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bin" charset="1" panose="00000500000000000000"/>
      <p:regular r:id="rId10"/>
    </p:embeddedFont>
    <p:embeddedFont>
      <p:font typeface="Cabin Bold" charset="1" panose="00000800000000000000"/>
      <p:regular r:id="rId11"/>
    </p:embeddedFont>
    <p:embeddedFont>
      <p:font typeface="Cabin Italics" charset="1" panose="00000500000000000000"/>
      <p:regular r:id="rId12"/>
    </p:embeddedFont>
    <p:embeddedFont>
      <p:font typeface="Cabin Bold Italics" charset="1" panose="00000800000000000000"/>
      <p:regular r:id="rId13"/>
    </p:embeddedFont>
    <p:embeddedFont>
      <p:font typeface="Cabin Medium" charset="1" panose="00000600000000000000"/>
      <p:regular r:id="rId14"/>
    </p:embeddedFont>
    <p:embeddedFont>
      <p:font typeface="Cabin Medium Italics" charset="1" panose="00000600000000000000"/>
      <p:regular r:id="rId15"/>
    </p:embeddedFont>
    <p:embeddedFont>
      <p:font typeface="Cabin Semi-Bold" charset="1" panose="00000700000000000000"/>
      <p:regular r:id="rId16"/>
    </p:embeddedFont>
    <p:embeddedFont>
      <p:font typeface="Cabin Semi-Bold Italics" charset="1" panose="00000700000000000000"/>
      <p:regular r:id="rId17"/>
    </p:embeddedFont>
    <p:embeddedFont>
      <p:font typeface="Muli" charset="1" panose="00000500000000000000"/>
      <p:regular r:id="rId18"/>
    </p:embeddedFont>
    <p:embeddedFont>
      <p:font typeface="Muli Bold" charset="1" panose="00000800000000000000"/>
      <p:regular r:id="rId19"/>
    </p:embeddedFont>
    <p:embeddedFont>
      <p:font typeface="Muli Italics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Muli Extra-Light" charset="1" panose="00000300000000000000"/>
      <p:regular r:id="rId22"/>
    </p:embeddedFont>
    <p:embeddedFont>
      <p:font typeface="Muli Extra-Light Italics" charset="1" panose="00000300000000000000"/>
      <p:regular r:id="rId23"/>
    </p:embeddedFont>
    <p:embeddedFont>
      <p:font typeface="Muli Light" charset="1" panose="00000400000000000000"/>
      <p:regular r:id="rId24"/>
    </p:embeddedFont>
    <p:embeddedFont>
      <p:font typeface="Muli Light Italics" charset="1" panose="00000400000000000000"/>
      <p:regular r:id="rId25"/>
    </p:embeddedFont>
    <p:embeddedFont>
      <p:font typeface="Muli Semi-Bold" charset="1" panose="00000700000000000000"/>
      <p:regular r:id="rId26"/>
    </p:embeddedFont>
    <p:embeddedFont>
      <p:font typeface="Muli Semi-Bold Italics" charset="1" panose="00000700000000000000"/>
      <p:regular r:id="rId27"/>
    </p:embeddedFont>
    <p:embeddedFont>
      <p:font typeface="Muli Ultra-Bold" charset="1" panose="00000900000000000000"/>
      <p:regular r:id="rId28"/>
    </p:embeddedFont>
    <p:embeddedFont>
      <p:font typeface="Muli Ultra-Bold Italics" charset="1" panose="00000900000000000000"/>
      <p:regular r:id="rId29"/>
    </p:embeddedFont>
    <p:embeddedFont>
      <p:font typeface="Muli Heavy" charset="1" panose="00000A00000000000000"/>
      <p:regular r:id="rId30"/>
    </p:embeddedFont>
    <p:embeddedFont>
      <p:font typeface="Muli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slide2.xml" Type="http://schemas.openxmlformats.org/officeDocument/2006/relationships/slid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9009410" cy="6082798"/>
            <a:chOff x="0" y="0"/>
            <a:chExt cx="3286657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219021"/>
            </a:xfrm>
            <a:custGeom>
              <a:avLst/>
              <a:gdLst/>
              <a:ahLst/>
              <a:cxnLst/>
              <a:rect r="r" b="b" t="t" l="l"/>
              <a:pathLst>
                <a:path h="221902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692016" y="4401714"/>
            <a:ext cx="6225288" cy="3893634"/>
          </a:xfrm>
          <a:custGeom>
            <a:avLst/>
            <a:gdLst/>
            <a:ahLst/>
            <a:cxnLst/>
            <a:rect r="r" b="b" t="t" l="l"/>
            <a:pathLst>
              <a:path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00246" y="300172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690344" y="1991652"/>
            <a:ext cx="2228632" cy="1815322"/>
          </a:xfrm>
          <a:custGeom>
            <a:avLst/>
            <a:gdLst/>
            <a:ahLst/>
            <a:cxnLst/>
            <a:rect r="r" b="b" t="t" l="l"/>
            <a:pathLst>
              <a:path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37079" y="2842365"/>
            <a:ext cx="7946241" cy="302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99"/>
              </a:lnSpc>
            </a:pPr>
            <a:r>
              <a:rPr lang="en-US" sz="9999" spc="-149">
                <a:solidFill>
                  <a:srgbClr val="003EA8"/>
                </a:solidFill>
                <a:latin typeface="Muli Bold"/>
              </a:rPr>
              <a:t>TOP-DOWN APPROACH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2910273"/>
            <a:ext cx="15795020" cy="6745738"/>
            <a:chOff x="0" y="0"/>
            <a:chExt cx="5762066" cy="2460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2460863"/>
            </a:xfrm>
            <a:custGeom>
              <a:avLst/>
              <a:gdLst/>
              <a:ahLst/>
              <a:cxnLst/>
              <a:rect r="r" b="b" t="t" l="l"/>
              <a:pathLst>
                <a:path h="246086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3821430" y="6055702"/>
            <a:ext cx="4791997" cy="4775719"/>
            <a:chOff x="0" y="0"/>
            <a:chExt cx="6389330" cy="63676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338421"/>
              <a:ext cx="6389330" cy="6029204"/>
            </a:xfrm>
            <a:custGeom>
              <a:avLst/>
              <a:gdLst/>
              <a:ahLst/>
              <a:cxnLst/>
              <a:rect r="r" b="b" t="t" l="l"/>
              <a:pathLst>
                <a:path h="6029204" w="6389330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203414">
              <a:off x="1228888" y="24588"/>
              <a:ext cx="868401" cy="1245020"/>
            </a:xfrm>
            <a:custGeom>
              <a:avLst/>
              <a:gdLst/>
              <a:ahLst/>
              <a:cxnLst/>
              <a:rect r="r" b="b" t="t" l="l"/>
              <a:pathLst>
                <a:path h="1245020" w="868401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994513" y="3865472"/>
            <a:ext cx="60198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u="none">
                <a:solidFill>
                  <a:srgbClr val="000000"/>
                </a:solidFill>
                <a:latin typeface="Cabin"/>
              </a:rPr>
              <a:t>DISADVANTAGES OF TOP-DOWN APPROACH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94513" y="5188927"/>
            <a:ext cx="601980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u="none">
                <a:solidFill>
                  <a:srgbClr val="000000"/>
                </a:solidFill>
                <a:latin typeface="Cabin"/>
              </a:rPr>
              <a:t>THE WAY TO APPLY INTO THE ASSIGNMENTS OF PROGRAM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83996" y="924916"/>
            <a:ext cx="1083971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CONTENTS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51227" y="5435942"/>
            <a:ext cx="524234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bin"/>
              </a:rPr>
              <a:t>ADVANTAGES OF TOP-DOWN 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94562" y="3566704"/>
            <a:ext cx="5242341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bin"/>
              </a:rPr>
              <a:t>INTRODUCTION TO TOP-DOWN APPROACH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50988" y="3604804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1.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03855" y="3604804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3</a:t>
            </a:r>
            <a:r>
              <a:rPr lang="en-US" sz="5499">
                <a:solidFill>
                  <a:srgbClr val="003EA8"/>
                </a:solidFill>
                <a:latin typeface="Muli Bold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0988" y="5227027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2.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03855" y="5227027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4</a:t>
            </a:r>
            <a:r>
              <a:rPr lang="en-US" sz="5499">
                <a:solidFill>
                  <a:srgbClr val="003EA8"/>
                </a:solidFill>
                <a:latin typeface="Muli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4536975"/>
            <a:ext cx="15795020" cy="3535020"/>
            <a:chOff x="0" y="0"/>
            <a:chExt cx="5762066" cy="1289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3535020"/>
            <a:chOff x="0" y="0"/>
            <a:chExt cx="5762066" cy="12895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4972495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18246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7880" y="5440885"/>
            <a:ext cx="11912239" cy="169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Muli Bold"/>
              </a:rPr>
              <a:t>A problem-solving or design methodology that starts with a broad overview of a system and gradually refines it into more detailed components.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0659" y="1924652"/>
            <a:ext cx="1389229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499">
                <a:solidFill>
                  <a:srgbClr val="003EA8"/>
                </a:solidFill>
                <a:latin typeface="Muli Bold"/>
              </a:rPr>
              <a:t>Top-down Approach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291075" cy="225159"/>
              </a:xfrm>
              <a:custGeom>
                <a:avLst/>
                <a:gdLst/>
                <a:ahLst/>
                <a:cxnLst/>
                <a:rect r="r" b="b" t="t" l="l"/>
                <a:pathLst>
                  <a:path h="225159" w="1291075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07158" y="226475"/>
              <a:ext cx="4104490" cy="408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793505" y="374230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9650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80808"/>
            <a:ext cx="16439375" cy="3503822"/>
            <a:chOff x="0" y="0"/>
            <a:chExt cx="5997128" cy="12782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1278204"/>
            </a:xfrm>
            <a:custGeom>
              <a:avLst/>
              <a:gdLst/>
              <a:ahLst/>
              <a:cxnLst/>
              <a:rect r="r" b="b" t="t" l="l"/>
              <a:pathLst>
                <a:path h="1278204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05495" y="4534121"/>
          <a:ext cx="16439375" cy="5150713"/>
        </p:xfrm>
        <a:graphic>
          <a:graphicData uri="http://schemas.openxmlformats.org/drawingml/2006/table">
            <a:tbl>
              <a:tblPr/>
              <a:tblGrid>
                <a:gridCol w="4986768"/>
                <a:gridCol w="11452607"/>
              </a:tblGrid>
              <a:tr h="126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Clarity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It provides a clear and concise view of the overall system before diving into the 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6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Ease of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The hierarchical structure makes it easier to manage and prioritize tasks during development.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Early Identification of Key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Critical components and requirements can be identified early in the development process.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 Bold"/>
                        </a:rPr>
                        <a:t>Progressive Refinement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bin"/>
                        </a:rPr>
                        <a:t>It allows for a progressive refinement of the system, with each level of detail added gradually.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1989663" y="8797919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02764" y="89422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60195" y="1247996"/>
            <a:ext cx="1339556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Advantages of top-down approach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36355" cy="1907038"/>
            <a:chOff x="0" y="0"/>
            <a:chExt cx="599602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6027" cy="695693"/>
            </a:xfrm>
            <a:custGeom>
              <a:avLst/>
              <a:gdLst/>
              <a:ahLst/>
              <a:cxnLst/>
              <a:rect r="r" b="b" t="t" l="l"/>
              <a:pathLst>
                <a:path h="695693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24154"/>
            <a:ext cx="16436355" cy="5768915"/>
            <a:chOff x="0" y="0"/>
            <a:chExt cx="5996027" cy="2104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6027" cy="2104516"/>
            </a:xfrm>
            <a:custGeom>
              <a:avLst/>
              <a:gdLst/>
              <a:ahLst/>
              <a:cxnLst/>
              <a:rect r="r" b="b" t="t" l="l"/>
              <a:pathLst>
                <a:path h="2104516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2499244" y="3493441"/>
            <a:ext cx="2203055" cy="2433093"/>
          </a:xfrm>
          <a:custGeom>
            <a:avLst/>
            <a:gdLst/>
            <a:ahLst/>
            <a:cxnLst/>
            <a:rect r="r" b="b" t="t" l="l"/>
            <a:pathLst>
              <a:path h="2433093" w="2203055">
                <a:moveTo>
                  <a:pt x="2203055" y="0"/>
                </a:moveTo>
                <a:lnTo>
                  <a:pt x="0" y="0"/>
                </a:lnTo>
                <a:lnTo>
                  <a:pt x="0" y="2433093"/>
                </a:lnTo>
                <a:lnTo>
                  <a:pt x="2203055" y="2433093"/>
                </a:lnTo>
                <a:lnTo>
                  <a:pt x="22030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8799" y="3493441"/>
            <a:ext cx="2553819" cy="2433093"/>
          </a:xfrm>
          <a:custGeom>
            <a:avLst/>
            <a:gdLst/>
            <a:ahLst/>
            <a:cxnLst/>
            <a:rect r="r" b="b" t="t" l="l"/>
            <a:pathLst>
              <a:path h="2433093" w="2553819">
                <a:moveTo>
                  <a:pt x="0" y="0"/>
                </a:moveTo>
                <a:lnTo>
                  <a:pt x="2553819" y="0"/>
                </a:lnTo>
                <a:lnTo>
                  <a:pt x="2553819" y="2433093"/>
                </a:lnTo>
                <a:lnTo>
                  <a:pt x="0" y="24330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91317" y="1086848"/>
            <a:ext cx="1350536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750">
                <a:solidFill>
                  <a:srgbClr val="003EA8"/>
                </a:solidFill>
                <a:latin typeface="Muli Bold"/>
              </a:rPr>
              <a:t>Disadvantages of top-down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5747" y="6885863"/>
            <a:ext cx="585992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400">
                <a:solidFill>
                  <a:srgbClr val="003EA8"/>
                </a:solidFill>
                <a:latin typeface="Muli Bold"/>
              </a:rPr>
              <a:t>Overlooking certain details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42243" y="6885863"/>
            <a:ext cx="731705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400">
                <a:solidFill>
                  <a:srgbClr val="003EA8"/>
                </a:solidFill>
                <a:latin typeface="Muli Bold"/>
              </a:rPr>
              <a:t>Underestimating the complexity of specific components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333044"/>
            <a:ext cx="16444941" cy="934419"/>
            <a:chOff x="0" y="0"/>
            <a:chExt cx="5999159" cy="3408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159" cy="340879"/>
            </a:xfrm>
            <a:custGeom>
              <a:avLst/>
              <a:gdLst/>
              <a:ahLst/>
              <a:cxnLst/>
              <a:rect r="r" b="b" t="t" l="l"/>
              <a:pathLst>
                <a:path h="340879" w="5999159">
                  <a:moveTo>
                    <a:pt x="0" y="0"/>
                  </a:moveTo>
                  <a:lnTo>
                    <a:pt x="5999159" y="0"/>
                  </a:lnTo>
                  <a:lnTo>
                    <a:pt x="5999159" y="340879"/>
                  </a:lnTo>
                  <a:lnTo>
                    <a:pt x="0" y="3408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68754" y="395324"/>
            <a:ext cx="1475049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003EA8"/>
                </a:solidFill>
                <a:latin typeface="Muli Bold"/>
              </a:rPr>
              <a:t>The way to apply into the assignments of program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78358">
            <a:off x="13186236" y="8760183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609762" y="773540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3671" y="95089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667036" y="3582218"/>
            <a:ext cx="3545459" cy="2628900"/>
            <a:chOff x="0" y="0"/>
            <a:chExt cx="817927" cy="6064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7927" cy="606480"/>
            </a:xfrm>
            <a:custGeom>
              <a:avLst/>
              <a:gdLst/>
              <a:ahLst/>
              <a:cxnLst/>
              <a:rect r="r" b="b" t="t" l="l"/>
              <a:pathLst>
                <a:path h="606480" w="817927">
                  <a:moveTo>
                    <a:pt x="0" y="0"/>
                  </a:moveTo>
                  <a:lnTo>
                    <a:pt x="817927" y="0"/>
                  </a:lnTo>
                  <a:lnTo>
                    <a:pt x="817927" y="606480"/>
                  </a:lnTo>
                  <a:lnTo>
                    <a:pt x="0" y="60648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7927" cy="64458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uli Bold"/>
                </a:rPr>
                <a:t>Breaking down the assignment into smaller tasks, more manageable steps or components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40474" y="8766791"/>
            <a:ext cx="2223948" cy="1215522"/>
            <a:chOff x="0" y="0"/>
            <a:chExt cx="1086195" cy="5936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6195" cy="593671"/>
            </a:xfrm>
            <a:custGeom>
              <a:avLst/>
              <a:gdLst/>
              <a:ahLst/>
              <a:cxnLst/>
              <a:rect r="r" b="b" t="t" l="l"/>
              <a:pathLst>
                <a:path h="593671" w="1086195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086195" cy="62224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Muli Bold"/>
                </a:rPr>
                <a:t>Final Testing and Completion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619889"/>
            <a:ext cx="2223948" cy="1215522"/>
            <a:chOff x="0" y="0"/>
            <a:chExt cx="1086195" cy="5936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86195" cy="593671"/>
            </a:xfrm>
            <a:custGeom>
              <a:avLst/>
              <a:gdLst/>
              <a:ahLst/>
              <a:cxnLst/>
              <a:rect r="r" b="b" t="t" l="l"/>
              <a:pathLst>
                <a:path h="593671" w="1086195">
                  <a:moveTo>
                    <a:pt x="0" y="0"/>
                  </a:moveTo>
                  <a:lnTo>
                    <a:pt x="1086195" y="0"/>
                  </a:lnTo>
                  <a:lnTo>
                    <a:pt x="1086195" y="593671"/>
                  </a:lnTo>
                  <a:lnTo>
                    <a:pt x="0" y="5936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086195" cy="62224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Muli Bold"/>
                </a:rPr>
                <a:t>Understand the Assignment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252648" y="4273862"/>
            <a:ext cx="2243683" cy="947872"/>
            <a:chOff x="0" y="0"/>
            <a:chExt cx="1095833" cy="4629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95833" cy="462949"/>
            </a:xfrm>
            <a:custGeom>
              <a:avLst/>
              <a:gdLst/>
              <a:ahLst/>
              <a:cxnLst/>
              <a:rect r="r" b="b" t="t" l="l"/>
              <a:pathLst>
                <a:path h="462949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Define subtasks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2140674" y="2835410"/>
            <a:ext cx="1121842" cy="266728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2" id="22"/>
          <p:cNvGrpSpPr/>
          <p:nvPr/>
        </p:nvGrpSpPr>
        <p:grpSpPr>
          <a:xfrm rot="0">
            <a:off x="2140674" y="3102138"/>
            <a:ext cx="2243683" cy="947872"/>
            <a:chOff x="0" y="0"/>
            <a:chExt cx="1095833" cy="462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5833" cy="462949"/>
            </a:xfrm>
            <a:custGeom>
              <a:avLst/>
              <a:gdLst/>
              <a:ahLst/>
              <a:cxnLst/>
              <a:rect r="r" b="b" t="t" l="l"/>
              <a:pathLst>
                <a:path h="462949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Identify Major Tasks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374490" y="5450335"/>
            <a:ext cx="2243683" cy="947872"/>
            <a:chOff x="0" y="0"/>
            <a:chExt cx="1095833" cy="4629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5833" cy="462949"/>
            </a:xfrm>
            <a:custGeom>
              <a:avLst/>
              <a:gdLst/>
              <a:ahLst/>
              <a:cxnLst/>
              <a:rect r="r" b="b" t="t" l="l"/>
              <a:pathLst>
                <a:path h="462949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Implement subtasks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496332" y="6626807"/>
            <a:ext cx="2243683" cy="947872"/>
            <a:chOff x="0" y="0"/>
            <a:chExt cx="1095833" cy="4629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95833" cy="462949"/>
            </a:xfrm>
            <a:custGeom>
              <a:avLst/>
              <a:gdLst/>
              <a:ahLst/>
              <a:cxnLst/>
              <a:rect r="r" b="b" t="t" l="l"/>
              <a:pathLst>
                <a:path h="462949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Integration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618174" y="7735400"/>
            <a:ext cx="2243683" cy="947872"/>
            <a:chOff x="0" y="0"/>
            <a:chExt cx="1095833" cy="46294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95833" cy="462949"/>
            </a:xfrm>
            <a:custGeom>
              <a:avLst/>
              <a:gdLst/>
              <a:ahLst/>
              <a:cxnLst/>
              <a:rect r="r" b="b" t="t" l="l"/>
              <a:pathLst>
                <a:path h="462949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2949"/>
                  </a:lnTo>
                  <a:lnTo>
                    <a:pt x="0" y="4629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095833" cy="49152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Testing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740015" y="8900616"/>
            <a:ext cx="2243683" cy="948690"/>
            <a:chOff x="0" y="0"/>
            <a:chExt cx="1095833" cy="4633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95833" cy="463348"/>
            </a:xfrm>
            <a:custGeom>
              <a:avLst/>
              <a:gdLst/>
              <a:ahLst/>
              <a:cxnLst/>
              <a:rect r="r" b="b" t="t" l="l"/>
              <a:pathLst>
                <a:path h="463348" w="1095833">
                  <a:moveTo>
                    <a:pt x="0" y="0"/>
                  </a:moveTo>
                  <a:lnTo>
                    <a:pt x="1095833" y="0"/>
                  </a:lnTo>
                  <a:lnTo>
                    <a:pt x="1095833" y="463348"/>
                  </a:lnTo>
                  <a:lnTo>
                    <a:pt x="0" y="46334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095833" cy="49192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Muli Bold"/>
                </a:rPr>
                <a:t>Modifying and Optimization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>
            <a:off x="3262516" y="4050011"/>
            <a:ext cx="1111974" cy="223852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>
            <a:off x="4374490" y="5221735"/>
            <a:ext cx="1121842" cy="228600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>
            <a:off x="5496332" y="6398207"/>
            <a:ext cx="1121842" cy="228600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>
            <a:off x="6618174" y="7574679"/>
            <a:ext cx="1121842" cy="160721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>
            <a:off x="7740015" y="8683273"/>
            <a:ext cx="1121842" cy="217343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 flipV="true">
            <a:off x="9983699" y="9374552"/>
            <a:ext cx="456775" cy="409"/>
          </a:xfrm>
          <a:prstGeom prst="line">
            <a:avLst/>
          </a:prstGeom>
          <a:ln cap="rnd" w="28575">
            <a:solidFill>
              <a:srgbClr val="003EA8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28494" y="5143500"/>
            <a:ext cx="5379213" cy="4385634"/>
            <a:chOff x="0" y="0"/>
            <a:chExt cx="2585364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536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973442"/>
            <a:ext cx="16425212" cy="4962942"/>
            <a:chOff x="0" y="0"/>
            <a:chExt cx="5991962" cy="18104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1962" cy="1810495"/>
            </a:xfrm>
            <a:custGeom>
              <a:avLst/>
              <a:gdLst/>
              <a:ahLst/>
              <a:cxnLst/>
              <a:rect r="r" b="b" t="t" l="l"/>
              <a:pathLst>
                <a:path h="1810495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1810495"/>
                  </a:lnTo>
                  <a:lnTo>
                    <a:pt x="0" y="18104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422549" y="5444728"/>
            <a:ext cx="3391104" cy="3783179"/>
          </a:xfrm>
          <a:custGeom>
            <a:avLst/>
            <a:gdLst/>
            <a:ahLst/>
            <a:cxnLst/>
            <a:rect r="r" b="b" t="t" l="l"/>
            <a:pathLst>
              <a:path h="3783179" w="3391104">
                <a:moveTo>
                  <a:pt x="0" y="0"/>
                </a:moveTo>
                <a:lnTo>
                  <a:pt x="3391104" y="0"/>
                </a:lnTo>
                <a:lnTo>
                  <a:pt x="3391104" y="3783179"/>
                </a:lnTo>
                <a:lnTo>
                  <a:pt x="0" y="37831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17780" y="2159513"/>
            <a:ext cx="10200643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>
                <a:solidFill>
                  <a:srgbClr val="003EA8"/>
                </a:solidFill>
                <a:latin typeface="Muli Bold"/>
              </a:rPr>
              <a:t>THANKS FOR YOUR REVIEWING!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517834" y="389330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6857" y="8505307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94337" y="561981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62058" y="45103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DAF5piOUz0Q</dc:identifier>
  <dcterms:modified xsi:type="dcterms:W3CDTF">2011-08-01T06:04:30Z</dcterms:modified>
  <cp:revision>1</cp:revision>
  <dc:title>Xanh hải quân Trắng Đen Vẽ nguệch ngoạc Kế hoạch Kinh doanh Bản thuyết trình Kinh doanh</dc:title>
</cp:coreProperties>
</file>