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96" r:id="rId4"/>
    <p:sldId id="331" r:id="rId5"/>
    <p:sldId id="265" r:id="rId6"/>
    <p:sldId id="332" r:id="rId7"/>
    <p:sldId id="314" r:id="rId8"/>
    <p:sldId id="333" r:id="rId9"/>
    <p:sldId id="334" r:id="rId10"/>
    <p:sldId id="335" r:id="rId11"/>
    <p:sldId id="336" r:id="rId12"/>
    <p:sldId id="29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18dccn156" initials="n" lastIdx="1" clrIdx="0">
    <p:extLst>
      <p:ext uri="{19B8F6BF-5375-455C-9EA6-DF929625EA0E}">
        <p15:presenceInfo xmlns:p15="http://schemas.microsoft.com/office/powerpoint/2012/main" userId="S::n18dccn156@student.ptithcm.edu.vn::212d42a5-f7ec-47ec-9671-6cb53b4fa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B67D28"/>
    <a:srgbClr val="826D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C6CB3B-9E70-45CA-9C8D-B5B192A13904}"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989CA-F1F7-41C0-967F-BB2A6069F038}" type="slidenum">
              <a:rPr lang="en-US" smtClean="0"/>
              <a:t>‹#›</a:t>
            </a:fld>
            <a:endParaRPr lang="en-US"/>
          </a:p>
        </p:txBody>
      </p:sp>
    </p:spTree>
    <p:extLst>
      <p:ext uri="{BB962C8B-B14F-4D97-AF65-F5344CB8AC3E}">
        <p14:creationId xmlns:p14="http://schemas.microsoft.com/office/powerpoint/2010/main" val="406206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C6CB3B-9E70-45CA-9C8D-B5B192A13904}"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989CA-F1F7-41C0-967F-BB2A6069F038}" type="slidenum">
              <a:rPr lang="en-US" smtClean="0"/>
              <a:t>‹#›</a:t>
            </a:fld>
            <a:endParaRPr lang="en-US"/>
          </a:p>
        </p:txBody>
      </p:sp>
    </p:spTree>
    <p:extLst>
      <p:ext uri="{BB962C8B-B14F-4D97-AF65-F5344CB8AC3E}">
        <p14:creationId xmlns:p14="http://schemas.microsoft.com/office/powerpoint/2010/main" val="79778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C6CB3B-9E70-45CA-9C8D-B5B192A13904}"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989CA-F1F7-41C0-967F-BB2A6069F0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3781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C6CB3B-9E70-45CA-9C8D-B5B192A13904}"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989CA-F1F7-41C0-967F-BB2A6069F038}" type="slidenum">
              <a:rPr lang="en-US" smtClean="0"/>
              <a:t>‹#›</a:t>
            </a:fld>
            <a:endParaRPr lang="en-US"/>
          </a:p>
        </p:txBody>
      </p:sp>
    </p:spTree>
    <p:extLst>
      <p:ext uri="{BB962C8B-B14F-4D97-AF65-F5344CB8AC3E}">
        <p14:creationId xmlns:p14="http://schemas.microsoft.com/office/powerpoint/2010/main" val="1665134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C6CB3B-9E70-45CA-9C8D-B5B192A13904}"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989CA-F1F7-41C0-967F-BB2A6069F0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8017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C6CB3B-9E70-45CA-9C8D-B5B192A13904}"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989CA-F1F7-41C0-967F-BB2A6069F038}" type="slidenum">
              <a:rPr lang="en-US" smtClean="0"/>
              <a:t>‹#›</a:t>
            </a:fld>
            <a:endParaRPr lang="en-US"/>
          </a:p>
        </p:txBody>
      </p:sp>
    </p:spTree>
    <p:extLst>
      <p:ext uri="{BB962C8B-B14F-4D97-AF65-F5344CB8AC3E}">
        <p14:creationId xmlns:p14="http://schemas.microsoft.com/office/powerpoint/2010/main" val="1375266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C6CB3B-9E70-45CA-9C8D-B5B192A13904}"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989CA-F1F7-41C0-967F-BB2A6069F038}" type="slidenum">
              <a:rPr lang="en-US" smtClean="0"/>
              <a:t>‹#›</a:t>
            </a:fld>
            <a:endParaRPr lang="en-US"/>
          </a:p>
        </p:txBody>
      </p:sp>
    </p:spTree>
    <p:extLst>
      <p:ext uri="{BB962C8B-B14F-4D97-AF65-F5344CB8AC3E}">
        <p14:creationId xmlns:p14="http://schemas.microsoft.com/office/powerpoint/2010/main" val="402309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C6CB3B-9E70-45CA-9C8D-B5B192A13904}"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989CA-F1F7-41C0-967F-BB2A6069F038}" type="slidenum">
              <a:rPr lang="en-US" smtClean="0"/>
              <a:t>‹#›</a:t>
            </a:fld>
            <a:endParaRPr lang="en-US"/>
          </a:p>
        </p:txBody>
      </p:sp>
    </p:spTree>
    <p:extLst>
      <p:ext uri="{BB962C8B-B14F-4D97-AF65-F5344CB8AC3E}">
        <p14:creationId xmlns:p14="http://schemas.microsoft.com/office/powerpoint/2010/main" val="249501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C6CB3B-9E70-45CA-9C8D-B5B192A13904}"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989CA-F1F7-41C0-967F-BB2A6069F038}" type="slidenum">
              <a:rPr lang="en-US" smtClean="0"/>
              <a:t>‹#›</a:t>
            </a:fld>
            <a:endParaRPr lang="en-US"/>
          </a:p>
        </p:txBody>
      </p:sp>
    </p:spTree>
    <p:extLst>
      <p:ext uri="{BB962C8B-B14F-4D97-AF65-F5344CB8AC3E}">
        <p14:creationId xmlns:p14="http://schemas.microsoft.com/office/powerpoint/2010/main" val="134885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C6CB3B-9E70-45CA-9C8D-B5B192A13904}"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989CA-F1F7-41C0-967F-BB2A6069F038}" type="slidenum">
              <a:rPr lang="en-US" smtClean="0"/>
              <a:t>‹#›</a:t>
            </a:fld>
            <a:endParaRPr lang="en-US"/>
          </a:p>
        </p:txBody>
      </p:sp>
    </p:spTree>
    <p:extLst>
      <p:ext uri="{BB962C8B-B14F-4D97-AF65-F5344CB8AC3E}">
        <p14:creationId xmlns:p14="http://schemas.microsoft.com/office/powerpoint/2010/main" val="293566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C6CB3B-9E70-45CA-9C8D-B5B192A13904}"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989CA-F1F7-41C0-967F-BB2A6069F038}" type="slidenum">
              <a:rPr lang="en-US" smtClean="0"/>
              <a:t>‹#›</a:t>
            </a:fld>
            <a:endParaRPr lang="en-US"/>
          </a:p>
        </p:txBody>
      </p:sp>
    </p:spTree>
    <p:extLst>
      <p:ext uri="{BB962C8B-B14F-4D97-AF65-F5344CB8AC3E}">
        <p14:creationId xmlns:p14="http://schemas.microsoft.com/office/powerpoint/2010/main" val="196643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C6CB3B-9E70-45CA-9C8D-B5B192A13904}"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A989CA-F1F7-41C0-967F-BB2A6069F038}" type="slidenum">
              <a:rPr lang="en-US" smtClean="0"/>
              <a:t>‹#›</a:t>
            </a:fld>
            <a:endParaRPr lang="en-US"/>
          </a:p>
        </p:txBody>
      </p:sp>
    </p:spTree>
    <p:extLst>
      <p:ext uri="{BB962C8B-B14F-4D97-AF65-F5344CB8AC3E}">
        <p14:creationId xmlns:p14="http://schemas.microsoft.com/office/powerpoint/2010/main" val="372399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C6CB3B-9E70-45CA-9C8D-B5B192A13904}"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A989CA-F1F7-41C0-967F-BB2A6069F038}" type="slidenum">
              <a:rPr lang="en-US" smtClean="0"/>
              <a:t>‹#›</a:t>
            </a:fld>
            <a:endParaRPr lang="en-US"/>
          </a:p>
        </p:txBody>
      </p:sp>
    </p:spTree>
    <p:extLst>
      <p:ext uri="{BB962C8B-B14F-4D97-AF65-F5344CB8AC3E}">
        <p14:creationId xmlns:p14="http://schemas.microsoft.com/office/powerpoint/2010/main" val="324708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6CB3B-9E70-45CA-9C8D-B5B192A13904}"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A989CA-F1F7-41C0-967F-BB2A6069F038}" type="slidenum">
              <a:rPr lang="en-US" smtClean="0"/>
              <a:t>‹#›</a:t>
            </a:fld>
            <a:endParaRPr lang="en-US"/>
          </a:p>
        </p:txBody>
      </p:sp>
    </p:spTree>
    <p:extLst>
      <p:ext uri="{BB962C8B-B14F-4D97-AF65-F5344CB8AC3E}">
        <p14:creationId xmlns:p14="http://schemas.microsoft.com/office/powerpoint/2010/main" val="1539215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C6CB3B-9E70-45CA-9C8D-B5B192A13904}"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989CA-F1F7-41C0-967F-BB2A6069F038}" type="slidenum">
              <a:rPr lang="en-US" smtClean="0"/>
              <a:t>‹#›</a:t>
            </a:fld>
            <a:endParaRPr lang="en-US"/>
          </a:p>
        </p:txBody>
      </p:sp>
    </p:spTree>
    <p:extLst>
      <p:ext uri="{BB962C8B-B14F-4D97-AF65-F5344CB8AC3E}">
        <p14:creationId xmlns:p14="http://schemas.microsoft.com/office/powerpoint/2010/main" val="68727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989CA-F1F7-41C0-967F-BB2A6069F038}" type="slidenum">
              <a:rPr lang="en-US" smtClean="0"/>
              <a:t>‹#›</a:t>
            </a:fld>
            <a:endParaRPr lang="en-US"/>
          </a:p>
        </p:txBody>
      </p:sp>
      <p:sp>
        <p:nvSpPr>
          <p:cNvPr id="5" name="Date Placeholder 4"/>
          <p:cNvSpPr>
            <a:spLocks noGrp="1"/>
          </p:cNvSpPr>
          <p:nvPr>
            <p:ph type="dt" sz="half" idx="10"/>
          </p:nvPr>
        </p:nvSpPr>
        <p:spPr/>
        <p:txBody>
          <a:bodyPr/>
          <a:lstStyle/>
          <a:p>
            <a:fld id="{71C6CB3B-9E70-45CA-9C8D-B5B192A13904}" type="datetimeFigureOut">
              <a:rPr lang="en-US" smtClean="0"/>
              <a:t>8/11/2021</a:t>
            </a:fld>
            <a:endParaRPr lang="en-US"/>
          </a:p>
        </p:txBody>
      </p:sp>
    </p:spTree>
    <p:extLst>
      <p:ext uri="{BB962C8B-B14F-4D97-AF65-F5344CB8AC3E}">
        <p14:creationId xmlns:p14="http://schemas.microsoft.com/office/powerpoint/2010/main" val="34453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C6CB3B-9E70-45CA-9C8D-B5B192A13904}" type="datetimeFigureOut">
              <a:rPr lang="en-US" smtClean="0"/>
              <a:t>8/11/2021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989CA-F1F7-41C0-967F-BB2A6069F038}" type="slidenum">
              <a:rPr lang="en-US" smtClean="0"/>
              <a:t>‹#›</a:t>
            </a:fld>
            <a:endParaRPr lang="en-US"/>
          </a:p>
        </p:txBody>
      </p:sp>
    </p:spTree>
    <p:extLst>
      <p:ext uri="{BB962C8B-B14F-4D97-AF65-F5344CB8AC3E}">
        <p14:creationId xmlns:p14="http://schemas.microsoft.com/office/powerpoint/2010/main" val="3148646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vi.wikipedia.org/wiki/Heuristic"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8613" y="685801"/>
            <a:ext cx="8832588" cy="2550178"/>
          </a:xfrm>
          <a:effectLst>
            <a:glow rad="139700">
              <a:schemeClr val="bg1">
                <a:alpha val="40000"/>
              </a:schemeClr>
            </a:glow>
          </a:effectLst>
        </p:spPr>
        <p:txBody>
          <a:bodyPr/>
          <a:lstStyle/>
          <a:p>
            <a:pPr algn="l"/>
            <a:r>
              <a:rPr lang="en-US" sz="4000" b="1" dirty="0">
                <a:latin typeface="Arial" panose="020B0604020202020204" pitchFamily="34" charset="0"/>
                <a:cs typeface="Arial" panose="020B0604020202020204" pitchFamily="34" charset="0"/>
              </a:rPr>
              <a:t>ĐỀ TÀI: TÌM HIỂU VẤN ĐỀ TÌM KIẾM CÓ THÔNG TIN VÀ HIỆN THỰC GIẢI THUẬT A-STAR BẰNG NGÔN NGỮ C++</a:t>
            </a:r>
            <a:endParaRPr lang="en-US" sz="40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43E7E0E-22B0-47F3-A7D4-B459978A5485}"/>
              </a:ext>
            </a:extLst>
          </p:cNvPr>
          <p:cNvSpPr/>
          <p:nvPr/>
        </p:nvSpPr>
        <p:spPr>
          <a:xfrm flipV="1">
            <a:off x="768613" y="3759200"/>
            <a:ext cx="8083288" cy="73679"/>
          </a:xfrm>
          <a:prstGeom prst="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TextBox 3"/>
          <p:cNvSpPr txBox="1"/>
          <p:nvPr/>
        </p:nvSpPr>
        <p:spPr>
          <a:xfrm>
            <a:off x="768613" y="4356100"/>
            <a:ext cx="6896100" cy="1569660"/>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Giảng viên: Nguyễn Ngọc Duy</a:t>
            </a:r>
          </a:p>
          <a:p>
            <a:r>
              <a:rPr lang="en-US" sz="2400" dirty="0" smtClean="0">
                <a:latin typeface="Arial" panose="020B0604020202020204" pitchFamily="34" charset="0"/>
                <a:cs typeface="Arial" panose="020B0604020202020204" pitchFamily="34" charset="0"/>
              </a:rPr>
              <a:t>Sinh viên thực hiện: Nguyễn Ngọc Phương Trinh</a:t>
            </a:r>
          </a:p>
          <a:p>
            <a:r>
              <a:rPr lang="en-US" sz="2400" dirty="0" smtClean="0">
                <a:latin typeface="Arial" panose="020B0604020202020204" pitchFamily="34" charset="0"/>
                <a:cs typeface="Arial" panose="020B0604020202020204" pitchFamily="34" charset="0"/>
              </a:rPr>
              <a:t>MSSV: N18DCCN231</a:t>
            </a:r>
          </a:p>
          <a:p>
            <a:r>
              <a:rPr lang="en-US" sz="2400" dirty="0" smtClean="0">
                <a:latin typeface="Arial" panose="020B0604020202020204" pitchFamily="34" charset="0"/>
                <a:cs typeface="Arial" panose="020B0604020202020204" pitchFamily="34" charset="0"/>
              </a:rPr>
              <a:t>Lớp: D18CQCN03-N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40234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10">
            <a:extLst>
              <a:ext uri="{FF2B5EF4-FFF2-40B4-BE49-F238E27FC236}">
                <a16:creationId xmlns:a16="http://schemas.microsoft.com/office/drawing/2014/main" id="{1A119C3F-D519-4794-AD01-44050D2D290F}"/>
              </a:ext>
            </a:extLst>
          </p:cNvPr>
          <p:cNvSpPr/>
          <p:nvPr/>
        </p:nvSpPr>
        <p:spPr>
          <a:xfrm>
            <a:off x="594067" y="206652"/>
            <a:ext cx="1143522" cy="470619"/>
          </a:xfrm>
          <a:prstGeom prst="chevron">
            <a:avLst>
              <a:gd name="adj" fmla="val 20758"/>
            </a:avLst>
          </a:prstGeom>
          <a:solidFill>
            <a:srgbClr val="F99400">
              <a:lumMod val="60000"/>
              <a:lumOff val="40000"/>
            </a:srgbClr>
          </a:solidFill>
          <a:ln w="9525" cap="flat" cmpd="sng" algn="ctr">
            <a:noFill/>
            <a:prstDash val="solid"/>
          </a:ln>
          <a:effectLst/>
        </p:spPr>
        <p:txBody>
          <a:bodyPr vert="horz" lIns="0" tIns="0" rIns="0" bIns="0" rtlCol="0" anchor="ctr" anchorCtr="0"/>
          <a:lstStyle/>
          <a:p>
            <a:pPr marL="0" marR="0" lvl="0" indent="0" algn="ctr" defTabSz="825500" eaLnBrk="1" fontAlgn="auto" latinLnBrk="0" hangingPunct="0">
              <a:lnSpc>
                <a:spcPct val="100000"/>
              </a:lnSpc>
              <a:spcBef>
                <a:spcPts val="0"/>
              </a:spcBef>
              <a:spcAft>
                <a:spcPts val="0"/>
              </a:spcAft>
              <a:buClrTx/>
              <a:buSzTx/>
              <a:buFontTx/>
              <a:buNone/>
              <a:tabLst/>
              <a:defRPr/>
            </a:pPr>
            <a:r>
              <a:rPr lang="en-US" sz="5000" kern="0" dirty="0">
                <a:solidFill>
                  <a:srgbClr val="5D7384"/>
                </a:solidFill>
                <a:latin typeface="Source Sans Pro Black" panose="020B0803030403020204" pitchFamily="34" charset="-18"/>
                <a:ea typeface="Bebas Neue" charset="0"/>
                <a:cs typeface="Bebas Neue" charset="0"/>
                <a:sym typeface="Helvetica Light"/>
              </a:rPr>
              <a:t>3</a:t>
            </a:r>
            <a:endParaRPr kumimoji="0" lang="en-US" sz="5000" b="0" i="0" u="none" strike="noStrike" kern="0" cap="none" spc="0" normalizeH="0" baseline="0" noProof="0" dirty="0">
              <a:ln>
                <a:noFill/>
              </a:ln>
              <a:solidFill>
                <a:srgbClr val="5D7384"/>
              </a:solidFill>
              <a:effectLst/>
              <a:uLnTx/>
              <a:uFillTx/>
              <a:latin typeface="Source Sans Pro Black" panose="020B0803030403020204" pitchFamily="34" charset="-18"/>
              <a:ea typeface="Bebas Neue" charset="0"/>
              <a:cs typeface="Bebas Neue" charset="0"/>
              <a:sym typeface="Helvetica Light"/>
            </a:endParaRPr>
          </a:p>
        </p:txBody>
      </p:sp>
      <p:sp>
        <p:nvSpPr>
          <p:cNvPr id="9" name="TextBox 8">
            <a:extLst>
              <a:ext uri="{FF2B5EF4-FFF2-40B4-BE49-F238E27FC236}">
                <a16:creationId xmlns:a16="http://schemas.microsoft.com/office/drawing/2014/main" id="{E8A2429E-1517-40CB-95A8-A55BCB23CBFE}"/>
              </a:ext>
            </a:extLst>
          </p:cNvPr>
          <p:cNvSpPr txBox="1"/>
          <p:nvPr/>
        </p:nvSpPr>
        <p:spPr>
          <a:xfrm>
            <a:off x="1999760" y="49546"/>
            <a:ext cx="4616970" cy="784830"/>
          </a:xfrm>
          <a:prstGeom prst="rect">
            <a:avLst/>
          </a:prstGeom>
          <a:noFill/>
        </p:spPr>
        <p:txBody>
          <a:bodyPr wrap="none" rtlCol="0">
            <a:spAutoFit/>
          </a:bodyPr>
          <a:lstStyle/>
          <a:p>
            <a:r>
              <a:rPr lang="en-US" sz="4500" dirty="0" smtClean="0">
                <a:solidFill>
                  <a:schemeClr val="accent1">
                    <a:lumMod val="75000"/>
                  </a:schemeClr>
                </a:solidFill>
                <a:latin typeface="Bahnschrift Condensed" panose="020B0502040204020203" pitchFamily="34" charset="0"/>
                <a:cs typeface="Arial" panose="020B0604020202020204" pitchFamily="34" charset="0"/>
              </a:rPr>
              <a:t>Hiện thực thuật toán A*</a:t>
            </a:r>
            <a:endParaRPr lang="en-US" sz="4500" dirty="0">
              <a:solidFill>
                <a:schemeClr val="accent1">
                  <a:lumMod val="75000"/>
                </a:schemeClr>
              </a:solidFill>
              <a:latin typeface="Bahnschrift Condensed" panose="020B0502040204020203" pitchFamily="34" charset="0"/>
              <a:cs typeface="Arial" panose="020B0604020202020204" pitchFamily="34" charset="0"/>
            </a:endParaRPr>
          </a:p>
        </p:txBody>
      </p:sp>
      <p:sp>
        <p:nvSpPr>
          <p:cNvPr id="3" name="TextBox 2"/>
          <p:cNvSpPr txBox="1"/>
          <p:nvPr/>
        </p:nvSpPr>
        <p:spPr>
          <a:xfrm flipH="1">
            <a:off x="685800" y="5110296"/>
            <a:ext cx="3860830" cy="369332"/>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Hình </a:t>
            </a:r>
            <a:r>
              <a:rPr lang="en-US" i="1" dirty="0" smtClean="0">
                <a:latin typeface="Arial" panose="020B0604020202020204" pitchFamily="34" charset="0"/>
                <a:cs typeface="Arial" panose="020B0604020202020204" pitchFamily="34" charset="0"/>
              </a:rPr>
              <a:t>2. g(x)</a:t>
            </a:r>
            <a:endParaRPr lang="en-US" dirty="0">
              <a:latin typeface="Arial" panose="020B0604020202020204" pitchFamily="34" charset="0"/>
              <a:cs typeface="Arial" panose="020B0604020202020204" pitchFamily="34" charset="0"/>
            </a:endParaRPr>
          </a:p>
        </p:txBody>
      </p:sp>
      <p:pic>
        <p:nvPicPr>
          <p:cNvPr id="7" name="Picture 6" descr="https://upload.wikimedia.org/wikipedia/commons/thumb/e/e5/A_Star_image3.png/240px-A_Star_image3.png"/>
          <p:cNvPicPr/>
          <p:nvPr/>
        </p:nvPicPr>
        <p:blipFill>
          <a:blip r:embed="rId2">
            <a:extLst>
              <a:ext uri="{28A0092B-C50C-407E-A947-70E740481C1C}">
                <a14:useLocalDpi xmlns:a14="http://schemas.microsoft.com/office/drawing/2010/main" val="0"/>
              </a:ext>
            </a:extLst>
          </a:blip>
          <a:srcRect/>
          <a:stretch>
            <a:fillRect/>
          </a:stretch>
        </p:blipFill>
        <p:spPr bwMode="auto">
          <a:xfrm>
            <a:off x="594067" y="1330325"/>
            <a:ext cx="4381500" cy="3468688"/>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5604510" y="1316406"/>
            <a:ext cx="4530090" cy="3496526"/>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flipH="1">
                <a:off x="5604510" y="5110296"/>
                <a:ext cx="3860830" cy="438966"/>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Hình 3</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h(x)=</a:t>
                </a:r>
                <a14:m>
                  <m:oMath xmlns:m="http://schemas.openxmlformats.org/officeDocument/2006/math">
                    <m:r>
                      <a:rPr lang="en-US" i="1">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e>
                    </m:rad>
                  </m:oMath>
                </a14:m>
                <a:endParaRPr lang="en-US" i="1" dirty="0">
                  <a:latin typeface="Arial" panose="020B0604020202020204" pitchFamily="34" charset="0"/>
                  <a:cs typeface="Arial" panose="020B0604020202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flipH="1">
                <a:off x="5604510" y="5110296"/>
                <a:ext cx="3860830" cy="438966"/>
              </a:xfrm>
              <a:prstGeom prst="rect">
                <a:avLst/>
              </a:prstGeom>
              <a:blipFill>
                <a:blip r:embed="rId4"/>
                <a:stretch>
                  <a:fillRect l="-1262" b="-22222"/>
                </a:stretch>
              </a:blipFill>
            </p:spPr>
            <p:txBody>
              <a:bodyPr/>
              <a:lstStyle/>
              <a:p>
                <a:r>
                  <a:rPr lang="en-US">
                    <a:noFill/>
                  </a:rPr>
                  <a:t> </a:t>
                </a:r>
              </a:p>
            </p:txBody>
          </p:sp>
        </mc:Fallback>
      </mc:AlternateContent>
    </p:spTree>
    <p:extLst>
      <p:ext uri="{BB962C8B-B14F-4D97-AF65-F5344CB8AC3E}">
        <p14:creationId xmlns:p14="http://schemas.microsoft.com/office/powerpoint/2010/main" val="298956803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10">
            <a:extLst>
              <a:ext uri="{FF2B5EF4-FFF2-40B4-BE49-F238E27FC236}">
                <a16:creationId xmlns:a16="http://schemas.microsoft.com/office/drawing/2014/main" id="{1A119C3F-D519-4794-AD01-44050D2D290F}"/>
              </a:ext>
            </a:extLst>
          </p:cNvPr>
          <p:cNvSpPr/>
          <p:nvPr/>
        </p:nvSpPr>
        <p:spPr>
          <a:xfrm>
            <a:off x="594067" y="206652"/>
            <a:ext cx="1143522" cy="470619"/>
          </a:xfrm>
          <a:prstGeom prst="chevron">
            <a:avLst>
              <a:gd name="adj" fmla="val 20758"/>
            </a:avLst>
          </a:prstGeom>
          <a:solidFill>
            <a:srgbClr val="F99400">
              <a:lumMod val="60000"/>
              <a:lumOff val="40000"/>
            </a:srgbClr>
          </a:solidFill>
          <a:ln w="9525" cap="flat" cmpd="sng" algn="ctr">
            <a:noFill/>
            <a:prstDash val="solid"/>
          </a:ln>
          <a:effectLst/>
        </p:spPr>
        <p:txBody>
          <a:bodyPr vert="horz" lIns="0" tIns="0" rIns="0" bIns="0" rtlCol="0" anchor="ctr" anchorCtr="0"/>
          <a:lstStyle/>
          <a:p>
            <a:pPr marL="0" marR="0" lvl="0" indent="0" algn="ctr" defTabSz="825500" eaLnBrk="1" fontAlgn="auto" latinLnBrk="0" hangingPunct="0">
              <a:lnSpc>
                <a:spcPct val="100000"/>
              </a:lnSpc>
              <a:spcBef>
                <a:spcPts val="0"/>
              </a:spcBef>
              <a:spcAft>
                <a:spcPts val="0"/>
              </a:spcAft>
              <a:buClrTx/>
              <a:buSzTx/>
              <a:buFontTx/>
              <a:buNone/>
              <a:tabLst/>
              <a:defRPr/>
            </a:pPr>
            <a:r>
              <a:rPr lang="en-US" sz="5000" kern="0" dirty="0">
                <a:solidFill>
                  <a:srgbClr val="5D7384"/>
                </a:solidFill>
                <a:latin typeface="Source Sans Pro Black" panose="020B0803030403020204" pitchFamily="34" charset="-18"/>
                <a:ea typeface="Bebas Neue" charset="0"/>
                <a:cs typeface="Bebas Neue" charset="0"/>
                <a:sym typeface="Helvetica Light"/>
              </a:rPr>
              <a:t>3</a:t>
            </a:r>
            <a:endParaRPr kumimoji="0" lang="en-US" sz="5000" b="0" i="0" u="none" strike="noStrike" kern="0" cap="none" spc="0" normalizeH="0" baseline="0" noProof="0" dirty="0">
              <a:ln>
                <a:noFill/>
              </a:ln>
              <a:solidFill>
                <a:srgbClr val="5D7384"/>
              </a:solidFill>
              <a:effectLst/>
              <a:uLnTx/>
              <a:uFillTx/>
              <a:latin typeface="Source Sans Pro Black" panose="020B0803030403020204" pitchFamily="34" charset="-18"/>
              <a:ea typeface="Bebas Neue" charset="0"/>
              <a:cs typeface="Bebas Neue" charset="0"/>
              <a:sym typeface="Helvetica Light"/>
            </a:endParaRPr>
          </a:p>
        </p:txBody>
      </p:sp>
      <p:sp>
        <p:nvSpPr>
          <p:cNvPr id="9" name="TextBox 8">
            <a:extLst>
              <a:ext uri="{FF2B5EF4-FFF2-40B4-BE49-F238E27FC236}">
                <a16:creationId xmlns:a16="http://schemas.microsoft.com/office/drawing/2014/main" id="{E8A2429E-1517-40CB-95A8-A55BCB23CBFE}"/>
              </a:ext>
            </a:extLst>
          </p:cNvPr>
          <p:cNvSpPr txBox="1"/>
          <p:nvPr/>
        </p:nvSpPr>
        <p:spPr>
          <a:xfrm>
            <a:off x="1999760" y="49546"/>
            <a:ext cx="4616970" cy="784830"/>
          </a:xfrm>
          <a:prstGeom prst="rect">
            <a:avLst/>
          </a:prstGeom>
          <a:noFill/>
        </p:spPr>
        <p:txBody>
          <a:bodyPr wrap="none" rtlCol="0">
            <a:spAutoFit/>
          </a:bodyPr>
          <a:lstStyle/>
          <a:p>
            <a:r>
              <a:rPr lang="en-US" sz="4500" dirty="0" smtClean="0">
                <a:solidFill>
                  <a:schemeClr val="accent1">
                    <a:lumMod val="75000"/>
                  </a:schemeClr>
                </a:solidFill>
                <a:latin typeface="Bahnschrift Condensed" panose="020B0502040204020203" pitchFamily="34" charset="0"/>
                <a:cs typeface="Arial" panose="020B0604020202020204" pitchFamily="34" charset="0"/>
              </a:rPr>
              <a:t>Hiện thực thuật toán A*</a:t>
            </a:r>
            <a:endParaRPr lang="en-US" sz="4500" dirty="0">
              <a:solidFill>
                <a:schemeClr val="accent1">
                  <a:lumMod val="75000"/>
                </a:schemeClr>
              </a:solidFill>
              <a:latin typeface="Bahnschrift Condensed" panose="020B0502040204020203" pitchFamily="34" charset="0"/>
              <a:cs typeface="Arial" panose="020B0604020202020204" pitchFamily="34" charset="0"/>
            </a:endParaRPr>
          </a:p>
        </p:txBody>
      </p:sp>
      <p:sp>
        <p:nvSpPr>
          <p:cNvPr id="3" name="TextBox 2"/>
          <p:cNvSpPr txBox="1"/>
          <p:nvPr/>
        </p:nvSpPr>
        <p:spPr>
          <a:xfrm flipH="1">
            <a:off x="3568700" y="6216038"/>
            <a:ext cx="3860830" cy="369332"/>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Hình </a:t>
            </a:r>
            <a:r>
              <a:rPr lang="en-US" i="1" dirty="0" smtClean="0">
                <a:latin typeface="Arial" panose="020B0604020202020204" pitchFamily="34" charset="0"/>
                <a:cs typeface="Arial" panose="020B0604020202020204" pitchFamily="34" charset="0"/>
              </a:rPr>
              <a:t>2. f(x) = g(x) + h(x)</a:t>
            </a:r>
            <a:endParaRPr lang="en-US" dirty="0">
              <a:latin typeface="Arial" panose="020B0604020202020204" pitchFamily="34" charset="0"/>
              <a:cs typeface="Arial" panose="020B0604020202020204" pitchFamily="34" charset="0"/>
            </a:endParaRPr>
          </a:p>
        </p:txBody>
      </p:sp>
      <p:pic>
        <p:nvPicPr>
          <p:cNvPr id="10" name="Picture 9"/>
          <p:cNvPicPr/>
          <p:nvPr/>
        </p:nvPicPr>
        <p:blipFill>
          <a:blip r:embed="rId2"/>
          <a:stretch>
            <a:fillRect/>
          </a:stretch>
        </p:blipFill>
        <p:spPr>
          <a:xfrm>
            <a:off x="2139460" y="1113776"/>
            <a:ext cx="5874240" cy="4822862"/>
          </a:xfrm>
          <a:prstGeom prst="rect">
            <a:avLst/>
          </a:prstGeom>
        </p:spPr>
      </p:pic>
    </p:spTree>
    <p:extLst>
      <p:ext uri="{BB962C8B-B14F-4D97-AF65-F5344CB8AC3E}">
        <p14:creationId xmlns:p14="http://schemas.microsoft.com/office/powerpoint/2010/main" val="150850424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nvSpPr>
        <p:spPr>
          <a:xfrm>
            <a:off x="895771" y="4477896"/>
            <a:ext cx="185095" cy="218983"/>
          </a:xfrm>
          <a:custGeom>
            <a:avLst/>
            <a:gdLst/>
            <a:ahLst/>
            <a:cxnLst>
              <a:cxn ang="0">
                <a:pos x="wd2" y="hd2"/>
              </a:cxn>
              <a:cxn ang="5400000">
                <a:pos x="wd2" y="hd2"/>
              </a:cxn>
              <a:cxn ang="10800000">
                <a:pos x="wd2" y="hd2"/>
              </a:cxn>
              <a:cxn ang="16200000">
                <a:pos x="wd2" y="hd2"/>
              </a:cxn>
            </a:cxnLst>
            <a:rect l="0" t="0" r="r" b="b"/>
            <a:pathLst>
              <a:path w="21600" h="21600" extrusionOk="0">
                <a:moveTo>
                  <a:pt x="10659" y="21600"/>
                </a:moveTo>
                <a:cubicBezTo>
                  <a:pt x="12121" y="21600"/>
                  <a:pt x="13347" y="20560"/>
                  <a:pt x="13347" y="19520"/>
                </a:cubicBezTo>
                <a:lnTo>
                  <a:pt x="8253" y="19520"/>
                </a:lnTo>
                <a:cubicBezTo>
                  <a:pt x="8253" y="20560"/>
                  <a:pt x="9479" y="21600"/>
                  <a:pt x="10659" y="21600"/>
                </a:cubicBezTo>
                <a:close/>
                <a:moveTo>
                  <a:pt x="18912" y="15200"/>
                </a:moveTo>
                <a:lnTo>
                  <a:pt x="18912" y="9240"/>
                </a:lnTo>
                <a:cubicBezTo>
                  <a:pt x="18912" y="5960"/>
                  <a:pt x="16271" y="3280"/>
                  <a:pt x="12639" y="2480"/>
                </a:cubicBezTo>
                <a:lnTo>
                  <a:pt x="12639" y="1640"/>
                </a:lnTo>
                <a:cubicBezTo>
                  <a:pt x="12639" y="840"/>
                  <a:pt x="11790" y="0"/>
                  <a:pt x="10659" y="0"/>
                </a:cubicBezTo>
                <a:cubicBezTo>
                  <a:pt x="9574" y="0"/>
                  <a:pt x="9008" y="840"/>
                  <a:pt x="9008" y="1640"/>
                </a:cubicBezTo>
                <a:lnTo>
                  <a:pt x="9008" y="2480"/>
                </a:lnTo>
                <a:cubicBezTo>
                  <a:pt x="5093" y="3280"/>
                  <a:pt x="2452" y="5960"/>
                  <a:pt x="2452" y="9240"/>
                </a:cubicBezTo>
                <a:lnTo>
                  <a:pt x="2452" y="15200"/>
                </a:lnTo>
                <a:lnTo>
                  <a:pt x="0" y="17280"/>
                </a:lnTo>
                <a:lnTo>
                  <a:pt x="0" y="18280"/>
                </a:lnTo>
                <a:lnTo>
                  <a:pt x="21600" y="18280"/>
                </a:lnTo>
                <a:lnTo>
                  <a:pt x="21600" y="17280"/>
                </a:lnTo>
                <a:lnTo>
                  <a:pt x="18912" y="15200"/>
                </a:lnTo>
                <a:close/>
              </a:path>
            </a:pathLst>
          </a:custGeom>
          <a:solidFill>
            <a:srgbClr val="FFFFFF"/>
          </a:solidFill>
          <a:ln w="12700">
            <a:miter lim="400000"/>
          </a:ln>
        </p:spPr>
        <p:txBody>
          <a:bodyPr lIns="22860" rIns="22860" anchor="ctr"/>
          <a:lstStyle/>
          <a:p>
            <a:pPr defTabSz="457200">
              <a:defRPr sz="1800">
                <a:latin typeface="Roboto Regular"/>
                <a:ea typeface="Roboto Regular"/>
                <a:cs typeface="Roboto Regular"/>
                <a:sym typeface="Roboto Regular"/>
              </a:defRPr>
            </a:pPr>
            <a:endParaRPr sz="900"/>
          </a:p>
        </p:txBody>
      </p:sp>
      <p:sp>
        <p:nvSpPr>
          <p:cNvPr id="220" name="Shape 220"/>
          <p:cNvSpPr/>
          <p:nvPr/>
        </p:nvSpPr>
        <p:spPr>
          <a:xfrm>
            <a:off x="4524983" y="4493841"/>
            <a:ext cx="174394" cy="174394"/>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rgbClr val="FFFFFF"/>
          </a:solidFill>
          <a:ln w="12700">
            <a:miter lim="400000"/>
          </a:ln>
        </p:spPr>
        <p:txBody>
          <a:bodyPr lIns="22860" rIns="22860" anchor="ctr"/>
          <a:lstStyle/>
          <a:p>
            <a:pPr defTabSz="457200">
              <a:defRPr sz="1800">
                <a:latin typeface="Roboto Regular"/>
                <a:ea typeface="Roboto Regular"/>
                <a:cs typeface="Roboto Regular"/>
                <a:sym typeface="Roboto Regular"/>
              </a:defRPr>
            </a:pPr>
            <a:endParaRPr sz="900"/>
          </a:p>
        </p:txBody>
      </p:sp>
      <p:sp>
        <p:nvSpPr>
          <p:cNvPr id="221" name="Shape 221"/>
          <p:cNvSpPr/>
          <p:nvPr/>
        </p:nvSpPr>
        <p:spPr>
          <a:xfrm>
            <a:off x="4519326" y="3205817"/>
            <a:ext cx="187102" cy="147539"/>
          </a:xfrm>
          <a:custGeom>
            <a:avLst/>
            <a:gdLst/>
            <a:ahLst/>
            <a:cxnLst>
              <a:cxn ang="0">
                <a:pos x="wd2" y="hd2"/>
              </a:cxn>
              <a:cxn ang="5400000">
                <a:pos x="wd2" y="hd2"/>
              </a:cxn>
              <a:cxn ang="10800000">
                <a:pos x="wd2" y="hd2"/>
              </a:cxn>
              <a:cxn ang="16200000">
                <a:pos x="wd2" y="hd2"/>
              </a:cxn>
            </a:cxnLst>
            <a:rect l="0" t="0" r="r" b="b"/>
            <a:pathLst>
              <a:path w="21600" h="21600" extrusionOk="0">
                <a:moveTo>
                  <a:pt x="19345" y="0"/>
                </a:moveTo>
                <a:lnTo>
                  <a:pt x="2074" y="0"/>
                </a:lnTo>
                <a:cubicBezTo>
                  <a:pt x="1037" y="0"/>
                  <a:pt x="0" y="1029"/>
                  <a:pt x="0" y="2571"/>
                </a:cubicBezTo>
                <a:lnTo>
                  <a:pt x="0" y="18971"/>
                </a:lnTo>
                <a:cubicBezTo>
                  <a:pt x="0" y="20286"/>
                  <a:pt x="1037" y="21600"/>
                  <a:pt x="2074" y="21600"/>
                </a:cubicBezTo>
                <a:lnTo>
                  <a:pt x="19345" y="21600"/>
                </a:lnTo>
                <a:cubicBezTo>
                  <a:pt x="20563" y="21600"/>
                  <a:pt x="21600" y="20286"/>
                  <a:pt x="21600" y="18971"/>
                </a:cubicBezTo>
                <a:lnTo>
                  <a:pt x="21600" y="2571"/>
                </a:lnTo>
                <a:cubicBezTo>
                  <a:pt x="21600" y="1029"/>
                  <a:pt x="20563" y="0"/>
                  <a:pt x="19345" y="0"/>
                </a:cubicBezTo>
                <a:close/>
                <a:moveTo>
                  <a:pt x="19345" y="5200"/>
                </a:moveTo>
                <a:lnTo>
                  <a:pt x="10687" y="12229"/>
                </a:lnTo>
                <a:lnTo>
                  <a:pt x="2074" y="5200"/>
                </a:lnTo>
                <a:lnTo>
                  <a:pt x="2074" y="2571"/>
                </a:lnTo>
                <a:lnTo>
                  <a:pt x="10687" y="9371"/>
                </a:lnTo>
                <a:lnTo>
                  <a:pt x="19345" y="2571"/>
                </a:lnTo>
                <a:lnTo>
                  <a:pt x="19345" y="5200"/>
                </a:lnTo>
                <a:close/>
              </a:path>
            </a:pathLst>
          </a:custGeom>
          <a:solidFill>
            <a:srgbClr val="FFFFFF"/>
          </a:solidFill>
          <a:ln w="12700">
            <a:miter lim="400000"/>
          </a:ln>
        </p:spPr>
        <p:txBody>
          <a:bodyPr lIns="22860" rIns="22860" anchor="ctr"/>
          <a:lstStyle/>
          <a:p>
            <a:pPr defTabSz="457200">
              <a:defRPr sz="1800">
                <a:latin typeface="Roboto Regular"/>
                <a:ea typeface="Roboto Regular"/>
                <a:cs typeface="Roboto Regular"/>
                <a:sym typeface="Roboto Regular"/>
              </a:defRPr>
            </a:pPr>
            <a:endParaRPr sz="900"/>
          </a:p>
        </p:txBody>
      </p:sp>
      <p:sp>
        <p:nvSpPr>
          <p:cNvPr id="222" name="Shape 222"/>
          <p:cNvSpPr/>
          <p:nvPr/>
        </p:nvSpPr>
        <p:spPr>
          <a:xfrm>
            <a:off x="8157249" y="3193557"/>
            <a:ext cx="162514" cy="19288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89" y="0"/>
                  <a:pt x="0" y="681"/>
                  <a:pt x="0" y="4580"/>
                </a:cubicBezTo>
                <a:lnTo>
                  <a:pt x="0" y="15504"/>
                </a:lnTo>
                <a:cubicBezTo>
                  <a:pt x="0" y="17670"/>
                  <a:pt x="2043" y="19434"/>
                  <a:pt x="4634" y="19434"/>
                </a:cubicBezTo>
                <a:lnTo>
                  <a:pt x="2809" y="21167"/>
                </a:lnTo>
                <a:lnTo>
                  <a:pt x="2809" y="21600"/>
                </a:lnTo>
                <a:lnTo>
                  <a:pt x="18754" y="21600"/>
                </a:lnTo>
                <a:lnTo>
                  <a:pt x="18754" y="21167"/>
                </a:lnTo>
                <a:lnTo>
                  <a:pt x="16711" y="19434"/>
                </a:lnTo>
                <a:cubicBezTo>
                  <a:pt x="19265" y="19434"/>
                  <a:pt x="21600" y="17670"/>
                  <a:pt x="21600" y="15504"/>
                </a:cubicBezTo>
                <a:lnTo>
                  <a:pt x="21600" y="4580"/>
                </a:lnTo>
                <a:cubicBezTo>
                  <a:pt x="21600" y="681"/>
                  <a:pt x="16711" y="0"/>
                  <a:pt x="10800" y="0"/>
                </a:cubicBezTo>
                <a:close/>
                <a:moveTo>
                  <a:pt x="4634" y="17237"/>
                </a:moveTo>
                <a:cubicBezTo>
                  <a:pt x="3576" y="17237"/>
                  <a:pt x="2809" y="16370"/>
                  <a:pt x="2809" y="15504"/>
                </a:cubicBezTo>
                <a:cubicBezTo>
                  <a:pt x="2809" y="14637"/>
                  <a:pt x="3466" y="13740"/>
                  <a:pt x="4634" y="13740"/>
                </a:cubicBezTo>
                <a:cubicBezTo>
                  <a:pt x="5765" y="13740"/>
                  <a:pt x="6677" y="14637"/>
                  <a:pt x="6677" y="15504"/>
                </a:cubicBezTo>
                <a:cubicBezTo>
                  <a:pt x="6677" y="16370"/>
                  <a:pt x="5911" y="17237"/>
                  <a:pt x="4634" y="17237"/>
                </a:cubicBezTo>
                <a:close/>
                <a:moveTo>
                  <a:pt x="9486" y="10274"/>
                </a:moveTo>
                <a:lnTo>
                  <a:pt x="2809" y="10274"/>
                </a:lnTo>
                <a:lnTo>
                  <a:pt x="2809" y="4580"/>
                </a:lnTo>
                <a:lnTo>
                  <a:pt x="9486" y="4580"/>
                </a:lnTo>
                <a:lnTo>
                  <a:pt x="9486" y="10274"/>
                </a:lnTo>
                <a:close/>
                <a:moveTo>
                  <a:pt x="16711" y="17237"/>
                </a:moveTo>
                <a:cubicBezTo>
                  <a:pt x="15689" y="17237"/>
                  <a:pt x="14886" y="16370"/>
                  <a:pt x="14886" y="15504"/>
                </a:cubicBezTo>
                <a:cubicBezTo>
                  <a:pt x="14886" y="14637"/>
                  <a:pt x="15543" y="13740"/>
                  <a:pt x="16711" y="13740"/>
                </a:cubicBezTo>
                <a:cubicBezTo>
                  <a:pt x="17878" y="13740"/>
                  <a:pt x="18754" y="14637"/>
                  <a:pt x="18754" y="15504"/>
                </a:cubicBezTo>
                <a:cubicBezTo>
                  <a:pt x="18754" y="16370"/>
                  <a:pt x="17988" y="17237"/>
                  <a:pt x="16711" y="17237"/>
                </a:cubicBezTo>
                <a:close/>
                <a:moveTo>
                  <a:pt x="18754" y="10274"/>
                </a:moveTo>
                <a:lnTo>
                  <a:pt x="12077" y="10274"/>
                </a:lnTo>
                <a:lnTo>
                  <a:pt x="12077" y="4580"/>
                </a:lnTo>
                <a:lnTo>
                  <a:pt x="18754" y="4580"/>
                </a:lnTo>
                <a:lnTo>
                  <a:pt x="18754" y="10274"/>
                </a:lnTo>
                <a:close/>
              </a:path>
            </a:pathLst>
          </a:custGeom>
          <a:solidFill>
            <a:srgbClr val="FFFFFF"/>
          </a:solidFill>
          <a:ln w="12700">
            <a:miter lim="400000"/>
          </a:ln>
        </p:spPr>
        <p:txBody>
          <a:bodyPr lIns="22860" rIns="22860" anchor="ctr"/>
          <a:lstStyle/>
          <a:p>
            <a:pPr defTabSz="457200">
              <a:defRPr sz="1800">
                <a:latin typeface="Roboto Regular"/>
                <a:ea typeface="Roboto Regular"/>
                <a:cs typeface="Roboto Regular"/>
                <a:sym typeface="Roboto Regular"/>
              </a:defRPr>
            </a:pPr>
            <a:endParaRPr sz="900"/>
          </a:p>
        </p:txBody>
      </p:sp>
      <p:sp>
        <p:nvSpPr>
          <p:cNvPr id="223" name="Shape 223"/>
          <p:cNvSpPr/>
          <p:nvPr/>
        </p:nvSpPr>
        <p:spPr>
          <a:xfrm>
            <a:off x="8124231" y="4521600"/>
            <a:ext cx="223255" cy="122423"/>
          </a:xfrm>
          <a:custGeom>
            <a:avLst/>
            <a:gdLst/>
            <a:ahLst/>
            <a:cxnLst>
              <a:cxn ang="0">
                <a:pos x="wd2" y="hd2"/>
              </a:cxn>
              <a:cxn ang="5400000">
                <a:pos x="wd2" y="hd2"/>
              </a:cxn>
              <a:cxn ang="10800000">
                <a:pos x="wd2" y="hd2"/>
              </a:cxn>
              <a:cxn ang="16200000">
                <a:pos x="wd2" y="hd2"/>
              </a:cxn>
            </a:cxnLst>
            <a:rect l="0" t="0" r="r" b="b"/>
            <a:pathLst>
              <a:path w="21600" h="21600" extrusionOk="0">
                <a:moveTo>
                  <a:pt x="12758" y="0"/>
                </a:moveTo>
                <a:lnTo>
                  <a:pt x="9002" y="8951"/>
                </a:lnTo>
                <a:lnTo>
                  <a:pt x="11825" y="15811"/>
                </a:lnTo>
                <a:lnTo>
                  <a:pt x="10334" y="17854"/>
                </a:lnTo>
                <a:cubicBezTo>
                  <a:pt x="8629" y="14059"/>
                  <a:pt x="5833" y="7200"/>
                  <a:pt x="5833" y="7200"/>
                </a:cubicBezTo>
                <a:lnTo>
                  <a:pt x="0" y="21600"/>
                </a:lnTo>
                <a:lnTo>
                  <a:pt x="21600" y="21600"/>
                </a:lnTo>
                <a:lnTo>
                  <a:pt x="12758" y="0"/>
                </a:lnTo>
              </a:path>
            </a:pathLst>
          </a:custGeom>
          <a:solidFill>
            <a:srgbClr val="FFFFFF"/>
          </a:solidFill>
          <a:ln w="12700">
            <a:miter lim="400000"/>
          </a:ln>
        </p:spPr>
        <p:txBody>
          <a:bodyPr lIns="22860" rIns="22860" anchor="ctr"/>
          <a:lstStyle/>
          <a:p>
            <a:pPr defTabSz="457200">
              <a:defRPr sz="1800">
                <a:latin typeface="Roboto Regular"/>
                <a:ea typeface="Roboto Regular"/>
                <a:cs typeface="Roboto Regular"/>
                <a:sym typeface="Roboto Regular"/>
              </a:defRPr>
            </a:pPr>
            <a:endParaRPr sz="900"/>
          </a:p>
        </p:txBody>
      </p:sp>
      <p:pic>
        <p:nvPicPr>
          <p:cNvPr id="6" name="Picture 5">
            <a:extLst>
              <a:ext uri="{FF2B5EF4-FFF2-40B4-BE49-F238E27FC236}">
                <a16:creationId xmlns:a16="http://schemas.microsoft.com/office/drawing/2014/main" id="{EB68FAA6-D49F-40AD-AFA3-0938D8EF9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590" y="1559012"/>
            <a:ext cx="9194868" cy="3461972"/>
          </a:xfrm>
          <a:prstGeom prst="rect">
            <a:avLst/>
          </a:prstGeom>
        </p:spPr>
      </p:pic>
    </p:spTree>
    <p:extLst>
      <p:ext uri="{BB962C8B-B14F-4D97-AF65-F5344CB8AC3E}">
        <p14:creationId xmlns:p14="http://schemas.microsoft.com/office/powerpoint/2010/main" val="15305898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130" y="1012307"/>
            <a:ext cx="9368004" cy="869892"/>
          </a:xfrm>
        </p:spPr>
        <p:txBody>
          <a:bodyPr>
            <a:noAutofit/>
          </a:bodyPr>
          <a:lstStyle/>
          <a:p>
            <a:pPr lvl="0"/>
            <a:r>
              <a:rPr lang="en-US" sz="4500" b="1" dirty="0">
                <a:solidFill>
                  <a:schemeClr val="bg2">
                    <a:lumMod val="50000"/>
                  </a:schemeClr>
                </a:solidFill>
                <a:latin typeface="Bahnschrift Condensed" panose="020B0502040204020203" pitchFamily="34" charset="0"/>
                <a:cs typeface="Arial" panose="020B0604020202020204" pitchFamily="34" charset="0"/>
              </a:rPr>
              <a:t>1. </a:t>
            </a:r>
            <a:r>
              <a:rPr lang="en-US" sz="4500" b="1" dirty="0" smtClean="0">
                <a:solidFill>
                  <a:schemeClr val="bg2">
                    <a:lumMod val="50000"/>
                  </a:schemeClr>
                </a:solidFill>
                <a:latin typeface="Bahnschrift Condensed" panose="020B0502040204020203" pitchFamily="34" charset="0"/>
                <a:cs typeface="Arial" panose="020B0604020202020204" pitchFamily="34" charset="0"/>
              </a:rPr>
              <a:t>Tổng quan về giải thuật tìm kiếm có thông tin:</a:t>
            </a:r>
            <a:endParaRPr lang="en-US" sz="4500" dirty="0">
              <a:solidFill>
                <a:schemeClr val="bg2">
                  <a:lumMod val="50000"/>
                </a:schemeClr>
              </a:solidFill>
              <a:latin typeface="Bahnschrift Condensed" panose="020B0502040204020203" pitchFamily="34" charset="0"/>
              <a:cs typeface="Arial" panose="020B0604020202020204" pitchFamily="34" charset="0"/>
            </a:endParaRPr>
          </a:p>
        </p:txBody>
      </p:sp>
      <p:sp>
        <p:nvSpPr>
          <p:cNvPr id="5" name="Title 1">
            <a:extLst>
              <a:ext uri="{FF2B5EF4-FFF2-40B4-BE49-F238E27FC236}">
                <a16:creationId xmlns:a16="http://schemas.microsoft.com/office/drawing/2014/main" id="{5E26B2C5-5BCC-473E-B39F-3CF0954DEB10}"/>
              </a:ext>
            </a:extLst>
          </p:cNvPr>
          <p:cNvSpPr txBox="1">
            <a:spLocks/>
          </p:cNvSpPr>
          <p:nvPr/>
        </p:nvSpPr>
        <p:spPr>
          <a:xfrm>
            <a:off x="153550" y="105728"/>
            <a:ext cx="9274535" cy="866503"/>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500" b="1" dirty="0">
                <a:highlight>
                  <a:srgbClr val="FFFF00"/>
                </a:highlight>
                <a:latin typeface="Bahnschrift Condensed" panose="020B0502040204020203" pitchFamily="34" charset="0"/>
                <a:cs typeface="Arial" panose="020B0604020202020204" pitchFamily="34" charset="0"/>
              </a:rPr>
              <a:t>Phần I:</a:t>
            </a:r>
            <a:r>
              <a:rPr lang="en-US" sz="5500" b="1" dirty="0">
                <a:latin typeface="Bahnschrift Condensed" panose="020B0502040204020203" pitchFamily="34" charset="0"/>
                <a:cs typeface="Arial" panose="020B0604020202020204" pitchFamily="34" charset="0"/>
              </a:rPr>
              <a:t>  </a:t>
            </a:r>
            <a:r>
              <a:rPr lang="en-US" sz="5500" b="1" dirty="0" smtClean="0">
                <a:latin typeface="Bahnschrift Condensed" panose="020B0502040204020203" pitchFamily="34" charset="0"/>
                <a:cs typeface="Arial" panose="020B0604020202020204" pitchFamily="34" charset="0"/>
              </a:rPr>
              <a:t>Tìm kiếm có thông tin</a:t>
            </a:r>
            <a:endParaRPr lang="en-US" sz="5500" dirty="0">
              <a:latin typeface="Bahnschrift Condensed" panose="020B0502040204020203" pitchFamily="34" charset="0"/>
              <a:cs typeface="Arial" panose="020B0604020202020204" pitchFamily="34" charset="0"/>
            </a:endParaRPr>
          </a:p>
        </p:txBody>
      </p:sp>
      <p:sp>
        <p:nvSpPr>
          <p:cNvPr id="7" name="TextBox 6"/>
          <p:cNvSpPr txBox="1"/>
          <p:nvPr/>
        </p:nvSpPr>
        <p:spPr>
          <a:xfrm>
            <a:off x="637130" y="2492493"/>
            <a:ext cx="9103770" cy="3416320"/>
          </a:xfrm>
          <a:prstGeom prst="rect">
            <a:avLst/>
          </a:prstGeom>
          <a:noFill/>
        </p:spPr>
        <p:txBody>
          <a:bodyPr wrap="square" rtlCol="0">
            <a:spAutoFit/>
          </a:bodyPr>
          <a:lstStyle/>
          <a:p>
            <a:pPr algn="just"/>
            <a:r>
              <a:rPr lang="en-US" sz="3600" dirty="0">
                <a:latin typeface="Bahnschrift Condensed" panose="020B0502040204020203" pitchFamily="34" charset="0"/>
              </a:rPr>
              <a:t>Trong tìm kiếm có thông tin, người ta sử dụng một đánh giá </a:t>
            </a:r>
            <a:r>
              <a:rPr lang="en-US" sz="3600" dirty="0">
                <a:latin typeface="Bahnschrift Condensed" panose="020B0502040204020203" pitchFamily="34" charset="0"/>
                <a:hlinkClick r:id="rId2" tooltip="Heuristic"/>
              </a:rPr>
              <a:t>heuristic</a:t>
            </a:r>
            <a:r>
              <a:rPr lang="en-US" sz="3600" dirty="0">
                <a:latin typeface="Bahnschrift Condensed" panose="020B0502040204020203" pitchFamily="34" charset="0"/>
              </a:rPr>
              <a:t> đặc thù cho bài toán cần giải quyết với vai trò hướng dẫn cho quá trình tìm kiếm. Một cách đánh giá heuristic tốt sẽ làm cho quá trình tìm kiếm có thông tin hoạt động hiệu quả hơn hẳn một phương pháp tìm kiếm không có thông tin bất kỳ.</a:t>
            </a:r>
          </a:p>
        </p:txBody>
      </p:sp>
    </p:spTree>
    <p:extLst>
      <p:ext uri="{BB962C8B-B14F-4D97-AF65-F5344CB8AC3E}">
        <p14:creationId xmlns:p14="http://schemas.microsoft.com/office/powerpoint/2010/main" val="3163265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130" y="1012307"/>
            <a:ext cx="9368004" cy="869892"/>
          </a:xfrm>
        </p:spPr>
        <p:txBody>
          <a:bodyPr>
            <a:noAutofit/>
          </a:bodyPr>
          <a:lstStyle/>
          <a:p>
            <a:pPr lvl="0"/>
            <a:r>
              <a:rPr lang="en-US" sz="4500" b="1" dirty="0" smtClean="0">
                <a:solidFill>
                  <a:schemeClr val="bg2">
                    <a:lumMod val="50000"/>
                  </a:schemeClr>
                </a:solidFill>
                <a:latin typeface="Bahnschrift Condensed" panose="020B0502040204020203" pitchFamily="34" charset="0"/>
                <a:cs typeface="Arial" panose="020B0604020202020204" pitchFamily="34" charset="0"/>
              </a:rPr>
              <a:t>2. Hàm heuristic:</a:t>
            </a:r>
            <a:endParaRPr lang="en-US" sz="4500" dirty="0">
              <a:solidFill>
                <a:schemeClr val="bg2">
                  <a:lumMod val="50000"/>
                </a:schemeClr>
              </a:solidFill>
              <a:latin typeface="Bahnschrift Condensed" panose="020B0502040204020203" pitchFamily="34" charset="0"/>
              <a:cs typeface="Arial" panose="020B0604020202020204" pitchFamily="34" charset="0"/>
            </a:endParaRPr>
          </a:p>
        </p:txBody>
      </p:sp>
      <p:sp>
        <p:nvSpPr>
          <p:cNvPr id="4" name="Text Placeholder 3"/>
          <p:cNvSpPr>
            <a:spLocks noGrp="1"/>
          </p:cNvSpPr>
          <p:nvPr>
            <p:ph type="body" sz="half" idx="2"/>
          </p:nvPr>
        </p:nvSpPr>
        <p:spPr>
          <a:xfrm>
            <a:off x="637130" y="2208899"/>
            <a:ext cx="10272170" cy="4052201"/>
          </a:xfrm>
        </p:spPr>
        <p:txBody>
          <a:bodyPr>
            <a:noAutofit/>
          </a:bodyPr>
          <a:lstStyle/>
          <a:p>
            <a:r>
              <a:rPr lang="en-US" sz="3200" dirty="0">
                <a:latin typeface="Bahnschrift Condensed" panose="020B0502040204020203" pitchFamily="34" charset="0"/>
              </a:rPr>
              <a:t>Thuật giải Heuristic là một sự mở rộng khái niệm thuật toán. Nó thể hiện cách giải bài toán với các đặc tính </a:t>
            </a:r>
            <a:r>
              <a:rPr lang="en-US" sz="3200" dirty="0" smtClean="0">
                <a:latin typeface="Bahnschrift Condensed" panose="020B0502040204020203" pitchFamily="34" charset="0"/>
              </a:rPr>
              <a:t>sau:</a:t>
            </a:r>
            <a:endParaRPr lang="en-US" sz="3200" dirty="0">
              <a:latin typeface="Bahnschrift Condensed" panose="020B0502040204020203" pitchFamily="34" charset="0"/>
            </a:endParaRPr>
          </a:p>
          <a:p>
            <a:pPr marL="457200" lvl="0" indent="-457200">
              <a:buFont typeface="Arial" panose="020B0604020202020204" pitchFamily="34" charset="0"/>
              <a:buChar char="•"/>
            </a:pPr>
            <a:r>
              <a:rPr lang="en-US" sz="3200" dirty="0">
                <a:latin typeface="Bahnschrift Condensed" panose="020B0502040204020203" pitchFamily="34" charset="0"/>
              </a:rPr>
              <a:t>Thường</a:t>
            </a:r>
            <a:r>
              <a:rPr lang="en-US" sz="3200" i="1" dirty="0">
                <a:latin typeface="Bahnschrift Condensed" panose="020B0502040204020203" pitchFamily="34" charset="0"/>
              </a:rPr>
              <a:t> </a:t>
            </a:r>
            <a:r>
              <a:rPr lang="en-US" sz="3200" dirty="0">
                <a:latin typeface="Bahnschrift Condensed" panose="020B0502040204020203" pitchFamily="34" charset="0"/>
              </a:rPr>
              <a:t>tìm được lời giải tốt (nhưng không chắc là lời giải tốt nhất)</a:t>
            </a:r>
          </a:p>
          <a:p>
            <a:pPr marL="457200" lvl="0" indent="-457200">
              <a:buFont typeface="Arial" panose="020B0604020202020204" pitchFamily="34" charset="0"/>
              <a:buChar char="•"/>
            </a:pPr>
            <a:r>
              <a:rPr lang="en-US" sz="3200" dirty="0">
                <a:latin typeface="Bahnschrift Condensed" panose="020B0502040204020203" pitchFamily="34" charset="0"/>
              </a:rPr>
              <a:t>Giải bài toán theo thuật giải Heuristic thường dễ dàng và nhanh chóng đưa ra kết quả hơn so với giải thuật tối ưu, vì vậy chi phí thấp hơn</a:t>
            </a:r>
          </a:p>
          <a:p>
            <a:pPr marL="457200" lvl="0" indent="-457200">
              <a:buFont typeface="Arial" panose="020B0604020202020204" pitchFamily="34" charset="0"/>
              <a:buChar char="•"/>
            </a:pPr>
            <a:r>
              <a:rPr lang="en-US" sz="3200" dirty="0">
                <a:latin typeface="Bahnschrift Condensed" panose="020B0502040204020203" pitchFamily="34" charset="0"/>
              </a:rPr>
              <a:t>Thuật giải Heuristic thường thể hiện khá tự nhiên, gần gũi với cách suy nghĩ và hành động của con người</a:t>
            </a:r>
          </a:p>
        </p:txBody>
      </p:sp>
      <p:sp>
        <p:nvSpPr>
          <p:cNvPr id="5" name="Title 1">
            <a:extLst>
              <a:ext uri="{FF2B5EF4-FFF2-40B4-BE49-F238E27FC236}">
                <a16:creationId xmlns:a16="http://schemas.microsoft.com/office/drawing/2014/main" id="{5E26B2C5-5BCC-473E-B39F-3CF0954DEB10}"/>
              </a:ext>
            </a:extLst>
          </p:cNvPr>
          <p:cNvSpPr txBox="1">
            <a:spLocks/>
          </p:cNvSpPr>
          <p:nvPr/>
        </p:nvSpPr>
        <p:spPr>
          <a:xfrm>
            <a:off x="153550" y="105728"/>
            <a:ext cx="9274535" cy="866503"/>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500" b="1" dirty="0">
                <a:highlight>
                  <a:srgbClr val="FFFF00"/>
                </a:highlight>
                <a:latin typeface="Bahnschrift Condensed" panose="020B0502040204020203" pitchFamily="34" charset="0"/>
                <a:cs typeface="Arial" panose="020B0604020202020204" pitchFamily="34" charset="0"/>
              </a:rPr>
              <a:t>Phần I:</a:t>
            </a:r>
            <a:r>
              <a:rPr lang="en-US" sz="5500" b="1" dirty="0">
                <a:latin typeface="Bahnschrift Condensed" panose="020B0502040204020203" pitchFamily="34" charset="0"/>
                <a:cs typeface="Arial" panose="020B0604020202020204" pitchFamily="34" charset="0"/>
              </a:rPr>
              <a:t>  Tìm kiếm có thông tin</a:t>
            </a:r>
            <a:endParaRPr lang="en-US" sz="5500" dirty="0">
              <a:latin typeface="Bahnschrift Condensed" panose="020B0502040204020203" pitchFamily="34" charset="0"/>
              <a:cs typeface="Arial" panose="020B0604020202020204" pitchFamily="34" charset="0"/>
            </a:endParaRPr>
          </a:p>
        </p:txBody>
      </p:sp>
    </p:spTree>
    <p:extLst>
      <p:ext uri="{BB962C8B-B14F-4D97-AF65-F5344CB8AC3E}">
        <p14:creationId xmlns:p14="http://schemas.microsoft.com/office/powerpoint/2010/main" val="3637229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130" y="1012307"/>
            <a:ext cx="9368004" cy="869892"/>
          </a:xfrm>
        </p:spPr>
        <p:txBody>
          <a:bodyPr>
            <a:noAutofit/>
          </a:bodyPr>
          <a:lstStyle/>
          <a:p>
            <a:pPr lvl="0"/>
            <a:r>
              <a:rPr lang="en-US" sz="4500" b="1" dirty="0" smtClean="0">
                <a:solidFill>
                  <a:schemeClr val="bg2">
                    <a:lumMod val="50000"/>
                  </a:schemeClr>
                </a:solidFill>
                <a:latin typeface="Bahnschrift Condensed" panose="020B0502040204020203" pitchFamily="34" charset="0"/>
                <a:cs typeface="Arial" panose="020B0604020202020204" pitchFamily="34" charset="0"/>
              </a:rPr>
              <a:t>2. Hàm heuristic:</a:t>
            </a:r>
            <a:endParaRPr lang="en-US" sz="4500" dirty="0">
              <a:solidFill>
                <a:schemeClr val="bg2">
                  <a:lumMod val="50000"/>
                </a:schemeClr>
              </a:solidFill>
              <a:latin typeface="Bahnschrift Condensed" panose="020B0502040204020203" pitchFamily="34" charset="0"/>
              <a:cs typeface="Arial" panose="020B0604020202020204" pitchFamily="34" charset="0"/>
            </a:endParaRPr>
          </a:p>
        </p:txBody>
      </p:sp>
      <p:sp>
        <p:nvSpPr>
          <p:cNvPr id="4" name="Text Placeholder 3"/>
          <p:cNvSpPr>
            <a:spLocks noGrp="1"/>
          </p:cNvSpPr>
          <p:nvPr>
            <p:ph type="body" sz="half" idx="2"/>
          </p:nvPr>
        </p:nvSpPr>
        <p:spPr>
          <a:xfrm>
            <a:off x="446630" y="2056499"/>
            <a:ext cx="10272170" cy="4687201"/>
          </a:xfrm>
        </p:spPr>
        <p:txBody>
          <a:bodyPr>
            <a:noAutofit/>
          </a:bodyPr>
          <a:lstStyle/>
          <a:p>
            <a:r>
              <a:rPr lang="en-US" sz="2800" dirty="0">
                <a:latin typeface="Bahnschrift Condensed" panose="020B0502040204020203" pitchFamily="34" charset="0"/>
              </a:rPr>
              <a:t>Trong việc xây dựng các thuật giải Heuristic, người ta thường dùng các </a:t>
            </a:r>
            <a:r>
              <a:rPr lang="en-US" sz="2800" i="1" dirty="0">
                <a:solidFill>
                  <a:srgbClr val="FF0000"/>
                </a:solidFill>
                <a:latin typeface="Bahnschrift Condensed" panose="020B0502040204020203" pitchFamily="34" charset="0"/>
              </a:rPr>
              <a:t>hàm Heuristic</a:t>
            </a:r>
            <a:r>
              <a:rPr lang="en-US" sz="2800" dirty="0">
                <a:latin typeface="Bahnschrift Condensed" panose="020B0502040204020203" pitchFamily="34" charset="0"/>
              </a:rPr>
              <a:t>. Ðó là các hàm đánh giá thô, giá trị của hàm phụ thuộc vào trạng thái hiện tại của bài toán tại mỗi bước giải. Nhờ giá trị này, ta có thể chọn được cách hành động tương đối hợp lý trong từng bước của thuật giải.</a:t>
            </a:r>
          </a:p>
          <a:p>
            <a:r>
              <a:rPr lang="en-US" sz="2800" dirty="0">
                <a:latin typeface="Bahnschrift Condensed" panose="020B0502040204020203" pitchFamily="34" charset="0"/>
              </a:rPr>
              <a:t>Một số vấn đề của hàm heuristic h(n):</a:t>
            </a:r>
          </a:p>
          <a:p>
            <a:pPr marL="457200" lvl="0" indent="-457200">
              <a:buFont typeface="Arial" panose="020B0604020202020204" pitchFamily="34" charset="0"/>
              <a:buChar char="•"/>
            </a:pPr>
            <a:r>
              <a:rPr lang="en-US" sz="2800" dirty="0">
                <a:latin typeface="Bahnschrift Condensed" panose="020B0502040204020203" pitchFamily="34" charset="0"/>
              </a:rPr>
              <a:t>Nếu xây dựng hàm heuristic đúng bản chất vấn đề thì tìm kiếm sẽ hiệu quả. Ngược lại, xây dựng không tốt có thể đi chệch hướng và tìm kiếm kém hiệu quả</a:t>
            </a:r>
          </a:p>
          <a:p>
            <a:pPr marL="457200" lvl="0" indent="-457200">
              <a:buFont typeface="Arial" panose="020B0604020202020204" pitchFamily="34" charset="0"/>
              <a:buChar char="•"/>
            </a:pPr>
            <a:r>
              <a:rPr lang="en-US" sz="2800" dirty="0">
                <a:latin typeface="Bahnschrift Condensed" panose="020B0502040204020203" pitchFamily="34" charset="0"/>
              </a:rPr>
              <a:t>Việc xây dựng hàm heuristic sẽ tùy thuộc vào vấn đề cần giải quyết cụ thể</a:t>
            </a:r>
          </a:p>
          <a:p>
            <a:pPr marL="457200" lvl="0" indent="-457200">
              <a:buFont typeface="Arial" panose="020B0604020202020204" pitchFamily="34" charset="0"/>
              <a:buChar char="•"/>
            </a:pPr>
            <a:r>
              <a:rPr lang="en-US" sz="2800" dirty="0">
                <a:latin typeface="Bahnschrift Condensed" panose="020B0502040204020203" pitchFamily="34" charset="0"/>
              </a:rPr>
              <a:t>Hàm heuristic được gọi là chấp nhận được khi: h(n) </a:t>
            </a:r>
            <a:r>
              <a:rPr lang="en-US" sz="2800" dirty="0">
                <a:latin typeface="Bahnschrift Condensed" panose="020B0502040204020203" pitchFamily="34" charset="0"/>
                <a:sym typeface="Symbol" panose="05050102010706020507" pitchFamily="18" charset="2"/>
              </a:rPr>
              <a:t></a:t>
            </a:r>
            <a:r>
              <a:rPr lang="en-US" sz="2800" dirty="0">
                <a:latin typeface="Bahnschrift Condensed" panose="020B0502040204020203" pitchFamily="34" charset="0"/>
              </a:rPr>
              <a:t> h*(n</a:t>
            </a:r>
            <a:r>
              <a:rPr lang="en-US" sz="2800" dirty="0" smtClean="0">
                <a:latin typeface="Bahnschrift Condensed" panose="020B0502040204020203" pitchFamily="34" charset="0"/>
              </a:rPr>
              <a:t>)</a:t>
            </a:r>
            <a:endParaRPr lang="en-US" sz="2800" dirty="0">
              <a:latin typeface="Bahnschrift Condensed" panose="020B0502040204020203" pitchFamily="34" charset="0"/>
            </a:endParaRPr>
          </a:p>
        </p:txBody>
      </p:sp>
      <p:sp>
        <p:nvSpPr>
          <p:cNvPr id="5" name="Title 1">
            <a:extLst>
              <a:ext uri="{FF2B5EF4-FFF2-40B4-BE49-F238E27FC236}">
                <a16:creationId xmlns:a16="http://schemas.microsoft.com/office/drawing/2014/main" id="{5E26B2C5-5BCC-473E-B39F-3CF0954DEB10}"/>
              </a:ext>
            </a:extLst>
          </p:cNvPr>
          <p:cNvSpPr txBox="1">
            <a:spLocks/>
          </p:cNvSpPr>
          <p:nvPr/>
        </p:nvSpPr>
        <p:spPr>
          <a:xfrm>
            <a:off x="153550" y="105728"/>
            <a:ext cx="9274535" cy="866503"/>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500" b="1" dirty="0">
                <a:highlight>
                  <a:srgbClr val="FFFF00"/>
                </a:highlight>
                <a:latin typeface="Bahnschrift Condensed" panose="020B0502040204020203" pitchFamily="34" charset="0"/>
                <a:cs typeface="Arial" panose="020B0604020202020204" pitchFamily="34" charset="0"/>
              </a:rPr>
              <a:t>Phần I:</a:t>
            </a:r>
            <a:r>
              <a:rPr lang="en-US" sz="5500" b="1" dirty="0">
                <a:latin typeface="Bahnschrift Condensed" panose="020B0502040204020203" pitchFamily="34" charset="0"/>
                <a:cs typeface="Arial" panose="020B0604020202020204" pitchFamily="34" charset="0"/>
              </a:rPr>
              <a:t>  Tìm kiếm có thông tin</a:t>
            </a:r>
            <a:endParaRPr lang="en-US" sz="5500" dirty="0">
              <a:latin typeface="Bahnschrift Condensed" panose="020B0502040204020203" pitchFamily="34" charset="0"/>
              <a:cs typeface="Arial" panose="020B0604020202020204" pitchFamily="34" charset="0"/>
            </a:endParaRPr>
          </a:p>
        </p:txBody>
      </p:sp>
    </p:spTree>
    <p:extLst>
      <p:ext uri="{BB962C8B-B14F-4D97-AF65-F5344CB8AC3E}">
        <p14:creationId xmlns:p14="http://schemas.microsoft.com/office/powerpoint/2010/main" val="9671052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91" y="117101"/>
            <a:ext cx="9274535" cy="866503"/>
          </a:xfrm>
        </p:spPr>
        <p:txBody>
          <a:bodyPr>
            <a:noAutofit/>
          </a:bodyPr>
          <a:lstStyle/>
          <a:p>
            <a:pPr lvl="0"/>
            <a:r>
              <a:rPr lang="en-US" sz="5000" b="1" dirty="0">
                <a:highlight>
                  <a:srgbClr val="FFFF00"/>
                </a:highlight>
                <a:latin typeface="Bahnschrift Condensed" panose="020B0502040204020203" pitchFamily="34" charset="0"/>
                <a:cs typeface="Arial" panose="020B0604020202020204" pitchFamily="34" charset="0"/>
              </a:rPr>
              <a:t>Phần II:</a:t>
            </a:r>
            <a:r>
              <a:rPr lang="en-US" sz="5000" b="1" dirty="0">
                <a:latin typeface="Bahnschrift Condensed" panose="020B0502040204020203" pitchFamily="34" charset="0"/>
                <a:cs typeface="Arial" panose="020B0604020202020204" pitchFamily="34" charset="0"/>
              </a:rPr>
              <a:t>  </a:t>
            </a:r>
            <a:r>
              <a:rPr lang="en-US" sz="5000" b="1" dirty="0" smtClean="0">
                <a:latin typeface="Bahnschrift Condensed" panose="020B0502040204020203" pitchFamily="34" charset="0"/>
                <a:cs typeface="Arial" panose="020B0604020202020204" pitchFamily="34" charset="0"/>
              </a:rPr>
              <a:t>Giải thuật tìm kiếm A*</a:t>
            </a:r>
            <a:endParaRPr lang="en-US" sz="5000" dirty="0">
              <a:latin typeface="Bahnschrift Condensed" panose="020B0502040204020203" pitchFamily="34" charset="0"/>
              <a:cs typeface="Arial" panose="020B0604020202020204" pitchFamily="34" charset="0"/>
            </a:endParaRPr>
          </a:p>
        </p:txBody>
      </p:sp>
      <p:sp>
        <p:nvSpPr>
          <p:cNvPr id="6" name="Chevron 10">
            <a:extLst>
              <a:ext uri="{FF2B5EF4-FFF2-40B4-BE49-F238E27FC236}">
                <a16:creationId xmlns:a16="http://schemas.microsoft.com/office/drawing/2014/main" id="{1A119C3F-D519-4794-AD01-44050D2D290F}"/>
              </a:ext>
            </a:extLst>
          </p:cNvPr>
          <p:cNvSpPr/>
          <p:nvPr/>
        </p:nvSpPr>
        <p:spPr>
          <a:xfrm>
            <a:off x="1429305" y="1282295"/>
            <a:ext cx="1143522" cy="470619"/>
          </a:xfrm>
          <a:prstGeom prst="chevron">
            <a:avLst>
              <a:gd name="adj" fmla="val 20758"/>
            </a:avLst>
          </a:prstGeom>
          <a:solidFill>
            <a:srgbClr val="F99400">
              <a:lumMod val="60000"/>
              <a:lumOff val="40000"/>
            </a:srgbClr>
          </a:solidFill>
          <a:ln w="9525" cap="flat" cmpd="sng" algn="ctr">
            <a:noFill/>
            <a:prstDash val="solid"/>
          </a:ln>
          <a:effectLst/>
        </p:spPr>
        <p:txBody>
          <a:bodyPr vert="horz" lIns="0" tIns="0" rIns="0" bIns="0" rtlCol="0" anchor="ctr" anchorCtr="0"/>
          <a:lstStyle/>
          <a:p>
            <a:pPr marL="0" marR="0" lvl="0" indent="0" algn="ctr" defTabSz="825500" eaLnBrk="1" fontAlgn="auto" latinLnBrk="0" hangingPunct="0">
              <a:lnSpc>
                <a:spcPct val="100000"/>
              </a:lnSpc>
              <a:spcBef>
                <a:spcPts val="0"/>
              </a:spcBef>
              <a:spcAft>
                <a:spcPts val="0"/>
              </a:spcAft>
              <a:buClrTx/>
              <a:buSzTx/>
              <a:buFontTx/>
              <a:buNone/>
              <a:tabLst/>
              <a:defRPr/>
            </a:pPr>
            <a:r>
              <a:rPr lang="en-US" sz="5000" kern="0">
                <a:solidFill>
                  <a:srgbClr val="5D7384"/>
                </a:solidFill>
                <a:latin typeface="Source Sans Pro Black" panose="020B0803030403020204" pitchFamily="34" charset="-18"/>
                <a:ea typeface="Bebas Neue" charset="0"/>
                <a:cs typeface="Bebas Neue" charset="0"/>
                <a:sym typeface="Helvetica Light"/>
              </a:rPr>
              <a:t>1</a:t>
            </a:r>
            <a:endParaRPr kumimoji="0" lang="en-US" sz="5000" b="0" i="0" u="none" strike="noStrike" kern="0" cap="none" spc="0" normalizeH="0" baseline="0" noProof="0">
              <a:ln>
                <a:noFill/>
              </a:ln>
              <a:solidFill>
                <a:srgbClr val="5D7384"/>
              </a:solidFill>
              <a:effectLst/>
              <a:uLnTx/>
              <a:uFillTx/>
              <a:latin typeface="Source Sans Pro Black" panose="020B0803030403020204" pitchFamily="34" charset="-18"/>
              <a:ea typeface="Bebas Neue" charset="0"/>
              <a:cs typeface="Bebas Neue" charset="0"/>
              <a:sym typeface="Helvetica Light"/>
            </a:endParaRPr>
          </a:p>
        </p:txBody>
      </p:sp>
      <p:sp>
        <p:nvSpPr>
          <p:cNvPr id="9" name="TextBox 8">
            <a:extLst>
              <a:ext uri="{FF2B5EF4-FFF2-40B4-BE49-F238E27FC236}">
                <a16:creationId xmlns:a16="http://schemas.microsoft.com/office/drawing/2014/main" id="{E8A2429E-1517-40CB-95A8-A55BCB23CBFE}"/>
              </a:ext>
            </a:extLst>
          </p:cNvPr>
          <p:cNvSpPr txBox="1"/>
          <p:nvPr/>
        </p:nvSpPr>
        <p:spPr>
          <a:xfrm>
            <a:off x="2840323" y="1163661"/>
            <a:ext cx="3228769" cy="707886"/>
          </a:xfrm>
          <a:prstGeom prst="rect">
            <a:avLst/>
          </a:prstGeom>
          <a:noFill/>
        </p:spPr>
        <p:txBody>
          <a:bodyPr wrap="none" rtlCol="0">
            <a:spAutoFit/>
          </a:bodyPr>
          <a:lstStyle/>
          <a:p>
            <a:r>
              <a:rPr lang="en-US" sz="4000" dirty="0" smtClean="0">
                <a:solidFill>
                  <a:schemeClr val="accent1">
                    <a:lumMod val="75000"/>
                  </a:schemeClr>
                </a:solidFill>
                <a:latin typeface="Bahnschrift Condensed" panose="020B0502040204020203" pitchFamily="34" charset="0"/>
                <a:cs typeface="Arial" panose="020B0604020202020204" pitchFamily="34" charset="0"/>
              </a:rPr>
              <a:t>Ý tưởng trực quan</a:t>
            </a:r>
            <a:endParaRPr lang="en-US" sz="4000" dirty="0">
              <a:solidFill>
                <a:schemeClr val="accent1">
                  <a:lumMod val="75000"/>
                </a:schemeClr>
              </a:solidFill>
              <a:latin typeface="Bahnschrift Condensed" panose="020B0502040204020203" pitchFamily="34" charset="0"/>
              <a:cs typeface="Arial" panose="020B0604020202020204" pitchFamily="34" charset="0"/>
            </a:endParaRPr>
          </a:p>
        </p:txBody>
      </p:sp>
      <p:sp>
        <p:nvSpPr>
          <p:cNvPr id="17" name="TextBox 16">
            <a:extLst>
              <a:ext uri="{FF2B5EF4-FFF2-40B4-BE49-F238E27FC236}">
                <a16:creationId xmlns:a16="http://schemas.microsoft.com/office/drawing/2014/main" id="{825E50F5-F1E4-470E-AE02-C04548458167}"/>
              </a:ext>
            </a:extLst>
          </p:cNvPr>
          <p:cNvSpPr txBox="1"/>
          <p:nvPr/>
        </p:nvSpPr>
        <p:spPr>
          <a:xfrm>
            <a:off x="743246" y="2398838"/>
            <a:ext cx="8867172" cy="3416320"/>
          </a:xfrm>
          <a:prstGeom prst="rect">
            <a:avLst/>
          </a:prstGeom>
          <a:noFill/>
        </p:spPr>
        <p:txBody>
          <a:bodyPr wrap="square" rtlCol="0">
            <a:spAutoFit/>
          </a:bodyPr>
          <a:lstStyle/>
          <a:p>
            <a:pPr algn="just"/>
            <a:r>
              <a:rPr lang="en-US" sz="3600" dirty="0">
                <a:latin typeface="Bahnschrift Condensed" panose="020B0502040204020203" pitchFamily="34" charset="0"/>
              </a:rPr>
              <a:t>Để biết những tuyến đường nào có khả năng sẽ dẫn tới đích, A* sử dụng một </a:t>
            </a:r>
            <a:r>
              <a:rPr lang="en-US" sz="3600" dirty="0">
                <a:solidFill>
                  <a:srgbClr val="FF0000"/>
                </a:solidFill>
                <a:latin typeface="Bahnschrift Condensed" panose="020B0502040204020203" pitchFamily="34" charset="0"/>
              </a:rPr>
              <a:t>"đánh giá heuristic" </a:t>
            </a:r>
            <a:r>
              <a:rPr lang="en-US" sz="3600" dirty="0">
                <a:latin typeface="Bahnschrift Condensed" panose="020B0502040204020203" pitchFamily="34" charset="0"/>
              </a:rPr>
              <a:t>về khoảng cách từ điểm bất kỳ cho trước tới đích. Trong trường hợp tìm đường đi, đánh giá này có thể là khoảng cách </a:t>
            </a:r>
            <a:r>
              <a:rPr lang="en-US" sz="3600" b="1" dirty="0">
                <a:latin typeface="Bahnschrift Condensed" panose="020B0502040204020203" pitchFamily="34" charset="0"/>
              </a:rPr>
              <a:t>đường chim bay</a:t>
            </a:r>
            <a:r>
              <a:rPr lang="en-US" sz="3600" dirty="0">
                <a:latin typeface="Bahnschrift Condensed" panose="020B0502040204020203" pitchFamily="34" charset="0"/>
              </a:rPr>
              <a:t> - một đánh giá xấp xỉ thường dùng cho khoảng cách của đường giao thông</a:t>
            </a:r>
            <a:endParaRPr lang="en-US" sz="4800" dirty="0">
              <a:latin typeface="Bahnschrift Condensed" panose="020B0502040204020203" pitchFamily="34" charset="0"/>
              <a:cs typeface="Arial" panose="020B0604020202020204" pitchFamily="34" charset="0"/>
            </a:endParaRPr>
          </a:p>
        </p:txBody>
      </p:sp>
    </p:spTree>
    <p:extLst>
      <p:ext uri="{BB962C8B-B14F-4D97-AF65-F5344CB8AC3E}">
        <p14:creationId xmlns:p14="http://schemas.microsoft.com/office/powerpoint/2010/main" val="248578902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91" y="117101"/>
            <a:ext cx="9274535" cy="866503"/>
          </a:xfrm>
        </p:spPr>
        <p:txBody>
          <a:bodyPr>
            <a:noAutofit/>
          </a:bodyPr>
          <a:lstStyle/>
          <a:p>
            <a:pPr lvl="0"/>
            <a:r>
              <a:rPr lang="en-US" sz="5000" b="1" dirty="0">
                <a:highlight>
                  <a:srgbClr val="FFFF00"/>
                </a:highlight>
                <a:latin typeface="Bahnschrift Condensed" panose="020B0502040204020203" pitchFamily="34" charset="0"/>
                <a:cs typeface="Arial" panose="020B0604020202020204" pitchFamily="34" charset="0"/>
              </a:rPr>
              <a:t>Phần II:</a:t>
            </a:r>
            <a:r>
              <a:rPr lang="en-US" sz="5000" b="1" dirty="0">
                <a:latin typeface="Bahnschrift Condensed" panose="020B0502040204020203" pitchFamily="34" charset="0"/>
                <a:cs typeface="Arial" panose="020B0604020202020204" pitchFamily="34" charset="0"/>
              </a:rPr>
              <a:t>  </a:t>
            </a:r>
            <a:r>
              <a:rPr lang="en-US" sz="5000" b="1" dirty="0" smtClean="0">
                <a:latin typeface="Bahnschrift Condensed" panose="020B0502040204020203" pitchFamily="34" charset="0"/>
                <a:cs typeface="Arial" panose="020B0604020202020204" pitchFamily="34" charset="0"/>
              </a:rPr>
              <a:t>Giải thuật tìm kiếm A*</a:t>
            </a:r>
            <a:endParaRPr lang="en-US" sz="5000" dirty="0">
              <a:latin typeface="Bahnschrift Condensed" panose="020B0502040204020203" pitchFamily="34" charset="0"/>
              <a:cs typeface="Arial" panose="020B0604020202020204" pitchFamily="34" charset="0"/>
            </a:endParaRPr>
          </a:p>
        </p:txBody>
      </p:sp>
      <p:sp>
        <p:nvSpPr>
          <p:cNvPr id="6" name="Chevron 10">
            <a:extLst>
              <a:ext uri="{FF2B5EF4-FFF2-40B4-BE49-F238E27FC236}">
                <a16:creationId xmlns:a16="http://schemas.microsoft.com/office/drawing/2014/main" id="{1A119C3F-D519-4794-AD01-44050D2D290F}"/>
              </a:ext>
            </a:extLst>
          </p:cNvPr>
          <p:cNvSpPr/>
          <p:nvPr/>
        </p:nvSpPr>
        <p:spPr>
          <a:xfrm>
            <a:off x="1429305" y="1282295"/>
            <a:ext cx="1143522" cy="470619"/>
          </a:xfrm>
          <a:prstGeom prst="chevron">
            <a:avLst>
              <a:gd name="adj" fmla="val 20758"/>
            </a:avLst>
          </a:prstGeom>
          <a:solidFill>
            <a:srgbClr val="F99400">
              <a:lumMod val="60000"/>
              <a:lumOff val="40000"/>
            </a:srgbClr>
          </a:solidFill>
          <a:ln w="9525" cap="flat" cmpd="sng" algn="ctr">
            <a:noFill/>
            <a:prstDash val="solid"/>
          </a:ln>
          <a:effectLst/>
        </p:spPr>
        <p:txBody>
          <a:bodyPr vert="horz" lIns="0" tIns="0" rIns="0" bIns="0" rtlCol="0" anchor="ctr" anchorCtr="0"/>
          <a:lstStyle/>
          <a:p>
            <a:pPr marL="0" marR="0" lvl="0" indent="0" algn="ctr" defTabSz="825500" eaLnBrk="1" fontAlgn="auto" latinLnBrk="0" hangingPunct="0">
              <a:lnSpc>
                <a:spcPct val="100000"/>
              </a:lnSpc>
              <a:spcBef>
                <a:spcPts val="0"/>
              </a:spcBef>
              <a:spcAft>
                <a:spcPts val="0"/>
              </a:spcAft>
              <a:buClrTx/>
              <a:buSzTx/>
              <a:buFontTx/>
              <a:buNone/>
              <a:tabLst/>
              <a:defRPr/>
            </a:pPr>
            <a:r>
              <a:rPr lang="en-US" sz="5000" kern="0">
                <a:solidFill>
                  <a:srgbClr val="5D7384"/>
                </a:solidFill>
                <a:latin typeface="Source Sans Pro Black" panose="020B0803030403020204" pitchFamily="34" charset="-18"/>
                <a:ea typeface="Bebas Neue" charset="0"/>
                <a:cs typeface="Bebas Neue" charset="0"/>
                <a:sym typeface="Helvetica Light"/>
              </a:rPr>
              <a:t>1</a:t>
            </a:r>
            <a:endParaRPr kumimoji="0" lang="en-US" sz="5000" b="0" i="0" u="none" strike="noStrike" kern="0" cap="none" spc="0" normalizeH="0" baseline="0" noProof="0">
              <a:ln>
                <a:noFill/>
              </a:ln>
              <a:solidFill>
                <a:srgbClr val="5D7384"/>
              </a:solidFill>
              <a:effectLst/>
              <a:uLnTx/>
              <a:uFillTx/>
              <a:latin typeface="Source Sans Pro Black" panose="020B0803030403020204" pitchFamily="34" charset="-18"/>
              <a:ea typeface="Bebas Neue" charset="0"/>
              <a:cs typeface="Bebas Neue" charset="0"/>
              <a:sym typeface="Helvetica Light"/>
            </a:endParaRPr>
          </a:p>
        </p:txBody>
      </p:sp>
      <p:sp>
        <p:nvSpPr>
          <p:cNvPr id="9" name="TextBox 8">
            <a:extLst>
              <a:ext uri="{FF2B5EF4-FFF2-40B4-BE49-F238E27FC236}">
                <a16:creationId xmlns:a16="http://schemas.microsoft.com/office/drawing/2014/main" id="{E8A2429E-1517-40CB-95A8-A55BCB23CBFE}"/>
              </a:ext>
            </a:extLst>
          </p:cNvPr>
          <p:cNvSpPr txBox="1"/>
          <p:nvPr/>
        </p:nvSpPr>
        <p:spPr>
          <a:xfrm>
            <a:off x="2840323" y="1163661"/>
            <a:ext cx="3228769" cy="707886"/>
          </a:xfrm>
          <a:prstGeom prst="rect">
            <a:avLst/>
          </a:prstGeom>
          <a:noFill/>
        </p:spPr>
        <p:txBody>
          <a:bodyPr wrap="none" rtlCol="0">
            <a:spAutoFit/>
          </a:bodyPr>
          <a:lstStyle/>
          <a:p>
            <a:r>
              <a:rPr lang="en-US" sz="4000" dirty="0" smtClean="0">
                <a:solidFill>
                  <a:schemeClr val="accent1">
                    <a:lumMod val="75000"/>
                  </a:schemeClr>
                </a:solidFill>
                <a:latin typeface="Bahnschrift Condensed" panose="020B0502040204020203" pitchFamily="34" charset="0"/>
                <a:cs typeface="Arial" panose="020B0604020202020204" pitchFamily="34" charset="0"/>
              </a:rPr>
              <a:t>Ý tưởng trực quan</a:t>
            </a:r>
            <a:endParaRPr lang="en-US" sz="4000" dirty="0">
              <a:solidFill>
                <a:schemeClr val="accent1">
                  <a:lumMod val="75000"/>
                </a:schemeClr>
              </a:solidFill>
              <a:latin typeface="Bahnschrift Condensed" panose="020B0502040204020203" pitchFamily="34" charset="0"/>
              <a:cs typeface="Arial" panose="020B0604020202020204" pitchFamily="34" charset="0"/>
            </a:endParaRPr>
          </a:p>
        </p:txBody>
      </p:sp>
      <p:sp>
        <p:nvSpPr>
          <p:cNvPr id="17" name="TextBox 16">
            <a:extLst>
              <a:ext uri="{FF2B5EF4-FFF2-40B4-BE49-F238E27FC236}">
                <a16:creationId xmlns:a16="http://schemas.microsoft.com/office/drawing/2014/main" id="{825E50F5-F1E4-470E-AE02-C04548458167}"/>
              </a:ext>
            </a:extLst>
          </p:cNvPr>
          <p:cNvSpPr txBox="1"/>
          <p:nvPr/>
        </p:nvSpPr>
        <p:spPr>
          <a:xfrm>
            <a:off x="997246" y="2487738"/>
            <a:ext cx="8867172" cy="2554545"/>
          </a:xfrm>
          <a:prstGeom prst="rect">
            <a:avLst/>
          </a:prstGeom>
          <a:noFill/>
        </p:spPr>
        <p:txBody>
          <a:bodyPr wrap="square" rtlCol="0">
            <a:spAutoFit/>
          </a:bodyPr>
          <a:lstStyle/>
          <a:p>
            <a:pPr lvl="0"/>
            <a:r>
              <a:rPr lang="en-US" sz="4000" dirty="0">
                <a:latin typeface="Bahnschrift Condensed" panose="020B0502040204020203" pitchFamily="34" charset="0"/>
              </a:rPr>
              <a:t>Hàm lượng giá: </a:t>
            </a:r>
            <a:r>
              <a:rPr lang="en-US" sz="4000" b="1" dirty="0">
                <a:latin typeface="Bahnschrift Condensed" panose="020B0502040204020203" pitchFamily="34" charset="0"/>
              </a:rPr>
              <a:t>f(u) = g(u) + h(u)</a:t>
            </a:r>
            <a:endParaRPr lang="en-US" sz="4000" dirty="0">
              <a:latin typeface="Bahnschrift Condensed" panose="020B0502040204020203" pitchFamily="34" charset="0"/>
            </a:endParaRPr>
          </a:p>
          <a:p>
            <a:pPr marL="571500" lvl="0" indent="-571500">
              <a:buFont typeface="Arial" panose="020B0604020202020204" pitchFamily="34" charset="0"/>
              <a:buChar char="•"/>
            </a:pPr>
            <a:r>
              <a:rPr lang="en-US" sz="4000" dirty="0">
                <a:latin typeface="Bahnschrift Condensed" panose="020B0502040204020203" pitchFamily="34" charset="0"/>
              </a:rPr>
              <a:t>g(u): Chi phí để đến u</a:t>
            </a:r>
          </a:p>
          <a:p>
            <a:pPr marL="571500" lvl="0" indent="-571500">
              <a:buFont typeface="Arial" panose="020B0604020202020204" pitchFamily="34" charset="0"/>
              <a:buChar char="•"/>
            </a:pPr>
            <a:r>
              <a:rPr lang="en-US" sz="4000" dirty="0">
                <a:latin typeface="Bahnschrift Condensed" panose="020B0502040204020203" pitchFamily="34" charset="0"/>
              </a:rPr>
              <a:t>h(u): Lượng giá từ u đến đích</a:t>
            </a:r>
          </a:p>
          <a:p>
            <a:pPr marL="571500" lvl="0" indent="-571500">
              <a:buFont typeface="Arial" panose="020B0604020202020204" pitchFamily="34" charset="0"/>
              <a:buChar char="•"/>
            </a:pPr>
            <a:r>
              <a:rPr lang="en-US" sz="4000" dirty="0">
                <a:latin typeface="Bahnschrift Condensed" panose="020B0502040204020203" pitchFamily="34" charset="0"/>
              </a:rPr>
              <a:t>f(u): Ước lượng tổng giá đến đích qua u</a:t>
            </a:r>
          </a:p>
        </p:txBody>
      </p:sp>
    </p:spTree>
    <p:extLst>
      <p:ext uri="{BB962C8B-B14F-4D97-AF65-F5344CB8AC3E}">
        <p14:creationId xmlns:p14="http://schemas.microsoft.com/office/powerpoint/2010/main" val="76664611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10">
            <a:extLst>
              <a:ext uri="{FF2B5EF4-FFF2-40B4-BE49-F238E27FC236}">
                <a16:creationId xmlns:a16="http://schemas.microsoft.com/office/drawing/2014/main" id="{1A119C3F-D519-4794-AD01-44050D2D290F}"/>
              </a:ext>
            </a:extLst>
          </p:cNvPr>
          <p:cNvSpPr/>
          <p:nvPr/>
        </p:nvSpPr>
        <p:spPr>
          <a:xfrm>
            <a:off x="594067" y="206652"/>
            <a:ext cx="1143522" cy="470619"/>
          </a:xfrm>
          <a:prstGeom prst="chevron">
            <a:avLst>
              <a:gd name="adj" fmla="val 20758"/>
            </a:avLst>
          </a:prstGeom>
          <a:solidFill>
            <a:srgbClr val="F99400">
              <a:lumMod val="60000"/>
              <a:lumOff val="40000"/>
            </a:srgbClr>
          </a:solidFill>
          <a:ln w="9525" cap="flat" cmpd="sng" algn="ctr">
            <a:noFill/>
            <a:prstDash val="solid"/>
          </a:ln>
          <a:effectLst/>
        </p:spPr>
        <p:txBody>
          <a:bodyPr vert="horz" lIns="0" tIns="0" rIns="0" bIns="0" rtlCol="0" anchor="ctr" anchorCtr="0"/>
          <a:lstStyle/>
          <a:p>
            <a:pPr marL="0" marR="0" lvl="0" indent="0" algn="ctr" defTabSz="825500" eaLnBrk="1" fontAlgn="auto" latinLnBrk="0" hangingPunct="0">
              <a:lnSpc>
                <a:spcPct val="100000"/>
              </a:lnSpc>
              <a:spcBef>
                <a:spcPts val="0"/>
              </a:spcBef>
              <a:spcAft>
                <a:spcPts val="0"/>
              </a:spcAft>
              <a:buClrTx/>
              <a:buSzTx/>
              <a:buFontTx/>
              <a:buNone/>
              <a:tabLst/>
              <a:defRPr/>
            </a:pPr>
            <a:r>
              <a:rPr kumimoji="0" lang="en-US" sz="5000" b="0" i="0" u="none" strike="noStrike" kern="0" cap="none" spc="0" normalizeH="0" baseline="0" noProof="0">
                <a:ln>
                  <a:noFill/>
                </a:ln>
                <a:solidFill>
                  <a:srgbClr val="5D7384"/>
                </a:solidFill>
                <a:effectLst/>
                <a:uLnTx/>
                <a:uFillTx/>
                <a:latin typeface="Source Sans Pro Black" panose="020B0803030403020204" pitchFamily="34" charset="-18"/>
                <a:ea typeface="Bebas Neue" charset="0"/>
                <a:cs typeface="Bebas Neue" charset="0"/>
                <a:sym typeface="Helvetica Light"/>
              </a:rPr>
              <a:t>2</a:t>
            </a:r>
          </a:p>
        </p:txBody>
      </p:sp>
      <p:sp>
        <p:nvSpPr>
          <p:cNvPr id="9" name="TextBox 8">
            <a:extLst>
              <a:ext uri="{FF2B5EF4-FFF2-40B4-BE49-F238E27FC236}">
                <a16:creationId xmlns:a16="http://schemas.microsoft.com/office/drawing/2014/main" id="{E8A2429E-1517-40CB-95A8-A55BCB23CBFE}"/>
              </a:ext>
            </a:extLst>
          </p:cNvPr>
          <p:cNvSpPr txBox="1"/>
          <p:nvPr/>
        </p:nvSpPr>
        <p:spPr>
          <a:xfrm>
            <a:off x="1999760" y="49546"/>
            <a:ext cx="2736647" cy="784830"/>
          </a:xfrm>
          <a:prstGeom prst="rect">
            <a:avLst/>
          </a:prstGeom>
          <a:noFill/>
        </p:spPr>
        <p:txBody>
          <a:bodyPr wrap="none" rtlCol="0">
            <a:spAutoFit/>
          </a:bodyPr>
          <a:lstStyle/>
          <a:p>
            <a:r>
              <a:rPr lang="en-US" sz="4500" dirty="0" smtClean="0">
                <a:solidFill>
                  <a:schemeClr val="accent1">
                    <a:lumMod val="75000"/>
                  </a:schemeClr>
                </a:solidFill>
                <a:latin typeface="Bahnschrift Condensed" panose="020B0502040204020203" pitchFamily="34" charset="0"/>
                <a:cs typeface="Arial" panose="020B0604020202020204" pitchFamily="34" charset="0"/>
              </a:rPr>
              <a:t>Thuật toán A*</a:t>
            </a:r>
            <a:endParaRPr lang="en-US" sz="4500" dirty="0">
              <a:solidFill>
                <a:schemeClr val="accent1">
                  <a:lumMod val="75000"/>
                </a:schemeClr>
              </a:solidFill>
              <a:latin typeface="Bahnschrift Condensed" panose="020B0502040204020203" pitchFamily="34" charset="0"/>
              <a:cs typeface="Arial" panose="020B0604020202020204" pitchFamily="34" charset="0"/>
            </a:endParaRPr>
          </a:p>
        </p:txBody>
      </p:sp>
      <p:sp>
        <p:nvSpPr>
          <p:cNvPr id="15" name="TextBox 14">
            <a:extLst>
              <a:ext uri="{FF2B5EF4-FFF2-40B4-BE49-F238E27FC236}">
                <a16:creationId xmlns:a16="http://schemas.microsoft.com/office/drawing/2014/main" id="{CE14B4C1-ED0E-47C7-873D-E6638446B619}"/>
              </a:ext>
            </a:extLst>
          </p:cNvPr>
          <p:cNvSpPr txBox="1"/>
          <p:nvPr/>
        </p:nvSpPr>
        <p:spPr>
          <a:xfrm>
            <a:off x="1006630" y="1225548"/>
            <a:ext cx="8746970" cy="5078313"/>
          </a:xfrm>
          <a:prstGeom prst="rect">
            <a:avLst/>
          </a:prstGeom>
          <a:noFill/>
        </p:spPr>
        <p:txBody>
          <a:bodyPr wrap="square">
            <a:spAutoFit/>
          </a:bodyPr>
          <a:lstStyle/>
          <a:p>
            <a:pPr marL="571500" lvl="0" indent="-571500">
              <a:buFont typeface="Arial" panose="020B0604020202020204" pitchFamily="34" charset="0"/>
              <a:buChar char="•"/>
            </a:pPr>
            <a:r>
              <a:rPr lang="en-US" sz="3600" dirty="0">
                <a:latin typeface="Bahnschrift Condensed" panose="020B0502040204020203" pitchFamily="34" charset="0"/>
              </a:rPr>
              <a:t>Open: tập các trạng thái đã được sinh ra nhưng chưa được xét đến.</a:t>
            </a:r>
          </a:p>
          <a:p>
            <a:pPr marL="571500" lvl="0" indent="-571500">
              <a:buFont typeface="Arial" panose="020B0604020202020204" pitchFamily="34" charset="0"/>
              <a:buChar char="•"/>
            </a:pPr>
            <a:r>
              <a:rPr lang="en-US" sz="3600" dirty="0">
                <a:latin typeface="Bahnschrift Condensed" panose="020B0502040204020203" pitchFamily="34" charset="0"/>
              </a:rPr>
              <a:t>Close: tập các trạng thái đã được xét đến.</a:t>
            </a:r>
          </a:p>
          <a:p>
            <a:pPr marL="571500" lvl="0" indent="-571500">
              <a:buFont typeface="Arial" panose="020B0604020202020204" pitchFamily="34" charset="0"/>
              <a:buChar char="•"/>
            </a:pPr>
            <a:r>
              <a:rPr lang="en-US" sz="3600" dirty="0">
                <a:latin typeface="Bahnschrift Condensed" panose="020B0502040204020203" pitchFamily="34" charset="0"/>
              </a:rPr>
              <a:t>cost(p, q): là khoảng cách giữa p, q.</a:t>
            </a:r>
          </a:p>
          <a:p>
            <a:pPr marL="571500" lvl="0" indent="-571500">
              <a:buFont typeface="Arial" panose="020B0604020202020204" pitchFamily="34" charset="0"/>
              <a:buChar char="•"/>
            </a:pPr>
            <a:r>
              <a:rPr lang="en-US" sz="3600" dirty="0">
                <a:latin typeface="Bahnschrift Condensed" panose="020B0502040204020203" pitchFamily="34" charset="0"/>
              </a:rPr>
              <a:t>g(p): khoảng cách từ trạng thái đầu đến trạng thái hiện tại p.</a:t>
            </a:r>
          </a:p>
          <a:p>
            <a:pPr marL="571500" lvl="0" indent="-571500">
              <a:buFont typeface="Arial" panose="020B0604020202020204" pitchFamily="34" charset="0"/>
              <a:buChar char="•"/>
            </a:pPr>
            <a:r>
              <a:rPr lang="en-US" sz="3600" dirty="0">
                <a:latin typeface="Bahnschrift Condensed" panose="020B0502040204020203" pitchFamily="34" charset="0"/>
              </a:rPr>
              <a:t>h(p): giá trị được lượng giá từ trạng thái hiện tại đến trạng thái đích.</a:t>
            </a:r>
          </a:p>
          <a:p>
            <a:pPr marL="571500" lvl="0" indent="-571500">
              <a:buFont typeface="Arial" panose="020B0604020202020204" pitchFamily="34" charset="0"/>
              <a:buChar char="•"/>
            </a:pPr>
            <a:r>
              <a:rPr lang="en-US" sz="3600" dirty="0">
                <a:latin typeface="Bahnschrift Condensed" panose="020B0502040204020203" pitchFamily="34" charset="0"/>
              </a:rPr>
              <a:t>f(p) = g(p) + h(p)</a:t>
            </a:r>
          </a:p>
        </p:txBody>
      </p:sp>
    </p:spTree>
    <p:extLst>
      <p:ext uri="{BB962C8B-B14F-4D97-AF65-F5344CB8AC3E}">
        <p14:creationId xmlns:p14="http://schemas.microsoft.com/office/powerpoint/2010/main" val="290227249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10">
            <a:extLst>
              <a:ext uri="{FF2B5EF4-FFF2-40B4-BE49-F238E27FC236}">
                <a16:creationId xmlns:a16="http://schemas.microsoft.com/office/drawing/2014/main" id="{1A119C3F-D519-4794-AD01-44050D2D290F}"/>
              </a:ext>
            </a:extLst>
          </p:cNvPr>
          <p:cNvSpPr/>
          <p:nvPr/>
        </p:nvSpPr>
        <p:spPr>
          <a:xfrm>
            <a:off x="594067" y="206652"/>
            <a:ext cx="1143522" cy="470619"/>
          </a:xfrm>
          <a:prstGeom prst="chevron">
            <a:avLst>
              <a:gd name="adj" fmla="val 20758"/>
            </a:avLst>
          </a:prstGeom>
          <a:solidFill>
            <a:srgbClr val="F99400">
              <a:lumMod val="60000"/>
              <a:lumOff val="40000"/>
            </a:srgbClr>
          </a:solidFill>
          <a:ln w="9525" cap="flat" cmpd="sng" algn="ctr">
            <a:noFill/>
            <a:prstDash val="solid"/>
          </a:ln>
          <a:effectLst/>
        </p:spPr>
        <p:txBody>
          <a:bodyPr vert="horz" lIns="0" tIns="0" rIns="0" bIns="0" rtlCol="0" anchor="ctr" anchorCtr="0"/>
          <a:lstStyle/>
          <a:p>
            <a:pPr marL="0" marR="0" lvl="0" indent="0" algn="ctr" defTabSz="825500" eaLnBrk="1" fontAlgn="auto" latinLnBrk="0" hangingPunct="0">
              <a:lnSpc>
                <a:spcPct val="100000"/>
              </a:lnSpc>
              <a:spcBef>
                <a:spcPts val="0"/>
              </a:spcBef>
              <a:spcAft>
                <a:spcPts val="0"/>
              </a:spcAft>
              <a:buClrTx/>
              <a:buSzTx/>
              <a:buFontTx/>
              <a:buNone/>
              <a:tabLst/>
              <a:defRPr/>
            </a:pPr>
            <a:r>
              <a:rPr kumimoji="0" lang="en-US" sz="5000" b="0" i="0" u="none" strike="noStrike" kern="0" cap="none" spc="0" normalizeH="0" baseline="0" noProof="0">
                <a:ln>
                  <a:noFill/>
                </a:ln>
                <a:solidFill>
                  <a:srgbClr val="5D7384"/>
                </a:solidFill>
                <a:effectLst/>
                <a:uLnTx/>
                <a:uFillTx/>
                <a:latin typeface="Source Sans Pro Black" panose="020B0803030403020204" pitchFamily="34" charset="-18"/>
                <a:ea typeface="Bebas Neue" charset="0"/>
                <a:cs typeface="Bebas Neue" charset="0"/>
                <a:sym typeface="Helvetica Light"/>
              </a:rPr>
              <a:t>2</a:t>
            </a:r>
          </a:p>
        </p:txBody>
      </p:sp>
      <p:sp>
        <p:nvSpPr>
          <p:cNvPr id="9" name="TextBox 8">
            <a:extLst>
              <a:ext uri="{FF2B5EF4-FFF2-40B4-BE49-F238E27FC236}">
                <a16:creationId xmlns:a16="http://schemas.microsoft.com/office/drawing/2014/main" id="{E8A2429E-1517-40CB-95A8-A55BCB23CBFE}"/>
              </a:ext>
            </a:extLst>
          </p:cNvPr>
          <p:cNvSpPr txBox="1"/>
          <p:nvPr/>
        </p:nvSpPr>
        <p:spPr>
          <a:xfrm>
            <a:off x="1999760" y="49546"/>
            <a:ext cx="2736647" cy="784830"/>
          </a:xfrm>
          <a:prstGeom prst="rect">
            <a:avLst/>
          </a:prstGeom>
          <a:noFill/>
        </p:spPr>
        <p:txBody>
          <a:bodyPr wrap="none" rtlCol="0">
            <a:spAutoFit/>
          </a:bodyPr>
          <a:lstStyle/>
          <a:p>
            <a:r>
              <a:rPr lang="en-US" sz="4500" dirty="0" smtClean="0">
                <a:solidFill>
                  <a:schemeClr val="accent1">
                    <a:lumMod val="75000"/>
                  </a:schemeClr>
                </a:solidFill>
                <a:latin typeface="Bahnschrift Condensed" panose="020B0502040204020203" pitchFamily="34" charset="0"/>
                <a:cs typeface="Arial" panose="020B0604020202020204" pitchFamily="34" charset="0"/>
              </a:rPr>
              <a:t>Thuật toán A*</a:t>
            </a:r>
            <a:endParaRPr lang="en-US" sz="4500" dirty="0">
              <a:solidFill>
                <a:schemeClr val="accent1">
                  <a:lumMod val="75000"/>
                </a:schemeClr>
              </a:solidFill>
              <a:latin typeface="Bahnschrift Condensed" panose="020B0502040204020203" pitchFamily="34" charset="0"/>
              <a:cs typeface="Arial" panose="020B0604020202020204" pitchFamily="34" charset="0"/>
            </a:endParaRPr>
          </a:p>
        </p:txBody>
      </p:sp>
      <p:sp>
        <p:nvSpPr>
          <p:cNvPr id="15" name="TextBox 14">
            <a:extLst>
              <a:ext uri="{FF2B5EF4-FFF2-40B4-BE49-F238E27FC236}">
                <a16:creationId xmlns:a16="http://schemas.microsoft.com/office/drawing/2014/main" id="{CE14B4C1-ED0E-47C7-873D-E6638446B619}"/>
              </a:ext>
            </a:extLst>
          </p:cNvPr>
          <p:cNvSpPr txBox="1"/>
          <p:nvPr/>
        </p:nvSpPr>
        <p:spPr>
          <a:xfrm>
            <a:off x="0" y="1005309"/>
            <a:ext cx="5245100" cy="5693866"/>
          </a:xfrm>
          <a:prstGeom prst="rect">
            <a:avLst/>
          </a:prstGeom>
          <a:noFill/>
        </p:spPr>
        <p:txBody>
          <a:bodyPr wrap="square">
            <a:spAutoFit/>
          </a:bodyPr>
          <a:lstStyle/>
          <a:p>
            <a:pPr lvl="1"/>
            <a:r>
              <a:rPr lang="en-US" sz="2800" dirty="0">
                <a:solidFill>
                  <a:srgbClr val="FF0000"/>
                </a:solidFill>
                <a:latin typeface="Bahnschrift Condensed" panose="020B0502040204020203" pitchFamily="34" charset="0"/>
              </a:rPr>
              <a:t>Bước 1:</a:t>
            </a:r>
          </a:p>
          <a:p>
            <a:pPr marL="1257300" lvl="2" indent="-342900">
              <a:buFont typeface="Wingdings" panose="05000000000000000000" pitchFamily="2" charset="2"/>
              <a:buChar char="ü"/>
            </a:pPr>
            <a:r>
              <a:rPr lang="en-US" sz="2800" dirty="0">
                <a:latin typeface="Bahnschrift Condensed" panose="020B0502040204020203" pitchFamily="34" charset="0"/>
              </a:rPr>
              <a:t>Open: = {s}</a:t>
            </a:r>
          </a:p>
          <a:p>
            <a:pPr marL="1257300" lvl="2" indent="-342900">
              <a:buFont typeface="Wingdings" panose="05000000000000000000" pitchFamily="2" charset="2"/>
              <a:buChar char="ü"/>
            </a:pPr>
            <a:r>
              <a:rPr lang="en-US" sz="2800" dirty="0">
                <a:latin typeface="Bahnschrift Condensed" panose="020B0502040204020203" pitchFamily="34" charset="0"/>
              </a:rPr>
              <a:t>Close: = {}</a:t>
            </a:r>
          </a:p>
          <a:p>
            <a:pPr lvl="1"/>
            <a:r>
              <a:rPr lang="en-US" sz="2800" dirty="0">
                <a:solidFill>
                  <a:srgbClr val="FF0000"/>
                </a:solidFill>
                <a:latin typeface="Bahnschrift Condensed" panose="020B0502040204020203" pitchFamily="34" charset="0"/>
              </a:rPr>
              <a:t>Bước 2:</a:t>
            </a:r>
            <a:r>
              <a:rPr lang="en-US" sz="2800" dirty="0">
                <a:latin typeface="Bahnschrift Condensed" panose="020B0502040204020203" pitchFamily="34" charset="0"/>
              </a:rPr>
              <a:t> while (Open !={})</a:t>
            </a:r>
          </a:p>
          <a:p>
            <a:pPr marL="1257300" lvl="2" indent="-342900">
              <a:buFont typeface="Wingdings" panose="05000000000000000000" pitchFamily="2" charset="2"/>
              <a:buChar char="ü"/>
            </a:pPr>
            <a:r>
              <a:rPr lang="en-US" sz="2800" dirty="0">
                <a:latin typeface="Bahnschrift Condensed" panose="020B0502040204020203" pitchFamily="34" charset="0"/>
              </a:rPr>
              <a:t>Chọn trạng thái (đỉnh) tốt nhất p trong Open (Open được sắp xếp theo thứ tự giá trị f tăng dần).</a:t>
            </a:r>
          </a:p>
          <a:p>
            <a:pPr marL="1257300" lvl="2" indent="-342900">
              <a:buFont typeface="Wingdings" panose="05000000000000000000" pitchFamily="2" charset="2"/>
              <a:buChar char="ü"/>
            </a:pPr>
            <a:r>
              <a:rPr lang="en-US" sz="2800" dirty="0">
                <a:latin typeface="Bahnschrift Condensed" panose="020B0502040204020203" pitchFamily="34" charset="0"/>
              </a:rPr>
              <a:t>Nếu p là trạng thái kết thúc thì thoát.</a:t>
            </a:r>
          </a:p>
          <a:p>
            <a:pPr marL="1257300" lvl="2" indent="-342900">
              <a:buFont typeface="Wingdings" panose="05000000000000000000" pitchFamily="2" charset="2"/>
              <a:buChar char="ü"/>
            </a:pPr>
            <a:r>
              <a:rPr lang="en-US" sz="2800" dirty="0">
                <a:latin typeface="Bahnschrift Condensed" panose="020B0502040204020203" pitchFamily="34" charset="0"/>
              </a:rPr>
              <a:t>Chuyển p qua Close và tạo ra các trạng thái kế tiếp q sau </a:t>
            </a:r>
            <a:r>
              <a:rPr lang="en-US" sz="2800" dirty="0" smtClean="0">
                <a:latin typeface="Bahnschrift Condensed" panose="020B0502040204020203" pitchFamily="34" charset="0"/>
              </a:rPr>
              <a:t>p.</a:t>
            </a:r>
            <a:endParaRPr lang="en-US" sz="2800" dirty="0">
              <a:latin typeface="Bahnschrift Condensed" panose="020B0502040204020203" pitchFamily="34" charset="0"/>
            </a:endParaRPr>
          </a:p>
          <a:p>
            <a:pPr lvl="1"/>
            <a:r>
              <a:rPr lang="en-US" sz="2800" dirty="0">
                <a:solidFill>
                  <a:srgbClr val="FF0000"/>
                </a:solidFill>
                <a:latin typeface="Bahnschrift Condensed" panose="020B0502040204020203" pitchFamily="34" charset="0"/>
              </a:rPr>
              <a:t>Bước 3: </a:t>
            </a:r>
            <a:r>
              <a:rPr lang="en-US" sz="2800" dirty="0">
                <a:latin typeface="Bahnschrift Condensed" panose="020B0502040204020203" pitchFamily="34" charset="0"/>
              </a:rPr>
              <a:t>Không tìm được. </a:t>
            </a:r>
          </a:p>
        </p:txBody>
      </p:sp>
      <p:sp>
        <p:nvSpPr>
          <p:cNvPr id="2" name="TextBox 1"/>
          <p:cNvSpPr txBox="1"/>
          <p:nvPr/>
        </p:nvSpPr>
        <p:spPr>
          <a:xfrm>
            <a:off x="5054600" y="1005309"/>
            <a:ext cx="6819899" cy="563231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1714500" lvl="3" indent="-342900">
              <a:buFont typeface="Wingdings" panose="05000000000000000000" pitchFamily="2" charset="2"/>
              <a:buChar char="Ø"/>
            </a:pPr>
            <a:r>
              <a:rPr lang="en-US" sz="2400" dirty="0">
                <a:latin typeface="Bahnschrift Condensed" panose="020B0502040204020203" pitchFamily="34" charset="0"/>
              </a:rPr>
              <a:t>Nếu q đã có trong Open</a:t>
            </a:r>
          </a:p>
          <a:p>
            <a:pPr lvl="4"/>
            <a:r>
              <a:rPr lang="en-US" sz="2400" dirty="0">
                <a:latin typeface="Bahnschrift Condensed" panose="020B0502040204020203" pitchFamily="34" charset="0"/>
              </a:rPr>
              <a:t>Nếu g(p) + cost(p, q) &lt; g(q) </a:t>
            </a:r>
          </a:p>
          <a:p>
            <a:pPr marL="2628900" lvl="5" indent="-342900">
              <a:buFont typeface="Wingdings" panose="05000000000000000000" pitchFamily="2" charset="2"/>
              <a:buChar char="§"/>
            </a:pPr>
            <a:r>
              <a:rPr lang="en-US" sz="2400" dirty="0">
                <a:latin typeface="Bahnschrift Condensed" panose="020B0502040204020203" pitchFamily="34" charset="0"/>
              </a:rPr>
              <a:t>g(q) = g(p) + cost(p, q)</a:t>
            </a:r>
          </a:p>
          <a:p>
            <a:pPr marL="2628900" lvl="5" indent="-342900">
              <a:buFont typeface="Wingdings" panose="05000000000000000000" pitchFamily="2" charset="2"/>
              <a:buChar char="§"/>
            </a:pPr>
            <a:r>
              <a:rPr lang="en-US" sz="2400" dirty="0">
                <a:latin typeface="Bahnschrift Condensed" panose="020B0502040204020203" pitchFamily="34" charset="0"/>
              </a:rPr>
              <a:t>f(q) = g(q) + h(q)</a:t>
            </a:r>
          </a:p>
          <a:p>
            <a:pPr marL="2628900" lvl="5" indent="-342900">
              <a:buFont typeface="Wingdings" panose="05000000000000000000" pitchFamily="2" charset="2"/>
              <a:buChar char="§"/>
            </a:pPr>
            <a:r>
              <a:rPr lang="en-US" sz="2400" dirty="0">
                <a:latin typeface="Bahnschrift Condensed" panose="020B0502040204020203" pitchFamily="34" charset="0"/>
              </a:rPr>
              <a:t>prev(q) = p (đỉnh cha của q là p</a:t>
            </a:r>
            <a:r>
              <a:rPr lang="en-US" sz="2400" dirty="0" smtClean="0">
                <a:latin typeface="Bahnschrift Condensed" panose="020B0502040204020203" pitchFamily="34" charset="0"/>
              </a:rPr>
              <a:t>)</a:t>
            </a:r>
          </a:p>
          <a:p>
            <a:pPr marL="1714500" lvl="3" indent="-342900">
              <a:buFont typeface="Wingdings" panose="05000000000000000000" pitchFamily="2" charset="2"/>
              <a:buChar char="Ø"/>
            </a:pPr>
            <a:r>
              <a:rPr lang="en-US" sz="2400" dirty="0">
                <a:latin typeface="Bahnschrift Condensed" panose="020B0502040204020203" pitchFamily="34" charset="0"/>
              </a:rPr>
              <a:t>Nếu q chưa có trong Open</a:t>
            </a:r>
          </a:p>
          <a:p>
            <a:pPr marL="2171700" lvl="4" indent="-342900">
              <a:buFont typeface="Wingdings" panose="05000000000000000000" pitchFamily="2" charset="2"/>
              <a:buChar char="§"/>
            </a:pPr>
            <a:r>
              <a:rPr lang="en-US" sz="2400" dirty="0">
                <a:latin typeface="Bahnschrift Condensed" panose="020B0502040204020203" pitchFamily="34" charset="0"/>
              </a:rPr>
              <a:t>g(q) = g(p) + cost(p, q)</a:t>
            </a:r>
          </a:p>
          <a:p>
            <a:pPr marL="2171700" lvl="4" indent="-342900">
              <a:buFont typeface="Wingdings" panose="05000000000000000000" pitchFamily="2" charset="2"/>
              <a:buChar char="§"/>
            </a:pPr>
            <a:r>
              <a:rPr lang="en-US" sz="2400" dirty="0">
                <a:latin typeface="Bahnschrift Condensed" panose="020B0502040204020203" pitchFamily="34" charset="0"/>
              </a:rPr>
              <a:t>f(q) = g(q) + h(q)</a:t>
            </a:r>
          </a:p>
          <a:p>
            <a:pPr marL="2171700" lvl="4" indent="-342900">
              <a:buFont typeface="Wingdings" panose="05000000000000000000" pitchFamily="2" charset="2"/>
              <a:buChar char="§"/>
            </a:pPr>
            <a:r>
              <a:rPr lang="en-US" sz="2400" dirty="0">
                <a:latin typeface="Bahnschrift Condensed" panose="020B0502040204020203" pitchFamily="34" charset="0"/>
              </a:rPr>
              <a:t>prev(q) = p</a:t>
            </a:r>
          </a:p>
          <a:p>
            <a:pPr marL="2171700" lvl="4" indent="-342900">
              <a:buFont typeface="Wingdings" panose="05000000000000000000" pitchFamily="2" charset="2"/>
              <a:buChar char="§"/>
            </a:pPr>
            <a:r>
              <a:rPr lang="en-US" sz="2400" dirty="0">
                <a:latin typeface="Bahnschrift Condensed" panose="020B0502040204020203" pitchFamily="34" charset="0"/>
              </a:rPr>
              <a:t>Thêm q vào Open</a:t>
            </a:r>
          </a:p>
          <a:p>
            <a:pPr marL="1714500" lvl="3" indent="-342900">
              <a:buFont typeface="Wingdings" panose="05000000000000000000" pitchFamily="2" charset="2"/>
              <a:buChar char="Ø"/>
            </a:pPr>
            <a:r>
              <a:rPr lang="en-US" sz="2400" dirty="0">
                <a:latin typeface="Bahnschrift Condensed" panose="020B0502040204020203" pitchFamily="34" charset="0"/>
              </a:rPr>
              <a:t>Nếu q có trong Close (điều này để ngăn thuật toán quay ngược trở lại)</a:t>
            </a:r>
          </a:p>
          <a:p>
            <a:pPr lvl="4"/>
            <a:r>
              <a:rPr lang="en-US" sz="2400" dirty="0">
                <a:latin typeface="Bahnschrift Condensed" panose="020B0502040204020203" pitchFamily="34" charset="0"/>
              </a:rPr>
              <a:t>Nếu g(p) + cost(p, q) &lt; g(q) </a:t>
            </a:r>
          </a:p>
          <a:p>
            <a:pPr marL="2628900" lvl="5" indent="-342900">
              <a:buFont typeface="Wingdings" panose="05000000000000000000" pitchFamily="2" charset="2"/>
              <a:buChar char="§"/>
            </a:pPr>
            <a:r>
              <a:rPr lang="en-US" sz="2400" dirty="0">
                <a:latin typeface="Bahnschrift Condensed" panose="020B0502040204020203" pitchFamily="34" charset="0"/>
              </a:rPr>
              <a:t>Bỏ q khỏi Close</a:t>
            </a:r>
          </a:p>
          <a:p>
            <a:pPr marL="2628900" lvl="5" indent="-342900">
              <a:buFont typeface="Wingdings" panose="05000000000000000000" pitchFamily="2" charset="2"/>
              <a:buChar char="§"/>
            </a:pPr>
            <a:r>
              <a:rPr lang="en-US" sz="2400" dirty="0">
                <a:latin typeface="Bahnschrift Condensed" panose="020B0502040204020203" pitchFamily="34" charset="0"/>
              </a:rPr>
              <a:t>Thêm q vào </a:t>
            </a:r>
            <a:r>
              <a:rPr lang="en-US" sz="2400" dirty="0" smtClean="0">
                <a:latin typeface="Bahnschrift Condensed" panose="020B0502040204020203" pitchFamily="34" charset="0"/>
              </a:rPr>
              <a:t>Open</a:t>
            </a:r>
            <a:endParaRPr lang="en-US" sz="2400" dirty="0">
              <a:latin typeface="Bahnschrift Condensed" panose="020B0502040204020203" pitchFamily="34" charset="0"/>
            </a:endParaRPr>
          </a:p>
        </p:txBody>
      </p:sp>
      <p:cxnSp>
        <p:nvCxnSpPr>
          <p:cNvPr id="4" name="Straight Connector 3"/>
          <p:cNvCxnSpPr/>
          <p:nvPr/>
        </p:nvCxnSpPr>
        <p:spPr>
          <a:xfrm>
            <a:off x="5930900" y="1043409"/>
            <a:ext cx="0" cy="5655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930900" y="965330"/>
            <a:ext cx="5956300" cy="39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30900" y="6637620"/>
            <a:ext cx="5956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27600" y="4724400"/>
            <a:ext cx="1003300" cy="111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84471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10">
            <a:extLst>
              <a:ext uri="{FF2B5EF4-FFF2-40B4-BE49-F238E27FC236}">
                <a16:creationId xmlns:a16="http://schemas.microsoft.com/office/drawing/2014/main" id="{1A119C3F-D519-4794-AD01-44050D2D290F}"/>
              </a:ext>
            </a:extLst>
          </p:cNvPr>
          <p:cNvSpPr/>
          <p:nvPr/>
        </p:nvSpPr>
        <p:spPr>
          <a:xfrm>
            <a:off x="594067" y="206652"/>
            <a:ext cx="1143522" cy="470619"/>
          </a:xfrm>
          <a:prstGeom prst="chevron">
            <a:avLst>
              <a:gd name="adj" fmla="val 20758"/>
            </a:avLst>
          </a:prstGeom>
          <a:solidFill>
            <a:srgbClr val="F99400">
              <a:lumMod val="60000"/>
              <a:lumOff val="40000"/>
            </a:srgbClr>
          </a:solidFill>
          <a:ln w="9525" cap="flat" cmpd="sng" algn="ctr">
            <a:noFill/>
            <a:prstDash val="solid"/>
          </a:ln>
          <a:effectLst/>
        </p:spPr>
        <p:txBody>
          <a:bodyPr vert="horz" lIns="0" tIns="0" rIns="0" bIns="0" rtlCol="0" anchor="ctr" anchorCtr="0"/>
          <a:lstStyle/>
          <a:p>
            <a:pPr marL="0" marR="0" lvl="0" indent="0" algn="ctr" defTabSz="825500" eaLnBrk="1" fontAlgn="auto" latinLnBrk="0" hangingPunct="0">
              <a:lnSpc>
                <a:spcPct val="100000"/>
              </a:lnSpc>
              <a:spcBef>
                <a:spcPts val="0"/>
              </a:spcBef>
              <a:spcAft>
                <a:spcPts val="0"/>
              </a:spcAft>
              <a:buClrTx/>
              <a:buSzTx/>
              <a:buFontTx/>
              <a:buNone/>
              <a:tabLst/>
              <a:defRPr/>
            </a:pPr>
            <a:r>
              <a:rPr lang="en-US" sz="5000" kern="0" dirty="0">
                <a:solidFill>
                  <a:srgbClr val="5D7384"/>
                </a:solidFill>
                <a:latin typeface="Source Sans Pro Black" panose="020B0803030403020204" pitchFamily="34" charset="-18"/>
                <a:ea typeface="Bebas Neue" charset="0"/>
                <a:cs typeface="Bebas Neue" charset="0"/>
                <a:sym typeface="Helvetica Light"/>
              </a:rPr>
              <a:t>3</a:t>
            </a:r>
            <a:endParaRPr kumimoji="0" lang="en-US" sz="5000" b="0" i="0" u="none" strike="noStrike" kern="0" cap="none" spc="0" normalizeH="0" baseline="0" noProof="0" dirty="0">
              <a:ln>
                <a:noFill/>
              </a:ln>
              <a:solidFill>
                <a:srgbClr val="5D7384"/>
              </a:solidFill>
              <a:effectLst/>
              <a:uLnTx/>
              <a:uFillTx/>
              <a:latin typeface="Source Sans Pro Black" panose="020B0803030403020204" pitchFamily="34" charset="-18"/>
              <a:ea typeface="Bebas Neue" charset="0"/>
              <a:cs typeface="Bebas Neue" charset="0"/>
              <a:sym typeface="Helvetica Light"/>
            </a:endParaRPr>
          </a:p>
        </p:txBody>
      </p:sp>
      <p:sp>
        <p:nvSpPr>
          <p:cNvPr id="9" name="TextBox 8">
            <a:extLst>
              <a:ext uri="{FF2B5EF4-FFF2-40B4-BE49-F238E27FC236}">
                <a16:creationId xmlns:a16="http://schemas.microsoft.com/office/drawing/2014/main" id="{E8A2429E-1517-40CB-95A8-A55BCB23CBFE}"/>
              </a:ext>
            </a:extLst>
          </p:cNvPr>
          <p:cNvSpPr txBox="1"/>
          <p:nvPr/>
        </p:nvSpPr>
        <p:spPr>
          <a:xfrm>
            <a:off x="1999760" y="49546"/>
            <a:ext cx="4616970" cy="784830"/>
          </a:xfrm>
          <a:prstGeom prst="rect">
            <a:avLst/>
          </a:prstGeom>
          <a:noFill/>
        </p:spPr>
        <p:txBody>
          <a:bodyPr wrap="none" rtlCol="0">
            <a:spAutoFit/>
          </a:bodyPr>
          <a:lstStyle/>
          <a:p>
            <a:r>
              <a:rPr lang="en-US" sz="4500" dirty="0" smtClean="0">
                <a:solidFill>
                  <a:schemeClr val="accent1">
                    <a:lumMod val="75000"/>
                  </a:schemeClr>
                </a:solidFill>
                <a:latin typeface="Bahnschrift Condensed" panose="020B0502040204020203" pitchFamily="34" charset="0"/>
                <a:cs typeface="Arial" panose="020B0604020202020204" pitchFamily="34" charset="0"/>
              </a:rPr>
              <a:t>Hiện thực thuật toán A*</a:t>
            </a:r>
            <a:endParaRPr lang="en-US" sz="4500" dirty="0">
              <a:solidFill>
                <a:schemeClr val="accent1">
                  <a:lumMod val="75000"/>
                </a:schemeClr>
              </a:solidFill>
              <a:latin typeface="Bahnschrift Condensed" panose="020B0502040204020203" pitchFamily="34" charset="0"/>
              <a:cs typeface="Arial" panose="020B0604020202020204" pitchFamily="34" charset="0"/>
            </a:endParaRPr>
          </a:p>
        </p:txBody>
      </p:sp>
      <p:pic>
        <p:nvPicPr>
          <p:cNvPr id="10" name="Picture 9" descr="https://upload.wikimedia.org/wikipedia/commons/thumb/a/a4/A_Star_image1.png/240px-A_Star_image1.png"/>
          <p:cNvPicPr/>
          <p:nvPr/>
        </p:nvPicPr>
        <p:blipFill>
          <a:blip r:embed="rId2">
            <a:extLst>
              <a:ext uri="{28A0092B-C50C-407E-A947-70E740481C1C}">
                <a14:useLocalDpi xmlns:a14="http://schemas.microsoft.com/office/drawing/2010/main" val="0"/>
              </a:ext>
            </a:extLst>
          </a:blip>
          <a:srcRect/>
          <a:stretch>
            <a:fillRect/>
          </a:stretch>
        </p:blipFill>
        <p:spPr bwMode="auto">
          <a:xfrm>
            <a:off x="2527300" y="1622425"/>
            <a:ext cx="4851400" cy="3840692"/>
          </a:xfrm>
          <a:prstGeom prst="rect">
            <a:avLst/>
          </a:prstGeom>
          <a:noFill/>
          <a:ln>
            <a:noFill/>
          </a:ln>
        </p:spPr>
      </p:pic>
      <p:sp>
        <p:nvSpPr>
          <p:cNvPr id="3" name="TextBox 2"/>
          <p:cNvSpPr txBox="1"/>
          <p:nvPr/>
        </p:nvSpPr>
        <p:spPr>
          <a:xfrm flipH="1">
            <a:off x="3263900" y="5930900"/>
            <a:ext cx="3860830" cy="369332"/>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Hình 1. Bàn cờ với kích thước </a:t>
            </a:r>
            <a:r>
              <a:rPr lang="en-US" i="1" dirty="0" smtClean="0">
                <a:latin typeface="Arial" panose="020B0604020202020204" pitchFamily="34" charset="0"/>
                <a:cs typeface="Arial" panose="020B0604020202020204" pitchFamily="34" charset="0"/>
              </a:rPr>
              <a:t>9x8</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967871"/>
      </p:ext>
    </p:extLst>
  </p:cSld>
  <p:clrMapOvr>
    <a:masterClrMapping/>
  </p:clrMapOvr>
  <p:transition spd="med">
    <p:pull/>
  </p:transition>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949</TotalTime>
  <Words>389</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Bahnschrift Condensed</vt:lpstr>
      <vt:lpstr>Bebas Neue</vt:lpstr>
      <vt:lpstr>Cambria Math</vt:lpstr>
      <vt:lpstr>Helvetica Light</vt:lpstr>
      <vt:lpstr>Roboto Regular</vt:lpstr>
      <vt:lpstr>Source Sans Pro Black</vt:lpstr>
      <vt:lpstr>Symbol</vt:lpstr>
      <vt:lpstr>Trebuchet MS</vt:lpstr>
      <vt:lpstr>Wingdings</vt:lpstr>
      <vt:lpstr>Wingdings 3</vt:lpstr>
      <vt:lpstr>Facet</vt:lpstr>
      <vt:lpstr>ĐỀ TÀI: TÌM HIỂU VẤN ĐỀ TÌM KIẾM CÓ THÔNG TIN VÀ HIỆN THỰC GIẢI THUẬT A-STAR BẰNG NGÔN NGỮ C++</vt:lpstr>
      <vt:lpstr>1. Tổng quan về giải thuật tìm kiếm có thông tin:</vt:lpstr>
      <vt:lpstr>2. Hàm heuristic:</vt:lpstr>
      <vt:lpstr>2. Hàm heuristic:</vt:lpstr>
      <vt:lpstr>Phần II:  Giải thuật tìm kiếm A*</vt:lpstr>
      <vt:lpstr>Phần II:  Giải thuật tìm kiếm 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XỬ LÝ ẢNH Đề tài nhóm 5: Nhận dạng chữ</dc:title>
  <dc:creator>Trinh Nhi</dc:creator>
  <cp:lastModifiedBy>Trinh Nhi</cp:lastModifiedBy>
  <cp:revision>106</cp:revision>
  <dcterms:created xsi:type="dcterms:W3CDTF">2021-04-07T02:31:12Z</dcterms:created>
  <dcterms:modified xsi:type="dcterms:W3CDTF">2021-08-11T03:35:22Z</dcterms:modified>
</cp:coreProperties>
</file>