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8" r:id="rId2"/>
    <p:sldId id="269" r:id="rId3"/>
    <p:sldId id="287" r:id="rId4"/>
    <p:sldId id="289" r:id="rId5"/>
    <p:sldId id="256" r:id="rId6"/>
    <p:sldId id="292" r:id="rId7"/>
    <p:sldId id="272" r:id="rId8"/>
    <p:sldId id="294" r:id="rId9"/>
    <p:sldId id="304" r:id="rId10"/>
    <p:sldId id="273" r:id="rId11"/>
    <p:sldId id="293" r:id="rId12"/>
    <p:sldId id="295" r:id="rId13"/>
    <p:sldId id="296" r:id="rId14"/>
    <p:sldId id="297" r:id="rId15"/>
    <p:sldId id="298" r:id="rId16"/>
    <p:sldId id="299" r:id="rId17"/>
    <p:sldId id="300" r:id="rId18"/>
    <p:sldId id="301" r:id="rId19"/>
    <p:sldId id="302" r:id="rId20"/>
    <p:sldId id="303" r:id="rId21"/>
    <p:sldId id="305" r:id="rId22"/>
    <p:sldId id="306" r:id="rId23"/>
    <p:sldId id="307" r:id="rId24"/>
    <p:sldId id="308" r:id="rId25"/>
    <p:sldId id="309" r:id="rId26"/>
    <p:sldId id="310" r:id="rId27"/>
    <p:sldId id="311" r:id="rId28"/>
    <p:sldId id="312"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C7962"/>
    <a:srgbClr val="FF5B5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95332" autoAdjust="0"/>
  </p:normalViewPr>
  <p:slideViewPr>
    <p:cSldViewPr snapToGrid="0">
      <p:cViewPr varScale="1">
        <p:scale>
          <a:sx n="83" d="100"/>
          <a:sy n="83" d="100"/>
        </p:scale>
        <p:origin x="46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95644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93244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93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023529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51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64670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1821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310500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18480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FA1E8F-C213-425A-91DF-65E9D5269B2D}"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17533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FA1E8F-C213-425A-91DF-65E9D5269B2D}"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402834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FA1E8F-C213-425A-91DF-65E9D5269B2D}"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6609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FA1E8F-C213-425A-91DF-65E9D5269B2D}"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79418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1E8F-C213-425A-91DF-65E9D5269B2D}"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22815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FA1E8F-C213-425A-91DF-65E9D5269B2D}"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Tree>
    <p:extLst>
      <p:ext uri="{BB962C8B-B14F-4D97-AF65-F5344CB8AC3E}">
        <p14:creationId xmlns:p14="http://schemas.microsoft.com/office/powerpoint/2010/main" val="102269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88960-4AF4-4BDA-B0B1-8BA82F3FE6E7}" type="slidenum">
              <a:rPr lang="en-US" smtClean="0"/>
              <a:t>‹#›</a:t>
            </a:fld>
            <a:endParaRPr lang="en-US"/>
          </a:p>
        </p:txBody>
      </p:sp>
      <p:sp>
        <p:nvSpPr>
          <p:cNvPr id="5" name="Date Placeholder 4"/>
          <p:cNvSpPr>
            <a:spLocks noGrp="1"/>
          </p:cNvSpPr>
          <p:nvPr>
            <p:ph type="dt" sz="half" idx="10"/>
          </p:nvPr>
        </p:nvSpPr>
        <p:spPr/>
        <p:txBody>
          <a:bodyPr/>
          <a:lstStyle/>
          <a:p>
            <a:fld id="{00FA1E8F-C213-425A-91DF-65E9D5269B2D}" type="datetimeFigureOut">
              <a:rPr lang="en-US" smtClean="0"/>
              <a:t>11/28/2021</a:t>
            </a:fld>
            <a:endParaRPr lang="en-US"/>
          </a:p>
        </p:txBody>
      </p:sp>
    </p:spTree>
    <p:extLst>
      <p:ext uri="{BB962C8B-B14F-4D97-AF65-F5344CB8AC3E}">
        <p14:creationId xmlns:p14="http://schemas.microsoft.com/office/powerpoint/2010/main" val="45439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FA1E8F-C213-425A-91DF-65E9D5269B2D}" type="datetimeFigureOut">
              <a:rPr lang="en-US" smtClean="0"/>
              <a:t>11/28/2021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488960-4AF4-4BDA-B0B1-8BA82F3FE6E7}" type="slidenum">
              <a:rPr lang="en-US" smtClean="0"/>
              <a:t>‹#›</a:t>
            </a:fld>
            <a:endParaRPr lang="en-US"/>
          </a:p>
        </p:txBody>
      </p:sp>
    </p:spTree>
    <p:extLst>
      <p:ext uri="{BB962C8B-B14F-4D97-AF65-F5344CB8AC3E}">
        <p14:creationId xmlns:p14="http://schemas.microsoft.com/office/powerpoint/2010/main" val="30476384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100" y="177800"/>
            <a:ext cx="9211734" cy="1727200"/>
          </a:xfrm>
        </p:spPr>
        <p:txBody>
          <a:bodyPr/>
          <a:lstStyle/>
          <a:p>
            <a:pPr algn="ctr"/>
            <a:r>
              <a:rPr lang="en-US" sz="4400" b="1" smtClean="0">
                <a:solidFill>
                  <a:schemeClr val="accent2">
                    <a:lumMod val="75000"/>
                  </a:schemeClr>
                </a:solidFill>
                <a:latin typeface="Bahnschrift Condensed" panose="020B0502040204020203" pitchFamily="34" charset="0"/>
                <a:cs typeface="Arial" panose="020B0604020202020204" pitchFamily="34" charset="0"/>
              </a:rPr>
              <a:t>BÁO CÁO ĐỒ ÁN GIỮA KỲ</a:t>
            </a:r>
            <a:br>
              <a:rPr lang="en-US" sz="4400" b="1" smtClean="0">
                <a:solidFill>
                  <a:schemeClr val="accent2">
                    <a:lumMod val="75000"/>
                  </a:schemeClr>
                </a:solidFill>
                <a:latin typeface="Bahnschrift Condensed" panose="020B0502040204020203" pitchFamily="34" charset="0"/>
                <a:cs typeface="Arial" panose="020B0604020202020204" pitchFamily="34" charset="0"/>
              </a:rPr>
            </a:br>
            <a:r>
              <a:rPr lang="en-US" sz="4400" b="1" smtClean="0">
                <a:solidFill>
                  <a:schemeClr val="accent2">
                    <a:lumMod val="75000"/>
                  </a:schemeClr>
                </a:solidFill>
                <a:latin typeface="Bahnschrift Condensed" panose="020B0502040204020203" pitchFamily="34" charset="0"/>
                <a:cs typeface="Arial" panose="020B0604020202020204" pitchFamily="34" charset="0"/>
              </a:rPr>
              <a:t>MÔN LẬP TRÌNH MẠNG</a:t>
            </a:r>
            <a:endParaRPr lang="en-US" sz="4400">
              <a:solidFill>
                <a:schemeClr val="accent2">
                  <a:lumMod val="75000"/>
                </a:schemeClr>
              </a:solidFill>
              <a:latin typeface="Bahnschrift Condensed" panose="020B0502040204020203" pitchFamily="34" charset="0"/>
              <a:cs typeface="Arial" panose="020B0604020202020204" pitchFamily="34" charset="0"/>
            </a:endParaRPr>
          </a:p>
        </p:txBody>
      </p:sp>
      <p:sp>
        <p:nvSpPr>
          <p:cNvPr id="4" name="Rectangle 3"/>
          <p:cNvSpPr/>
          <p:nvPr/>
        </p:nvSpPr>
        <p:spPr>
          <a:xfrm>
            <a:off x="778934" y="206248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ập trình mạng là gì? - Tự Học Lập Trì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55" y="2483848"/>
            <a:ext cx="76200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9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randombar(horizontal)">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a:solidFill>
                  <a:schemeClr val="tx1"/>
                </a:solidFill>
                <a:latin typeface="Bahnschrift Condensed" panose="020B0502040204020203" pitchFamily="34" charset="0"/>
              </a:rPr>
              <a:t>3.1</a:t>
            </a:r>
            <a:r>
              <a:rPr lang="en-US" sz="3600" b="1">
                <a:solidFill>
                  <a:schemeClr val="tx1"/>
                </a:solidFill>
                <a:latin typeface="Bahnschrift Condensed" panose="020B0502040204020203" pitchFamily="34" charset="0"/>
              </a:rPr>
              <a:t>. </a:t>
            </a:r>
            <a:r>
              <a:rPr lang="en-US" sz="3600" b="1" smtClean="0">
                <a:solidFill>
                  <a:schemeClr val="tx1"/>
                </a:solidFill>
                <a:latin typeface="Bahnschrift Condensed" panose="020B0502040204020203" pitchFamily="34" charset="0"/>
              </a:rPr>
              <a:t>Quá trình sinh khóa</a:t>
            </a:r>
            <a:endParaRPr lang="en-US" sz="3600" b="1">
              <a:solidFill>
                <a:schemeClr val="tx1"/>
              </a:solidFill>
              <a:latin typeface="Bahnschrift Condensed" panose="020B0502040204020203" pitchFamily="34" charset="0"/>
            </a:endParaRPr>
          </a:p>
        </p:txBody>
      </p:sp>
      <p:sp>
        <p:nvSpPr>
          <p:cNvPr id="3" name="TextBox 2"/>
          <p:cNvSpPr txBox="1"/>
          <p:nvPr/>
        </p:nvSpPr>
        <p:spPr>
          <a:xfrm>
            <a:off x="7139709" y="3131126"/>
            <a:ext cx="3796145" cy="1384995"/>
          </a:xfrm>
          <a:prstGeom prst="rect">
            <a:avLst/>
          </a:prstGeom>
          <a:noFill/>
          <a:ln>
            <a:solidFill>
              <a:schemeClr val="accent2">
                <a:lumMod val="75000"/>
              </a:schemeClr>
            </a:solidFill>
          </a:ln>
        </p:spPr>
        <p:txBody>
          <a:bodyPr wrap="square" rtlCol="0">
            <a:spAutoFit/>
          </a:bodyPr>
          <a:lstStyle/>
          <a:p>
            <a:pPr algn="just"/>
            <a:r>
              <a:rPr lang="vi-VN" sz="2800">
                <a:solidFill>
                  <a:schemeClr val="accent2">
                    <a:lumMod val="50000"/>
                  </a:schemeClr>
                </a:solidFill>
                <a:latin typeface="Bahnschrift Condensed" panose="020B0502040204020203" pitchFamily="34" charset="0"/>
              </a:rPr>
              <a:t>Là quá trình từ 1 khóa 64 bit, sinh ra 16 khóa con 48 bit như sơ </a:t>
            </a:r>
            <a:r>
              <a:rPr lang="vi-VN" sz="2800">
                <a:solidFill>
                  <a:schemeClr val="accent2">
                    <a:lumMod val="50000"/>
                  </a:schemeClr>
                </a:solidFill>
                <a:latin typeface="Bahnschrift Condensed" panose="020B0502040204020203" pitchFamily="34" charset="0"/>
              </a:rPr>
              <a:t>đồ </a:t>
            </a:r>
            <a:r>
              <a:rPr lang="en-US" sz="2800" smtClean="0">
                <a:solidFill>
                  <a:schemeClr val="accent2">
                    <a:lumMod val="50000"/>
                  </a:schemeClr>
                </a:solidFill>
                <a:latin typeface="Bahnschrift Condensed" panose="020B0502040204020203" pitchFamily="34" charset="0"/>
              </a:rPr>
              <a:t>bên cạnh</a:t>
            </a:r>
            <a:endParaRPr lang="vi-VN" sz="2800">
              <a:solidFill>
                <a:schemeClr val="accent2">
                  <a:lumMod val="50000"/>
                </a:schemeClr>
              </a:solidFill>
              <a:latin typeface="Bahnschrift Condensed" panose="020B0502040204020203" pitchFamily="34" charset="0"/>
            </a:endParaRPr>
          </a:p>
        </p:txBody>
      </p:sp>
      <p:sp>
        <p:nvSpPr>
          <p:cNvPr id="4" name="AutoShape 2" descr="Screen Shot 2016-11-19 at 10.41.04 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ttps://images.viblo.asia/3713a0d5-bd1b-4b45-8fa5-3edab1295a55.png"/>
          <p:cNvSpPr>
            <a:spLocks noChangeAspect="1" noChangeArrowheads="1"/>
          </p:cNvSpPr>
          <p:nvPr/>
        </p:nvSpPr>
        <p:spPr bwMode="auto">
          <a:xfrm>
            <a:off x="307974" y="7937"/>
            <a:ext cx="2522819" cy="25228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220130" y="1073220"/>
            <a:ext cx="6021920" cy="5667985"/>
          </a:xfrm>
          <a:prstGeom prst="rect">
            <a:avLst/>
          </a:prstGeom>
          <a:ln>
            <a:solidFill>
              <a:schemeClr val="accent2">
                <a:lumMod val="75000"/>
              </a:schemeClr>
            </a:solidFill>
          </a:ln>
        </p:spPr>
      </p:pic>
    </p:spTree>
    <p:extLst>
      <p:ext uri="{BB962C8B-B14F-4D97-AF65-F5344CB8AC3E}">
        <p14:creationId xmlns:p14="http://schemas.microsoft.com/office/powerpoint/2010/main" val="403490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a:solidFill>
                  <a:schemeClr val="tx1"/>
                </a:solidFill>
                <a:latin typeface="Bahnschrift Condensed" panose="020B0502040204020203" pitchFamily="34" charset="0"/>
              </a:rPr>
              <a:t>3.1</a:t>
            </a:r>
            <a:r>
              <a:rPr lang="en-US" sz="3600" b="1">
                <a:solidFill>
                  <a:schemeClr val="tx1"/>
                </a:solidFill>
                <a:latin typeface="Bahnschrift Condensed" panose="020B0502040204020203" pitchFamily="34" charset="0"/>
              </a:rPr>
              <a:t>. </a:t>
            </a:r>
            <a:r>
              <a:rPr lang="en-US" sz="3600" b="1" smtClean="0">
                <a:solidFill>
                  <a:schemeClr val="tx1"/>
                </a:solidFill>
                <a:latin typeface="Bahnschrift Condensed" panose="020B0502040204020203" pitchFamily="34" charset="0"/>
              </a:rPr>
              <a:t>Quá trình sinh khóa</a:t>
            </a:r>
            <a:endParaRPr lang="en-US" sz="3600" b="1">
              <a:solidFill>
                <a:schemeClr val="tx1"/>
              </a:solidFill>
              <a:latin typeface="Bahnschrift Condensed" panose="020B0502040204020203" pitchFamily="34" charset="0"/>
            </a:endParaRPr>
          </a:p>
        </p:txBody>
      </p:sp>
      <p:sp>
        <p:nvSpPr>
          <p:cNvPr id="4" name="Rectangle 3"/>
          <p:cNvSpPr/>
          <p:nvPr/>
        </p:nvSpPr>
        <p:spPr>
          <a:xfrm>
            <a:off x="341743" y="1692948"/>
            <a:ext cx="10206183" cy="4524315"/>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Từ khóa chính 64 bit qua bảng hoán vị PC-1 còn 56 bit. Rồi tách thành </a:t>
            </a:r>
            <a:r>
              <a:rPr lang="vi-VN" sz="3200">
                <a:solidFill>
                  <a:srgbClr val="FF0000"/>
                </a:solidFill>
                <a:latin typeface="Bahnschrift Condensed" panose="020B0502040204020203" pitchFamily="34" charset="0"/>
              </a:rPr>
              <a:t>C0 (28 bit) </a:t>
            </a:r>
            <a:r>
              <a:rPr lang="vi-VN" sz="3200">
                <a:solidFill>
                  <a:schemeClr val="accent2">
                    <a:lumMod val="50000"/>
                  </a:schemeClr>
                </a:solidFill>
                <a:latin typeface="Bahnschrift Condensed" panose="020B0502040204020203" pitchFamily="34" charset="0"/>
              </a:rPr>
              <a:t>với </a:t>
            </a:r>
            <a:r>
              <a:rPr lang="vi-VN" sz="3200">
                <a:solidFill>
                  <a:srgbClr val="FF0000"/>
                </a:solidFill>
                <a:latin typeface="Bahnschrift Condensed" panose="020B0502040204020203" pitchFamily="34" charset="0"/>
              </a:rPr>
              <a:t>D0 (28 bit)</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Rồi dịch n bit trái C0, D0 (trong hình ký hiệu LS là dịch trái) ta được C1, D1. Rồi cộng C1 với D1 với nhau qua bảng hoán vị PC-2 ta được K1.</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Tương tự vậy thêm </a:t>
            </a:r>
            <a:r>
              <a:rPr lang="vi-VN" sz="3200">
                <a:solidFill>
                  <a:srgbClr val="FF0000"/>
                </a:solidFill>
                <a:latin typeface="Bahnschrift Condensed" panose="020B0502040204020203" pitchFamily="34" charset="0"/>
              </a:rPr>
              <a:t>15 vòng </a:t>
            </a:r>
            <a:r>
              <a:rPr lang="vi-VN" sz="3200">
                <a:solidFill>
                  <a:schemeClr val="accent2">
                    <a:lumMod val="50000"/>
                  </a:schemeClr>
                </a:solidFill>
                <a:latin typeface="Bahnschrift Condensed" panose="020B0502040204020203" pitchFamily="34" charset="0"/>
              </a:rPr>
              <a:t>nữa ta được K2, K3,..., K16.</a:t>
            </a:r>
          </a:p>
          <a:p>
            <a:pPr marL="457200" indent="-457200" algn="just">
              <a:lnSpc>
                <a:spcPct val="150000"/>
              </a:lnSpc>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Ở các lần </a:t>
            </a:r>
            <a:r>
              <a:rPr lang="vi-VN" sz="3200">
                <a:solidFill>
                  <a:srgbClr val="FF0000"/>
                </a:solidFill>
                <a:latin typeface="Bahnschrift Condensed" panose="020B0502040204020203" pitchFamily="34" charset="0"/>
              </a:rPr>
              <a:t>1, 2, 9, 16 </a:t>
            </a:r>
            <a:r>
              <a:rPr lang="vi-VN" sz="3200">
                <a:solidFill>
                  <a:schemeClr val="accent2">
                    <a:lumMod val="50000"/>
                  </a:schemeClr>
                </a:solidFill>
                <a:latin typeface="Bahnschrift Condensed" panose="020B0502040204020203" pitchFamily="34" charset="0"/>
              </a:rPr>
              <a:t>dịch bit trái là </a:t>
            </a:r>
            <a:r>
              <a:rPr lang="vi-VN" sz="3200">
                <a:solidFill>
                  <a:srgbClr val="FF0000"/>
                </a:solidFill>
                <a:latin typeface="Bahnschrift Condensed" panose="020B0502040204020203" pitchFamily="34" charset="0"/>
              </a:rPr>
              <a:t>1 bit</a:t>
            </a:r>
            <a:r>
              <a:rPr lang="vi-VN" sz="3200">
                <a:solidFill>
                  <a:schemeClr val="accent2">
                    <a:lumMod val="50000"/>
                  </a:schemeClr>
                </a:solidFill>
                <a:latin typeface="Bahnschrift Condensed" panose="020B0502040204020203" pitchFamily="34" charset="0"/>
              </a:rPr>
              <a:t>. Còn lại ta dịch bit trái là </a:t>
            </a:r>
            <a:r>
              <a:rPr lang="vi-VN" sz="3200">
                <a:solidFill>
                  <a:srgbClr val="FF0000"/>
                </a:solidFill>
                <a:latin typeface="Bahnschrift Condensed" panose="020B0502040204020203" pitchFamily="34" charset="0"/>
              </a:rPr>
              <a:t>2 bi</a:t>
            </a:r>
            <a:r>
              <a:rPr lang="vi-VN" sz="3200">
                <a:solidFill>
                  <a:schemeClr val="accent2">
                    <a:lumMod val="50000"/>
                  </a:schemeClr>
                </a:solidFill>
                <a:latin typeface="Bahnschrift Condensed" panose="020B0502040204020203" pitchFamily="34" charset="0"/>
              </a:rPr>
              <a:t>t.</a:t>
            </a:r>
          </a:p>
        </p:txBody>
      </p:sp>
    </p:spTree>
    <p:extLst>
      <p:ext uri="{BB962C8B-B14F-4D97-AF65-F5344CB8AC3E}">
        <p14:creationId xmlns:p14="http://schemas.microsoft.com/office/powerpoint/2010/main" val="2573658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sp>
        <p:nvSpPr>
          <p:cNvPr id="4" name="Rectangle 3"/>
          <p:cNvSpPr/>
          <p:nvPr/>
        </p:nvSpPr>
        <p:spPr>
          <a:xfrm>
            <a:off x="341743" y="1692948"/>
            <a:ext cx="10206183" cy="3785652"/>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Yêu </a:t>
            </a:r>
            <a:r>
              <a:rPr lang="en-US" sz="3200">
                <a:solidFill>
                  <a:schemeClr val="accent2">
                    <a:lumMod val="50000"/>
                  </a:schemeClr>
                </a:solidFill>
                <a:latin typeface="Bahnschrift Condensed" panose="020B0502040204020203" pitchFamily="34" charset="0"/>
              </a:rPr>
              <a:t>cầu của thuật toán DES là khóa đầu vào 64 bit và bản rõ đầu vào cũng là </a:t>
            </a:r>
            <a:r>
              <a:rPr lang="en-US" sz="3200">
                <a:solidFill>
                  <a:schemeClr val="accent2">
                    <a:lumMod val="50000"/>
                  </a:schemeClr>
                </a:solidFill>
                <a:latin typeface="Bahnschrift Condensed" panose="020B0502040204020203" pitchFamily="34" charset="0"/>
              </a:rPr>
              <a:t>64 </a:t>
            </a:r>
            <a:r>
              <a:rPr lang="en-US" sz="3200" smtClean="0">
                <a:solidFill>
                  <a:schemeClr val="accent2">
                    <a:lumMod val="50000"/>
                  </a:schemeClr>
                </a:solidFill>
                <a:latin typeface="Bahnschrift Condensed" panose="020B0502040204020203" pitchFamily="34" charset="0"/>
              </a:rPr>
              <a:t>bit.</a:t>
            </a:r>
          </a:p>
          <a:p>
            <a:pPr marL="457200" indent="-457200" algn="just">
              <a:lnSpc>
                <a:spcPct val="150000"/>
              </a:lnSpc>
              <a:buFont typeface="Arial" panose="020B0604020202020204" pitchFamily="34" charset="0"/>
              <a:buChar char="•"/>
            </a:pPr>
            <a:r>
              <a:rPr lang="en-US" sz="3200" smtClean="0">
                <a:solidFill>
                  <a:schemeClr val="accent2">
                    <a:lumMod val="50000"/>
                  </a:schemeClr>
                </a:solidFill>
                <a:latin typeface="Bahnschrift Condensed" panose="020B0502040204020203" pitchFamily="34" charset="0"/>
              </a:rPr>
              <a:t>Để </a:t>
            </a:r>
            <a:r>
              <a:rPr lang="en-US" sz="3200">
                <a:solidFill>
                  <a:schemeClr val="accent2">
                    <a:lumMod val="50000"/>
                  </a:schemeClr>
                </a:solidFill>
                <a:latin typeface="Bahnschrift Condensed" panose="020B0502040204020203" pitchFamily="34" charset="0"/>
              </a:rPr>
              <a:t>xử lý bản rõ đầu vào không phải là 64 bit, ta tách ra thành các khối bit nhỏ là 64 bit. Còn khối cuối cùng ta thêm </a:t>
            </a:r>
            <a:r>
              <a:rPr lang="en-US" sz="3200">
                <a:solidFill>
                  <a:schemeClr val="accent2">
                    <a:lumMod val="50000"/>
                  </a:schemeClr>
                </a:solidFill>
                <a:latin typeface="Bahnschrift Condensed" panose="020B0502040204020203" pitchFamily="34" charset="0"/>
              </a:rPr>
              <a:t>padding </a:t>
            </a:r>
            <a:r>
              <a:rPr lang="en-US" sz="3200" smtClean="0">
                <a:solidFill>
                  <a:schemeClr val="accent2">
                    <a:lumMod val="50000"/>
                  </a:schemeClr>
                </a:solidFill>
                <a:latin typeface="Bahnschrift Condensed" panose="020B0502040204020203" pitchFamily="34" charset="0"/>
              </a:rPr>
              <a:t>vào </a:t>
            </a:r>
            <a:r>
              <a:rPr lang="en-US" sz="3200">
                <a:solidFill>
                  <a:schemeClr val="accent2">
                    <a:lumMod val="50000"/>
                  </a:schemeClr>
                </a:solidFill>
                <a:latin typeface="Bahnschrift Condensed" panose="020B0502040204020203" pitchFamily="34" charset="0"/>
              </a:rPr>
              <a:t>cho đủ 64 bit. Rồi ta mã hóa từng khối nhỏ 64 bit đó.</a:t>
            </a:r>
            <a:endParaRPr lang="vi-VN"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24722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0" y="1218298"/>
            <a:ext cx="6539996" cy="5639702"/>
          </a:xfrm>
          <a:prstGeom prst="rect">
            <a:avLst/>
          </a:prstGeom>
          <a:ln>
            <a:solidFill>
              <a:schemeClr val="accent2">
                <a:lumMod val="75000"/>
              </a:schemeClr>
            </a:solidFill>
          </a:ln>
        </p:spPr>
      </p:pic>
      <p:sp>
        <p:nvSpPr>
          <p:cNvPr id="5" name="Rectangle 4"/>
          <p:cNvSpPr/>
          <p:nvPr/>
        </p:nvSpPr>
        <p:spPr>
          <a:xfrm>
            <a:off x="6945745" y="2268434"/>
            <a:ext cx="4922982" cy="3539430"/>
          </a:xfrm>
          <a:prstGeom prst="rect">
            <a:avLst/>
          </a:prstGeom>
          <a:solidFill>
            <a:schemeClr val="bg1"/>
          </a:solidFill>
          <a:ln>
            <a:solidFill>
              <a:schemeClr val="accent2">
                <a:lumMod val="75000"/>
              </a:schemeClr>
            </a:solidFill>
          </a:ln>
        </p:spPr>
        <p:txBody>
          <a:bodyPr wrap="square">
            <a:spAutoFit/>
          </a:bodyPr>
          <a:lstStyle/>
          <a:p>
            <a:pPr algn="just"/>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Từng </a:t>
            </a:r>
            <a:r>
              <a:rPr lang="vi-VN" sz="3200">
                <a:solidFill>
                  <a:schemeClr val="accent2">
                    <a:lumMod val="50000"/>
                  </a:schemeClr>
                </a:solidFill>
                <a:latin typeface="Bahnschrift Condensed" panose="020B0502040204020203" pitchFamily="34" charset="0"/>
              </a:rPr>
              <a:t>khối nhỏ 64 bit đó, ta </a:t>
            </a:r>
            <a:r>
              <a:rPr lang="vi-VN" sz="3200">
                <a:solidFill>
                  <a:schemeClr val="accent2">
                    <a:lumMod val="50000"/>
                  </a:schemeClr>
                </a:solidFill>
                <a:latin typeface="Bahnschrift Condensed" panose="020B0502040204020203" pitchFamily="34" charset="0"/>
              </a:rPr>
              <a:t>qua </a:t>
            </a:r>
            <a:r>
              <a:rPr lang="vi-VN" sz="3200" smtClean="0">
                <a:solidFill>
                  <a:schemeClr val="accent2">
                    <a:lumMod val="50000"/>
                  </a:schemeClr>
                </a:solidFill>
                <a:latin typeface="Bahnschrift Condensed" panose="020B0502040204020203" pitchFamily="34" charset="0"/>
              </a:rPr>
              <a:t>bản </a:t>
            </a:r>
            <a:r>
              <a:rPr lang="vi-VN" sz="3200">
                <a:solidFill>
                  <a:schemeClr val="accent2">
                    <a:lumMod val="50000"/>
                  </a:schemeClr>
                </a:solidFill>
                <a:latin typeface="Bahnschrift Condensed" panose="020B0502040204020203" pitchFamily="34" charset="0"/>
              </a:rPr>
              <a:t>hoán vị </a:t>
            </a:r>
            <a:r>
              <a:rPr lang="vi-VN" sz="3200">
                <a:solidFill>
                  <a:srgbClr val="FF0000"/>
                </a:solidFill>
                <a:latin typeface="Bahnschrift Condensed" panose="020B0502040204020203" pitchFamily="34" charset="0"/>
              </a:rPr>
              <a:t>IP (Initial Permutation) </a:t>
            </a:r>
            <a:r>
              <a:rPr lang="vi-VN" sz="3200">
                <a:solidFill>
                  <a:schemeClr val="accent2">
                    <a:lumMod val="50000"/>
                  </a:schemeClr>
                </a:solidFill>
                <a:latin typeface="Bahnschrift Condensed" panose="020B0502040204020203" pitchFamily="34" charset="0"/>
              </a:rPr>
              <a:t>ta được 1 khối cũng 64 bit. Ta tách ra làm 2 khối </a:t>
            </a:r>
            <a:r>
              <a:rPr lang="vi-VN" sz="3200">
                <a:solidFill>
                  <a:schemeClr val="accent2">
                    <a:lumMod val="50000"/>
                  </a:schemeClr>
                </a:solidFill>
                <a:latin typeface="Bahnschrift Condensed" panose="020B0502040204020203" pitchFamily="34" charset="0"/>
              </a:rPr>
              <a:t>nhỏ </a:t>
            </a:r>
            <a:r>
              <a:rPr lang="vi-VN" sz="3200" smtClean="0">
                <a:solidFill>
                  <a:schemeClr val="accent2">
                    <a:lumMod val="50000"/>
                  </a:schemeClr>
                </a:solidFill>
                <a:latin typeface="Bahnschrift Condensed" panose="020B0502040204020203" pitchFamily="34" charset="0"/>
              </a:rPr>
              <a:t>32</a:t>
            </a:r>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bit </a:t>
            </a:r>
            <a:r>
              <a:rPr lang="vi-VN" sz="3200">
                <a:solidFill>
                  <a:schemeClr val="accent2">
                    <a:lumMod val="50000"/>
                  </a:schemeClr>
                </a:solidFill>
                <a:latin typeface="Bahnschrift Condensed" panose="020B0502040204020203" pitchFamily="34" charset="0"/>
              </a:rPr>
              <a:t>(Left 32 bit và Right 32 bit) L0, </a:t>
            </a:r>
            <a:r>
              <a:rPr lang="vi-VN" sz="3200">
                <a:solidFill>
                  <a:schemeClr val="accent2">
                    <a:lumMod val="50000"/>
                  </a:schemeClr>
                </a:solidFill>
                <a:latin typeface="Bahnschrift Condensed" panose="020B0502040204020203" pitchFamily="34" charset="0"/>
              </a:rPr>
              <a:t>R0</a:t>
            </a:r>
            <a:r>
              <a:rPr lang="vi-VN" sz="3200" smtClean="0">
                <a:solidFill>
                  <a:schemeClr val="accent2">
                    <a:lumMod val="50000"/>
                  </a:schemeClr>
                </a:solidFill>
                <a:latin typeface="Bahnschrift Condensed" panose="020B0502040204020203" pitchFamily="34" charset="0"/>
              </a:rPr>
              <a:t>.</a:t>
            </a:r>
            <a:endParaRPr lang="vi-VN" sz="3200">
              <a:solidFill>
                <a:schemeClr val="accent2">
                  <a:lumMod val="50000"/>
                </a:schemeClr>
              </a:solidFill>
              <a:latin typeface="Bahnschrift Condensed" panose="020B0502040204020203" pitchFamily="34" charset="0"/>
            </a:endParaRPr>
          </a:p>
          <a:p>
            <a:pPr algn="just"/>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Qua </a:t>
            </a:r>
            <a:r>
              <a:rPr lang="vi-VN" sz="3200">
                <a:solidFill>
                  <a:schemeClr val="accent2">
                    <a:lumMod val="50000"/>
                  </a:schemeClr>
                </a:solidFill>
                <a:latin typeface="Bahnschrift Condensed" panose="020B0502040204020203" pitchFamily="34" charset="0"/>
              </a:rPr>
              <a:t>hàm F </a:t>
            </a:r>
            <a:r>
              <a:rPr lang="vi-VN" sz="3200">
                <a:solidFill>
                  <a:schemeClr val="accent2">
                    <a:lumMod val="50000"/>
                  </a:schemeClr>
                </a:solidFill>
                <a:latin typeface="Bahnschrift Condensed" panose="020B0502040204020203" pitchFamily="34" charset="0"/>
              </a:rPr>
              <a:t>ta </a:t>
            </a:r>
            <a:r>
              <a:rPr lang="vi-VN" sz="3200" smtClean="0">
                <a:solidFill>
                  <a:schemeClr val="accent2">
                    <a:lumMod val="50000"/>
                  </a:schemeClr>
                </a:solidFill>
                <a:latin typeface="Bahnschrift Condensed" panose="020B0502040204020203" pitchFamily="34" charset="0"/>
              </a:rPr>
              <a:t>biế</a:t>
            </a:r>
            <a:r>
              <a:rPr lang="en-US" sz="3200" smtClean="0">
                <a:solidFill>
                  <a:schemeClr val="accent2">
                    <a:lumMod val="50000"/>
                  </a:schemeClr>
                </a:solidFill>
                <a:latin typeface="Bahnschrift Condensed" panose="020B0502040204020203" pitchFamily="34" charset="0"/>
              </a:rPr>
              <a:t>n</a:t>
            </a:r>
            <a:r>
              <a:rPr lang="vi-VN" sz="3200" smtClean="0">
                <a:solidFill>
                  <a:schemeClr val="accent2">
                    <a:lumMod val="50000"/>
                  </a:schemeClr>
                </a:solidFill>
                <a:latin typeface="Bahnschrift Condensed" panose="020B0502040204020203" pitchFamily="34" charset="0"/>
              </a:rPr>
              <a:t> </a:t>
            </a:r>
            <a:r>
              <a:rPr lang="vi-VN" sz="3200">
                <a:solidFill>
                  <a:schemeClr val="accent2">
                    <a:lumMod val="50000"/>
                  </a:schemeClr>
                </a:solidFill>
                <a:latin typeface="Bahnschrift Condensed" panose="020B0502040204020203" pitchFamily="34" charset="0"/>
              </a:rPr>
              <a:t>đổi L0, R0 thành L1, </a:t>
            </a:r>
            <a:r>
              <a:rPr lang="vi-VN" sz="3200">
                <a:solidFill>
                  <a:schemeClr val="accent2">
                    <a:lumMod val="50000"/>
                  </a:schemeClr>
                </a:solidFill>
                <a:latin typeface="Bahnschrift Condensed" panose="020B0502040204020203" pitchFamily="34" charset="0"/>
              </a:rPr>
              <a:t>R1</a:t>
            </a:r>
            <a:r>
              <a:rPr lang="vi-VN" sz="3200" smtClean="0">
                <a:solidFill>
                  <a:schemeClr val="accent2">
                    <a:lumMod val="50000"/>
                  </a:schemeClr>
                </a:solidFill>
                <a:latin typeface="Bahnschrift Condensed" panose="020B0502040204020203" pitchFamily="34" charset="0"/>
              </a:rPr>
              <a:t>.</a:t>
            </a:r>
            <a:r>
              <a:rPr lang="en-US" sz="3200" smtClean="0">
                <a:solidFill>
                  <a:schemeClr val="accent2">
                    <a:lumMod val="50000"/>
                  </a:schemeClr>
                </a:solidFill>
                <a:latin typeface="Bahnschrift Condensed" panose="020B0502040204020203" pitchFamily="34" charset="0"/>
              </a:rPr>
              <a:t> </a:t>
            </a:r>
            <a:r>
              <a:rPr lang="vi-VN" sz="3200" smtClean="0">
                <a:solidFill>
                  <a:schemeClr val="accent2">
                    <a:lumMod val="50000"/>
                  </a:schemeClr>
                </a:solidFill>
                <a:latin typeface="Bahnschrift Condensed" panose="020B0502040204020203" pitchFamily="34" charset="0"/>
              </a:rPr>
              <a:t>(</a:t>
            </a:r>
            <a:r>
              <a:rPr lang="vi-VN" sz="3200">
                <a:solidFill>
                  <a:schemeClr val="accent2">
                    <a:lumMod val="50000"/>
                  </a:schemeClr>
                </a:solidFill>
                <a:latin typeface="Bahnschrift Condensed" panose="020B0502040204020203" pitchFamily="34" charset="0"/>
              </a:rPr>
              <a:t>Gọi là 1 vòng)</a:t>
            </a:r>
          </a:p>
        </p:txBody>
      </p:sp>
    </p:spTree>
    <p:extLst>
      <p:ext uri="{BB962C8B-B14F-4D97-AF65-F5344CB8AC3E}">
        <p14:creationId xmlns:p14="http://schemas.microsoft.com/office/powerpoint/2010/main" val="3521348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6834909" y="573434"/>
            <a:ext cx="5649191"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3.2. Quá trình mã hóa</a:t>
            </a:r>
            <a:endParaRPr lang="en-US" sz="3600" b="1">
              <a:solidFill>
                <a:schemeClr val="tx1"/>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274570" y="1062182"/>
            <a:ext cx="5470448" cy="5686458"/>
          </a:xfrm>
          <a:prstGeom prst="rect">
            <a:avLst/>
          </a:prstGeom>
          <a:ln>
            <a:solidFill>
              <a:schemeClr val="accent2">
                <a:lumMod val="75000"/>
              </a:schemeClr>
            </a:solidFill>
          </a:ln>
        </p:spPr>
      </p:pic>
      <p:sp>
        <p:nvSpPr>
          <p:cNvPr id="7" name="Rectangle 6"/>
          <p:cNvSpPr/>
          <p:nvPr/>
        </p:nvSpPr>
        <p:spPr>
          <a:xfrm>
            <a:off x="6242050" y="2551745"/>
            <a:ext cx="5403273"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Tương </a:t>
            </a:r>
            <a:r>
              <a:rPr lang="vi-VN" sz="3200">
                <a:solidFill>
                  <a:schemeClr val="accent2">
                    <a:lumMod val="50000"/>
                  </a:schemeClr>
                </a:solidFill>
                <a:latin typeface="Bahnschrift Condensed" panose="020B0502040204020203" pitchFamily="34" charset="0"/>
              </a:rPr>
              <a:t>tự </a:t>
            </a:r>
            <a:r>
              <a:rPr lang="vi-VN" sz="3200" smtClean="0">
                <a:solidFill>
                  <a:schemeClr val="accent2">
                    <a:lumMod val="50000"/>
                  </a:schemeClr>
                </a:solidFill>
                <a:latin typeface="Bahnschrift Condensed" panose="020B0502040204020203" pitchFamily="34" charset="0"/>
              </a:rPr>
              <a:t>qua </a:t>
            </a:r>
            <a:r>
              <a:rPr lang="vi-VN" sz="3200">
                <a:solidFill>
                  <a:schemeClr val="accent2">
                    <a:lumMod val="50000"/>
                  </a:schemeClr>
                </a:solidFill>
                <a:latin typeface="Bahnschrift Condensed" panose="020B0502040204020203" pitchFamily="34" charset="0"/>
              </a:rPr>
              <a:t>thêm 15 vòng nữa đủ 16 vòng ta được L16, R16. Cộng chuỗi L16 với R16 với nhau, rồi qua bảng hoán vị </a:t>
            </a:r>
            <a:r>
              <a:rPr lang="vi-VN" sz="3200">
                <a:solidFill>
                  <a:srgbClr val="FF0000"/>
                </a:solidFill>
                <a:latin typeface="Bahnschrift Condensed" panose="020B0502040204020203" pitchFamily="34" charset="0"/>
              </a:rPr>
              <a:t>IP-1 </a:t>
            </a:r>
            <a:r>
              <a:rPr lang="vi-VN" sz="3200">
                <a:solidFill>
                  <a:srgbClr val="FF0000"/>
                </a:solidFill>
                <a:latin typeface="Bahnschrift Condensed" panose="020B0502040204020203" pitchFamily="34" charset="0"/>
              </a:rPr>
              <a:t>(</a:t>
            </a:r>
            <a:r>
              <a:rPr lang="vi-VN" sz="3200" smtClean="0">
                <a:solidFill>
                  <a:srgbClr val="FF0000"/>
                </a:solidFill>
                <a:latin typeface="Bahnschrift Condensed" panose="020B0502040204020203" pitchFamily="34" charset="0"/>
              </a:rPr>
              <a:t>I</a:t>
            </a:r>
            <a:r>
              <a:rPr lang="en-US" sz="3200" smtClean="0">
                <a:solidFill>
                  <a:srgbClr val="FF0000"/>
                </a:solidFill>
                <a:latin typeface="Bahnschrift Condensed" panose="020B0502040204020203" pitchFamily="34" charset="0"/>
              </a:rPr>
              <a:t>n</a:t>
            </a:r>
            <a:r>
              <a:rPr lang="vi-VN" sz="3200" smtClean="0">
                <a:solidFill>
                  <a:srgbClr val="FF0000"/>
                </a:solidFill>
                <a:latin typeface="Bahnschrift Condensed" panose="020B0502040204020203" pitchFamily="34" charset="0"/>
              </a:rPr>
              <a:t>vert </a:t>
            </a:r>
            <a:r>
              <a:rPr lang="vi-VN" sz="3200">
                <a:solidFill>
                  <a:srgbClr val="FF0000"/>
                </a:solidFill>
                <a:latin typeface="Bahnschrift Condensed" panose="020B0502040204020203" pitchFamily="34" charset="0"/>
              </a:rPr>
              <a:t>Initial Permutation) </a:t>
            </a:r>
            <a:r>
              <a:rPr lang="vi-VN" sz="3200">
                <a:solidFill>
                  <a:schemeClr val="accent2">
                    <a:lumMod val="50000"/>
                  </a:schemeClr>
                </a:solidFill>
                <a:latin typeface="Bahnschrift Condensed" panose="020B0502040204020203" pitchFamily="34" charset="0"/>
              </a:rPr>
              <a:t>ta được bản mã. (Ciphertext output)</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3595029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345382" y="2766573"/>
            <a:ext cx="5430982"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Đầu tiên, 32 bit của đoạn R được đánh số từ 1 đến 32 theo thứ tự từ trái qua phải. Giá trị này sẽ được chuyển đổi thông qua bảng tra E để tạo thành một giá trị 48 bit.</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491686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242050" y="1627800"/>
            <a:ext cx="5430982" cy="4832092"/>
          </a:xfrm>
          <a:prstGeom prst="rect">
            <a:avLst/>
          </a:prstGeom>
          <a:solidFill>
            <a:schemeClr val="bg1"/>
          </a:solidFill>
          <a:ln>
            <a:solidFill>
              <a:schemeClr val="accent2">
                <a:lumMod val="75000"/>
              </a:schemeClr>
            </a:solidFill>
          </a:ln>
        </p:spPr>
        <p:txBody>
          <a:bodyPr wrap="square">
            <a:spAutoFit/>
          </a:bodyPr>
          <a:lstStyle/>
          <a:p>
            <a:pPr algn="just"/>
            <a:r>
              <a:rPr lang="en-US" sz="2800" smtClean="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Sau </a:t>
            </a:r>
            <a:r>
              <a:rPr lang="vi-VN" sz="2800">
                <a:solidFill>
                  <a:schemeClr val="accent2">
                    <a:lumMod val="50000"/>
                  </a:schemeClr>
                </a:solidFill>
                <a:latin typeface="Bahnschrift Condensed" panose="020B0502040204020203" pitchFamily="34" charset="0"/>
              </a:rPr>
              <a:t>khi tra bảng E, giá trị 48 bit được XOR với 48 bit của khóa vòng (cách tạo ra khóa vòng 48 bit sẽ được trình bày </a:t>
            </a:r>
            <a:r>
              <a:rPr lang="vi-VN" sz="2800">
                <a:solidFill>
                  <a:schemeClr val="accent2">
                    <a:lumMod val="50000"/>
                  </a:schemeClr>
                </a:solidFill>
                <a:latin typeface="Bahnschrift Condensed" panose="020B0502040204020203" pitchFamily="34" charset="0"/>
              </a:rPr>
              <a:t>sau</a:t>
            </a:r>
            <a:r>
              <a:rPr lang="vi-VN" sz="2800" smtClean="0">
                <a:solidFill>
                  <a:schemeClr val="accent2">
                    <a:lumMod val="50000"/>
                  </a:schemeClr>
                </a:solidFill>
                <a:latin typeface="Bahnschrift Condensed" panose="020B0502040204020203" pitchFamily="34" charset="0"/>
              </a:rPr>
              <a:t>).</a:t>
            </a:r>
            <a:endParaRPr lang="en-US" sz="2800" smtClean="0">
              <a:solidFill>
                <a:schemeClr val="accent2">
                  <a:lumMod val="50000"/>
                </a:schemeClr>
              </a:solidFill>
              <a:latin typeface="Bahnschrift Condensed" panose="020B0502040204020203" pitchFamily="34" charset="0"/>
            </a:endParaRPr>
          </a:p>
          <a:p>
            <a:pPr algn="just"/>
            <a:r>
              <a:rPr lang="en-US" sz="2800" smtClean="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Kết </a:t>
            </a:r>
            <a:r>
              <a:rPr lang="vi-VN" sz="2800">
                <a:solidFill>
                  <a:schemeClr val="accent2">
                    <a:lumMod val="50000"/>
                  </a:schemeClr>
                </a:solidFill>
                <a:latin typeface="Bahnschrift Condensed" panose="020B0502040204020203" pitchFamily="34" charset="0"/>
              </a:rPr>
              <a:t>quả phép XOR được chia làm 8 block được đánh số từ 1 đến 8 theo thứ tự từ trái qua phải, mỗi block </a:t>
            </a:r>
            <a:r>
              <a:rPr lang="vi-VN" sz="2800">
                <a:solidFill>
                  <a:schemeClr val="accent2">
                    <a:lumMod val="50000"/>
                  </a:schemeClr>
                </a:solidFill>
                <a:latin typeface="Bahnschrift Condensed" panose="020B0502040204020203" pitchFamily="34" charset="0"/>
              </a:rPr>
              <a:t>6 </a:t>
            </a:r>
            <a:r>
              <a:rPr lang="vi-VN" sz="2800" smtClean="0">
                <a:solidFill>
                  <a:schemeClr val="accent2">
                    <a:lumMod val="50000"/>
                  </a:schemeClr>
                </a:solidFill>
                <a:latin typeface="Bahnschrift Condensed" panose="020B0502040204020203" pitchFamily="34" charset="0"/>
              </a:rPr>
              <a:t>bit.</a:t>
            </a:r>
            <a:endParaRPr lang="en-US" sz="2800" smtClean="0">
              <a:solidFill>
                <a:schemeClr val="accent2">
                  <a:lumMod val="50000"/>
                </a:schemeClr>
              </a:solidFill>
              <a:latin typeface="Bahnschrift Condensed" panose="020B0502040204020203" pitchFamily="34" charset="0"/>
            </a:endParaRPr>
          </a:p>
          <a:p>
            <a:pPr algn="just"/>
            <a:r>
              <a:rPr lang="en-US" sz="280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Mỗi </a:t>
            </a:r>
            <a:r>
              <a:rPr lang="vi-VN" sz="2800">
                <a:solidFill>
                  <a:schemeClr val="accent2">
                    <a:lumMod val="50000"/>
                  </a:schemeClr>
                </a:solidFill>
                <a:latin typeface="Bahnschrift Condensed" panose="020B0502040204020203" pitchFamily="34" charset="0"/>
              </a:rPr>
              <a:t>block sẽ được biến đổi thông qua các hàm lựa chọn </a:t>
            </a:r>
            <a:r>
              <a:rPr lang="vi-VN" sz="2800">
                <a:solidFill>
                  <a:schemeClr val="accent2">
                    <a:lumMod val="50000"/>
                  </a:schemeClr>
                </a:solidFill>
                <a:latin typeface="Bahnschrift Condensed" panose="020B0502040204020203" pitchFamily="34" charset="0"/>
              </a:rPr>
              <a:t>riêng </a:t>
            </a:r>
            <a:r>
              <a:rPr lang="vi-VN" sz="2800" smtClean="0">
                <a:solidFill>
                  <a:schemeClr val="accent2">
                    <a:lumMod val="50000"/>
                  </a:schemeClr>
                </a:solidFill>
                <a:latin typeface="Bahnschrift Condensed" panose="020B0502040204020203" pitchFamily="34" charset="0"/>
              </a:rPr>
              <a:t>biệt.</a:t>
            </a:r>
            <a:endParaRPr lang="en-US" sz="2800" smtClean="0">
              <a:solidFill>
                <a:schemeClr val="accent2">
                  <a:lumMod val="50000"/>
                </a:schemeClr>
              </a:solidFill>
              <a:latin typeface="Bahnschrift Condensed" panose="020B0502040204020203" pitchFamily="34" charset="0"/>
            </a:endParaRPr>
          </a:p>
          <a:p>
            <a:pPr algn="just"/>
            <a:r>
              <a:rPr lang="en-US" sz="2800">
                <a:solidFill>
                  <a:schemeClr val="accent2">
                    <a:lumMod val="50000"/>
                  </a:schemeClr>
                </a:solidFill>
                <a:latin typeface="Bahnschrift Condensed" panose="020B0502040204020203" pitchFamily="34" charset="0"/>
              </a:rPr>
              <a:t>	</a:t>
            </a:r>
            <a:r>
              <a:rPr lang="vi-VN" sz="2800" smtClean="0">
                <a:solidFill>
                  <a:schemeClr val="accent2">
                    <a:lumMod val="50000"/>
                  </a:schemeClr>
                </a:solidFill>
                <a:latin typeface="Bahnschrift Condensed" panose="020B0502040204020203" pitchFamily="34" charset="0"/>
              </a:rPr>
              <a:t>Tương </a:t>
            </a:r>
            <a:r>
              <a:rPr lang="vi-VN" sz="2800">
                <a:solidFill>
                  <a:schemeClr val="accent2">
                    <a:lumMod val="50000"/>
                  </a:schemeClr>
                </a:solidFill>
                <a:latin typeface="Bahnschrift Condensed" panose="020B0502040204020203" pitchFamily="34" charset="0"/>
              </a:rPr>
              <a:t>ứng với 8 block sẽ có 8 hàm chuyển đổi (selection function) riêng biệt là S1, S2, S3, S4, S5, S6, S7 và S8.</a:t>
            </a:r>
            <a:endParaRPr lang="en-US" sz="28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1773522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728364" y="573434"/>
            <a:ext cx="3755736"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Chi tiết hàm F</a:t>
            </a:r>
            <a:endParaRPr lang="en-US" sz="3600" b="1">
              <a:solidFill>
                <a:schemeClr val="tx1"/>
              </a:solidFill>
              <a:latin typeface="Bahnschrift Condensed" panose="020B0502040204020203" pitchFamily="34" charset="0"/>
            </a:endParaRPr>
          </a:p>
        </p:txBody>
      </p:sp>
      <p:pic>
        <p:nvPicPr>
          <p:cNvPr id="8194" name="Picture 2" descr="https://1.bp.blogspot.com/-Bc_dghdGrlk/Xa2k0A7AnuI/AAAAAAAAKtg/odelrFQZxiUVRlUG9Z-9la1TV7hvGIzMACKgBGAsYHg/s640/fR_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546"/>
            <a:ext cx="5876925" cy="5562600"/>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620740" y="2766573"/>
            <a:ext cx="4906241" cy="2554545"/>
          </a:xfrm>
          <a:prstGeom prst="rect">
            <a:avLst/>
          </a:prstGeom>
          <a:solidFill>
            <a:schemeClr val="bg1"/>
          </a:solidFill>
          <a:ln>
            <a:solidFill>
              <a:schemeClr val="accent2">
                <a:lumMod val="75000"/>
              </a:schemeClr>
            </a:solidFill>
          </a:ln>
        </p:spPr>
        <p:txBody>
          <a:bodyPr wrap="square">
            <a:spAutoFit/>
          </a:bodyPr>
          <a:lstStyle/>
          <a:p>
            <a:pPr algn="just"/>
            <a:r>
              <a:rPr lang="vi-VN" sz="3200">
                <a:solidFill>
                  <a:schemeClr val="accent2">
                    <a:lumMod val="50000"/>
                  </a:schemeClr>
                </a:solidFill>
                <a:latin typeface="Bahnschrift Condensed" panose="020B0502040204020203" pitchFamily="34" charset="0"/>
              </a:rPr>
              <a:t>Qua bước chuyển đổi với các hàm lựa chọn S, kết quả thu được là một giá trị 32 bit. Giá trị này được đưa qua một hàm hoán vị P để tạo ra giá trị hàm f.</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605034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3.3. Quá trình giải mã</a:t>
            </a:r>
            <a:endParaRPr lang="en-US" sz="3600" b="1">
              <a:solidFill>
                <a:schemeClr val="tx1"/>
              </a:solidFill>
              <a:latin typeface="Bahnschrift Condensed" panose="020B0502040204020203" pitchFamily="34" charset="0"/>
            </a:endParaRPr>
          </a:p>
        </p:txBody>
      </p:sp>
      <p:sp>
        <p:nvSpPr>
          <p:cNvPr id="3" name="Rectangle 2"/>
          <p:cNvSpPr/>
          <p:nvPr/>
        </p:nvSpPr>
        <p:spPr>
          <a:xfrm>
            <a:off x="1366983" y="2558471"/>
            <a:ext cx="6797963" cy="2062103"/>
          </a:xfrm>
          <a:prstGeom prst="rect">
            <a:avLst/>
          </a:prstGeom>
          <a:noFill/>
          <a:ln>
            <a:noFill/>
          </a:ln>
        </p:spPr>
        <p:txBody>
          <a:bodyPr wrap="square">
            <a:spAutoFit/>
          </a:bodyPr>
          <a:lstStyle/>
          <a:p>
            <a:pPr algn="just"/>
            <a:r>
              <a:rPr lang="vi-VN" sz="3200">
                <a:solidFill>
                  <a:schemeClr val="accent2">
                    <a:lumMod val="50000"/>
                  </a:schemeClr>
                </a:solidFill>
                <a:latin typeface="Bahnschrift Condensed" panose="020B0502040204020203" pitchFamily="34" charset="0"/>
              </a:rPr>
              <a:t>Quá trình giải mã chính là quá trình mã hóa. Nhưng dùng khóa con theo chiều ngược lại. Tức là khối đầu vào là bản mã hóa, dùng khóa con theo thứ tự ngược lại: K16, K15, ..., K1</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784580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5865" y="2607591"/>
            <a:ext cx="10201767" cy="4168010"/>
          </a:xfrm>
          <a:prstGeom prst="rect">
            <a:avLst/>
          </a:prstGeom>
          <a:ln>
            <a:solidFill>
              <a:schemeClr val="tx1"/>
            </a:solidFill>
          </a:ln>
        </p:spPr>
      </p:pic>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sp>
        <p:nvSpPr>
          <p:cNvPr id="5" name="TextBox 4"/>
          <p:cNvSpPr txBox="1"/>
          <p:nvPr/>
        </p:nvSpPr>
        <p:spPr>
          <a:xfrm>
            <a:off x="650451" y="1091965"/>
            <a:ext cx="6485641" cy="1384995"/>
          </a:xfrm>
          <a:prstGeom prst="rect">
            <a:avLst/>
          </a:prstGeom>
          <a:noFill/>
        </p:spPr>
        <p:txBody>
          <a:bodyPr wrap="square" rtlCol="0">
            <a:spAutoFit/>
          </a:bodyPr>
          <a:lstStyle/>
          <a:p>
            <a:r>
              <a:rPr lang="en-US" sz="2800">
                <a:solidFill>
                  <a:srgbClr val="FF0000"/>
                </a:solidFill>
                <a:latin typeface="Bahnschrift Condensed" panose="020B0502040204020203" pitchFamily="34" charset="0"/>
              </a:rPr>
              <a:t>Hàm nhận hai tham số, gồm:</a:t>
            </a:r>
          </a:p>
          <a:p>
            <a:pPr marL="914400" lvl="1" indent="-457200">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SECRET_KEY</a:t>
            </a:r>
            <a:r>
              <a:rPr lang="en-US" sz="2800">
                <a:solidFill>
                  <a:schemeClr val="accent2">
                    <a:lumMod val="50000"/>
                  </a:schemeClr>
                </a:solidFill>
                <a:latin typeface="Bahnschrift Condensed" panose="020B0502040204020203" pitchFamily="34" charset="0"/>
              </a:rPr>
              <a:t>: key dùng để mã hóa</a:t>
            </a:r>
          </a:p>
          <a:p>
            <a:pPr marL="914400" lvl="1" indent="-457200">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o</a:t>
            </a:r>
            <a:r>
              <a:rPr lang="en-US" sz="2800" b="1">
                <a:solidFill>
                  <a:schemeClr val="accent2">
                    <a:lumMod val="50000"/>
                  </a:schemeClr>
                </a:solidFill>
                <a:latin typeface="Bahnschrift Condensed" panose="020B0502040204020203" pitchFamily="34" charset="0"/>
              </a:rPr>
              <a:t>rginal</a:t>
            </a:r>
            <a:r>
              <a:rPr lang="en-US" sz="2800">
                <a:solidFill>
                  <a:schemeClr val="accent2">
                    <a:lumMod val="50000"/>
                  </a:schemeClr>
                </a:solidFill>
                <a:latin typeface="Bahnschrift Condensed" panose="020B0502040204020203" pitchFamily="34" charset="0"/>
              </a:rPr>
              <a:t>: chuỗi muốn thực hiện mã hóa</a:t>
            </a:r>
            <a:endParaRPr lang="en-US" sz="28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355718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803" y="2780364"/>
            <a:ext cx="9648997" cy="3887136"/>
          </a:xfrm>
        </p:spPr>
        <p:txBody>
          <a:bodyPr>
            <a:noAutofit/>
          </a:bodyPr>
          <a:lstStyle/>
          <a:p>
            <a:pPr algn="l"/>
            <a:r>
              <a:rPr lang="en-US" sz="3600" err="1" smtClean="0">
                <a:solidFill>
                  <a:schemeClr val="accent1">
                    <a:lumMod val="75000"/>
                  </a:schemeClr>
                </a:solidFill>
                <a:latin typeface="Bahnschrift Condensed" panose="020B0502040204020203" pitchFamily="34" charset="0"/>
              </a:rPr>
              <a:t>Nhóm</a:t>
            </a:r>
            <a:r>
              <a:rPr lang="en-US" sz="3600" smtClean="0">
                <a:solidFill>
                  <a:schemeClr val="accent1">
                    <a:lumMod val="75000"/>
                  </a:schemeClr>
                </a:solidFill>
                <a:latin typeface="Bahnschrift Condensed" panose="020B0502040204020203" pitchFamily="34" charset="0"/>
              </a:rPr>
              <a:t> </a:t>
            </a:r>
            <a:r>
              <a:rPr lang="en-US" sz="3600" smtClean="0">
                <a:solidFill>
                  <a:schemeClr val="accent1">
                    <a:lumMod val="75000"/>
                  </a:schemeClr>
                </a:solidFill>
                <a:latin typeface="Bahnschrift Condensed" panose="020B0502040204020203" pitchFamily="34" charset="0"/>
              </a:rPr>
              <a:t>sinh viên thực </a:t>
            </a:r>
            <a:r>
              <a:rPr lang="en-US" sz="3600" err="1" smtClean="0">
                <a:solidFill>
                  <a:schemeClr val="accent1">
                    <a:lumMod val="75000"/>
                  </a:schemeClr>
                </a:solidFill>
                <a:latin typeface="Bahnschrift Condensed" panose="020B0502040204020203" pitchFamily="34" charset="0"/>
              </a:rPr>
              <a:t>hiện</a:t>
            </a:r>
            <a:r>
              <a:rPr lang="en-US" sz="3600" smtClean="0">
                <a:solidFill>
                  <a:schemeClr val="accent1">
                    <a:lumMod val="75000"/>
                  </a:schemeClr>
                </a:solidFill>
                <a:latin typeface="Bahnschrift Condensed" panose="020B0502040204020203" pitchFamily="34" charset="0"/>
              </a:rPr>
              <a:t>:</a:t>
            </a:r>
          </a:p>
          <a:p>
            <a:pPr algn="l"/>
            <a:r>
              <a:rPr lang="en-US" sz="3600">
                <a:solidFill>
                  <a:schemeClr val="accent1">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Đậu</a:t>
            </a:r>
            <a:r>
              <a:rPr lang="en-US" sz="3200">
                <a:solidFill>
                  <a:schemeClr val="accent3">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Trường</a:t>
            </a:r>
            <a:r>
              <a:rPr lang="en-US" sz="3200">
                <a:solidFill>
                  <a:schemeClr val="accent3">
                    <a:lumMod val="75000"/>
                  </a:schemeClr>
                </a:solidFill>
                <a:latin typeface="Bahnschrift Condensed" panose="020B0502040204020203" pitchFamily="34" charset="0"/>
              </a:rPr>
              <a:t> </a:t>
            </a:r>
            <a:r>
              <a:rPr lang="en-US" sz="3200" err="1">
                <a:solidFill>
                  <a:schemeClr val="accent3">
                    <a:lumMod val="75000"/>
                  </a:schemeClr>
                </a:solidFill>
                <a:latin typeface="Bahnschrift Condensed" panose="020B0502040204020203" pitchFamily="34" charset="0"/>
              </a:rPr>
              <a:t>Quân</a:t>
            </a:r>
            <a:r>
              <a:rPr lang="en-US" sz="3200">
                <a:solidFill>
                  <a:schemeClr val="accent3">
                    <a:lumMod val="75000"/>
                  </a:schemeClr>
                </a:solidFill>
                <a:latin typeface="Bahnschrift Condensed" panose="020B0502040204020203" pitchFamily="34" charset="0"/>
              </a:rPr>
              <a:t> – N18DCCN162</a:t>
            </a:r>
            <a:endParaRPr lang="en-US" sz="3200">
              <a:solidFill>
                <a:schemeClr val="accent3">
                  <a:lumMod val="75000"/>
                </a:schemeClr>
              </a:solidFill>
              <a:latin typeface="Bahnschrift Condensed" panose="020B0502040204020203" pitchFamily="34" charset="0"/>
            </a:endParaRPr>
          </a:p>
          <a:p>
            <a:pPr lvl="1" algn="l"/>
            <a:r>
              <a:rPr lang="en-US" sz="3200">
                <a:solidFill>
                  <a:schemeClr val="accent3">
                    <a:lumMod val="75000"/>
                  </a:schemeClr>
                </a:solidFill>
                <a:latin typeface="Bahnschrift Condensed" panose="020B0502040204020203" pitchFamily="34" charset="0"/>
              </a:rPr>
              <a:t>Nguyễn Ngọc Phương Trinh – N18DCCN231</a:t>
            </a:r>
          </a:p>
          <a:p>
            <a:pPr lvl="1" algn="l"/>
            <a:r>
              <a:rPr lang="en-US" sz="3200" err="1" smtClean="0">
                <a:solidFill>
                  <a:schemeClr val="accent3">
                    <a:lumMod val="75000"/>
                  </a:schemeClr>
                </a:solidFill>
                <a:latin typeface="Bahnschrift Condensed" panose="020B0502040204020203" pitchFamily="34" charset="0"/>
              </a:rPr>
              <a:t>Nguyễn</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Ngọc</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Lâm</a:t>
            </a:r>
            <a:r>
              <a:rPr lang="en-US" sz="3200" smtClean="0">
                <a:solidFill>
                  <a:schemeClr val="accent3">
                    <a:lumMod val="75000"/>
                  </a:schemeClr>
                </a:solidFill>
                <a:latin typeface="Bahnschrift Condensed" panose="020B0502040204020203" pitchFamily="34" charset="0"/>
              </a:rPr>
              <a:t> </a:t>
            </a:r>
            <a:r>
              <a:rPr lang="en-US" sz="3200" err="1" smtClean="0">
                <a:solidFill>
                  <a:schemeClr val="accent3">
                    <a:lumMod val="75000"/>
                  </a:schemeClr>
                </a:solidFill>
                <a:latin typeface="Bahnschrift Condensed" panose="020B0502040204020203" pitchFamily="34" charset="0"/>
              </a:rPr>
              <a:t>Như</a:t>
            </a:r>
            <a:r>
              <a:rPr lang="en-US" sz="3200" smtClean="0">
                <a:solidFill>
                  <a:schemeClr val="accent3">
                    <a:lumMod val="75000"/>
                  </a:schemeClr>
                </a:solidFill>
                <a:latin typeface="Bahnschrift Condensed" panose="020B0502040204020203" pitchFamily="34" charset="0"/>
              </a:rPr>
              <a:t> – N18DCCN144</a:t>
            </a:r>
            <a:endParaRPr lang="en-US" sz="3200">
              <a:solidFill>
                <a:schemeClr val="accent3">
                  <a:lumMod val="75000"/>
                </a:schemeClr>
              </a:solidFill>
              <a:latin typeface="Bahnschrift Condensed" panose="020B0502040204020203" pitchFamily="34" charset="0"/>
            </a:endParaRPr>
          </a:p>
          <a:p>
            <a:pPr lvl="1" algn="l"/>
            <a:r>
              <a:rPr lang="en-US" sz="3200">
                <a:solidFill>
                  <a:schemeClr val="accent3">
                    <a:lumMod val="75000"/>
                  </a:schemeClr>
                </a:solidFill>
                <a:latin typeface="Bahnschrift Condensed" panose="020B0502040204020203" pitchFamily="34" charset="0"/>
              </a:rPr>
              <a:t>Hà Thị Mơ – N18DCCN126</a:t>
            </a:r>
          </a:p>
        </p:txBody>
      </p:sp>
      <p:sp>
        <p:nvSpPr>
          <p:cNvPr id="4" name="Subtitle 2"/>
          <p:cNvSpPr txBox="1">
            <a:spLocks/>
          </p:cNvSpPr>
          <p:nvPr/>
        </p:nvSpPr>
        <p:spPr>
          <a:xfrm>
            <a:off x="942803" y="418633"/>
            <a:ext cx="8331200" cy="18419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vi-VN" sz="3600">
                <a:solidFill>
                  <a:schemeClr val="accent2">
                    <a:lumMod val="75000"/>
                  </a:schemeClr>
                </a:solidFill>
                <a:latin typeface="Bahnschrift Condensed" panose="020B0502040204020203" pitchFamily="34" charset="0"/>
                <a:cs typeface="Arial" panose="020B0604020202020204" pitchFamily="34" charset="0"/>
              </a:rPr>
              <a:t>Đề tài 10: Xây chương trình giao diện socket client – server bằng java với giao thức TCP mã hóa và giãi mã văn bản với thuật toán mã hóa </a:t>
            </a:r>
            <a:r>
              <a:rPr lang="vi-VN" sz="3600" smtClean="0">
                <a:solidFill>
                  <a:schemeClr val="accent2">
                    <a:lumMod val="75000"/>
                  </a:schemeClr>
                </a:solidFill>
                <a:latin typeface="Bahnschrift Condensed" panose="020B0502040204020203" pitchFamily="34" charset="0"/>
                <a:cs typeface="Arial" panose="020B0604020202020204" pitchFamily="34" charset="0"/>
              </a:rPr>
              <a:t>DES</a:t>
            </a:r>
            <a:endParaRPr lang="en-US" sz="3600">
              <a:solidFill>
                <a:schemeClr val="accent2">
                  <a:lumMod val="75000"/>
                </a:schemeClr>
              </a:solidFill>
              <a:latin typeface="Bahnschrift Condensed" panose="020B0502040204020203" pitchFamily="34" charset="0"/>
              <a:cs typeface="Arial" panose="020B0604020202020204" pitchFamily="34" charset="0"/>
            </a:endParaRPr>
          </a:p>
        </p:txBody>
      </p:sp>
      <p:sp>
        <p:nvSpPr>
          <p:cNvPr id="5" name="Rectangle 4"/>
          <p:cNvSpPr/>
          <p:nvPr/>
        </p:nvSpPr>
        <p:spPr>
          <a:xfrm>
            <a:off x="942803" y="2489200"/>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2000"/>
                                        <p:tgtEl>
                                          <p:spTgt spid="3">
                                            <p:txEl>
                                              <p:pRg st="1" end="1"/>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circle(in)">
                                      <p:cBhvr>
                                        <p:cTn id="26" dur="2000"/>
                                        <p:tgtEl>
                                          <p:spTgt spid="3">
                                            <p:txEl>
                                              <p:pRg st="2" end="2"/>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6" name="Picture 5"/>
          <p:cNvPicPr>
            <a:picLocks noChangeAspect="1"/>
          </p:cNvPicPr>
          <p:nvPr/>
        </p:nvPicPr>
        <p:blipFill rotWithShape="1">
          <a:blip r:embed="rId2"/>
          <a:srcRect t="8562" b="12273"/>
          <a:stretch/>
        </p:blipFill>
        <p:spPr>
          <a:xfrm>
            <a:off x="716240" y="1791094"/>
            <a:ext cx="8459381" cy="301658"/>
          </a:xfrm>
          <a:prstGeom prst="rect">
            <a:avLst/>
          </a:prstGeom>
          <a:ln>
            <a:solidFill>
              <a:schemeClr val="tx1"/>
            </a:solidFill>
          </a:ln>
        </p:spPr>
      </p:pic>
      <p:sp>
        <p:nvSpPr>
          <p:cNvPr id="8" name="TextBox 7"/>
          <p:cNvSpPr txBox="1"/>
          <p:nvPr/>
        </p:nvSpPr>
        <p:spPr>
          <a:xfrm>
            <a:off x="716240" y="2290618"/>
            <a:ext cx="9199419" cy="3785652"/>
          </a:xfrm>
          <a:prstGeom prst="rect">
            <a:avLst/>
          </a:prstGeom>
          <a:noFill/>
        </p:spPr>
        <p:txBody>
          <a:bodyPr wrap="square" rtlCol="0">
            <a:spAutoFit/>
          </a:bodyPr>
          <a:lstStyle/>
          <a:p>
            <a:r>
              <a:rPr lang="en-US" sz="2400">
                <a:solidFill>
                  <a:schemeClr val="accent2">
                    <a:lumMod val="50000"/>
                  </a:schemeClr>
                </a:solidFill>
                <a:latin typeface="Bahnschrift Condensed" panose="020B0502040204020203" pitchFamily="34" charset="0"/>
              </a:rPr>
              <a:t>Đây là lớp khởi tạo khóa bí mật từ mảng byte với tên thuật toán được </a:t>
            </a:r>
            <a:r>
              <a:rPr lang="en-US" sz="2400">
                <a:solidFill>
                  <a:schemeClr val="accent2">
                    <a:lumMod val="50000"/>
                  </a:schemeClr>
                </a:solidFill>
                <a:latin typeface="Bahnschrift Condensed" panose="020B0502040204020203" pitchFamily="34" charset="0"/>
              </a:rPr>
              <a:t>chỉ </a:t>
            </a:r>
            <a:r>
              <a:rPr lang="en-US" sz="2400" smtClean="0">
                <a:solidFill>
                  <a:schemeClr val="accent2">
                    <a:lumMod val="50000"/>
                  </a:schemeClr>
                </a:solidFill>
                <a:latin typeface="Bahnschrift Condensed" panose="020B0502040204020203" pitchFamily="34" charset="0"/>
              </a:rPr>
              <a:t>định</a:t>
            </a:r>
          </a:p>
          <a:p>
            <a:endParaRPr lang="en-US" sz="2400">
              <a:solidFill>
                <a:schemeClr val="accent2">
                  <a:lumMod val="50000"/>
                </a:schemeClr>
              </a:solidFill>
              <a:latin typeface="Bahnschrift Condensed" panose="020B0502040204020203" pitchFamily="34" charset="0"/>
            </a:endParaRPr>
          </a:p>
          <a:p>
            <a:endParaRPr lang="en-US" sz="2400" smtClean="0">
              <a:solidFill>
                <a:schemeClr val="accent2">
                  <a:lumMod val="50000"/>
                </a:schemeClr>
              </a:solidFill>
              <a:latin typeface="Bahnschrift Condensed" panose="020B0502040204020203" pitchFamily="34" charset="0"/>
            </a:endParaRPr>
          </a:p>
          <a:p>
            <a:pPr fontAlgn="base"/>
            <a:r>
              <a:rPr lang="vi-VN" sz="2400">
                <a:solidFill>
                  <a:schemeClr val="accent2">
                    <a:lumMod val="50000"/>
                  </a:schemeClr>
                </a:solidFill>
                <a:latin typeface="Bahnschrift Condensed" panose="020B0502040204020203" pitchFamily="34" charset="0"/>
              </a:rPr>
              <a:t>Tạo một đối tượng Cipher (đối tượng này dùng để mã hóa, giải mã) và chỉ rõ các thông tin:</a:t>
            </a: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DES</a:t>
            </a:r>
            <a:r>
              <a:rPr lang="en-US" sz="2400">
                <a:solidFill>
                  <a:schemeClr val="accent2">
                    <a:lumMod val="50000"/>
                  </a:schemeClr>
                </a:solidFill>
                <a:latin typeface="Bahnschrift Condensed" panose="020B0502040204020203" pitchFamily="34" charset="0"/>
              </a:rPr>
              <a:t> = Data </a:t>
            </a:r>
            <a:r>
              <a:rPr lang="en-US" sz="2400">
                <a:solidFill>
                  <a:schemeClr val="accent2">
                    <a:lumMod val="50000"/>
                  </a:schemeClr>
                </a:solidFill>
                <a:latin typeface="Bahnschrift Condensed" panose="020B0502040204020203" pitchFamily="34" charset="0"/>
              </a:rPr>
              <a:t>Encryption </a:t>
            </a:r>
            <a:r>
              <a:rPr lang="en-US" sz="2400" smtClean="0">
                <a:solidFill>
                  <a:schemeClr val="accent2">
                    <a:lumMod val="50000"/>
                  </a:schemeClr>
                </a:solidFill>
                <a:latin typeface="Bahnschrift Condensed" panose="020B0502040204020203" pitchFamily="34" charset="0"/>
              </a:rPr>
              <a:t>Standard</a:t>
            </a:r>
            <a:endParaRPr lang="en-US" sz="2400">
              <a:solidFill>
                <a:schemeClr val="accent2">
                  <a:lumMod val="50000"/>
                </a:schemeClr>
              </a:solidFill>
              <a:latin typeface="Bahnschrift Condensed" panose="020B0502040204020203" pitchFamily="34" charset="0"/>
            </a:endParaRP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ECB</a:t>
            </a:r>
            <a:r>
              <a:rPr lang="en-US" sz="2400">
                <a:solidFill>
                  <a:schemeClr val="accent2">
                    <a:lumMod val="50000"/>
                  </a:schemeClr>
                </a:solidFill>
                <a:latin typeface="Bahnschrift Condensed" panose="020B0502040204020203" pitchFamily="34" charset="0"/>
              </a:rPr>
              <a:t> = Electronic </a:t>
            </a:r>
            <a:r>
              <a:rPr lang="en-US" sz="2400">
                <a:solidFill>
                  <a:schemeClr val="accent2">
                    <a:lumMod val="50000"/>
                  </a:schemeClr>
                </a:solidFill>
                <a:latin typeface="Bahnschrift Condensed" panose="020B0502040204020203" pitchFamily="34" charset="0"/>
              </a:rPr>
              <a:t>Codebook </a:t>
            </a:r>
            <a:r>
              <a:rPr lang="en-US" sz="2400" smtClean="0">
                <a:solidFill>
                  <a:schemeClr val="accent2">
                    <a:lumMod val="50000"/>
                  </a:schemeClr>
                </a:solidFill>
                <a:latin typeface="Bahnschrift Condensed" panose="020B0502040204020203" pitchFamily="34" charset="0"/>
              </a:rPr>
              <a:t>mode: </a:t>
            </a:r>
            <a:r>
              <a:rPr lang="vi-VN" sz="2400">
                <a:solidFill>
                  <a:schemeClr val="accent2">
                    <a:lumMod val="50000"/>
                  </a:schemeClr>
                </a:solidFill>
                <a:latin typeface="Bahnschrift Condensed" panose="020B0502040204020203" pitchFamily="34" charset="0"/>
              </a:rPr>
              <a:t>là tiêu chuẩn cơ bản nhất của DES. Plaintext (văn bản hay thông tin chưa mã hóa) được chia ra thành mỗi khối 8-byte và mỗi khối 8-byte này được mã hóa, hợp lại tất cả các khối 8-byte mã hóa này thành ciphertext (văn bản hay thông tin được mã hóa) </a:t>
            </a:r>
            <a:r>
              <a:rPr lang="vi-VN" sz="2400">
                <a:solidFill>
                  <a:schemeClr val="accent2">
                    <a:lumMod val="50000"/>
                  </a:schemeClr>
                </a:solidFill>
                <a:latin typeface="Bahnschrift Condensed" panose="020B0502040204020203" pitchFamily="34" charset="0"/>
              </a:rPr>
              <a:t>hoàn </a:t>
            </a:r>
            <a:r>
              <a:rPr lang="vi-VN" sz="2400" smtClean="0">
                <a:solidFill>
                  <a:schemeClr val="accent2">
                    <a:lumMod val="50000"/>
                  </a:schemeClr>
                </a:solidFill>
                <a:latin typeface="Bahnschrift Condensed" panose="020B0502040204020203" pitchFamily="34" charset="0"/>
              </a:rPr>
              <a:t>chỉnh</a:t>
            </a:r>
            <a:endParaRPr lang="en-US" sz="2400">
              <a:solidFill>
                <a:schemeClr val="accent2">
                  <a:lumMod val="50000"/>
                </a:schemeClr>
              </a:solidFill>
              <a:latin typeface="Bahnschrift Condensed" panose="020B0502040204020203" pitchFamily="34" charset="0"/>
            </a:endParaRPr>
          </a:p>
          <a:p>
            <a:pPr marL="800100" lvl="1" indent="-342900" fontAlgn="base">
              <a:buFont typeface="Arial" panose="020B0604020202020204" pitchFamily="34" charset="0"/>
              <a:buChar char="•"/>
            </a:pPr>
            <a:r>
              <a:rPr lang="en-US" sz="2400" b="1">
                <a:solidFill>
                  <a:schemeClr val="accent2">
                    <a:lumMod val="50000"/>
                  </a:schemeClr>
                </a:solidFill>
                <a:latin typeface="Bahnschrift Condensed" panose="020B0502040204020203" pitchFamily="34" charset="0"/>
              </a:rPr>
              <a:t>PKCS5Padding</a:t>
            </a:r>
            <a:r>
              <a:rPr lang="en-US" sz="2400">
                <a:solidFill>
                  <a:schemeClr val="accent2">
                    <a:lumMod val="50000"/>
                  </a:schemeClr>
                </a:solidFill>
                <a:latin typeface="Bahnschrift Condensed" panose="020B0502040204020203" pitchFamily="34" charset="0"/>
              </a:rPr>
              <a:t> = PKCS #</a:t>
            </a:r>
            <a:r>
              <a:rPr lang="en-US" sz="2400">
                <a:solidFill>
                  <a:schemeClr val="accent2">
                    <a:lumMod val="50000"/>
                  </a:schemeClr>
                </a:solidFill>
                <a:latin typeface="Bahnschrift Condensed" panose="020B0502040204020203" pitchFamily="34" charset="0"/>
              </a:rPr>
              <a:t>5-style </a:t>
            </a:r>
            <a:r>
              <a:rPr lang="en-US" sz="2400" smtClean="0">
                <a:solidFill>
                  <a:schemeClr val="accent2">
                    <a:lumMod val="50000"/>
                  </a:schemeClr>
                </a:solidFill>
                <a:latin typeface="Bahnschrift Condensed" panose="020B0502040204020203" pitchFamily="34" charset="0"/>
              </a:rPr>
              <a:t>padding</a:t>
            </a:r>
            <a:endParaRPr lang="en-US" sz="2400">
              <a:solidFill>
                <a:schemeClr val="accent2">
                  <a:lumMod val="50000"/>
                </a:schemeClr>
              </a:solidFill>
              <a:latin typeface="Bahnschrift Condensed" panose="020B0502040204020203" pitchFamily="34" charset="0"/>
            </a:endParaRPr>
          </a:p>
        </p:txBody>
      </p:sp>
      <p:pic>
        <p:nvPicPr>
          <p:cNvPr id="9" name="Picture 8"/>
          <p:cNvPicPr>
            <a:picLocks noChangeAspect="1"/>
          </p:cNvPicPr>
          <p:nvPr/>
        </p:nvPicPr>
        <p:blipFill>
          <a:blip r:embed="rId3"/>
          <a:stretch>
            <a:fillRect/>
          </a:stretch>
        </p:blipFill>
        <p:spPr>
          <a:xfrm>
            <a:off x="716240" y="2836835"/>
            <a:ext cx="6992326" cy="371527"/>
          </a:xfrm>
          <a:prstGeom prst="rect">
            <a:avLst/>
          </a:prstGeom>
          <a:ln>
            <a:solidFill>
              <a:schemeClr val="tx1"/>
            </a:solidFill>
          </a:ln>
        </p:spPr>
      </p:pic>
    </p:spTree>
    <p:extLst>
      <p:ext uri="{BB962C8B-B14F-4D97-AF65-F5344CB8AC3E}">
        <p14:creationId xmlns:p14="http://schemas.microsoft.com/office/powerpoint/2010/main" val="3123400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9" name="Picture 8"/>
          <p:cNvPicPr>
            <a:picLocks noChangeAspect="1"/>
          </p:cNvPicPr>
          <p:nvPr/>
        </p:nvPicPr>
        <p:blipFill>
          <a:blip r:embed="rId2"/>
          <a:stretch>
            <a:fillRect/>
          </a:stretch>
        </p:blipFill>
        <p:spPr>
          <a:xfrm>
            <a:off x="614640" y="1396998"/>
            <a:ext cx="6992326" cy="371527"/>
          </a:xfrm>
          <a:prstGeom prst="rect">
            <a:avLst/>
          </a:prstGeom>
          <a:ln>
            <a:solidFill>
              <a:schemeClr val="tx1"/>
            </a:solidFill>
          </a:ln>
        </p:spPr>
      </p:pic>
      <p:sp>
        <p:nvSpPr>
          <p:cNvPr id="3" name="Rectangle 2"/>
          <p:cNvSpPr/>
          <p:nvPr/>
        </p:nvSpPr>
        <p:spPr>
          <a:xfrm>
            <a:off x="230910" y="2918193"/>
            <a:ext cx="5504872" cy="2462213"/>
          </a:xfrm>
          <a:prstGeom prst="rect">
            <a:avLst/>
          </a:prstGeom>
        </p:spPr>
        <p:txBody>
          <a:bodyPr wrap="square">
            <a:spAutoFit/>
          </a:bodyPr>
          <a:lstStyle/>
          <a:p>
            <a:pPr indent="274320" algn="just">
              <a:spcBef>
                <a:spcPts val="600"/>
              </a:spcBef>
            </a:pPr>
            <a:r>
              <a:rPr lang="vi-VN" sz="2400">
                <a:solidFill>
                  <a:srgbClr val="FF0000"/>
                </a:solidFill>
                <a:latin typeface="Bahnschrift Condensed" panose="020B0502040204020203" pitchFamily="34" charset="0"/>
              </a:rPr>
              <a:t>Cách làm việc của PKCS#5 padding </a:t>
            </a:r>
            <a:r>
              <a:rPr lang="vi-VN" sz="2400">
                <a:solidFill>
                  <a:srgbClr val="FF0000"/>
                </a:solidFill>
                <a:latin typeface="Bahnschrift Condensed" panose="020B0502040204020203" pitchFamily="34" charset="0"/>
              </a:rPr>
              <a:t>như </a:t>
            </a:r>
            <a:r>
              <a:rPr lang="vi-VN" sz="2400" smtClean="0">
                <a:solidFill>
                  <a:srgbClr val="FF0000"/>
                </a:solidFill>
                <a:latin typeface="Bahnschrift Condensed" panose="020B0502040204020203" pitchFamily="34" charset="0"/>
              </a:rPr>
              <a:t>sau:</a:t>
            </a:r>
            <a:endParaRPr lang="en-US" sz="2400" smtClean="0">
              <a:solidFill>
                <a:srgbClr val="FF0000"/>
              </a:solidFill>
              <a:latin typeface="Bahnschrift Condensed" panose="020B0502040204020203" pitchFamily="34" charset="0"/>
            </a:endParaRPr>
          </a:p>
          <a:p>
            <a:pPr marL="342900" indent="-342900" algn="just">
              <a:spcBef>
                <a:spcPts val="600"/>
              </a:spcBef>
              <a:buFont typeface="Arial" panose="020B0604020202020204" pitchFamily="34" charset="0"/>
              <a:buChar char="•"/>
            </a:pPr>
            <a:r>
              <a:rPr lang="vi-VN" sz="2400" smtClean="0">
                <a:solidFill>
                  <a:schemeClr val="accent2">
                    <a:lumMod val="50000"/>
                  </a:schemeClr>
                </a:solidFill>
                <a:latin typeface="Bahnschrift Condensed" panose="020B0502040204020203" pitchFamily="34" charset="0"/>
              </a:rPr>
              <a:t>Nếu </a:t>
            </a:r>
            <a:r>
              <a:rPr lang="vi-VN" sz="2400">
                <a:solidFill>
                  <a:schemeClr val="accent2">
                    <a:lumMod val="50000"/>
                  </a:schemeClr>
                </a:solidFill>
                <a:latin typeface="Bahnschrift Condensed" panose="020B0502040204020203" pitchFamily="34" charset="0"/>
              </a:rPr>
              <a:t>n là số các byte cần thêm vào </a:t>
            </a:r>
            <a:r>
              <a:rPr lang="vi-VN" sz="2400">
                <a:solidFill>
                  <a:schemeClr val="accent2">
                    <a:lumMod val="50000"/>
                  </a:schemeClr>
                </a:solidFill>
                <a:latin typeface="Bahnschrift Condensed" panose="020B0502040204020203" pitchFamily="34" charset="0"/>
              </a:rPr>
              <a:t>khối </a:t>
            </a:r>
            <a:r>
              <a:rPr lang="vi-VN" sz="2400" smtClean="0">
                <a:solidFill>
                  <a:schemeClr val="accent2">
                    <a:lumMod val="50000"/>
                  </a:schemeClr>
                </a:solidFill>
                <a:latin typeface="Bahnschrift Condensed" panose="020B0502040204020203" pitchFamily="34" charset="0"/>
              </a:rPr>
              <a:t>cuối</a:t>
            </a:r>
            <a:r>
              <a:rPr lang="en-US" sz="2400" smtClean="0">
                <a:solidFill>
                  <a:schemeClr val="accent2">
                    <a:lumMod val="50000"/>
                  </a:schemeClr>
                </a:solidFill>
                <a:latin typeface="Bahnschrift Condensed" panose="020B0502040204020203" pitchFamily="34" charset="0"/>
              </a:rPr>
              <a:t> </a:t>
            </a:r>
            <a:r>
              <a:rPr lang="vi-VN" sz="2400" smtClean="0">
                <a:solidFill>
                  <a:schemeClr val="accent2">
                    <a:lumMod val="50000"/>
                  </a:schemeClr>
                </a:solidFill>
                <a:latin typeface="Bahnschrift Condensed" panose="020B0502040204020203" pitchFamily="34" charset="0"/>
              </a:rPr>
              <a:t>cùng</a:t>
            </a:r>
            <a:r>
              <a:rPr lang="vi-VN" sz="2400">
                <a:solidFill>
                  <a:schemeClr val="accent2">
                    <a:lumMod val="50000"/>
                  </a:schemeClr>
                </a:solidFill>
                <a:latin typeface="Bahnschrift Condensed" panose="020B0502040204020203" pitchFamily="34" charset="0"/>
              </a:rPr>
              <a:t>, thì giá trị của mỗi byte thêm vào đó </a:t>
            </a:r>
            <a:r>
              <a:rPr lang="vi-VN" sz="2400">
                <a:solidFill>
                  <a:schemeClr val="accent2">
                    <a:lumMod val="50000"/>
                  </a:schemeClr>
                </a:solidFill>
                <a:latin typeface="Bahnschrift Condensed" panose="020B0502040204020203" pitchFamily="34" charset="0"/>
              </a:rPr>
              <a:t>là </a:t>
            </a:r>
            <a:r>
              <a:rPr lang="vi-VN" sz="2400" smtClean="0">
                <a:solidFill>
                  <a:schemeClr val="accent2">
                    <a:lumMod val="50000"/>
                  </a:schemeClr>
                </a:solidFill>
                <a:latin typeface="Bahnschrift Condensed" panose="020B0502040204020203" pitchFamily="34" charset="0"/>
              </a:rPr>
              <a:t>n.</a:t>
            </a:r>
            <a:endParaRPr lang="en-US" sz="2400" smtClean="0">
              <a:solidFill>
                <a:schemeClr val="accent2">
                  <a:lumMod val="50000"/>
                </a:schemeClr>
              </a:solidFill>
              <a:latin typeface="Bahnschrift Condensed" panose="020B0502040204020203" pitchFamily="34" charset="0"/>
            </a:endParaRPr>
          </a:p>
          <a:p>
            <a:pPr marL="342900" indent="-342900" algn="just">
              <a:spcBef>
                <a:spcPts val="600"/>
              </a:spcBef>
              <a:buFont typeface="Arial" panose="020B0604020202020204" pitchFamily="34" charset="0"/>
              <a:buChar char="•"/>
            </a:pPr>
            <a:r>
              <a:rPr lang="vi-VN" sz="2400" smtClean="0">
                <a:solidFill>
                  <a:schemeClr val="accent2">
                    <a:lumMod val="50000"/>
                  </a:schemeClr>
                </a:solidFill>
                <a:latin typeface="Bahnschrift Condensed" panose="020B0502040204020203" pitchFamily="34" charset="0"/>
              </a:rPr>
              <a:t>Nếu </a:t>
            </a:r>
            <a:r>
              <a:rPr lang="vi-VN" sz="2400">
                <a:solidFill>
                  <a:schemeClr val="accent2">
                    <a:lumMod val="50000"/>
                  </a:schemeClr>
                </a:solidFill>
                <a:latin typeface="Bahnschrift Condensed" panose="020B0502040204020203" pitchFamily="34" charset="0"/>
              </a:rPr>
              <a:t>khối cuối cùng không cần thêm bất kỳ byte nào cả, thì một khối mới 8-byte được tạo ra và giá trị của mỗi byte là 8.</a:t>
            </a:r>
          </a:p>
        </p:txBody>
      </p:sp>
      <p:pic>
        <p:nvPicPr>
          <p:cNvPr id="12290" name="Picture 2" descr="PCKPad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404" y="2567211"/>
            <a:ext cx="4743450" cy="33623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7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4.1. Hàm mã hóa DES</a:t>
            </a:r>
            <a:endParaRPr lang="en-US" sz="3600" b="1">
              <a:solidFill>
                <a:schemeClr val="tx1"/>
              </a:solidFill>
              <a:latin typeface="Bahnschrift Condensed" panose="020B0502040204020203" pitchFamily="34" charset="0"/>
            </a:endParaRPr>
          </a:p>
        </p:txBody>
      </p:sp>
      <p:pic>
        <p:nvPicPr>
          <p:cNvPr id="5" name="Picture 4"/>
          <p:cNvPicPr>
            <a:picLocks noChangeAspect="1"/>
          </p:cNvPicPr>
          <p:nvPr/>
        </p:nvPicPr>
        <p:blipFill>
          <a:blip r:embed="rId2"/>
          <a:stretch>
            <a:fillRect/>
          </a:stretch>
        </p:blipFill>
        <p:spPr>
          <a:xfrm>
            <a:off x="386047" y="1659673"/>
            <a:ext cx="10598585" cy="2367381"/>
          </a:xfrm>
          <a:prstGeom prst="rect">
            <a:avLst/>
          </a:prstGeom>
          <a:ln>
            <a:solidFill>
              <a:schemeClr val="tx1"/>
            </a:solidFill>
          </a:ln>
        </p:spPr>
      </p:pic>
      <p:sp>
        <p:nvSpPr>
          <p:cNvPr id="8" name="TextBox 7"/>
          <p:cNvSpPr txBox="1"/>
          <p:nvPr/>
        </p:nvSpPr>
        <p:spPr>
          <a:xfrm>
            <a:off x="386047" y="4614678"/>
            <a:ext cx="10520219" cy="13849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smtClean="0">
                <a:latin typeface="Bahnschrift Condensed" panose="020B0502040204020203" pitchFamily="34" charset="0"/>
                <a:cs typeface="Arial" panose="020B0604020202020204" pitchFamily="34" charset="0"/>
              </a:rPr>
              <a:t>Mật mã được khởi tạo với chế độ </a:t>
            </a:r>
            <a:r>
              <a:rPr lang="en-US" sz="2800" b="1" i="1" smtClean="0">
                <a:solidFill>
                  <a:srgbClr val="FF0000"/>
                </a:solidFill>
                <a:latin typeface="Times New Roman" panose="02020603050405020304" pitchFamily="18" charset="0"/>
                <a:cs typeface="Times New Roman" panose="02020603050405020304" pitchFamily="18" charset="0"/>
              </a:rPr>
              <a:t>ENCRYPT_MODE</a:t>
            </a:r>
            <a:r>
              <a:rPr lang="en-US" sz="2800" smtClean="0"/>
              <a:t> </a:t>
            </a:r>
            <a:r>
              <a:rPr lang="en-US" sz="2800" smtClean="0">
                <a:latin typeface="Bahnschrift Condensed" panose="020B0502040204020203" pitchFamily="34" charset="0"/>
                <a:cs typeface="Arial" panose="020B0604020202020204" pitchFamily="34" charset="0"/>
              </a:rPr>
              <a:t>với key được chỉ định</a:t>
            </a:r>
          </a:p>
          <a:p>
            <a:pPr marL="285750" indent="-285750">
              <a:lnSpc>
                <a:spcPct val="150000"/>
              </a:lnSpc>
              <a:buFont typeface="Arial" panose="020B0604020202020204" pitchFamily="34" charset="0"/>
              <a:buChar char="•"/>
            </a:pPr>
            <a:r>
              <a:rPr lang="en-US" sz="2800" smtClean="0">
                <a:latin typeface="Bahnschrift Condensed" panose="020B0502040204020203" pitchFamily="34" charset="0"/>
                <a:cs typeface="Arial" panose="020B0604020202020204" pitchFamily="34" charset="0"/>
              </a:rPr>
              <a:t>Khi thực hiện mã hóa hay giải mã nó sẽ thực hiện trên </a:t>
            </a:r>
            <a:r>
              <a:rPr lang="en-US" sz="2800" b="1" smtClean="0">
                <a:solidFill>
                  <a:srgbClr val="FF0000"/>
                </a:solidFill>
                <a:latin typeface="Times New Roman" panose="02020603050405020304" pitchFamily="18" charset="0"/>
                <a:cs typeface="Times New Roman" panose="02020603050405020304" pitchFamily="18" charset="0"/>
              </a:rPr>
              <a:t>byte[] </a:t>
            </a:r>
            <a:r>
              <a:rPr lang="en-US" sz="2800" smtClean="0">
                <a:latin typeface="Bahnschrift Condensed" panose="020B0502040204020203" pitchFamily="34" charset="0"/>
                <a:cs typeface="Arial" panose="020B0604020202020204" pitchFamily="34" charset="0"/>
              </a:rPr>
              <a:t>và trả về </a:t>
            </a:r>
            <a:r>
              <a:rPr lang="en-US" sz="2800" b="1" smtClean="0">
                <a:solidFill>
                  <a:srgbClr val="FF0000"/>
                </a:solidFill>
                <a:latin typeface="Times New Roman" panose="02020603050405020304" pitchFamily="18" charset="0"/>
                <a:cs typeface="Times New Roman" panose="02020603050405020304" pitchFamily="18" charset="0"/>
              </a:rPr>
              <a:t>byte[]</a:t>
            </a:r>
            <a:endParaRPr lang="en-US" sz="28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4.2. Hàm giải mã DES</a:t>
            </a:r>
            <a:endParaRPr lang="en-US" sz="3600" b="1">
              <a:solidFill>
                <a:schemeClr val="tx1"/>
              </a:solidFill>
              <a:latin typeface="Bahnschrift Condensed" panose="020B0502040204020203" pitchFamily="34" charset="0"/>
            </a:endParaRPr>
          </a:p>
        </p:txBody>
      </p:sp>
      <p:sp>
        <p:nvSpPr>
          <p:cNvPr id="8" name="TextBox 7"/>
          <p:cNvSpPr txBox="1"/>
          <p:nvPr/>
        </p:nvSpPr>
        <p:spPr>
          <a:xfrm>
            <a:off x="618835" y="4808906"/>
            <a:ext cx="9568874" cy="1943737"/>
          </a:xfrm>
          <a:prstGeom prst="rect">
            <a:avLst/>
          </a:prstGeom>
          <a:noFill/>
        </p:spPr>
        <p:txBody>
          <a:bodyPr wrap="square" rtlCol="0">
            <a:spAutoFit/>
          </a:bodyPr>
          <a:lstStyle/>
          <a:p>
            <a:pPr>
              <a:lnSpc>
                <a:spcPct val="150000"/>
              </a:lnSpc>
            </a:pPr>
            <a:r>
              <a:rPr lang="en-US" sz="2800">
                <a:solidFill>
                  <a:srgbClr val="FF0000"/>
                </a:solidFill>
                <a:latin typeface="Bahnschrift Condensed" panose="020B0502040204020203" pitchFamily="34" charset="0"/>
              </a:rPr>
              <a:t>Hàm nhận hai tham số, gồm:</a:t>
            </a:r>
          </a:p>
          <a:p>
            <a:pPr marL="914400" lvl="1" indent="-457200">
              <a:lnSpc>
                <a:spcPct val="150000"/>
              </a:lnSpc>
              <a:buFont typeface="Arial" panose="020B0604020202020204" pitchFamily="34" charset="0"/>
              <a:buChar char="•"/>
            </a:pPr>
            <a:r>
              <a:rPr lang="en-US" sz="2800" b="1">
                <a:solidFill>
                  <a:schemeClr val="accent2">
                    <a:lumMod val="50000"/>
                  </a:schemeClr>
                </a:solidFill>
                <a:latin typeface="Bahnschrift Condensed" panose="020B0502040204020203" pitchFamily="34" charset="0"/>
              </a:rPr>
              <a:t>SECRET_KEY</a:t>
            </a:r>
            <a:r>
              <a:rPr lang="en-US" sz="2800">
                <a:solidFill>
                  <a:schemeClr val="accent2">
                    <a:lumMod val="50000"/>
                  </a:schemeClr>
                </a:solidFill>
                <a:latin typeface="Bahnschrift Condensed" panose="020B0502040204020203" pitchFamily="34" charset="0"/>
              </a:rPr>
              <a:t>: key dùng </a:t>
            </a:r>
            <a:r>
              <a:rPr lang="en-US" sz="2800">
                <a:solidFill>
                  <a:schemeClr val="accent2">
                    <a:lumMod val="50000"/>
                  </a:schemeClr>
                </a:solidFill>
                <a:latin typeface="Bahnschrift Condensed" panose="020B0502040204020203" pitchFamily="34" charset="0"/>
              </a:rPr>
              <a:t>để </a:t>
            </a:r>
            <a:r>
              <a:rPr lang="en-US" sz="2800" smtClean="0">
                <a:solidFill>
                  <a:schemeClr val="accent2">
                    <a:lumMod val="50000"/>
                  </a:schemeClr>
                </a:solidFill>
                <a:latin typeface="Bahnschrift Condensed" panose="020B0502040204020203" pitchFamily="34" charset="0"/>
              </a:rPr>
              <a:t>giải mã</a:t>
            </a:r>
            <a:endParaRPr lang="en-US" sz="2800">
              <a:solidFill>
                <a:schemeClr val="accent2">
                  <a:lumMod val="50000"/>
                </a:schemeClr>
              </a:solidFill>
              <a:latin typeface="Bahnschrift Condensed" panose="020B0502040204020203" pitchFamily="34" charset="0"/>
            </a:endParaRPr>
          </a:p>
          <a:p>
            <a:pPr marL="914400" lvl="1" indent="-457200">
              <a:lnSpc>
                <a:spcPct val="150000"/>
              </a:lnSpc>
              <a:buFont typeface="Arial" panose="020B0604020202020204" pitchFamily="34" charset="0"/>
              <a:buChar char="•"/>
            </a:pPr>
            <a:r>
              <a:rPr lang="en-US" sz="2800" b="1" smtClean="0">
                <a:solidFill>
                  <a:schemeClr val="accent2">
                    <a:lumMod val="50000"/>
                  </a:schemeClr>
                </a:solidFill>
                <a:latin typeface="Bahnschrift Condensed" panose="020B0502040204020203" pitchFamily="34" charset="0"/>
              </a:rPr>
              <a:t>byteEncrypted</a:t>
            </a:r>
            <a:r>
              <a:rPr lang="en-US" sz="2800" smtClean="0">
                <a:solidFill>
                  <a:schemeClr val="accent2">
                    <a:lumMod val="50000"/>
                  </a:schemeClr>
                </a:solidFill>
                <a:latin typeface="Bahnschrift Condensed" panose="020B0502040204020203" pitchFamily="34" charset="0"/>
              </a:rPr>
              <a:t>: mảng byte muốn giải mã</a:t>
            </a:r>
            <a:endParaRPr lang="en-US" sz="2800">
              <a:solidFill>
                <a:schemeClr val="accent2">
                  <a:lumMod val="50000"/>
                </a:schemeClr>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212576" y="1414181"/>
            <a:ext cx="11714992" cy="3243090"/>
          </a:xfrm>
          <a:prstGeom prst="rect">
            <a:avLst/>
          </a:prstGeom>
          <a:ln>
            <a:solidFill>
              <a:schemeClr val="tx1"/>
            </a:solidFill>
          </a:ln>
        </p:spPr>
      </p:pic>
    </p:spTree>
    <p:extLst>
      <p:ext uri="{BB962C8B-B14F-4D97-AF65-F5344CB8AC3E}">
        <p14:creationId xmlns:p14="http://schemas.microsoft.com/office/powerpoint/2010/main" val="351410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4.2. Hàm giải mã DES</a:t>
            </a:r>
            <a:endParaRPr lang="en-US" sz="3600" b="1">
              <a:solidFill>
                <a:schemeClr val="tx1"/>
              </a:solidFill>
              <a:latin typeface="Bahnschrift Condensed" panose="020B0502040204020203" pitchFamily="34" charset="0"/>
            </a:endParaRPr>
          </a:p>
        </p:txBody>
      </p:sp>
      <p:sp>
        <p:nvSpPr>
          <p:cNvPr id="8" name="TextBox 7"/>
          <p:cNvSpPr txBox="1"/>
          <p:nvPr/>
        </p:nvSpPr>
        <p:spPr>
          <a:xfrm>
            <a:off x="554181" y="5008517"/>
            <a:ext cx="9568874" cy="13056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a:latin typeface="Bahnschrift Condensed" panose="020B0502040204020203" pitchFamily="34" charset="0"/>
              </a:rPr>
              <a:t>Khởi tạo cipher với chế độ </a:t>
            </a:r>
            <a:r>
              <a:rPr lang="en-US" sz="2800" b="1" i="1">
                <a:solidFill>
                  <a:srgbClr val="FF0000"/>
                </a:solidFill>
                <a:latin typeface="Times New Roman" panose="02020603050405020304" pitchFamily="18" charset="0"/>
                <a:cs typeface="Times New Roman" panose="02020603050405020304" pitchFamily="18" charset="0"/>
              </a:rPr>
              <a:t>DECRYPT_MODE</a:t>
            </a:r>
            <a:r>
              <a:rPr lang="en-US" sz="2800">
                <a:latin typeface="Bahnschrift Condensed" panose="020B0502040204020203" pitchFamily="34" charset="0"/>
              </a:rPr>
              <a:t> và key </a:t>
            </a:r>
            <a:r>
              <a:rPr lang="en-US" sz="2800">
                <a:latin typeface="Bahnschrift Condensed" panose="020B0502040204020203" pitchFamily="34" charset="0"/>
              </a:rPr>
              <a:t>chỉ </a:t>
            </a:r>
            <a:r>
              <a:rPr lang="en-US" sz="2800" smtClean="0">
                <a:latin typeface="Bahnschrift Condensed" panose="020B0502040204020203" pitchFamily="34" charset="0"/>
              </a:rPr>
              <a:t>định</a:t>
            </a:r>
          </a:p>
          <a:p>
            <a:pPr marL="457200" indent="-457200">
              <a:lnSpc>
                <a:spcPct val="150000"/>
              </a:lnSpc>
              <a:buFont typeface="Arial" panose="020B0604020202020204" pitchFamily="34" charset="0"/>
              <a:buChar char="•"/>
            </a:pPr>
            <a:r>
              <a:rPr lang="en-US" sz="2800" smtClean="0">
                <a:latin typeface="Bahnschrift Condensed" panose="020B0502040204020203" pitchFamily="34" charset="0"/>
              </a:rPr>
              <a:t>Sau khi giải mã thì dùng hàm </a:t>
            </a:r>
            <a:r>
              <a:rPr lang="en-US" sz="2800" b="1" i="1" smtClean="0">
                <a:solidFill>
                  <a:srgbClr val="FF0000"/>
                </a:solidFill>
                <a:latin typeface="Times New Roman" panose="02020603050405020304" pitchFamily="18" charset="0"/>
                <a:cs typeface="Times New Roman" panose="02020603050405020304" pitchFamily="18" charset="0"/>
              </a:rPr>
              <a:t>toUpperCase() </a:t>
            </a:r>
            <a:r>
              <a:rPr lang="en-US" sz="2800" smtClean="0">
                <a:latin typeface="Bahnschrift Condensed" panose="020B0502040204020203" pitchFamily="34" charset="0"/>
              </a:rPr>
              <a:t>để in hoa kết quả</a:t>
            </a:r>
            <a:endParaRPr lang="en-US" sz="2800">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212576" y="1414181"/>
            <a:ext cx="11714992" cy="3243090"/>
          </a:xfrm>
          <a:prstGeom prst="rect">
            <a:avLst/>
          </a:prstGeom>
          <a:ln>
            <a:solidFill>
              <a:schemeClr val="tx1"/>
            </a:solidFill>
          </a:ln>
        </p:spPr>
      </p:pic>
    </p:spTree>
    <p:extLst>
      <p:ext uri="{BB962C8B-B14F-4D97-AF65-F5344CB8AC3E}">
        <p14:creationId xmlns:p14="http://schemas.microsoft.com/office/powerpoint/2010/main" val="3052684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4.3. Server</a:t>
            </a:r>
            <a:endParaRPr lang="en-US" sz="3600" b="1">
              <a:solidFill>
                <a:schemeClr val="tx1"/>
              </a:solidFill>
              <a:latin typeface="Bahnschrift Condensed" panose="020B0502040204020203" pitchFamily="34" charset="0"/>
            </a:endParaRPr>
          </a:p>
        </p:txBody>
      </p:sp>
      <p:sp>
        <p:nvSpPr>
          <p:cNvPr id="8" name="TextBox 7"/>
          <p:cNvSpPr txBox="1"/>
          <p:nvPr/>
        </p:nvSpPr>
        <p:spPr>
          <a:xfrm>
            <a:off x="7019636" y="2761672"/>
            <a:ext cx="4710545" cy="2031325"/>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Khi có một client kết nối tới thì sẽ đưa socket đó vào thread để đọc ghi dữ liệu với client</a:t>
            </a:r>
            <a:endParaRPr lang="en-US" sz="2800">
              <a:solidFill>
                <a:schemeClr val="accent2">
                  <a:lumMod val="50000"/>
                </a:schemeClr>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107055" y="1178837"/>
            <a:ext cx="6620799" cy="5534797"/>
          </a:xfrm>
          <a:prstGeom prst="rect">
            <a:avLst/>
          </a:prstGeom>
          <a:ln>
            <a:solidFill>
              <a:schemeClr val="tx1"/>
            </a:solidFill>
          </a:ln>
        </p:spPr>
      </p:pic>
    </p:spTree>
    <p:extLst>
      <p:ext uri="{BB962C8B-B14F-4D97-AF65-F5344CB8AC3E}">
        <p14:creationId xmlns:p14="http://schemas.microsoft.com/office/powerpoint/2010/main" val="510339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4.4. ReadServer</a:t>
            </a:r>
            <a:endParaRPr lang="en-US" sz="3600" b="1">
              <a:solidFill>
                <a:schemeClr val="tx1"/>
              </a:solidFill>
              <a:latin typeface="Bahnschrift Condensed" panose="020B0502040204020203" pitchFamily="34" charset="0"/>
            </a:endParaRPr>
          </a:p>
        </p:txBody>
      </p:sp>
      <p:sp>
        <p:nvSpPr>
          <p:cNvPr id="8" name="TextBox 7"/>
          <p:cNvSpPr txBox="1"/>
          <p:nvPr/>
        </p:nvSpPr>
        <p:spPr>
          <a:xfrm>
            <a:off x="6326908" y="2424753"/>
            <a:ext cx="5264728" cy="3323987"/>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Hàm </a:t>
            </a:r>
            <a:r>
              <a:rPr lang="en-US" sz="2800" i="1" smtClean="0">
                <a:solidFill>
                  <a:srgbClr val="FF0000"/>
                </a:solidFill>
                <a:latin typeface="Times New Roman" panose="02020603050405020304" pitchFamily="18" charset="0"/>
                <a:cs typeface="Times New Roman" panose="02020603050405020304" pitchFamily="18" charset="0"/>
              </a:rPr>
              <a:t>run() </a:t>
            </a:r>
            <a:r>
              <a:rPr lang="en-US" sz="2800" smtClean="0">
                <a:solidFill>
                  <a:schemeClr val="accent2">
                    <a:lumMod val="50000"/>
                  </a:schemeClr>
                </a:solidFill>
                <a:latin typeface="Bahnschrift Condensed" panose="020B0502040204020203" pitchFamily="34" charset="0"/>
              </a:rPr>
              <a:t>của thread ReadServer sẽ đảm nhiệm việc trao đổi dữ liệu với client</a:t>
            </a:r>
          </a:p>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Nhận bản mã và key, sau đó giải mã và trả kết quả về cho client</a:t>
            </a:r>
            <a:endParaRPr lang="en-US" sz="2800">
              <a:solidFill>
                <a:schemeClr val="accent2">
                  <a:lumMod val="50000"/>
                </a:schemeClr>
              </a:solidFill>
              <a:latin typeface="Bahnschrift Condensed" panose="020B0502040204020203" pitchFamily="34" charset="0"/>
            </a:endParaRPr>
          </a:p>
        </p:txBody>
      </p:sp>
      <p:pic>
        <p:nvPicPr>
          <p:cNvPr id="5" name="Picture 4"/>
          <p:cNvPicPr>
            <a:picLocks noChangeAspect="1"/>
          </p:cNvPicPr>
          <p:nvPr/>
        </p:nvPicPr>
        <p:blipFill>
          <a:blip r:embed="rId2"/>
          <a:stretch>
            <a:fillRect/>
          </a:stretch>
        </p:blipFill>
        <p:spPr>
          <a:xfrm>
            <a:off x="114184" y="1044305"/>
            <a:ext cx="5544359" cy="5955577"/>
          </a:xfrm>
          <a:prstGeom prst="rect">
            <a:avLst/>
          </a:prstGeom>
          <a:ln>
            <a:solidFill>
              <a:schemeClr val="tx1"/>
            </a:solidFill>
          </a:ln>
        </p:spPr>
      </p:pic>
    </p:spTree>
    <p:extLst>
      <p:ext uri="{BB962C8B-B14F-4D97-AF65-F5344CB8AC3E}">
        <p14:creationId xmlns:p14="http://schemas.microsoft.com/office/powerpoint/2010/main" val="2756962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4.5. Client</a:t>
            </a:r>
            <a:endParaRPr lang="en-US" sz="3600" b="1">
              <a:solidFill>
                <a:schemeClr val="tx1"/>
              </a:solidFill>
              <a:latin typeface="Bahnschrift Condensed" panose="020B0502040204020203" pitchFamily="34" charset="0"/>
            </a:endParaRPr>
          </a:p>
        </p:txBody>
      </p:sp>
      <p:sp>
        <p:nvSpPr>
          <p:cNvPr id="8" name="TextBox 7"/>
          <p:cNvSpPr txBox="1"/>
          <p:nvPr/>
        </p:nvSpPr>
        <p:spPr>
          <a:xfrm>
            <a:off x="7967518" y="2198796"/>
            <a:ext cx="4224482" cy="3323987"/>
          </a:xfrm>
          <a:prstGeom prst="rect">
            <a:avLst/>
          </a:prstGeom>
          <a:solidFill>
            <a:schemeClr val="bg1"/>
          </a:solidFill>
          <a:ln>
            <a:solidFill>
              <a:schemeClr val="tx1"/>
            </a:solidFill>
          </a:ln>
        </p:spPr>
        <p:txBody>
          <a:bodyPr wrap="square" rtlCol="0">
            <a:spAutoFit/>
          </a:bodyPr>
          <a:lstStyle/>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Mã hóa dữ liệu trước khi gửi lên server</a:t>
            </a:r>
          </a:p>
          <a:p>
            <a:pPr marL="457200" indent="-457200" algn="just">
              <a:lnSpc>
                <a:spcPct val="150000"/>
              </a:lnSpc>
              <a:buFont typeface="Arial" panose="020B0604020202020204" pitchFamily="34" charset="0"/>
              <a:buChar char="•"/>
            </a:pPr>
            <a:r>
              <a:rPr lang="en-US" sz="2800" smtClean="0">
                <a:solidFill>
                  <a:schemeClr val="accent2">
                    <a:lumMod val="50000"/>
                  </a:schemeClr>
                </a:solidFill>
                <a:latin typeface="Bahnschrift Condensed" panose="020B0502040204020203" pitchFamily="34" charset="0"/>
              </a:rPr>
              <a:t>Gửi key và bản mã đến server, sau đó nhận về kết quả và hiển thị lên giao diện</a:t>
            </a:r>
            <a:endParaRPr lang="en-US" sz="2800">
              <a:solidFill>
                <a:schemeClr val="accent2">
                  <a:lumMod val="50000"/>
                </a:schemeClr>
              </a:solidFill>
              <a:latin typeface="Bahnschrift Condensed" panose="020B0502040204020203" pitchFamily="34" charset="0"/>
            </a:endParaRPr>
          </a:p>
        </p:txBody>
      </p:sp>
      <p:pic>
        <p:nvPicPr>
          <p:cNvPr id="4" name="Picture 3"/>
          <p:cNvPicPr>
            <a:picLocks noChangeAspect="1"/>
          </p:cNvPicPr>
          <p:nvPr/>
        </p:nvPicPr>
        <p:blipFill>
          <a:blip r:embed="rId2"/>
          <a:stretch>
            <a:fillRect/>
          </a:stretch>
        </p:blipFill>
        <p:spPr>
          <a:xfrm>
            <a:off x="146731" y="1188655"/>
            <a:ext cx="7685705" cy="5344271"/>
          </a:xfrm>
          <a:prstGeom prst="rect">
            <a:avLst/>
          </a:prstGeom>
          <a:ln>
            <a:solidFill>
              <a:schemeClr val="tx1"/>
            </a:solidFill>
          </a:ln>
        </p:spPr>
      </p:pic>
    </p:spTree>
    <p:extLst>
      <p:ext uri="{BB962C8B-B14F-4D97-AF65-F5344CB8AC3E}">
        <p14:creationId xmlns:p14="http://schemas.microsoft.com/office/powerpoint/2010/main" val="3975418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4</a:t>
            </a:r>
            <a:r>
              <a:rPr lang="en-US" sz="3600" b="1" smtClean="0">
                <a:solidFill>
                  <a:schemeClr val="bg1"/>
                </a:solidFill>
                <a:latin typeface="Bahnschrift Condensed" panose="020B0502040204020203" pitchFamily="34" charset="0"/>
              </a:rPr>
              <a:t>. Chương trình</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73E56137-7754-4B52-AB7F-B8F0159E2CC7}"/>
              </a:ext>
            </a:extLst>
          </p:cNvPr>
          <p:cNvSpPr txBox="1">
            <a:spLocks/>
          </p:cNvSpPr>
          <p:nvPr/>
        </p:nvSpPr>
        <p:spPr>
          <a:xfrm>
            <a:off x="8266545" y="573434"/>
            <a:ext cx="4217555" cy="689112"/>
          </a:xfrm>
          <a:prstGeom prst="rect">
            <a:avLst/>
          </a:prstGeom>
          <a:solidFill>
            <a:schemeClr val="accent3">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pPr algn="l"/>
            <a:r>
              <a:rPr lang="en-US" sz="3600" b="1" smtClean="0">
                <a:solidFill>
                  <a:schemeClr val="tx1"/>
                </a:solidFill>
                <a:latin typeface="Bahnschrift Condensed" panose="020B0502040204020203" pitchFamily="34" charset="0"/>
              </a:rPr>
              <a:t>4.6. Kết quả</a:t>
            </a:r>
            <a:endParaRPr lang="en-US" sz="3600" b="1">
              <a:solidFill>
                <a:schemeClr val="tx1"/>
              </a:solidFill>
              <a:latin typeface="Bahnschrift Condensed" panose="020B0502040204020203" pitchFamily="34" charset="0"/>
            </a:endParaRPr>
          </a:p>
        </p:txBody>
      </p:sp>
      <p:pic>
        <p:nvPicPr>
          <p:cNvPr id="3" name="Picture 2"/>
          <p:cNvPicPr>
            <a:picLocks noChangeAspect="1"/>
          </p:cNvPicPr>
          <p:nvPr/>
        </p:nvPicPr>
        <p:blipFill>
          <a:blip r:embed="rId2"/>
          <a:stretch>
            <a:fillRect/>
          </a:stretch>
        </p:blipFill>
        <p:spPr>
          <a:xfrm>
            <a:off x="1489942" y="1452920"/>
            <a:ext cx="8792391" cy="5204691"/>
          </a:xfrm>
          <a:prstGeom prst="rect">
            <a:avLst/>
          </a:prstGeom>
          <a:ln>
            <a:solidFill>
              <a:schemeClr val="tx1"/>
            </a:solidFill>
          </a:ln>
        </p:spPr>
      </p:pic>
    </p:spTree>
    <p:extLst>
      <p:ext uri="{BB962C8B-B14F-4D97-AF65-F5344CB8AC3E}">
        <p14:creationId xmlns:p14="http://schemas.microsoft.com/office/powerpoint/2010/main" val="77451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3808" y="2637135"/>
            <a:ext cx="6523389" cy="1446550"/>
          </a:xfrm>
          <a:prstGeom prst="rect">
            <a:avLst/>
          </a:prstGeom>
          <a:noFill/>
        </p:spPr>
        <p:txBody>
          <a:bodyPr wrap="none" lIns="91440" tIns="45720" rIns="91440" bIns="45720">
            <a:spAutoFit/>
          </a:bodyPr>
          <a:lstStyle/>
          <a:p>
            <a:pPr algn="ctr"/>
            <a:r>
              <a:rPr lang="en-US" sz="8800" b="1" i="1" cap="none" spc="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800" b="1" i="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7808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803" y="2263607"/>
            <a:ext cx="8675946" cy="3109582"/>
          </a:xfrm>
        </p:spPr>
        <p:txBody>
          <a:bodyPr>
            <a:noAutofit/>
          </a:bodyPr>
          <a:lstStyle/>
          <a:p>
            <a:pPr marL="514350" indent="-514350" algn="l">
              <a:buAutoNum type="arabicPeriod"/>
            </a:pPr>
            <a:r>
              <a:rPr lang="en-US" sz="4000" err="1" smtClean="0">
                <a:solidFill>
                  <a:schemeClr val="accent3">
                    <a:lumMod val="75000"/>
                  </a:schemeClr>
                </a:solidFill>
                <a:latin typeface="Bahnschrift Condensed" panose="020B0502040204020203" pitchFamily="34" charset="0"/>
              </a:rPr>
              <a:t>Yêu</a:t>
            </a:r>
            <a:r>
              <a:rPr lang="en-US" sz="4000" smtClean="0">
                <a:solidFill>
                  <a:schemeClr val="accent3">
                    <a:lumMod val="75000"/>
                  </a:schemeClr>
                </a:solidFill>
                <a:latin typeface="Bahnschrift Condensed" panose="020B0502040204020203" pitchFamily="34" charset="0"/>
              </a:rPr>
              <a:t> </a:t>
            </a:r>
            <a:r>
              <a:rPr lang="en-US" sz="4000" err="1" smtClean="0">
                <a:solidFill>
                  <a:schemeClr val="accent3">
                    <a:lumMod val="75000"/>
                  </a:schemeClr>
                </a:solidFill>
                <a:latin typeface="Bahnschrift Condensed" panose="020B0502040204020203" pitchFamily="34" charset="0"/>
              </a:rPr>
              <a:t>cầu</a:t>
            </a:r>
            <a:r>
              <a:rPr lang="en-US" sz="4000" smtClean="0">
                <a:solidFill>
                  <a:schemeClr val="accent3">
                    <a:lumMod val="75000"/>
                  </a:schemeClr>
                </a:solidFill>
                <a:latin typeface="Bahnschrift Condensed" panose="020B0502040204020203" pitchFamily="34" charset="0"/>
              </a:rPr>
              <a:t> </a:t>
            </a:r>
            <a:r>
              <a:rPr lang="en-US" sz="4000" err="1" smtClean="0">
                <a:solidFill>
                  <a:schemeClr val="accent3">
                    <a:lumMod val="75000"/>
                  </a:schemeClr>
                </a:solidFill>
                <a:latin typeface="Bahnschrift Condensed" panose="020B0502040204020203" pitchFamily="34" charset="0"/>
              </a:rPr>
              <a:t>đề</a:t>
            </a:r>
            <a:r>
              <a:rPr lang="en-US" sz="4000" smtClean="0">
                <a:solidFill>
                  <a:schemeClr val="accent3">
                    <a:lumMod val="75000"/>
                  </a:schemeClr>
                </a:solidFill>
                <a:latin typeface="Bahnschrift Condensed" panose="020B0502040204020203" pitchFamily="34" charset="0"/>
              </a:rPr>
              <a:t> tài</a:t>
            </a:r>
            <a:endParaRPr lang="en-US" sz="4000">
              <a:solidFill>
                <a:schemeClr val="accent3">
                  <a:lumMod val="75000"/>
                </a:schemeClr>
              </a:solidFill>
              <a:latin typeface="Bahnschrift Condensed" panose="020B0502040204020203" pitchFamily="34" charset="0"/>
            </a:endParaRPr>
          </a:p>
          <a:p>
            <a:pPr marL="514350" indent="-514350" algn="l">
              <a:buAutoNum type="arabicPeriod"/>
            </a:pPr>
            <a:r>
              <a:rPr lang="en-US" sz="4000" err="1">
                <a:solidFill>
                  <a:schemeClr val="accent3">
                    <a:lumMod val="75000"/>
                  </a:schemeClr>
                </a:solidFill>
                <a:latin typeface="Bahnschrift Condensed" panose="020B0502040204020203" pitchFamily="34" charset="0"/>
              </a:rPr>
              <a:t>Lập</a:t>
            </a:r>
            <a:r>
              <a:rPr lang="en-US" sz="4000">
                <a:solidFill>
                  <a:schemeClr val="accent3">
                    <a:lumMod val="75000"/>
                  </a:schemeClr>
                </a:solidFill>
                <a:latin typeface="Bahnschrift Condensed" panose="020B0502040204020203" pitchFamily="34" charset="0"/>
              </a:rPr>
              <a:t> </a:t>
            </a:r>
            <a:r>
              <a:rPr lang="en-US" sz="4000" err="1">
                <a:solidFill>
                  <a:schemeClr val="accent3">
                    <a:lumMod val="75000"/>
                  </a:schemeClr>
                </a:solidFill>
                <a:latin typeface="Bahnschrift Condensed" panose="020B0502040204020203" pitchFamily="34" charset="0"/>
              </a:rPr>
              <a:t>trình</a:t>
            </a:r>
            <a:r>
              <a:rPr lang="en-US" sz="4000">
                <a:solidFill>
                  <a:schemeClr val="accent3">
                    <a:lumMod val="75000"/>
                  </a:schemeClr>
                </a:solidFill>
                <a:latin typeface="Bahnschrift Condensed" panose="020B0502040204020203" pitchFamily="34" charset="0"/>
              </a:rPr>
              <a:t> TCP Socket </a:t>
            </a:r>
            <a:r>
              <a:rPr lang="en-US" sz="4000" err="1">
                <a:solidFill>
                  <a:schemeClr val="accent3">
                    <a:lumMod val="75000"/>
                  </a:schemeClr>
                </a:solidFill>
                <a:latin typeface="Bahnschrift Condensed" panose="020B0502040204020203" pitchFamily="34" charset="0"/>
              </a:rPr>
              <a:t>với</a:t>
            </a:r>
            <a:r>
              <a:rPr lang="en-US" sz="4000">
                <a:solidFill>
                  <a:schemeClr val="accent3">
                    <a:lumMod val="75000"/>
                  </a:schemeClr>
                </a:solidFill>
                <a:latin typeface="Bahnschrift Condensed" panose="020B0502040204020203" pitchFamily="34" charset="0"/>
              </a:rPr>
              <a:t> </a:t>
            </a:r>
            <a:r>
              <a:rPr lang="en-US" sz="4000" smtClean="0">
                <a:solidFill>
                  <a:schemeClr val="accent3">
                    <a:lumMod val="75000"/>
                  </a:schemeClr>
                </a:solidFill>
                <a:latin typeface="Bahnschrift Condensed" panose="020B0502040204020203" pitchFamily="34" charset="0"/>
              </a:rPr>
              <a:t>Java</a:t>
            </a:r>
          </a:p>
          <a:p>
            <a:pPr marL="514350" indent="-514350" algn="l">
              <a:buFont typeface="Wingdings 3" charset="2"/>
              <a:buAutoNum type="arabicPeriod"/>
            </a:pPr>
            <a:r>
              <a:rPr lang="en-US" sz="4000" smtClean="0">
                <a:solidFill>
                  <a:schemeClr val="accent3">
                    <a:lumMod val="75000"/>
                  </a:schemeClr>
                </a:solidFill>
                <a:latin typeface="Bahnschrift Condensed" panose="020B0502040204020203" pitchFamily="34" charset="0"/>
              </a:rPr>
              <a:t>Thuật toán mã hóa DES</a:t>
            </a:r>
            <a:endParaRPr lang="en-US" sz="4000">
              <a:solidFill>
                <a:schemeClr val="accent3">
                  <a:lumMod val="75000"/>
                </a:schemeClr>
              </a:solidFill>
              <a:latin typeface="Bahnschrift Condensed" panose="020B0502040204020203" pitchFamily="34" charset="0"/>
            </a:endParaRPr>
          </a:p>
          <a:p>
            <a:pPr marL="514350" indent="-514350" algn="l">
              <a:buFont typeface="Wingdings 3" charset="2"/>
              <a:buAutoNum type="arabicPeriod"/>
            </a:pPr>
            <a:r>
              <a:rPr lang="en-US" sz="4000" smtClean="0">
                <a:solidFill>
                  <a:schemeClr val="accent3">
                    <a:lumMod val="75000"/>
                  </a:schemeClr>
                </a:solidFill>
                <a:latin typeface="Bahnschrift Condensed" panose="020B0502040204020203" pitchFamily="34" charset="0"/>
              </a:rPr>
              <a:t>Chương trình</a:t>
            </a:r>
            <a:endParaRPr lang="en-US" sz="4000">
              <a:solidFill>
                <a:schemeClr val="accent3">
                  <a:lumMod val="75000"/>
                </a:schemeClr>
              </a:solidFill>
              <a:latin typeface="Bahnschrift Condensed" panose="020B0502040204020203" pitchFamily="34" charset="0"/>
            </a:endParaRPr>
          </a:p>
        </p:txBody>
      </p:sp>
      <p:sp>
        <p:nvSpPr>
          <p:cNvPr id="4" name="Subtitle 2"/>
          <p:cNvSpPr txBox="1">
            <a:spLocks/>
          </p:cNvSpPr>
          <p:nvPr/>
        </p:nvSpPr>
        <p:spPr>
          <a:xfrm>
            <a:off x="942803" y="418633"/>
            <a:ext cx="8331200" cy="81326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ct val="0"/>
              </a:spcBef>
            </a:pPr>
            <a:r>
              <a:rPr lang="en-US" sz="4000" smtClean="0">
                <a:solidFill>
                  <a:schemeClr val="accent2">
                    <a:lumMod val="75000"/>
                  </a:schemeClr>
                </a:solidFill>
                <a:latin typeface="Bahnschrift Condensed" panose="020B0502040204020203" pitchFamily="34" charset="0"/>
                <a:ea typeface="+mj-ea"/>
                <a:cs typeface="Arial" panose="020B0604020202020204" pitchFamily="34" charset="0"/>
              </a:rPr>
              <a:t>Nội dung chính:</a:t>
            </a:r>
            <a:endParaRPr lang="en-US" sz="4000">
              <a:solidFill>
                <a:schemeClr val="accent2">
                  <a:lumMod val="75000"/>
                </a:schemeClr>
              </a:solidFill>
              <a:latin typeface="Bahnschrift Condensed" panose="020B0502040204020203" pitchFamily="34" charset="0"/>
              <a:ea typeface="+mj-ea"/>
              <a:cs typeface="Arial" panose="020B0604020202020204" pitchFamily="34" charset="0"/>
            </a:endParaRPr>
          </a:p>
        </p:txBody>
      </p:sp>
      <p:sp>
        <p:nvSpPr>
          <p:cNvPr id="5" name="Rectangle 4"/>
          <p:cNvSpPr/>
          <p:nvPr/>
        </p:nvSpPr>
        <p:spPr>
          <a:xfrm>
            <a:off x="942803" y="1436035"/>
            <a:ext cx="8724900" cy="1011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down)">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5656" y="1058712"/>
            <a:ext cx="10557773" cy="5368214"/>
          </a:xfrm>
        </p:spPr>
        <p:txBody>
          <a:bodyPr>
            <a:noAutofit/>
          </a:bodyPr>
          <a:lstStyle/>
          <a:p>
            <a:pPr marL="571500" indent="-571500" algn="l">
              <a:buFont typeface="Wingdings" panose="05000000000000000000" pitchFamily="2" charset="2"/>
              <a:buChar char="q"/>
            </a:pPr>
            <a:r>
              <a:rPr lang="vi-VN" sz="3200" smtClean="0">
                <a:solidFill>
                  <a:srgbClr val="FF0000"/>
                </a:solidFill>
                <a:latin typeface="Bahnschrift Condensed" panose="020B0502040204020203" pitchFamily="34" charset="0"/>
              </a:rPr>
              <a:t>Client:</a:t>
            </a:r>
            <a:endParaRPr lang="en-US" sz="3200" smtClean="0">
              <a:solidFill>
                <a:srgbClr val="FF0000"/>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Cho phép nhập văn bản và khóa để mã hóa văn bản trước khi gửi lên server</a:t>
            </a:r>
            <a:endParaRPr lang="en-US" sz="300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Trao đổi khóa với server</a:t>
            </a:r>
            <a:endParaRPr lang="en-US" sz="300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vi-VN" sz="3000">
                <a:solidFill>
                  <a:schemeClr val="accent2">
                    <a:lumMod val="50000"/>
                  </a:schemeClr>
                </a:solidFill>
                <a:latin typeface="Bahnschrift Condensed" panose="020B0502040204020203" pitchFamily="34" charset="0"/>
              </a:rPr>
              <a:t>Nhận kết quả trả về từ </a:t>
            </a:r>
            <a:r>
              <a:rPr lang="vi-VN" sz="3000" smtClean="0">
                <a:solidFill>
                  <a:schemeClr val="accent2">
                    <a:lumMod val="50000"/>
                  </a:schemeClr>
                </a:solidFill>
                <a:latin typeface="Bahnschrift Condensed" panose="020B0502040204020203" pitchFamily="34" charset="0"/>
              </a:rPr>
              <a:t>server</a:t>
            </a:r>
            <a:endParaRPr lang="en-US" sz="3200" smtClean="0">
              <a:solidFill>
                <a:schemeClr val="accent2">
                  <a:lumMod val="50000"/>
                </a:schemeClr>
              </a:solidFill>
              <a:latin typeface="Bahnschrift Condensed" panose="020B0502040204020203" pitchFamily="34" charset="0"/>
            </a:endParaRPr>
          </a:p>
          <a:p>
            <a:pPr marL="571500" indent="-571500" algn="l">
              <a:buFont typeface="Wingdings" panose="05000000000000000000" pitchFamily="2" charset="2"/>
              <a:buChar char="q"/>
            </a:pPr>
            <a:r>
              <a:rPr lang="en-US" sz="3200" smtClean="0">
                <a:solidFill>
                  <a:srgbClr val="FF0000"/>
                </a:solidFill>
                <a:latin typeface="Bahnschrift Condensed" panose="020B0502040204020203" pitchFamily="34" charset="0"/>
              </a:rPr>
              <a:t>Server</a:t>
            </a: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Nhận</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và</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khóa</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sau</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đó</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giải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để</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tìm</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smtClean="0">
                <a:solidFill>
                  <a:schemeClr val="accent2">
                    <a:lumMod val="50000"/>
                  </a:schemeClr>
                </a:solidFill>
                <a:latin typeface="Bahnschrift Condensed" panose="020B0502040204020203" pitchFamily="34" charset="0"/>
              </a:rPr>
              <a:t>rõ</a:t>
            </a:r>
            <a:endParaRPr lang="en-US" sz="3000" smtClean="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Sau</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giải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mã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chuyển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tất</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cả</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rõ</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thành</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chữ</a:t>
            </a:r>
            <a:r>
              <a:rPr lang="en-US" sz="3000">
                <a:solidFill>
                  <a:schemeClr val="accent2">
                    <a:lumMod val="50000"/>
                  </a:schemeClr>
                </a:solidFill>
                <a:latin typeface="Bahnschrift Condensed" panose="020B0502040204020203" pitchFamily="34" charset="0"/>
              </a:rPr>
              <a:t> </a:t>
            </a:r>
            <a:r>
              <a:rPr lang="en-US" sz="3000" err="1" smtClean="0">
                <a:solidFill>
                  <a:schemeClr val="accent2">
                    <a:lumMod val="50000"/>
                  </a:schemeClr>
                </a:solidFill>
                <a:latin typeface="Bahnschrift Condensed" panose="020B0502040204020203" pitchFamily="34" charset="0"/>
              </a:rPr>
              <a:t>hoa</a:t>
            </a:r>
            <a:endParaRPr lang="en-US" sz="3000" smtClean="0">
              <a:solidFill>
                <a:schemeClr val="accent2">
                  <a:lumMod val="50000"/>
                </a:schemeClr>
              </a:solidFill>
              <a:latin typeface="Bahnschrift Condensed" panose="020B0502040204020203" pitchFamily="34" charset="0"/>
            </a:endParaRPr>
          </a:p>
          <a:p>
            <a:pPr marL="914400" lvl="1" indent="-457200" algn="l">
              <a:buFont typeface="Arial" panose="020B0604020202020204" pitchFamily="34" charset="0"/>
              <a:buChar char="•"/>
            </a:pPr>
            <a:r>
              <a:rPr lang="en-US" sz="3000" err="1" smtClean="0">
                <a:solidFill>
                  <a:schemeClr val="accent2">
                    <a:lumMod val="50000"/>
                  </a:schemeClr>
                </a:solidFill>
                <a:latin typeface="Bahnschrift Condensed" panose="020B0502040204020203" pitchFamily="34" charset="0"/>
              </a:rPr>
              <a:t>Trả</a:t>
            </a:r>
            <a:r>
              <a:rPr lang="en-US" sz="3000" smtClean="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về</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văn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bản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sau</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khi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chuyển</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đổi</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thành</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hoa</a:t>
            </a:r>
            <a:r>
              <a:rPr lang="en-US" sz="3000">
                <a:solidFill>
                  <a:schemeClr val="accent2">
                    <a:lumMod val="50000"/>
                  </a:schemeClr>
                </a:solidFill>
                <a:latin typeface="Bahnschrift Condensed" panose="020B0502040204020203" pitchFamily="34" charset="0"/>
              </a:rPr>
              <a:t> </a:t>
            </a:r>
            <a:r>
              <a:rPr lang="en-US" sz="3000" err="1">
                <a:solidFill>
                  <a:schemeClr val="accent2">
                    <a:lumMod val="50000"/>
                  </a:schemeClr>
                </a:solidFill>
                <a:latin typeface="Bahnschrift Condensed" panose="020B0502040204020203" pitchFamily="34" charset="0"/>
              </a:rPr>
              <a:t>cho</a:t>
            </a:r>
            <a:r>
              <a:rPr lang="en-US" sz="3000">
                <a:solidFill>
                  <a:schemeClr val="accent2">
                    <a:lumMod val="50000"/>
                  </a:schemeClr>
                </a:solidFill>
                <a:latin typeface="Bahnschrift Condensed" panose="020B0502040204020203" pitchFamily="34" charset="0"/>
              </a:rPr>
              <a:t> </a:t>
            </a:r>
            <a:r>
              <a:rPr lang="en-US" sz="3000" smtClean="0">
                <a:solidFill>
                  <a:schemeClr val="accent2">
                    <a:lumMod val="50000"/>
                  </a:schemeClr>
                </a:solidFill>
                <a:latin typeface="Bahnschrift Condensed" panose="020B0502040204020203" pitchFamily="34" charset="0"/>
              </a:rPr>
              <a:t>client</a:t>
            </a:r>
            <a:endParaRPr lang="en-US" sz="3000">
              <a:solidFill>
                <a:schemeClr val="accent2">
                  <a:lumMod val="50000"/>
                </a:schemeClr>
              </a:solidFill>
              <a:latin typeface="Bahnschrift Condensed" panose="020B0502040204020203" pitchFamily="34" charset="0"/>
            </a:endParaRPr>
          </a:p>
        </p:txBody>
      </p:sp>
      <p:sp>
        <p:nvSpPr>
          <p:cNvPr id="6"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1. </a:t>
            </a:r>
            <a:r>
              <a:rPr lang="en-US" sz="3600" b="1" err="1" smtClean="0">
                <a:solidFill>
                  <a:schemeClr val="bg1"/>
                </a:solidFill>
                <a:latin typeface="Bahnschrift Condensed" panose="020B0502040204020203" pitchFamily="34" charset="0"/>
                <a:cs typeface="Times New Roman" panose="02020603050405020304" pitchFamily="18" charset="0"/>
              </a:rPr>
              <a:t>Yêu</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cầu</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đề</a:t>
            </a:r>
            <a:r>
              <a:rPr lang="en-US" sz="3600" b="1" smtClean="0">
                <a:solidFill>
                  <a:schemeClr val="bg1"/>
                </a:solidFill>
                <a:latin typeface="Bahnschrift Condensed" panose="020B0502040204020203" pitchFamily="34" charset="0"/>
                <a:cs typeface="Times New Roman" panose="02020603050405020304" pitchFamily="18" charset="0"/>
              </a:rPr>
              <a:t> </a:t>
            </a:r>
            <a:r>
              <a:rPr lang="en-US" sz="3600" b="1" err="1" smtClean="0">
                <a:solidFill>
                  <a:schemeClr val="bg1"/>
                </a:solidFill>
                <a:latin typeface="Bahnschrift Condensed" panose="020B0502040204020203" pitchFamily="34" charset="0"/>
                <a:cs typeface="Times New Roman" panose="02020603050405020304" pitchFamily="18" charset="0"/>
              </a:rPr>
              <a:t>tài</a:t>
            </a:r>
            <a:endParaRPr lang="en-US" sz="3600" b="1">
              <a:solidFill>
                <a:schemeClr val="bg1"/>
              </a:solidFill>
              <a:latin typeface="Bahnschrif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53770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a:t>
            </a:r>
            <a:r>
              <a:rPr lang="en-US" sz="3600" b="1" smtClean="0">
                <a:solidFill>
                  <a:schemeClr val="bg1"/>
                </a:solidFill>
                <a:latin typeface="Bahnschrift Condensed" panose="020B0502040204020203" pitchFamily="34" charset="0"/>
              </a:rPr>
              <a:t>. </a:t>
            </a:r>
            <a:r>
              <a:rPr lang="en-US" sz="3600" b="1" smtClean="0">
                <a:solidFill>
                  <a:schemeClr val="bg1"/>
                </a:solidFill>
                <a:latin typeface="Bahnschrift Condensed" panose="020B0502040204020203" pitchFamily="34" charset="0"/>
                <a:cs typeface="Times New Roman" panose="02020603050405020304" pitchFamily="18" charset="0"/>
              </a:rPr>
              <a:t>Lập trình TCP Socket với Java</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8D9CAC5-D93A-4CC0-A333-E1108C33CAA3}"/>
              </a:ext>
            </a:extLst>
          </p:cNvPr>
          <p:cNvSpPr>
            <a:spLocks noGrp="1"/>
          </p:cNvSpPr>
          <p:nvPr>
            <p:ph type="subTitle" idx="1"/>
          </p:nvPr>
        </p:nvSpPr>
        <p:spPr>
          <a:xfrm>
            <a:off x="557666" y="1550804"/>
            <a:ext cx="8917260" cy="4580030"/>
          </a:xfrm>
        </p:spPr>
        <p:txBody>
          <a:bodyPr>
            <a:noAutofit/>
          </a:bodyPr>
          <a:lstStyle/>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Ban đầu, phía server tạo Socket được ràng buộc với một </a:t>
            </a:r>
            <a:r>
              <a:rPr lang="vi-VN" sz="2800">
                <a:solidFill>
                  <a:srgbClr val="FF0000"/>
                </a:solidFill>
                <a:latin typeface="Bahnschrift Condensed" panose="020B0502040204020203" pitchFamily="34" charset="0"/>
              </a:rPr>
              <a:t>cổng (port number)</a:t>
            </a:r>
            <a:r>
              <a:rPr lang="vi-VN" sz="2800">
                <a:solidFill>
                  <a:schemeClr val="accent2">
                    <a:lumMod val="50000"/>
                  </a:schemeClr>
                </a:solidFill>
                <a:latin typeface="Bahnschrift Condensed" panose="020B0502040204020203" pitchFamily="34" charset="0"/>
              </a:rPr>
              <a:t> để chờ nhận yêu cầu từ phía client.</a:t>
            </a:r>
          </a:p>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Tiếp đến phía client yêu cầu server bằng cách tạo một Socket TCP trên máy kèm với </a:t>
            </a:r>
            <a:r>
              <a:rPr lang="vi-VN" sz="2800">
                <a:solidFill>
                  <a:srgbClr val="FF0000"/>
                </a:solidFill>
                <a:latin typeface="Bahnschrift Condensed" panose="020B0502040204020203" pitchFamily="34" charset="0"/>
              </a:rPr>
              <a:t>địa chỉ IP và port number </a:t>
            </a:r>
            <a:r>
              <a:rPr lang="vi-VN" sz="2800">
                <a:solidFill>
                  <a:schemeClr val="accent2">
                    <a:lumMod val="50000"/>
                  </a:schemeClr>
                </a:solidFill>
                <a:latin typeface="Bahnschrift Condensed" panose="020B0502040204020203" pitchFamily="34" charset="0"/>
              </a:rPr>
              <a:t>của tiến tình tương ứng trên máy server. Khi client tạo Socket, client TCP tạo liên kết với server TCP và chờ chấp nhận kết nối từ server.</a:t>
            </a:r>
          </a:p>
          <a:p>
            <a:pPr marL="457200" indent="-457200" algn="just">
              <a:buClr>
                <a:schemeClr val="accent2">
                  <a:lumMod val="75000"/>
                </a:schemeClr>
              </a:buClr>
              <a:buFont typeface="Wingdings" panose="05000000000000000000" pitchFamily="2" charset="2"/>
              <a:buChar char="v"/>
            </a:pPr>
            <a:r>
              <a:rPr lang="vi-VN" sz="2800">
                <a:solidFill>
                  <a:schemeClr val="accent2">
                    <a:lumMod val="50000"/>
                  </a:schemeClr>
                </a:solidFill>
                <a:latin typeface="Bahnschrift Condensed" panose="020B0502040204020203" pitchFamily="34" charset="0"/>
              </a:rPr>
              <a:t>TCP cung cấp dịch vụ truyền dòng </a:t>
            </a:r>
            <a:r>
              <a:rPr lang="vi-VN" sz="2800">
                <a:solidFill>
                  <a:srgbClr val="FF0000"/>
                </a:solidFill>
                <a:latin typeface="Bahnschrift Condensed" panose="020B0502040204020203" pitchFamily="34" charset="0"/>
              </a:rPr>
              <a:t>tin cậy và có thứ tự </a:t>
            </a:r>
            <a:r>
              <a:rPr lang="vi-VN" sz="2800">
                <a:solidFill>
                  <a:schemeClr val="accent2">
                    <a:lumMod val="50000"/>
                  </a:schemeClr>
                </a:solidFill>
                <a:latin typeface="Bahnschrift Condensed" panose="020B0502040204020203" pitchFamily="34" charset="0"/>
              </a:rPr>
              <a:t>giữa client và server, giữa máy chủ và máy nhận chỉ có 1 địa chỉ IP duy nhất. Thêm vào đó, mỗi thông điệp truyền đi đều có xác nhận trả về.</a:t>
            </a:r>
          </a:p>
        </p:txBody>
      </p:sp>
    </p:spTree>
    <p:extLst>
      <p:ext uri="{BB962C8B-B14F-4D97-AF65-F5344CB8AC3E}">
        <p14:creationId xmlns:p14="http://schemas.microsoft.com/office/powerpoint/2010/main" val="91344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a:t>
            </a:r>
            <a:r>
              <a:rPr lang="en-US" sz="3600" b="1" smtClean="0">
                <a:solidFill>
                  <a:schemeClr val="bg1"/>
                </a:solidFill>
                <a:latin typeface="Bahnschrift Condensed" panose="020B0502040204020203" pitchFamily="34" charset="0"/>
              </a:rPr>
              <a:t>. </a:t>
            </a:r>
            <a:r>
              <a:rPr lang="en-US" sz="3600" b="1" smtClean="0">
                <a:solidFill>
                  <a:schemeClr val="bg1"/>
                </a:solidFill>
                <a:latin typeface="Bahnschrift Condensed" panose="020B0502040204020203" pitchFamily="34" charset="0"/>
                <a:cs typeface="Times New Roman" panose="02020603050405020304" pitchFamily="18" charset="0"/>
              </a:rPr>
              <a:t>Lập trình TCP Socket với Java</a:t>
            </a:r>
            <a:endParaRPr lang="en-US" sz="3600" b="1">
              <a:solidFill>
                <a:schemeClr val="bg1"/>
              </a:solidFill>
              <a:latin typeface="Bahnschrift Condensed" panose="020B0502040204020203" pitchFamily="34" charset="0"/>
              <a:cs typeface="Times New Roman" panose="02020603050405020304" pitchFamily="18" charset="0"/>
            </a:endParaRPr>
          </a:p>
        </p:txBody>
      </p:sp>
      <p:pic>
        <p:nvPicPr>
          <p:cNvPr id="4098" name="Picture 2" descr="Xây dựng ứng dụng Client-Server với Socket trong Java - GP Coder (Lập trình  Java)"/>
          <p:cNvPicPr>
            <a:picLocks noChangeAspect="1" noChangeArrowheads="1"/>
          </p:cNvPicPr>
          <p:nvPr/>
        </p:nvPicPr>
        <p:blipFill rotWithShape="1">
          <a:blip r:embed="rId2">
            <a:extLst>
              <a:ext uri="{28A0092B-C50C-407E-A947-70E740481C1C}">
                <a14:useLocalDpi xmlns:a14="http://schemas.microsoft.com/office/drawing/2010/main" val="0"/>
              </a:ext>
            </a:extLst>
          </a:blip>
          <a:srcRect t="1115" b="3081"/>
          <a:stretch/>
        </p:blipFill>
        <p:spPr bwMode="auto">
          <a:xfrm>
            <a:off x="5450642" y="1105989"/>
            <a:ext cx="4961641" cy="5752011"/>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528882" y="2904776"/>
            <a:ext cx="4025189" cy="1077218"/>
          </a:xfrm>
          <a:prstGeom prst="rect">
            <a:avLst/>
          </a:prstGeom>
          <a:ln>
            <a:solidFill>
              <a:schemeClr val="accent1"/>
            </a:solidFill>
          </a:ln>
        </p:spPr>
        <p:txBody>
          <a:bodyPr wrap="square">
            <a:spAutoFit/>
          </a:bodyPr>
          <a:lstStyle/>
          <a:p>
            <a:r>
              <a:rPr lang="vi-VN" sz="3200">
                <a:solidFill>
                  <a:schemeClr val="accent2">
                    <a:lumMod val="50000"/>
                  </a:schemeClr>
                </a:solidFill>
                <a:latin typeface="Bahnschrift Condensed" panose="020B0502040204020203" pitchFamily="34" charset="0"/>
              </a:rPr>
              <a:t>Tương tác giữa client socket và server socket</a:t>
            </a:r>
            <a:r>
              <a:rPr lang="en-US" sz="3200">
                <a:solidFill>
                  <a:schemeClr val="accent2">
                    <a:lumMod val="50000"/>
                  </a:schemeClr>
                </a:solidFill>
                <a:latin typeface="Bahnschrift Condensed" panose="020B0502040204020203" pitchFamily="34" charset="0"/>
              </a:rPr>
              <a:t> </a:t>
            </a:r>
            <a:r>
              <a:rPr lang="vi-VN" sz="3200">
                <a:solidFill>
                  <a:schemeClr val="accent2">
                    <a:lumMod val="50000"/>
                  </a:schemeClr>
                </a:solidFill>
                <a:latin typeface="Bahnschrift Condensed" panose="020B0502040204020203" pitchFamily="34" charset="0"/>
              </a:rPr>
              <a:t>qua TCP</a:t>
            </a:r>
            <a:endParaRPr lang="en-GB" sz="3200" dirty="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588171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a:solidFill>
                  <a:schemeClr val="bg1"/>
                </a:solidFill>
                <a:latin typeface="Bahnschrift Condensed" panose="020B0502040204020203" pitchFamily="34" charset="0"/>
              </a:rPr>
              <a:t>2. </a:t>
            </a:r>
            <a:r>
              <a:rPr lang="en-US" sz="3600" b="1">
                <a:solidFill>
                  <a:schemeClr val="bg1"/>
                </a:solidFill>
                <a:latin typeface="Bahnschrift Condensed" panose="020B0502040204020203" pitchFamily="34" charset="0"/>
                <a:cs typeface="Times New Roman" panose="02020603050405020304" pitchFamily="18" charset="0"/>
              </a:rPr>
              <a:t>Lập trình TCP Socket với Java</a:t>
            </a:r>
            <a:endParaRPr lang="en-US" sz="3600" b="1">
              <a:solidFill>
                <a:schemeClr val="bg1"/>
              </a:solidFill>
              <a:latin typeface="Bahnschrift Condensed" panose="020B0502040204020203" pitchFamily="34" charset="0"/>
              <a:cs typeface="Times New Roman" panose="02020603050405020304" pitchFamily="18" charset="0"/>
            </a:endParaRPr>
          </a:p>
        </p:txBody>
      </p:sp>
      <p:sp>
        <p:nvSpPr>
          <p:cNvPr id="5" name="Subtitle 4"/>
          <p:cNvSpPr>
            <a:spLocks noGrp="1"/>
          </p:cNvSpPr>
          <p:nvPr>
            <p:ph type="subTitle" idx="1"/>
          </p:nvPr>
        </p:nvSpPr>
        <p:spPr>
          <a:xfrm>
            <a:off x="378580" y="1076077"/>
            <a:ext cx="9846734" cy="1980632"/>
          </a:xfrm>
        </p:spPr>
        <p:txBody>
          <a:bodyPr>
            <a:noAutofit/>
          </a:bodyPr>
          <a:lstStyle/>
          <a:p>
            <a:pPr algn="just"/>
            <a:r>
              <a:rPr lang="en-US" sz="2800" b="1">
                <a:solidFill>
                  <a:srgbClr val="FF0000"/>
                </a:solidFill>
                <a:latin typeface="Bahnschrift Condensed" panose="020B0502040204020203" pitchFamily="34" charset="0"/>
              </a:rPr>
              <a:t>So sánh UDP và TCP</a:t>
            </a:r>
          </a:p>
          <a:p>
            <a:pPr algn="just"/>
            <a:r>
              <a:rPr lang="en-US" sz="2400" b="1" smtClean="0">
                <a:solidFill>
                  <a:schemeClr val="accent2">
                    <a:lumMod val="50000"/>
                  </a:schemeClr>
                </a:solidFill>
                <a:latin typeface="Bahnschrift Condensed" panose="020B0502040204020203" pitchFamily="34" charset="0"/>
              </a:rPr>
              <a:t>Giống </a:t>
            </a:r>
            <a:r>
              <a:rPr lang="en-US" sz="2400" b="1">
                <a:solidFill>
                  <a:schemeClr val="accent2">
                    <a:lumMod val="50000"/>
                  </a:schemeClr>
                </a:solidFill>
                <a:latin typeface="Bahnschrift Condensed" panose="020B0502040204020203" pitchFamily="34" charset="0"/>
              </a:rPr>
              <a:t>nhau: </a:t>
            </a:r>
            <a:r>
              <a:rPr lang="en-US" sz="2400">
                <a:solidFill>
                  <a:schemeClr val="accent2">
                    <a:lumMod val="50000"/>
                  </a:schemeClr>
                </a:solidFill>
                <a:latin typeface="Bahnschrift Condensed" panose="020B0502040204020203" pitchFamily="34" charset="0"/>
              </a:rPr>
              <a:t>đều là các giao thức mạng TCP/IP, có chức năng kết nối các máy lại với nhau và có thể gửi dữ liệu cho nhau….</a:t>
            </a:r>
          </a:p>
          <a:p>
            <a:pPr algn="just"/>
            <a:r>
              <a:rPr lang="en-US" sz="2400" b="1">
                <a:solidFill>
                  <a:schemeClr val="accent2">
                    <a:lumMod val="50000"/>
                  </a:schemeClr>
                </a:solidFill>
                <a:latin typeface="Bahnschrift Condensed" panose="020B0502040204020203" pitchFamily="34" charset="0"/>
              </a:rPr>
              <a:t>Khác </a:t>
            </a:r>
            <a:r>
              <a:rPr lang="en-US" sz="2400" b="1" smtClean="0">
                <a:solidFill>
                  <a:schemeClr val="accent2">
                    <a:lumMod val="50000"/>
                  </a:schemeClr>
                </a:solidFill>
                <a:latin typeface="Bahnschrift Condensed" panose="020B0502040204020203" pitchFamily="34" charset="0"/>
              </a:rPr>
              <a:t>nhau:</a:t>
            </a:r>
          </a:p>
          <a:p>
            <a:pPr algn="just"/>
            <a:endParaRPr lang="en-US" sz="2400" b="1">
              <a:solidFill>
                <a:schemeClr val="accent2">
                  <a:lumMod val="50000"/>
                </a:schemeClr>
              </a:solidFill>
              <a:latin typeface="Bahnschrift Condensed"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18488267"/>
              </p:ext>
            </p:extLst>
          </p:nvPr>
        </p:nvGraphicFramePr>
        <p:xfrm>
          <a:off x="1766136" y="2553243"/>
          <a:ext cx="8327098" cy="4444920"/>
        </p:xfrm>
        <a:graphic>
          <a:graphicData uri="http://schemas.openxmlformats.org/drawingml/2006/table">
            <a:tbl>
              <a:tblPr/>
              <a:tblGrid>
                <a:gridCol w="4163549">
                  <a:extLst>
                    <a:ext uri="{9D8B030D-6E8A-4147-A177-3AD203B41FA5}">
                      <a16:colId xmlns:a16="http://schemas.microsoft.com/office/drawing/2014/main" val="3448377665"/>
                    </a:ext>
                  </a:extLst>
                </a:gridCol>
                <a:gridCol w="4163549">
                  <a:extLst>
                    <a:ext uri="{9D8B030D-6E8A-4147-A177-3AD203B41FA5}">
                      <a16:colId xmlns:a16="http://schemas.microsoft.com/office/drawing/2014/main" val="3161132627"/>
                    </a:ext>
                  </a:extLst>
                </a:gridCol>
              </a:tblGrid>
              <a:tr h="360433">
                <a:tc>
                  <a:txBody>
                    <a:bodyPr/>
                    <a:lstStyle/>
                    <a:p>
                      <a:pPr algn="l" fontAlgn="t"/>
                      <a:r>
                        <a:rPr lang="en-US" sz="1600">
                          <a:effectLst/>
                          <a:latin typeface="Arial" panose="020B0604020202020204" pitchFamily="34" charset="0"/>
                          <a:cs typeface="Arial" panose="020B0604020202020204" pitchFamily="34" charset="0"/>
                        </a:rPr>
                        <a:t>TCP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600">
                          <a:effectLst/>
                          <a:latin typeface="Arial" panose="020B0604020202020204" pitchFamily="34" charset="0"/>
                          <a:cs typeface="Arial" panose="020B0604020202020204" pitchFamily="34" charset="0"/>
                        </a:rPr>
                        <a:t>UDP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879036054"/>
                  </a:ext>
                </a:extLst>
              </a:tr>
              <a:tr h="360433">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vi-VN" sz="1600">
                          <a:effectLst/>
                          <a:latin typeface="Arial" panose="020B0604020202020204" pitchFamily="34" charset="0"/>
                          <a:cs typeface="Arial" panose="020B0604020202020204" pitchFamily="34" charset="0"/>
                        </a:rPr>
                        <a:t>Hướng </a:t>
                      </a:r>
                      <a:r>
                        <a:rPr lang="vi-VN" sz="1600">
                          <a:effectLst/>
                          <a:latin typeface="Arial" panose="020B0604020202020204" pitchFamily="34" charset="0"/>
                          <a:cs typeface="Arial" panose="020B0604020202020204" pitchFamily="34" charset="0"/>
                        </a:rPr>
                        <a:t>kết </a:t>
                      </a:r>
                      <a:r>
                        <a:rPr lang="vi-VN" sz="1600" smtClean="0">
                          <a:effectLst/>
                          <a:latin typeface="Arial" panose="020B0604020202020204" pitchFamily="34" charset="0"/>
                          <a:cs typeface="Arial" panose="020B0604020202020204" pitchFamily="34" charset="0"/>
                        </a:rPr>
                        <a:t>nối</a:t>
                      </a:r>
                      <a:r>
                        <a:rPr lang="en-US" sz="1600" smtClean="0">
                          <a:effectLst/>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Header có kích thước 20 byte (hỗ trợ khôi phục lỗi)</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a:effectLst/>
                          <a:latin typeface="Arial" panose="020B0604020202020204" pitchFamily="34" charset="0"/>
                          <a:cs typeface="Arial" panose="020B0604020202020204" pitchFamily="34" charset="0"/>
                        </a:rPr>
                        <a:t>Hướng không </a:t>
                      </a:r>
                      <a:r>
                        <a:rPr lang="vi-VN" sz="1600">
                          <a:effectLst/>
                          <a:latin typeface="Arial" panose="020B0604020202020204" pitchFamily="34" charset="0"/>
                          <a:cs typeface="Arial" panose="020B0604020202020204" pitchFamily="34" charset="0"/>
                        </a:rPr>
                        <a:t>kết </a:t>
                      </a:r>
                      <a:r>
                        <a:rPr lang="vi-VN" sz="1600" smtClean="0">
                          <a:effectLst/>
                          <a:latin typeface="Arial" panose="020B0604020202020204" pitchFamily="34" charset="0"/>
                          <a:cs typeface="Arial" panose="020B0604020202020204" pitchFamily="34" charset="0"/>
                        </a:rPr>
                        <a:t>nối</a:t>
                      </a:r>
                      <a:r>
                        <a:rPr lang="en-US" sz="1600" smtClean="0">
                          <a:effectLst/>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Header có kích thước 8 byte</a:t>
                      </a:r>
                      <a:endParaRPr lang="vi-VN" sz="1600">
                        <a:effectLst/>
                        <a:latin typeface="Arial" panose="020B0604020202020204" pitchFamily="34" charset="0"/>
                        <a:cs typeface="Arial" panose="020B0604020202020204" pitchFamily="34" charset="0"/>
                      </a:endParaRP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570869365"/>
                  </a:ext>
                </a:extLst>
              </a:tr>
              <a:tr h="360433">
                <a:tc>
                  <a:txBody>
                    <a:bodyPr/>
                    <a:lstStyle/>
                    <a:p>
                      <a:pPr fontAlgn="t"/>
                      <a:r>
                        <a:rPr lang="en-US" sz="1600">
                          <a:effectLst/>
                          <a:latin typeface="Arial" panose="020B0604020202020204" pitchFamily="34" charset="0"/>
                          <a:cs typeface="Arial" panose="020B0604020202020204" pitchFamily="34" charset="0"/>
                        </a:rPr>
                        <a:t>Độ tin cậy cao</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Độ tin cậy thấp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86285376"/>
                  </a:ext>
                </a:extLst>
              </a:tr>
              <a:tr h="630758">
                <a:tc>
                  <a:txBody>
                    <a:bodyPr/>
                    <a:lstStyle/>
                    <a:p>
                      <a:pPr fontAlgn="t"/>
                      <a:r>
                        <a:rPr lang="en-US" sz="1600">
                          <a:effectLst/>
                          <a:latin typeface="Arial" panose="020B0604020202020204" pitchFamily="34" charset="0"/>
                          <a:cs typeface="Arial" panose="020B0604020202020204" pitchFamily="34" charset="0"/>
                        </a:rPr>
                        <a:t>Gửi dữ liệu dạng luồng byte</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Gửi đi Datagram</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350413149"/>
                  </a:ext>
                </a:extLst>
              </a:tr>
              <a:tr h="630758">
                <a:tc>
                  <a:txBody>
                    <a:bodyPr/>
                    <a:lstStyle/>
                    <a:p>
                      <a:pPr fontAlgn="t"/>
                      <a:r>
                        <a:rPr lang="en-US" sz="1600">
                          <a:effectLst/>
                          <a:latin typeface="Arial" panose="020B0604020202020204" pitchFamily="34" charset="0"/>
                          <a:cs typeface="Arial" panose="020B0604020202020204" pitchFamily="34" charset="0"/>
                        </a:rPr>
                        <a:t>Không cho phép mất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Cho phép mất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310535773"/>
                  </a:ext>
                </a:extLst>
              </a:tr>
              <a:tr h="630758">
                <a:tc>
                  <a:txBody>
                    <a:bodyPr/>
                    <a:lstStyle/>
                    <a:p>
                      <a:pPr fontAlgn="t"/>
                      <a:r>
                        <a:rPr lang="en-US" sz="1600">
                          <a:effectLst/>
                          <a:latin typeface="Arial" panose="020B0604020202020204" pitchFamily="34" charset="0"/>
                          <a:cs typeface="Arial" panose="020B0604020202020204" pitchFamily="34" charset="0"/>
                        </a:rPr>
                        <a:t>Đảm bảo việc truyền dữ liệu</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Không đảm bảo việc truyền dữ liệu</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79459462"/>
                  </a:ext>
                </a:extLst>
              </a:tr>
              <a:tr h="630758">
                <a:tc>
                  <a:txBody>
                    <a:bodyPr/>
                    <a:lstStyle/>
                    <a:p>
                      <a:pPr fontAlgn="t"/>
                      <a:r>
                        <a:rPr lang="en-US" sz="1600">
                          <a:effectLst/>
                          <a:latin typeface="Arial" panose="020B0604020202020204" pitchFamily="34" charset="0"/>
                          <a:cs typeface="Arial" panose="020B0604020202020204" pitchFamily="34" charset="0"/>
                        </a:rPr>
                        <a:t>Có sắp xếp thứ tự các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a:effectLst/>
                          <a:latin typeface="Arial" panose="020B0604020202020204" pitchFamily="34" charset="0"/>
                          <a:cs typeface="Arial" panose="020B0604020202020204" pitchFamily="34" charset="0"/>
                        </a:rPr>
                        <a:t>Không sắp xếp thứ tự các gói tin</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460958096"/>
                  </a:ext>
                </a:extLst>
              </a:tr>
              <a:tr h="630758">
                <a:tc>
                  <a:txBody>
                    <a:bodyPr/>
                    <a:lstStyle/>
                    <a:p>
                      <a:pPr fontAlgn="t"/>
                      <a:r>
                        <a:rPr lang="vi-VN" sz="1600">
                          <a:effectLst/>
                          <a:latin typeface="Arial" panose="020B0604020202020204" pitchFamily="34" charset="0"/>
                          <a:cs typeface="Arial" panose="020B0604020202020204" pitchFamily="34" charset="0"/>
                        </a:rPr>
                        <a:t>Tốc độ truyền thấp hơn UDP</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600">
                          <a:effectLst/>
                          <a:latin typeface="Arial" panose="020B0604020202020204" pitchFamily="34" charset="0"/>
                          <a:cs typeface="Arial" panose="020B0604020202020204" pitchFamily="34" charset="0"/>
                        </a:rPr>
                        <a:t>Tốc độ truyền cao</a:t>
                      </a:r>
                    </a:p>
                  </a:txBody>
                  <a:tcPr marL="82584" marR="82584" marT="41292" marB="41292">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408260025"/>
                  </a:ext>
                </a:extLst>
              </a:tr>
            </a:tbl>
          </a:graphicData>
        </a:graphic>
      </p:graphicFrame>
    </p:spTree>
    <p:extLst>
      <p:ext uri="{BB962C8B-B14F-4D97-AF65-F5344CB8AC3E}">
        <p14:creationId xmlns:p14="http://schemas.microsoft.com/office/powerpoint/2010/main" val="5899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endParaRPr>
          </a:p>
        </p:txBody>
      </p:sp>
      <p:sp>
        <p:nvSpPr>
          <p:cNvPr id="4" name="Rectangle 3"/>
          <p:cNvSpPr/>
          <p:nvPr/>
        </p:nvSpPr>
        <p:spPr>
          <a:xfrm>
            <a:off x="554182" y="1314164"/>
            <a:ext cx="9190182" cy="5016758"/>
          </a:xfrm>
          <a:prstGeom prst="rect">
            <a:avLst/>
          </a:prstGeom>
        </p:spPr>
        <p:txBody>
          <a:bodyPr wrap="square">
            <a:spAutoFit/>
          </a:bodyPr>
          <a:lstStyle/>
          <a:p>
            <a:pPr marL="457200" indent="-457200" algn="just">
              <a:buFont typeface="Arial" panose="020B0604020202020204" pitchFamily="34" charset="0"/>
              <a:buChar char="•"/>
            </a:pPr>
            <a:r>
              <a:rPr lang="vi-VN" sz="3200">
                <a:solidFill>
                  <a:schemeClr val="accent2">
                    <a:lumMod val="50000"/>
                  </a:schemeClr>
                </a:solidFill>
                <a:latin typeface="Bahnschrift Condensed" panose="020B0502040204020203" pitchFamily="34" charset="0"/>
              </a:rPr>
              <a:t>Có 2 loại mã hóa cơ bản bao gồm mã hóa đối xứng và bất </a:t>
            </a:r>
            <a:r>
              <a:rPr lang="vi-VN" sz="3200">
                <a:solidFill>
                  <a:schemeClr val="accent2">
                    <a:lumMod val="50000"/>
                  </a:schemeClr>
                </a:solidFill>
                <a:latin typeface="Bahnschrift Condensed" panose="020B0502040204020203" pitchFamily="34" charset="0"/>
              </a:rPr>
              <a:t>đối </a:t>
            </a:r>
            <a:r>
              <a:rPr lang="vi-VN" sz="3200" smtClean="0">
                <a:solidFill>
                  <a:schemeClr val="accent2">
                    <a:lumMod val="50000"/>
                  </a:schemeClr>
                </a:solidFill>
                <a:latin typeface="Bahnschrift Condensed" panose="020B0502040204020203" pitchFamily="34" charset="0"/>
              </a:rPr>
              <a:t>xứng.</a:t>
            </a: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r>
              <a:rPr lang="vi-VN" sz="3200" smtClean="0">
                <a:solidFill>
                  <a:schemeClr val="accent2">
                    <a:lumMod val="50000"/>
                  </a:schemeClr>
                </a:solidFill>
                <a:latin typeface="Bahnschrift Condensed" panose="020B0502040204020203" pitchFamily="34" charset="0"/>
              </a:rPr>
              <a:t>Trong </a:t>
            </a:r>
            <a:r>
              <a:rPr lang="vi-VN" sz="3200">
                <a:solidFill>
                  <a:schemeClr val="accent2">
                    <a:lumMod val="50000"/>
                  </a:schemeClr>
                </a:solidFill>
                <a:latin typeface="Bahnschrift Condensed" panose="020B0502040204020203" pitchFamily="34" charset="0"/>
              </a:rPr>
              <a:t>đó </a:t>
            </a:r>
            <a:r>
              <a:rPr lang="vi-VN" sz="3200">
                <a:solidFill>
                  <a:srgbClr val="FF0000"/>
                </a:solidFill>
                <a:latin typeface="Bahnschrift Condensed" panose="020B0502040204020203" pitchFamily="34" charset="0"/>
              </a:rPr>
              <a:t>mã hóa đối xứng </a:t>
            </a:r>
            <a:r>
              <a:rPr lang="vi-VN" sz="3200">
                <a:solidFill>
                  <a:schemeClr val="accent2">
                    <a:lumMod val="50000"/>
                  </a:schemeClr>
                </a:solidFill>
                <a:latin typeface="Bahnschrift Condensed" panose="020B0502040204020203" pitchFamily="34" charset="0"/>
              </a:rPr>
              <a:t>sử dụng </a:t>
            </a:r>
            <a:r>
              <a:rPr lang="vi-VN" sz="3200">
                <a:solidFill>
                  <a:srgbClr val="FF0000"/>
                </a:solidFill>
                <a:latin typeface="Bahnschrift Condensed" panose="020B0502040204020203" pitchFamily="34" charset="0"/>
              </a:rPr>
              <a:t>một khóa duy nhất </a:t>
            </a:r>
            <a:r>
              <a:rPr lang="vi-VN" sz="3200">
                <a:solidFill>
                  <a:schemeClr val="accent2">
                    <a:lumMod val="50000"/>
                  </a:schemeClr>
                </a:solidFill>
                <a:latin typeface="Bahnschrift Condensed" panose="020B0502040204020203" pitchFamily="34" charset="0"/>
              </a:rPr>
              <a:t>được gọi là khóa riêng hoặc khóa bí mật để mã hóa và giải mã thông tin, còn </a:t>
            </a:r>
            <a:r>
              <a:rPr lang="vi-VN" sz="3200">
                <a:solidFill>
                  <a:srgbClr val="FF0000"/>
                </a:solidFill>
                <a:latin typeface="Bahnschrift Condensed" panose="020B0502040204020203" pitchFamily="34" charset="0"/>
              </a:rPr>
              <a:t>mã hóa bất đối xứng </a:t>
            </a:r>
            <a:r>
              <a:rPr lang="vi-VN" sz="3200">
                <a:solidFill>
                  <a:schemeClr val="accent2">
                    <a:lumMod val="50000"/>
                  </a:schemeClr>
                </a:solidFill>
                <a:latin typeface="Bahnschrift Condensed" panose="020B0502040204020203" pitchFamily="34" charset="0"/>
              </a:rPr>
              <a:t>sử dụng </a:t>
            </a:r>
            <a:r>
              <a:rPr lang="vi-VN" sz="3200">
                <a:solidFill>
                  <a:srgbClr val="FF0000"/>
                </a:solidFill>
                <a:latin typeface="Bahnschrift Condensed" panose="020B0502040204020203" pitchFamily="34" charset="0"/>
              </a:rPr>
              <a:t>hai khóa khác nhau </a:t>
            </a:r>
            <a:r>
              <a:rPr lang="vi-VN" sz="3200">
                <a:solidFill>
                  <a:schemeClr val="accent2">
                    <a:lumMod val="50000"/>
                  </a:schemeClr>
                </a:solidFill>
                <a:latin typeface="Bahnschrift Condensed" panose="020B0502040204020203" pitchFamily="34" charset="0"/>
              </a:rPr>
              <a:t>làm khóa chung và khóa </a:t>
            </a:r>
            <a:r>
              <a:rPr lang="vi-VN" sz="3200">
                <a:solidFill>
                  <a:schemeClr val="accent2">
                    <a:lumMod val="50000"/>
                  </a:schemeClr>
                </a:solidFill>
                <a:latin typeface="Bahnschrift Condensed" panose="020B0502040204020203" pitchFamily="34" charset="0"/>
              </a:rPr>
              <a:t>riêng</a:t>
            </a:r>
            <a:r>
              <a:rPr lang="vi-VN" sz="3200" smtClean="0">
                <a:solidFill>
                  <a:schemeClr val="accent2">
                    <a:lumMod val="50000"/>
                  </a:schemeClr>
                </a:solidFill>
                <a:latin typeface="Bahnschrift Condensed" panose="020B0502040204020203" pitchFamily="34" charset="0"/>
              </a:rPr>
              <a:t>.</a:t>
            </a: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endParaRPr lang="en-US" sz="3200" smtClean="0">
              <a:solidFill>
                <a:schemeClr val="accent2">
                  <a:lumMod val="50000"/>
                </a:schemeClr>
              </a:solidFill>
              <a:latin typeface="Bahnschrift Condensed" panose="020B0502040204020203" pitchFamily="34" charset="0"/>
            </a:endParaRPr>
          </a:p>
          <a:p>
            <a:pPr marL="457200" indent="-457200" algn="just">
              <a:buFont typeface="Arial" panose="020B0604020202020204" pitchFamily="34" charset="0"/>
              <a:buChar char="•"/>
            </a:pPr>
            <a:r>
              <a:rPr lang="en-US" sz="3200" smtClean="0">
                <a:solidFill>
                  <a:schemeClr val="accent2">
                    <a:lumMod val="50000"/>
                  </a:schemeClr>
                </a:solidFill>
                <a:latin typeface="Bahnschrift Condensed" panose="020B0502040204020203" pitchFamily="34" charset="0"/>
              </a:rPr>
              <a:t>DES (viết </a:t>
            </a:r>
            <a:r>
              <a:rPr lang="en-US" sz="3200">
                <a:solidFill>
                  <a:schemeClr val="accent2">
                    <a:lumMod val="50000"/>
                  </a:schemeClr>
                </a:solidFill>
                <a:latin typeface="Bahnschrift Condensed" panose="020B0502040204020203" pitchFamily="34" charset="0"/>
              </a:rPr>
              <a:t>tắt của </a:t>
            </a:r>
            <a:r>
              <a:rPr lang="en-US" sz="3200" b="1">
                <a:solidFill>
                  <a:schemeClr val="accent2">
                    <a:lumMod val="50000"/>
                  </a:schemeClr>
                </a:solidFill>
                <a:latin typeface="Bahnschrift Condensed" panose="020B0502040204020203" pitchFamily="34" charset="0"/>
              </a:rPr>
              <a:t>Data Encryption Standard</a:t>
            </a:r>
            <a:r>
              <a:rPr lang="en-US" sz="3200">
                <a:solidFill>
                  <a:schemeClr val="accent2">
                    <a:lumMod val="50000"/>
                  </a:schemeClr>
                </a:solidFill>
                <a:latin typeface="Bahnschrift Condensed" panose="020B0502040204020203" pitchFamily="34" charset="0"/>
              </a:rPr>
              <a:t>, hay </a:t>
            </a:r>
            <a:r>
              <a:rPr lang="en-US" sz="3200" b="1">
                <a:solidFill>
                  <a:schemeClr val="accent2">
                    <a:lumMod val="50000"/>
                  </a:schemeClr>
                </a:solidFill>
                <a:latin typeface="Bahnschrift Condensed" panose="020B0502040204020203" pitchFamily="34" charset="0"/>
              </a:rPr>
              <a:t>Tiêu chuẩn Mã hóa Dữ </a:t>
            </a:r>
            <a:r>
              <a:rPr lang="en-US" sz="3200" b="1">
                <a:solidFill>
                  <a:schemeClr val="accent2">
                    <a:lumMod val="50000"/>
                  </a:schemeClr>
                </a:solidFill>
                <a:latin typeface="Bahnschrift Condensed" panose="020B0502040204020203" pitchFamily="34" charset="0"/>
              </a:rPr>
              <a:t>liệu</a:t>
            </a:r>
            <a:r>
              <a:rPr lang="en-US" sz="3200">
                <a:solidFill>
                  <a:schemeClr val="accent2">
                    <a:lumMod val="50000"/>
                  </a:schemeClr>
                </a:solidFill>
                <a:latin typeface="Bahnschrift Condensed" panose="020B0502040204020203" pitchFamily="34" charset="0"/>
              </a:rPr>
              <a:t>) là mã hóa đối xứng</a:t>
            </a:r>
            <a:endParaRPr lang="en-US"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548737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976C-D31C-4E92-BEDC-F7D6C2D005A0}"/>
              </a:ext>
            </a:extLst>
          </p:cNvPr>
          <p:cNvSpPr>
            <a:spLocks noGrp="1"/>
          </p:cNvSpPr>
          <p:nvPr>
            <p:ph type="ctrTitle"/>
          </p:nvPr>
        </p:nvSpPr>
        <p:spPr>
          <a:xfrm>
            <a:off x="0" y="272223"/>
            <a:ext cx="12484100" cy="689112"/>
          </a:xfrm>
        </p:spPr>
        <p:style>
          <a:lnRef idx="0">
            <a:schemeClr val="accent2"/>
          </a:lnRef>
          <a:fillRef idx="3">
            <a:schemeClr val="accent2"/>
          </a:fillRef>
          <a:effectRef idx="3">
            <a:schemeClr val="accent2"/>
          </a:effectRef>
          <a:fontRef idx="minor">
            <a:schemeClr val="lt1"/>
          </a:fontRef>
        </p:style>
        <p:txBody>
          <a:bodyPr>
            <a:normAutofit/>
          </a:bodyPr>
          <a:lstStyle/>
          <a:p>
            <a:pPr algn="l"/>
            <a:r>
              <a:rPr lang="en-US" sz="3600" b="1" smtClean="0">
                <a:solidFill>
                  <a:schemeClr val="bg1"/>
                </a:solidFill>
                <a:latin typeface="Bahnschrift Condensed" panose="020B0502040204020203" pitchFamily="34" charset="0"/>
              </a:rPr>
              <a:t>3. Thuật toán mã hóa DES</a:t>
            </a:r>
            <a:endParaRPr lang="en-US" sz="3600" b="1">
              <a:solidFill>
                <a:schemeClr val="bg1"/>
              </a:solidFill>
              <a:latin typeface="Bahnschrift Condensed" panose="020B0502040204020203" pitchFamily="34" charset="0"/>
            </a:endParaRPr>
          </a:p>
        </p:txBody>
      </p:sp>
      <p:sp>
        <p:nvSpPr>
          <p:cNvPr id="3" name="TextBox 2"/>
          <p:cNvSpPr txBox="1"/>
          <p:nvPr/>
        </p:nvSpPr>
        <p:spPr>
          <a:xfrm>
            <a:off x="1145309" y="2004289"/>
            <a:ext cx="6317673" cy="3046988"/>
          </a:xfrm>
          <a:prstGeom prst="rect">
            <a:avLst/>
          </a:prstGeom>
          <a:noFill/>
        </p:spPr>
        <p:txBody>
          <a:bodyPr wrap="square" rtlCol="0">
            <a:spAutoFit/>
          </a:bodyPr>
          <a:lstStyle/>
          <a:p>
            <a:pPr algn="just">
              <a:lnSpc>
                <a:spcPct val="150000"/>
              </a:lnSpc>
            </a:pPr>
            <a:r>
              <a:rPr lang="en-US" sz="3200" b="1" smtClean="0">
                <a:solidFill>
                  <a:schemeClr val="accent2">
                    <a:lumMod val="50000"/>
                  </a:schemeClr>
                </a:solidFill>
                <a:latin typeface="Bahnschrift Condensed" panose="020B0502040204020203" pitchFamily="34" charset="0"/>
              </a:rPr>
              <a:t> </a:t>
            </a:r>
            <a:r>
              <a:rPr lang="en-US" sz="3200" b="1" smtClean="0">
                <a:solidFill>
                  <a:srgbClr val="FF0000"/>
                </a:solidFill>
                <a:latin typeface="Bahnschrift Condensed" panose="020B0502040204020203" pitchFamily="34" charset="0"/>
              </a:rPr>
              <a:t>Thuật </a:t>
            </a:r>
            <a:r>
              <a:rPr lang="en-US" sz="3200" b="1">
                <a:solidFill>
                  <a:srgbClr val="FF0000"/>
                </a:solidFill>
                <a:latin typeface="Bahnschrift Condensed" panose="020B0502040204020203" pitchFamily="34" charset="0"/>
              </a:rPr>
              <a:t>toán DES có những giai đoạn </a:t>
            </a:r>
            <a:r>
              <a:rPr lang="en-US" sz="3200" b="1">
                <a:solidFill>
                  <a:srgbClr val="FF0000"/>
                </a:solidFill>
                <a:latin typeface="Bahnschrift Condensed" panose="020B0502040204020203" pitchFamily="34" charset="0"/>
              </a:rPr>
              <a:t>sau:</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Quá </a:t>
            </a:r>
            <a:r>
              <a:rPr lang="en-US" sz="3200">
                <a:solidFill>
                  <a:schemeClr val="accent2">
                    <a:lumMod val="50000"/>
                  </a:schemeClr>
                </a:solidFill>
                <a:latin typeface="Bahnschrift Condensed" panose="020B0502040204020203" pitchFamily="34" charset="0"/>
              </a:rPr>
              <a:t>trình sinh </a:t>
            </a:r>
            <a:r>
              <a:rPr lang="en-US" sz="3200">
                <a:solidFill>
                  <a:schemeClr val="accent2">
                    <a:lumMod val="50000"/>
                  </a:schemeClr>
                </a:solidFill>
                <a:latin typeface="Bahnschrift Condensed" panose="020B0502040204020203" pitchFamily="34" charset="0"/>
              </a:rPr>
              <a:t>khóa</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Quá </a:t>
            </a:r>
            <a:r>
              <a:rPr lang="en-US" sz="3200">
                <a:solidFill>
                  <a:schemeClr val="accent2">
                    <a:lumMod val="50000"/>
                  </a:schemeClr>
                </a:solidFill>
                <a:latin typeface="Bahnschrift Condensed" panose="020B0502040204020203" pitchFamily="34" charset="0"/>
              </a:rPr>
              <a:t>trình mã </a:t>
            </a:r>
            <a:r>
              <a:rPr lang="en-US" sz="3200">
                <a:solidFill>
                  <a:schemeClr val="accent2">
                    <a:lumMod val="50000"/>
                  </a:schemeClr>
                </a:solidFill>
                <a:latin typeface="Bahnschrift Condensed" panose="020B0502040204020203" pitchFamily="34" charset="0"/>
              </a:rPr>
              <a:t>hóa</a:t>
            </a:r>
          </a:p>
          <a:p>
            <a:pPr marL="1028700" lvl="1" indent="-571500" algn="just">
              <a:lnSpc>
                <a:spcPct val="150000"/>
              </a:lnSpc>
              <a:buFont typeface="Arial" panose="020B0604020202020204" pitchFamily="34" charset="0"/>
              <a:buChar char="•"/>
            </a:pPr>
            <a:r>
              <a:rPr lang="en-US" sz="3200">
                <a:solidFill>
                  <a:schemeClr val="accent2">
                    <a:lumMod val="50000"/>
                  </a:schemeClr>
                </a:solidFill>
                <a:latin typeface="Bahnschrift Condensed" panose="020B0502040204020203" pitchFamily="34" charset="0"/>
              </a:rPr>
              <a:t>Q</a:t>
            </a:r>
            <a:r>
              <a:rPr lang="en-US" sz="3200">
                <a:solidFill>
                  <a:schemeClr val="accent2">
                    <a:lumMod val="50000"/>
                  </a:schemeClr>
                </a:solidFill>
                <a:latin typeface="Bahnschrift Condensed" panose="020B0502040204020203" pitchFamily="34" charset="0"/>
              </a:rPr>
              <a:t>uá </a:t>
            </a:r>
            <a:r>
              <a:rPr lang="en-US" sz="3200">
                <a:solidFill>
                  <a:schemeClr val="accent2">
                    <a:lumMod val="50000"/>
                  </a:schemeClr>
                </a:solidFill>
                <a:latin typeface="Bahnschrift Condensed" panose="020B0502040204020203" pitchFamily="34" charset="0"/>
              </a:rPr>
              <a:t>trình giải mã</a:t>
            </a:r>
            <a:endParaRPr lang="vi-VN" sz="3200">
              <a:solidFill>
                <a:schemeClr val="accent2">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312939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1165</TotalTime>
  <Words>1731</Words>
  <Application>Microsoft Office PowerPoint</Application>
  <PresentationFormat>Widescreen</PresentationFormat>
  <Paragraphs>139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Bahnschrift Condensed</vt:lpstr>
      <vt:lpstr>Times New Roman</vt:lpstr>
      <vt:lpstr>Trebuchet MS</vt:lpstr>
      <vt:lpstr>Wingdings</vt:lpstr>
      <vt:lpstr>Wingdings 3</vt:lpstr>
      <vt:lpstr>Facet</vt:lpstr>
      <vt:lpstr>BÁO CÁO ĐỒ ÁN GIỮA KỲ MÔN LẬP TRÌNH MẠNG</vt:lpstr>
      <vt:lpstr>PowerPoint Presentation</vt:lpstr>
      <vt:lpstr>PowerPoint Presentation</vt:lpstr>
      <vt:lpstr>1. Yêu cầu đề tài</vt:lpstr>
      <vt:lpstr>2. Lập trình TCP Socket với Java</vt:lpstr>
      <vt:lpstr>2. Lập trình TCP Socket với Java</vt:lpstr>
      <vt:lpstr>2. Lập trình TCP Socket với Java</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3. Thuật toán mã hóa DES</vt:lpstr>
      <vt:lpstr>4. Chương trình</vt:lpstr>
      <vt:lpstr>4. Chương trình</vt:lpstr>
      <vt:lpstr>4. Chương trình</vt:lpstr>
      <vt:lpstr>4. Chương trình</vt:lpstr>
      <vt:lpstr>4. Chương trình</vt:lpstr>
      <vt:lpstr>4. Chương trình</vt:lpstr>
      <vt:lpstr>4. Chương trình</vt:lpstr>
      <vt:lpstr>4. Chương trình</vt:lpstr>
      <vt:lpstr>4. Chương trình</vt:lpstr>
      <vt:lpstr>4. Chương trình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Khái niệm hạt nhân tiếp tuyến thần kinh.</dc:title>
  <dc:creator>hue ton</dc:creator>
  <cp:lastModifiedBy>Trinh Nhi</cp:lastModifiedBy>
  <cp:revision>199</cp:revision>
  <dcterms:created xsi:type="dcterms:W3CDTF">2021-09-09T10:57:39Z</dcterms:created>
  <dcterms:modified xsi:type="dcterms:W3CDTF">2021-11-28T19:15:55Z</dcterms:modified>
</cp:coreProperties>
</file>