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8" r:id="rId2"/>
    <p:sldId id="269" r:id="rId3"/>
    <p:sldId id="289" r:id="rId4"/>
    <p:sldId id="287" r:id="rId5"/>
    <p:sldId id="256" r:id="rId6"/>
    <p:sldId id="272" r:id="rId7"/>
    <p:sldId id="273" r:id="rId8"/>
    <p:sldId id="274" r:id="rId9"/>
    <p:sldId id="275" r:id="rId10"/>
    <p:sldId id="276" r:id="rId11"/>
    <p:sldId id="277" r:id="rId12"/>
    <p:sldId id="278" r:id="rId13"/>
    <p:sldId id="279" r:id="rId14"/>
    <p:sldId id="280" r:id="rId15"/>
    <p:sldId id="282" r:id="rId16"/>
    <p:sldId id="286" r:id="rId17"/>
    <p:sldId id="285" r:id="rId18"/>
    <p:sldId id="271" r:id="rId19"/>
    <p:sldId id="258" r:id="rId20"/>
    <p:sldId id="259" r:id="rId21"/>
    <p:sldId id="270" r:id="rId22"/>
    <p:sldId id="261" r:id="rId23"/>
    <p:sldId id="262" r:id="rId24"/>
    <p:sldId id="263" r:id="rId25"/>
    <p:sldId id="264" r:id="rId26"/>
    <p:sldId id="265" r:id="rId27"/>
    <p:sldId id="266" r:id="rId28"/>
    <p:sldId id="26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FF5050"/>
    <a:srgbClr val="FF3300"/>
    <a:srgbClr val="EC79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68" d="100"/>
          <a:sy n="68"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94855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91798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70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19651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613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554615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844575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57058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41406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51498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A1E8F-C213-425A-91DF-65E9D5269B2D}"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73951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A1E8F-C213-425A-91DF-65E9D5269B2D}" type="datetimeFigureOut">
              <a:rPr lang="en-US" smtClean="0"/>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59810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A1E8F-C213-425A-91DF-65E9D5269B2D}" type="datetimeFigureOut">
              <a:rPr lang="en-US" smtClean="0"/>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75640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A1E8F-C213-425A-91DF-65E9D5269B2D}" type="datetimeFigureOut">
              <a:rPr lang="en-US" smtClean="0"/>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85729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FA1E8F-C213-425A-91DF-65E9D5269B2D}"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81717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FA1E8F-C213-425A-91DF-65E9D5269B2D}"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02247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FA1E8F-C213-425A-91DF-65E9D5269B2D}" type="datetimeFigureOut">
              <a:rPr lang="en-US" smtClean="0"/>
              <a:t>9/26/2021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488960-4AF4-4BDA-B0B1-8BA82F3FE6E7}" type="slidenum">
              <a:rPr lang="en-US" smtClean="0"/>
              <a:t>‹#›</a:t>
            </a:fld>
            <a:endParaRPr lang="en-US"/>
          </a:p>
        </p:txBody>
      </p:sp>
    </p:spTree>
    <p:extLst>
      <p:ext uri="{BB962C8B-B14F-4D97-AF65-F5344CB8AC3E}">
        <p14:creationId xmlns:p14="http://schemas.microsoft.com/office/powerpoint/2010/main" val="189036332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4.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png"/><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ki/T%E1%BB%91i_%C6%B0u_h%C3%B3a_(to%C3%A1n_h%E1%BB%8Dc)" TargetMode="External"/><Relationship Id="rId7" Type="http://schemas.openxmlformats.org/officeDocument/2006/relationships/hyperlink" Target="https://vi.wikipedia.org/wiki/Gradient" TargetMode="External"/><Relationship Id="rId2" Type="http://schemas.openxmlformats.org/officeDocument/2006/relationships/hyperlink" Target="https://vi.wikipedia.org/wiki/Ti%E1%BA%BFng_Anh" TargetMode="External"/><Relationship Id="rId1" Type="http://schemas.openxmlformats.org/officeDocument/2006/relationships/slideLayout" Target="../slideLayouts/slideLayout1.xml"/><Relationship Id="rId6" Type="http://schemas.openxmlformats.org/officeDocument/2006/relationships/hyperlink" Target="https://vi.wikipedia.org/wiki/C%E1%BB%B1c_tr%E1%BB%8B_c%E1%BB%A7a_h%C3%A0m_s%E1%BB%91" TargetMode="External"/><Relationship Id="rId5" Type="http://schemas.openxmlformats.org/officeDocument/2006/relationships/hyperlink" Target="https://vi.wikipedia.org/wiki/Th%E1%BB%83_lo%E1%BA%A1i:Ph%C6%B0%C6%A1ng_ph%C3%A1p_b%E1%BA%ADc_nh%E1%BA%A5t" TargetMode="External"/><Relationship Id="rId4" Type="http://schemas.openxmlformats.org/officeDocument/2006/relationships/hyperlink" Target="https://vi.wikipedia.org/w/index.php?title=Thu%E1%BA%ADt_to%C3%A1n_l%E1%BA%B7p&amp;action=edit&amp;redlink=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100" y="177800"/>
            <a:ext cx="9211734" cy="1727200"/>
          </a:xfrm>
        </p:spPr>
        <p:txBody>
          <a:bodyPr/>
          <a:lstStyle/>
          <a:p>
            <a:pPr algn="ctr"/>
            <a:r>
              <a:rPr lang="en-US" sz="4400" b="1" dirty="0">
                <a:solidFill>
                  <a:schemeClr val="accent2">
                    <a:lumMod val="60000"/>
                    <a:lumOff val="40000"/>
                  </a:schemeClr>
                </a:solidFill>
                <a:latin typeface="Bahnschrift Condensed" panose="020B0502040204020203" pitchFamily="34" charset="0"/>
                <a:cs typeface="Arial" panose="020B0604020202020204" pitchFamily="34" charset="0"/>
              </a:rPr>
              <a:t>BÁO CÁO ĐỀ TÀI</a:t>
            </a:r>
            <a:r>
              <a:rPr lang="en-US" sz="4400" dirty="0">
                <a:solidFill>
                  <a:schemeClr val="accent2">
                    <a:lumMod val="60000"/>
                    <a:lumOff val="40000"/>
                  </a:schemeClr>
                </a:solidFill>
                <a:latin typeface="Bahnschrift Condensed" panose="020B0502040204020203" pitchFamily="34" charset="0"/>
                <a:cs typeface="Arial" panose="020B0604020202020204" pitchFamily="34" charset="0"/>
              </a:rPr>
              <a:t/>
            </a:r>
            <a:br>
              <a:rPr lang="en-US" sz="4400" dirty="0">
                <a:solidFill>
                  <a:schemeClr val="accent2">
                    <a:lumMod val="60000"/>
                    <a:lumOff val="40000"/>
                  </a:schemeClr>
                </a:solidFill>
                <a:latin typeface="Bahnschrift Condensed" panose="020B0502040204020203" pitchFamily="34" charset="0"/>
                <a:cs typeface="Arial" panose="020B0604020202020204" pitchFamily="34" charset="0"/>
              </a:rPr>
            </a:br>
            <a:r>
              <a:rPr lang="en-US" sz="4400" b="1" dirty="0">
                <a:solidFill>
                  <a:schemeClr val="accent2">
                    <a:lumMod val="60000"/>
                    <a:lumOff val="40000"/>
                  </a:schemeClr>
                </a:solidFill>
                <a:latin typeface="Bahnschrift Condensed" panose="020B0502040204020203" pitchFamily="34" charset="0"/>
                <a:cs typeface="Arial" panose="020B0604020202020204" pitchFamily="34" charset="0"/>
              </a:rPr>
              <a:t>NGHIÊN CỨU KHOA HỌC SINH </a:t>
            </a:r>
            <a:r>
              <a:rPr lang="en-US" sz="4400" b="1" dirty="0" smtClean="0">
                <a:solidFill>
                  <a:schemeClr val="accent2">
                    <a:lumMod val="60000"/>
                    <a:lumOff val="40000"/>
                  </a:schemeClr>
                </a:solidFill>
                <a:latin typeface="Bahnschrift Condensed" panose="020B0502040204020203" pitchFamily="34" charset="0"/>
                <a:cs typeface="Arial" panose="020B0604020202020204" pitchFamily="34" charset="0"/>
              </a:rPr>
              <a:t>VIÊN</a:t>
            </a:r>
            <a:endParaRPr lang="en-US" sz="4400" dirty="0">
              <a:solidFill>
                <a:schemeClr val="accent2">
                  <a:lumMod val="20000"/>
                  <a:lumOff val="80000"/>
                </a:schemeClr>
              </a:solidFill>
              <a:latin typeface="Bahnschrift Condensed" panose="020B0502040204020203" pitchFamily="34" charset="0"/>
              <a:cs typeface="Arial" panose="020B0604020202020204" pitchFamily="34" charset="0"/>
            </a:endParaRPr>
          </a:p>
        </p:txBody>
      </p:sp>
      <p:pic>
        <p:nvPicPr>
          <p:cNvPr id="1026" name="Picture 2" descr="Machine Learning – Khởi đầu thú vị và tầm quan trọng đối với AI | Sfo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899" y="2374436"/>
            <a:ext cx="6375401" cy="417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2. </a:t>
            </a:r>
            <a:r>
              <a:rPr lang="en-US" sz="3600" b="1" dirty="0">
                <a:solidFill>
                  <a:schemeClr val="tx1"/>
                </a:solidFill>
                <a:latin typeface="Bahnschrift Condensed" panose="020B0502040204020203" pitchFamily="34" charset="0"/>
                <a:cs typeface="Times New Roman" panose="02020603050405020304" pitchFamily="18" charset="0"/>
              </a:rPr>
              <a:t>Loss Function</a:t>
            </a: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9677400" y="573434"/>
            <a:ext cx="28067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Công thức</a:t>
            </a:r>
            <a:endParaRPr lang="en-US" sz="3600" dirty="0">
              <a:latin typeface="Bahnschrift Condensed" panose="020B0502040204020203" pitchFamily="34" charset="0"/>
            </a:endParaRPr>
          </a:p>
        </p:txBody>
      </p:sp>
      <p:sp>
        <p:nvSpPr>
          <p:cNvPr id="3" name="TextBox 2"/>
          <p:cNvSpPr txBox="1"/>
          <p:nvPr/>
        </p:nvSpPr>
        <p:spPr>
          <a:xfrm>
            <a:off x="482600" y="1676726"/>
            <a:ext cx="9956800" cy="3749744"/>
          </a:xfrm>
          <a:prstGeom prst="rect">
            <a:avLst/>
          </a:prstGeom>
          <a:noFill/>
        </p:spPr>
        <p:txBody>
          <a:bodyPr wrap="square" rtlCol="0">
            <a:spAutoFit/>
          </a:bodyPr>
          <a:lstStyle/>
          <a:p>
            <a:pPr marL="342900" lvl="0" indent="-342900">
              <a:spcBef>
                <a:spcPts val="1000"/>
              </a:spcBef>
              <a:buClr>
                <a:schemeClr val="accent3">
                  <a:lumMod val="60000"/>
                  <a:lumOff val="40000"/>
                </a:schemeClr>
              </a:buClr>
              <a:buSzPct val="80000"/>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Hàm mất mát chuẩn L1 (Least absolute deviations – Độ lệch tuyệt đối tối thiểu)</a:t>
            </a:r>
          </a:p>
          <a:p>
            <a:pPr marL="342900" indent="-342900">
              <a:spcBef>
                <a:spcPts val="1000"/>
              </a:spcBef>
              <a:buClr>
                <a:schemeClr val="accent3">
                  <a:lumMod val="60000"/>
                  <a:lumOff val="40000"/>
                </a:schemeClr>
              </a:buClr>
              <a:buSzPct val="80000"/>
              <a:buFont typeface="Wingdings" panose="05000000000000000000" pitchFamily="2" charset="2"/>
              <a:buChar char="Ø"/>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indent="-342900">
              <a:spcBef>
                <a:spcPts val="1000"/>
              </a:spcBef>
              <a:buClr>
                <a:schemeClr val="accent3">
                  <a:lumMod val="60000"/>
                  <a:lumOff val="40000"/>
                </a:schemeClr>
              </a:buClr>
              <a:buSzPct val="80000"/>
              <a:buFont typeface="Wingdings" panose="05000000000000000000" pitchFamily="2" charset="2"/>
              <a:buChar char="Ø"/>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spcBef>
                <a:spcPts val="1000"/>
              </a:spcBef>
              <a:buClr>
                <a:schemeClr val="accent3">
                  <a:lumMod val="60000"/>
                  <a:lumOff val="40000"/>
                </a:schemeClr>
              </a:buClr>
              <a:buSzPct val="80000"/>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lvl="0" indent="-342900">
              <a:spcBef>
                <a:spcPts val="1000"/>
              </a:spcBef>
              <a:buClr>
                <a:schemeClr val="accent3">
                  <a:lumMod val="60000"/>
                  <a:lumOff val="40000"/>
                </a:schemeClr>
              </a:buClr>
              <a:buSzPct val="80000"/>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Hàm mất mát chuẩn L2 (Least square errors – Lỗi bình phương tối thiểu) hay còn gọi là chuẩn Euclid (Euclidean norm)</a:t>
            </a:r>
          </a:p>
          <a:p>
            <a:pPr marL="342900" indent="-342900">
              <a:spcBef>
                <a:spcPts val="1000"/>
              </a:spcBef>
              <a:buClr>
                <a:schemeClr val="accent3">
                  <a:lumMod val="60000"/>
                  <a:lumOff val="40000"/>
                </a:schemeClr>
              </a:buClr>
              <a:buSzPct val="80000"/>
              <a:buFont typeface="Wingdings" panose="05000000000000000000" pitchFamily="2" charset="2"/>
              <a:buChar char="Ø"/>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pic>
        <p:nvPicPr>
          <p:cNvPr id="17" name="Picture 16" descr="https://cldup.com/DhoELmucJh-3000x3000.png"/>
          <p:cNvPicPr/>
          <p:nvPr/>
        </p:nvPicPr>
        <p:blipFill>
          <a:blip r:embed="rId2">
            <a:extLst>
              <a:ext uri="{28A0092B-C50C-407E-A947-70E740481C1C}">
                <a14:useLocalDpi xmlns:a14="http://schemas.microsoft.com/office/drawing/2010/main" val="0"/>
              </a:ext>
            </a:extLst>
          </a:blip>
          <a:srcRect/>
          <a:stretch>
            <a:fillRect/>
          </a:stretch>
        </p:blipFill>
        <p:spPr bwMode="auto">
          <a:xfrm>
            <a:off x="3739356" y="2437173"/>
            <a:ext cx="3900488" cy="1114425"/>
          </a:xfrm>
          <a:prstGeom prst="rect">
            <a:avLst/>
          </a:prstGeom>
          <a:noFill/>
          <a:ln>
            <a:noFill/>
          </a:ln>
        </p:spPr>
      </p:pic>
      <p:pic>
        <p:nvPicPr>
          <p:cNvPr id="18" name="Picture 17" descr="https://cldup.com/lt2tlQbsZi-1200x1200.png"/>
          <p:cNvPicPr/>
          <p:nvPr/>
        </p:nvPicPr>
        <p:blipFill>
          <a:blip r:embed="rId3">
            <a:extLst>
              <a:ext uri="{28A0092B-C50C-407E-A947-70E740481C1C}">
                <a14:useLocalDpi xmlns:a14="http://schemas.microsoft.com/office/drawing/2010/main" val="0"/>
              </a:ext>
            </a:extLst>
          </a:blip>
          <a:srcRect/>
          <a:stretch>
            <a:fillRect/>
          </a:stretch>
        </p:blipFill>
        <p:spPr bwMode="auto">
          <a:xfrm>
            <a:off x="3739356" y="5046648"/>
            <a:ext cx="4241800" cy="1140269"/>
          </a:xfrm>
          <a:prstGeom prst="rect">
            <a:avLst/>
          </a:prstGeom>
          <a:noFill/>
          <a:ln>
            <a:noFill/>
          </a:ln>
        </p:spPr>
      </p:pic>
    </p:spTree>
    <p:extLst>
      <p:ext uri="{BB962C8B-B14F-4D97-AF65-F5344CB8AC3E}">
        <p14:creationId xmlns:p14="http://schemas.microsoft.com/office/powerpoint/2010/main" val="233100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2. </a:t>
            </a:r>
            <a:r>
              <a:rPr lang="en-US" sz="3600" b="1" dirty="0">
                <a:solidFill>
                  <a:schemeClr val="tx1"/>
                </a:solidFill>
                <a:latin typeface="Bahnschrift Condensed" panose="020B0502040204020203" pitchFamily="34" charset="0"/>
                <a:cs typeface="Times New Roman" panose="02020603050405020304" pitchFamily="18" charset="0"/>
              </a:rPr>
              <a:t>Loss Function</a:t>
            </a: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9677400" y="573434"/>
            <a:ext cx="28067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Công thức</a:t>
            </a:r>
            <a:endParaRPr lang="en-US" sz="3600" dirty="0">
              <a:latin typeface="Bahnschrift Condensed" panose="020B0502040204020203" pitchFamily="34" charset="0"/>
            </a:endParaRPr>
          </a:p>
        </p:txBody>
      </p:sp>
      <p:sp>
        <p:nvSpPr>
          <p:cNvPr id="3" name="TextBox 2"/>
          <p:cNvSpPr txBox="1"/>
          <p:nvPr/>
        </p:nvSpPr>
        <p:spPr>
          <a:xfrm>
            <a:off x="342106" y="1341535"/>
            <a:ext cx="10922000" cy="3493264"/>
          </a:xfrm>
          <a:prstGeom prst="rect">
            <a:avLst/>
          </a:prstGeom>
          <a:noFill/>
        </p:spPr>
        <p:txBody>
          <a:bodyPr wrap="square" rtlCol="0">
            <a:spAutoFit/>
          </a:bodyPr>
          <a:lstStyle/>
          <a:p>
            <a:pPr marL="342900" indent="-342900" algn="just">
              <a:spcBef>
                <a:spcPts val="1000"/>
              </a:spcBef>
              <a:buClr>
                <a:schemeClr val="accent3">
                  <a:lumMod val="60000"/>
                  <a:lumOff val="40000"/>
                </a:schemeClr>
              </a:buClr>
              <a:buSzPct val="80000"/>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Để thuận tiện trong việc tính đạo hàm, trong các tài liệu thường thêm hằng số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½</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a:t>
            </a:r>
          </a:p>
          <a:p>
            <a:pPr marL="342900" indent="-342900" algn="just">
              <a:spcBef>
                <a:spcPts val="1000"/>
              </a:spcBef>
              <a:buClr>
                <a:schemeClr val="accent3">
                  <a:lumMod val="60000"/>
                  <a:lumOff val="40000"/>
                </a:schemeClr>
              </a:buClr>
              <a:buSzPct val="80000"/>
              <a:buFont typeface="Wingdings" panose="05000000000000000000" pitchFamily="2" charset="2"/>
              <a:buChar char="Ø"/>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indent="-342900" algn="just">
              <a:spcBef>
                <a:spcPts val="1000"/>
              </a:spcBef>
              <a:buClr>
                <a:schemeClr val="accent3">
                  <a:lumMod val="60000"/>
                  <a:lumOff val="40000"/>
                </a:schemeClr>
              </a:buClr>
              <a:buSzPct val="80000"/>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rPr>
              <a:t>Chúng ta đơn giản hóa phép toán trong phương trình hàm mất mát. Đặt </a:t>
            </a:r>
            <a:r>
              <a:rPr lang="en-US" sz="2800" dirty="0">
                <a:solidFill>
                  <a:srgbClr val="FFFF00"/>
                </a:solidFill>
                <a:latin typeface="Bahnschrift Condensed" panose="020B0502040204020203" pitchFamily="34" charset="0"/>
              </a:rPr>
              <a:t>y = [y</a:t>
            </a:r>
            <a:r>
              <a:rPr lang="en-US" sz="2800" baseline="-25000" dirty="0">
                <a:solidFill>
                  <a:srgbClr val="FFFF00"/>
                </a:solidFill>
                <a:latin typeface="Bahnschrift Condensed" panose="020B0502040204020203" pitchFamily="34" charset="0"/>
              </a:rPr>
              <a:t>1</a:t>
            </a:r>
            <a:r>
              <a:rPr lang="en-US" sz="2800" dirty="0">
                <a:solidFill>
                  <a:srgbClr val="FFFF00"/>
                </a:solidFill>
                <a:latin typeface="Bahnschrift Condensed" panose="020B0502040204020203" pitchFamily="34" charset="0"/>
              </a:rPr>
              <a:t>;y</a:t>
            </a:r>
            <a:r>
              <a:rPr lang="en-US" sz="2800" baseline="-25000" dirty="0">
                <a:solidFill>
                  <a:srgbClr val="FFFF00"/>
                </a:solidFill>
                <a:latin typeface="Bahnschrift Condensed" panose="020B0502040204020203" pitchFamily="34" charset="0"/>
              </a:rPr>
              <a:t>2</a:t>
            </a:r>
            <a:r>
              <a:rPr lang="en-US" sz="2800" dirty="0">
                <a:solidFill>
                  <a:srgbClr val="FFFF00"/>
                </a:solidFill>
                <a:latin typeface="Bahnschrift Condensed" panose="020B0502040204020203" pitchFamily="34" charset="0"/>
              </a:rPr>
              <a:t>;…;y</a:t>
            </a:r>
            <a:r>
              <a:rPr lang="en-US" sz="2800" baseline="-25000" dirty="0">
                <a:solidFill>
                  <a:srgbClr val="FFFF00"/>
                </a:solidFill>
                <a:latin typeface="Bahnschrift Condensed" panose="020B0502040204020203" pitchFamily="34" charset="0"/>
              </a:rPr>
              <a:t>N</a:t>
            </a:r>
            <a:r>
              <a:rPr lang="en-US" sz="2800" dirty="0">
                <a:solidFill>
                  <a:srgbClr val="FFFF00"/>
                </a:solidFill>
                <a:latin typeface="Bahnschrift Condensed" panose="020B0502040204020203" pitchFamily="34" charset="0"/>
              </a:rPr>
              <a:t>]</a:t>
            </a:r>
            <a:r>
              <a:rPr lang="en-US" sz="2800" dirty="0">
                <a:solidFill>
                  <a:schemeClr val="accent3">
                    <a:lumMod val="20000"/>
                    <a:lumOff val="80000"/>
                  </a:schemeClr>
                </a:solidFill>
                <a:latin typeface="Bahnschrift Condensed" panose="020B0502040204020203" pitchFamily="34" charset="0"/>
              </a:rPr>
              <a:t> là một vector cột chứa tất cả các </a:t>
            </a:r>
            <a:r>
              <a:rPr lang="en-US" sz="2800" i="1" dirty="0">
                <a:solidFill>
                  <a:schemeClr val="accent3">
                    <a:lumMod val="20000"/>
                    <a:lumOff val="80000"/>
                  </a:schemeClr>
                </a:solidFill>
                <a:latin typeface="Bahnschrift Condensed" panose="020B0502040204020203" pitchFamily="34" charset="0"/>
              </a:rPr>
              <a:t>output</a:t>
            </a:r>
            <a:r>
              <a:rPr lang="en-US" sz="2800" dirty="0">
                <a:solidFill>
                  <a:schemeClr val="accent3">
                    <a:lumMod val="20000"/>
                    <a:lumOff val="80000"/>
                  </a:schemeClr>
                </a:solidFill>
                <a:latin typeface="Bahnschrift Condensed" panose="020B0502040204020203" pitchFamily="34" charset="0"/>
              </a:rPr>
              <a:t> của </a:t>
            </a:r>
            <a:r>
              <a:rPr lang="en-US" sz="2800" i="1" dirty="0">
                <a:solidFill>
                  <a:schemeClr val="accent3">
                    <a:lumMod val="20000"/>
                    <a:lumOff val="80000"/>
                  </a:schemeClr>
                </a:solidFill>
                <a:latin typeface="Bahnschrift Condensed" panose="020B0502040204020203" pitchFamily="34" charset="0"/>
              </a:rPr>
              <a:t>training data</a:t>
            </a:r>
            <a:r>
              <a:rPr lang="en-US" sz="2800" dirty="0">
                <a:solidFill>
                  <a:schemeClr val="accent3">
                    <a:lumMod val="20000"/>
                    <a:lumOff val="80000"/>
                  </a:schemeClr>
                </a:solidFill>
                <a:latin typeface="Bahnschrift Condensed" panose="020B0502040204020203" pitchFamily="34" charset="0"/>
              </a:rPr>
              <a:t>; </a:t>
            </a:r>
            <a:r>
              <a:rPr lang="en-US" sz="2800" dirty="0">
                <a:solidFill>
                  <a:srgbClr val="FFFF00"/>
                </a:solidFill>
                <a:latin typeface="Bahnschrift Condensed" panose="020B0502040204020203" pitchFamily="34" charset="0"/>
              </a:rPr>
              <a:t>¯X = [¯x</a:t>
            </a:r>
            <a:r>
              <a:rPr lang="en-US" sz="2800" baseline="-25000" dirty="0">
                <a:solidFill>
                  <a:srgbClr val="FFFF00"/>
                </a:solidFill>
                <a:latin typeface="Bahnschrift Condensed" panose="020B0502040204020203" pitchFamily="34" charset="0"/>
              </a:rPr>
              <a:t>1</a:t>
            </a:r>
            <a:r>
              <a:rPr lang="en-US" sz="2800" dirty="0">
                <a:solidFill>
                  <a:srgbClr val="FFFF00"/>
                </a:solidFill>
                <a:latin typeface="Bahnschrift Condensed" panose="020B0502040204020203" pitchFamily="34" charset="0"/>
              </a:rPr>
              <a:t>;¯x</a:t>
            </a:r>
            <a:r>
              <a:rPr lang="en-US" sz="2800" baseline="-25000" dirty="0">
                <a:solidFill>
                  <a:srgbClr val="FFFF00"/>
                </a:solidFill>
                <a:latin typeface="Bahnschrift Condensed" panose="020B0502040204020203" pitchFamily="34" charset="0"/>
              </a:rPr>
              <a:t>2</a:t>
            </a:r>
            <a:r>
              <a:rPr lang="en-US" sz="2800" dirty="0">
                <a:solidFill>
                  <a:srgbClr val="FFFF00"/>
                </a:solidFill>
                <a:latin typeface="Bahnschrift Condensed" panose="020B0502040204020203" pitchFamily="34" charset="0"/>
              </a:rPr>
              <a:t>;…;¯x</a:t>
            </a:r>
            <a:r>
              <a:rPr lang="en-US" sz="2800" baseline="-25000" dirty="0">
                <a:solidFill>
                  <a:srgbClr val="FFFF00"/>
                </a:solidFill>
                <a:latin typeface="Bahnschrift Condensed" panose="020B0502040204020203" pitchFamily="34" charset="0"/>
              </a:rPr>
              <a:t>N</a:t>
            </a:r>
            <a:r>
              <a:rPr lang="en-US" sz="2800" dirty="0">
                <a:solidFill>
                  <a:srgbClr val="FFFF00"/>
                </a:solidFill>
                <a:latin typeface="Bahnschrift Condensed" panose="020B0502040204020203" pitchFamily="34" charset="0"/>
              </a:rPr>
              <a:t>] </a:t>
            </a:r>
            <a:r>
              <a:rPr lang="en-US" sz="2800" dirty="0">
                <a:solidFill>
                  <a:schemeClr val="accent3">
                    <a:lumMod val="20000"/>
                    <a:lumOff val="80000"/>
                  </a:schemeClr>
                </a:solidFill>
                <a:latin typeface="Bahnschrift Condensed" panose="020B0502040204020203" pitchFamily="34" charset="0"/>
              </a:rPr>
              <a:t>là ma trận dữ liệu đầu vào (mở rộng) mà mỗi hàng của nó là một điểm dữ liệu. Khi đó hàm số mất mát L(w) được viết dưới dạng ma trận đơn giản hơn:</a:t>
            </a:r>
          </a:p>
          <a:p>
            <a:pPr marL="342900" indent="-342900" algn="just">
              <a:spcBef>
                <a:spcPts val="1000"/>
              </a:spcBef>
              <a:buClr>
                <a:schemeClr val="accent3">
                  <a:lumMod val="60000"/>
                  <a:lumOff val="40000"/>
                </a:schemeClr>
              </a:buClr>
              <a:buSzPct val="80000"/>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pic>
        <p:nvPicPr>
          <p:cNvPr id="7" name="Picture 6" descr="https://cldup.com/cY4MprHGaW-3000x3000.png"/>
          <p:cNvPicPr/>
          <p:nvPr/>
        </p:nvPicPr>
        <p:blipFill>
          <a:blip r:embed="rId2">
            <a:extLst>
              <a:ext uri="{28A0092B-C50C-407E-A947-70E740481C1C}">
                <a14:useLocalDpi xmlns:a14="http://schemas.microsoft.com/office/drawing/2010/main" val="0"/>
              </a:ext>
            </a:extLst>
          </a:blip>
          <a:srcRect/>
          <a:stretch>
            <a:fillRect/>
          </a:stretch>
        </p:blipFill>
        <p:spPr bwMode="auto">
          <a:xfrm>
            <a:off x="4152900" y="1841500"/>
            <a:ext cx="2706688" cy="736601"/>
          </a:xfrm>
          <a:prstGeom prst="rect">
            <a:avLst/>
          </a:prstGeom>
          <a:noFill/>
          <a:ln>
            <a:noFill/>
          </a:ln>
        </p:spPr>
      </p:pic>
      <p:pic>
        <p:nvPicPr>
          <p:cNvPr id="8" name="Picture 7"/>
          <p:cNvPicPr/>
          <p:nvPr/>
        </p:nvPicPr>
        <p:blipFill>
          <a:blip r:embed="rId3"/>
          <a:stretch>
            <a:fillRect/>
          </a:stretch>
        </p:blipFill>
        <p:spPr>
          <a:xfrm>
            <a:off x="991823" y="4409184"/>
            <a:ext cx="3530600" cy="2273300"/>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6565106" y="4687208"/>
                <a:ext cx="4699000" cy="157466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spcBef>
                    <a:spcPts val="1000"/>
                  </a:spcBef>
                  <a:buClr>
                    <a:schemeClr val="accent3">
                      <a:lumMod val="60000"/>
                      <a:lumOff val="40000"/>
                    </a:schemeClr>
                  </a:buClr>
                  <a:buSzPct val="80000"/>
                </a:pPr>
                <a:r>
                  <a:rPr lang="en-US" sz="2400" dirty="0" smtClean="0">
                    <a:solidFill>
                      <a:schemeClr val="tx1"/>
                    </a:solidFill>
                    <a:latin typeface="Bahnschrift Condensed" panose="020B0502040204020203" pitchFamily="34" charset="0"/>
                    <a:ea typeface="Calibri" panose="020F0502020204030204" pitchFamily="34" charset="0"/>
                    <a:cs typeface="Arial" panose="020B0604020202020204" pitchFamily="34" charset="0"/>
                  </a:rPr>
                  <a:t>Với </a:t>
                </a:r>
                <a14:m>
                  <m:oMath xmlns:m="http://schemas.openxmlformats.org/officeDocument/2006/math">
                    <m:sSub>
                      <m:sSubPr>
                        <m:ctrlPr>
                          <a:rPr lang="en-US" sz="2400" i="1" smtClean="0">
                            <a:solidFill>
                              <a:schemeClr val="tx1"/>
                            </a:solidFill>
                            <a:latin typeface="Cambria Math" panose="02040503050406030204" pitchFamily="18" charset="0"/>
                            <a:cs typeface="Arial" panose="020B0604020202020204" pitchFamily="34" charset="0"/>
                          </a:rPr>
                        </m:ctrlPr>
                      </m:sSubPr>
                      <m:e>
                        <m:r>
                          <m:rPr>
                            <m:nor/>
                          </m:rP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m:t>∥</m:t>
                        </m:r>
                        <m:r>
                          <m:rPr>
                            <m:nor/>
                          </m:rP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m:t>z</m:t>
                        </m:r>
                        <m:r>
                          <m:rPr>
                            <m:nor/>
                          </m:rP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m:t>∥</m:t>
                        </m:r>
                      </m:e>
                      <m:sub>
                        <m:r>
                          <a:rPr lang="en-US" sz="2400" b="0" i="1" smtClean="0">
                            <a:solidFill>
                              <a:schemeClr val="tx1"/>
                            </a:solidFill>
                            <a:latin typeface="Cambria Math" panose="02040503050406030204" pitchFamily="18" charset="0"/>
                            <a:cs typeface="Arial" panose="020B0604020202020204" pitchFamily="34" charset="0"/>
                          </a:rPr>
                          <m:t>2</m:t>
                        </m:r>
                      </m:sub>
                    </m:sSub>
                  </m:oMath>
                </a14:m>
                <a:r>
                  <a:rPr lang="en-US" sz="2400" dirty="0" smtClean="0">
                    <a:solidFill>
                      <a:schemeClr val="tx1"/>
                    </a:solidFill>
                    <a:latin typeface="Bahnschrift Condensed" panose="020B0502040204020203" pitchFamily="34" charset="0"/>
                    <a:ea typeface="Calibri" panose="020F0502020204030204" pitchFamily="34" charset="0"/>
                    <a:cs typeface="Arial" panose="020B0604020202020204" pitchFamily="34" charset="0"/>
                  </a:rPr>
                  <a:t> </a:t>
                </a:r>
                <a: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a:t>là Euclidean norm (chuẩn Euclid, hay khoảng cách Euclid), nói cách </a:t>
                </a:r>
                <a:r>
                  <a:rPr lang="en-US" sz="2400" dirty="0" smtClean="0">
                    <a:solidFill>
                      <a:schemeClr val="tx1"/>
                    </a:solidFill>
                    <a:latin typeface="Bahnschrift Condensed" panose="020B0502040204020203" pitchFamily="34" charset="0"/>
                    <a:ea typeface="Calibri" panose="020F0502020204030204" pitchFamily="34" charset="0"/>
                    <a:cs typeface="Arial" panose="020B0604020202020204" pitchFamily="34" charset="0"/>
                  </a:rPr>
                  <a:t>khác </a:t>
                </a:r>
                <a14:m>
                  <m:oMath xmlns:m="http://schemas.openxmlformats.org/officeDocument/2006/math">
                    <m:sSubSup>
                      <m:sSubSupPr>
                        <m:ctrlPr>
                          <a:rPr lang="en-US" sz="2400" i="1" smtClean="0">
                            <a:solidFill>
                              <a:schemeClr val="tx1"/>
                            </a:solidFill>
                            <a:latin typeface="Cambria Math" panose="02040503050406030204" pitchFamily="18" charset="0"/>
                            <a:cs typeface="Arial" panose="020B0604020202020204" pitchFamily="34" charset="0"/>
                          </a:rPr>
                        </m:ctrlPr>
                      </m:sSubSupPr>
                      <m:e>
                        <m:r>
                          <m:rPr>
                            <m:nor/>
                          </m:rP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m:t>∥</m:t>
                        </m:r>
                        <m:r>
                          <m:rPr>
                            <m:nor/>
                          </m:rP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m:t>z</m:t>
                        </m:r>
                        <m:r>
                          <m:rPr>
                            <m:nor/>
                          </m:rP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m:t>∥</m:t>
                        </m:r>
                      </m:e>
                      <m:sub>
                        <m:r>
                          <a:rPr lang="en-US" sz="2400" b="0" i="1" smtClean="0">
                            <a:solidFill>
                              <a:schemeClr val="tx1"/>
                            </a:solidFill>
                            <a:latin typeface="Cambria Math" panose="02040503050406030204" pitchFamily="18" charset="0"/>
                            <a:cs typeface="Arial" panose="020B0604020202020204" pitchFamily="34" charset="0"/>
                          </a:rPr>
                          <m:t>2</m:t>
                        </m:r>
                      </m:sub>
                      <m:sup>
                        <m:r>
                          <a:rPr lang="en-US" sz="2400" b="0" i="1" smtClean="0">
                            <a:solidFill>
                              <a:schemeClr val="tx1"/>
                            </a:solidFill>
                            <a:latin typeface="Cambria Math" panose="02040503050406030204" pitchFamily="18" charset="0"/>
                            <a:cs typeface="Arial" panose="020B0604020202020204" pitchFamily="34" charset="0"/>
                          </a:rPr>
                          <m:t>2</m:t>
                        </m:r>
                      </m:sup>
                    </m:sSubSup>
                    <m:r>
                      <a:rPr lang="en-US" sz="2400" b="0" i="1" smtClean="0">
                        <a:solidFill>
                          <a:schemeClr val="tx1"/>
                        </a:solidFill>
                        <a:latin typeface="Cambria Math" panose="02040503050406030204" pitchFamily="18" charset="0"/>
                        <a:cs typeface="Arial" panose="020B0604020202020204" pitchFamily="34" charset="0"/>
                      </a:rPr>
                      <m:t> </m:t>
                    </m:r>
                  </m:oMath>
                </a14:m>
                <a:r>
                  <a:rPr lang="en-US" sz="2400" dirty="0" smtClean="0">
                    <a:solidFill>
                      <a:schemeClr val="tx1"/>
                    </a:solidFill>
                    <a:latin typeface="Bahnschrift Condensed" panose="020B0502040204020203" pitchFamily="34" charset="0"/>
                    <a:ea typeface="Calibri" panose="020F0502020204030204" pitchFamily="34" charset="0"/>
                    <a:cs typeface="Arial" panose="020B0604020202020204" pitchFamily="34" charset="0"/>
                  </a:rPr>
                  <a:t>là </a:t>
                </a:r>
                <a:r>
                  <a:rPr lang="en-US" sz="2400" dirty="0">
                    <a:solidFill>
                      <a:schemeClr val="tx1"/>
                    </a:solidFill>
                    <a:latin typeface="Bahnschrift Condensed" panose="020B0502040204020203" pitchFamily="34" charset="0"/>
                    <a:ea typeface="Calibri" panose="020F0502020204030204" pitchFamily="34" charset="0"/>
                    <a:cs typeface="Arial" panose="020B0604020202020204" pitchFamily="34" charset="0"/>
                  </a:rPr>
                  <a:t>tổng của bình phương mỗi phần tử của vector z</a:t>
                </a:r>
              </a:p>
            </p:txBody>
          </p:sp>
        </mc:Choice>
        <mc:Fallback xmlns="">
          <p:sp>
            <p:nvSpPr>
              <p:cNvPr id="4" name="TextBox 3"/>
              <p:cNvSpPr txBox="1">
                <a:spLocks noRot="1" noChangeAspect="1" noMove="1" noResize="1" noEditPoints="1" noAdjustHandles="1" noChangeArrowheads="1" noChangeShapeType="1" noTextEdit="1"/>
              </p:cNvSpPr>
              <p:nvPr/>
            </p:nvSpPr>
            <p:spPr>
              <a:xfrm>
                <a:off x="6565106" y="4687208"/>
                <a:ext cx="4699000" cy="1574662"/>
              </a:xfrm>
              <a:prstGeom prst="rect">
                <a:avLst/>
              </a:prstGeom>
              <a:blipFill>
                <a:blip r:embed="rId4"/>
                <a:stretch>
                  <a:fillRect/>
                </a:stretch>
              </a:blipFill>
            </p:spPr>
            <p:txBody>
              <a:bodyPr/>
              <a:lstStyle/>
              <a:p>
                <a:r>
                  <a:rPr lang="en-US">
                    <a:noFill/>
                  </a:rPr>
                  <a:t> </a:t>
                </a:r>
              </a:p>
            </p:txBody>
          </p:sp>
        </mc:Fallback>
      </mc:AlternateContent>
      <p:sp>
        <p:nvSpPr>
          <p:cNvPr id="9" name="Right Arrow 8"/>
          <p:cNvSpPr/>
          <p:nvPr/>
        </p:nvSpPr>
        <p:spPr>
          <a:xfrm>
            <a:off x="4983093" y="5215302"/>
            <a:ext cx="1258957" cy="543339"/>
          </a:xfrm>
          <a:prstGeom prst="rightArrow">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364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57927-4F44-4E32-901B-E94D9D9FBFCC}"/>
              </a:ext>
            </a:extLst>
          </p:cNvPr>
          <p:cNvSpPr>
            <a:spLocks noGrp="1"/>
          </p:cNvSpPr>
          <p:nvPr>
            <p:ph idx="1"/>
          </p:nvPr>
        </p:nvSpPr>
        <p:spPr>
          <a:xfrm>
            <a:off x="791634" y="1707047"/>
            <a:ext cx="8596668" cy="4350853"/>
          </a:xfrm>
        </p:spPr>
        <p:txBody>
          <a:bodyPr>
            <a:noAutofit/>
          </a:bodyPr>
          <a:lstStyle/>
          <a:p>
            <a:pPr algn="just"/>
            <a:r>
              <a:rPr lang="vi-VN" sz="2800" dirty="0">
                <a:solidFill>
                  <a:schemeClr val="accent3">
                    <a:lumMod val="20000"/>
                    <a:lumOff val="80000"/>
                  </a:schemeClr>
                </a:solidFill>
                <a:latin typeface="Bahnschrift Condensed" panose="020B0502040204020203" pitchFamily="34" charset="0"/>
              </a:rPr>
              <a:t>Mạng nơron nhân tạo, Artificial Neural Network (ANN) gọi tắt là mạng nơron, neural network, là </a:t>
            </a:r>
            <a:r>
              <a:rPr lang="vi-VN" sz="2800" dirty="0">
                <a:solidFill>
                  <a:srgbClr val="FFFF00"/>
                </a:solidFill>
                <a:latin typeface="Bahnschrift Condensed" panose="020B0502040204020203" pitchFamily="34" charset="0"/>
              </a:rPr>
              <a:t>một mô hình xử lý thông tin </a:t>
            </a:r>
            <a:r>
              <a:rPr lang="vi-VN" sz="2800" dirty="0">
                <a:solidFill>
                  <a:schemeClr val="accent3">
                    <a:lumMod val="20000"/>
                    <a:lumOff val="80000"/>
                  </a:schemeClr>
                </a:solidFill>
                <a:latin typeface="Bahnschrift Condensed" panose="020B0502040204020203" pitchFamily="34" charset="0"/>
              </a:rPr>
              <a:t>phỏng theo cách thức xử lý thông tin của các hệ nơron sinh học. Nó được tạo nên từ một số lượng lớn </a:t>
            </a:r>
            <a:r>
              <a:rPr lang="vi-VN" sz="2800" dirty="0">
                <a:solidFill>
                  <a:srgbClr val="FFFF00"/>
                </a:solidFill>
                <a:latin typeface="Bahnschrift Condensed" panose="020B0502040204020203" pitchFamily="34" charset="0"/>
              </a:rPr>
              <a:t>các phần tử </a:t>
            </a:r>
            <a:r>
              <a:rPr lang="vi-VN" sz="2800" dirty="0">
                <a:solidFill>
                  <a:schemeClr val="accent3">
                    <a:lumMod val="20000"/>
                    <a:lumOff val="80000"/>
                  </a:schemeClr>
                </a:solidFill>
                <a:latin typeface="Bahnschrift Condensed" panose="020B0502040204020203" pitchFamily="34" charset="0"/>
              </a:rPr>
              <a:t>(gọi là phần tử xử lý hay</a:t>
            </a:r>
            <a:r>
              <a:rPr lang="en-US" sz="2800" dirty="0">
                <a:solidFill>
                  <a:schemeClr val="accent3">
                    <a:lumMod val="20000"/>
                    <a:lumOff val="80000"/>
                  </a:schemeClr>
                </a:solidFill>
                <a:latin typeface="Bahnschrift Condensed" panose="020B0502040204020203" pitchFamily="34" charset="0"/>
              </a:rPr>
              <a:t> </a:t>
            </a:r>
            <a:r>
              <a:rPr lang="vi-VN" sz="2800" dirty="0">
                <a:solidFill>
                  <a:schemeClr val="accent3">
                    <a:lumMod val="20000"/>
                    <a:lumOff val="80000"/>
                  </a:schemeClr>
                </a:solidFill>
                <a:latin typeface="Bahnschrift Condensed" panose="020B0502040204020203" pitchFamily="34" charset="0"/>
              </a:rPr>
              <a:t>nơron) </a:t>
            </a:r>
            <a:r>
              <a:rPr lang="vi-VN" sz="2800" dirty="0">
                <a:solidFill>
                  <a:srgbClr val="FFFF00"/>
                </a:solidFill>
                <a:latin typeface="Bahnschrift Condensed" panose="020B0502040204020203" pitchFamily="34" charset="0"/>
              </a:rPr>
              <a:t>kết nối </a:t>
            </a:r>
            <a:r>
              <a:rPr lang="vi-VN" sz="2800" dirty="0">
                <a:solidFill>
                  <a:schemeClr val="accent3">
                    <a:lumMod val="20000"/>
                    <a:lumOff val="80000"/>
                  </a:schemeClr>
                </a:solidFill>
                <a:latin typeface="Bahnschrift Condensed" panose="020B0502040204020203" pitchFamily="34" charset="0"/>
              </a:rPr>
              <a:t>với nhau thông qua các liên kết (gọi là trọng số liên kết) làm việc như một thể thống nhất để giải quyết một vấn đề cụ thể nào đó.</a:t>
            </a:r>
            <a:endParaRPr lang="en-US" sz="2800" dirty="0">
              <a:solidFill>
                <a:schemeClr val="accent3">
                  <a:lumMod val="20000"/>
                  <a:lumOff val="80000"/>
                </a:schemeClr>
              </a:solidFill>
              <a:latin typeface="Bahnschrift Condensed" panose="020B0502040204020203" pitchFamily="34" charset="0"/>
            </a:endParaRPr>
          </a:p>
          <a:p>
            <a:pPr algn="just"/>
            <a:r>
              <a:rPr lang="vi-VN" sz="2800" dirty="0">
                <a:solidFill>
                  <a:schemeClr val="accent3">
                    <a:lumMod val="20000"/>
                    <a:lumOff val="80000"/>
                  </a:schemeClr>
                </a:solidFill>
                <a:latin typeface="Bahnschrift Condensed" panose="020B0502040204020203" pitchFamily="34" charset="0"/>
              </a:rPr>
              <a:t>Một nơron là một đơn vị xử lý thông tin và là thành phần cơ bản của một mạng </a:t>
            </a:r>
            <a:r>
              <a:rPr lang="vi-VN" sz="2800" dirty="0" smtClean="0">
                <a:solidFill>
                  <a:schemeClr val="accent3">
                    <a:lumMod val="20000"/>
                    <a:lumOff val="80000"/>
                  </a:schemeClr>
                </a:solidFill>
                <a:latin typeface="Bahnschrift Condensed" panose="020B0502040204020203" pitchFamily="34" charset="0"/>
              </a:rPr>
              <a:t>nơron</a:t>
            </a:r>
            <a:endParaRPr lang="en-US" sz="2800" dirty="0">
              <a:solidFill>
                <a:schemeClr val="accent3">
                  <a:lumMod val="20000"/>
                  <a:lumOff val="80000"/>
                </a:schemeClr>
              </a:solidFill>
            </a:endParaRPr>
          </a:p>
        </p:txBody>
      </p:sp>
      <p:sp>
        <p:nvSpPr>
          <p:cNvPr id="7" name="Title 1">
            <a:extLst>
              <a:ext uri="{FF2B5EF4-FFF2-40B4-BE49-F238E27FC236}">
                <a16:creationId xmlns:a16="http://schemas.microsoft.com/office/drawing/2014/main" id="{D935BDAB-31D3-4DC0-80C7-37F2FFD74782}"/>
              </a:ext>
            </a:extLst>
          </p:cNvPr>
          <p:cNvSpPr txBox="1">
            <a:spLocks/>
          </p:cNvSpPr>
          <p:nvPr/>
        </p:nvSpPr>
        <p:spPr>
          <a:xfrm>
            <a:off x="0" y="245719"/>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i="0" dirty="0">
                <a:solidFill>
                  <a:schemeClr val="tx1"/>
                </a:solidFill>
                <a:effectLst/>
                <a:latin typeface="Bahnschrift Condensed" panose="020B0502040204020203" pitchFamily="34" charset="0"/>
              </a:rPr>
              <a:t>3. </a:t>
            </a:r>
            <a:r>
              <a:rPr lang="vi-VN" sz="3600" b="1" i="0" dirty="0">
                <a:solidFill>
                  <a:schemeClr val="tx1"/>
                </a:solidFill>
                <a:effectLst/>
                <a:latin typeface="Bahnschrift Condensed" panose="020B0502040204020203" pitchFamily="34" charset="0"/>
              </a:rPr>
              <a:t>Mạng Neuron nhân tạo (Artificial Neural Network- ANN)</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980BA916-4359-4158-867D-75887DF0737B}"/>
              </a:ext>
            </a:extLst>
          </p:cNvPr>
          <p:cNvSpPr txBox="1">
            <a:spLocks/>
          </p:cNvSpPr>
          <p:nvPr/>
        </p:nvSpPr>
        <p:spPr>
          <a:xfrm>
            <a:off x="9677400" y="573434"/>
            <a:ext cx="28067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err="1">
                <a:solidFill>
                  <a:schemeClr val="bg1"/>
                </a:solidFill>
                <a:latin typeface="Bahnschrift Condensed" panose="020B0502040204020203" pitchFamily="34" charset="0"/>
              </a:rPr>
              <a:t>Khái</a:t>
            </a:r>
            <a:r>
              <a:rPr lang="en-US" sz="3600"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niệm</a:t>
            </a:r>
            <a:endParaRPr lang="en-US" sz="36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68917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F44BA5-DCDA-4AE3-B327-0306A442FDFF}"/>
              </a:ext>
            </a:extLst>
          </p:cNvPr>
          <p:cNvSpPr txBox="1">
            <a:spLocks/>
          </p:cNvSpPr>
          <p:nvPr/>
        </p:nvSpPr>
        <p:spPr>
          <a:xfrm>
            <a:off x="0" y="219214"/>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i="0" dirty="0">
                <a:solidFill>
                  <a:schemeClr val="tx1"/>
                </a:solidFill>
                <a:effectLst/>
                <a:latin typeface="Bahnschrift Condensed" panose="020B0502040204020203" pitchFamily="34" charset="0"/>
              </a:rPr>
              <a:t>3. </a:t>
            </a:r>
            <a:r>
              <a:rPr lang="vi-VN" sz="3600" b="1" i="0" dirty="0">
                <a:solidFill>
                  <a:schemeClr val="tx1"/>
                </a:solidFill>
                <a:effectLst/>
                <a:latin typeface="Bahnschrift Condensed" panose="020B0502040204020203" pitchFamily="34" charset="0"/>
              </a:rPr>
              <a:t>Mạng Neuron nhân tạo (Artificial Neural Network- ANN)</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67D6F3A5-E4F6-46EE-AE97-4F79D1C76931}"/>
              </a:ext>
            </a:extLst>
          </p:cNvPr>
          <p:cNvSpPr txBox="1">
            <a:spLocks/>
          </p:cNvSpPr>
          <p:nvPr/>
        </p:nvSpPr>
        <p:spPr>
          <a:xfrm>
            <a:off x="9067801" y="573434"/>
            <a:ext cx="34163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err="1">
                <a:solidFill>
                  <a:schemeClr val="bg1"/>
                </a:solidFill>
                <a:latin typeface="Bahnschrift Condensed" panose="020B0502040204020203" pitchFamily="34" charset="0"/>
              </a:rPr>
              <a:t>Kiến</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trúc</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tổng</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quát</a:t>
            </a:r>
            <a:endParaRPr lang="en-US" sz="3600" dirty="0">
              <a:solidFill>
                <a:schemeClr val="bg1"/>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FCFEC863-E426-428F-836A-6C0C2BBE485D}"/>
              </a:ext>
            </a:extLst>
          </p:cNvPr>
          <p:cNvSpPr>
            <a:spLocks noGrp="1"/>
          </p:cNvSpPr>
          <p:nvPr>
            <p:ph idx="1"/>
          </p:nvPr>
        </p:nvSpPr>
        <p:spPr>
          <a:xfrm>
            <a:off x="651934" y="1414947"/>
            <a:ext cx="8596668" cy="4778816"/>
          </a:xfrm>
        </p:spPr>
        <p:txBody>
          <a:bodyPr>
            <a:normAutofit/>
          </a:bodyPr>
          <a:lstStyle/>
          <a:p>
            <a:r>
              <a:rPr lang="vi-VN" sz="2800" dirty="0">
                <a:solidFill>
                  <a:schemeClr val="accent3">
                    <a:lumMod val="20000"/>
                    <a:lumOff val="80000"/>
                  </a:schemeClr>
                </a:solidFill>
                <a:latin typeface="Bahnschrift Condensed" panose="020B0502040204020203" pitchFamily="34" charset="0"/>
              </a:rPr>
              <a:t>Cấu trúc của một nơron được mô tả trên hình </a:t>
            </a:r>
            <a:r>
              <a:rPr lang="vi-VN" sz="2800" dirty="0" smtClean="0">
                <a:solidFill>
                  <a:schemeClr val="accent3">
                    <a:lumMod val="20000"/>
                    <a:lumOff val="80000"/>
                  </a:schemeClr>
                </a:solidFill>
                <a:latin typeface="Bahnschrift Condensed" panose="020B0502040204020203" pitchFamily="34" charset="0"/>
              </a:rPr>
              <a:t>dưới</a:t>
            </a:r>
            <a:endParaRPr lang="en-US" sz="2800" dirty="0">
              <a:solidFill>
                <a:schemeClr val="accent3">
                  <a:lumMod val="20000"/>
                  <a:lumOff val="80000"/>
                </a:schemeClr>
              </a:solidFill>
              <a:latin typeface="Bahnschrift Condensed" panose="020B0502040204020203" pitchFamily="34" charset="0"/>
            </a:endParaRPr>
          </a:p>
        </p:txBody>
      </p:sp>
      <p:pic>
        <p:nvPicPr>
          <p:cNvPr id="12" name="Picture 11">
            <a:extLst>
              <a:ext uri="{FF2B5EF4-FFF2-40B4-BE49-F238E27FC236}">
                <a16:creationId xmlns:a16="http://schemas.microsoft.com/office/drawing/2014/main" id="{E54E53A8-EA9F-4ACC-8B76-8CA7E035BD66}"/>
              </a:ext>
            </a:extLst>
          </p:cNvPr>
          <p:cNvPicPr>
            <a:picLocks noChangeAspect="1"/>
          </p:cNvPicPr>
          <p:nvPr/>
        </p:nvPicPr>
        <p:blipFill>
          <a:blip r:embed="rId2"/>
          <a:stretch>
            <a:fillRect/>
          </a:stretch>
        </p:blipFill>
        <p:spPr>
          <a:xfrm>
            <a:off x="1691496" y="2324100"/>
            <a:ext cx="7968566" cy="3689351"/>
          </a:xfrm>
          <a:prstGeom prst="rect">
            <a:avLst/>
          </a:prstGeom>
        </p:spPr>
      </p:pic>
    </p:spTree>
    <p:extLst>
      <p:ext uri="{BB962C8B-B14F-4D97-AF65-F5344CB8AC3E}">
        <p14:creationId xmlns:p14="http://schemas.microsoft.com/office/powerpoint/2010/main" val="3320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1A840-E0E9-4F97-8DCB-590C910B16B3}"/>
                  </a:ext>
                </a:extLst>
              </p:cNvPr>
              <p:cNvSpPr>
                <a:spLocks noGrp="1"/>
              </p:cNvSpPr>
              <p:nvPr>
                <p:ph idx="1"/>
              </p:nvPr>
            </p:nvSpPr>
            <p:spPr>
              <a:xfrm>
                <a:off x="601134" y="1404730"/>
                <a:ext cx="9012766" cy="5186569"/>
              </a:xfrm>
            </p:spPr>
            <p:txBody>
              <a:bodyPr>
                <a:noAutofit/>
              </a:bodyPr>
              <a:lstStyle/>
              <a:p>
                <a:pPr algn="just"/>
                <a:r>
                  <a:rPr lang="vi-VN" sz="2800" dirty="0" smtClean="0">
                    <a:solidFill>
                      <a:srgbClr val="FFFF00"/>
                    </a:solidFill>
                    <a:latin typeface="Bahnschrift Condensed" panose="020B0502040204020203" pitchFamily="34" charset="0"/>
                  </a:rPr>
                  <a:t>Tập các đầu vào</a:t>
                </a:r>
                <a:r>
                  <a:rPr lang="vi-VN" sz="2800" dirty="0">
                    <a:solidFill>
                      <a:schemeClr val="accent3">
                        <a:lumMod val="20000"/>
                        <a:lumOff val="80000"/>
                      </a:schemeClr>
                    </a:solidFill>
                    <a:latin typeface="Bahnschrift Condensed" panose="020B0502040204020203" pitchFamily="34" charset="0"/>
                  </a:rPr>
                  <a:t>: Là các tín hiệu vào (input signals) của nơron, các tín hiệu này thường được đưa vào dưới dạng một vec-tơ m chiều. </a:t>
                </a:r>
                <a:endParaRPr lang="en-US" sz="2800" dirty="0">
                  <a:solidFill>
                    <a:schemeClr val="accent3">
                      <a:lumMod val="20000"/>
                      <a:lumOff val="80000"/>
                    </a:schemeClr>
                  </a:solidFill>
                  <a:latin typeface="Bahnschrift Condensed" panose="020B0502040204020203" pitchFamily="34" charset="0"/>
                </a:endParaRPr>
              </a:p>
              <a:p>
                <a:pPr algn="just"/>
                <a:r>
                  <a:rPr lang="vi-VN" sz="2800" dirty="0">
                    <a:solidFill>
                      <a:srgbClr val="FFFF00"/>
                    </a:solidFill>
                    <a:latin typeface="Bahnschrift Condensed" panose="020B0502040204020203" pitchFamily="34" charset="0"/>
                  </a:rPr>
                  <a:t>Tập các liên kết</a:t>
                </a:r>
                <a:r>
                  <a:rPr lang="vi-VN" sz="2800" dirty="0">
                    <a:solidFill>
                      <a:schemeClr val="accent3">
                        <a:lumMod val="20000"/>
                        <a:lumOff val="80000"/>
                      </a:schemeClr>
                    </a:solidFill>
                    <a:latin typeface="Bahnschrift Condensed" panose="020B0502040204020203" pitchFamily="34" charset="0"/>
                  </a:rPr>
                  <a:t>: Mỗi liên kết được thể hiện bởi một trọng số (gọi là trọng số liên kết – Synaptic weight). Trọng số liên kết giữa tín hiệu vào thứ j với nơron k thường được kí hiệu là </a:t>
                </a:r>
                <a14:m>
                  <m:oMath xmlns:m="http://schemas.openxmlformats.org/officeDocument/2006/math">
                    <m:sSub>
                      <m:sSubPr>
                        <m:ctrlPr>
                          <a:rPr lang="vi-VN" sz="2800" i="1" smtClean="0">
                            <a:solidFill>
                              <a:srgbClr val="FFC000"/>
                            </a:solidFill>
                            <a:latin typeface="Cambria Math" panose="02040503050406030204" pitchFamily="18" charset="0"/>
                          </a:rPr>
                        </m:ctrlPr>
                      </m:sSubPr>
                      <m:e>
                        <m:r>
                          <a:rPr lang="en-US" sz="2800" b="0" i="1" smtClean="0">
                            <a:solidFill>
                              <a:srgbClr val="FFC000"/>
                            </a:solidFill>
                            <a:latin typeface="Cambria Math" panose="02040503050406030204" pitchFamily="18" charset="0"/>
                          </a:rPr>
                          <m:t>𝑤</m:t>
                        </m:r>
                      </m:e>
                      <m:sub>
                        <m:r>
                          <a:rPr lang="en-US" sz="2800" b="0" i="1" smtClean="0">
                            <a:solidFill>
                              <a:srgbClr val="FFC000"/>
                            </a:solidFill>
                            <a:latin typeface="Cambria Math" panose="02040503050406030204" pitchFamily="18" charset="0"/>
                          </a:rPr>
                          <m:t>𝑗𝑘</m:t>
                        </m:r>
                      </m:sub>
                    </m:sSub>
                  </m:oMath>
                </a14:m>
                <a:r>
                  <a:rPr lang="vi-VN" sz="2800" dirty="0" smtClean="0">
                    <a:solidFill>
                      <a:schemeClr val="accent3">
                        <a:lumMod val="20000"/>
                        <a:lumOff val="80000"/>
                      </a:schemeClr>
                    </a:solidFill>
                    <a:latin typeface="Bahnschrift Condensed" panose="020B0502040204020203" pitchFamily="34" charset="0"/>
                  </a:rPr>
                  <a:t>. </a:t>
                </a:r>
                <a:r>
                  <a:rPr lang="vi-VN" sz="2800" dirty="0">
                    <a:solidFill>
                      <a:schemeClr val="accent3">
                        <a:lumMod val="20000"/>
                        <a:lumOff val="80000"/>
                      </a:schemeClr>
                    </a:solidFill>
                    <a:latin typeface="Bahnschrift Condensed" panose="020B0502040204020203" pitchFamily="34" charset="0"/>
                  </a:rPr>
                  <a:t>Thông thường, các trọng số này được khởi tạo một cách ngẫu nhiên ở thời điểm khởi tạo mạng và được cập nhật liên tục trong quá trình học mạng</a:t>
                </a:r>
                <a:endParaRPr lang="en-US" sz="2800" dirty="0">
                  <a:solidFill>
                    <a:schemeClr val="accent3">
                      <a:lumMod val="20000"/>
                      <a:lumOff val="80000"/>
                    </a:schemeClr>
                  </a:solidFill>
                  <a:latin typeface="Bahnschrift Condensed" panose="020B0502040204020203" pitchFamily="34" charset="0"/>
                </a:endParaRPr>
              </a:p>
              <a:p>
                <a:pPr algn="just"/>
                <a:r>
                  <a:rPr lang="vi-VN" sz="2800" dirty="0">
                    <a:solidFill>
                      <a:srgbClr val="FFFF00"/>
                    </a:solidFill>
                    <a:latin typeface="Bahnschrift Condensed" panose="020B0502040204020203" pitchFamily="34" charset="0"/>
                  </a:rPr>
                  <a:t>Bộ tổng </a:t>
                </a:r>
                <a:r>
                  <a:rPr lang="vi-VN" sz="2800" dirty="0">
                    <a:solidFill>
                      <a:schemeClr val="accent3">
                        <a:lumMod val="20000"/>
                        <a:lumOff val="80000"/>
                      </a:schemeClr>
                    </a:solidFill>
                    <a:latin typeface="Bahnschrift Condensed" panose="020B0502040204020203" pitchFamily="34" charset="0"/>
                  </a:rPr>
                  <a:t>(Summing function): Thường dùng để tính tổng của tích các đầu vào với trọng số liên kết của nó.</a:t>
                </a:r>
                <a:endParaRPr lang="en-US" sz="2800" dirty="0">
                  <a:solidFill>
                    <a:schemeClr val="accent3">
                      <a:lumMod val="20000"/>
                      <a:lumOff val="80000"/>
                    </a:schemeClr>
                  </a:solidFill>
                  <a:latin typeface="Bahnschrift Condensed" panose="020B0502040204020203" pitchFamily="34" charset="0"/>
                </a:endParaRPr>
              </a:p>
              <a:p>
                <a:pPr algn="just"/>
                <a:r>
                  <a:rPr lang="vi-VN" sz="2800" dirty="0">
                    <a:solidFill>
                      <a:srgbClr val="FFFF00"/>
                    </a:solidFill>
                    <a:latin typeface="Bahnschrift Condensed" panose="020B0502040204020203" pitchFamily="34" charset="0"/>
                  </a:rPr>
                  <a:t>Ngưỡng</a:t>
                </a:r>
                <a:r>
                  <a:rPr lang="vi-VN" sz="2800" dirty="0">
                    <a:solidFill>
                      <a:schemeClr val="accent3">
                        <a:lumMod val="20000"/>
                        <a:lumOff val="80000"/>
                      </a:schemeClr>
                    </a:solidFill>
                    <a:latin typeface="Bahnschrift Condensed" panose="020B0502040204020203" pitchFamily="34" charset="0"/>
                  </a:rPr>
                  <a:t> (còn gọi là một độ lệch - bias): Ngưỡng này thường được đưa vào như một thành phần của hàm truyền.</a:t>
                </a:r>
                <a:endParaRPr lang="en-US" sz="2800" dirty="0">
                  <a:solidFill>
                    <a:schemeClr val="accent3">
                      <a:lumMod val="20000"/>
                      <a:lumOff val="80000"/>
                    </a:schemeClr>
                  </a:solidFill>
                  <a:latin typeface="Bahnschrift Condensed" panose="020B0502040204020203" pitchFamily="34" charset="0"/>
                </a:endParaRPr>
              </a:p>
            </p:txBody>
          </p:sp>
        </mc:Choice>
        <mc:Fallback xmlns="">
          <p:sp>
            <p:nvSpPr>
              <p:cNvPr id="3" name="Content Placeholder 2">
                <a:extLst>
                  <a:ext uri="{FF2B5EF4-FFF2-40B4-BE49-F238E27FC236}">
                    <a16:creationId xmlns:a16="http://schemas.microsoft.com/office/drawing/2014/main" id="{8101A840-E0E9-4F97-8DCB-590C910B16B3}"/>
                  </a:ext>
                </a:extLst>
              </p:cNvPr>
              <p:cNvSpPr>
                <a:spLocks noGrp="1" noRot="1" noChangeAspect="1" noMove="1" noResize="1" noEditPoints="1" noAdjustHandles="1" noChangeArrowheads="1" noChangeShapeType="1" noTextEdit="1"/>
              </p:cNvSpPr>
              <p:nvPr>
                <p:ph idx="1"/>
              </p:nvPr>
            </p:nvSpPr>
            <p:spPr>
              <a:xfrm>
                <a:off x="601134" y="1404730"/>
                <a:ext cx="9012766" cy="5186569"/>
              </a:xfrm>
              <a:blipFill>
                <a:blip r:embed="rId2"/>
                <a:stretch>
                  <a:fillRect l="-880" t="-1175" r="-1353" b="-3525"/>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74F44BA5-DCDA-4AE3-B327-0306A442FDFF}"/>
              </a:ext>
            </a:extLst>
          </p:cNvPr>
          <p:cNvSpPr txBox="1">
            <a:spLocks/>
          </p:cNvSpPr>
          <p:nvPr/>
        </p:nvSpPr>
        <p:spPr>
          <a:xfrm>
            <a:off x="0" y="219214"/>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i="0" dirty="0">
                <a:solidFill>
                  <a:schemeClr val="tx1"/>
                </a:solidFill>
                <a:effectLst/>
                <a:latin typeface="Bahnschrift Condensed" panose="020B0502040204020203" pitchFamily="34" charset="0"/>
              </a:rPr>
              <a:t>3. </a:t>
            </a:r>
            <a:r>
              <a:rPr lang="vi-VN" sz="3600" b="1" i="0" dirty="0">
                <a:solidFill>
                  <a:schemeClr val="tx1"/>
                </a:solidFill>
                <a:effectLst/>
                <a:latin typeface="Bahnschrift Condensed" panose="020B0502040204020203" pitchFamily="34" charset="0"/>
              </a:rPr>
              <a:t>Mạng Neuron nhân tạo (Artificial Neural Network- ANN)</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67D6F3A5-E4F6-46EE-AE97-4F79D1C76931}"/>
              </a:ext>
            </a:extLst>
          </p:cNvPr>
          <p:cNvSpPr txBox="1">
            <a:spLocks/>
          </p:cNvSpPr>
          <p:nvPr/>
        </p:nvSpPr>
        <p:spPr>
          <a:xfrm>
            <a:off x="9067801" y="573434"/>
            <a:ext cx="34163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err="1">
                <a:solidFill>
                  <a:schemeClr val="bg1"/>
                </a:solidFill>
                <a:latin typeface="Bahnschrift Condensed" panose="020B0502040204020203" pitchFamily="34" charset="0"/>
              </a:rPr>
              <a:t>Kiến</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trúc</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tổng</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quát</a:t>
            </a:r>
            <a:endParaRPr lang="en-US"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424249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B9CFA-4148-4D7C-868E-D0BB26AAEC2D}"/>
              </a:ext>
            </a:extLst>
          </p:cNvPr>
          <p:cNvSpPr>
            <a:spLocks noGrp="1"/>
          </p:cNvSpPr>
          <p:nvPr>
            <p:ph idx="1"/>
          </p:nvPr>
        </p:nvSpPr>
        <p:spPr>
          <a:xfrm>
            <a:off x="791634" y="2015713"/>
            <a:ext cx="8504766" cy="3762788"/>
          </a:xfrm>
        </p:spPr>
        <p:txBody>
          <a:bodyPr>
            <a:noAutofit/>
          </a:bodyPr>
          <a:lstStyle/>
          <a:p>
            <a:pPr algn="just"/>
            <a:r>
              <a:rPr lang="vi-VN" sz="2800" dirty="0">
                <a:solidFill>
                  <a:srgbClr val="FFFF00"/>
                </a:solidFill>
                <a:latin typeface="Bahnschrift Condensed" panose="020B0502040204020203" pitchFamily="34" charset="0"/>
              </a:rPr>
              <a:t>Hàm truyền </a:t>
            </a:r>
            <a:r>
              <a:rPr lang="vi-VN" sz="2800" dirty="0">
                <a:solidFill>
                  <a:schemeClr val="accent3">
                    <a:lumMod val="20000"/>
                    <a:lumOff val="80000"/>
                  </a:schemeClr>
                </a:solidFill>
                <a:latin typeface="Bahnschrift Condensed" panose="020B0502040204020203" pitchFamily="34" charset="0"/>
              </a:rPr>
              <a:t>(Transfer function) – còn gọi là </a:t>
            </a:r>
            <a:r>
              <a:rPr lang="vi-VN" sz="2800" dirty="0">
                <a:solidFill>
                  <a:srgbClr val="FFFF00"/>
                </a:solidFill>
                <a:latin typeface="Bahnschrift Condensed" panose="020B0502040204020203" pitchFamily="34" charset="0"/>
              </a:rPr>
              <a:t>Hàm kích hoạt </a:t>
            </a:r>
            <a:r>
              <a:rPr lang="vi-VN" sz="2800" dirty="0">
                <a:solidFill>
                  <a:schemeClr val="accent3">
                    <a:lumMod val="20000"/>
                    <a:lumOff val="80000"/>
                  </a:schemeClr>
                </a:solidFill>
                <a:latin typeface="Bahnschrift Condensed" panose="020B0502040204020203" pitchFamily="34" charset="0"/>
              </a:rPr>
              <a:t>(Activation function): Hàm này được dùng để giới hạn phạm vi đầu ra của mỗi nơron. Nó nhận đầu vào là kết quả của hàm tổng và ngưỡng đã cho. Thông thường, phạm vi đầu ra của mỗi nơron được giới hạn trong đoạn [0,1] hoặc [-1, 1].</a:t>
            </a:r>
            <a:endParaRPr lang="en-US" sz="2800" dirty="0">
              <a:solidFill>
                <a:schemeClr val="accent3">
                  <a:lumMod val="20000"/>
                  <a:lumOff val="80000"/>
                </a:schemeClr>
              </a:solidFill>
              <a:latin typeface="Bahnschrift Condensed" panose="020B0502040204020203" pitchFamily="34" charset="0"/>
            </a:endParaRPr>
          </a:p>
          <a:p>
            <a:pPr algn="just"/>
            <a:r>
              <a:rPr lang="vi-VN" sz="2800" b="0" i="0" dirty="0">
                <a:solidFill>
                  <a:schemeClr val="accent3">
                    <a:lumMod val="20000"/>
                    <a:lumOff val="80000"/>
                  </a:schemeClr>
                </a:solidFill>
                <a:effectLst/>
                <a:latin typeface="Bahnschrift Condensed" panose="020B0502040204020203" pitchFamily="34" charset="0"/>
              </a:rPr>
              <a:t>Việc lựa chọn Transfer Function có tác động lớn đến kết quả của ANN. Hàm chuyển đổi phi tuyến được sử dụng phổ biến trong ANN là </a:t>
            </a:r>
            <a:r>
              <a:rPr lang="vi-VN" sz="2800" b="1" i="0" dirty="0">
                <a:solidFill>
                  <a:srgbClr val="FFC000"/>
                </a:solidFill>
                <a:effectLst/>
                <a:latin typeface="Bahnschrift Condensed" panose="020B0502040204020203" pitchFamily="34" charset="0"/>
              </a:rPr>
              <a:t>sigmoid (logical activation) function</a:t>
            </a:r>
            <a:r>
              <a:rPr lang="vi-VN" sz="2800" b="1" i="0" dirty="0" smtClean="0">
                <a:solidFill>
                  <a:schemeClr val="accent3">
                    <a:lumMod val="20000"/>
                    <a:lumOff val="80000"/>
                  </a:schemeClr>
                </a:solidFill>
                <a:effectLst/>
                <a:latin typeface="Bahnschrift Condensed" panose="020B0502040204020203" pitchFamily="34" charset="0"/>
              </a:rPr>
              <a:t>.</a:t>
            </a:r>
            <a:endParaRPr lang="vi-VN" sz="2800" dirty="0">
              <a:solidFill>
                <a:schemeClr val="accent3">
                  <a:lumMod val="20000"/>
                  <a:lumOff val="80000"/>
                </a:schemeClr>
              </a:solidFill>
              <a:latin typeface="Bahnschrift Condensed" panose="020B0502040204020203" pitchFamily="34" charset="0"/>
            </a:endParaRPr>
          </a:p>
        </p:txBody>
      </p:sp>
      <p:sp>
        <p:nvSpPr>
          <p:cNvPr id="8" name="Title 1">
            <a:extLst>
              <a:ext uri="{FF2B5EF4-FFF2-40B4-BE49-F238E27FC236}">
                <a16:creationId xmlns:a16="http://schemas.microsoft.com/office/drawing/2014/main" id="{74F44BA5-DCDA-4AE3-B327-0306A442FDFF}"/>
              </a:ext>
            </a:extLst>
          </p:cNvPr>
          <p:cNvSpPr txBox="1">
            <a:spLocks/>
          </p:cNvSpPr>
          <p:nvPr/>
        </p:nvSpPr>
        <p:spPr>
          <a:xfrm>
            <a:off x="0" y="219214"/>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i="0" dirty="0">
                <a:solidFill>
                  <a:schemeClr val="tx1"/>
                </a:solidFill>
                <a:effectLst/>
                <a:latin typeface="Bahnschrift Condensed" panose="020B0502040204020203" pitchFamily="34" charset="0"/>
              </a:rPr>
              <a:t>3. </a:t>
            </a:r>
            <a:r>
              <a:rPr lang="vi-VN" sz="3600" b="1" i="0" dirty="0">
                <a:solidFill>
                  <a:schemeClr val="tx1"/>
                </a:solidFill>
                <a:effectLst/>
                <a:latin typeface="Bahnschrift Condensed" panose="020B0502040204020203" pitchFamily="34" charset="0"/>
              </a:rPr>
              <a:t>Mạng Neuron nhân tạo (Artificial Neural Network- ANN)</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67D6F3A5-E4F6-46EE-AE97-4F79D1C76931}"/>
              </a:ext>
            </a:extLst>
          </p:cNvPr>
          <p:cNvSpPr txBox="1">
            <a:spLocks/>
          </p:cNvSpPr>
          <p:nvPr/>
        </p:nvSpPr>
        <p:spPr>
          <a:xfrm>
            <a:off x="9067801" y="573434"/>
            <a:ext cx="34163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err="1">
                <a:solidFill>
                  <a:schemeClr val="bg1"/>
                </a:solidFill>
                <a:latin typeface="Bahnschrift Condensed" panose="020B0502040204020203" pitchFamily="34" charset="0"/>
              </a:rPr>
              <a:t>Kiến</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trúc</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tổng</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quát</a:t>
            </a:r>
            <a:endParaRPr lang="en-US"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84909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E3E63-8F56-4025-98CF-1F4960825340}"/>
              </a:ext>
            </a:extLst>
          </p:cNvPr>
          <p:cNvSpPr>
            <a:spLocks noGrp="1"/>
          </p:cNvSpPr>
          <p:nvPr>
            <p:ph idx="1"/>
          </p:nvPr>
        </p:nvSpPr>
        <p:spPr>
          <a:xfrm>
            <a:off x="436034" y="1229692"/>
            <a:ext cx="9939866" cy="5470387"/>
          </a:xfrm>
        </p:spPr>
        <p:txBody>
          <a:bodyPr>
            <a:noAutofit/>
          </a:bodyPr>
          <a:lstStyle/>
          <a:p>
            <a:pPr algn="just"/>
            <a:r>
              <a:rPr lang="vi-VN" sz="2800" b="0" i="1" dirty="0">
                <a:solidFill>
                  <a:schemeClr val="accent3">
                    <a:lumMod val="20000"/>
                    <a:lumOff val="80000"/>
                  </a:schemeClr>
                </a:solidFill>
                <a:effectLst/>
                <a:latin typeface="Bahnschrift Condensed" panose="020B0502040204020203" pitchFamily="34" charset="0"/>
              </a:rPr>
              <a:t>Trong đó</a:t>
            </a:r>
            <a:r>
              <a:rPr lang="vi-VN" sz="2800" b="0" i="0" dirty="0">
                <a:solidFill>
                  <a:schemeClr val="accent3">
                    <a:lumMod val="20000"/>
                    <a:lumOff val="80000"/>
                  </a:schemeClr>
                </a:solidFill>
                <a:effectLst/>
                <a:latin typeface="Bahnschrift Condensed" panose="020B0502040204020203" pitchFamily="34" charset="0"/>
              </a:rPr>
              <a:t> :</a:t>
            </a:r>
          </a:p>
          <a:p>
            <a:pPr algn="just"/>
            <a:r>
              <a:rPr lang="vi-VN" sz="2800" b="0" i="0" dirty="0">
                <a:solidFill>
                  <a:srgbClr val="FFFF00"/>
                </a:solidFill>
                <a:effectLst/>
                <a:latin typeface="Bahnschrift Condensed" panose="020B0502040204020203" pitchFamily="34" charset="0"/>
              </a:rPr>
              <a:t>Y</a:t>
            </a:r>
            <a:r>
              <a:rPr lang="vi-VN" sz="2800" b="0" i="0" baseline="-25000" dirty="0">
                <a:solidFill>
                  <a:srgbClr val="FFFF00"/>
                </a:solidFill>
                <a:effectLst/>
                <a:latin typeface="Bahnschrift Condensed" panose="020B0502040204020203" pitchFamily="34" charset="0"/>
              </a:rPr>
              <a:t>T</a:t>
            </a:r>
            <a:r>
              <a:rPr lang="vi-VN" sz="2800" b="0" i="0" dirty="0">
                <a:solidFill>
                  <a:srgbClr val="FFFF00"/>
                </a:solidFill>
                <a:effectLst/>
                <a:latin typeface="Bahnschrift Condensed" panose="020B0502040204020203" pitchFamily="34" charset="0"/>
              </a:rPr>
              <a:t>: </a:t>
            </a:r>
            <a:r>
              <a:rPr lang="vi-VN" sz="2800" b="0" i="0" dirty="0">
                <a:solidFill>
                  <a:schemeClr val="accent3">
                    <a:lumMod val="20000"/>
                    <a:lumOff val="80000"/>
                  </a:schemeClr>
                </a:solidFill>
                <a:effectLst/>
                <a:latin typeface="Bahnschrift Condensed" panose="020B0502040204020203" pitchFamily="34" charset="0"/>
              </a:rPr>
              <a:t>Hàm chuyển đổi</a:t>
            </a:r>
          </a:p>
          <a:p>
            <a:pPr algn="just"/>
            <a:r>
              <a:rPr lang="vi-VN" sz="2800" b="0" i="0" dirty="0">
                <a:solidFill>
                  <a:srgbClr val="FFFF00"/>
                </a:solidFill>
                <a:effectLst/>
                <a:latin typeface="Bahnschrift Condensed" panose="020B0502040204020203" pitchFamily="34" charset="0"/>
              </a:rPr>
              <a:t>Y: </a:t>
            </a:r>
            <a:r>
              <a:rPr lang="vi-VN" sz="2800" b="0" i="0" dirty="0">
                <a:solidFill>
                  <a:schemeClr val="accent3">
                    <a:lumMod val="20000"/>
                    <a:lumOff val="80000"/>
                  </a:schemeClr>
                </a:solidFill>
                <a:effectLst/>
                <a:latin typeface="Bahnschrift Condensed" panose="020B0502040204020203" pitchFamily="34" charset="0"/>
              </a:rPr>
              <a:t>Hàm tổng</a:t>
            </a:r>
          </a:p>
          <a:p>
            <a:pPr algn="just"/>
            <a:r>
              <a:rPr lang="vi-VN" sz="2800" b="0" i="1" dirty="0">
                <a:solidFill>
                  <a:schemeClr val="accent3">
                    <a:lumMod val="20000"/>
                    <a:lumOff val="80000"/>
                  </a:schemeClr>
                </a:solidFill>
                <a:effectLst/>
                <a:latin typeface="Bahnschrift Condensed" panose="020B0502040204020203" pitchFamily="34" charset="0"/>
              </a:rPr>
              <a:t>Kết quả của Sigmoid Function thuộc khoảng [0,1] nên còn gọi là hàm chuẩn hóa (Normalized Function).</a:t>
            </a:r>
            <a:endParaRPr lang="vi-VN" sz="2800" b="0" i="0" dirty="0">
              <a:solidFill>
                <a:schemeClr val="accent3">
                  <a:lumMod val="20000"/>
                  <a:lumOff val="80000"/>
                </a:schemeClr>
              </a:solidFill>
              <a:effectLst/>
              <a:latin typeface="Bahnschrift Condensed" panose="020B0502040204020203" pitchFamily="34" charset="0"/>
            </a:endParaRPr>
          </a:p>
          <a:p>
            <a:pPr algn="just"/>
            <a:r>
              <a:rPr lang="vi-VN" sz="2800" b="0" i="0" dirty="0">
                <a:solidFill>
                  <a:schemeClr val="accent3">
                    <a:lumMod val="20000"/>
                    <a:lumOff val="80000"/>
                  </a:schemeClr>
                </a:solidFill>
                <a:effectLst/>
                <a:latin typeface="Bahnschrift Condensed" panose="020B0502040204020203" pitchFamily="34" charset="0"/>
              </a:rPr>
              <a:t>Kết quả xử lý tại các Neuron (Output) đôi khi rất lớn, vì vậy transfer function được sử dụng để xử lý output này trước khi chuyển đến layer tiếp theo. Đôi khi thay vì sử dụng Transfer Function người ta sử dụng giá trị ngưỡng (Threshold value) để kiểm soát các output của các neuron tại một layer nào đó trước khi chuyển các output này đến các Layer tiếp theo. Nếu output của một neuron nào đó nhỏ hơn Threshold thì nó sẻ không được chuyển đến Layer tiếp theo</a:t>
            </a:r>
            <a:r>
              <a:rPr lang="vi-VN" sz="2800" b="0" i="0" dirty="0" smtClean="0">
                <a:solidFill>
                  <a:schemeClr val="accent3">
                    <a:lumMod val="20000"/>
                    <a:lumOff val="80000"/>
                  </a:schemeClr>
                </a:solidFill>
                <a:effectLst/>
                <a:latin typeface="Bahnschrift Condensed" panose="020B0502040204020203" pitchFamily="34" charset="0"/>
              </a:rPr>
              <a:t>.</a:t>
            </a:r>
            <a:endParaRPr lang="en-US" sz="2000" dirty="0">
              <a:solidFill>
                <a:schemeClr val="accent3">
                  <a:lumMod val="20000"/>
                  <a:lumOff val="80000"/>
                </a:schemeClr>
              </a:solidFill>
            </a:endParaRPr>
          </a:p>
        </p:txBody>
      </p:sp>
      <p:pic>
        <p:nvPicPr>
          <p:cNvPr id="10" name="Picture 9">
            <a:extLst>
              <a:ext uri="{FF2B5EF4-FFF2-40B4-BE49-F238E27FC236}">
                <a16:creationId xmlns:a16="http://schemas.microsoft.com/office/drawing/2014/main" id="{8170C646-4EFF-4F3B-B645-53784B78F851}"/>
              </a:ext>
            </a:extLst>
          </p:cNvPr>
          <p:cNvPicPr>
            <a:picLocks noChangeAspect="1"/>
          </p:cNvPicPr>
          <p:nvPr/>
        </p:nvPicPr>
        <p:blipFill>
          <a:blip r:embed="rId2"/>
          <a:stretch>
            <a:fillRect/>
          </a:stretch>
        </p:blipFill>
        <p:spPr>
          <a:xfrm>
            <a:off x="4279900" y="1468093"/>
            <a:ext cx="2705100" cy="915789"/>
          </a:xfrm>
          <a:prstGeom prst="rect">
            <a:avLst/>
          </a:prstGeom>
        </p:spPr>
      </p:pic>
      <p:sp>
        <p:nvSpPr>
          <p:cNvPr id="8" name="Title 1">
            <a:extLst>
              <a:ext uri="{FF2B5EF4-FFF2-40B4-BE49-F238E27FC236}">
                <a16:creationId xmlns:a16="http://schemas.microsoft.com/office/drawing/2014/main" id="{74F44BA5-DCDA-4AE3-B327-0306A442FDFF}"/>
              </a:ext>
            </a:extLst>
          </p:cNvPr>
          <p:cNvSpPr txBox="1">
            <a:spLocks/>
          </p:cNvSpPr>
          <p:nvPr/>
        </p:nvSpPr>
        <p:spPr>
          <a:xfrm>
            <a:off x="0" y="219214"/>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i="0" dirty="0">
                <a:solidFill>
                  <a:schemeClr val="tx1"/>
                </a:solidFill>
                <a:effectLst/>
                <a:latin typeface="Bahnschrift Condensed" panose="020B0502040204020203" pitchFamily="34" charset="0"/>
              </a:rPr>
              <a:t>3. </a:t>
            </a:r>
            <a:r>
              <a:rPr lang="vi-VN" sz="3600" b="1" i="0" dirty="0">
                <a:solidFill>
                  <a:schemeClr val="tx1"/>
                </a:solidFill>
                <a:effectLst/>
                <a:latin typeface="Bahnschrift Condensed" panose="020B0502040204020203" pitchFamily="34" charset="0"/>
              </a:rPr>
              <a:t>Mạng Neuron nhân tạo (Artificial Neural Network- ANN)</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67D6F3A5-E4F6-46EE-AE97-4F79D1C76931}"/>
              </a:ext>
            </a:extLst>
          </p:cNvPr>
          <p:cNvSpPr txBox="1">
            <a:spLocks/>
          </p:cNvSpPr>
          <p:nvPr/>
        </p:nvSpPr>
        <p:spPr>
          <a:xfrm>
            <a:off x="9067801" y="573434"/>
            <a:ext cx="34163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err="1">
                <a:solidFill>
                  <a:schemeClr val="bg1"/>
                </a:solidFill>
                <a:latin typeface="Bahnschrift Condensed" panose="020B0502040204020203" pitchFamily="34" charset="0"/>
              </a:rPr>
              <a:t>Kiến</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trúc</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tổng</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quát</a:t>
            </a:r>
            <a:endParaRPr lang="en-US"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8716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EB4F4-52EC-46E3-A5E4-791D52BF54CC}"/>
              </a:ext>
            </a:extLst>
          </p:cNvPr>
          <p:cNvSpPr>
            <a:spLocks noGrp="1"/>
          </p:cNvSpPr>
          <p:nvPr>
            <p:ph idx="1"/>
          </p:nvPr>
        </p:nvSpPr>
        <p:spPr>
          <a:xfrm>
            <a:off x="905934" y="1787939"/>
            <a:ext cx="8593666" cy="3977861"/>
          </a:xfrm>
        </p:spPr>
        <p:txBody>
          <a:bodyPr>
            <a:normAutofit lnSpcReduction="10000"/>
          </a:bodyPr>
          <a:lstStyle/>
          <a:p>
            <a:pPr algn="just">
              <a:buClr>
                <a:schemeClr val="accent1">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rPr>
              <a:t>	</a:t>
            </a:r>
            <a:r>
              <a:rPr lang="vi-VN" sz="2800" dirty="0">
                <a:solidFill>
                  <a:srgbClr val="FFFF00"/>
                </a:solidFill>
                <a:latin typeface="Bahnschrift Condensed" panose="020B0502040204020203" pitchFamily="34" charset="0"/>
              </a:rPr>
              <a:t>Đầu ra</a:t>
            </a:r>
            <a:r>
              <a:rPr lang="vi-VN" sz="2800" dirty="0">
                <a:solidFill>
                  <a:schemeClr val="accent3">
                    <a:lumMod val="20000"/>
                    <a:lumOff val="80000"/>
                  </a:schemeClr>
                </a:solidFill>
                <a:latin typeface="Bahnschrift Condensed" panose="020B0502040204020203" pitchFamily="34" charset="0"/>
              </a:rPr>
              <a:t>: Là tín hiệu đầu ra của một nơron, với mỗi nơron sẽ có tối đa là một đầu ra. </a:t>
            </a:r>
            <a:endParaRPr lang="en-US" sz="2800" dirty="0" smtClean="0">
              <a:solidFill>
                <a:schemeClr val="accent3">
                  <a:lumMod val="20000"/>
                  <a:lumOff val="80000"/>
                </a:schemeClr>
              </a:solidFill>
              <a:latin typeface="Bahnschrift Condensed" panose="020B0502040204020203" pitchFamily="34" charset="0"/>
            </a:endParaRPr>
          </a:p>
          <a:p>
            <a:pPr algn="just">
              <a:buClr>
                <a:schemeClr val="accent1">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ndParaRPr>
          </a:p>
          <a:p>
            <a:pPr algn="just">
              <a:buClr>
                <a:schemeClr val="accent1">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ndParaRPr>
          </a:p>
          <a:p>
            <a:pPr marL="1257300" lvl="3" indent="0" algn="just">
              <a:buClr>
                <a:schemeClr val="accent1">
                  <a:lumMod val="60000"/>
                  <a:lumOff val="40000"/>
                </a:schemeClr>
              </a:buClr>
              <a:buNone/>
            </a:pPr>
            <a:r>
              <a:rPr lang="vi-VN" sz="2800" dirty="0" smtClean="0">
                <a:solidFill>
                  <a:srgbClr val="FFC000"/>
                </a:solidFill>
                <a:latin typeface="Bahnschrift Condensed" panose="020B0502040204020203" pitchFamily="34" charset="0"/>
              </a:rPr>
              <a:t>Như </a:t>
            </a:r>
            <a:r>
              <a:rPr lang="vi-VN" sz="2800" dirty="0">
                <a:solidFill>
                  <a:srgbClr val="FFC000"/>
                </a:solidFill>
                <a:latin typeface="Bahnschrift Condensed" panose="020B0502040204020203" pitchFamily="34" charset="0"/>
              </a:rPr>
              <a:t>vậy tương tự như nơron sinh học, nơron nhân tạo cũng nhận các tín hiệu đầu vào, xử lý (nhân các tín hiệu này với trọng số liên kết, tính tổng các tích thu được rồi gửi kết quả tới hàm truyền), và cho một tín hiệu đầu ra (là kết quả của hàm truyền</a:t>
            </a:r>
            <a:r>
              <a:rPr lang="vi-VN" sz="2800" dirty="0" smtClean="0">
                <a:solidFill>
                  <a:srgbClr val="FFC000"/>
                </a:solidFill>
                <a:latin typeface="Bahnschrift Condensed" panose="020B0502040204020203" pitchFamily="34" charset="0"/>
              </a:rPr>
              <a:t>).</a:t>
            </a:r>
            <a:endParaRPr lang="en-US" sz="2800" dirty="0">
              <a:solidFill>
                <a:srgbClr val="FFC000"/>
              </a:solidFill>
              <a:latin typeface="Bahnschrift Condensed" panose="020B0502040204020203" pitchFamily="34" charset="0"/>
            </a:endParaRPr>
          </a:p>
          <a:p>
            <a:pPr marL="0" indent="0" algn="just">
              <a:buNone/>
            </a:pPr>
            <a:endParaRPr lang="en-US" sz="2800" dirty="0">
              <a:solidFill>
                <a:schemeClr val="accent3">
                  <a:lumMod val="20000"/>
                  <a:lumOff val="80000"/>
                </a:schemeClr>
              </a:solidFill>
            </a:endParaRPr>
          </a:p>
        </p:txBody>
      </p:sp>
      <p:sp>
        <p:nvSpPr>
          <p:cNvPr id="5" name="Title 1">
            <a:extLst>
              <a:ext uri="{FF2B5EF4-FFF2-40B4-BE49-F238E27FC236}">
                <a16:creationId xmlns:a16="http://schemas.microsoft.com/office/drawing/2014/main" id="{74F44BA5-DCDA-4AE3-B327-0306A442FDFF}"/>
              </a:ext>
            </a:extLst>
          </p:cNvPr>
          <p:cNvSpPr txBox="1">
            <a:spLocks/>
          </p:cNvSpPr>
          <p:nvPr/>
        </p:nvSpPr>
        <p:spPr>
          <a:xfrm>
            <a:off x="0" y="219214"/>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i="0" dirty="0">
                <a:solidFill>
                  <a:schemeClr val="tx1"/>
                </a:solidFill>
                <a:effectLst/>
                <a:latin typeface="Bahnschrift Condensed" panose="020B0502040204020203" pitchFamily="34" charset="0"/>
              </a:rPr>
              <a:t>3. </a:t>
            </a:r>
            <a:r>
              <a:rPr lang="vi-VN" sz="3600" b="1" i="0" dirty="0">
                <a:solidFill>
                  <a:schemeClr val="tx1"/>
                </a:solidFill>
                <a:effectLst/>
                <a:latin typeface="Bahnschrift Condensed" panose="020B0502040204020203" pitchFamily="34" charset="0"/>
              </a:rPr>
              <a:t>Mạng Neuron nhân tạo (Artificial Neural Network- ANN)</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67D6F3A5-E4F6-46EE-AE97-4F79D1C76931}"/>
              </a:ext>
            </a:extLst>
          </p:cNvPr>
          <p:cNvSpPr txBox="1">
            <a:spLocks/>
          </p:cNvSpPr>
          <p:nvPr/>
        </p:nvSpPr>
        <p:spPr>
          <a:xfrm>
            <a:off x="9067801" y="573434"/>
            <a:ext cx="34163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err="1">
                <a:solidFill>
                  <a:schemeClr val="bg1"/>
                </a:solidFill>
                <a:latin typeface="Bahnschrift Condensed" panose="020B0502040204020203" pitchFamily="34" charset="0"/>
              </a:rPr>
              <a:t>Kiến</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trúc</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tổng</a:t>
            </a:r>
            <a:r>
              <a:rPr lang="en-US" sz="3600" b="1" dirty="0">
                <a:solidFill>
                  <a:schemeClr val="bg1"/>
                </a:solidFill>
                <a:latin typeface="Bahnschrift Condensed" panose="020B0502040204020203" pitchFamily="34" charset="0"/>
              </a:rPr>
              <a:t> </a:t>
            </a:r>
            <a:r>
              <a:rPr lang="en-US" sz="3600" b="1" dirty="0" err="1">
                <a:solidFill>
                  <a:schemeClr val="bg1"/>
                </a:solidFill>
                <a:latin typeface="Bahnschrift Condensed" panose="020B0502040204020203" pitchFamily="34" charset="0"/>
              </a:rPr>
              <a:t>quát</a:t>
            </a:r>
            <a:endParaRPr lang="en-US" sz="3600" dirty="0">
              <a:solidFill>
                <a:schemeClr val="bg1"/>
              </a:solidFill>
              <a:latin typeface="Bahnschrift Condensed" panose="020B0502040204020203" pitchFamily="34" charset="0"/>
            </a:endParaRPr>
          </a:p>
        </p:txBody>
      </p:sp>
      <p:sp>
        <p:nvSpPr>
          <p:cNvPr id="9" name="Right Arrow 8"/>
          <p:cNvSpPr/>
          <p:nvPr/>
        </p:nvSpPr>
        <p:spPr>
          <a:xfrm>
            <a:off x="588099" y="4350444"/>
            <a:ext cx="1258957" cy="543339"/>
          </a:xfrm>
          <a:prstGeom prst="rightArrow">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252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4. </a:t>
            </a:r>
            <a:r>
              <a:rPr lang="en-US" sz="3600" b="1" dirty="0">
                <a:solidFill>
                  <a:schemeClr val="tx1"/>
                </a:solidFill>
                <a:latin typeface="Bahnschrift Condensed" panose="020B0502040204020203" pitchFamily="34" charset="0"/>
                <a:cs typeface="Times New Roman" panose="02020603050405020304" pitchFamily="18" charset="0"/>
              </a:rPr>
              <a:t>Khái niệm </a:t>
            </a:r>
            <a:r>
              <a:rPr lang="en-US" sz="3600" b="1" dirty="0" smtClean="0">
                <a:solidFill>
                  <a:schemeClr val="tx1"/>
                </a:solidFill>
                <a:latin typeface="Bahnschrift Condensed" panose="020B0502040204020203" pitchFamily="34" charset="0"/>
                <a:cs typeface="Times New Roman" panose="02020603050405020304" pitchFamily="18" charset="0"/>
              </a:rPr>
              <a:t>neural tangent kernel (hạt </a:t>
            </a:r>
            <a:r>
              <a:rPr lang="en-US" sz="3600" b="1" dirty="0">
                <a:solidFill>
                  <a:schemeClr val="tx1"/>
                </a:solidFill>
                <a:latin typeface="Bahnschrift Condensed" panose="020B0502040204020203" pitchFamily="34" charset="0"/>
                <a:cs typeface="Times New Roman" panose="02020603050405020304" pitchFamily="18" charset="0"/>
              </a:rPr>
              <a:t>nhân tiếp tuyến thần </a:t>
            </a:r>
            <a:r>
              <a:rPr lang="en-US" sz="3600" b="1" dirty="0" smtClean="0">
                <a:solidFill>
                  <a:schemeClr val="tx1"/>
                </a:solidFill>
                <a:latin typeface="Bahnschrift Condensed" panose="020B0502040204020203" pitchFamily="34" charset="0"/>
                <a:cs typeface="Times New Roman" panose="02020603050405020304" pitchFamily="18" charset="0"/>
              </a:rPr>
              <a:t>kinh)</a:t>
            </a:r>
            <a:endParaRPr lang="en-US" sz="3600" b="1" dirty="0">
              <a:solidFill>
                <a:schemeClr val="tx1"/>
              </a:solidFill>
              <a:latin typeface="Bahnschrift Condensed" panose="020B05020402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8D9CAC5-D93A-4CC0-A333-E1108C33CAA3}"/>
              </a:ext>
            </a:extLst>
          </p:cNvPr>
          <p:cNvSpPr>
            <a:spLocks noGrp="1"/>
          </p:cNvSpPr>
          <p:nvPr>
            <p:ph type="subTitle" idx="1"/>
          </p:nvPr>
        </p:nvSpPr>
        <p:spPr>
          <a:xfrm>
            <a:off x="618988" y="2422387"/>
            <a:ext cx="9210812" cy="2797313"/>
          </a:xfrm>
        </p:spPr>
        <p:txBody>
          <a:bodyPr>
            <a:noAutofit/>
          </a:bodyPr>
          <a:lstStyle/>
          <a:p>
            <a:pPr marL="342900" indent="-342900" algn="just">
              <a:buClr>
                <a:schemeClr val="accent3">
                  <a:lumMod val="60000"/>
                  <a:lumOff val="40000"/>
                </a:schemeClr>
              </a:buClr>
              <a:buFont typeface="Wingdings" panose="05000000000000000000" pitchFamily="2" charset="2"/>
              <a:buChar char="Ø"/>
            </a:pPr>
            <a:r>
              <a:rPr lang="en-US" sz="2800" b="1" dirty="0" smtClean="0">
                <a:solidFill>
                  <a:schemeClr val="tx1"/>
                </a:solidFill>
                <a:latin typeface="Bahnschrift Condensed" panose="020B0502040204020203" pitchFamily="34" charset="0"/>
                <a:cs typeface="Times New Roman" panose="02020603050405020304" pitchFamily="18" charset="0"/>
              </a:rPr>
              <a:t>Neural </a:t>
            </a:r>
            <a:r>
              <a:rPr lang="en-US" sz="2800" b="1" dirty="0">
                <a:solidFill>
                  <a:schemeClr val="tx1"/>
                </a:solidFill>
                <a:latin typeface="Bahnschrift Condensed" panose="020B0502040204020203" pitchFamily="34" charset="0"/>
                <a:cs typeface="Times New Roman" panose="02020603050405020304" pitchFamily="18" charset="0"/>
              </a:rPr>
              <a:t>tangent </a:t>
            </a:r>
            <a:r>
              <a:rPr lang="en-US" sz="2800" b="1" dirty="0" smtClean="0">
                <a:solidFill>
                  <a:schemeClr val="tx1"/>
                </a:solidFill>
                <a:latin typeface="Bahnschrift Condensed" panose="020B0502040204020203" pitchFamily="34" charset="0"/>
                <a:cs typeface="Times New Roman" panose="02020603050405020304" pitchFamily="18" charset="0"/>
              </a:rPr>
              <a:t>kernel </a:t>
            </a:r>
            <a:r>
              <a:rPr lang="en-US" sz="2800" dirty="0" smtClean="0">
                <a:solidFill>
                  <a:schemeClr val="accent3">
                    <a:lumMod val="20000"/>
                    <a:lumOff val="80000"/>
                  </a:schemeClr>
                </a:solidFill>
                <a:effectLst/>
                <a:latin typeface="Bahnschrift Condensed" panose="020B0502040204020203" pitchFamily="34" charset="0"/>
                <a:ea typeface="Calibri" panose="020F0502020204030204" pitchFamily="34" charset="0"/>
                <a:cs typeface="Times New Roman" panose="02020603050405020304" pitchFamily="18" charset="0"/>
              </a:rPr>
              <a:t>(NTK) </a:t>
            </a:r>
            <a:r>
              <a:rPr lang="en-US" sz="2800" dirty="0">
                <a:solidFill>
                  <a:schemeClr val="accent3">
                    <a:lumMod val="20000"/>
                    <a:lumOff val="80000"/>
                  </a:schemeClr>
                </a:solidFill>
                <a:effectLst/>
                <a:latin typeface="Bahnschrift Condensed" panose="020B0502040204020203" pitchFamily="34" charset="0"/>
                <a:ea typeface="Calibri" panose="020F0502020204030204" pitchFamily="34" charset="0"/>
                <a:cs typeface="Times New Roman" panose="02020603050405020304" pitchFamily="18" charset="0"/>
              </a:rPr>
              <a:t>là </a:t>
            </a:r>
            <a:r>
              <a:rPr lang="en-US" sz="2800" dirty="0">
                <a:solidFill>
                  <a:srgbClr val="FFC000"/>
                </a:solidFill>
                <a:effectLst/>
                <a:latin typeface="Bahnschrift Condensed" panose="020B0502040204020203" pitchFamily="34" charset="0"/>
                <a:ea typeface="Calibri" panose="020F0502020204030204" pitchFamily="34" charset="0"/>
                <a:cs typeface="Times New Roman" panose="02020603050405020304" pitchFamily="18" charset="0"/>
              </a:rPr>
              <a:t>một hạt nhân mô tả sự phát triển của các mạng thần kinh nhân tạo sâu </a:t>
            </a:r>
            <a:r>
              <a:rPr lang="en-US" sz="2800" dirty="0">
                <a:solidFill>
                  <a:schemeClr val="accent3">
                    <a:lumMod val="20000"/>
                    <a:lumOff val="80000"/>
                  </a:schemeClr>
                </a:solidFill>
                <a:effectLst/>
                <a:latin typeface="Bahnschrift Condensed" panose="020B0502040204020203" pitchFamily="34" charset="0"/>
                <a:ea typeface="Calibri" panose="020F0502020204030204" pitchFamily="34" charset="0"/>
                <a:cs typeface="Times New Roman" panose="02020603050405020304" pitchFamily="18" charset="0"/>
              </a:rPr>
              <a:t>(deep artificial neural networks) trong quá trình đào tạo của chúng bằng cách </a:t>
            </a:r>
            <a:r>
              <a:rPr lang="en-US" sz="2800" dirty="0">
                <a:solidFill>
                  <a:srgbClr val="FFC000"/>
                </a:solidFill>
                <a:effectLst/>
                <a:latin typeface="Bahnschrift Condensed" panose="020B0502040204020203" pitchFamily="34" charset="0"/>
                <a:ea typeface="Calibri" panose="020F0502020204030204" pitchFamily="34" charset="0"/>
                <a:cs typeface="Times New Roman" panose="02020603050405020304" pitchFamily="18" charset="0"/>
              </a:rPr>
              <a:t>giảm dần độ dốc </a:t>
            </a:r>
            <a:r>
              <a:rPr lang="en-US" sz="2800" dirty="0">
                <a:solidFill>
                  <a:schemeClr val="accent3">
                    <a:lumMod val="20000"/>
                    <a:lumOff val="80000"/>
                  </a:schemeClr>
                </a:solidFill>
                <a:effectLst/>
                <a:latin typeface="Bahnschrift Condensed" panose="020B0502040204020203" pitchFamily="34" charset="0"/>
                <a:ea typeface="Calibri" panose="020F0502020204030204" pitchFamily="34" charset="0"/>
                <a:cs typeface="Times New Roman" panose="02020603050405020304" pitchFamily="18" charset="0"/>
              </a:rPr>
              <a:t>(gradient descent</a:t>
            </a:r>
            <a:r>
              <a:rPr lang="en-US" sz="2800" dirty="0" smtClean="0">
                <a:solidFill>
                  <a:schemeClr val="accent3">
                    <a:lumMod val="20000"/>
                    <a:lumOff val="80000"/>
                  </a:schemeClr>
                </a:solidFill>
                <a:effectLst/>
                <a:latin typeface="Bahnschrift Condensed" panose="020B0502040204020203" pitchFamily="34" charset="0"/>
                <a:ea typeface="Calibri" panose="020F0502020204030204" pitchFamily="34" charset="0"/>
                <a:cs typeface="Times New Roman" panose="02020603050405020304" pitchFamily="18" charset="0"/>
              </a:rPr>
              <a:t>).</a:t>
            </a:r>
          </a:p>
          <a:p>
            <a:pPr marL="342900" indent="-342900" algn="just">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Nó cho phép ANN được nghiên cứu bằng các công cụ lý thuyết từ Phương pháp hạt nhân</a:t>
            </a: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a:t>
            </a: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45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368C7B-3A29-4CC1-A5AB-D72091944F05}"/>
                  </a:ext>
                </a:extLst>
              </p:cNvPr>
              <p:cNvSpPr>
                <a:spLocks noGrp="1"/>
              </p:cNvSpPr>
              <p:nvPr>
                <p:ph idx="1"/>
              </p:nvPr>
            </p:nvSpPr>
            <p:spPr>
              <a:xfrm>
                <a:off x="482600" y="1083786"/>
                <a:ext cx="10515600" cy="5685314"/>
              </a:xfrm>
            </p:spPr>
            <p:txBody>
              <a:bodyPr>
                <a:noAutofit/>
              </a:bodyPr>
              <a:lstStyle/>
              <a:p>
                <a:pPr>
                  <a:buClr>
                    <a:schemeClr val="accent3">
                      <a:lumMod val="60000"/>
                      <a:lumOff val="40000"/>
                    </a:schemeClr>
                  </a:buClr>
                  <a:buFont typeface="Wingdings" panose="05000000000000000000" pitchFamily="2" charset="2"/>
                  <a:buChar char="Ø"/>
                </a:pPr>
                <a:r>
                  <a:rPr lang="vi-VN" sz="24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Mạng </a:t>
                </a:r>
                <a:r>
                  <a:rPr lang="vi-VN"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này gồm input network </a:t>
                </a:r>
                <a:r>
                  <a:rPr lang="vi-VN"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1-D</a:t>
                </a:r>
                <a:r>
                  <a:rPr lang="vi-VN"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và output network 1-D. Một mạng ReLU 2 lớp ẩn ứng với </a:t>
                </a:r>
                <a:r>
                  <a:rPr lang="vi-VN"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chiều rộng</a:t>
                </a:r>
                <a:r>
                  <a:rPr lang="en-US"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 </a:t>
                </a:r>
                <a:r>
                  <a:rPr lang="vi-VN"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a:t>
                </a:r>
                <a:r>
                  <a:rPr lang="en-US"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 </a:t>
                </a:r>
                <a:r>
                  <a:rPr lang="vi-VN"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m </a:t>
                </a:r>
                <a:r>
                  <a:rPr lang="vi-VN"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sẽ được sử dụng.</a:t>
                </a: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0" lvl="0" indent="0" fontAlgn="base">
                  <a:lnSpc>
                    <a:spcPct val="107000"/>
                  </a:lnSpc>
                  <a:spcAft>
                    <a:spcPts val="800"/>
                  </a:spcAft>
                  <a:buClr>
                    <a:schemeClr val="accent3">
                      <a:lumMod val="60000"/>
                      <a:lumOff val="40000"/>
                    </a:schemeClr>
                  </a:buClr>
                  <a:buNone/>
                  <a:tabLst>
                    <a:tab pos="457200" algn="l"/>
                  </a:tabLst>
                </a:pPr>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lvl="0" fontAlgn="base">
                  <a:lnSpc>
                    <a:spcPct val="107000"/>
                  </a:lnSpc>
                  <a:spcAft>
                    <a:spcPts val="800"/>
                  </a:spcAft>
                  <a:buClr>
                    <a:schemeClr val="accent3">
                      <a:lumMod val="60000"/>
                      <a:lumOff val="40000"/>
                    </a:schemeClr>
                  </a:buClr>
                  <a:buFont typeface="Wingdings" panose="05000000000000000000" pitchFamily="2" charset="2"/>
                  <a:buChar char="Ø"/>
                  <a:tabLst>
                    <a:tab pos="457200" algn="l"/>
                  </a:tabLst>
                </a:pP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Gọi hàm neural network function </a:t>
                </a:r>
                <a:r>
                  <a:rPr lang="en-US"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f(x,w)</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tại x là đầu vào và </a:t>
                </a:r>
                <a:r>
                  <a:rPr lang="en-US" sz="24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w</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là vector kết hợp của các trọng số.</a:t>
                </a:r>
              </a:p>
              <a:p>
                <a:pPr fontAlgn="base">
                  <a:lnSpc>
                    <a:spcPct val="107000"/>
                  </a:lnSpc>
                  <a:spcAft>
                    <a:spcPts val="800"/>
                  </a:spcAft>
                  <a:buClr>
                    <a:schemeClr val="accent3">
                      <a:lumMod val="60000"/>
                      <a:lumOff val="40000"/>
                    </a:schemeClr>
                  </a:buClr>
                  <a:buFont typeface="Wingdings" panose="05000000000000000000" pitchFamily="2" charset="2"/>
                  <a:buChar char="Ø"/>
                  <a:tabLst>
                    <a:tab pos="457200" algn="l"/>
                  </a:tabLst>
                </a:pP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Trong</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ví</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dụ</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1-D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này</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tập</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dữ</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liệu</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là</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các</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điểm</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x,y</a:t>
                </a:r>
                <a:r>
                  <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Giả sử có N điểm trên, thì dataset sẽ là:</a:t>
                </a:r>
              </a:p>
              <a:p>
                <a:pPr marL="0" indent="0" fontAlgn="base">
                  <a:lnSpc>
                    <a:spcPct val="107000"/>
                  </a:lnSpc>
                  <a:spcAft>
                    <a:spcPts val="800"/>
                  </a:spcAft>
                  <a:buClr>
                    <a:schemeClr val="accent3">
                      <a:lumMod val="60000"/>
                      <a:lumOff val="40000"/>
                    </a:schemeClr>
                  </a:buClr>
                  <a:buNone/>
                  <a:tabLst>
                    <a:tab pos="457200" algn="l"/>
                  </a:tabLst>
                </a:pPr>
                <a14:m>
                  <m:oMathPara xmlns:m="http://schemas.openxmlformats.org/officeDocument/2006/math">
                    <m:oMathParaPr>
                      <m:jc m:val="centerGroup"/>
                    </m:oMathParaPr>
                    <m:oMath xmlns:m="http://schemas.openxmlformats.org/officeDocument/2006/math">
                      <m:sSubSup>
                        <m:sSubSupPr>
                          <m:ctrlPr>
                            <a:rPr lang="en-US" sz="2400" i="1" smtClean="0">
                              <a:solidFill>
                                <a:srgbClr val="FFFF00"/>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x</m:t>
                          </m:r>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i</m:t>
                          </m:r>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y</m:t>
                          </m:r>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i</m:t>
                          </m:r>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m:t>
                          </m:r>
                        </m:e>
                        <m:sub>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𝑖</m:t>
                          </m:r>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=0</m:t>
                          </m:r>
                        </m:sub>
                        <m:sup>
                          <m:r>
                            <a:rPr lang="en-US" sz="2400">
                              <a:solidFill>
                                <a:srgbClr val="FFFF00"/>
                              </a:solidFill>
                              <a:latin typeface="Cambria Math" panose="02040503050406030204" pitchFamily="18" charset="0"/>
                              <a:ea typeface="Calibri" panose="020F0502020204030204" pitchFamily="34" charset="0"/>
                              <a:cs typeface="Times New Roman" panose="02020603050405020304" pitchFamily="18" charset="0"/>
                            </a:rPr>
                            <m:t>𝑁</m:t>
                          </m:r>
                        </m:sup>
                      </m:sSubSup>
                    </m:oMath>
                  </m:oMathPara>
                </a14:m>
                <a:endParaRPr lang="en-US" sz="24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1368C7B-3A29-4CC1-A5AB-D72091944F05}"/>
                  </a:ext>
                </a:extLst>
              </p:cNvPr>
              <p:cNvSpPr>
                <a:spLocks noGrp="1" noRot="1" noChangeAspect="1" noMove="1" noResize="1" noEditPoints="1" noAdjustHandles="1" noChangeArrowheads="1" noChangeShapeType="1" noTextEdit="1"/>
              </p:cNvSpPr>
              <p:nvPr>
                <p:ph idx="1"/>
              </p:nvPr>
            </p:nvSpPr>
            <p:spPr>
              <a:xfrm>
                <a:off x="482600" y="1083786"/>
                <a:ext cx="10515600" cy="5685314"/>
              </a:xfrm>
              <a:blipFill>
                <a:blip r:embed="rId2"/>
                <a:stretch>
                  <a:fillRect l="-406" t="-8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A914DE7-3929-4EF4-BE0B-11B245191E11}"/>
              </a:ext>
            </a:extLst>
          </p:cNvPr>
          <p:cNvPicPr/>
          <p:nvPr/>
        </p:nvPicPr>
        <p:blipFill>
          <a:blip r:embed="rId3"/>
          <a:stretch>
            <a:fillRect/>
          </a:stretch>
        </p:blipFill>
        <p:spPr>
          <a:xfrm>
            <a:off x="2573131" y="2137886"/>
            <a:ext cx="5943600" cy="2805430"/>
          </a:xfrm>
          <a:prstGeom prst="rect">
            <a:avLst/>
          </a:prstGeom>
        </p:spPr>
      </p:pic>
      <p:sp>
        <p:nvSpPr>
          <p:cNvPr id="4"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32575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803" y="2780364"/>
            <a:ext cx="9648997" cy="3887136"/>
          </a:xfrm>
        </p:spPr>
        <p:txBody>
          <a:bodyPr>
            <a:noAutofit/>
          </a:bodyPr>
          <a:lstStyle/>
          <a:p>
            <a:pPr algn="l"/>
            <a:r>
              <a:rPr lang="en-US" sz="3600" dirty="0">
                <a:solidFill>
                  <a:schemeClr val="accent2">
                    <a:lumMod val="20000"/>
                    <a:lumOff val="80000"/>
                  </a:schemeClr>
                </a:solidFill>
                <a:latin typeface="Bahnschrift Condensed" panose="020B0502040204020203" pitchFamily="34" charset="0"/>
                <a:cs typeface="Arial" panose="020B0604020202020204" pitchFamily="34" charset="0"/>
              </a:rPr>
              <a:t>Giảng viên hướng </a:t>
            </a:r>
            <a:r>
              <a:rPr lang="en-US" sz="3600" dirty="0" smtClean="0">
                <a:solidFill>
                  <a:schemeClr val="accent2">
                    <a:lumMod val="20000"/>
                    <a:lumOff val="80000"/>
                  </a:schemeClr>
                </a:solidFill>
                <a:latin typeface="Bahnschrift Condensed" panose="020B0502040204020203" pitchFamily="34" charset="0"/>
                <a:cs typeface="Arial" panose="020B0604020202020204" pitchFamily="34" charset="0"/>
              </a:rPr>
              <a:t>dẫn:	Thầy </a:t>
            </a:r>
            <a:r>
              <a:rPr lang="en-US" sz="3600" dirty="0">
                <a:solidFill>
                  <a:schemeClr val="accent2">
                    <a:lumMod val="20000"/>
                    <a:lumOff val="80000"/>
                  </a:schemeClr>
                </a:solidFill>
                <a:latin typeface="Bahnschrift Condensed" panose="020B0502040204020203" pitchFamily="34" charset="0"/>
                <a:cs typeface="Arial" panose="020B0604020202020204" pitchFamily="34" charset="0"/>
              </a:rPr>
              <a:t>Nguyễn Ngọc </a:t>
            </a:r>
            <a:r>
              <a:rPr lang="en-US" sz="3600" dirty="0" smtClean="0">
                <a:solidFill>
                  <a:schemeClr val="accent2">
                    <a:lumMod val="20000"/>
                    <a:lumOff val="80000"/>
                  </a:schemeClr>
                </a:solidFill>
                <a:latin typeface="Bahnschrift Condensed" panose="020B0502040204020203" pitchFamily="34" charset="0"/>
                <a:cs typeface="Arial" panose="020B0604020202020204" pitchFamily="34" charset="0"/>
              </a:rPr>
              <a:t>Duy</a:t>
            </a:r>
          </a:p>
          <a:p>
            <a:pPr algn="l"/>
            <a:r>
              <a:rPr lang="en-US" sz="3600" dirty="0" smtClean="0">
                <a:solidFill>
                  <a:schemeClr val="accent2">
                    <a:lumMod val="20000"/>
                    <a:lumOff val="80000"/>
                  </a:schemeClr>
                </a:solidFill>
                <a:latin typeface="Bahnschrift Condensed" panose="020B0502040204020203" pitchFamily="34" charset="0"/>
                <a:cs typeface="Arial" panose="020B0604020202020204" pitchFamily="34" charset="0"/>
              </a:rPr>
              <a:t>								Cô Nguyễn Thị Bích Nguyên</a:t>
            </a:r>
            <a:endParaRPr lang="en-US" sz="3600" dirty="0" smtClean="0">
              <a:solidFill>
                <a:srgbClr val="FFFF00"/>
              </a:solidFill>
              <a:latin typeface="Bahnschrift Condensed" panose="020B0502040204020203" pitchFamily="34" charset="0"/>
            </a:endParaRPr>
          </a:p>
          <a:p>
            <a:pPr algn="l"/>
            <a:r>
              <a:rPr lang="en-US" sz="3600" dirty="0" smtClean="0">
                <a:solidFill>
                  <a:srgbClr val="FFFF00"/>
                </a:solidFill>
                <a:latin typeface="Bahnschrift Condensed" panose="020B0502040204020203" pitchFamily="34" charset="0"/>
              </a:rPr>
              <a:t>Nhóm sinh viên thực hiện:</a:t>
            </a:r>
            <a:endParaRPr lang="en-US" sz="3600" dirty="0">
              <a:solidFill>
                <a:srgbClr val="FFFF00"/>
              </a:solidFill>
              <a:latin typeface="Bahnschrift Condensed" panose="020B0502040204020203" pitchFamily="34" charset="0"/>
            </a:endParaRPr>
          </a:p>
          <a:p>
            <a:pPr lvl="1" algn="l"/>
            <a:r>
              <a:rPr lang="en-US" sz="3200" dirty="0">
                <a:solidFill>
                  <a:srgbClr val="FFC000"/>
                </a:solidFill>
                <a:latin typeface="Bahnschrift Condensed" panose="020B0502040204020203" pitchFamily="34" charset="0"/>
              </a:rPr>
              <a:t>Nguyễn Ngọc Phương Trinh – N18DCCN231</a:t>
            </a:r>
          </a:p>
          <a:p>
            <a:pPr lvl="1" algn="l"/>
            <a:r>
              <a:rPr lang="en-US" sz="3200" dirty="0" smtClean="0">
                <a:solidFill>
                  <a:srgbClr val="FFC000"/>
                </a:solidFill>
                <a:latin typeface="Bahnschrift Condensed" panose="020B0502040204020203" pitchFamily="34" charset="0"/>
              </a:rPr>
              <a:t>Tôn </a:t>
            </a:r>
            <a:r>
              <a:rPr lang="en-US" sz="3200" dirty="0">
                <a:solidFill>
                  <a:srgbClr val="FFC000"/>
                </a:solidFill>
                <a:latin typeface="Bahnschrift Condensed" panose="020B0502040204020203" pitchFamily="34" charset="0"/>
              </a:rPr>
              <a:t>Thị Huế – N18DCCN075</a:t>
            </a:r>
          </a:p>
          <a:p>
            <a:pPr lvl="1" algn="l"/>
            <a:r>
              <a:rPr lang="en-US" sz="3200" dirty="0">
                <a:solidFill>
                  <a:srgbClr val="FFC000"/>
                </a:solidFill>
                <a:latin typeface="Bahnschrift Condensed" panose="020B0502040204020203" pitchFamily="34" charset="0"/>
              </a:rPr>
              <a:t>Hà Thị Mơ – N18DCCN126</a:t>
            </a:r>
          </a:p>
        </p:txBody>
      </p:sp>
      <p:sp>
        <p:nvSpPr>
          <p:cNvPr id="4" name="Subtitle 2"/>
          <p:cNvSpPr txBox="1">
            <a:spLocks/>
          </p:cNvSpPr>
          <p:nvPr/>
        </p:nvSpPr>
        <p:spPr>
          <a:xfrm>
            <a:off x="942803" y="418633"/>
            <a:ext cx="8331200" cy="18419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en-US" sz="4000" dirty="0">
                <a:solidFill>
                  <a:schemeClr val="accent2">
                    <a:lumMod val="20000"/>
                    <a:lumOff val="80000"/>
                  </a:schemeClr>
                </a:solidFill>
                <a:latin typeface="Bahnschrift Condensed" panose="020B0502040204020203" pitchFamily="34" charset="0"/>
                <a:ea typeface="+mj-ea"/>
                <a:cs typeface="Arial" panose="020B0604020202020204" pitchFamily="34" charset="0"/>
              </a:rPr>
              <a:t>Tên đề tài: </a:t>
            </a:r>
            <a:r>
              <a:rPr lang="en-US" sz="4000" dirty="0">
                <a:solidFill>
                  <a:schemeClr val="accent3">
                    <a:lumMod val="60000"/>
                    <a:lumOff val="40000"/>
                  </a:schemeClr>
                </a:solidFill>
                <a:latin typeface="Bahnschrift Condensed" panose="020B0502040204020203" pitchFamily="34" charset="0"/>
                <a:ea typeface="+mj-ea"/>
                <a:cs typeface="Arial" panose="020B0604020202020204" pitchFamily="34" charset="0"/>
              </a:rPr>
              <a:t>NGHIÊN CỨU KIẾN TRÚC VÀ MÔ HÌNH HOẠT ĐỘNG CỦA NHÂN TIẾP TUYẾN THẦN KINH</a:t>
            </a:r>
            <a:br>
              <a:rPr lang="en-US" sz="4000" dirty="0">
                <a:solidFill>
                  <a:schemeClr val="accent3">
                    <a:lumMod val="60000"/>
                    <a:lumOff val="40000"/>
                  </a:schemeClr>
                </a:solidFill>
                <a:latin typeface="Bahnschrift Condensed" panose="020B0502040204020203" pitchFamily="34" charset="0"/>
                <a:ea typeface="+mj-ea"/>
                <a:cs typeface="Arial" panose="020B0604020202020204" pitchFamily="34" charset="0"/>
              </a:rPr>
            </a:br>
            <a:r>
              <a:rPr lang="en-US" sz="4000" dirty="0">
                <a:solidFill>
                  <a:schemeClr val="accent2">
                    <a:lumMod val="20000"/>
                    <a:lumOff val="80000"/>
                  </a:schemeClr>
                </a:solidFill>
                <a:latin typeface="Bahnschrift Condensed" panose="020B0502040204020203" pitchFamily="34" charset="0"/>
                <a:ea typeface="+mj-ea"/>
                <a:cs typeface="Arial" panose="020B0604020202020204" pitchFamily="34" charset="0"/>
              </a:rPr>
              <a:t>Mã số đề tài: </a:t>
            </a:r>
            <a:r>
              <a:rPr lang="en-US" sz="4000" dirty="0">
                <a:solidFill>
                  <a:schemeClr val="accent3">
                    <a:lumMod val="60000"/>
                    <a:lumOff val="40000"/>
                  </a:schemeClr>
                </a:solidFill>
                <a:latin typeface="Bahnschrift Condensed" panose="020B0502040204020203" pitchFamily="34" charset="0"/>
                <a:ea typeface="+mj-ea"/>
                <a:cs typeface="Arial" panose="020B0604020202020204" pitchFamily="34" charset="0"/>
              </a:rPr>
              <a:t>14-SV-2021-TH2</a:t>
            </a:r>
          </a:p>
        </p:txBody>
      </p:sp>
      <p:sp>
        <p:nvSpPr>
          <p:cNvPr id="5" name="Rectangle 4"/>
          <p:cNvSpPr/>
          <p:nvPr/>
        </p:nvSpPr>
        <p:spPr>
          <a:xfrm>
            <a:off x="942803" y="2489200"/>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2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circle(in)">
                                      <p:cBhvr>
                                        <p:cTn id="28" dur="2000"/>
                                        <p:tgtEl>
                                          <p:spTgt spid="3">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ircle(in)">
                                      <p:cBhvr>
                                        <p:cTn id="31" dur="2000"/>
                                        <p:tgtEl>
                                          <p:spTgt spid="3">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ircle(in)">
                                      <p:cBhvr>
                                        <p:cTn id="34" dur="2000"/>
                                        <p:tgtEl>
                                          <p:spTgt spid="3">
                                            <p:txEl>
                                              <p:pRg st="4" end="4"/>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261A4-3708-4C40-986D-8DE5C2B25677}"/>
              </a:ext>
            </a:extLst>
          </p:cNvPr>
          <p:cNvSpPr>
            <a:spLocks noGrp="1"/>
          </p:cNvSpPr>
          <p:nvPr>
            <p:ph idx="1"/>
          </p:nvPr>
        </p:nvSpPr>
        <p:spPr>
          <a:xfrm>
            <a:off x="867834" y="1650999"/>
            <a:ext cx="9571566" cy="4495801"/>
          </a:xfrm>
        </p:spPr>
        <p:txBody>
          <a:bodyPr>
            <a:normAutofit/>
          </a:bodyPr>
          <a:lstStyle/>
          <a:p>
            <a:pPr>
              <a:buClr>
                <a:schemeClr val="accent3">
                  <a:lumMod val="60000"/>
                  <a:lumOff val="40000"/>
                </a:schemeClr>
              </a:buClr>
              <a:buFont typeface="Wingdings" panose="05000000000000000000" pitchFamily="2" charset="2"/>
              <a:buChar char="Ø"/>
            </a:pPr>
            <a:r>
              <a:rPr lang="en-US" sz="32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Hàm loss:</a:t>
            </a:r>
          </a:p>
          <a:p>
            <a:pPr>
              <a:buClr>
                <a:schemeClr val="accent3">
                  <a:lumMod val="60000"/>
                  <a:lumOff val="40000"/>
                </a:schemeClr>
              </a:buClr>
              <a:buFont typeface="Wingdings" panose="05000000000000000000" pitchFamily="2" charset="2"/>
              <a:buChar char="Ø"/>
            </a:pPr>
            <a:endParaRPr lang="en-US" sz="32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32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32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lvl="0">
              <a:buClr>
                <a:schemeClr val="accent3">
                  <a:lumMod val="60000"/>
                  <a:lumOff val="40000"/>
                </a:schemeClr>
              </a:buClr>
              <a:buFont typeface="Wingdings" panose="05000000000000000000" pitchFamily="2" charset="2"/>
              <a:buChar char="Ø"/>
            </a:pP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sym typeface="Arial"/>
              </a:rPr>
              <a:t>Gradient descent:</a:t>
            </a: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sym typeface="Arial"/>
            </a:endParaRPr>
          </a:p>
        </p:txBody>
      </p:sp>
      <p:pic>
        <p:nvPicPr>
          <p:cNvPr id="4" name="Google Shape;113;p3">
            <a:extLst>
              <a:ext uri="{FF2B5EF4-FFF2-40B4-BE49-F238E27FC236}">
                <a16:creationId xmlns:a16="http://schemas.microsoft.com/office/drawing/2014/main" id="{9D0E25FE-E585-439B-A393-2DC8DF1C1C39}"/>
              </a:ext>
            </a:extLst>
          </p:cNvPr>
          <p:cNvPicPr/>
          <p:nvPr/>
        </p:nvPicPr>
        <p:blipFill rotWithShape="1">
          <a:blip r:embed="rId2">
            <a:alphaModFix/>
          </a:blip>
          <a:srcRect/>
          <a:stretch/>
        </p:blipFill>
        <p:spPr>
          <a:xfrm>
            <a:off x="3632467" y="2173359"/>
            <a:ext cx="4347100" cy="1308100"/>
          </a:xfrm>
          <a:prstGeom prst="rect">
            <a:avLst/>
          </a:prstGeom>
          <a:noFill/>
          <a:ln>
            <a:noFill/>
          </a:ln>
        </p:spPr>
      </p:pic>
      <p:sp>
        <p:nvSpPr>
          <p:cNvPr id="5"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pic>
        <p:nvPicPr>
          <p:cNvPr id="7" name="Google Shape;134;p5">
            <a:extLst>
              <a:ext uri="{FF2B5EF4-FFF2-40B4-BE49-F238E27FC236}">
                <a16:creationId xmlns:a16="http://schemas.microsoft.com/office/drawing/2014/main" id="{AB0B0143-ED8A-4D04-B1DD-DCE0C9D254E4}"/>
              </a:ext>
            </a:extLst>
          </p:cNvPr>
          <p:cNvPicPr/>
          <p:nvPr/>
        </p:nvPicPr>
        <p:blipFill rotWithShape="1">
          <a:blip r:embed="rId3">
            <a:alphaModFix/>
          </a:blip>
          <a:srcRect/>
          <a:stretch/>
        </p:blipFill>
        <p:spPr>
          <a:xfrm>
            <a:off x="3480067" y="4981719"/>
            <a:ext cx="4651900" cy="1076181"/>
          </a:xfrm>
          <a:prstGeom prst="rect">
            <a:avLst/>
          </a:prstGeom>
          <a:noFill/>
          <a:ln>
            <a:noFill/>
          </a:ln>
        </p:spPr>
      </p:pic>
    </p:spTree>
    <p:extLst>
      <p:ext uri="{BB962C8B-B14F-4D97-AF65-F5344CB8AC3E}">
        <p14:creationId xmlns:p14="http://schemas.microsoft.com/office/powerpoint/2010/main" val="5521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261A4-3708-4C40-986D-8DE5C2B25677}"/>
              </a:ext>
            </a:extLst>
          </p:cNvPr>
          <p:cNvSpPr>
            <a:spLocks noGrp="1"/>
          </p:cNvSpPr>
          <p:nvPr>
            <p:ph idx="1"/>
          </p:nvPr>
        </p:nvSpPr>
        <p:spPr>
          <a:xfrm>
            <a:off x="829734" y="6113662"/>
            <a:ext cx="10397066" cy="523239"/>
          </a:xfrm>
        </p:spPr>
        <p:txBody>
          <a:bodyPr>
            <a:normAutofit/>
          </a:bodyPr>
          <a:lstStyle/>
          <a:p>
            <a:pPr marL="0" indent="0">
              <a:buClr>
                <a:schemeClr val="accent3">
                  <a:lumMod val="60000"/>
                  <a:lumOff val="40000"/>
                </a:schemeClr>
              </a:buClr>
              <a:buNone/>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Việc training network bây giờ chỉ là giảm loss bằng cách sử dụng gradient descent</a:t>
            </a:r>
          </a:p>
        </p:txBody>
      </p:sp>
      <p:sp>
        <p:nvSpPr>
          <p:cNvPr id="5"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pic>
        <p:nvPicPr>
          <p:cNvPr id="6" name="Picture 5"/>
          <p:cNvPicPr/>
          <p:nvPr/>
        </p:nvPicPr>
        <p:blipFill>
          <a:blip r:embed="rId2"/>
          <a:stretch>
            <a:fillRect/>
          </a:stretch>
        </p:blipFill>
        <p:spPr>
          <a:xfrm>
            <a:off x="1513099" y="1259837"/>
            <a:ext cx="7643601" cy="4853825"/>
          </a:xfrm>
          <a:prstGeom prst="rect">
            <a:avLst/>
          </a:prstGeom>
        </p:spPr>
      </p:pic>
    </p:spTree>
    <p:extLst>
      <p:ext uri="{BB962C8B-B14F-4D97-AF65-F5344CB8AC3E}">
        <p14:creationId xmlns:p14="http://schemas.microsoft.com/office/powerpoint/2010/main" val="355718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E686F-B2B0-4B0B-A316-6C34DEB2A1F6}"/>
              </a:ext>
            </a:extLst>
          </p:cNvPr>
          <p:cNvSpPr>
            <a:spLocks noGrp="1"/>
          </p:cNvSpPr>
          <p:nvPr>
            <p:ph idx="1"/>
          </p:nvPr>
        </p:nvSpPr>
        <p:spPr>
          <a:xfrm>
            <a:off x="677334" y="1563757"/>
            <a:ext cx="9749366" cy="4773543"/>
          </a:xfrm>
        </p:spPr>
        <p:txBody>
          <a:bodyPr>
            <a:normAutofit/>
          </a:bodyPr>
          <a:lstStyle/>
          <a:p>
            <a:pPr algn="just">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Sử dụng chuỗi Taylor mở rộng trong network function với respect to the weights xung quanh việc khởi tạo .</a:t>
            </a: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B</a:t>
            </a:r>
            <a:r>
              <a:rPr lang="vi-VN"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iến một non-linear network fucntion thành một linear function đơn giản của các trọng số. Kết quả đầu ra của mô hình trên tập dữ liệu cụ thể, có thể viết lại như sau:</a:t>
            </a: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pic>
        <p:nvPicPr>
          <p:cNvPr id="7" name="Google Shape;124;p4">
            <a:extLst>
              <a:ext uri="{FF2B5EF4-FFF2-40B4-BE49-F238E27FC236}">
                <a16:creationId xmlns:a16="http://schemas.microsoft.com/office/drawing/2014/main" id="{31E41CD9-A1D2-49B0-8A2D-6F71C5C6293C}"/>
              </a:ext>
            </a:extLst>
          </p:cNvPr>
          <p:cNvPicPr/>
          <p:nvPr/>
        </p:nvPicPr>
        <p:blipFill rotWithShape="1">
          <a:blip r:embed="rId2">
            <a:alphaModFix/>
          </a:blip>
          <a:srcRect/>
          <a:stretch/>
        </p:blipFill>
        <p:spPr>
          <a:xfrm>
            <a:off x="3032567" y="5397500"/>
            <a:ext cx="5046597" cy="939800"/>
          </a:xfrm>
          <a:prstGeom prst="rect">
            <a:avLst/>
          </a:prstGeom>
          <a:noFill/>
          <a:ln>
            <a:noFill/>
          </a:ln>
        </p:spPr>
      </p:pic>
      <p:pic>
        <p:nvPicPr>
          <p:cNvPr id="8" name="Google Shape;123;p4">
            <a:extLst>
              <a:ext uri="{FF2B5EF4-FFF2-40B4-BE49-F238E27FC236}">
                <a16:creationId xmlns:a16="http://schemas.microsoft.com/office/drawing/2014/main" id="{ACA001B1-E7F6-4DD9-8B5C-706A082A2A04}"/>
              </a:ext>
            </a:extLst>
          </p:cNvPr>
          <p:cNvPicPr/>
          <p:nvPr/>
        </p:nvPicPr>
        <p:blipFill rotWithShape="1">
          <a:blip r:embed="rId3">
            <a:alphaModFix/>
          </a:blip>
          <a:srcRect/>
          <a:stretch/>
        </p:blipFill>
        <p:spPr>
          <a:xfrm>
            <a:off x="2346497" y="2817206"/>
            <a:ext cx="6251403" cy="980093"/>
          </a:xfrm>
          <a:prstGeom prst="rect">
            <a:avLst/>
          </a:prstGeom>
          <a:noFill/>
          <a:ln>
            <a:noFill/>
          </a:ln>
        </p:spPr>
      </p:pic>
      <p:sp>
        <p:nvSpPr>
          <p:cNvPr id="6"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Just Taylor Expand</a:t>
            </a:r>
            <a:endParaRPr lang="en-US" dirty="0">
              <a:latin typeface="Bahnschrift Condensed" panose="020B0502040204020203" pitchFamily="34" charset="0"/>
            </a:endParaRPr>
          </a:p>
        </p:txBody>
      </p:sp>
    </p:spTree>
    <p:extLst>
      <p:ext uri="{BB962C8B-B14F-4D97-AF65-F5344CB8AC3E}">
        <p14:creationId xmlns:p14="http://schemas.microsoft.com/office/powerpoint/2010/main" val="30590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6F30-E5DC-4CD9-B1DE-20190005CAE4}"/>
              </a:ext>
            </a:extLst>
          </p:cNvPr>
          <p:cNvSpPr>
            <a:spLocks noGrp="1"/>
          </p:cNvSpPr>
          <p:nvPr>
            <p:ph idx="1"/>
          </p:nvPr>
        </p:nvSpPr>
        <p:spPr>
          <a:xfrm>
            <a:off x="677334" y="1722783"/>
            <a:ext cx="8596668" cy="4318579"/>
          </a:xfrm>
        </p:spPr>
        <p:txBody>
          <a:bodyPr>
            <a:normAutofit/>
          </a:bodyPr>
          <a:lstStyle/>
          <a:p>
            <a:pPr>
              <a:buClr>
                <a:schemeClr val="accent3">
                  <a:lumMod val="60000"/>
                  <a:lumOff val="40000"/>
                </a:schemeClr>
              </a:buClr>
              <a:buFont typeface="Wingdings" panose="05000000000000000000" pitchFamily="2" charset="2"/>
              <a:buChar char="Ø"/>
            </a:pPr>
            <a:r>
              <a:rPr lang="en-US" sz="36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Kích thước ma trận được làm rõ như sau:</a:t>
            </a:r>
          </a:p>
        </p:txBody>
      </p:sp>
      <p:pic>
        <p:nvPicPr>
          <p:cNvPr id="4" name="Google Shape;125;p4">
            <a:extLst>
              <a:ext uri="{FF2B5EF4-FFF2-40B4-BE49-F238E27FC236}">
                <a16:creationId xmlns:a16="http://schemas.microsoft.com/office/drawing/2014/main" id="{99E71347-2688-452D-9B53-FBBF2E2AB9EF}"/>
              </a:ext>
            </a:extLst>
          </p:cNvPr>
          <p:cNvPicPr/>
          <p:nvPr/>
        </p:nvPicPr>
        <p:blipFill rotWithShape="1">
          <a:blip r:embed="rId2">
            <a:alphaModFix/>
          </a:blip>
          <a:srcRect/>
          <a:stretch/>
        </p:blipFill>
        <p:spPr>
          <a:xfrm>
            <a:off x="1279968" y="2671800"/>
            <a:ext cx="7787832" cy="3550286"/>
          </a:xfrm>
          <a:prstGeom prst="rect">
            <a:avLst/>
          </a:prstGeom>
          <a:noFill/>
          <a:ln>
            <a:noFill/>
          </a:ln>
        </p:spPr>
      </p:pic>
      <p:sp>
        <p:nvSpPr>
          <p:cNvPr id="6"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Just Taylor Expand</a:t>
            </a:r>
            <a:endParaRPr lang="en-US" dirty="0">
              <a:latin typeface="Bahnschrift Condensed" panose="020B0502040204020203" pitchFamily="34" charset="0"/>
            </a:endParaRPr>
          </a:p>
        </p:txBody>
      </p:sp>
    </p:spTree>
    <p:extLst>
      <p:ext uri="{BB962C8B-B14F-4D97-AF65-F5344CB8AC3E}">
        <p14:creationId xmlns:p14="http://schemas.microsoft.com/office/powerpoint/2010/main" val="35479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393F0E-ED3F-4DB3-AD78-2B55EF6374AC}"/>
                  </a:ext>
                </a:extLst>
              </p:cNvPr>
              <p:cNvSpPr>
                <a:spLocks noGrp="1"/>
              </p:cNvSpPr>
              <p:nvPr>
                <p:ph idx="1"/>
              </p:nvPr>
            </p:nvSpPr>
            <p:spPr>
              <a:xfrm>
                <a:off x="549988" y="1762264"/>
                <a:ext cx="9013112" cy="4742649"/>
              </a:xfrm>
            </p:spPr>
            <p:txBody>
              <a:bodyPr>
                <a:noAutofit/>
              </a:bodyPr>
              <a:lstStyle/>
              <a:p>
                <a:pPr algn="just">
                  <a:buClr>
                    <a:schemeClr val="accent3">
                      <a:lumMod val="60000"/>
                      <a:lumOff val="40000"/>
                    </a:schemeClr>
                  </a:buClr>
                  <a:buFont typeface="Wingdings" panose="05000000000000000000" pitchFamily="2" charset="2"/>
                  <a:buChar char="Ø"/>
                </a:pP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Đầu ra y(</a:t>
                </a:r>
                <a14:m>
                  <m:oMath xmlns:m="http://schemas.openxmlformats.org/officeDocument/2006/math">
                    <m:sSub>
                      <m:sSubPr>
                        <m:ctrlPr>
                          <a:rPr lang="en-US" sz="2800" i="1" dirty="0" smtClean="0">
                            <a:solidFill>
                              <a:schemeClr val="accent3">
                                <a:lumMod val="20000"/>
                                <a:lumOff val="80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3">
                                <a:lumMod val="20000"/>
                                <a:lumOff val="80000"/>
                              </a:schemeClr>
                            </a:solidFill>
                            <a:latin typeface="Cambria Math" panose="02040503050406030204" pitchFamily="18" charset="0"/>
                            <a:cs typeface="Times New Roman" panose="02020603050405020304" pitchFamily="18" charset="0"/>
                          </a:rPr>
                          <m:t>𝑤</m:t>
                        </m:r>
                      </m:e>
                      <m:sub>
                        <m:r>
                          <a:rPr lang="en-US" sz="2800" b="0" i="1" dirty="0" smtClean="0">
                            <a:solidFill>
                              <a:schemeClr val="accent3">
                                <a:lumMod val="20000"/>
                                <a:lumOff val="80000"/>
                              </a:schemeClr>
                            </a:solidFill>
                            <a:latin typeface="Cambria Math" panose="02040503050406030204" pitchFamily="18" charset="0"/>
                            <a:cs typeface="Times New Roman" panose="02020603050405020304" pitchFamily="18" charset="0"/>
                          </a:rPr>
                          <m:t>0</m:t>
                        </m:r>
                      </m:sub>
                    </m:sSub>
                  </m:oMath>
                </a14:m>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và mô hình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Jacobian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là hằng số</a:t>
                </a: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Tuy</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nhiên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mô</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hình</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vẫn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là</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hàm</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phi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tuyến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đầu</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vào</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vì</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việc</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tìm</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gradient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của</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mô</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hình</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không</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phải</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là</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một</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phép</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toán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tuyến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tính</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Đây chỉ là một mô hình tuyến tính sử dụng feature map là vector gradient tại lúc khởi tạo:</a:t>
                </a: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r>
                  <a:rPr lang="vi-VN"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Feature map tự nhiên này tạo ra một kernel tại đầu vào, được gọi là neural tangent kernel</a:t>
                </a: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6393F0E-ED3F-4DB3-AD78-2B55EF6374AC}"/>
                  </a:ext>
                </a:extLst>
              </p:cNvPr>
              <p:cNvSpPr>
                <a:spLocks noGrp="1" noRot="1" noChangeAspect="1" noMove="1" noResize="1" noEditPoints="1" noAdjustHandles="1" noChangeArrowheads="1" noChangeShapeType="1" noTextEdit="1"/>
              </p:cNvSpPr>
              <p:nvPr>
                <p:ph idx="1"/>
              </p:nvPr>
            </p:nvSpPr>
            <p:spPr>
              <a:xfrm>
                <a:off x="549988" y="1762264"/>
                <a:ext cx="9013112" cy="4742649"/>
              </a:xfrm>
              <a:blipFill>
                <a:blip r:embed="rId2"/>
                <a:stretch>
                  <a:fillRect l="-744" t="-1414" r="-1352"/>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6316245A-9815-4CF7-B04C-C85BB9705344}"/>
              </a:ext>
            </a:extLst>
          </p:cNvPr>
          <p:cNvPicPr>
            <a:picLocks noChangeAspect="1"/>
          </p:cNvPicPr>
          <p:nvPr/>
        </p:nvPicPr>
        <p:blipFill rotWithShape="1">
          <a:blip r:embed="rId3"/>
          <a:srcRect t="16119" r="9005" b="11487"/>
          <a:stretch/>
        </p:blipFill>
        <p:spPr>
          <a:xfrm>
            <a:off x="5267325" y="1762263"/>
            <a:ext cx="1539875" cy="444501"/>
          </a:xfrm>
          <a:prstGeom prst="rect">
            <a:avLst/>
          </a:prstGeom>
        </p:spPr>
      </p:pic>
      <p:pic>
        <p:nvPicPr>
          <p:cNvPr id="15" name="Picture 14">
            <a:extLst>
              <a:ext uri="{FF2B5EF4-FFF2-40B4-BE49-F238E27FC236}">
                <a16:creationId xmlns:a16="http://schemas.microsoft.com/office/drawing/2014/main" id="{D9DA72E9-A99E-4FE9-B0BD-0CECED62F8D9}"/>
              </a:ext>
            </a:extLst>
          </p:cNvPr>
          <p:cNvPicPr>
            <a:picLocks noChangeAspect="1"/>
          </p:cNvPicPr>
          <p:nvPr/>
        </p:nvPicPr>
        <p:blipFill>
          <a:blip r:embed="rId4"/>
          <a:stretch>
            <a:fillRect/>
          </a:stretch>
        </p:blipFill>
        <p:spPr>
          <a:xfrm>
            <a:off x="3540223" y="3682115"/>
            <a:ext cx="3762277" cy="902946"/>
          </a:xfrm>
          <a:prstGeom prst="rect">
            <a:avLst/>
          </a:prstGeom>
        </p:spPr>
      </p:pic>
      <p:sp>
        <p:nvSpPr>
          <p:cNvPr id="7"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Just Taylor Expand</a:t>
            </a:r>
            <a:endParaRPr lang="en-US" dirty="0">
              <a:latin typeface="Bahnschrift Condensed" panose="020B0502040204020203" pitchFamily="34" charset="0"/>
            </a:endParaRPr>
          </a:p>
        </p:txBody>
      </p:sp>
    </p:spTree>
    <p:extLst>
      <p:ext uri="{BB962C8B-B14F-4D97-AF65-F5344CB8AC3E}">
        <p14:creationId xmlns:p14="http://schemas.microsoft.com/office/powerpoint/2010/main" val="2879404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B7732-9F9B-4195-9F81-DCB6B358288A}"/>
              </a:ext>
            </a:extLst>
          </p:cNvPr>
          <p:cNvSpPr>
            <a:spLocks noGrp="1"/>
          </p:cNvSpPr>
          <p:nvPr>
            <p:ph idx="1"/>
          </p:nvPr>
        </p:nvSpPr>
        <p:spPr>
          <a:xfrm>
            <a:off x="524933" y="1622803"/>
            <a:ext cx="10892366" cy="4767422"/>
          </a:xfrm>
        </p:spPr>
        <p:txBody>
          <a:bodyPr>
            <a:noAutofit/>
          </a:bodyPr>
          <a:lstStyle/>
          <a:p>
            <a:pPr>
              <a:buClr>
                <a:schemeClr val="accent3">
                  <a:lumMod val="60000"/>
                  <a:lumOff val="40000"/>
                </a:schemeClr>
              </a:buClr>
              <a:buFont typeface="Wingdings" panose="05000000000000000000" pitchFamily="2" charset="2"/>
              <a:buChar char="Ø"/>
            </a:pP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Ta có:</a:t>
            </a: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0" indent="0">
              <a:buClr>
                <a:schemeClr val="accent3">
                  <a:lumMod val="60000"/>
                  <a:lumOff val="40000"/>
                </a:schemeClr>
              </a:buClr>
              <a:buNone/>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Viết lại phương trình trên, ta được:</a:t>
            </a:r>
          </a:p>
          <a:p>
            <a:pPr marL="0" indent="0">
              <a:buClr>
                <a:schemeClr val="accent3">
                  <a:lumMod val="60000"/>
                  <a:lumOff val="40000"/>
                </a:schemeClr>
              </a:buClr>
              <a:buNone/>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Nếu</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ta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cho</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learning rate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nhỏ</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vô</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cùng</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ta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có</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thể</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xem</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xét</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sự</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phát</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triển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của</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các</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vector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trọng</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số</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theo</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thời</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gian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và</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phương</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trình</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vi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phân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này</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được</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viết</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như</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sau</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a:t>
            </a:r>
          </a:p>
          <a:p>
            <a:pPr>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pic>
        <p:nvPicPr>
          <p:cNvPr id="4" name="Google Shape;134;p5">
            <a:extLst>
              <a:ext uri="{FF2B5EF4-FFF2-40B4-BE49-F238E27FC236}">
                <a16:creationId xmlns:a16="http://schemas.microsoft.com/office/drawing/2014/main" id="{AB0B0143-ED8A-4D04-B1DD-DCE0C9D254E4}"/>
              </a:ext>
            </a:extLst>
          </p:cNvPr>
          <p:cNvPicPr/>
          <p:nvPr/>
        </p:nvPicPr>
        <p:blipFill rotWithShape="1">
          <a:blip r:embed="rId2">
            <a:alphaModFix/>
          </a:blip>
          <a:srcRect/>
          <a:stretch/>
        </p:blipFill>
        <p:spPr>
          <a:xfrm>
            <a:off x="2040890" y="1622803"/>
            <a:ext cx="3642360" cy="822181"/>
          </a:xfrm>
          <a:prstGeom prst="rect">
            <a:avLst/>
          </a:prstGeom>
          <a:noFill/>
          <a:ln>
            <a:noFill/>
          </a:ln>
        </p:spPr>
      </p:pic>
      <p:pic>
        <p:nvPicPr>
          <p:cNvPr id="5" name="Google Shape;135;p5">
            <a:extLst>
              <a:ext uri="{FF2B5EF4-FFF2-40B4-BE49-F238E27FC236}">
                <a16:creationId xmlns:a16="http://schemas.microsoft.com/office/drawing/2014/main" id="{1CC37BDC-DA80-4531-AF4F-2A11B40859F5}"/>
              </a:ext>
            </a:extLst>
          </p:cNvPr>
          <p:cNvPicPr/>
          <p:nvPr/>
        </p:nvPicPr>
        <p:blipFill rotWithShape="1">
          <a:blip r:embed="rId3">
            <a:alphaModFix/>
          </a:blip>
          <a:srcRect/>
          <a:stretch/>
        </p:blipFill>
        <p:spPr>
          <a:xfrm>
            <a:off x="6085416" y="2589478"/>
            <a:ext cx="3718984" cy="1129959"/>
          </a:xfrm>
          <a:prstGeom prst="rect">
            <a:avLst/>
          </a:prstGeom>
          <a:noFill/>
          <a:ln>
            <a:noFill/>
          </a:ln>
        </p:spPr>
      </p:pic>
      <p:pic>
        <p:nvPicPr>
          <p:cNvPr id="7" name="Google Shape;136;p5">
            <a:extLst>
              <a:ext uri="{FF2B5EF4-FFF2-40B4-BE49-F238E27FC236}">
                <a16:creationId xmlns:a16="http://schemas.microsoft.com/office/drawing/2014/main" id="{876EA700-D3D0-40E2-AA44-792AC4DD7C4B}"/>
              </a:ext>
            </a:extLst>
          </p:cNvPr>
          <p:cNvPicPr/>
          <p:nvPr/>
        </p:nvPicPr>
        <p:blipFill rotWithShape="1">
          <a:blip r:embed="rId4">
            <a:alphaModFix/>
          </a:blip>
          <a:srcRect/>
          <a:stretch/>
        </p:blipFill>
        <p:spPr>
          <a:xfrm>
            <a:off x="3752850" y="5203086"/>
            <a:ext cx="3321050" cy="1128093"/>
          </a:xfrm>
          <a:prstGeom prst="rect">
            <a:avLst/>
          </a:prstGeom>
          <a:noFill/>
          <a:ln>
            <a:noFill/>
          </a:ln>
        </p:spPr>
      </p:pic>
      <p:sp>
        <p:nvSpPr>
          <p:cNvPr id="8"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Gradient Flow</a:t>
            </a:r>
            <a:endParaRPr lang="en-US" dirty="0">
              <a:latin typeface="Bahnschrift Condensed" panose="020B0502040204020203" pitchFamily="34" charset="0"/>
            </a:endParaRPr>
          </a:p>
        </p:txBody>
      </p:sp>
    </p:spTree>
    <p:extLst>
      <p:ext uri="{BB962C8B-B14F-4D97-AF65-F5344CB8AC3E}">
        <p14:creationId xmlns:p14="http://schemas.microsoft.com/office/powerpoint/2010/main" val="26741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65F2E-EDF5-481B-89B0-24C7ABCBA1BD}"/>
              </a:ext>
            </a:extLst>
          </p:cNvPr>
          <p:cNvSpPr>
            <a:spLocks noGrp="1"/>
          </p:cNvSpPr>
          <p:nvPr>
            <p:ph idx="1"/>
          </p:nvPr>
        </p:nvSpPr>
        <p:spPr>
          <a:xfrm>
            <a:off x="103717" y="1146562"/>
            <a:ext cx="11311466" cy="5711438"/>
          </a:xfrm>
        </p:spPr>
        <p:txBody>
          <a:bodyPr>
            <a:noAutofit/>
          </a:bodyPr>
          <a:lstStyle/>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0" indent="0" algn="just">
              <a:buClr>
                <a:schemeClr val="accent3">
                  <a:lumMod val="60000"/>
                  <a:lumOff val="40000"/>
                </a:schemeClr>
              </a:buClr>
              <a:buNone/>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Điều</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này</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được</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gọi</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là</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i="1"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gradient flow</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Về bản chất, nó là một khoản thời gian liên tục và tương ứng với gradient descent. </a:t>
            </a: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Để </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đơn giản hóa ký hiệu, ta sẽ biểu thị các đạo hàm theo thời gian bằng một dấu </a:t>
            </a: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chấm</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a:t>
            </a:r>
            <a:endPar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r>
              <a:rPr lang="en-US" sz="2800" dirty="0" smtClean="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Gradient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flow </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như sau</a:t>
            </a:r>
            <a:r>
              <a:rPr lang="en-US" sz="2800" dirty="0" smtClean="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a:t>
            </a:r>
          </a:p>
          <a:p>
            <a:pPr marL="0" indent="0" algn="just">
              <a:buClr>
                <a:schemeClr val="accent3">
                  <a:lumMod val="60000"/>
                  <a:lumOff val="40000"/>
                </a:schemeClr>
              </a:buClr>
              <a:buNone/>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Ngoài</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ra, ta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bỏ</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biến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thời</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gian</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vì</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nó</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có</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thể</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suy</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ra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từ</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ngữ</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cảnh</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Thay</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thế</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cho</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loss</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và</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đưa</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vào</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gradient. Ta được:</a:t>
            </a:r>
          </a:p>
        </p:txBody>
      </p:sp>
      <p:pic>
        <p:nvPicPr>
          <p:cNvPr id="8" name="Google Shape;136;p5">
            <a:extLst>
              <a:ext uri="{FF2B5EF4-FFF2-40B4-BE49-F238E27FC236}">
                <a16:creationId xmlns:a16="http://schemas.microsoft.com/office/drawing/2014/main" id="{C5536CC8-735C-45E2-B6F2-583BE2A4F7D9}"/>
              </a:ext>
            </a:extLst>
          </p:cNvPr>
          <p:cNvPicPr/>
          <p:nvPr/>
        </p:nvPicPr>
        <p:blipFill rotWithShape="1">
          <a:blip r:embed="rId2">
            <a:alphaModFix/>
          </a:blip>
          <a:srcRect/>
          <a:stretch/>
        </p:blipFill>
        <p:spPr>
          <a:xfrm>
            <a:off x="4078080" y="1290230"/>
            <a:ext cx="2438400" cy="876300"/>
          </a:xfrm>
          <a:prstGeom prst="rect">
            <a:avLst/>
          </a:prstGeom>
          <a:noFill/>
          <a:ln>
            <a:noFill/>
          </a:ln>
        </p:spPr>
      </p:pic>
      <p:pic>
        <p:nvPicPr>
          <p:cNvPr id="10" name="Google Shape;138;p5">
            <a:extLst>
              <a:ext uri="{FF2B5EF4-FFF2-40B4-BE49-F238E27FC236}">
                <a16:creationId xmlns:a16="http://schemas.microsoft.com/office/drawing/2014/main" id="{15D49B85-A9D2-4FFE-B89D-507185D19295}"/>
              </a:ext>
            </a:extLst>
          </p:cNvPr>
          <p:cNvPicPr/>
          <p:nvPr/>
        </p:nvPicPr>
        <p:blipFill rotWithShape="1">
          <a:blip r:embed="rId3">
            <a:alphaModFix/>
          </a:blip>
          <a:srcRect/>
          <a:stretch/>
        </p:blipFill>
        <p:spPr>
          <a:xfrm>
            <a:off x="3798033" y="4193241"/>
            <a:ext cx="3219450" cy="764126"/>
          </a:xfrm>
          <a:prstGeom prst="rect">
            <a:avLst/>
          </a:prstGeom>
          <a:noFill/>
          <a:ln>
            <a:noFill/>
          </a:ln>
        </p:spPr>
      </p:pic>
      <p:pic>
        <p:nvPicPr>
          <p:cNvPr id="11" name="Google Shape;140;p5">
            <a:extLst>
              <a:ext uri="{FF2B5EF4-FFF2-40B4-BE49-F238E27FC236}">
                <a16:creationId xmlns:a16="http://schemas.microsoft.com/office/drawing/2014/main" id="{61F77866-4EA1-4E01-8EAE-518497C3A14D}"/>
              </a:ext>
            </a:extLst>
          </p:cNvPr>
          <p:cNvPicPr/>
          <p:nvPr/>
        </p:nvPicPr>
        <p:blipFill rotWithShape="1">
          <a:blip r:embed="rId4">
            <a:alphaModFix/>
          </a:blip>
          <a:srcRect/>
          <a:stretch/>
        </p:blipFill>
        <p:spPr>
          <a:xfrm>
            <a:off x="3392280" y="5854701"/>
            <a:ext cx="3810000" cy="671698"/>
          </a:xfrm>
          <a:prstGeom prst="rect">
            <a:avLst/>
          </a:prstGeom>
          <a:noFill/>
          <a:ln>
            <a:noFill/>
          </a:ln>
        </p:spPr>
      </p:pic>
      <p:pic>
        <p:nvPicPr>
          <p:cNvPr id="12" name="Picture 11">
            <a:extLst>
              <a:ext uri="{FF2B5EF4-FFF2-40B4-BE49-F238E27FC236}">
                <a16:creationId xmlns:a16="http://schemas.microsoft.com/office/drawing/2014/main" id="{FE79EDC4-F7DB-4381-859D-1AE1B888FDAD}"/>
              </a:ext>
            </a:extLst>
          </p:cNvPr>
          <p:cNvPicPr>
            <a:picLocks noChangeAspect="1"/>
          </p:cNvPicPr>
          <p:nvPr/>
        </p:nvPicPr>
        <p:blipFill rotWithShape="1">
          <a:blip r:embed="rId5"/>
          <a:srcRect t="1" r="5904" b="11425"/>
          <a:stretch/>
        </p:blipFill>
        <p:spPr>
          <a:xfrm>
            <a:off x="4209379" y="3218281"/>
            <a:ext cx="1852083" cy="701087"/>
          </a:xfrm>
          <a:prstGeom prst="rect">
            <a:avLst/>
          </a:prstGeom>
        </p:spPr>
      </p:pic>
      <p:sp>
        <p:nvSpPr>
          <p:cNvPr id="9"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13"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Gradient Flow</a:t>
            </a:r>
            <a:endParaRPr lang="en-US" dirty="0">
              <a:latin typeface="Bahnschrift Condensed" panose="020B0502040204020203" pitchFamily="34" charset="0"/>
            </a:endParaRPr>
          </a:p>
        </p:txBody>
      </p:sp>
    </p:spTree>
    <p:extLst>
      <p:ext uri="{BB962C8B-B14F-4D97-AF65-F5344CB8AC3E}">
        <p14:creationId xmlns:p14="http://schemas.microsoft.com/office/powerpoint/2010/main" val="28284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D623A-B7D2-4656-935A-AE68539251AE}"/>
              </a:ext>
            </a:extLst>
          </p:cNvPr>
          <p:cNvSpPr>
            <a:spLocks noGrp="1"/>
          </p:cNvSpPr>
          <p:nvPr>
            <p:ph idx="1"/>
          </p:nvPr>
        </p:nvSpPr>
        <p:spPr>
          <a:xfrm>
            <a:off x="646900" y="1968499"/>
            <a:ext cx="10897399" cy="4445001"/>
          </a:xfrm>
        </p:spPr>
        <p:txBody>
          <a:bodyPr>
            <a:noAutofit/>
          </a:bodyPr>
          <a:lstStyle/>
          <a:p>
            <a:pPr algn="just">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Bây giờ ta có thể suy ra động lực (dynamics) của các đầu ra mô hình y(w) (về cơ bản đây là động lực trong không gian hàm (dynamics in function space)) được tạo ra bởi gradient flow bằng các sử dụng các quy tắc chuỗi:</a:t>
            </a: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buClr>
                <a:schemeClr val="accent3">
                  <a:lumMod val="60000"/>
                  <a:lumOff val="40000"/>
                </a:schemeClr>
              </a:buClr>
              <a:buFont typeface="Wingdings" panose="05000000000000000000" pitchFamily="2" charset="2"/>
              <a:buChar char="Ø"/>
            </a:pP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Biểu</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thức</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tô</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đỏ</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được</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gọi</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là</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neural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tangent kernel</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viết</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err="1">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tắt</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NTK). Hoặc sử dụng biểu tượng </a:t>
            </a:r>
            <a:r>
              <a:rPr lang="en-US" sz="2800" dirty="0">
                <a:solidFill>
                  <a:srgbClr val="FF5B5B"/>
                </a:solidFill>
                <a:latin typeface="Bahnschrift Condensed" panose="020B0502040204020203" pitchFamily="34" charset="0"/>
                <a:ea typeface="Calibri" panose="020F0502020204030204" pitchFamily="34" charset="0"/>
                <a:cs typeface="Times New Roman" panose="02020603050405020304" pitchFamily="18" charset="0"/>
              </a:rPr>
              <a:t>H(w)</a:t>
            </a:r>
          </a:p>
          <a:p>
            <a:pPr algn="just">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pic>
        <p:nvPicPr>
          <p:cNvPr id="6" name="Google Shape;142;p5">
            <a:extLst>
              <a:ext uri="{FF2B5EF4-FFF2-40B4-BE49-F238E27FC236}">
                <a16:creationId xmlns:a16="http://schemas.microsoft.com/office/drawing/2014/main" id="{049594DB-615C-4897-B62E-40C6BB06D747}"/>
              </a:ext>
            </a:extLst>
          </p:cNvPr>
          <p:cNvPicPr/>
          <p:nvPr/>
        </p:nvPicPr>
        <p:blipFill rotWithShape="1">
          <a:blip r:embed="rId2">
            <a:alphaModFix/>
          </a:blip>
          <a:srcRect/>
          <a:stretch/>
        </p:blipFill>
        <p:spPr>
          <a:xfrm>
            <a:off x="1876598" y="3718878"/>
            <a:ext cx="7877002" cy="1030922"/>
          </a:xfrm>
          <a:prstGeom prst="rect">
            <a:avLst/>
          </a:prstGeom>
          <a:noFill/>
          <a:ln>
            <a:noFill/>
          </a:ln>
        </p:spPr>
      </p:pic>
      <p:sp>
        <p:nvSpPr>
          <p:cNvPr id="7"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Gradient Flow</a:t>
            </a:r>
            <a:endParaRPr lang="en-US" dirty="0">
              <a:latin typeface="Bahnschrift Condensed" panose="020B0502040204020203" pitchFamily="34" charset="0"/>
            </a:endParaRPr>
          </a:p>
        </p:txBody>
      </p:sp>
    </p:spTree>
    <p:extLst>
      <p:ext uri="{BB962C8B-B14F-4D97-AF65-F5344CB8AC3E}">
        <p14:creationId xmlns:p14="http://schemas.microsoft.com/office/powerpoint/2010/main" val="424091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52;p6">
            <a:extLst>
              <a:ext uri="{FF2B5EF4-FFF2-40B4-BE49-F238E27FC236}">
                <a16:creationId xmlns:a16="http://schemas.microsoft.com/office/drawing/2014/main" id="{2000C81E-3B6F-4ED5-9C0F-669752019D8A}"/>
              </a:ext>
            </a:extLst>
          </p:cNvPr>
          <p:cNvPicPr/>
          <p:nvPr/>
        </p:nvPicPr>
        <p:blipFill rotWithShape="1">
          <a:blip r:embed="rId3">
            <a:alphaModFix/>
          </a:blip>
          <a:srcRect/>
          <a:stretch/>
        </p:blipFill>
        <p:spPr>
          <a:xfrm>
            <a:off x="5917648" y="1887330"/>
            <a:ext cx="5943600" cy="4538870"/>
          </a:xfrm>
          <a:prstGeom prst="rect">
            <a:avLst/>
          </a:prstGeom>
          <a:noFill/>
          <a:ln>
            <a:noFill/>
          </a:ln>
        </p:spPr>
      </p:pic>
      <p:sp>
        <p:nvSpPr>
          <p:cNvPr id="6" name="Title 1">
            <a:extLst>
              <a:ext uri="{FF2B5EF4-FFF2-40B4-BE49-F238E27FC236}">
                <a16:creationId xmlns:a16="http://schemas.microsoft.com/office/drawing/2014/main" id="{E44F976C-D31C-4E92-BEDC-F7D6C2D005A0}"/>
              </a:ext>
            </a:extLst>
          </p:cNvPr>
          <p:cNvSpPr txBox="1">
            <a:spLocks/>
          </p:cNvSpPr>
          <p:nvPr/>
        </p:nvSpPr>
        <p:spPr>
          <a:xfrm>
            <a:off x="0" y="272223"/>
            <a:ext cx="12484100" cy="68911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tx1"/>
                </a:solidFill>
                <a:latin typeface="Bahnschrift Condensed" panose="020B0502040204020203" pitchFamily="34" charset="0"/>
              </a:rPr>
              <a:t>Training NTK</a:t>
            </a:r>
            <a:endParaRPr lang="en-US" b="1" dirty="0">
              <a:solidFill>
                <a:schemeClr val="tx1"/>
              </a:solidFill>
              <a:latin typeface="Bahnschrift Condensed" panose="020B0502040204020203"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73E56137-7754-4B52-AB7F-B8F0159E2CC7}"/>
              </a:ext>
            </a:extLst>
          </p:cNvPr>
          <p:cNvSpPr>
            <a:spLocks noGrp="1"/>
          </p:cNvSpPr>
          <p:nvPr>
            <p:ph type="title"/>
          </p:nvPr>
        </p:nvSpPr>
        <p:spPr>
          <a:xfrm>
            <a:off x="7810500" y="573434"/>
            <a:ext cx="4673600" cy="689112"/>
          </a:xfr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a:normAutofit/>
          </a:bodyPr>
          <a:lstStyle/>
          <a:p>
            <a:r>
              <a:rPr lang="en-US" b="1" i="0" dirty="0">
                <a:solidFill>
                  <a:srgbClr val="222222"/>
                </a:solidFill>
                <a:effectLst/>
                <a:latin typeface="Bahnschrift Condensed" panose="020B0502040204020203" pitchFamily="34" charset="0"/>
              </a:rPr>
              <a:t>Gradient Flow</a:t>
            </a:r>
            <a:endParaRPr lang="en-US" dirty="0">
              <a:latin typeface="Bahnschrift Condensed" panose="020B0502040204020203" pitchFamily="34" charset="0"/>
            </a:endParaRPr>
          </a:p>
        </p:txBody>
      </p:sp>
      <p:graphicFrame>
        <p:nvGraphicFramePr>
          <p:cNvPr id="9" name="Object 8">
            <a:extLst>
              <a:ext uri="{FF2B5EF4-FFF2-40B4-BE49-F238E27FC236}">
                <a16:creationId xmlns:a16="http://schemas.microsoft.com/office/drawing/2014/main" id="{E297AE87-B79D-4D31-A7D7-69C9FC67E1B6}"/>
              </a:ext>
            </a:extLst>
          </p:cNvPr>
          <p:cNvGraphicFramePr>
            <a:graphicFrameLocks noChangeAspect="1"/>
          </p:cNvGraphicFramePr>
          <p:nvPr>
            <p:extLst>
              <p:ext uri="{D42A27DB-BD31-4B8C-83A1-F6EECF244321}">
                <p14:modId xmlns:p14="http://schemas.microsoft.com/office/powerpoint/2010/main" val="3549872302"/>
              </p:ext>
            </p:extLst>
          </p:nvPr>
        </p:nvGraphicFramePr>
        <p:xfrm>
          <a:off x="838560" y="1540500"/>
          <a:ext cx="2257425" cy="825500"/>
        </p:xfrm>
        <a:graphic>
          <a:graphicData uri="http://schemas.openxmlformats.org/presentationml/2006/ole">
            <mc:AlternateContent xmlns:mc="http://schemas.openxmlformats.org/markup-compatibility/2006">
              <mc:Choice xmlns:v="urn:schemas-microsoft-com:vml" Requires="v">
                <p:oleObj spid="_x0000_s1038" name="Equation" r:id="rId4" imgW="1180800" imgH="431640" progId="Equation.DSMT4">
                  <p:embed/>
                </p:oleObj>
              </mc:Choice>
              <mc:Fallback>
                <p:oleObj name="Equation" r:id="rId4" imgW="1180800" imgH="431640" progId="Equation.DSMT4">
                  <p:embed/>
                  <p:pic>
                    <p:nvPicPr>
                      <p:cNvPr id="30" name="Object 29">
                        <a:extLst>
                          <a:ext uri="{FF2B5EF4-FFF2-40B4-BE49-F238E27FC236}">
                            <a16:creationId xmlns:a16="http://schemas.microsoft.com/office/drawing/2014/main" id="{E297AE87-B79D-4D31-A7D7-69C9FC67E1B6}"/>
                          </a:ext>
                        </a:extLst>
                      </p:cNvPr>
                      <p:cNvPicPr/>
                      <p:nvPr/>
                    </p:nvPicPr>
                    <p:blipFill>
                      <a:blip r:embed="rId5"/>
                      <a:stretch>
                        <a:fillRect/>
                      </a:stretch>
                    </p:blipFill>
                    <p:spPr>
                      <a:xfrm>
                        <a:off x="838560" y="1540500"/>
                        <a:ext cx="2257425" cy="825500"/>
                      </a:xfrm>
                      <a:prstGeom prst="rect">
                        <a:avLst/>
                      </a:prstGeom>
                      <a:solidFill>
                        <a:schemeClr val="tx1"/>
                      </a:solidFill>
                    </p:spPr>
                  </p:pic>
                </p:oleObj>
              </mc:Fallback>
            </mc:AlternateContent>
          </a:graphicData>
        </a:graphic>
      </p:graphicFrame>
      <p:pic>
        <p:nvPicPr>
          <p:cNvPr id="10" name="Picture 9">
            <a:extLst>
              <a:ext uri="{FF2B5EF4-FFF2-40B4-BE49-F238E27FC236}">
                <a16:creationId xmlns:a16="http://schemas.microsoft.com/office/drawing/2014/main" id="{508B13E3-508B-4BA4-A50C-9897FA461819}"/>
              </a:ext>
            </a:extLst>
          </p:cNvPr>
          <p:cNvPicPr>
            <a:picLocks noChangeAspect="1"/>
          </p:cNvPicPr>
          <p:nvPr/>
        </p:nvPicPr>
        <p:blipFill>
          <a:blip r:embed="rId6"/>
          <a:stretch>
            <a:fillRect/>
          </a:stretch>
        </p:blipFill>
        <p:spPr>
          <a:xfrm>
            <a:off x="798333" y="3704706"/>
            <a:ext cx="1408531" cy="452060"/>
          </a:xfrm>
          <a:prstGeom prst="rect">
            <a:avLst/>
          </a:prstGeom>
        </p:spPr>
      </p:pic>
      <p:graphicFrame>
        <p:nvGraphicFramePr>
          <p:cNvPr id="11" name="Object 10">
            <a:extLst>
              <a:ext uri="{FF2B5EF4-FFF2-40B4-BE49-F238E27FC236}">
                <a16:creationId xmlns:a16="http://schemas.microsoft.com/office/drawing/2014/main" id="{ADCA848F-C6EB-47D1-B119-8973CE58AAFC}"/>
              </a:ext>
            </a:extLst>
          </p:cNvPr>
          <p:cNvGraphicFramePr>
            <a:graphicFrameLocks noChangeAspect="1"/>
          </p:cNvGraphicFramePr>
          <p:nvPr>
            <p:extLst>
              <p:ext uri="{D42A27DB-BD31-4B8C-83A1-F6EECF244321}">
                <p14:modId xmlns:p14="http://schemas.microsoft.com/office/powerpoint/2010/main" val="234587739"/>
              </p:ext>
            </p:extLst>
          </p:nvPr>
        </p:nvGraphicFramePr>
        <p:xfrm>
          <a:off x="2206864" y="3704706"/>
          <a:ext cx="1376725" cy="452059"/>
        </p:xfrm>
        <a:graphic>
          <a:graphicData uri="http://schemas.openxmlformats.org/presentationml/2006/ole">
            <mc:AlternateContent xmlns:mc="http://schemas.openxmlformats.org/markup-compatibility/2006">
              <mc:Choice xmlns:v="urn:schemas-microsoft-com:vml" Requires="v">
                <p:oleObj spid="_x0000_s1039" name="Equation" r:id="rId7" imgW="850680" imgH="279360" progId="Equation.DSMT4">
                  <p:embed/>
                </p:oleObj>
              </mc:Choice>
              <mc:Fallback>
                <p:oleObj name="Equation" r:id="rId7" imgW="850680" imgH="279360" progId="Equation.DSMT4">
                  <p:embed/>
                  <p:pic>
                    <p:nvPicPr>
                      <p:cNvPr id="28" name="Object 27">
                        <a:extLst>
                          <a:ext uri="{FF2B5EF4-FFF2-40B4-BE49-F238E27FC236}">
                            <a16:creationId xmlns:a16="http://schemas.microsoft.com/office/drawing/2014/main" id="{ADCA848F-C6EB-47D1-B119-8973CE58AAFC}"/>
                          </a:ext>
                        </a:extLst>
                      </p:cNvPr>
                      <p:cNvPicPr/>
                      <p:nvPr/>
                    </p:nvPicPr>
                    <p:blipFill>
                      <a:blip r:embed="rId8"/>
                      <a:stretch>
                        <a:fillRect/>
                      </a:stretch>
                    </p:blipFill>
                    <p:spPr>
                      <a:xfrm>
                        <a:off x="2206864" y="3704706"/>
                        <a:ext cx="1376725" cy="452059"/>
                      </a:xfrm>
                      <a:prstGeom prst="rect">
                        <a:avLst/>
                      </a:prstGeom>
                      <a:solidFill>
                        <a:schemeClr val="tx1"/>
                      </a:solidFill>
                    </p:spPr>
                  </p:pic>
                </p:oleObj>
              </mc:Fallback>
            </mc:AlternateContent>
          </a:graphicData>
        </a:graphic>
      </p:graphicFrame>
      <p:graphicFrame>
        <p:nvGraphicFramePr>
          <p:cNvPr id="12" name="Object 11">
            <a:extLst>
              <a:ext uri="{FF2B5EF4-FFF2-40B4-BE49-F238E27FC236}">
                <a16:creationId xmlns:a16="http://schemas.microsoft.com/office/drawing/2014/main" id="{C07C3276-4612-4BF2-94B9-127B72E60E07}"/>
              </a:ext>
            </a:extLst>
          </p:cNvPr>
          <p:cNvGraphicFramePr>
            <a:graphicFrameLocks noChangeAspect="1"/>
          </p:cNvGraphicFramePr>
          <p:nvPr>
            <p:extLst>
              <p:ext uri="{D42A27DB-BD31-4B8C-83A1-F6EECF244321}">
                <p14:modId xmlns:p14="http://schemas.microsoft.com/office/powerpoint/2010/main" val="192662108"/>
              </p:ext>
            </p:extLst>
          </p:nvPr>
        </p:nvGraphicFramePr>
        <p:xfrm>
          <a:off x="854284" y="5340876"/>
          <a:ext cx="2241701" cy="640486"/>
        </p:xfrm>
        <a:graphic>
          <a:graphicData uri="http://schemas.openxmlformats.org/presentationml/2006/ole">
            <mc:AlternateContent xmlns:mc="http://schemas.openxmlformats.org/markup-compatibility/2006">
              <mc:Choice xmlns:v="urn:schemas-microsoft-com:vml" Requires="v">
                <p:oleObj spid="_x0000_s1040" name="Equation" r:id="rId9" imgW="1066680" imgH="304560" progId="Equation.DSMT4">
                  <p:embed/>
                </p:oleObj>
              </mc:Choice>
              <mc:Fallback>
                <p:oleObj name="Equation" r:id="rId9" imgW="1066680" imgH="304560" progId="Equation.DSMT4">
                  <p:embed/>
                  <p:pic>
                    <p:nvPicPr>
                      <p:cNvPr id="29" name="Object 28">
                        <a:extLst>
                          <a:ext uri="{FF2B5EF4-FFF2-40B4-BE49-F238E27FC236}">
                            <a16:creationId xmlns:a16="http://schemas.microsoft.com/office/drawing/2014/main" id="{C07C3276-4612-4BF2-94B9-127B72E60E07}"/>
                          </a:ext>
                        </a:extLst>
                      </p:cNvPr>
                      <p:cNvPicPr/>
                      <p:nvPr/>
                    </p:nvPicPr>
                    <p:blipFill>
                      <a:blip r:embed="rId10"/>
                      <a:stretch>
                        <a:fillRect/>
                      </a:stretch>
                    </p:blipFill>
                    <p:spPr>
                      <a:xfrm>
                        <a:off x="854284" y="5340876"/>
                        <a:ext cx="2241701" cy="640486"/>
                      </a:xfrm>
                      <a:prstGeom prst="rect">
                        <a:avLst/>
                      </a:prstGeom>
                      <a:solidFill>
                        <a:schemeClr val="tx1"/>
                      </a:solidFill>
                    </p:spPr>
                  </p:pic>
                </p:oleObj>
              </mc:Fallback>
            </mc:AlternateContent>
          </a:graphicData>
        </a:graphic>
      </p:graphicFrame>
      <p:sp>
        <p:nvSpPr>
          <p:cNvPr id="13" name="Arrow: Right 28">
            <a:extLst>
              <a:ext uri="{FF2B5EF4-FFF2-40B4-BE49-F238E27FC236}">
                <a16:creationId xmlns:a16="http://schemas.microsoft.com/office/drawing/2014/main" id="{85005974-5D49-4268-A46A-EF4C63140CFD}"/>
              </a:ext>
            </a:extLst>
          </p:cNvPr>
          <p:cNvSpPr/>
          <p:nvPr/>
        </p:nvSpPr>
        <p:spPr>
          <a:xfrm rot="5400000">
            <a:off x="1329957" y="2824980"/>
            <a:ext cx="585651" cy="240370"/>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28">
            <a:extLst>
              <a:ext uri="{FF2B5EF4-FFF2-40B4-BE49-F238E27FC236}">
                <a16:creationId xmlns:a16="http://schemas.microsoft.com/office/drawing/2014/main" id="{85005974-5D49-4268-A46A-EF4C63140CFD}"/>
              </a:ext>
            </a:extLst>
          </p:cNvPr>
          <p:cNvSpPr/>
          <p:nvPr/>
        </p:nvSpPr>
        <p:spPr>
          <a:xfrm rot="5400000">
            <a:off x="1329957" y="4684342"/>
            <a:ext cx="585651" cy="240370"/>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29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43808" y="2637135"/>
            <a:ext cx="6523389" cy="1446550"/>
          </a:xfrm>
          <a:prstGeom prst="rect">
            <a:avLst/>
          </a:prstGeom>
          <a:noFill/>
        </p:spPr>
        <p:txBody>
          <a:bodyPr wrap="none" lIns="91440" tIns="45720" rIns="91440" bIns="45720">
            <a:spAutoFit/>
          </a:bodyPr>
          <a:lstStyle/>
          <a:p>
            <a:pPr algn="ctr"/>
            <a:r>
              <a:rPr lang="en-US" sz="8800" b="1" i="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800" b="1" i="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7808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1954" y="2095032"/>
            <a:ext cx="7832897" cy="3962868"/>
          </a:xfrm>
        </p:spPr>
        <p:txBody>
          <a:bodyPr>
            <a:noAutofit/>
          </a:bodyPr>
          <a:lstStyle/>
          <a:p>
            <a:pPr marL="571500" indent="-571500" algn="l">
              <a:buFont typeface="Wingdings" panose="05000000000000000000" pitchFamily="2" charset="2"/>
              <a:buChar char="q"/>
            </a:pPr>
            <a:r>
              <a:rPr lang="en-US" sz="3600" dirty="0" smtClean="0">
                <a:solidFill>
                  <a:schemeClr val="accent3">
                    <a:lumMod val="60000"/>
                    <a:lumOff val="40000"/>
                  </a:schemeClr>
                </a:solidFill>
                <a:latin typeface="Bahnschrift Condensed" panose="020B0502040204020203" pitchFamily="34" charset="0"/>
                <a:cs typeface="Arial" panose="020B0604020202020204" pitchFamily="34" charset="0"/>
              </a:rPr>
              <a:t>Khái niệm nhân tiếp tuyến thần kinh</a:t>
            </a:r>
          </a:p>
          <a:p>
            <a:pPr marL="571500" indent="-571500" algn="l">
              <a:buFont typeface="Wingdings" panose="05000000000000000000" pitchFamily="2" charset="2"/>
              <a:buChar char="q"/>
            </a:pPr>
            <a:r>
              <a:rPr lang="en-US" sz="3600" dirty="0" smtClean="0">
                <a:solidFill>
                  <a:schemeClr val="accent3">
                    <a:lumMod val="60000"/>
                    <a:lumOff val="40000"/>
                  </a:schemeClr>
                </a:solidFill>
                <a:latin typeface="Bahnschrift Condensed" panose="020B0502040204020203" pitchFamily="34" charset="0"/>
                <a:cs typeface="Arial" panose="020B0604020202020204" pitchFamily="34" charset="0"/>
              </a:rPr>
              <a:t>Kiến trúc và mô hình hoạt động </a:t>
            </a:r>
            <a:r>
              <a:rPr lang="en-US" sz="3600" dirty="0">
                <a:solidFill>
                  <a:schemeClr val="accent3">
                    <a:lumMod val="60000"/>
                    <a:lumOff val="40000"/>
                  </a:schemeClr>
                </a:solidFill>
                <a:latin typeface="Bahnschrift Condensed" panose="020B0502040204020203" pitchFamily="34" charset="0"/>
                <a:cs typeface="Arial" panose="020B0604020202020204" pitchFamily="34" charset="0"/>
              </a:rPr>
              <a:t>nhân tiếp tuyến thần </a:t>
            </a:r>
            <a:r>
              <a:rPr lang="en-US" sz="3600" dirty="0" smtClean="0">
                <a:solidFill>
                  <a:schemeClr val="accent3">
                    <a:lumMod val="60000"/>
                    <a:lumOff val="40000"/>
                  </a:schemeClr>
                </a:solidFill>
                <a:latin typeface="Bahnschrift Condensed" panose="020B0502040204020203" pitchFamily="34" charset="0"/>
                <a:cs typeface="Arial" panose="020B0604020202020204" pitchFamily="34" charset="0"/>
              </a:rPr>
              <a:t>kinh</a:t>
            </a:r>
          </a:p>
          <a:p>
            <a:pPr marL="571500" indent="-571500" algn="l">
              <a:buFont typeface="Wingdings" panose="05000000000000000000" pitchFamily="2" charset="2"/>
              <a:buChar char="q"/>
            </a:pPr>
            <a:r>
              <a:rPr lang="en-US" sz="3600" dirty="0" smtClean="0">
                <a:solidFill>
                  <a:schemeClr val="accent3">
                    <a:lumMod val="60000"/>
                    <a:lumOff val="40000"/>
                  </a:schemeClr>
                </a:solidFill>
                <a:latin typeface="Bahnschrift Condensed" panose="020B0502040204020203" pitchFamily="34" charset="0"/>
                <a:cs typeface="Arial" panose="020B0604020202020204" pitchFamily="34" charset="0"/>
              </a:rPr>
              <a:t>Sử dụng một ví dụ đơn giản để giúp dễ hiểu ý tưởng </a:t>
            </a:r>
            <a:r>
              <a:rPr lang="en-US" sz="3600" dirty="0">
                <a:solidFill>
                  <a:schemeClr val="accent3">
                    <a:lumMod val="60000"/>
                    <a:lumOff val="40000"/>
                  </a:schemeClr>
                </a:solidFill>
                <a:latin typeface="Bahnschrift Condensed" panose="020B0502040204020203" pitchFamily="34" charset="0"/>
                <a:cs typeface="Arial" panose="020B0604020202020204" pitchFamily="34" charset="0"/>
              </a:rPr>
              <a:t>nhân tiếp tuyến thần </a:t>
            </a:r>
            <a:r>
              <a:rPr lang="en-US" sz="3600" dirty="0" smtClean="0">
                <a:solidFill>
                  <a:schemeClr val="accent3">
                    <a:lumMod val="60000"/>
                    <a:lumOff val="40000"/>
                  </a:schemeClr>
                </a:solidFill>
                <a:latin typeface="Bahnschrift Condensed" panose="020B0502040204020203" pitchFamily="34" charset="0"/>
                <a:cs typeface="Arial" panose="020B0604020202020204" pitchFamily="34" charset="0"/>
              </a:rPr>
              <a:t>kinh</a:t>
            </a:r>
            <a:endParaRPr lang="en-US" sz="3600" dirty="0">
              <a:solidFill>
                <a:schemeClr val="accent3">
                  <a:lumMod val="60000"/>
                  <a:lumOff val="40000"/>
                </a:schemeClr>
              </a:solidFill>
              <a:latin typeface="Bahnschrift Condensed" panose="020B0502040204020203" pitchFamily="34" charset="0"/>
            </a:endParaRPr>
          </a:p>
        </p:txBody>
      </p:sp>
      <p:sp>
        <p:nvSpPr>
          <p:cNvPr id="4" name="Subtitle 2"/>
          <p:cNvSpPr txBox="1">
            <a:spLocks/>
          </p:cNvSpPr>
          <p:nvPr/>
        </p:nvSpPr>
        <p:spPr>
          <a:xfrm>
            <a:off x="942803" y="418633"/>
            <a:ext cx="8331200" cy="8640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en-US" sz="4000" dirty="0" smtClean="0">
                <a:solidFill>
                  <a:srgbClr val="FFC000"/>
                </a:solidFill>
                <a:latin typeface="Bahnschrift Condensed" panose="020B0502040204020203" pitchFamily="34" charset="0"/>
                <a:ea typeface="+mj-ea"/>
                <a:cs typeface="Arial" panose="020B0604020202020204" pitchFamily="34" charset="0"/>
              </a:rPr>
              <a:t>Mục tiêu đề tài:</a:t>
            </a:r>
            <a:endParaRPr lang="en-US" sz="4000" dirty="0">
              <a:solidFill>
                <a:srgbClr val="FFC000"/>
              </a:solidFill>
              <a:latin typeface="Bahnschrift Condensed" panose="020B0502040204020203" pitchFamily="34" charset="0"/>
              <a:ea typeface="+mj-ea"/>
              <a:cs typeface="Arial" panose="020B0604020202020204" pitchFamily="34" charset="0"/>
            </a:endParaRPr>
          </a:p>
        </p:txBody>
      </p:sp>
      <p:sp>
        <p:nvSpPr>
          <p:cNvPr id="5" name="Rectangle 4"/>
          <p:cNvSpPr/>
          <p:nvPr/>
        </p:nvSpPr>
        <p:spPr>
          <a:xfrm>
            <a:off x="745953" y="1524000"/>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70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down)">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1954" y="2019767"/>
            <a:ext cx="8675946" cy="3962868"/>
          </a:xfrm>
        </p:spPr>
        <p:txBody>
          <a:bodyPr>
            <a:noAutofit/>
          </a:bodyPr>
          <a:lstStyle/>
          <a:p>
            <a:pPr marL="514350" indent="-514350" algn="l">
              <a:buAutoNum type="arabicPeriod"/>
            </a:pPr>
            <a:r>
              <a:rPr lang="en-US" sz="4000" dirty="0" smtClean="0">
                <a:solidFill>
                  <a:srgbClr val="FFC000"/>
                </a:solidFill>
                <a:latin typeface="Bahnschrift Condensed" panose="020B0502040204020203" pitchFamily="34" charset="0"/>
              </a:rPr>
              <a:t>Gradient Descent</a:t>
            </a:r>
          </a:p>
          <a:p>
            <a:pPr marL="514350" indent="-514350" algn="l">
              <a:buAutoNum type="arabicPeriod"/>
            </a:pPr>
            <a:r>
              <a:rPr lang="en-US" sz="4000" dirty="0" smtClean="0">
                <a:solidFill>
                  <a:srgbClr val="FFC000"/>
                </a:solidFill>
                <a:latin typeface="Bahnschrift Condensed" panose="020B0502040204020203" pitchFamily="34" charset="0"/>
              </a:rPr>
              <a:t>Loss Function</a:t>
            </a:r>
          </a:p>
          <a:p>
            <a:pPr marL="514350" indent="-514350" algn="l">
              <a:buFont typeface="Wingdings 3" charset="2"/>
              <a:buAutoNum type="arabicPeriod"/>
            </a:pPr>
            <a:r>
              <a:rPr lang="vi-VN" sz="4000" dirty="0" smtClean="0">
                <a:solidFill>
                  <a:srgbClr val="FFC000"/>
                </a:solidFill>
                <a:latin typeface="Bahnschrift Condensed" panose="020B0502040204020203" pitchFamily="34" charset="0"/>
              </a:rPr>
              <a:t>Artificial </a:t>
            </a:r>
            <a:r>
              <a:rPr lang="vi-VN" sz="4000" dirty="0">
                <a:solidFill>
                  <a:srgbClr val="FFC000"/>
                </a:solidFill>
                <a:latin typeface="Bahnschrift Condensed" panose="020B0502040204020203" pitchFamily="34" charset="0"/>
              </a:rPr>
              <a:t>Neural </a:t>
            </a:r>
            <a:r>
              <a:rPr lang="vi-VN" sz="4000" dirty="0" smtClean="0">
                <a:solidFill>
                  <a:srgbClr val="FFC000"/>
                </a:solidFill>
                <a:latin typeface="Bahnschrift Condensed" panose="020B0502040204020203" pitchFamily="34" charset="0"/>
              </a:rPr>
              <a:t>Network</a:t>
            </a:r>
            <a:r>
              <a:rPr lang="en-US" sz="4000" dirty="0" smtClean="0">
                <a:solidFill>
                  <a:srgbClr val="FFC000"/>
                </a:solidFill>
                <a:latin typeface="Bahnschrift Condensed" panose="020B0502040204020203" pitchFamily="34" charset="0"/>
              </a:rPr>
              <a:t> (</a:t>
            </a:r>
            <a:r>
              <a:rPr lang="vi-VN" sz="4000" dirty="0" smtClean="0">
                <a:solidFill>
                  <a:srgbClr val="FFC000"/>
                </a:solidFill>
                <a:latin typeface="Bahnschrift Condensed" panose="020B0502040204020203" pitchFamily="34" charset="0"/>
              </a:rPr>
              <a:t>ANN)</a:t>
            </a:r>
            <a:endParaRPr lang="en-US" sz="4000" dirty="0" smtClean="0">
              <a:solidFill>
                <a:srgbClr val="FFC000"/>
              </a:solidFill>
              <a:latin typeface="Bahnschrift Condensed" panose="020B0502040204020203" pitchFamily="34" charset="0"/>
            </a:endParaRPr>
          </a:p>
          <a:p>
            <a:pPr marL="514350" indent="-514350" algn="l">
              <a:buFont typeface="Wingdings 3" charset="2"/>
              <a:buAutoNum type="arabicPeriod"/>
            </a:pPr>
            <a:r>
              <a:rPr lang="en-US" sz="4000" dirty="0" smtClean="0">
                <a:solidFill>
                  <a:srgbClr val="FFC000"/>
                </a:solidFill>
                <a:latin typeface="Bahnschrift Condensed" panose="020B0502040204020203" pitchFamily="34" charset="0"/>
              </a:rPr>
              <a:t>Neural Tangent Kernel (NTK)</a:t>
            </a:r>
            <a:endParaRPr lang="en-US" sz="4000" dirty="0">
              <a:solidFill>
                <a:srgbClr val="FFC000"/>
              </a:solidFill>
              <a:latin typeface="Bahnschrift Condensed" panose="020B0502040204020203" pitchFamily="34" charset="0"/>
            </a:endParaRPr>
          </a:p>
        </p:txBody>
      </p:sp>
      <p:sp>
        <p:nvSpPr>
          <p:cNvPr id="4" name="Subtitle 2"/>
          <p:cNvSpPr txBox="1">
            <a:spLocks/>
          </p:cNvSpPr>
          <p:nvPr/>
        </p:nvSpPr>
        <p:spPr>
          <a:xfrm>
            <a:off x="942803" y="418633"/>
            <a:ext cx="8331200" cy="8132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en-US" sz="4000" dirty="0" smtClean="0">
                <a:solidFill>
                  <a:schemeClr val="accent2">
                    <a:lumMod val="20000"/>
                    <a:lumOff val="80000"/>
                  </a:schemeClr>
                </a:solidFill>
                <a:latin typeface="Bahnschrift Condensed" panose="020B0502040204020203" pitchFamily="34" charset="0"/>
                <a:ea typeface="+mj-ea"/>
                <a:cs typeface="Arial" panose="020B0604020202020204" pitchFamily="34" charset="0"/>
              </a:rPr>
              <a:t>Nội dung chính:</a:t>
            </a:r>
            <a:endParaRPr lang="en-US" sz="4000" dirty="0">
              <a:solidFill>
                <a:schemeClr val="accent3">
                  <a:lumMod val="60000"/>
                  <a:lumOff val="40000"/>
                </a:schemeClr>
              </a:solidFill>
              <a:latin typeface="Bahnschrift Condensed" panose="020B0502040204020203" pitchFamily="34" charset="0"/>
              <a:ea typeface="+mj-ea"/>
              <a:cs typeface="Arial" panose="020B0604020202020204" pitchFamily="34" charset="0"/>
            </a:endParaRPr>
          </a:p>
        </p:txBody>
      </p:sp>
      <p:sp>
        <p:nvSpPr>
          <p:cNvPr id="5" name="Rectangle 4"/>
          <p:cNvSpPr/>
          <p:nvPr/>
        </p:nvSpPr>
        <p:spPr>
          <a:xfrm>
            <a:off x="942803" y="1436035"/>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down)">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1. </a:t>
            </a:r>
            <a:r>
              <a:rPr lang="en-US" sz="3600" b="1" dirty="0">
                <a:solidFill>
                  <a:schemeClr val="tx1"/>
                </a:solidFill>
                <a:latin typeface="Bahnschrift Condensed" panose="020B0502040204020203" pitchFamily="34" charset="0"/>
                <a:cs typeface="Times New Roman" panose="02020603050405020304" pitchFamily="18" charset="0"/>
              </a:rPr>
              <a:t>Gradient Descent</a:t>
            </a:r>
          </a:p>
        </p:txBody>
      </p:sp>
      <p:sp>
        <p:nvSpPr>
          <p:cNvPr id="3" name="Subtitle 2">
            <a:extLst>
              <a:ext uri="{FF2B5EF4-FFF2-40B4-BE49-F238E27FC236}">
                <a16:creationId xmlns:a16="http://schemas.microsoft.com/office/drawing/2014/main" id="{E8D9CAC5-D93A-4CC0-A333-E1108C33CAA3}"/>
              </a:ext>
            </a:extLst>
          </p:cNvPr>
          <p:cNvSpPr>
            <a:spLocks noGrp="1"/>
          </p:cNvSpPr>
          <p:nvPr>
            <p:ph type="subTitle" idx="1"/>
          </p:nvPr>
        </p:nvSpPr>
        <p:spPr>
          <a:xfrm>
            <a:off x="784088" y="2447787"/>
            <a:ext cx="10315712" cy="2606813"/>
          </a:xfrm>
        </p:spPr>
        <p:txBody>
          <a:bodyPr>
            <a:noAutofit/>
          </a:bodyPr>
          <a:lstStyle/>
          <a:p>
            <a:pPr algn="just">
              <a:buClr>
                <a:schemeClr val="accent3">
                  <a:lumMod val="60000"/>
                  <a:lumOff val="40000"/>
                </a:schemeClr>
              </a:buClr>
            </a:pP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Suy giảm độ dốc (còn gọi là giảm độ dốc,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hlinkClick r:id="rId2" tooltip="Tiếng Anh"/>
              </a:rPr>
              <a:t>tiếng Anh</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gradient descent) là một thuật toán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hlinkClick r:id="rId3" tooltip="Tối ưu hóa (toán học)"/>
              </a:rPr>
              <a:t>tối ưu hóa</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hlinkClick r:id="rId4" tooltip="Thuật toán lặp (trang chưa được viết)"/>
              </a:rPr>
              <a:t>lặp</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hlinkClick r:id="rId5" tooltip="Thể loại:Phương pháp bậc nhất"/>
              </a:rPr>
              <a:t>bậc nhất</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để tìm một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hlinkClick r:id="rId6" tooltip="Cực trị của hàm số"/>
              </a:rPr>
              <a:t>cực trị</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của một hàm khả vi. Để tìm cực tiểu cục bộ của một hàm sử dụng suy giảm độ dốc, người ta có thể thực hiện các bước tỷ lệ thuận với âm của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hlinkClick r:id="rId7" tooltip="Gradient"/>
              </a:rPr>
              <a:t>gradient</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(hoặc độ dốc xấp xỉ) của hàm tại điểm hiện tại.</a:t>
            </a:r>
            <a:endParaRPr lang="en-US"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3E56137-7754-4B52-AB7F-B8F0159E2CC7}"/>
              </a:ext>
            </a:extLst>
          </p:cNvPr>
          <p:cNvSpPr txBox="1">
            <a:spLocks/>
          </p:cNvSpPr>
          <p:nvPr/>
        </p:nvSpPr>
        <p:spPr>
          <a:xfrm>
            <a:off x="7810500" y="573434"/>
            <a:ext cx="46736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Khái niệm</a:t>
            </a:r>
            <a:endParaRPr lang="en-US" sz="3600" dirty="0">
              <a:latin typeface="Bahnschrift Condensed" panose="020B0502040204020203" pitchFamily="34" charset="0"/>
            </a:endParaRPr>
          </a:p>
        </p:txBody>
      </p:sp>
    </p:spTree>
    <p:extLst>
      <p:ext uri="{BB962C8B-B14F-4D97-AF65-F5344CB8AC3E}">
        <p14:creationId xmlns:p14="http://schemas.microsoft.com/office/powerpoint/2010/main" val="91344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1. </a:t>
            </a:r>
            <a:r>
              <a:rPr lang="en-US" sz="3600" b="1" dirty="0">
                <a:solidFill>
                  <a:schemeClr val="tx1"/>
                </a:solidFill>
                <a:latin typeface="Bahnschrift Condensed" panose="020B0502040204020203" pitchFamily="34" charset="0"/>
                <a:cs typeface="Times New Roman" panose="02020603050405020304" pitchFamily="18" charset="0"/>
              </a:rPr>
              <a:t>Gradient Descent</a:t>
            </a:r>
          </a:p>
        </p:txBody>
      </p:sp>
      <p:sp>
        <p:nvSpPr>
          <p:cNvPr id="4" name="Title 1">
            <a:extLst>
              <a:ext uri="{FF2B5EF4-FFF2-40B4-BE49-F238E27FC236}">
                <a16:creationId xmlns:a16="http://schemas.microsoft.com/office/drawing/2014/main" id="{73E56137-7754-4B52-AB7F-B8F0159E2CC7}"/>
              </a:ext>
            </a:extLst>
          </p:cNvPr>
          <p:cNvSpPr txBox="1">
            <a:spLocks/>
          </p:cNvSpPr>
          <p:nvPr/>
        </p:nvSpPr>
        <p:spPr>
          <a:xfrm>
            <a:off x="7416775" y="573434"/>
            <a:ext cx="506732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Gradient cho hàm nhiều biến</a:t>
            </a:r>
            <a:endParaRPr lang="en-US" sz="3600" dirty="0">
              <a:latin typeface="Bahnschrift Condensed" panose="020B0502040204020203" pitchFamily="34" charset="0"/>
            </a:endParaRPr>
          </a:p>
        </p:txBody>
      </p:sp>
      <p:sp>
        <p:nvSpPr>
          <p:cNvPr id="5" name="Subtitle 4"/>
          <p:cNvSpPr>
            <a:spLocks noGrp="1"/>
          </p:cNvSpPr>
          <p:nvPr>
            <p:ph type="subTitle" idx="1"/>
          </p:nvPr>
        </p:nvSpPr>
        <p:spPr>
          <a:xfrm>
            <a:off x="465666" y="1563757"/>
            <a:ext cx="10977034" cy="5103743"/>
          </a:xfrm>
        </p:spPr>
        <p:txBody>
          <a:bodyPr>
            <a:noAutofit/>
          </a:bodyPr>
          <a:lstStyle/>
          <a:p>
            <a:pPr marL="342900" indent="-342900" algn="l">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Giả sử ta cần tìm cực tiểu cục bộ cho hàm </a:t>
            </a:r>
            <a:r>
              <a:rPr lang="en-US" sz="28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f(θ)</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trong đó </a:t>
            </a:r>
            <a:r>
              <a:rPr lang="en-US" sz="28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θ (theta) là một vector</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thường được dùng để ký hiệu tập hợp các tham số của một mô hình cần tối ưu (trong Linear Regression thì các tham số chính là hệ số </a:t>
            </a:r>
            <a:r>
              <a:rPr lang="en-US" sz="28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w</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Đạo hàm của hàm số đó tại một điểm θ bất kỳ được ký hiệu là </a:t>
            </a:r>
            <a:r>
              <a:rPr lang="en-US" sz="2800" dirty="0">
                <a:solidFill>
                  <a:srgbClr val="FFFF00"/>
                </a:solidFill>
                <a:latin typeface="Bahnschrift Condensed" panose="020B0502040204020203" pitchFamily="34" charset="0"/>
              </a:rPr>
              <a:t>∇</a:t>
            </a:r>
            <a:r>
              <a:rPr lang="en-US" sz="2800" baseline="-25000" dirty="0">
                <a:solidFill>
                  <a:srgbClr val="FFFF00"/>
                </a:solidFill>
                <a:latin typeface="Bahnschrift Condensed" panose="020B0502040204020203" pitchFamily="34" charset="0"/>
              </a:rPr>
              <a:t>θ</a:t>
            </a:r>
            <a:r>
              <a:rPr lang="en-US" sz="2800" dirty="0">
                <a:solidFill>
                  <a:srgbClr val="FFFF00"/>
                </a:solidFill>
                <a:latin typeface="Bahnschrift Condensed" panose="020B0502040204020203" pitchFamily="34" charset="0"/>
              </a:rPr>
              <a:t>f(θ)</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Tương tự như hàm 1 biến, thuật toán GD cho hàm nhiều biến cũng bắt đầu bằng một điểm dự đoán </a:t>
            </a:r>
            <a:r>
              <a:rPr lang="en-US" sz="2800" dirty="0">
                <a:solidFill>
                  <a:srgbClr val="FFFF00"/>
                </a:solidFill>
                <a:latin typeface="Bahnschrift Condensed" panose="020B0502040204020203" pitchFamily="34" charset="0"/>
              </a:rPr>
              <a:t>θ</a:t>
            </a:r>
            <a:r>
              <a:rPr lang="en-US" sz="2800" baseline="-25000" dirty="0">
                <a:solidFill>
                  <a:srgbClr val="FFFF00"/>
                </a:solidFill>
                <a:latin typeface="Bahnschrift Condensed" panose="020B0502040204020203" pitchFamily="34" charset="0"/>
              </a:rPr>
              <a:t>0</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sau đó, ở vòng lặp thứ t, quy tắc cập nhật là:</a:t>
            </a:r>
          </a:p>
          <a:p>
            <a:pPr marL="342900" indent="-342900" algn="l">
              <a:buClr>
                <a:schemeClr val="accent3">
                  <a:lumMod val="60000"/>
                  <a:lumOff val="40000"/>
                </a:schemeClr>
              </a:buClr>
              <a:buFont typeface="Wingdings" panose="05000000000000000000" pitchFamily="2" charset="2"/>
              <a:buChar char="Ø"/>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indent="-342900" algn="l">
              <a:buClr>
                <a:schemeClr val="accent3">
                  <a:lumMod val="60000"/>
                  <a:lumOff val="40000"/>
                </a:schemeClr>
              </a:buClr>
              <a:buFont typeface="Wingdings" panose="05000000000000000000" pitchFamily="2" charset="2"/>
              <a:buChar char="Ø"/>
            </a:pPr>
            <a:endParaRPr lang="en-GB"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indent="-342900" algn="l">
              <a:buClr>
                <a:schemeClr val="accent3">
                  <a:lumMod val="60000"/>
                  <a:lumOff val="40000"/>
                </a:schemeClr>
              </a:buClr>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indent="-342900" algn="l">
              <a:buClr>
                <a:schemeClr val="accent3">
                  <a:lumMod val="60000"/>
                  <a:lumOff val="40000"/>
                </a:schemeClr>
              </a:buClr>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Hoặc viết dưới dạng đơn giản hơn: </a:t>
            </a:r>
          </a:p>
          <a:p>
            <a:pPr marL="342900" indent="-342900" algn="l">
              <a:buClr>
                <a:schemeClr val="accent3">
                  <a:lumMod val="60000"/>
                  <a:lumOff val="40000"/>
                </a:schemeClr>
              </a:buClr>
              <a:buFont typeface="Wingdings" panose="05000000000000000000" pitchFamily="2" charset="2"/>
              <a:buChar char="Ø"/>
            </a:pP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Quy tắc cần nhớ:</a:t>
            </a:r>
            <a:r>
              <a:rPr lang="en-US" sz="2800" dirty="0">
                <a:solidFill>
                  <a:srgbClr val="FF5B5B"/>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b="1" dirty="0">
                <a:solidFill>
                  <a:srgbClr val="FF5B5B"/>
                </a:solidFill>
                <a:latin typeface="Bahnschrift Condensed" panose="020B0502040204020203" pitchFamily="34" charset="0"/>
                <a:ea typeface="Calibri" panose="020F0502020204030204" pitchFamily="34" charset="0"/>
                <a:cs typeface="Times New Roman" panose="02020603050405020304" pitchFamily="18" charset="0"/>
              </a:rPr>
              <a:t>luôn luôn đi ngược hướng với đạo hàm</a:t>
            </a:r>
            <a:endParaRPr lang="en-US" sz="2800" dirty="0">
              <a:solidFill>
                <a:srgbClr val="FF5B5B"/>
              </a:solidFill>
              <a:latin typeface="Bahnschrift Condensed" panose="020B0502040204020203"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549695" y="4115628"/>
            <a:ext cx="2808976" cy="747713"/>
          </a:xfrm>
          <a:prstGeom prst="rect">
            <a:avLst/>
          </a:prstGeom>
        </p:spPr>
      </p:pic>
      <p:pic>
        <p:nvPicPr>
          <p:cNvPr id="7" name="Picture 6"/>
          <p:cNvPicPr>
            <a:picLocks noChangeAspect="1"/>
          </p:cNvPicPr>
          <p:nvPr/>
        </p:nvPicPr>
        <p:blipFill>
          <a:blip r:embed="rId3"/>
          <a:stretch>
            <a:fillRect/>
          </a:stretch>
        </p:blipFill>
        <p:spPr>
          <a:xfrm>
            <a:off x="5302250" y="5401813"/>
            <a:ext cx="2349451" cy="592138"/>
          </a:xfrm>
          <a:prstGeom prst="rect">
            <a:avLst/>
          </a:prstGeom>
        </p:spPr>
      </p:pic>
    </p:spTree>
    <p:extLst>
      <p:ext uri="{BB962C8B-B14F-4D97-AF65-F5344CB8AC3E}">
        <p14:creationId xmlns:p14="http://schemas.microsoft.com/office/powerpoint/2010/main" val="5899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1. </a:t>
            </a:r>
            <a:r>
              <a:rPr lang="en-US" sz="3600" b="1" dirty="0">
                <a:solidFill>
                  <a:schemeClr val="tx1"/>
                </a:solidFill>
                <a:latin typeface="Bahnschrift Condensed" panose="020B0502040204020203" pitchFamily="34" charset="0"/>
                <a:cs typeface="Times New Roman" panose="02020603050405020304" pitchFamily="18" charset="0"/>
              </a:rPr>
              <a:t>Gradient Descent</a:t>
            </a: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7416775" y="573434"/>
            <a:ext cx="506732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Gradient cho hàm nhiều biến</a:t>
            </a:r>
            <a:endParaRPr lang="en-US" sz="3600" dirty="0">
              <a:latin typeface="Bahnschrift Condensed" panose="020B0502040204020203" pitchFamily="34" charset="0"/>
            </a:endParaRPr>
          </a:p>
        </p:txBody>
      </p:sp>
      <p:pic>
        <p:nvPicPr>
          <p:cNvPr id="7" name="Picture 6" descr="Batch, Mini Batch &amp;amp; Stochastic Gradient Descent | by Sushant Patrikar |  Towards Data Science"/>
          <p:cNvPicPr/>
          <p:nvPr/>
        </p:nvPicPr>
        <p:blipFill>
          <a:blip r:embed="rId2">
            <a:extLst>
              <a:ext uri="{28A0092B-C50C-407E-A947-70E740481C1C}">
                <a14:useLocalDpi xmlns:a14="http://schemas.microsoft.com/office/drawing/2010/main" val="0"/>
              </a:ext>
            </a:extLst>
          </a:blip>
          <a:srcRect/>
          <a:stretch>
            <a:fillRect/>
          </a:stretch>
        </p:blipFill>
        <p:spPr bwMode="auto">
          <a:xfrm>
            <a:off x="1841182" y="1745614"/>
            <a:ext cx="7633018" cy="4477385"/>
          </a:xfrm>
          <a:prstGeom prst="rect">
            <a:avLst/>
          </a:prstGeom>
          <a:noFill/>
          <a:ln>
            <a:noFill/>
          </a:ln>
        </p:spPr>
      </p:pic>
    </p:spTree>
    <p:extLst>
      <p:ext uri="{BB962C8B-B14F-4D97-AF65-F5344CB8AC3E}">
        <p14:creationId xmlns:p14="http://schemas.microsoft.com/office/powerpoint/2010/main" val="403490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2. </a:t>
            </a:r>
            <a:r>
              <a:rPr lang="en-US" sz="3600" b="1" dirty="0">
                <a:solidFill>
                  <a:schemeClr val="tx1"/>
                </a:solidFill>
                <a:latin typeface="Bahnschrift Condensed" panose="020B0502040204020203" pitchFamily="34" charset="0"/>
                <a:cs typeface="Times New Roman" panose="02020603050405020304" pitchFamily="18" charset="0"/>
              </a:rPr>
              <a:t>Loss Function</a:t>
            </a: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9677400" y="573434"/>
            <a:ext cx="28067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Khái niệm</a:t>
            </a:r>
            <a:endParaRPr lang="en-US" sz="3600" dirty="0">
              <a:latin typeface="Bahnschrift Condensed" panose="020B0502040204020203"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850900" y="2603501"/>
                <a:ext cx="9728200" cy="2682786"/>
              </a:xfrm>
              <a:prstGeom prst="rect">
                <a:avLst/>
              </a:prstGeom>
              <a:noFill/>
            </p:spPr>
            <p:txBody>
              <a:bodyPr wrap="square" rtlCol="0">
                <a:spAutoFit/>
              </a:bodyPr>
              <a:lstStyle/>
              <a:p>
                <a:pPr marL="342900" indent="-342900" algn="just">
                  <a:spcBef>
                    <a:spcPts val="1000"/>
                  </a:spcBef>
                  <a:buClr>
                    <a:schemeClr val="accent3">
                      <a:lumMod val="60000"/>
                      <a:lumOff val="40000"/>
                    </a:schemeClr>
                  </a:buClr>
                  <a:buSzPct val="80000"/>
                  <a:buFont typeface="Wingdings" panose="05000000000000000000" pitchFamily="2" charset="2"/>
                  <a:buChar char="Ø"/>
                </a:pPr>
                <a:r>
                  <a:rPr lang="en-US"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Một trong các cách tiếp cận dùng để giải quyết bài toán </a:t>
                </a:r>
                <a:r>
                  <a:rPr lang="en-US" sz="32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Linear Regression </a:t>
                </a:r>
                <a:r>
                  <a:rPr lang="en-US"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là sử dụng hàm chi phí (cost function) hay cũng có thể gọi là </a:t>
                </a:r>
                <a:r>
                  <a:rPr lang="en-US" sz="32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hàm mất mát (loss function)</a:t>
                </a:r>
              </a:p>
              <a:p>
                <a:pPr marL="342900" indent="-342900" algn="just">
                  <a:spcBef>
                    <a:spcPts val="1000"/>
                  </a:spcBef>
                  <a:buClr>
                    <a:schemeClr val="accent3">
                      <a:lumMod val="60000"/>
                      <a:lumOff val="40000"/>
                    </a:schemeClr>
                  </a:buClr>
                  <a:buSzPct val="80000"/>
                  <a:buFont typeface="Wingdings" panose="05000000000000000000" pitchFamily="2" charset="2"/>
                  <a:buChar char="Ø"/>
                </a:pP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Loss function trả về một số thực </a:t>
                </a:r>
                <a:r>
                  <a:rPr lang="vi-VN" sz="3200" dirty="0">
                    <a:solidFill>
                      <a:srgbClr val="FFC000"/>
                    </a:solidFill>
                    <a:latin typeface="Bahnschrift Condensed" panose="020B0502040204020203" pitchFamily="34" charset="0"/>
                    <a:ea typeface="Calibri" panose="020F0502020204030204" pitchFamily="34" charset="0"/>
                    <a:cs typeface="Times New Roman" panose="02020603050405020304" pitchFamily="18" charset="0"/>
                  </a:rPr>
                  <a:t>không âm </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thể hiện sự chênh lệch giữa hai đại lượng:</a:t>
                </a:r>
                <a:r>
                  <a:rPr lang="en-GB"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y</a:t>
                </a:r>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label được dự đoán và </a:t>
                </a:r>
                <a14:m>
                  <m:oMath xmlns:m="http://schemas.openxmlformats.org/officeDocument/2006/math">
                    <m:acc>
                      <m:accPr>
                        <m:chr m:val="̂"/>
                        <m:ctrlPr>
                          <a:rPr lang="vi-VN" sz="3200" i="1" dirty="0">
                            <a:solidFill>
                              <a:schemeClr val="accent3">
                                <a:lumMod val="20000"/>
                                <a:lumOff val="80000"/>
                              </a:schemeClr>
                            </a:solidFill>
                            <a:latin typeface="Cambria Math" panose="02040503050406030204" pitchFamily="18" charset="0"/>
                            <a:ea typeface="Calibri" panose="020F0502020204030204" pitchFamily="34" charset="0"/>
                            <a:cs typeface="Times New Roman" panose="02020603050405020304" pitchFamily="18" charset="0"/>
                          </a:rPr>
                        </m:ctrlPr>
                      </m:accPr>
                      <m:e>
                        <m:r>
                          <a:rPr lang="en-GB" sz="3200" dirty="0">
                            <a:solidFill>
                              <a:schemeClr val="accent3">
                                <a:lumMod val="20000"/>
                                <a:lumOff val="80000"/>
                              </a:schemeClr>
                            </a:solidFill>
                            <a:latin typeface="Cambria Math" panose="02040503050406030204" pitchFamily="18" charset="0"/>
                            <a:ea typeface="Calibri" panose="020F0502020204030204" pitchFamily="34" charset="0"/>
                            <a:cs typeface="Times New Roman" panose="02020603050405020304" pitchFamily="18" charset="0"/>
                          </a:rPr>
                          <m:t>𝑦</m:t>
                        </m:r>
                      </m:e>
                    </m:acc>
                  </m:oMath>
                </a14:m>
                <a:r>
                  <a:rPr lang="vi-VN"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label đúng</a:t>
                </a:r>
                <a:endParaRPr lang="en-US" sz="32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0900" y="2603501"/>
                <a:ext cx="9728200" cy="2682786"/>
              </a:xfrm>
              <a:prstGeom prst="rect">
                <a:avLst/>
              </a:prstGeom>
              <a:blipFill>
                <a:blip r:embed="rId2"/>
                <a:stretch>
                  <a:fillRect l="-940" t="-2955" r="-1630" b="-6591"/>
                </a:stretch>
              </a:blipFill>
            </p:spPr>
            <p:txBody>
              <a:bodyPr/>
              <a:lstStyle/>
              <a:p>
                <a:r>
                  <a:rPr lang="en-US">
                    <a:noFill/>
                  </a:rPr>
                  <a:t> </a:t>
                </a:r>
              </a:p>
            </p:txBody>
          </p:sp>
        </mc:Fallback>
      </mc:AlternateContent>
    </p:spTree>
    <p:extLst>
      <p:ext uri="{BB962C8B-B14F-4D97-AF65-F5344CB8AC3E}">
        <p14:creationId xmlns:p14="http://schemas.microsoft.com/office/powerpoint/2010/main" val="238765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dirty="0">
                <a:solidFill>
                  <a:schemeClr val="tx1"/>
                </a:solidFill>
                <a:latin typeface="Bahnschrift Condensed" panose="020B0502040204020203" pitchFamily="34" charset="0"/>
              </a:rPr>
              <a:t>2. </a:t>
            </a:r>
            <a:r>
              <a:rPr lang="en-US" sz="3600" b="1" dirty="0">
                <a:solidFill>
                  <a:schemeClr val="tx1"/>
                </a:solidFill>
                <a:latin typeface="Bahnschrift Condensed" panose="020B0502040204020203" pitchFamily="34" charset="0"/>
                <a:cs typeface="Times New Roman" panose="02020603050405020304" pitchFamily="18" charset="0"/>
              </a:rPr>
              <a:t>Loss Function</a:t>
            </a: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9677400" y="573434"/>
            <a:ext cx="2806700"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dirty="0">
                <a:solidFill>
                  <a:srgbClr val="222222"/>
                </a:solidFill>
                <a:latin typeface="Bahnschrift Condensed" panose="020B0502040204020203" pitchFamily="34" charset="0"/>
              </a:rPr>
              <a:t>Công thức</a:t>
            </a:r>
            <a:endParaRPr lang="en-US" sz="3600" dirty="0">
              <a:latin typeface="Bahnschrift Condensed" panose="020B0502040204020203" pitchFamily="34" charset="0"/>
            </a:endParaRPr>
          </a:p>
        </p:txBody>
      </p:sp>
      <p:sp>
        <p:nvSpPr>
          <p:cNvPr id="3" name="TextBox 2"/>
          <p:cNvSpPr txBox="1"/>
          <p:nvPr/>
        </p:nvSpPr>
        <p:spPr>
          <a:xfrm>
            <a:off x="876300" y="1955801"/>
            <a:ext cx="9728200" cy="4355038"/>
          </a:xfrm>
          <a:prstGeom prst="rect">
            <a:avLst/>
          </a:prstGeom>
          <a:noFill/>
        </p:spPr>
        <p:txBody>
          <a:bodyPr wrap="square" rtlCol="0">
            <a:spAutoFit/>
          </a:bodyPr>
          <a:lstStyle/>
          <a:p>
            <a:pPr marL="342900" indent="-342900" algn="just">
              <a:spcBef>
                <a:spcPts val="1000"/>
              </a:spcBef>
              <a:buClr>
                <a:schemeClr val="accent3">
                  <a:lumMod val="60000"/>
                  <a:lumOff val="40000"/>
                </a:schemeClr>
              </a:buClr>
              <a:buSzPct val="80000"/>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Giả sử chúng ta có một tập giá trị đầu vào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x</a:t>
            </a:r>
            <a:r>
              <a:rPr lang="en-US" dirty="0">
                <a:solidFill>
                  <a:srgbClr val="FFFF00"/>
                </a:solidFill>
              </a:rPr>
              <a:t> </a:t>
            </a:r>
            <a:r>
              <a:rPr lang="en-US" sz="2800" dirty="0">
                <a:solidFill>
                  <a:srgbClr val="FFFF00"/>
                </a:solidFill>
                <a:latin typeface="Bahnschrift Condensed" panose="020B0502040204020203" pitchFamily="34" charset="0"/>
              </a:rPr>
              <a:t>= {x</a:t>
            </a:r>
            <a:r>
              <a:rPr lang="en-US" sz="2800" baseline="-25000" dirty="0">
                <a:solidFill>
                  <a:srgbClr val="FFFF00"/>
                </a:solidFill>
                <a:latin typeface="Bahnschrift Condensed" panose="020B0502040204020203" pitchFamily="34" charset="0"/>
              </a:rPr>
              <a:t>1</a:t>
            </a:r>
            <a:r>
              <a:rPr lang="en-US" sz="2800" dirty="0">
                <a:solidFill>
                  <a:srgbClr val="FFFF00"/>
                </a:solidFill>
                <a:latin typeface="Bahnschrift Condensed" panose="020B0502040204020203" pitchFamily="34" charset="0"/>
              </a:rPr>
              <a:t>, x</a:t>
            </a:r>
            <a:r>
              <a:rPr lang="en-US" sz="2800" baseline="-25000" dirty="0">
                <a:solidFill>
                  <a:srgbClr val="FFFF00"/>
                </a:solidFill>
                <a:latin typeface="Bahnschrift Condensed" panose="020B0502040204020203" pitchFamily="34" charset="0"/>
              </a:rPr>
              <a:t>2</a:t>
            </a:r>
            <a:r>
              <a:rPr lang="en-US" sz="2800" dirty="0">
                <a:solidFill>
                  <a:srgbClr val="FFFF00"/>
                </a:solidFill>
                <a:latin typeface="Bahnschrift Condensed" panose="020B0502040204020203" pitchFamily="34" charset="0"/>
              </a:rPr>
              <a:t>,..,x</a:t>
            </a:r>
            <a:r>
              <a:rPr lang="en-US" sz="2800" baseline="-25000" dirty="0">
                <a:solidFill>
                  <a:srgbClr val="FFFF00"/>
                </a:solidFill>
                <a:latin typeface="Bahnschrift Condensed" panose="020B0502040204020203" pitchFamily="34" charset="0"/>
              </a:rPr>
              <a:t>n</a:t>
            </a:r>
            <a:r>
              <a:rPr lang="en-US" sz="2800" dirty="0">
                <a:solidFill>
                  <a:srgbClr val="FFFF00"/>
                </a:solidFill>
                <a:latin typeface="Bahnschrift Condensed" panose="020B0502040204020203" pitchFamily="34" charset="0"/>
              </a:rPr>
              <a:t>} </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và tập giá trị mong đợi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y = </a:t>
            </a:r>
            <a:r>
              <a:rPr lang="en-US" sz="2800" dirty="0">
                <a:solidFill>
                  <a:srgbClr val="FFFF00"/>
                </a:solidFill>
                <a:latin typeface="Bahnschrift Condensed" panose="020B0502040204020203" pitchFamily="34" charset="0"/>
              </a:rPr>
              <a:t>{y</a:t>
            </a:r>
            <a:r>
              <a:rPr lang="en-US" sz="2800" baseline="-25000" dirty="0">
                <a:solidFill>
                  <a:srgbClr val="FFFF00"/>
                </a:solidFill>
                <a:latin typeface="Bahnschrift Condensed" panose="020B0502040204020203" pitchFamily="34" charset="0"/>
              </a:rPr>
              <a:t>1</a:t>
            </a:r>
            <a:r>
              <a:rPr lang="en-US" sz="2800" dirty="0">
                <a:solidFill>
                  <a:srgbClr val="FFFF00"/>
                </a:solidFill>
                <a:latin typeface="Bahnschrift Condensed" panose="020B0502040204020203" pitchFamily="34" charset="0"/>
              </a:rPr>
              <a:t>, y</a:t>
            </a:r>
            <a:r>
              <a:rPr lang="en-US" sz="2800" baseline="-25000" dirty="0">
                <a:solidFill>
                  <a:srgbClr val="FFFF00"/>
                </a:solidFill>
                <a:latin typeface="Bahnschrift Condensed" panose="020B0502040204020203" pitchFamily="34" charset="0"/>
              </a:rPr>
              <a:t>2</a:t>
            </a:r>
            <a:r>
              <a:rPr lang="en-US" sz="2800" dirty="0">
                <a:solidFill>
                  <a:srgbClr val="FFFF00"/>
                </a:solidFill>
                <a:latin typeface="Bahnschrift Condensed" panose="020B0502040204020203" pitchFamily="34" charset="0"/>
              </a:rPr>
              <a:t>, …, y</a:t>
            </a:r>
            <a:r>
              <a:rPr lang="en-US" sz="2800" baseline="-25000" dirty="0">
                <a:solidFill>
                  <a:srgbClr val="FFFF00"/>
                </a:solidFill>
                <a:latin typeface="Bahnschrift Condensed" panose="020B0502040204020203" pitchFamily="34" charset="0"/>
              </a:rPr>
              <a:t>n</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Chúng ta cũng có một mô hình tuyến tính hay hàm số </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f(</a:t>
            </a:r>
            <a:r>
              <a:rPr lang="en-US" sz="2800" dirty="0">
                <a:solidFill>
                  <a:srgbClr val="FFFF00"/>
                </a:solidFill>
                <a:latin typeface="Bahnschrift Condensed" panose="020B0502040204020203" pitchFamily="34" charset="0"/>
              </a:rPr>
              <a:t>x</a:t>
            </a:r>
            <a:r>
              <a:rPr lang="en-US" sz="2800" baseline="-25000" dirty="0">
                <a:solidFill>
                  <a:srgbClr val="FFFF00"/>
                </a:solidFill>
                <a:latin typeface="Bahnschrift Condensed" panose="020B0502040204020203" pitchFamily="34" charset="0"/>
              </a:rPr>
              <a:t>i</a:t>
            </a:r>
            <a:r>
              <a:rPr lang="en-US" sz="2800" dirty="0">
                <a:solidFill>
                  <a:srgbClr val="FFFF00"/>
                </a:solidFill>
                <a:latin typeface="Bahnschrift Condensed" panose="020B0502040204020203" pitchFamily="34" charset="0"/>
                <a:ea typeface="Calibri" panose="020F0502020204030204" pitchFamily="34" charset="0"/>
                <a:cs typeface="Times New Roman" panose="02020603050405020304" pitchFamily="18" charset="0"/>
              </a:rPr>
              <a:t>) </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ánh xạ từ R -&gt; R:</a:t>
            </a:r>
          </a:p>
          <a:p>
            <a:pPr algn="ctr">
              <a:spcBef>
                <a:spcPts val="1000"/>
              </a:spcBef>
              <a:buClr>
                <a:schemeClr val="accent3">
                  <a:lumMod val="60000"/>
                  <a:lumOff val="40000"/>
                </a:schemeClr>
              </a:buClr>
              <a:buSzPct val="80000"/>
            </a:pPr>
            <a:r>
              <a:rPr lang="en-US" sz="2800" dirty="0">
                <a:solidFill>
                  <a:srgbClr val="FF5B5B"/>
                </a:solidFill>
                <a:latin typeface="Bahnschrift Condensed" panose="020B0502040204020203" pitchFamily="34" charset="0"/>
              </a:rPr>
              <a:t>f(x</a:t>
            </a:r>
            <a:r>
              <a:rPr lang="en-US" sz="2800" baseline="-25000" dirty="0">
                <a:solidFill>
                  <a:srgbClr val="FF5B5B"/>
                </a:solidFill>
                <a:latin typeface="Bahnschrift Condensed" panose="020B0502040204020203" pitchFamily="34" charset="0"/>
              </a:rPr>
              <a:t>i</a:t>
            </a:r>
            <a:r>
              <a:rPr lang="en-US" sz="2800" dirty="0">
                <a:solidFill>
                  <a:srgbClr val="FF5B5B"/>
                </a:solidFill>
                <a:latin typeface="Bahnschrift Condensed" panose="020B0502040204020203" pitchFamily="34" charset="0"/>
              </a:rPr>
              <a:t>) = w</a:t>
            </a:r>
            <a:r>
              <a:rPr lang="en-US" sz="2800" baseline="-25000" dirty="0">
                <a:solidFill>
                  <a:srgbClr val="FF5B5B"/>
                </a:solidFill>
                <a:latin typeface="Bahnschrift Condensed" panose="020B0502040204020203" pitchFamily="34" charset="0"/>
              </a:rPr>
              <a:t>1</a:t>
            </a:r>
            <a:r>
              <a:rPr lang="en-US" sz="2800" dirty="0">
                <a:solidFill>
                  <a:srgbClr val="FF5B5B"/>
                </a:solidFill>
                <a:latin typeface="Bahnschrift Condensed" panose="020B0502040204020203" pitchFamily="34" charset="0"/>
              </a:rPr>
              <a:t>*x</a:t>
            </a:r>
            <a:r>
              <a:rPr lang="en-US" sz="2800" baseline="-25000" dirty="0">
                <a:solidFill>
                  <a:srgbClr val="FF5B5B"/>
                </a:solidFill>
                <a:latin typeface="Bahnschrift Condensed" panose="020B0502040204020203" pitchFamily="34" charset="0"/>
              </a:rPr>
              <a:t>i </a:t>
            </a:r>
            <a:r>
              <a:rPr lang="en-US" sz="2800" dirty="0">
                <a:solidFill>
                  <a:srgbClr val="FF5B5B"/>
                </a:solidFill>
                <a:latin typeface="Bahnschrift Condensed" panose="020B0502040204020203" pitchFamily="34" charset="0"/>
              </a:rPr>
              <a:t> + w</a:t>
            </a:r>
            <a:r>
              <a:rPr lang="en-US" sz="2800" baseline="-25000" dirty="0">
                <a:solidFill>
                  <a:srgbClr val="FF5B5B"/>
                </a:solidFill>
                <a:latin typeface="Bahnschrift Condensed" panose="020B0502040204020203" pitchFamily="34" charset="0"/>
              </a:rPr>
              <a:t>0</a:t>
            </a:r>
            <a:endParaRPr lang="en-US" sz="2800" dirty="0">
              <a:solidFill>
                <a:srgbClr val="FF5B5B"/>
              </a:solidFill>
              <a:latin typeface="Bahnschrift Condensed" panose="020B0502040204020203" pitchFamily="34" charset="0"/>
              <a:ea typeface="Calibri" panose="020F0502020204030204" pitchFamily="34" charset="0"/>
              <a:cs typeface="Times New Roman" panose="02020603050405020304" pitchFamily="18" charset="0"/>
            </a:endParaRPr>
          </a:p>
          <a:p>
            <a:pPr marL="342900" indent="-342900" algn="just">
              <a:spcBef>
                <a:spcPts val="1000"/>
              </a:spcBef>
              <a:buClr>
                <a:schemeClr val="accent3">
                  <a:lumMod val="60000"/>
                  <a:lumOff val="40000"/>
                </a:schemeClr>
              </a:buClr>
              <a:buSzPct val="80000"/>
              <a:buFont typeface="Wingdings" panose="05000000000000000000" pitchFamily="2" charset="2"/>
              <a:buChar char="Ø"/>
            </a:pP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Vấn đề chúng ta là tìm ra hằng số hay trọng số W = (</a:t>
            </a:r>
            <a:r>
              <a:rPr lang="en-US" sz="2800" dirty="0">
                <a:solidFill>
                  <a:schemeClr val="accent3">
                    <a:lumMod val="20000"/>
                    <a:lumOff val="80000"/>
                  </a:schemeClr>
                </a:solidFill>
                <a:latin typeface="Bahnschrift Condensed" panose="020B0502040204020203" pitchFamily="34" charset="0"/>
              </a:rPr>
              <a:t>w</a:t>
            </a:r>
            <a:r>
              <a:rPr lang="en-US" sz="2800" baseline="-25000" dirty="0">
                <a:solidFill>
                  <a:schemeClr val="accent3">
                    <a:lumMod val="20000"/>
                    <a:lumOff val="80000"/>
                  </a:schemeClr>
                </a:solidFill>
                <a:latin typeface="Bahnschrift Condensed" panose="020B0502040204020203" pitchFamily="34" charset="0"/>
              </a:rPr>
              <a:t>0</a:t>
            </a:r>
            <a:r>
              <a:rPr lang="en-US" sz="2800" dirty="0">
                <a:solidFill>
                  <a:schemeClr val="accent3">
                    <a:lumMod val="20000"/>
                    <a:lumOff val="80000"/>
                  </a:schemeClr>
                </a:solidFill>
                <a:latin typeface="Bahnschrift Condensed" panose="020B0502040204020203" pitchFamily="34" charset="0"/>
              </a:rPr>
              <a:t>, w</a:t>
            </a:r>
            <a:r>
              <a:rPr lang="en-US" sz="2800" baseline="-25000" dirty="0">
                <a:solidFill>
                  <a:schemeClr val="accent3">
                    <a:lumMod val="20000"/>
                    <a:lumOff val="80000"/>
                  </a:schemeClr>
                </a:solidFill>
                <a:latin typeface="Bahnschrift Condensed" panose="020B0502040204020203" pitchFamily="34" charset="0"/>
              </a:rPr>
              <a:t>1</a:t>
            </a:r>
            <a:r>
              <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rPr>
              <a:t>)  tương ứng với</a:t>
            </a:r>
            <a:r>
              <a:rPr lang="en-US" sz="2800" dirty="0">
                <a:solidFill>
                  <a:schemeClr val="accent3">
                    <a:lumMod val="20000"/>
                    <a:lumOff val="80000"/>
                  </a:schemeClr>
                </a:solidFill>
                <a:latin typeface="Bahnschrift Condensed" panose="020B0502040204020203" pitchFamily="34" charset="0"/>
              </a:rPr>
              <a:t> x</a:t>
            </a:r>
            <a:r>
              <a:rPr lang="en-US" sz="2800" baseline="-25000" dirty="0">
                <a:solidFill>
                  <a:schemeClr val="accent3">
                    <a:lumMod val="20000"/>
                    <a:lumOff val="80000"/>
                  </a:schemeClr>
                </a:solidFill>
                <a:latin typeface="Bahnschrift Condensed" panose="020B0502040204020203" pitchFamily="34" charset="0"/>
              </a:rPr>
              <a:t>i</a:t>
            </a:r>
            <a:r>
              <a:rPr lang="en-US" sz="2800" dirty="0">
                <a:solidFill>
                  <a:schemeClr val="accent3">
                    <a:lumMod val="20000"/>
                    <a:lumOff val="80000"/>
                  </a:schemeClr>
                </a:solidFill>
                <a:latin typeface="Bahnschrift Condensed" panose="020B0502040204020203" pitchFamily="34" charset="0"/>
              </a:rPr>
              <a:t> sao cho f(x</a:t>
            </a:r>
            <a:r>
              <a:rPr lang="en-US" sz="2800" baseline="-25000" dirty="0">
                <a:solidFill>
                  <a:schemeClr val="accent3">
                    <a:lumMod val="20000"/>
                    <a:lumOff val="80000"/>
                  </a:schemeClr>
                </a:solidFill>
                <a:latin typeface="Bahnschrift Condensed" panose="020B0502040204020203" pitchFamily="34" charset="0"/>
              </a:rPr>
              <a:t>i</a:t>
            </a:r>
            <a:r>
              <a:rPr lang="en-US" sz="2800" dirty="0">
                <a:solidFill>
                  <a:schemeClr val="accent3">
                    <a:lumMod val="20000"/>
                    <a:lumOff val="80000"/>
                  </a:schemeClr>
                </a:solidFill>
                <a:latin typeface="Bahnschrift Condensed" panose="020B0502040204020203" pitchFamily="34" charset="0"/>
              </a:rPr>
              <a:t>) gần với y</a:t>
            </a:r>
            <a:r>
              <a:rPr lang="en-US" sz="2800" baseline="-25000" dirty="0">
                <a:solidFill>
                  <a:schemeClr val="accent3">
                    <a:lumMod val="20000"/>
                    <a:lumOff val="80000"/>
                  </a:schemeClr>
                </a:solidFill>
                <a:latin typeface="Bahnschrift Condensed" panose="020B0502040204020203" pitchFamily="34" charset="0"/>
              </a:rPr>
              <a:t>i </a:t>
            </a:r>
            <a:r>
              <a:rPr lang="en-US" sz="2800" dirty="0">
                <a:solidFill>
                  <a:schemeClr val="accent3">
                    <a:lumMod val="20000"/>
                    <a:lumOff val="80000"/>
                  </a:schemeClr>
                </a:solidFill>
                <a:latin typeface="Bahnschrift Condensed" panose="020B0502040204020203" pitchFamily="34" charset="0"/>
              </a:rPr>
              <a:t>nhất có thể, với i = 1, .., n. Để thực hiện được điều này, chúng ta cần định nghĩa một hàm chi phí hay hàm mất mát thể hiện sự chênh lệch giữa f(x</a:t>
            </a:r>
            <a:r>
              <a:rPr lang="en-US" sz="2800" baseline="-25000" dirty="0">
                <a:solidFill>
                  <a:schemeClr val="accent3">
                    <a:lumMod val="20000"/>
                    <a:lumOff val="80000"/>
                  </a:schemeClr>
                </a:solidFill>
                <a:latin typeface="Bahnschrift Condensed" panose="020B0502040204020203" pitchFamily="34" charset="0"/>
              </a:rPr>
              <a:t>i</a:t>
            </a:r>
            <a:r>
              <a:rPr lang="en-US" sz="2800" dirty="0">
                <a:solidFill>
                  <a:schemeClr val="accent3">
                    <a:lumMod val="20000"/>
                    <a:lumOff val="80000"/>
                  </a:schemeClr>
                </a:solidFill>
                <a:latin typeface="Bahnschrift Condensed" panose="020B0502040204020203" pitchFamily="34" charset="0"/>
              </a:rPr>
              <a:t>) và y</a:t>
            </a:r>
            <a:r>
              <a:rPr lang="en-US" sz="2800" baseline="-25000" dirty="0">
                <a:solidFill>
                  <a:schemeClr val="accent3">
                    <a:lumMod val="20000"/>
                    <a:lumOff val="80000"/>
                  </a:schemeClr>
                </a:solidFill>
                <a:latin typeface="Bahnschrift Condensed" panose="020B0502040204020203" pitchFamily="34" charset="0"/>
              </a:rPr>
              <a:t>i</a:t>
            </a:r>
            <a:r>
              <a:rPr lang="en-US" sz="2800" dirty="0">
                <a:solidFill>
                  <a:schemeClr val="accent3">
                    <a:lumMod val="20000"/>
                    <a:lumOff val="80000"/>
                  </a:schemeClr>
                </a:solidFill>
                <a:latin typeface="Bahnschrift Condensed" panose="020B0502040204020203" pitchFamily="34" charset="0"/>
              </a:rPr>
              <a:t> và đi tìm </a:t>
            </a:r>
            <a:r>
              <a:rPr lang="en-US" sz="2800" dirty="0">
                <a:solidFill>
                  <a:srgbClr val="FFFF00"/>
                </a:solidFill>
                <a:latin typeface="Bahnschrift Condensed" panose="020B0502040204020203" pitchFamily="34" charset="0"/>
              </a:rPr>
              <a:t>giá trị nhỏ nhất </a:t>
            </a:r>
            <a:r>
              <a:rPr lang="en-US" sz="2800" dirty="0">
                <a:solidFill>
                  <a:schemeClr val="accent3">
                    <a:lumMod val="20000"/>
                    <a:lumOff val="80000"/>
                  </a:schemeClr>
                </a:solidFill>
                <a:latin typeface="Bahnschrift Condensed" panose="020B0502040204020203" pitchFamily="34" charset="0"/>
              </a:rPr>
              <a:t>cho hàm này.</a:t>
            </a:r>
          </a:p>
          <a:p>
            <a:pPr marL="342900" indent="-342900" algn="just">
              <a:spcBef>
                <a:spcPts val="1000"/>
              </a:spcBef>
              <a:buClr>
                <a:schemeClr val="accent3">
                  <a:lumMod val="60000"/>
                  <a:lumOff val="40000"/>
                </a:schemeClr>
              </a:buClr>
              <a:buSzPct val="80000"/>
              <a:buFont typeface="Wingdings" panose="05000000000000000000" pitchFamily="2" charset="2"/>
              <a:buChar char="Ø"/>
            </a:pPr>
            <a:endParaRPr lang="en-US" sz="2800" dirty="0">
              <a:solidFill>
                <a:schemeClr val="accent3">
                  <a:lumMod val="20000"/>
                  <a:lumOff val="80000"/>
                </a:schemeClr>
              </a:solidFill>
              <a:latin typeface="Bahnschrif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6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709</TotalTime>
  <Words>929</Words>
  <Application>Microsoft Office PowerPoint</Application>
  <PresentationFormat>Widescreen</PresentationFormat>
  <Paragraphs>147</Paragraphs>
  <Slides>29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Bahnschrift Condensed</vt:lpstr>
      <vt:lpstr>Calibri</vt:lpstr>
      <vt:lpstr>Cambria Math</vt:lpstr>
      <vt:lpstr>Times New Roman</vt:lpstr>
      <vt:lpstr>Trebuchet MS</vt:lpstr>
      <vt:lpstr>Wingdings</vt:lpstr>
      <vt:lpstr>Wingdings 3</vt:lpstr>
      <vt:lpstr>Facet</vt:lpstr>
      <vt:lpstr>Equation</vt:lpstr>
      <vt:lpstr>BÁO CÁO ĐỀ TÀI NGHIÊN CỨU KHOA HỌC SINH VIÊN</vt:lpstr>
      <vt:lpstr>PowerPoint Presentation</vt:lpstr>
      <vt:lpstr>PowerPoint Presentation</vt:lpstr>
      <vt:lpstr>PowerPoint Presentation</vt:lpstr>
      <vt:lpstr>1. Gradient Descent</vt:lpstr>
      <vt:lpstr>1. Gradient Descent</vt:lpstr>
      <vt:lpstr>1. Gradient Descent</vt:lpstr>
      <vt:lpstr>2. Loss Function</vt:lpstr>
      <vt:lpstr>2. Loss Function</vt:lpstr>
      <vt:lpstr>2. Loss Function</vt:lpstr>
      <vt:lpstr>2. Loss Function</vt:lpstr>
      <vt:lpstr>PowerPoint Presentation</vt:lpstr>
      <vt:lpstr>PowerPoint Presentation</vt:lpstr>
      <vt:lpstr>PowerPoint Presentation</vt:lpstr>
      <vt:lpstr>PowerPoint Presentation</vt:lpstr>
      <vt:lpstr>PowerPoint Presentation</vt:lpstr>
      <vt:lpstr>PowerPoint Presentation</vt:lpstr>
      <vt:lpstr>4. Khái niệm neural tangent kernel (hạt nhân tiếp tuyến thần kinh)</vt:lpstr>
      <vt:lpstr>PowerPoint Presentation</vt:lpstr>
      <vt:lpstr>PowerPoint Presentation</vt:lpstr>
      <vt:lpstr>PowerPoint Presentation</vt:lpstr>
      <vt:lpstr>Just Taylor Expand</vt:lpstr>
      <vt:lpstr>Just Taylor Expand</vt:lpstr>
      <vt:lpstr>Just Taylor Expand</vt:lpstr>
      <vt:lpstr>Gradient Flow</vt:lpstr>
      <vt:lpstr>Gradient Flow</vt:lpstr>
      <vt:lpstr>Gradient Flow</vt:lpstr>
      <vt:lpstr>Gradient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Khái niệm hạt nhân tiếp tuyến thần kinh.</dc:title>
  <dc:creator>hue ton</dc:creator>
  <cp:lastModifiedBy>Trinh Nhi</cp:lastModifiedBy>
  <cp:revision>161</cp:revision>
  <dcterms:created xsi:type="dcterms:W3CDTF">2021-09-09T10:57:39Z</dcterms:created>
  <dcterms:modified xsi:type="dcterms:W3CDTF">2021-09-26T11:23:01Z</dcterms:modified>
</cp:coreProperties>
</file>