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8" r:id="rId5"/>
    <p:sldId id="269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891230" y="1186207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248" y="2371715"/>
            <a:ext cx="8683625" cy="2421464"/>
          </a:xfrm>
        </p:spPr>
        <p:txBody>
          <a:bodyPr/>
          <a:lstStyle/>
          <a:p>
            <a:r>
              <a:rPr lang="en-US" dirty="0"/>
              <a:t>DOCKER TECHNOLOGY </a:t>
            </a:r>
            <a:br>
              <a:rPr lang="en-US" dirty="0"/>
            </a:br>
            <a:r>
              <a:rPr lang="en-US" dirty="0"/>
              <a:t>for robotics projects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ADE0A01-591F-4271-B6C3-5EB846C7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754" y="289178"/>
            <a:ext cx="2126137" cy="878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AB1E6-2116-4903-A56B-2C5E0FDECC19}"/>
              </a:ext>
            </a:extLst>
          </p:cNvPr>
          <p:cNvSpPr txBox="1"/>
          <p:nvPr/>
        </p:nvSpPr>
        <p:spPr>
          <a:xfrm>
            <a:off x="6539009" y="4814143"/>
            <a:ext cx="4408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pc="120" dirty="0"/>
              <a:t>Name: Trần Nguyễn Ph</a:t>
            </a:r>
            <a:r>
              <a:rPr lang="vi-VN" spc="120" dirty="0"/>
              <a:t>ư</a:t>
            </a:r>
            <a:r>
              <a:rPr lang="de-DE" spc="120" dirty="0"/>
              <a:t>ơng Trinh</a:t>
            </a:r>
          </a:p>
          <a:p>
            <a:r>
              <a:rPr lang="de-DE" spc="120" dirty="0"/>
              <a:t>Instructors: Prof. Dr. Peter Nauth</a:t>
            </a:r>
          </a:p>
          <a:p>
            <a:r>
              <a:rPr lang="de-DE" spc="120" dirty="0"/>
              <a:t>		       Mr. Julian Umansky</a:t>
            </a:r>
            <a:endParaRPr lang="en-US" spc="12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9A19E-0D63-4009-B4E3-35B8219256CD}"/>
              </a:ext>
            </a:extLst>
          </p:cNvPr>
          <p:cNvSpPr txBox="1"/>
          <p:nvPr/>
        </p:nvSpPr>
        <p:spPr>
          <a:xfrm>
            <a:off x="5003393" y="5978687"/>
            <a:ext cx="205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cs typeface="Arial" panose="020B0604020202020204" pitchFamily="34" charset="0"/>
              </a:rPr>
              <a:t>Frankfurt, Germany</a:t>
            </a:r>
          </a:p>
          <a:p>
            <a:pPr algn="ctr"/>
            <a:r>
              <a:rPr lang="de-DE" dirty="0">
                <a:cs typeface="Arial" panose="020B0604020202020204" pitchFamily="34" charset="0"/>
              </a:rPr>
              <a:t>February 27, 2020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76" y="582688"/>
            <a:ext cx="7928820" cy="1260000"/>
          </a:xfrm>
        </p:spPr>
        <p:txBody>
          <a:bodyPr/>
          <a:lstStyle/>
          <a:p>
            <a:pPr algn="ctr"/>
            <a:r>
              <a:rPr lang="en-US" sz="4400" dirty="0"/>
              <a:t>OVERVIEW</a:t>
            </a:r>
          </a:p>
        </p:txBody>
      </p:sp>
      <p:pic>
        <p:nvPicPr>
          <p:cNvPr id="8" name="Picture 7" descr="pillar icon">
            <a:extLst>
              <a:ext uri="{FF2B5EF4-FFF2-40B4-BE49-F238E27FC236}">
                <a16:creationId xmlns:a16="http://schemas.microsoft.com/office/drawing/2014/main" id="{30DACF24-D47A-4DBB-80F3-DA6F679A1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023751" y="104043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7F52E9E-E1C7-4216-B9A5-DD05AC6E1A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690275" y="143404"/>
            <a:ext cx="2126137" cy="87856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F0548-40B2-4D04-B7E6-27AD605B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2825" y="2077580"/>
            <a:ext cx="7928820" cy="285514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800" dirty="0"/>
              <a:t>Docker 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800" dirty="0"/>
              <a:t>General Motivation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/>
              <a:t>RaspberryPi</a:t>
            </a:r>
            <a:r>
              <a:rPr lang="en-US" sz="2800" dirty="0"/>
              <a:t> Migration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Intel NUC Migration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Docker Limitation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3491915" cy="3921601"/>
          </a:xfrm>
        </p:spPr>
        <p:txBody>
          <a:bodyPr/>
          <a:lstStyle/>
          <a:p>
            <a:r>
              <a:rPr lang="en-US" dirty="0"/>
              <a:t>Docker Image (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7107" y="1869601"/>
            <a:ext cx="7421537" cy="3921600"/>
          </a:xfrm>
        </p:spPr>
        <p:txBody>
          <a:bodyPr/>
          <a:lstStyle/>
          <a:p>
            <a:r>
              <a:rPr lang="en-US" dirty="0"/>
              <a:t>Docker Container (Docker Compose)</a:t>
            </a:r>
          </a:p>
        </p:txBody>
      </p:sp>
      <p:pic>
        <p:nvPicPr>
          <p:cNvPr id="6" name="Picture 5" descr="pillar icon">
            <a:extLst>
              <a:ext uri="{FF2B5EF4-FFF2-40B4-BE49-F238E27FC236}">
                <a16:creationId xmlns:a16="http://schemas.microsoft.com/office/drawing/2014/main" id="{344DD712-0198-4D96-AD80-585AB23D7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023751" y="104043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8C3BE14-968B-4EDF-8615-A5406082C1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690275" y="143404"/>
            <a:ext cx="2126137" cy="87856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CA6CB-841D-45F9-9DEC-F42F13E07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75" y="2675146"/>
            <a:ext cx="2676525" cy="229552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987D37-51A9-4E8B-B105-0438BCED7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107" y="2682638"/>
            <a:ext cx="6842143" cy="19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1FA7-9CD3-4D01-8113-8E18A308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General Motivation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A97C-0F06-4570-850A-9ECF5488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7199849" cy="392160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Any robotic project muchly depends on:</a:t>
            </a:r>
          </a:p>
          <a:p>
            <a:pPr lvl="1"/>
            <a:r>
              <a:rPr lang="de-DE" dirty="0"/>
              <a:t>Operating System (OS): Ubuntu, Debian, CentOS, etc.</a:t>
            </a:r>
          </a:p>
          <a:p>
            <a:pPr lvl="1"/>
            <a:r>
              <a:rPr lang="de-DE" dirty="0"/>
              <a:t>Robot Operating System (ROS) : Indigo, Jade, Kinetic, etc.</a:t>
            </a:r>
          </a:p>
          <a:p>
            <a:pPr lvl="1"/>
            <a:r>
              <a:rPr lang="de-DE" dirty="0"/>
              <a:t>Third-party libraries: OpenCV, Eigen, GLU Mesa, CouchDB, Ecto, ORK, etc.</a:t>
            </a:r>
          </a:p>
          <a:p>
            <a:pPr lvl="1"/>
            <a:r>
              <a:rPr lang="de-DE" dirty="0"/>
              <a:t>File system: </a:t>
            </a:r>
          </a:p>
          <a:p>
            <a:pPr lvl="2"/>
            <a:r>
              <a:rPr lang="de-DE" dirty="0"/>
              <a:t>OS specific: /Users/ (MacOS), /home/ (Linux)</a:t>
            </a:r>
          </a:p>
          <a:p>
            <a:pPr lvl="2"/>
            <a:r>
              <a:rPr lang="de-DE" dirty="0"/>
              <a:t> User specific: /home/trinh-pc/hcr/ws</a:t>
            </a:r>
          </a:p>
          <a:p>
            <a:pPr lvl="1"/>
            <a:r>
              <a:rPr lang="de-DE" dirty="0"/>
              <a:t>Network Configuration: IP range, IP port, etc.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F9510-6DBC-4506-9F8C-A3A2DD5BC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85113" y="2316249"/>
            <a:ext cx="3643312" cy="3028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D168C-CBC8-4C47-9CE5-2EA6D9FF6B46}"/>
              </a:ext>
            </a:extLst>
          </p:cNvPr>
          <p:cNvSpPr txBox="1"/>
          <p:nvPr/>
        </p:nvSpPr>
        <p:spPr>
          <a:xfrm>
            <a:off x="8000298" y="1954188"/>
            <a:ext cx="3411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https://www.docker.com/resources/what-container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7BD1B-3969-4D6E-96C9-723BAE2D373F}"/>
              </a:ext>
            </a:extLst>
          </p:cNvPr>
          <p:cNvSpPr txBox="1"/>
          <p:nvPr/>
        </p:nvSpPr>
        <p:spPr>
          <a:xfrm>
            <a:off x="771846" y="4900248"/>
            <a:ext cx="645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en-US" dirty="0"/>
              <a:t>he dependency scale will grow along with the project scale!</a:t>
            </a:r>
          </a:p>
        </p:txBody>
      </p:sp>
      <p:pic>
        <p:nvPicPr>
          <p:cNvPr id="8" name="Picture 7" descr="pillar icon">
            <a:extLst>
              <a:ext uri="{FF2B5EF4-FFF2-40B4-BE49-F238E27FC236}">
                <a16:creationId xmlns:a16="http://schemas.microsoft.com/office/drawing/2014/main" id="{99C34548-9BEA-4F57-A55E-19C283231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023751" y="104043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00E301C-794C-4BB1-A175-B6E3F54F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9690275" y="143404"/>
            <a:ext cx="2126137" cy="8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2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0240-EA2C-46A9-9319-7C579FCF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RaspberryPi</a:t>
            </a:r>
            <a:r>
              <a:rPr lang="en-US" sz="3200" dirty="0"/>
              <a:t>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FF22-2CB3-49BA-82C5-05FC36E7D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690" y="2272438"/>
            <a:ext cx="3978477" cy="392160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Step 1: Encapsulate all dependencies that require for HCR Sofwares (both parts: running on Raspberry Pi 3 as well as PC)</a:t>
            </a:r>
          </a:p>
          <a:p>
            <a:r>
              <a:rPr lang="de-DE" dirty="0"/>
              <a:t>Step 2: Develop Dockerfile from these dependencies.</a:t>
            </a:r>
          </a:p>
          <a:p>
            <a:r>
              <a:rPr lang="de-DE" dirty="0"/>
              <a:t>Step 3: Develop Docker Compose. It will spin up an image, described in Dockerfile, to a container.</a:t>
            </a:r>
          </a:p>
          <a:p>
            <a:r>
              <a:rPr lang="de-DE" dirty="0"/>
              <a:t>Step 4: Develop entry point to start the program into the Docker container.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A0991-4586-40A1-A43D-4F0B7537A8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35663" y="2281972"/>
            <a:ext cx="6507537" cy="3187649"/>
          </a:xfrm>
          <a:prstGeom prst="rect">
            <a:avLst/>
          </a:prstGeom>
        </p:spPr>
      </p:pic>
      <p:pic>
        <p:nvPicPr>
          <p:cNvPr id="5" name="Picture 4" descr="pillar icon">
            <a:extLst>
              <a:ext uri="{FF2B5EF4-FFF2-40B4-BE49-F238E27FC236}">
                <a16:creationId xmlns:a16="http://schemas.microsoft.com/office/drawing/2014/main" id="{408B35A4-C4F3-46CF-B80E-4F2722F2B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023751" y="104043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D851B2F-B9B2-40B1-991F-561FB8F83D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690275" y="143404"/>
            <a:ext cx="2126137" cy="8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F913-0040-4549-9E59-FE2EB785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Intel NUC 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BB0A-52B3-43F6-BC67-42EC4334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4676" y="3135312"/>
            <a:ext cx="4305649" cy="142892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Step 1: </a:t>
            </a:r>
            <a:r>
              <a:rPr lang="sv-SE" dirty="0"/>
              <a:t>clone new HCR project</a:t>
            </a:r>
          </a:p>
          <a:p>
            <a:r>
              <a:rPr lang="en-US" dirty="0"/>
              <a:t>Step 2: build docker image</a:t>
            </a:r>
          </a:p>
          <a:p>
            <a:r>
              <a:rPr lang="en-US" dirty="0"/>
              <a:t>Step 3: start HCR </a:t>
            </a:r>
          </a:p>
          <a:p>
            <a:pPr marL="0" indent="0">
              <a:buNone/>
            </a:pPr>
            <a:r>
              <a:rPr lang="en-US" dirty="0"/>
              <a:t>		(with low power mode)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10BB0-0753-4300-AA11-AF2E83FD7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6389" y="2330597"/>
            <a:ext cx="6700935" cy="3038357"/>
          </a:xfrm>
          <a:prstGeom prst="rect">
            <a:avLst/>
          </a:prstGeom>
        </p:spPr>
      </p:pic>
      <p:pic>
        <p:nvPicPr>
          <p:cNvPr id="6" name="Picture 5" descr="pillar icon">
            <a:extLst>
              <a:ext uri="{FF2B5EF4-FFF2-40B4-BE49-F238E27FC236}">
                <a16:creationId xmlns:a16="http://schemas.microsoft.com/office/drawing/2014/main" id="{C225E7B5-74DA-4C42-8C8F-CB41469B3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023751" y="104043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22BE789-3665-49FE-9EC7-C9671B0184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690275" y="143404"/>
            <a:ext cx="2126137" cy="8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E33-CFE4-4070-966E-1779B4A1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Docker 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605C-DC02-4279-8DF7-0FFC37E5C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10681281" cy="3921601"/>
          </a:xfrm>
        </p:spPr>
        <p:txBody>
          <a:bodyPr/>
          <a:lstStyle/>
          <a:p>
            <a:r>
              <a:rPr lang="en-US" dirty="0"/>
              <a:t>Security Issue:</a:t>
            </a:r>
          </a:p>
          <a:p>
            <a:pPr lvl="1"/>
            <a:r>
              <a:rPr lang="en-US" dirty="0"/>
              <a:t>Docker Hub where we store the Docker images is a public repository.</a:t>
            </a:r>
          </a:p>
          <a:p>
            <a:pPr lvl="1"/>
            <a:r>
              <a:rPr lang="en-US" dirty="0"/>
              <a:t>Privileged Access: Docker assigns itself the root user in its container.</a:t>
            </a:r>
          </a:p>
          <a:p>
            <a:r>
              <a:rPr lang="en-US" dirty="0"/>
              <a:t>Highly Cross-Platform: (machine level)</a:t>
            </a:r>
          </a:p>
          <a:p>
            <a:pPr lvl="1"/>
            <a:r>
              <a:rPr lang="en-US" dirty="0"/>
              <a:t>Some modules of HCR requires Intel-based unit. Even using Docker, we cannot run them in Raspberry Pi (with ARM)</a:t>
            </a:r>
          </a:p>
          <a:p>
            <a:r>
              <a:rPr lang="en-US" dirty="0"/>
              <a:t>Ultra High Performance &amp; Ultra Low Latency:</a:t>
            </a:r>
          </a:p>
          <a:p>
            <a:pPr lvl="1"/>
            <a:r>
              <a:rPr lang="en-US" dirty="0"/>
              <a:t>Add Docker containers </a:t>
            </a:r>
            <a:r>
              <a:rPr lang="en-US" dirty="0">
                <a:sym typeface="Wingdings" panose="05000000000000000000" pitchFamily="2" charset="2"/>
              </a:rPr>
              <a:t> Add more virtualized layers  More Network latency, I/O latency, etc.</a:t>
            </a:r>
            <a:endParaRPr lang="en-US" dirty="0"/>
          </a:p>
          <a:p>
            <a:r>
              <a:rPr lang="en-US" dirty="0"/>
              <a:t>Graphical Interfaces (</a:t>
            </a:r>
            <a:r>
              <a:rPr lang="en-US" dirty="0" err="1"/>
              <a:t>RViz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We cannot run </a:t>
            </a:r>
            <a:r>
              <a:rPr lang="en-US" dirty="0" err="1"/>
              <a:t>Rviz</a:t>
            </a:r>
            <a:r>
              <a:rPr lang="en-US" dirty="0"/>
              <a:t> inside Docker Container because it don’t support any GUI application.</a:t>
            </a:r>
          </a:p>
        </p:txBody>
      </p:sp>
      <p:pic>
        <p:nvPicPr>
          <p:cNvPr id="5" name="Picture 4" descr="pillar icon">
            <a:extLst>
              <a:ext uri="{FF2B5EF4-FFF2-40B4-BE49-F238E27FC236}">
                <a16:creationId xmlns:a16="http://schemas.microsoft.com/office/drawing/2014/main" id="{4D684D9E-EA80-4E7E-A5B5-35D1BB43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023751" y="104043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C44ABAD-CAC4-48EC-94AB-A5FA3D0352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690275" y="143404"/>
            <a:ext cx="2126137" cy="8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5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391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Celestial</vt:lpstr>
      <vt:lpstr>DOCKER TECHNOLOGY  for robotics projects</vt:lpstr>
      <vt:lpstr>OVERVIEW</vt:lpstr>
      <vt:lpstr>Docker Overview</vt:lpstr>
      <vt:lpstr>General Motivation </vt:lpstr>
      <vt:lpstr>RaspberryPi Migration</vt:lpstr>
      <vt:lpstr>Intel NUC Migration</vt:lpstr>
      <vt:lpstr>Docker 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2020-02-24T18:31:24Z</dcterms:created>
  <dcterms:modified xsi:type="dcterms:W3CDTF">2020-02-25T20:45:54Z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