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7"/>
  </p:notesMasterIdLst>
  <p:sldIdLst>
    <p:sldId id="329" r:id="rId2"/>
    <p:sldId id="431" r:id="rId3"/>
    <p:sldId id="456" r:id="rId4"/>
    <p:sldId id="493" r:id="rId5"/>
    <p:sldId id="494" r:id="rId6"/>
    <p:sldId id="495" r:id="rId7"/>
    <p:sldId id="496" r:id="rId8"/>
    <p:sldId id="497" r:id="rId9"/>
    <p:sldId id="498" r:id="rId10"/>
    <p:sldId id="499" r:id="rId11"/>
    <p:sldId id="500" r:id="rId12"/>
    <p:sldId id="501" r:id="rId13"/>
    <p:sldId id="502" r:id="rId14"/>
    <p:sldId id="503" r:id="rId15"/>
    <p:sldId id="492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CA3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83741" autoAdjust="0"/>
  </p:normalViewPr>
  <p:slideViewPr>
    <p:cSldViewPr>
      <p:cViewPr varScale="1">
        <p:scale>
          <a:sx n="71" d="100"/>
          <a:sy n="71" d="100"/>
        </p:scale>
        <p:origin x="111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D4BB8-DA2B-4E22-A3C7-75F67934AFF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08593-9999-46B0-AA2F-E39338DD28D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9C2E8-3C04-4FCC-ADCB-D817C291D11B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Nguyen Dang Nhan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12192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12284" y="2133601"/>
            <a:ext cx="103632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12192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ja-JP" altLang="en-US" sz="1800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E0A2-F8E5-45BD-BEEC-28BD51A298E4}" type="datetime1">
              <a:rPr kumimoji="1" lang="en-US" altLang="ja-JP" smtClean="0"/>
              <a:t>11/8/2022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4" y="10716"/>
            <a:ext cx="2349468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459" y="72008"/>
            <a:ext cx="1817165" cy="162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8E3929-EB02-46DA-BB5F-26DFD1F576BD}" type="datetime1">
              <a:rPr kumimoji="1" lang="en-US" altLang="ja-JP" smtClean="0"/>
              <a:t>11/8/2022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49468" y="6524626"/>
            <a:ext cx="7490949" cy="288925"/>
          </a:xfrm>
        </p:spPr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0881-0C75-4E82-B86B-5A7B14260C5E}" type="datetime1">
              <a:rPr kumimoji="1" lang="en-US" altLang="ja-JP" smtClean="0"/>
              <a:t>11/8/2022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49468" y="6524626"/>
            <a:ext cx="7490949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26941" y="1012874"/>
            <a:ext cx="10160000" cy="130127"/>
            <a:chOff x="770206" y="1012873"/>
            <a:chExt cx="7620000" cy="130127"/>
          </a:xfrm>
        </p:grpSpPr>
        <p:sp>
          <p:nvSpPr>
            <p:cNvPr id="8" name="Title 1"/>
            <p:cNvSpPr txBox="1"/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endParaRPr lang="en-US" sz="3200" dirty="0"/>
            </a:p>
          </p:txBody>
        </p:sp>
        <p:sp>
          <p:nvSpPr>
            <p:cNvPr id="9" name="Title 1"/>
            <p:cNvSpPr txBox="1"/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endParaRPr lang="en-US" sz="3600" dirty="0"/>
            </a:p>
          </p:txBody>
        </p:sp>
        <p:sp>
          <p:nvSpPr>
            <p:cNvPr id="10" name="Title 1"/>
            <p:cNvSpPr txBox="1"/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endParaRPr lang="en-US" sz="3600" dirty="0"/>
            </a:p>
          </p:txBody>
        </p:sp>
        <p:sp>
          <p:nvSpPr>
            <p:cNvPr id="11" name="Title 1"/>
            <p:cNvSpPr txBox="1"/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endParaRPr lang="en-US" sz="3600"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152681-C1F7-4D08-BD17-E95CF99C57DC}" type="datetime1">
              <a:rPr kumimoji="1" lang="en-US" altLang="ja-JP" smtClean="0"/>
              <a:t>11/8/2022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49468" y="6524626"/>
            <a:ext cx="7490949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624417" y="162877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9BF29C-CFD5-4F32-8A28-05EA2BF50202}" type="datetime1">
              <a:rPr kumimoji="1" lang="en-US" altLang="ja-JP" smtClean="0"/>
              <a:t>11/8/2022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6279819" y="16288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49468" y="6524626"/>
            <a:ext cx="7490949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203"/>
            <a:ext cx="10972800" cy="9483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026941" y="1012874"/>
            <a:ext cx="10160000" cy="130127"/>
            <a:chOff x="770206" y="1012873"/>
            <a:chExt cx="7620000" cy="130127"/>
          </a:xfrm>
        </p:grpSpPr>
        <p:sp>
          <p:nvSpPr>
            <p:cNvPr id="11" name="Title 1"/>
            <p:cNvSpPr txBox="1"/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endParaRPr lang="en-US" sz="3200" dirty="0"/>
            </a:p>
          </p:txBody>
        </p:sp>
        <p:sp>
          <p:nvSpPr>
            <p:cNvPr id="12" name="Title 1"/>
            <p:cNvSpPr txBox="1"/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endParaRPr lang="en-US" sz="3600" dirty="0"/>
            </a:p>
          </p:txBody>
        </p:sp>
        <p:sp>
          <p:nvSpPr>
            <p:cNvPr id="13" name="Title 1"/>
            <p:cNvSpPr txBox="1"/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endParaRPr lang="en-US" sz="3600" dirty="0"/>
            </a:p>
          </p:txBody>
        </p:sp>
        <p:sp>
          <p:nvSpPr>
            <p:cNvPr id="14" name="Title 1"/>
            <p:cNvSpPr txBox="1"/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endParaRPr lang="en-US" sz="3600" dirty="0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381000"/>
            <a:ext cx="10972800" cy="4953000"/>
          </a:xfrm>
        </p:spPr>
        <p:txBody>
          <a:bodyPr>
            <a:normAutofit/>
          </a:bodyPr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613833" y="5562601"/>
            <a:ext cx="6294967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20001" y="5562601"/>
            <a:ext cx="3966633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7176085" y="5543065"/>
            <a:ext cx="173504" cy="1149096"/>
            <a:chOff x="5382064" y="5543065"/>
            <a:chExt cx="130128" cy="1149096"/>
          </a:xfrm>
        </p:grpSpPr>
        <p:sp>
          <p:nvSpPr>
            <p:cNvPr id="9" name="Title 1"/>
            <p:cNvSpPr txBox="1"/>
            <p:nvPr userDrawn="1"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endParaRPr lang="en-US" sz="3200" dirty="0"/>
            </a:p>
          </p:txBody>
        </p:sp>
        <p:sp>
          <p:nvSpPr>
            <p:cNvPr id="10" name="Title 1"/>
            <p:cNvSpPr txBox="1"/>
            <p:nvPr userDrawn="1"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endParaRPr lang="en-US" sz="3600" dirty="0"/>
            </a:p>
          </p:txBody>
        </p:sp>
        <p:sp>
          <p:nvSpPr>
            <p:cNvPr id="11" name="Title 1"/>
            <p:cNvSpPr txBox="1"/>
            <p:nvPr userDrawn="1"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endParaRPr lang="en-US" sz="3600" dirty="0"/>
            </a:p>
          </p:txBody>
        </p:sp>
        <p:sp>
          <p:nvSpPr>
            <p:cNvPr id="14" name="Title 1"/>
            <p:cNvSpPr txBox="1"/>
            <p:nvPr userDrawn="1"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endParaRPr lang="en-US" sz="3600" dirty="0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381000"/>
            <a:ext cx="10972800" cy="4953000"/>
          </a:xfrm>
        </p:spPr>
        <p:txBody>
          <a:bodyPr>
            <a:normAutofit/>
          </a:bodyPr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613833" y="5562601"/>
            <a:ext cx="6294967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20001" y="5562601"/>
            <a:ext cx="3966633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7176085" y="5543065"/>
            <a:ext cx="173504" cy="1149096"/>
            <a:chOff x="5382064" y="5543065"/>
            <a:chExt cx="130128" cy="1149096"/>
          </a:xfrm>
        </p:grpSpPr>
        <p:sp>
          <p:nvSpPr>
            <p:cNvPr id="9" name="Title 1"/>
            <p:cNvSpPr txBox="1"/>
            <p:nvPr userDrawn="1"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endParaRPr lang="en-US" sz="3200" dirty="0"/>
            </a:p>
          </p:txBody>
        </p:sp>
        <p:sp>
          <p:nvSpPr>
            <p:cNvPr id="10" name="Title 1"/>
            <p:cNvSpPr txBox="1"/>
            <p:nvPr userDrawn="1"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endParaRPr lang="en-US" sz="3600" dirty="0"/>
            </a:p>
          </p:txBody>
        </p:sp>
        <p:sp>
          <p:nvSpPr>
            <p:cNvPr id="11" name="Title 1"/>
            <p:cNvSpPr txBox="1"/>
            <p:nvPr userDrawn="1"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endParaRPr lang="en-US" sz="3600" dirty="0"/>
            </a:p>
          </p:txBody>
        </p:sp>
        <p:sp>
          <p:nvSpPr>
            <p:cNvPr id="14" name="Title 1"/>
            <p:cNvSpPr txBox="1"/>
            <p:nvPr userDrawn="1"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endParaRPr lang="en-US" sz="3600" dirty="0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12173243" cy="6850966"/>
          </a:xfrm>
          <a:prstGeom prst="rect">
            <a:avLst/>
          </a:prstGeom>
          <a:noFill/>
          <a:ln w="114300" cmpd="thinThick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39185" y="84139"/>
            <a:ext cx="10644716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1" y="44450"/>
            <a:ext cx="11521017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ja-JP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5885" y="287338"/>
            <a:ext cx="9806516" cy="6933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360" y="1412776"/>
            <a:ext cx="11521280" cy="482453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5360" y="6525344"/>
            <a:ext cx="2844800" cy="28820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E662248-5730-450D-8BD2-554360074593}" type="datetime1">
              <a:rPr kumimoji="1" lang="en-US" altLang="ja-JP" smtClean="0"/>
              <a:t>11/8/2022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9468" y="6524626"/>
            <a:ext cx="7490949" cy="2889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0"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19840" y="6524626"/>
            <a:ext cx="2336800" cy="2889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92617" y="1123680"/>
            <a:ext cx="113284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</a:ln>
          <a:effectLst/>
        </p:spPr>
        <p:txBody>
          <a:bodyPr/>
          <a:lstStyle/>
          <a:p>
            <a:endParaRPr lang="ja-JP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9" y="1593"/>
            <a:ext cx="1488676" cy="11165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anose="02020603050405020304" pitchFamily="18" charset="0"/>
          <a:ea typeface="MS PGothic" panose="020B060007020508020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anose="02020603050405020304" pitchFamily="18" charset="0"/>
          <a:ea typeface="MS PGothic" panose="020B060007020508020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anose="02020603050405020304" pitchFamily="18" charset="0"/>
          <a:ea typeface="MS PGothic" panose="020B060007020508020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anose="02020603050405020304" pitchFamily="18" charset="0"/>
          <a:ea typeface="MS PGothic" panose="020B06000702050802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anose="02020603050405020304" pitchFamily="18" charset="0"/>
          <a:ea typeface="MS PGothic" panose="020B060007020508020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anose="02020603050405020304" pitchFamily="18" charset="0"/>
          <a:ea typeface="MS PGothic" panose="020B060007020508020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anose="02020603050405020304" pitchFamily="18" charset="0"/>
          <a:ea typeface="MS PGothic" panose="020B060007020508020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anose="02020603050405020304" pitchFamily="18" charset="0"/>
          <a:ea typeface="MS PGothic" panose="020B060007020508020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anose="05000000000000000000" pitchFamily="2" charset="2"/>
        <a:buChar char="n"/>
        <a:defRPr kumimoji="1" sz="2800" baseline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anose="05000000000000000000" pitchFamily="2" charset="2"/>
        <a:buChar char="p"/>
        <a:defRPr kumimoji="1" sz="2400" baseline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anose="05000000000000000000" pitchFamily="2" charset="2"/>
        <a:buChar char="n"/>
        <a:defRPr kumimoji="1" sz="2000" baseline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anose="05000000000000000000" pitchFamily="2" charset="2"/>
        <a:buChar char="p"/>
        <a:defRPr kumimoji="1" sz="1800" baseline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anose="05000000000000000000" pitchFamily="2" charset="2"/>
        <a:buChar char="n"/>
        <a:defRPr kumimoji="1" sz="1800" baseline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kỳ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HỆ ĐIỀU HÀNH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137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t>10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28D-07A9-44AF-B376-C5F22691CB79}" type="datetime1">
              <a:rPr kumimoji="1" lang="en-US" altLang="ja-JP" smtClean="0"/>
              <a:t>11/8/2022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5914" y="228600"/>
            <a:ext cx="7354887" cy="693390"/>
          </a:xfrm>
        </p:spPr>
        <p:txBody>
          <a:bodyPr/>
          <a:lstStyle/>
          <a:p>
            <a:r>
              <a:rPr lang="en-US" dirty="0" err="1"/>
              <a:t>Trắc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(20 </a:t>
            </a:r>
            <a:r>
              <a:rPr lang="en-US" dirty="0" err="1"/>
              <a:t>câu</a:t>
            </a:r>
            <a:r>
              <a:rPr lang="en-US" dirty="0"/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903" y="1352202"/>
            <a:ext cx="10966292" cy="304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211" y="4422812"/>
            <a:ext cx="10693143" cy="126478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006512" y="1656304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9" name="Oval 8"/>
          <p:cNvSpPr/>
          <p:nvPr/>
        </p:nvSpPr>
        <p:spPr>
          <a:xfrm>
            <a:off x="5486400" y="5293808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n w="76200"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137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t>11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28D-07A9-44AF-B376-C5F22691CB79}" type="datetime1">
              <a:rPr kumimoji="1" lang="en-US" altLang="ja-JP" smtClean="0"/>
              <a:t>11/8/2022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5914" y="228600"/>
            <a:ext cx="7354887" cy="693390"/>
          </a:xfrm>
        </p:spPr>
        <p:txBody>
          <a:bodyPr/>
          <a:lstStyle/>
          <a:p>
            <a:r>
              <a:rPr lang="en-US" dirty="0" err="1"/>
              <a:t>Trắc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(20 </a:t>
            </a:r>
            <a:r>
              <a:rPr lang="en-US" dirty="0" err="1"/>
              <a:t>câu</a:t>
            </a:r>
            <a:r>
              <a:rPr lang="en-US" dirty="0"/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600200"/>
            <a:ext cx="10696761" cy="32766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6878096" y="2021392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9" name="Oval 8"/>
          <p:cNvSpPr/>
          <p:nvPr/>
        </p:nvSpPr>
        <p:spPr>
          <a:xfrm>
            <a:off x="1355688" y="3763944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n w="76200">
                <a:solidFill>
                  <a:schemeClr val="tx1"/>
                </a:solidFill>
              </a:ln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181985" y="4991100"/>
            <a:ext cx="7282815" cy="2193925"/>
            <a:chOff x="2667000" y="1676400"/>
            <a:chExt cx="8305800" cy="3733800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2667000" y="1676400"/>
              <a:ext cx="8305800" cy="37338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48793" y="2129795"/>
              <a:ext cx="7858605" cy="2598410"/>
            </a:xfrm>
            <a:prstGeom prst="rect">
              <a:avLst/>
            </a:prstGeom>
            <a:solidFill>
              <a:srgbClr val="00B050"/>
            </a:solidFill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137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t>12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28D-07A9-44AF-B376-C5F22691CB79}" type="datetime1">
              <a:rPr kumimoji="1" lang="en-US" altLang="ja-JP" smtClean="0"/>
              <a:t>11/8/2022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5914" y="228600"/>
            <a:ext cx="7354887" cy="693390"/>
          </a:xfrm>
        </p:spPr>
        <p:txBody>
          <a:bodyPr/>
          <a:lstStyle/>
          <a:p>
            <a:r>
              <a:rPr lang="en-US" dirty="0" err="1"/>
              <a:t>Trắc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(20 </a:t>
            </a:r>
            <a:r>
              <a:rPr lang="en-US" dirty="0" err="1"/>
              <a:t>câu</a:t>
            </a:r>
            <a:r>
              <a:rPr lang="en-US" dirty="0"/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371600"/>
            <a:ext cx="10551242" cy="38862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7696200" y="3398856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9" name="Oval 8"/>
          <p:cNvSpPr/>
          <p:nvPr/>
        </p:nvSpPr>
        <p:spPr>
          <a:xfrm>
            <a:off x="970504" y="4810648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n w="76200"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137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t>13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28D-07A9-44AF-B376-C5F22691CB79}" type="datetime1">
              <a:rPr kumimoji="1" lang="en-US" altLang="ja-JP" smtClean="0"/>
              <a:t>11/8/2022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5914" y="228600"/>
            <a:ext cx="7354887" cy="693390"/>
          </a:xfrm>
        </p:spPr>
        <p:txBody>
          <a:bodyPr/>
          <a:lstStyle/>
          <a:p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(2 </a:t>
            </a:r>
            <a:r>
              <a:rPr lang="en-US" dirty="0" err="1"/>
              <a:t>câu</a:t>
            </a:r>
            <a:r>
              <a:rPr lang="en-US" dirty="0"/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379" y="1470645"/>
            <a:ext cx="9763125" cy="4505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137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t>14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28D-07A9-44AF-B376-C5F22691CB79}" type="datetime1">
              <a:rPr kumimoji="1" lang="en-US" altLang="ja-JP" smtClean="0"/>
              <a:t>11/8/2022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5914" y="228600"/>
            <a:ext cx="7354887" cy="693390"/>
          </a:xfrm>
        </p:spPr>
        <p:txBody>
          <a:bodyPr/>
          <a:lstStyle/>
          <a:p>
            <a:r>
              <a:rPr lang="en-US" dirty="0" err="1"/>
              <a:t>Trắc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(20 </a:t>
            </a:r>
            <a:r>
              <a:rPr lang="en-US" dirty="0" err="1"/>
              <a:t>câu</a:t>
            </a:r>
            <a:r>
              <a:rPr lang="en-US" dirty="0"/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801" y="1371600"/>
            <a:ext cx="8496300" cy="50258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3929-EB02-46DA-BB5F-26DFD1F576BD}" type="datetime1">
              <a:rPr kumimoji="1" lang="en-US" altLang="ja-JP" smtClean="0"/>
              <a:t>11/8/2022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pic>
        <p:nvPicPr>
          <p:cNvPr id="1026" name="Picture 2" descr="The Anatomy of a &quot;Thank You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508" y="1709737"/>
            <a:ext cx="5466868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96A4-5323-45C1-A7F6-04D95236C5F9}" type="datetime1">
              <a:rPr kumimoji="1" lang="en-US" altLang="ja-JP" smtClean="0"/>
              <a:t>11/8/2022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35360" y="1412776"/>
            <a:ext cx="11521280" cy="17114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(</a:t>
            </a:r>
            <a:r>
              <a:rPr lang="en-US" i="1" dirty="0" err="1"/>
              <a:t>cấu</a:t>
            </a:r>
            <a:r>
              <a:rPr lang="en-US" i="1" dirty="0"/>
              <a:t> </a:t>
            </a:r>
            <a:r>
              <a:rPr lang="en-US" i="1" dirty="0" err="1"/>
              <a:t>trúc</a:t>
            </a:r>
            <a:r>
              <a:rPr lang="en-US" i="1" dirty="0"/>
              <a:t> </a:t>
            </a:r>
            <a:r>
              <a:rPr lang="en-US" i="1" dirty="0" err="1"/>
              <a:t>có</a:t>
            </a:r>
            <a:r>
              <a:rPr lang="en-US" i="1" dirty="0"/>
              <a:t> </a:t>
            </a:r>
            <a:r>
              <a:rPr lang="en-US" i="1" dirty="0" err="1"/>
              <a:t>thể</a:t>
            </a:r>
            <a:r>
              <a:rPr lang="en-US" i="1" dirty="0"/>
              <a:t> </a:t>
            </a:r>
            <a:r>
              <a:rPr lang="en-US" i="1" dirty="0" err="1"/>
              <a:t>thay</a:t>
            </a:r>
            <a:r>
              <a:rPr lang="en-US" i="1" dirty="0"/>
              <a:t> </a:t>
            </a:r>
            <a:r>
              <a:rPr lang="en-US" i="1" dirty="0" err="1"/>
              <a:t>đổi</a:t>
            </a:r>
            <a:r>
              <a:rPr lang="en-US" i="1" dirty="0"/>
              <a:t> theo </a:t>
            </a:r>
            <a:r>
              <a:rPr lang="en-US" i="1" dirty="0" err="1"/>
              <a:t>từng</a:t>
            </a:r>
            <a:r>
              <a:rPr lang="en-US" i="1" dirty="0"/>
              <a:t> </a:t>
            </a:r>
            <a:r>
              <a:rPr lang="en-US" i="1" dirty="0" err="1"/>
              <a:t>kỳ</a:t>
            </a:r>
            <a:r>
              <a:rPr lang="en-US" i="1" dirty="0"/>
              <a:t> </a:t>
            </a:r>
            <a:r>
              <a:rPr lang="en-US" i="1" dirty="0" err="1"/>
              <a:t>học</a:t>
            </a:r>
            <a:r>
              <a:rPr lang="en-US" dirty="0"/>
              <a:t>)  (*)</a:t>
            </a:r>
          </a:p>
          <a:p>
            <a:r>
              <a:rPr lang="en-US" dirty="0" err="1"/>
              <a:t>Trắc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(7đ): 20 </a:t>
            </a:r>
            <a:r>
              <a:rPr lang="en-US" dirty="0" err="1"/>
              <a:t>câu</a:t>
            </a:r>
            <a:endParaRPr lang="en-US" dirty="0"/>
          </a:p>
          <a:p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(3đ): 1 – 2 </a:t>
            </a:r>
            <a:r>
              <a:rPr lang="en-US" dirty="0" err="1"/>
              <a:t>câu</a:t>
            </a:r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00834" y="6324571"/>
            <a:ext cx="354776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/>
              <a:t>*: Do </a:t>
            </a:r>
            <a:r>
              <a:rPr lang="en-US" sz="700" i="1" dirty="0" err="1"/>
              <a:t>ảnh</a:t>
            </a:r>
            <a:r>
              <a:rPr lang="en-US" sz="700" i="1" dirty="0"/>
              <a:t> h</a:t>
            </a:r>
            <a:r>
              <a:rPr lang="vi-VN" sz="700" i="1" dirty="0"/>
              <a:t>ư</a:t>
            </a:r>
            <a:r>
              <a:rPr lang="en-US" sz="700" i="1" dirty="0" err="1"/>
              <a:t>ởng</a:t>
            </a:r>
            <a:r>
              <a:rPr lang="en-US" sz="700" i="1" dirty="0"/>
              <a:t> </a:t>
            </a:r>
            <a:r>
              <a:rPr lang="en-US" sz="700" i="1" dirty="0" err="1"/>
              <a:t>của</a:t>
            </a:r>
            <a:r>
              <a:rPr lang="en-US" sz="700" i="1" dirty="0"/>
              <a:t> </a:t>
            </a:r>
            <a:r>
              <a:rPr lang="en-US" sz="700" i="1" dirty="0" err="1"/>
              <a:t>dịch</a:t>
            </a:r>
            <a:r>
              <a:rPr lang="en-US" sz="700" i="1" dirty="0"/>
              <a:t> Covid2019, HKII 2019 – 2020 </a:t>
            </a:r>
            <a:r>
              <a:rPr lang="en-US" sz="700" i="1" dirty="0" err="1"/>
              <a:t>không</a:t>
            </a:r>
            <a:r>
              <a:rPr lang="en-US" sz="700" i="1" dirty="0"/>
              <a:t> </a:t>
            </a:r>
            <a:r>
              <a:rPr lang="en-US" sz="700" i="1" dirty="0" err="1"/>
              <a:t>tổ</a:t>
            </a:r>
            <a:r>
              <a:rPr lang="en-US" sz="700" i="1" dirty="0"/>
              <a:t> </a:t>
            </a:r>
            <a:r>
              <a:rPr lang="en-US" sz="700" i="1" dirty="0" err="1"/>
              <a:t>chức</a:t>
            </a:r>
            <a:r>
              <a:rPr lang="en-US" sz="700" i="1" dirty="0"/>
              <a:t> </a:t>
            </a:r>
            <a:r>
              <a:rPr lang="en-US" sz="700" i="1" dirty="0" err="1"/>
              <a:t>thi</a:t>
            </a:r>
            <a:r>
              <a:rPr lang="en-US" sz="700" i="1" dirty="0"/>
              <a:t> </a:t>
            </a:r>
            <a:r>
              <a:rPr lang="en-US" sz="700" i="1" dirty="0" err="1"/>
              <a:t>giữa</a:t>
            </a:r>
            <a:r>
              <a:rPr lang="en-US" sz="700" i="1" dirty="0"/>
              <a:t> </a:t>
            </a:r>
            <a:r>
              <a:rPr lang="en-US" sz="700" i="1" dirty="0" err="1"/>
              <a:t>kỳ</a:t>
            </a:r>
            <a:r>
              <a:rPr lang="en-US" sz="700" i="1" dirty="0"/>
              <a:t> </a:t>
            </a:r>
            <a:r>
              <a:rPr lang="en-US" sz="700" i="1" dirty="0" err="1"/>
              <a:t>tập</a:t>
            </a:r>
            <a:r>
              <a:rPr lang="en-US" sz="700" i="1" dirty="0"/>
              <a:t> </a:t>
            </a:r>
            <a:r>
              <a:rPr lang="en-US" sz="700" i="1" dirty="0" err="1"/>
              <a:t>trung</a:t>
            </a:r>
            <a:endParaRPr lang="en-US" sz="700" i="1" dirty="0"/>
          </a:p>
        </p:txBody>
      </p:sp>
    </p:spTree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137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t>3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28D-07A9-44AF-B376-C5F22691CB79}" type="datetime1">
              <a:rPr kumimoji="1" lang="en-US" altLang="ja-JP" smtClean="0"/>
              <a:t>11/8/2022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5914" y="228600"/>
            <a:ext cx="7354887" cy="693390"/>
          </a:xfrm>
        </p:spPr>
        <p:txBody>
          <a:bodyPr/>
          <a:lstStyle/>
          <a:p>
            <a:r>
              <a:rPr lang="en-US" dirty="0" err="1"/>
              <a:t>Trắc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(20 </a:t>
            </a:r>
            <a:r>
              <a:rPr lang="en-US" dirty="0" err="1"/>
              <a:t>câu</a:t>
            </a:r>
            <a:r>
              <a:rPr lang="en-US" dirty="0"/>
              <a:t>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06" y="1579216"/>
            <a:ext cx="11588436" cy="34290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5486400" y="2514600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4" name="Oval 13"/>
          <p:cNvSpPr/>
          <p:nvPr/>
        </p:nvSpPr>
        <p:spPr>
          <a:xfrm>
            <a:off x="577606" y="4602144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18780" y="4016485"/>
            <a:ext cx="37840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>
                <a:solidFill>
                  <a:srgbClr val="003399"/>
                </a:solidFill>
                <a:latin typeface="Wingdings-Regular"/>
              </a:rPr>
              <a:t></a:t>
            </a:r>
            <a:r>
              <a:rPr lang="vi-VN" dirty="0">
                <a:solidFill>
                  <a:srgbClr val="000000"/>
                </a:solidFill>
                <a:latin typeface="TimesNewRomanPSMT"/>
              </a:rPr>
              <a:t>Nhiều công việc được nạp đồng thời</a:t>
            </a:r>
            <a:br>
              <a:rPr lang="vi-VN" dirty="0">
                <a:solidFill>
                  <a:srgbClr val="000000"/>
                </a:solidFill>
                <a:latin typeface="TimesNewRomanPSMT"/>
              </a:rPr>
            </a:br>
            <a:r>
              <a:rPr lang="vi-VN" dirty="0">
                <a:solidFill>
                  <a:srgbClr val="000000"/>
                </a:solidFill>
                <a:latin typeface="TimesNewRomanPSMT"/>
              </a:rPr>
              <a:t>vào bộ nhớ chính</a:t>
            </a:r>
            <a:br>
              <a:rPr lang="vi-VN" dirty="0">
                <a:solidFill>
                  <a:srgbClr val="000000"/>
                </a:solidFill>
                <a:latin typeface="TimesNewRomanPSMT"/>
              </a:rPr>
            </a:br>
            <a:r>
              <a:rPr lang="vi-VN" dirty="0">
                <a:solidFill>
                  <a:srgbClr val="003399"/>
                </a:solidFill>
                <a:latin typeface="Wingdings-Regular"/>
              </a:rPr>
              <a:t></a:t>
            </a:r>
            <a:r>
              <a:rPr lang="vi-VN" dirty="0">
                <a:solidFill>
                  <a:srgbClr val="000000"/>
                </a:solidFill>
                <a:latin typeface="TimesNewRomanPSMT"/>
              </a:rPr>
              <a:t>Khi một tiến trình thực hiện I/O, một</a:t>
            </a:r>
            <a:br>
              <a:rPr lang="vi-VN" dirty="0">
                <a:solidFill>
                  <a:srgbClr val="000000"/>
                </a:solidFill>
                <a:latin typeface="TimesNewRomanPSMT"/>
              </a:rPr>
            </a:br>
            <a:r>
              <a:rPr lang="vi-VN" dirty="0">
                <a:solidFill>
                  <a:srgbClr val="000000"/>
                </a:solidFill>
                <a:latin typeface="TimesNewRomanPSMT"/>
              </a:rPr>
              <a:t>tiến trình khác được thực thi</a:t>
            </a:r>
            <a:br>
              <a:rPr lang="vi-VN" dirty="0">
                <a:solidFill>
                  <a:srgbClr val="000000"/>
                </a:solidFill>
                <a:latin typeface="TimesNewRomanPSMT"/>
              </a:rPr>
            </a:br>
            <a:r>
              <a:rPr lang="vi-VN" dirty="0">
                <a:solidFill>
                  <a:srgbClr val="003399"/>
                </a:solidFill>
                <a:latin typeface="Wingdings-Regular"/>
              </a:rPr>
              <a:t></a:t>
            </a:r>
            <a:r>
              <a:rPr lang="vi-VN" dirty="0">
                <a:solidFill>
                  <a:srgbClr val="000000"/>
                </a:solidFill>
                <a:latin typeface="TimesNewRomanPSMT"/>
              </a:rPr>
              <a:t>Tận dụng được thời gian rảnh, tăng</a:t>
            </a:r>
            <a:br>
              <a:rPr lang="vi-VN" dirty="0">
                <a:solidFill>
                  <a:srgbClr val="000000"/>
                </a:solidFill>
                <a:latin typeface="TimesNewRomanPSMT"/>
              </a:rPr>
            </a:br>
            <a:r>
              <a:rPr lang="vi-VN" dirty="0">
                <a:solidFill>
                  <a:srgbClr val="000000"/>
                </a:solidFill>
                <a:latin typeface="TimesNewRomanPSMT"/>
              </a:rPr>
              <a:t>hiệu suất sử dụng CPU (CPU</a:t>
            </a:r>
            <a:br>
              <a:rPr lang="vi-VN" dirty="0">
                <a:solidFill>
                  <a:srgbClr val="000000"/>
                </a:solidFill>
                <a:latin typeface="TimesNewRomanPSMT"/>
              </a:rPr>
            </a:br>
            <a:r>
              <a:rPr lang="vi-VN" dirty="0">
                <a:solidFill>
                  <a:srgbClr val="000000"/>
                </a:solidFill>
                <a:latin typeface="TimesNewRomanPSMT"/>
              </a:rPr>
              <a:t>utilization)</a:t>
            </a:r>
            <a:r>
              <a:rPr lang="vi-VN" dirty="0"/>
              <a:t> </a:t>
            </a:r>
            <a:br>
              <a:rPr lang="vi-VN" dirty="0"/>
            </a:b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137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t>4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28D-07A9-44AF-B376-C5F22691CB79}" type="datetime1">
              <a:rPr kumimoji="1" lang="en-US" altLang="ja-JP" smtClean="0"/>
              <a:t>11/8/2022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5914" y="228600"/>
            <a:ext cx="7354887" cy="693390"/>
          </a:xfrm>
        </p:spPr>
        <p:txBody>
          <a:bodyPr/>
          <a:lstStyle/>
          <a:p>
            <a:r>
              <a:rPr lang="en-US" dirty="0" err="1"/>
              <a:t>Trắc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(20 </a:t>
            </a:r>
            <a:r>
              <a:rPr lang="en-US" dirty="0" err="1"/>
              <a:t>câu</a:t>
            </a:r>
            <a:r>
              <a:rPr lang="en-US" dirty="0"/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46" y="1676400"/>
            <a:ext cx="11450907" cy="2126231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70546" y="2404571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9" name="Oval 8"/>
          <p:cNvSpPr/>
          <p:nvPr/>
        </p:nvSpPr>
        <p:spPr>
          <a:xfrm>
            <a:off x="370546" y="3345432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58445" y="3650232"/>
            <a:ext cx="475735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600" dirty="0">
                <a:solidFill>
                  <a:srgbClr val="000000"/>
                </a:solidFill>
                <a:latin typeface="TimesNewRomanPSMT"/>
              </a:rPr>
              <a:t>Yêu cầu đối với OS trong hệ thống time-sharing</a:t>
            </a:r>
            <a:br>
              <a:rPr lang="vi-VN" sz="1600" dirty="0">
                <a:solidFill>
                  <a:srgbClr val="000000"/>
                </a:solidFill>
                <a:latin typeface="TimesNewRomanPSMT"/>
              </a:rPr>
            </a:br>
            <a:r>
              <a:rPr lang="vi-VN" sz="1600" dirty="0">
                <a:solidFill>
                  <a:srgbClr val="003399"/>
                </a:solidFill>
                <a:latin typeface="Wingdings-Regular"/>
              </a:rPr>
              <a:t></a:t>
            </a:r>
            <a:r>
              <a:rPr lang="vi-VN" sz="1600" dirty="0">
                <a:solidFill>
                  <a:srgbClr val="000000"/>
                </a:solidFill>
                <a:latin typeface="TimesNewRomanPSMT"/>
              </a:rPr>
              <a:t>Định thời công việc (job scheduling)</a:t>
            </a:r>
            <a:br>
              <a:rPr lang="vi-VN" sz="1600" dirty="0">
                <a:solidFill>
                  <a:srgbClr val="000000"/>
                </a:solidFill>
                <a:latin typeface="TimesNewRomanPSMT"/>
              </a:rPr>
            </a:br>
            <a:r>
              <a:rPr lang="vi-VN" sz="1600" dirty="0">
                <a:solidFill>
                  <a:srgbClr val="003399"/>
                </a:solidFill>
                <a:latin typeface="Wingdings-Regular"/>
              </a:rPr>
              <a:t></a:t>
            </a:r>
            <a:r>
              <a:rPr lang="vi-VN" sz="1600" dirty="0">
                <a:solidFill>
                  <a:srgbClr val="000000"/>
                </a:solidFill>
                <a:latin typeface="TimesNewRomanPSMT"/>
              </a:rPr>
              <a:t>Quản lý bộ nhớ (memory management)</a:t>
            </a:r>
            <a:br>
              <a:rPr lang="vi-VN" sz="1600" dirty="0">
                <a:solidFill>
                  <a:srgbClr val="000000"/>
                </a:solidFill>
                <a:latin typeface="TimesNewRomanPSMT"/>
              </a:rPr>
            </a:br>
            <a:r>
              <a:rPr lang="vi-VN" sz="1600" dirty="0">
                <a:solidFill>
                  <a:srgbClr val="003399"/>
                </a:solidFill>
                <a:latin typeface="Wingdings-Regular"/>
              </a:rPr>
              <a:t>◼</a:t>
            </a:r>
            <a:r>
              <a:rPr lang="vi-VN" sz="1600" dirty="0">
                <a:solidFill>
                  <a:srgbClr val="000000"/>
                </a:solidFill>
                <a:latin typeface="TimesNewRomanPSMT"/>
              </a:rPr>
              <a:t>Virtual memory</a:t>
            </a:r>
            <a:br>
              <a:rPr lang="vi-VN" sz="1600" dirty="0">
                <a:solidFill>
                  <a:srgbClr val="000000"/>
                </a:solidFill>
                <a:latin typeface="TimesNewRomanPSMT"/>
              </a:rPr>
            </a:br>
            <a:r>
              <a:rPr lang="vi-VN" sz="1600" dirty="0">
                <a:solidFill>
                  <a:srgbClr val="003399"/>
                </a:solidFill>
                <a:latin typeface="Wingdings-Regular"/>
              </a:rPr>
              <a:t></a:t>
            </a:r>
            <a:r>
              <a:rPr lang="vi-VN" sz="1600" dirty="0">
                <a:solidFill>
                  <a:srgbClr val="000000"/>
                </a:solidFill>
                <a:latin typeface="TimesNewRomanPSMT"/>
              </a:rPr>
              <a:t>Quản lý các quá trình (process management)</a:t>
            </a:r>
            <a:br>
              <a:rPr lang="vi-VN" sz="1600" dirty="0">
                <a:solidFill>
                  <a:srgbClr val="000000"/>
                </a:solidFill>
                <a:latin typeface="TimesNewRomanPSMT"/>
              </a:rPr>
            </a:br>
            <a:r>
              <a:rPr lang="vi-VN" sz="1600" dirty="0">
                <a:solidFill>
                  <a:srgbClr val="003399"/>
                </a:solidFill>
                <a:latin typeface="Wingdings-Regular"/>
              </a:rPr>
              <a:t>◼</a:t>
            </a:r>
            <a:r>
              <a:rPr lang="vi-VN" sz="1600" dirty="0">
                <a:solidFill>
                  <a:srgbClr val="000000"/>
                </a:solidFill>
                <a:latin typeface="TimesNewRomanPSMT"/>
              </a:rPr>
              <a:t>Định thời CPU</a:t>
            </a:r>
            <a:br>
              <a:rPr lang="vi-VN" sz="1600" dirty="0">
                <a:solidFill>
                  <a:srgbClr val="000000"/>
                </a:solidFill>
                <a:latin typeface="TimesNewRomanPSMT"/>
              </a:rPr>
            </a:br>
            <a:r>
              <a:rPr lang="vi-VN" sz="1600" dirty="0">
                <a:solidFill>
                  <a:srgbClr val="003399"/>
                </a:solidFill>
                <a:latin typeface="Wingdings-Regular"/>
              </a:rPr>
              <a:t>◼</a:t>
            </a:r>
            <a:r>
              <a:rPr lang="vi-VN" sz="1600" dirty="0">
                <a:solidFill>
                  <a:srgbClr val="000000"/>
                </a:solidFill>
                <a:latin typeface="TimesNewRomanPSMT"/>
              </a:rPr>
              <a:t>Đồng bộ các quá trình (synchronization)</a:t>
            </a:r>
            <a:br>
              <a:rPr lang="vi-VN" sz="1600" dirty="0">
                <a:solidFill>
                  <a:srgbClr val="000000"/>
                </a:solidFill>
                <a:latin typeface="TimesNewRomanPSMT"/>
              </a:rPr>
            </a:br>
            <a:r>
              <a:rPr lang="vi-VN" sz="1600" dirty="0">
                <a:solidFill>
                  <a:srgbClr val="003399"/>
                </a:solidFill>
                <a:latin typeface="Wingdings-Regular"/>
              </a:rPr>
              <a:t>◼</a:t>
            </a:r>
            <a:r>
              <a:rPr lang="vi-VN" sz="1600" dirty="0">
                <a:solidFill>
                  <a:srgbClr val="000000"/>
                </a:solidFill>
                <a:latin typeface="TimesNewRomanPSMT"/>
              </a:rPr>
              <a:t>Giao tiếp giữa các quá trình (process communication)</a:t>
            </a:r>
            <a:br>
              <a:rPr lang="vi-VN" sz="1600" dirty="0">
                <a:solidFill>
                  <a:srgbClr val="000000"/>
                </a:solidFill>
                <a:latin typeface="TimesNewRomanPSMT"/>
              </a:rPr>
            </a:br>
            <a:r>
              <a:rPr lang="vi-VN" sz="1600" dirty="0">
                <a:solidFill>
                  <a:srgbClr val="003399"/>
                </a:solidFill>
                <a:latin typeface="Wingdings-Regular"/>
              </a:rPr>
              <a:t>◼</a:t>
            </a:r>
            <a:r>
              <a:rPr lang="vi-VN" sz="1600" dirty="0">
                <a:solidFill>
                  <a:srgbClr val="000000"/>
                </a:solidFill>
                <a:latin typeface="TimesNewRomanPSMT"/>
              </a:rPr>
              <a:t>Tránh deadlock</a:t>
            </a:r>
            <a:br>
              <a:rPr lang="vi-VN" sz="1600" dirty="0">
                <a:solidFill>
                  <a:srgbClr val="000000"/>
                </a:solidFill>
                <a:latin typeface="TimesNewRomanPSMT"/>
              </a:rPr>
            </a:br>
            <a:r>
              <a:rPr lang="vi-VN" sz="1600" dirty="0">
                <a:solidFill>
                  <a:srgbClr val="003399"/>
                </a:solidFill>
                <a:latin typeface="Wingdings-Regular"/>
              </a:rPr>
              <a:t></a:t>
            </a:r>
            <a:r>
              <a:rPr lang="vi-VN" sz="1600" dirty="0">
                <a:solidFill>
                  <a:srgbClr val="000000"/>
                </a:solidFill>
                <a:latin typeface="TimesNewRomanPSMT"/>
              </a:rPr>
              <a:t>Quản lý hệ thống file, hệ thống lưu trữ</a:t>
            </a:r>
            <a:br>
              <a:rPr lang="vi-VN" sz="1600" dirty="0">
                <a:solidFill>
                  <a:srgbClr val="000000"/>
                </a:solidFill>
                <a:latin typeface="TimesNewRomanPSMT"/>
              </a:rPr>
            </a:br>
            <a:r>
              <a:rPr lang="vi-VN" sz="1600" dirty="0">
                <a:solidFill>
                  <a:srgbClr val="003399"/>
                </a:solidFill>
                <a:latin typeface="Wingdings-Regular"/>
              </a:rPr>
              <a:t></a:t>
            </a:r>
            <a:r>
              <a:rPr lang="vi-VN" sz="1600" dirty="0">
                <a:solidFill>
                  <a:srgbClr val="000000"/>
                </a:solidFill>
                <a:latin typeface="TimesNewRomanPSMT"/>
              </a:rPr>
              <a:t>Cấp phát hợp lý các tài nguyên</a:t>
            </a:r>
            <a:br>
              <a:rPr lang="vi-VN" sz="1600" dirty="0">
                <a:solidFill>
                  <a:srgbClr val="000000"/>
                </a:solidFill>
                <a:latin typeface="TimesNewRomanPSMT"/>
              </a:rPr>
            </a:br>
            <a:r>
              <a:rPr lang="vi-VN" sz="1600" dirty="0">
                <a:solidFill>
                  <a:srgbClr val="003399"/>
                </a:solidFill>
                <a:latin typeface="Wingdings-Regular"/>
              </a:rPr>
              <a:t></a:t>
            </a:r>
            <a:r>
              <a:rPr lang="vi-VN" sz="1600" dirty="0">
                <a:solidFill>
                  <a:srgbClr val="000000"/>
                </a:solidFill>
                <a:latin typeface="TimesNewRomanPSMT"/>
              </a:rPr>
              <a:t>Bảo vệ (protection)</a:t>
            </a:r>
            <a:r>
              <a:rPr lang="vi-VN" sz="1600" dirty="0"/>
              <a:t> </a:t>
            </a:r>
            <a:br>
              <a:rPr lang="vi-VN" sz="1600" dirty="0"/>
            </a:b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137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t>5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28D-07A9-44AF-B376-C5F22691CB79}" type="datetime1">
              <a:rPr kumimoji="1" lang="en-US" altLang="ja-JP" smtClean="0"/>
              <a:t>11/8/2022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5914" y="228600"/>
            <a:ext cx="7354887" cy="693390"/>
          </a:xfrm>
        </p:spPr>
        <p:txBody>
          <a:bodyPr/>
          <a:lstStyle/>
          <a:p>
            <a:r>
              <a:rPr lang="en-US" dirty="0" err="1"/>
              <a:t>Trắc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(20 </a:t>
            </a:r>
            <a:r>
              <a:rPr lang="en-US" dirty="0" err="1"/>
              <a:t>câu</a:t>
            </a:r>
            <a:r>
              <a:rPr lang="en-US" dirty="0"/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69" y="1676400"/>
            <a:ext cx="10912399" cy="2429842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562600" y="1935144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9" name="Oval 8"/>
          <p:cNvSpPr/>
          <p:nvPr/>
        </p:nvSpPr>
        <p:spPr>
          <a:xfrm>
            <a:off x="5547946" y="3677696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n w="76200">
                <a:solidFill>
                  <a:schemeClr val="tx1"/>
                </a:solidFill>
              </a:ln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0510" y="4106242"/>
            <a:ext cx="6320774" cy="241838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99548" y="5029200"/>
            <a:ext cx="1899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dirty="0">
                <a:solidFill>
                  <a:srgbClr val="000000"/>
                </a:solidFill>
                <a:latin typeface="TimesNewRomanPSMT"/>
              </a:rPr>
              <a:t>(n - 1)q 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137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t>6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28D-07A9-44AF-B376-C5F22691CB79}" type="datetime1">
              <a:rPr kumimoji="1" lang="en-US" altLang="ja-JP" smtClean="0"/>
              <a:t>11/8/2022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5914" y="228600"/>
            <a:ext cx="7354887" cy="693390"/>
          </a:xfrm>
        </p:spPr>
        <p:txBody>
          <a:bodyPr/>
          <a:lstStyle/>
          <a:p>
            <a:r>
              <a:rPr lang="en-US" dirty="0" err="1"/>
              <a:t>Trắc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(20 </a:t>
            </a:r>
            <a:r>
              <a:rPr lang="en-US" dirty="0" err="1"/>
              <a:t>câu</a:t>
            </a:r>
            <a:r>
              <a:rPr lang="en-US" dirty="0"/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52600"/>
            <a:ext cx="11658600" cy="211755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229600" y="2089288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9" name="Oval 8"/>
          <p:cNvSpPr/>
          <p:nvPr/>
        </p:nvSpPr>
        <p:spPr>
          <a:xfrm>
            <a:off x="457200" y="3336888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n w="76200">
                <a:solidFill>
                  <a:schemeClr val="tx1"/>
                </a:solidFill>
              </a:ln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6583" y="3870158"/>
            <a:ext cx="5383252" cy="2305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7152" y="3722369"/>
            <a:ext cx="2600537" cy="30271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137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t>7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28D-07A9-44AF-B376-C5F22691CB79}" type="datetime1">
              <a:rPr kumimoji="1" lang="en-US" altLang="ja-JP" smtClean="0"/>
              <a:t>11/8/2022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5914" y="228600"/>
            <a:ext cx="7354887" cy="693390"/>
          </a:xfrm>
        </p:spPr>
        <p:txBody>
          <a:bodyPr/>
          <a:lstStyle/>
          <a:p>
            <a:r>
              <a:rPr lang="en-US" dirty="0" err="1"/>
              <a:t>Trắc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(20 </a:t>
            </a:r>
            <a:r>
              <a:rPr lang="en-US" dirty="0" err="1"/>
              <a:t>câu</a:t>
            </a:r>
            <a:r>
              <a:rPr lang="en-US" dirty="0"/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06" y="1524000"/>
            <a:ext cx="11025188" cy="19050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713942" y="1874856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9" name="Oval 8"/>
          <p:cNvSpPr/>
          <p:nvPr/>
        </p:nvSpPr>
        <p:spPr>
          <a:xfrm>
            <a:off x="5704952" y="2763296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n w="76200">
                <a:solidFill>
                  <a:schemeClr val="tx1"/>
                </a:solidFill>
              </a:ln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3204" y="3645663"/>
            <a:ext cx="7391400" cy="26615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137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t>8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28D-07A9-44AF-B376-C5F22691CB79}" type="datetime1">
              <a:rPr kumimoji="1" lang="en-US" altLang="ja-JP" smtClean="0"/>
              <a:t>11/8/2022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5914" y="228600"/>
            <a:ext cx="7354887" cy="693390"/>
          </a:xfrm>
        </p:spPr>
        <p:txBody>
          <a:bodyPr/>
          <a:lstStyle/>
          <a:p>
            <a:r>
              <a:rPr lang="en-US" dirty="0" err="1"/>
              <a:t>Trắc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(20 </a:t>
            </a:r>
            <a:r>
              <a:rPr lang="en-US" dirty="0" err="1"/>
              <a:t>câu</a:t>
            </a:r>
            <a:r>
              <a:rPr lang="en-US" dirty="0"/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67" y="1197847"/>
            <a:ext cx="9582150" cy="512445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6019800" y="1752600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9" name="Oval 8"/>
          <p:cNvSpPr/>
          <p:nvPr/>
        </p:nvSpPr>
        <p:spPr>
          <a:xfrm>
            <a:off x="3276600" y="5982170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n w="76200">
                <a:solidFill>
                  <a:schemeClr val="tx1"/>
                </a:solidFill>
              </a:ln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00" y="2209800"/>
            <a:ext cx="3648075" cy="1760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137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t>9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28D-07A9-44AF-B376-C5F22691CB79}" type="datetime1">
              <a:rPr kumimoji="1" lang="en-US" altLang="ja-JP" smtClean="0"/>
              <a:t>11/8/2022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5914" y="228600"/>
            <a:ext cx="7354887" cy="693390"/>
          </a:xfrm>
        </p:spPr>
        <p:txBody>
          <a:bodyPr/>
          <a:lstStyle/>
          <a:p>
            <a:r>
              <a:rPr lang="en-US" dirty="0" err="1"/>
              <a:t>Trắc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(20 </a:t>
            </a:r>
            <a:r>
              <a:rPr lang="en-US" dirty="0" err="1"/>
              <a:t>câu</a:t>
            </a:r>
            <a:r>
              <a:rPr lang="en-US" dirty="0"/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75" y="1377293"/>
            <a:ext cx="10437373" cy="469203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046704" y="2229896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9" name="Oval 8"/>
          <p:cNvSpPr/>
          <p:nvPr/>
        </p:nvSpPr>
        <p:spPr>
          <a:xfrm>
            <a:off x="990600" y="4800600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n w="76200">
                <a:solidFill>
                  <a:schemeClr val="tx1"/>
                </a:solidFill>
              </a:ln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228600"/>
            <a:ext cx="3779520" cy="1440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Lecture_Format_2017</Template>
  <TotalTime>58</TotalTime>
  <Words>481</Words>
  <Application>Microsoft Office PowerPoint</Application>
  <PresentationFormat>Widescreen</PresentationFormat>
  <Paragraphs>78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Tahoma</vt:lpstr>
      <vt:lpstr>Times New Roman</vt:lpstr>
      <vt:lpstr>TimesNewRomanPSMT</vt:lpstr>
      <vt:lpstr>Wingdings</vt:lpstr>
      <vt:lpstr>Wingdings-Regular</vt:lpstr>
      <vt:lpstr>dsp</vt:lpstr>
      <vt:lpstr>HỆ ĐIỀU HÀNH</vt:lpstr>
      <vt:lpstr>Nội dung</vt:lpstr>
      <vt:lpstr>Trắc nghiệm khách quan (20 câu)</vt:lpstr>
      <vt:lpstr>Trắc nghiệm khách quan (20 câu)</vt:lpstr>
      <vt:lpstr>Trắc nghiệm khách quan (20 câu)</vt:lpstr>
      <vt:lpstr>Trắc nghiệm khách quan (20 câu)</vt:lpstr>
      <vt:lpstr>Trắc nghiệm khách quan (20 câu)</vt:lpstr>
      <vt:lpstr>Trắc nghiệm khách quan (20 câu)</vt:lpstr>
      <vt:lpstr>Trắc nghiệm khách quan (20 câu)</vt:lpstr>
      <vt:lpstr>Trắc nghiệm khách quan (20 câu)</vt:lpstr>
      <vt:lpstr>Trắc nghiệm khách quan (20 câu)</vt:lpstr>
      <vt:lpstr>Trắc nghiệm khách quan (20 câu)</vt:lpstr>
      <vt:lpstr>Tự luận (2 câu)</vt:lpstr>
      <vt:lpstr>Trắc nghiệm khách quan (20 câu)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Mobile Applications</dc:title>
  <dc:creator>quado</dc:creator>
  <cp:lastModifiedBy>Huỳnh Ngọc Quí</cp:lastModifiedBy>
  <cp:revision>646</cp:revision>
  <dcterms:created xsi:type="dcterms:W3CDTF">2013-02-24T12:47:00Z</dcterms:created>
  <dcterms:modified xsi:type="dcterms:W3CDTF">2022-11-08T16:39:35Z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C3B6B7B702ED4AE1A7CB5F62A91F5639</vt:lpwstr>
  </property>
  <property fmtid="{D5CDD505-2E9C-101B-9397-08002B2CF9AE}" pid="3" name="KSOProductBuildVer">
    <vt:lpwstr>1033-11.2.0.11380</vt:lpwstr>
  </property>
</Properties>
</file>