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28" r:id="rId2"/>
    <p:sldId id="1581" r:id="rId3"/>
    <p:sldId id="1582" r:id="rId4"/>
    <p:sldId id="1584" r:id="rId5"/>
    <p:sldId id="1587" r:id="rId6"/>
    <p:sldId id="1586" r:id="rId7"/>
    <p:sldId id="1588" r:id="rId8"/>
    <p:sldId id="1583" r:id="rId9"/>
    <p:sldId id="1589" r:id="rId10"/>
    <p:sldId id="1590" r:id="rId11"/>
    <p:sldId id="1592" r:id="rId12"/>
    <p:sldId id="1593" r:id="rId13"/>
    <p:sldId id="1591" r:id="rId14"/>
    <p:sldId id="1580"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FF9933"/>
    <a:srgbClr val="008000"/>
    <a:srgbClr val="000099"/>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02" autoAdjust="0"/>
    <p:restoredTop sz="70816" autoAdjust="0"/>
  </p:normalViewPr>
  <p:slideViewPr>
    <p:cSldViewPr>
      <p:cViewPr varScale="1">
        <p:scale>
          <a:sx n="88" d="100"/>
          <a:sy n="88" d="100"/>
        </p:scale>
        <p:origin x="1496"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720"/>
    </p:cViewPr>
  </p:sorterViewPr>
  <p:notesViewPr>
    <p:cSldViewPr>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9/20/21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59944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76202"/>
            <a:ext cx="5994400" cy="838199"/>
          </a:xfrm>
          <a:solidFill>
            <a:srgbClr val="00B0F0"/>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Tree>
    <p:extLst>
      <p:ext uri="{BB962C8B-B14F-4D97-AF65-F5344CB8AC3E}">
        <p14:creationId xmlns:p14="http://schemas.microsoft.com/office/powerpoint/2010/main" val="17740613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30226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76202"/>
            <a:ext cx="5994400" cy="838199"/>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
        <p:nvSpPr>
          <p:cNvPr id="7" name="Content Placeholder 3">
            <a:extLst>
              <a:ext uri="{FF2B5EF4-FFF2-40B4-BE49-F238E27FC236}">
                <a16:creationId xmlns:a16="http://schemas.microsoft.com/office/drawing/2014/main" id="{41B544BE-4259-4202-9EEF-29A5F771B6E3}"/>
              </a:ext>
            </a:extLst>
          </p:cNvPr>
          <p:cNvSpPr>
            <a:spLocks noGrp="1"/>
          </p:cNvSpPr>
          <p:nvPr>
            <p:ph sz="half" idx="13"/>
          </p:nvPr>
        </p:nvSpPr>
        <p:spPr>
          <a:xfrm>
            <a:off x="9239864" y="1066800"/>
            <a:ext cx="2952136"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02334505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685800"/>
            <a:ext cx="5994400" cy="5440364"/>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4251463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0"/>
            <a:ext cx="5994400" cy="61722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0077480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19417047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8627414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63819334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89440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9/20/21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D883E1B-DCB8-4AE3-8602-77DB6847C833}"/>
              </a:ext>
            </a:extLst>
          </p:cNvPr>
          <p:cNvSpPr>
            <a:spLocks noGrp="1"/>
          </p:cNvSpPr>
          <p:nvPr>
            <p:ph sz="half" idx="1"/>
          </p:nvPr>
        </p:nvSpPr>
        <p:spPr>
          <a:xfrm>
            <a:off x="609600" y="1700266"/>
            <a:ext cx="53848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3">
            <a:extLst>
              <a:ext uri="{FF2B5EF4-FFF2-40B4-BE49-F238E27FC236}">
                <a16:creationId xmlns:a16="http://schemas.microsoft.com/office/drawing/2014/main" id="{75BCF21E-A865-464F-8655-72D304F74085}"/>
              </a:ext>
            </a:extLst>
          </p:cNvPr>
          <p:cNvSpPr>
            <a:spLocks noGrp="1"/>
          </p:cNvSpPr>
          <p:nvPr>
            <p:ph sz="half" idx="2"/>
          </p:nvPr>
        </p:nvSpPr>
        <p:spPr>
          <a:xfrm>
            <a:off x="6197600" y="1700266"/>
            <a:ext cx="53848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2888623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9/20/21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9/20/21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D883E1B-DCB8-4AE3-8602-77DB6847C833}"/>
              </a:ext>
            </a:extLst>
          </p:cNvPr>
          <p:cNvSpPr>
            <a:spLocks noGrp="1"/>
          </p:cNvSpPr>
          <p:nvPr>
            <p:ph sz="half" idx="1"/>
          </p:nvPr>
        </p:nvSpPr>
        <p:spPr>
          <a:xfrm>
            <a:off x="0" y="1700266"/>
            <a:ext cx="59944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3">
            <a:extLst>
              <a:ext uri="{FF2B5EF4-FFF2-40B4-BE49-F238E27FC236}">
                <a16:creationId xmlns:a16="http://schemas.microsoft.com/office/drawing/2014/main" id="{75BCF21E-A865-464F-8655-72D304F74085}"/>
              </a:ext>
            </a:extLst>
          </p:cNvPr>
          <p:cNvSpPr>
            <a:spLocks noGrp="1"/>
          </p:cNvSpPr>
          <p:nvPr>
            <p:ph sz="half" idx="2"/>
          </p:nvPr>
        </p:nvSpPr>
        <p:spPr>
          <a:xfrm>
            <a:off x="6197600" y="1700266"/>
            <a:ext cx="59944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160661023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7" name="Content Placeholder 2">
            <a:extLst>
              <a:ext uri="{FF2B5EF4-FFF2-40B4-BE49-F238E27FC236}">
                <a16:creationId xmlns:a16="http://schemas.microsoft.com/office/drawing/2014/main" id="{D4EA549A-C581-4C37-B257-ACE55CAD4DF6}"/>
              </a:ext>
            </a:extLst>
          </p:cNvPr>
          <p:cNvSpPr>
            <a:spLocks noGrp="1"/>
          </p:cNvSpPr>
          <p:nvPr>
            <p:ph sz="half" idx="12"/>
          </p:nvPr>
        </p:nvSpPr>
        <p:spPr>
          <a:xfrm>
            <a:off x="0" y="3886200"/>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2">
            <a:extLst>
              <a:ext uri="{FF2B5EF4-FFF2-40B4-BE49-F238E27FC236}">
                <a16:creationId xmlns:a16="http://schemas.microsoft.com/office/drawing/2014/main" id="{00016720-4FC2-4205-9886-7838EB044331}"/>
              </a:ext>
            </a:extLst>
          </p:cNvPr>
          <p:cNvSpPr>
            <a:spLocks noGrp="1"/>
          </p:cNvSpPr>
          <p:nvPr>
            <p:ph sz="half" idx="13"/>
          </p:nvPr>
        </p:nvSpPr>
        <p:spPr>
          <a:xfrm>
            <a:off x="6197600" y="1608826"/>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10" name="Content Placeholder 2">
            <a:extLst>
              <a:ext uri="{FF2B5EF4-FFF2-40B4-BE49-F238E27FC236}">
                <a16:creationId xmlns:a16="http://schemas.microsoft.com/office/drawing/2014/main" id="{CE828636-495F-44E0-8340-BCE2B3F47166}"/>
              </a:ext>
            </a:extLst>
          </p:cNvPr>
          <p:cNvSpPr>
            <a:spLocks noGrp="1"/>
          </p:cNvSpPr>
          <p:nvPr>
            <p:ph sz="half" idx="14"/>
          </p:nvPr>
        </p:nvSpPr>
        <p:spPr>
          <a:xfrm>
            <a:off x="6197600" y="3894825"/>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50167656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9/20/21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86549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30697005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8763000" y="16002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21" name="Content Placeholder 2">
            <a:extLst>
              <a:ext uri="{FF2B5EF4-FFF2-40B4-BE49-F238E27FC236}">
                <a16:creationId xmlns:a16="http://schemas.microsoft.com/office/drawing/2014/main" id="{E4A1A4A6-69C0-4EC3-B5CC-CC08837714D4}"/>
              </a:ext>
            </a:extLst>
          </p:cNvPr>
          <p:cNvSpPr>
            <a:spLocks noGrp="1"/>
          </p:cNvSpPr>
          <p:nvPr>
            <p:ph sz="half" idx="12"/>
          </p:nvPr>
        </p:nvSpPr>
        <p:spPr>
          <a:xfrm>
            <a:off x="609600" y="26808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2" name="Content Placeholder 3">
            <a:extLst>
              <a:ext uri="{FF2B5EF4-FFF2-40B4-BE49-F238E27FC236}">
                <a16:creationId xmlns:a16="http://schemas.microsoft.com/office/drawing/2014/main" id="{3E39D719-3B3B-4F96-BE3F-4E767D23D3DC}"/>
              </a:ext>
            </a:extLst>
          </p:cNvPr>
          <p:cNvSpPr>
            <a:spLocks noGrp="1"/>
          </p:cNvSpPr>
          <p:nvPr>
            <p:ph sz="half" idx="13"/>
          </p:nvPr>
        </p:nvSpPr>
        <p:spPr>
          <a:xfrm>
            <a:off x="8763000" y="26808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3" name="Content Placeholder 2">
            <a:extLst>
              <a:ext uri="{FF2B5EF4-FFF2-40B4-BE49-F238E27FC236}">
                <a16:creationId xmlns:a16="http://schemas.microsoft.com/office/drawing/2014/main" id="{D7791AFD-E53B-48D7-8A3C-24F9B9314932}"/>
              </a:ext>
            </a:extLst>
          </p:cNvPr>
          <p:cNvSpPr>
            <a:spLocks noGrp="1"/>
          </p:cNvSpPr>
          <p:nvPr>
            <p:ph sz="half" idx="14"/>
          </p:nvPr>
        </p:nvSpPr>
        <p:spPr>
          <a:xfrm>
            <a:off x="609600" y="37338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4" name="Content Placeholder 3">
            <a:extLst>
              <a:ext uri="{FF2B5EF4-FFF2-40B4-BE49-F238E27FC236}">
                <a16:creationId xmlns:a16="http://schemas.microsoft.com/office/drawing/2014/main" id="{7784060D-E07A-4765-948A-FC9071F8DDC5}"/>
              </a:ext>
            </a:extLst>
          </p:cNvPr>
          <p:cNvSpPr>
            <a:spLocks noGrp="1"/>
          </p:cNvSpPr>
          <p:nvPr>
            <p:ph sz="half" idx="15"/>
          </p:nvPr>
        </p:nvSpPr>
        <p:spPr>
          <a:xfrm>
            <a:off x="8763000" y="37338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5" name="Content Placeholder 2">
            <a:extLst>
              <a:ext uri="{FF2B5EF4-FFF2-40B4-BE49-F238E27FC236}">
                <a16:creationId xmlns:a16="http://schemas.microsoft.com/office/drawing/2014/main" id="{A67EFF06-2483-4600-B6B9-3D1CE50220DD}"/>
              </a:ext>
            </a:extLst>
          </p:cNvPr>
          <p:cNvSpPr>
            <a:spLocks noGrp="1"/>
          </p:cNvSpPr>
          <p:nvPr>
            <p:ph sz="half" idx="16"/>
          </p:nvPr>
        </p:nvSpPr>
        <p:spPr>
          <a:xfrm>
            <a:off x="609600" y="48144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6" name="Content Placeholder 3">
            <a:extLst>
              <a:ext uri="{FF2B5EF4-FFF2-40B4-BE49-F238E27FC236}">
                <a16:creationId xmlns:a16="http://schemas.microsoft.com/office/drawing/2014/main" id="{C22FA758-800C-4200-9C64-1F16B8C51CA7}"/>
              </a:ext>
            </a:extLst>
          </p:cNvPr>
          <p:cNvSpPr>
            <a:spLocks noGrp="1"/>
          </p:cNvSpPr>
          <p:nvPr>
            <p:ph sz="half" idx="17"/>
          </p:nvPr>
        </p:nvSpPr>
        <p:spPr>
          <a:xfrm>
            <a:off x="8763000" y="48144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Tree>
    <p:extLst>
      <p:ext uri="{BB962C8B-B14F-4D97-AF65-F5344CB8AC3E}">
        <p14:creationId xmlns:p14="http://schemas.microsoft.com/office/powerpoint/2010/main" val="180967635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9/20/21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998632"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9/20/21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62183618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9/20/21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926345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9/20/21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89305008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2114" y="1535113"/>
            <a:ext cx="12194114"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14"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9/20/21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455159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9/20/21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60536144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9/20/21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9/20/21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9/20/21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9/20/21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9/20/21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6"/>
            <a:ext cx="11811000" cy="3508374"/>
          </a:xfrm>
        </p:spPr>
        <p:txBody>
          <a:bodyPr/>
          <a:lstStyle/>
          <a:p>
            <a:r>
              <a:rPr lang="en-US"/>
              <a:t>Click to edit Master 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9/20/21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862001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chemeClr val="tx1"/>
                </a:solidFill>
                <a:latin typeface="Courier New" panose="020703090202050204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9/20/21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8078312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marL="514350" indent="-514350">
              <a:buFont typeface="+mj-lt"/>
              <a:buAutoNum type="arabicPeriod"/>
              <a:defRPr sz="2800">
                <a:latin typeface="Courier New" panose="02070309020205020404" pitchFamily="49" charset="0"/>
                <a:cs typeface="Courier New" panose="02070309020205020404" pitchFamily="49" charset="0"/>
              </a:defRPr>
            </a:lvl1pPr>
            <a:lvl2pPr marL="971550" indent="-514350">
              <a:buFont typeface="+mj-lt"/>
              <a:buAutoNum type="arabicPeriod"/>
              <a:defRPr sz="2800">
                <a:latin typeface="Courier New" panose="02070309020205020404" pitchFamily="49" charset="0"/>
                <a:cs typeface="Courier New" panose="02070309020205020404" pitchFamily="49" charset="0"/>
              </a:defRPr>
            </a:lvl2pPr>
            <a:lvl3pPr marL="1371600" indent="-457200">
              <a:buFont typeface="+mj-lt"/>
              <a:buAutoNum type="arabicPeriod"/>
              <a:defRPr sz="2400">
                <a:latin typeface="Courier New" panose="02070309020205020404" pitchFamily="49" charset="0"/>
                <a:cs typeface="Courier New" panose="02070309020205020404" pitchFamily="49" charset="0"/>
              </a:defRPr>
            </a:lvl3pPr>
            <a:lvl4pPr marL="1828800" indent="-457200">
              <a:buFont typeface="+mj-lt"/>
              <a:buAutoNum type="arabicPeriod"/>
              <a:defRPr sz="2000">
                <a:latin typeface="Courier New" panose="02070309020205020404" pitchFamily="49" charset="0"/>
                <a:cs typeface="Courier New" panose="02070309020205020404" pitchFamily="49" charset="0"/>
              </a:defRPr>
            </a:lvl4pPr>
          </a:lstStyle>
          <a:p>
            <a:pPr lvl="0"/>
            <a:r>
              <a:rPr lang="en-US"/>
              <a:t>Click to edit Master text styles</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9/20/21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4331361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838199"/>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9/20/21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267387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6106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9/20/21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525963"/>
          </a:xfrm>
        </p:spPr>
        <p:txBody>
          <a:bodyPr/>
          <a:lstStyle>
            <a:lvl1pPr>
              <a:defRPr sz="2800"/>
            </a:lvl1pPr>
            <a:lvl2pPr>
              <a:defRPr sz="2400"/>
            </a:lvl2pPr>
          </a:lstStyle>
          <a:p>
            <a:pPr lvl="0"/>
            <a:r>
              <a:rPr lang="en-US"/>
              <a:t>Click to edit Master text styles</a:t>
            </a:r>
          </a:p>
        </p:txBody>
      </p:sp>
    </p:spTree>
    <p:extLst>
      <p:ext uri="{BB962C8B-B14F-4D97-AF65-F5344CB8AC3E}">
        <p14:creationId xmlns:p14="http://schemas.microsoft.com/office/powerpoint/2010/main" val="232254708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9/20/21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134896"/>
            <a:ext cx="10972800" cy="990600"/>
          </a:xfrm>
        </p:spPr>
        <p:txBody>
          <a:bodyPr/>
          <a:lstStyle>
            <a:lvl1pPr>
              <a:defRPr sz="2800"/>
            </a:lvl1pPr>
            <a:lvl2pPr>
              <a:defRPr sz="2800"/>
            </a:lvl2pPr>
            <a:lvl3pPr>
              <a:defRPr sz="2000"/>
            </a:lvl3pPr>
            <a:lvl4pPr>
              <a:defRPr sz="1800"/>
            </a:lvl4pPr>
          </a:lstStyle>
          <a:p>
            <a:pPr lvl="0"/>
            <a:r>
              <a:rPr lang="en-US"/>
              <a:t>Click toa edit Master text styles</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9/20/21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9"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91" r:id="rId4"/>
    <p:sldLayoutId id="2147483692" r:id="rId5"/>
    <p:sldLayoutId id="2147483690" r:id="rId6"/>
    <p:sldLayoutId id="2147483689" r:id="rId7"/>
    <p:sldLayoutId id="2147483651" r:id="rId8"/>
    <p:sldLayoutId id="2147483652" r:id="rId9"/>
    <p:sldLayoutId id="2147483662" r:id="rId10"/>
    <p:sldLayoutId id="2147483678" r:id="rId11"/>
    <p:sldLayoutId id="2147483676" r:id="rId12"/>
    <p:sldLayoutId id="2147483663" r:id="rId13"/>
    <p:sldLayoutId id="2147483653" r:id="rId14"/>
    <p:sldLayoutId id="2147483679" r:id="rId15"/>
    <p:sldLayoutId id="2147483697" r:id="rId16"/>
    <p:sldLayoutId id="2147483698" r:id="rId17"/>
    <p:sldLayoutId id="2147483684" r:id="rId18"/>
    <p:sldLayoutId id="2147483695" r:id="rId19"/>
    <p:sldLayoutId id="2147483696" r:id="rId20"/>
    <p:sldLayoutId id="2147483694" r:id="rId21"/>
    <p:sldLayoutId id="2147483686" r:id="rId22"/>
    <p:sldLayoutId id="2147483688" r:id="rId23"/>
    <p:sldLayoutId id="2147483687" r:id="rId24"/>
    <p:sldLayoutId id="2147483654" r:id="rId25"/>
    <p:sldLayoutId id="2147483681" r:id="rId26"/>
    <p:sldLayoutId id="2147483680" r:id="rId27"/>
    <p:sldLayoutId id="2147483682" r:id="rId28"/>
    <p:sldLayoutId id="2147483683" r:id="rId29"/>
    <p:sldLayoutId id="2147483655" r:id="rId30"/>
    <p:sldLayoutId id="2147483656" r:id="rId31"/>
    <p:sldLayoutId id="2147483657" r:id="rId32"/>
    <p:sldLayoutId id="2147483658" r:id="rId33"/>
    <p:sldLayoutId id="2147483659" r:id="rId34"/>
    <p:sldLayoutId id="2147483660" r:id="rId35"/>
    <p:sldLayoutId id="2147483661" r:id="rId36"/>
    <p:sldLayoutId id="2147483693" r:id="rId37"/>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CE7300-DFDE-428A-A065-679647116148}"/>
              </a:ext>
            </a:extLst>
          </p:cNvPr>
          <p:cNvSpPr>
            <a:spLocks noGrp="1"/>
          </p:cNvSpPr>
          <p:nvPr>
            <p:ph type="ctrTitle"/>
          </p:nvPr>
        </p:nvSpPr>
        <p:spPr>
          <a:xfrm>
            <a:off x="304800" y="2514600"/>
            <a:ext cx="11582400" cy="1470025"/>
          </a:xfrm>
        </p:spPr>
        <p:txBody>
          <a:bodyPr/>
          <a:lstStyle/>
          <a:p>
            <a:r>
              <a:rPr lang="vi-VN" dirty="0"/>
              <a:t>HƯỚNG DẪN THỰC HÀNH</a:t>
            </a:r>
            <a:br>
              <a:rPr lang="vi-VN" dirty="0"/>
            </a:br>
            <a:r>
              <a:rPr lang="vi-VN" b="0" dirty="0"/>
              <a:t>NHẬP MÔN </a:t>
            </a:r>
            <a:r>
              <a:rPr lang="en-US" b="0" dirty="0"/>
              <a:t>MẠNG MÁY TÍNH</a:t>
            </a:r>
            <a:br>
              <a:rPr lang="en-US" b="0" dirty="0"/>
            </a:br>
            <a:r>
              <a:rPr lang="en-US" b="0" dirty="0" err="1"/>
              <a:t>Bài</a:t>
            </a:r>
            <a:r>
              <a:rPr lang="en-US" b="0" dirty="0"/>
              <a:t> 1: HTTP</a:t>
            </a:r>
            <a:br>
              <a:rPr lang="en-US" b="0" dirty="0"/>
            </a:br>
            <a:endParaRPr lang="en-US" b="0" dirty="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EE7C-9730-F645-8166-2A435D33E40D}"/>
              </a:ext>
            </a:extLst>
          </p:cNvPr>
          <p:cNvSpPr>
            <a:spLocks noGrp="1"/>
          </p:cNvSpPr>
          <p:nvPr>
            <p:ph type="title"/>
          </p:nvPr>
        </p:nvSpPr>
        <p:spPr>
          <a:xfrm>
            <a:off x="609600" y="731836"/>
            <a:ext cx="10972800" cy="1143000"/>
          </a:xfrm>
        </p:spPr>
        <p:txBody>
          <a:bodyPr/>
          <a:lstStyle/>
          <a:p>
            <a:r>
              <a:rPr lang="en-US" dirty="0"/>
              <a:t>HTTP - Responses</a:t>
            </a:r>
            <a:br>
              <a:rPr lang="en-US" dirty="0"/>
            </a:br>
            <a:endParaRPr lang="en-VN" dirty="0"/>
          </a:p>
        </p:txBody>
      </p:sp>
      <p:sp>
        <p:nvSpPr>
          <p:cNvPr id="3" name="Content Placeholder 2">
            <a:extLst>
              <a:ext uri="{FF2B5EF4-FFF2-40B4-BE49-F238E27FC236}">
                <a16:creationId xmlns:a16="http://schemas.microsoft.com/office/drawing/2014/main" id="{B5BE06B2-0BB7-EF4B-A8F4-05F4AEDC822A}"/>
              </a:ext>
            </a:extLst>
          </p:cNvPr>
          <p:cNvSpPr>
            <a:spLocks noGrp="1"/>
          </p:cNvSpPr>
          <p:nvPr>
            <p:ph idx="1"/>
          </p:nvPr>
        </p:nvSpPr>
        <p:spPr/>
        <p:txBody>
          <a:bodyPr/>
          <a:lstStyle/>
          <a:p>
            <a:r>
              <a:rPr lang="vi-VN" dirty="0"/>
              <a:t>Cấu trúc của một HTTP response:</a:t>
            </a:r>
          </a:p>
          <a:p>
            <a:r>
              <a:rPr lang="vi-VN" dirty="0"/>
              <a:t>Một </a:t>
            </a:r>
            <a:r>
              <a:rPr lang="vi-VN" b="1" dirty="0"/>
              <a:t>Status-line</a:t>
            </a:r>
            <a:r>
              <a:rPr lang="vi-VN" dirty="0"/>
              <a:t> = </a:t>
            </a:r>
            <a:r>
              <a:rPr lang="vi-VN" b="1" dirty="0"/>
              <a:t>Phiên bản HTTP</a:t>
            </a:r>
            <a:r>
              <a:rPr lang="vi-VN" dirty="0"/>
              <a:t> + </a:t>
            </a:r>
            <a:r>
              <a:rPr lang="vi-VN" b="1" dirty="0"/>
              <a:t>Mã trạng thái</a:t>
            </a:r>
            <a:r>
              <a:rPr lang="vi-VN" dirty="0"/>
              <a:t> + </a:t>
            </a:r>
            <a:r>
              <a:rPr lang="vi-VN" b="1" dirty="0"/>
              <a:t>Trạng thái</a:t>
            </a:r>
            <a:endParaRPr lang="vi-VN" dirty="0"/>
          </a:p>
          <a:p>
            <a:r>
              <a:rPr lang="vi-VN" dirty="0"/>
              <a:t>Có thể có hoặc không có các trường header</a:t>
            </a:r>
          </a:p>
          <a:p>
            <a:r>
              <a:rPr lang="vi-VN" dirty="0"/>
              <a:t>Một dòng trống để đánh dấu sự kết thúc của các trường header</a:t>
            </a:r>
          </a:p>
          <a:p>
            <a:r>
              <a:rPr lang="vi-VN" dirty="0"/>
              <a:t>Tùy chọn một thông điệp</a:t>
            </a:r>
          </a:p>
          <a:p>
            <a:pPr marL="0" indent="0">
              <a:buNone/>
            </a:pPr>
            <a:endParaRPr lang="en-VN" dirty="0"/>
          </a:p>
        </p:txBody>
      </p:sp>
    </p:spTree>
    <p:extLst>
      <p:ext uri="{BB962C8B-B14F-4D97-AF65-F5344CB8AC3E}">
        <p14:creationId xmlns:p14="http://schemas.microsoft.com/office/powerpoint/2010/main" val="171168553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EE7C-9730-F645-8166-2A435D33E40D}"/>
              </a:ext>
            </a:extLst>
          </p:cNvPr>
          <p:cNvSpPr>
            <a:spLocks noGrp="1"/>
          </p:cNvSpPr>
          <p:nvPr>
            <p:ph type="title"/>
          </p:nvPr>
        </p:nvSpPr>
        <p:spPr>
          <a:xfrm>
            <a:off x="609600" y="731836"/>
            <a:ext cx="10972800" cy="1143000"/>
          </a:xfrm>
        </p:spPr>
        <p:txBody>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chính</a:t>
            </a:r>
            <a:r>
              <a:rPr lang="en-US" dirty="0"/>
              <a:t> </a:t>
            </a:r>
            <a:r>
              <a:rPr lang="en-US" dirty="0" err="1"/>
              <a:t>của</a:t>
            </a:r>
            <a:r>
              <a:rPr lang="en-US" dirty="0"/>
              <a:t> HTTP</a:t>
            </a:r>
            <a:br>
              <a:rPr lang="en-US" dirty="0"/>
            </a:br>
            <a:endParaRPr lang="en-VN" dirty="0"/>
          </a:p>
        </p:txBody>
      </p:sp>
      <p:sp>
        <p:nvSpPr>
          <p:cNvPr id="3" name="Content Placeholder 2">
            <a:extLst>
              <a:ext uri="{FF2B5EF4-FFF2-40B4-BE49-F238E27FC236}">
                <a16:creationId xmlns:a16="http://schemas.microsoft.com/office/drawing/2014/main" id="{B5BE06B2-0BB7-EF4B-A8F4-05F4AEDC822A}"/>
              </a:ext>
            </a:extLst>
          </p:cNvPr>
          <p:cNvSpPr>
            <a:spLocks noGrp="1"/>
          </p:cNvSpPr>
          <p:nvPr>
            <p:ph idx="1"/>
          </p:nvPr>
        </p:nvSpPr>
        <p:spPr/>
        <p:txBody>
          <a:bodyPr/>
          <a:lstStyle/>
          <a:p>
            <a:r>
              <a:rPr lang="vi-VN" dirty="0"/>
              <a:t>Cấu trúc của một HTTP response:</a:t>
            </a:r>
          </a:p>
          <a:p>
            <a:r>
              <a:rPr lang="vi-VN" dirty="0"/>
              <a:t>Một </a:t>
            </a:r>
            <a:r>
              <a:rPr lang="vi-VN" b="1" dirty="0"/>
              <a:t>Status-line</a:t>
            </a:r>
            <a:r>
              <a:rPr lang="vi-VN" dirty="0"/>
              <a:t> = </a:t>
            </a:r>
            <a:r>
              <a:rPr lang="vi-VN" b="1" dirty="0"/>
              <a:t>Phiên bản HTTP</a:t>
            </a:r>
            <a:r>
              <a:rPr lang="vi-VN" dirty="0"/>
              <a:t> + </a:t>
            </a:r>
            <a:r>
              <a:rPr lang="vi-VN" b="1" dirty="0"/>
              <a:t>Mã trạng thái</a:t>
            </a:r>
            <a:r>
              <a:rPr lang="vi-VN" dirty="0"/>
              <a:t> + </a:t>
            </a:r>
            <a:r>
              <a:rPr lang="vi-VN" b="1" dirty="0"/>
              <a:t>Trạng thái</a:t>
            </a:r>
            <a:endParaRPr lang="vi-VN" dirty="0"/>
          </a:p>
          <a:p>
            <a:r>
              <a:rPr lang="vi-VN" dirty="0"/>
              <a:t>Có thể có hoặc không có các trường header</a:t>
            </a:r>
          </a:p>
          <a:p>
            <a:r>
              <a:rPr lang="vi-VN" dirty="0"/>
              <a:t>Một dòng trống để đánh dấu sự kết thúc của các trường header</a:t>
            </a:r>
          </a:p>
          <a:p>
            <a:r>
              <a:rPr lang="vi-VN" dirty="0"/>
              <a:t>Tùy chọn một thông điệp</a:t>
            </a:r>
          </a:p>
          <a:p>
            <a:pPr marL="0" indent="0">
              <a:buNone/>
            </a:pPr>
            <a:endParaRPr lang="en-VN" dirty="0"/>
          </a:p>
        </p:txBody>
      </p:sp>
    </p:spTree>
    <p:extLst>
      <p:ext uri="{BB962C8B-B14F-4D97-AF65-F5344CB8AC3E}">
        <p14:creationId xmlns:p14="http://schemas.microsoft.com/office/powerpoint/2010/main" val="130349683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EE7C-9730-F645-8166-2A435D33E40D}"/>
              </a:ext>
            </a:extLst>
          </p:cNvPr>
          <p:cNvSpPr>
            <a:spLocks noGrp="1"/>
          </p:cNvSpPr>
          <p:nvPr>
            <p:ph type="title"/>
          </p:nvPr>
        </p:nvSpPr>
        <p:spPr>
          <a:xfrm>
            <a:off x="609600" y="731836"/>
            <a:ext cx="10972800" cy="1143000"/>
          </a:xfrm>
        </p:spPr>
        <p:txBody>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chính</a:t>
            </a:r>
            <a:r>
              <a:rPr lang="en-US" dirty="0"/>
              <a:t> </a:t>
            </a:r>
            <a:r>
              <a:rPr lang="en-US" dirty="0" err="1"/>
              <a:t>của</a:t>
            </a:r>
            <a:r>
              <a:rPr lang="en-US" dirty="0"/>
              <a:t> HTTP</a:t>
            </a:r>
            <a:br>
              <a:rPr lang="en-US" dirty="0"/>
            </a:br>
            <a:endParaRPr lang="en-VN" dirty="0"/>
          </a:p>
        </p:txBody>
      </p:sp>
      <p:sp>
        <p:nvSpPr>
          <p:cNvPr id="3" name="Content Placeholder 2">
            <a:extLst>
              <a:ext uri="{FF2B5EF4-FFF2-40B4-BE49-F238E27FC236}">
                <a16:creationId xmlns:a16="http://schemas.microsoft.com/office/drawing/2014/main" id="{B5BE06B2-0BB7-EF4B-A8F4-05F4AEDC822A}"/>
              </a:ext>
            </a:extLst>
          </p:cNvPr>
          <p:cNvSpPr>
            <a:spLocks noGrp="1"/>
          </p:cNvSpPr>
          <p:nvPr>
            <p:ph idx="1"/>
          </p:nvPr>
        </p:nvSpPr>
        <p:spPr>
          <a:xfrm>
            <a:off x="838200" y="1600201"/>
            <a:ext cx="10972800" cy="4525963"/>
          </a:xfrm>
        </p:spPr>
        <p:txBody>
          <a:bodyPr/>
          <a:lstStyle/>
          <a:p>
            <a:r>
              <a:rPr lang="vi-VN" sz="1800" b="1" dirty="0"/>
              <a:t>Mã trạng thái</a:t>
            </a:r>
            <a:r>
              <a:rPr lang="vi-VN" sz="1800" dirty="0"/>
              <a:t>: Thông báo về kết quả khi nhận được yêu cầu và xử lí bên server cho client.</a:t>
            </a:r>
          </a:p>
          <a:p>
            <a:r>
              <a:rPr lang="vi-VN" sz="1800" b="1" dirty="0"/>
              <a:t>Các kiểu mã trạng thái:</a:t>
            </a:r>
            <a:endParaRPr lang="vi-VN" sz="1800" dirty="0"/>
          </a:p>
          <a:p>
            <a:r>
              <a:rPr lang="vi-VN" sz="1800" dirty="0"/>
              <a:t>1xx: Thông tin (100 -&gt; 101)</a:t>
            </a:r>
          </a:p>
          <a:p>
            <a:r>
              <a:rPr lang="vi-VN" sz="1800" dirty="0"/>
              <a:t>VD: 100 (Continue), ….</a:t>
            </a:r>
          </a:p>
          <a:p>
            <a:r>
              <a:rPr lang="vi-VN" sz="1800" dirty="0"/>
              <a:t>2xx: Thành công (200 -&gt; 206)</a:t>
            </a:r>
          </a:p>
          <a:p>
            <a:r>
              <a:rPr lang="vi-VN" sz="1800" dirty="0"/>
              <a:t>VD: 200 (OK) , 201 (CREATED), …</a:t>
            </a:r>
          </a:p>
          <a:p>
            <a:r>
              <a:rPr lang="vi-VN" sz="1800" dirty="0"/>
              <a:t>3xx: Sự điều hướng lại (300 -&gt; 307)</a:t>
            </a:r>
          </a:p>
          <a:p>
            <a:r>
              <a:rPr lang="vi-VN" sz="1800" dirty="0"/>
              <a:t>VD: 305 (USE PROXY), …</a:t>
            </a:r>
          </a:p>
          <a:p>
            <a:r>
              <a:rPr lang="vi-VN" sz="1800" dirty="0"/>
              <a:t>4xx: Lỗi phía Client (400 -&gt; 417)</a:t>
            </a:r>
          </a:p>
          <a:p>
            <a:r>
              <a:rPr lang="vi-VN" sz="1800" dirty="0"/>
              <a:t>VD: 403 (FORBIDDEN), 404 (NOT FOUND), …</a:t>
            </a:r>
          </a:p>
          <a:p>
            <a:r>
              <a:rPr lang="vi-VN" sz="1800" dirty="0"/>
              <a:t>5xx: Lỗi phía Server (500 -&gt; 505)</a:t>
            </a:r>
          </a:p>
          <a:p>
            <a:r>
              <a:rPr lang="vi-VN" sz="1800" dirty="0"/>
              <a:t>VD: 500 (INTERNAL SERVER ERROR)</a:t>
            </a:r>
            <a:br>
              <a:rPr lang="vi-VN" dirty="0"/>
            </a:br>
            <a:endParaRPr lang="en-VN" dirty="0"/>
          </a:p>
        </p:txBody>
      </p:sp>
    </p:spTree>
    <p:extLst>
      <p:ext uri="{BB962C8B-B14F-4D97-AF65-F5344CB8AC3E}">
        <p14:creationId xmlns:p14="http://schemas.microsoft.com/office/powerpoint/2010/main" val="28521606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EE7C-9730-F645-8166-2A435D33E40D}"/>
              </a:ext>
            </a:extLst>
          </p:cNvPr>
          <p:cNvSpPr>
            <a:spLocks noGrp="1"/>
          </p:cNvSpPr>
          <p:nvPr>
            <p:ph type="title"/>
          </p:nvPr>
        </p:nvSpPr>
        <p:spPr>
          <a:xfrm>
            <a:off x="609600" y="731836"/>
            <a:ext cx="10972800" cy="1143000"/>
          </a:xfrm>
        </p:spPr>
        <p:txBody>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chính</a:t>
            </a:r>
            <a:r>
              <a:rPr lang="en-US" dirty="0"/>
              <a:t> </a:t>
            </a:r>
            <a:r>
              <a:rPr lang="en-US" dirty="0" err="1"/>
              <a:t>của</a:t>
            </a:r>
            <a:r>
              <a:rPr lang="en-US" dirty="0"/>
              <a:t> HTTP</a:t>
            </a:r>
            <a:br>
              <a:rPr lang="en-US" dirty="0"/>
            </a:br>
            <a:endParaRPr lang="en-VN" dirty="0"/>
          </a:p>
        </p:txBody>
      </p:sp>
      <p:sp>
        <p:nvSpPr>
          <p:cNvPr id="3" name="Content Placeholder 2">
            <a:extLst>
              <a:ext uri="{FF2B5EF4-FFF2-40B4-BE49-F238E27FC236}">
                <a16:creationId xmlns:a16="http://schemas.microsoft.com/office/drawing/2014/main" id="{B5BE06B2-0BB7-EF4B-A8F4-05F4AEDC822A}"/>
              </a:ext>
            </a:extLst>
          </p:cNvPr>
          <p:cNvSpPr>
            <a:spLocks noGrp="1"/>
          </p:cNvSpPr>
          <p:nvPr>
            <p:ph idx="1"/>
          </p:nvPr>
        </p:nvSpPr>
        <p:spPr/>
        <p:txBody>
          <a:bodyPr/>
          <a:lstStyle/>
          <a:p>
            <a:r>
              <a:rPr lang="vi-VN" dirty="0"/>
              <a:t>Cơ bản về HTTP. Hiểu được các thông tin trên các request message hay các response message giúp bạn dễ dàng hơn trong quá trình phát triển web, hay tìm lỗi.</a:t>
            </a:r>
            <a:endParaRPr lang="en-VN" dirty="0"/>
          </a:p>
        </p:txBody>
      </p:sp>
      <p:pic>
        <p:nvPicPr>
          <p:cNvPr id="7" name="Picture 6" descr="Diagram&#10;&#10;Description automatically generated">
            <a:extLst>
              <a:ext uri="{FF2B5EF4-FFF2-40B4-BE49-F238E27FC236}">
                <a16:creationId xmlns:a16="http://schemas.microsoft.com/office/drawing/2014/main" id="{2368AE4E-33C3-3646-B1C3-EED3D40C5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356" y="3227613"/>
            <a:ext cx="6943287" cy="2623458"/>
          </a:xfrm>
          <a:prstGeom prst="rect">
            <a:avLst/>
          </a:prstGeom>
        </p:spPr>
      </p:pic>
    </p:spTree>
    <p:extLst>
      <p:ext uri="{BB962C8B-B14F-4D97-AF65-F5344CB8AC3E}">
        <p14:creationId xmlns:p14="http://schemas.microsoft.com/office/powerpoint/2010/main" val="126012315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a:xfrm>
            <a:off x="190500" y="1674813"/>
            <a:ext cx="11811000" cy="3508374"/>
          </a:xfrm>
        </p:spPr>
        <p:txBody>
          <a:bodyPr/>
          <a:lstStyle/>
          <a:p>
            <a:r>
              <a:rPr lang="vi-VN" sz="4000" dirty="0"/>
              <a:t>Cảm ơn các bạn đã lắng nghe!</a:t>
            </a:r>
            <a:br>
              <a:rPr lang="en-US" sz="4000" dirty="0"/>
            </a:br>
            <a:br>
              <a:rPr lang="en-US" sz="4000" dirty="0">
                <a:solidFill>
                  <a:srgbClr val="FF0000"/>
                </a:solidFill>
              </a:rPr>
            </a:br>
            <a:r>
              <a:rPr lang="en-US" sz="4000" dirty="0">
                <a:solidFill>
                  <a:srgbClr val="0066FF"/>
                </a:solidFill>
              </a:rPr>
              <a:t>ĐẠI HỌC QUỐC GIA TP.HCM</a:t>
            </a:r>
            <a:br>
              <a:rPr lang="en-US" sz="4000" dirty="0"/>
            </a:br>
            <a:r>
              <a:rPr lang="en-US" sz="3600" dirty="0">
                <a:solidFill>
                  <a:srgbClr val="FF0000"/>
                </a:solidFill>
              </a:rPr>
              <a:t>TR</a:t>
            </a:r>
            <a:r>
              <a:rPr lang="vi-VN" sz="3600" dirty="0">
                <a:solidFill>
                  <a:srgbClr val="FF0000"/>
                </a:solidFill>
              </a:rPr>
              <a:t>Ư</a:t>
            </a:r>
            <a:r>
              <a:rPr lang="en-US" sz="3600" dirty="0">
                <a:solidFill>
                  <a:srgbClr val="FF0000"/>
                </a:solidFill>
              </a:rPr>
              <a:t>ỜNG ĐẠI HỌC CÔNG NGHỆ THÔNG TIN TP.HCM</a:t>
            </a:r>
            <a:br>
              <a:rPr lang="en-US" sz="3600" dirty="0">
                <a:solidFill>
                  <a:srgbClr val="FF0000"/>
                </a:solidFill>
              </a:rPr>
            </a:br>
            <a:r>
              <a:rPr lang="en-US" sz="3600" dirty="0">
                <a:solidFill>
                  <a:srgbClr val="0066FF"/>
                </a:solidFill>
              </a:rPr>
              <a:t>TOÀN DIỆN – SÁNG TẠO – PHỤNG SỰ</a:t>
            </a:r>
            <a:r>
              <a:rPr lang="en-US" sz="3600" dirty="0"/>
              <a:t> </a:t>
            </a:r>
            <a:endParaRPr lang="en-US" sz="4000" dirty="0"/>
          </a:p>
        </p:txBody>
      </p:sp>
    </p:spTree>
    <p:extLst>
      <p:ext uri="{BB962C8B-B14F-4D97-AF65-F5344CB8AC3E}">
        <p14:creationId xmlns:p14="http://schemas.microsoft.com/office/powerpoint/2010/main" val="15846809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2CA2-9D23-BB44-B601-101DE3781DA3}"/>
              </a:ext>
            </a:extLst>
          </p:cNvPr>
          <p:cNvSpPr>
            <a:spLocks noGrp="1"/>
          </p:cNvSpPr>
          <p:nvPr>
            <p:ph type="title"/>
          </p:nvPr>
        </p:nvSpPr>
        <p:spPr>
          <a:xfrm>
            <a:off x="457200" y="1143000"/>
            <a:ext cx="10972800" cy="1143000"/>
          </a:xfrm>
        </p:spPr>
        <p:txBody>
          <a:bodyPr/>
          <a:lstStyle/>
          <a:p>
            <a:r>
              <a:rPr lang="en-US" dirty="0"/>
              <a:t>HTTP </a:t>
            </a:r>
            <a:r>
              <a:rPr lang="en-US" dirty="0" err="1"/>
              <a:t>là</a:t>
            </a:r>
            <a:r>
              <a:rPr lang="en-US" dirty="0"/>
              <a:t> </a:t>
            </a:r>
            <a:r>
              <a:rPr lang="en-US" dirty="0" err="1"/>
              <a:t>gì</a:t>
            </a:r>
            <a:r>
              <a:rPr lang="en-US" dirty="0"/>
              <a:t>?</a:t>
            </a:r>
          </a:p>
        </p:txBody>
      </p:sp>
      <p:sp>
        <p:nvSpPr>
          <p:cNvPr id="3" name="Content Placeholder 2">
            <a:extLst>
              <a:ext uri="{FF2B5EF4-FFF2-40B4-BE49-F238E27FC236}">
                <a16:creationId xmlns:a16="http://schemas.microsoft.com/office/drawing/2014/main" id="{EE9ADBC8-621E-814E-96EC-6E9DBB1A39B6}"/>
              </a:ext>
            </a:extLst>
          </p:cNvPr>
          <p:cNvSpPr>
            <a:spLocks noGrp="1"/>
          </p:cNvSpPr>
          <p:nvPr>
            <p:ph idx="1"/>
          </p:nvPr>
        </p:nvSpPr>
        <p:spPr>
          <a:xfrm>
            <a:off x="762000" y="2514600"/>
            <a:ext cx="10972800" cy="4525963"/>
          </a:xfrm>
        </p:spPr>
        <p:txBody>
          <a:bodyPr/>
          <a:lstStyle/>
          <a:p>
            <a:r>
              <a:rPr lang="vi-VN" b="1" dirty="0"/>
              <a:t>HTTP</a:t>
            </a:r>
            <a:r>
              <a:rPr lang="vi-VN" dirty="0"/>
              <a:t> (</a:t>
            </a:r>
            <a:r>
              <a:rPr lang="vi-VN" b="1" dirty="0"/>
              <a:t>H</a:t>
            </a:r>
            <a:r>
              <a:rPr lang="vi-VN" dirty="0"/>
              <a:t>yper</a:t>
            </a:r>
            <a:r>
              <a:rPr lang="vi-VN" b="1" dirty="0"/>
              <a:t>T</a:t>
            </a:r>
            <a:r>
              <a:rPr lang="vi-VN" dirty="0"/>
              <a:t>ext </a:t>
            </a:r>
            <a:r>
              <a:rPr lang="vi-VN" b="1" dirty="0"/>
              <a:t>T</a:t>
            </a:r>
            <a:r>
              <a:rPr lang="vi-VN" dirty="0"/>
              <a:t>ransfer </a:t>
            </a:r>
            <a:r>
              <a:rPr lang="vi-VN" b="1" dirty="0"/>
              <a:t>P</a:t>
            </a:r>
            <a:r>
              <a:rPr lang="vi-VN" dirty="0"/>
              <a:t>rotocol - Giao thức truyền tải siêu văn bản) là một trong các giao thức chuẩn về mạng Internet, được dùng để </a:t>
            </a:r>
            <a:r>
              <a:rPr lang="vi-VN" b="1" dirty="0"/>
              <a:t>liên hệ thông tin</a:t>
            </a:r>
            <a:r>
              <a:rPr lang="vi-VN" dirty="0"/>
              <a:t> giữa Máy cung cấp dịch vụ (Web server) và Máy sử dụng dịch vụ (Web client), là giao thức Client/Server dùng cho World Wide Web – WWW</a:t>
            </a:r>
          </a:p>
          <a:p>
            <a:r>
              <a:rPr lang="vi-VN" b="1" dirty="0">
                <a:solidFill>
                  <a:srgbClr val="FF0000"/>
                </a:solidFill>
              </a:rPr>
              <a:t>HTTP</a:t>
            </a:r>
            <a:r>
              <a:rPr lang="vi-VN" dirty="0">
                <a:solidFill>
                  <a:srgbClr val="FF0000"/>
                </a:solidFill>
              </a:rPr>
              <a:t> là một giao thức ứng dụng của </a:t>
            </a:r>
            <a:r>
              <a:rPr lang="vi-VN" b="1" dirty="0">
                <a:solidFill>
                  <a:srgbClr val="FF0000"/>
                </a:solidFill>
              </a:rPr>
              <a:t>bộ giao thức TCP/IP</a:t>
            </a:r>
            <a:r>
              <a:rPr lang="vi-VN" dirty="0">
                <a:solidFill>
                  <a:srgbClr val="FF0000"/>
                </a:solidFill>
              </a:rPr>
              <a:t> (các giao thức nền tảng cho Internet).</a:t>
            </a:r>
          </a:p>
        </p:txBody>
      </p:sp>
    </p:spTree>
    <p:extLst>
      <p:ext uri="{BB962C8B-B14F-4D97-AF65-F5344CB8AC3E}">
        <p14:creationId xmlns:p14="http://schemas.microsoft.com/office/powerpoint/2010/main" val="31490988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AD47-1D7D-4047-9D07-94F3F26F8C21}"/>
              </a:ext>
            </a:extLst>
          </p:cNvPr>
          <p:cNvSpPr>
            <a:spLocks noGrp="1"/>
          </p:cNvSpPr>
          <p:nvPr>
            <p:ph type="title"/>
          </p:nvPr>
        </p:nvSpPr>
        <p:spPr/>
        <p:txBody>
          <a:bodyPr/>
          <a:lstStyle/>
          <a:p>
            <a:r>
              <a:rPr lang="vi-VN" dirty="0"/>
              <a:t>Sơ đồ hoạt động của HTTP</a:t>
            </a:r>
          </a:p>
        </p:txBody>
      </p:sp>
      <p:sp>
        <p:nvSpPr>
          <p:cNvPr id="6" name="Content Placeholder 5">
            <a:extLst>
              <a:ext uri="{FF2B5EF4-FFF2-40B4-BE49-F238E27FC236}">
                <a16:creationId xmlns:a16="http://schemas.microsoft.com/office/drawing/2014/main" id="{28A65521-11C0-D144-9EC5-2E82F6DB2EB3}"/>
              </a:ext>
            </a:extLst>
          </p:cNvPr>
          <p:cNvSpPr>
            <a:spLocks noGrp="1"/>
          </p:cNvSpPr>
          <p:nvPr>
            <p:ph idx="1"/>
          </p:nvPr>
        </p:nvSpPr>
        <p:spPr>
          <a:xfrm>
            <a:off x="609600" y="1450295"/>
            <a:ext cx="10972800" cy="4525963"/>
          </a:xfrm>
        </p:spPr>
        <p:txBody>
          <a:bodyPr/>
          <a:lstStyle/>
          <a:p>
            <a:r>
              <a:rPr lang="vi-VN" dirty="0"/>
              <a:t>HTTP hoạt động dựa trên mô hình </a:t>
            </a:r>
            <a:r>
              <a:rPr lang="vi-VN" b="1" dirty="0"/>
              <a:t>Client – Server</a:t>
            </a:r>
            <a:r>
              <a:rPr lang="vi-VN" dirty="0"/>
              <a:t>. Trong mô hình này, các máy tính của người dùng sẽ đóng vai trò làm máy khách (Client). Sau một thao tác nào đó của người dùng, các máy khách sẽ gửi yêu cầu đến máy chủ (Server) và chờ đợi câu trả lời từ những máy chủ này.</a:t>
            </a:r>
            <a:endParaRPr lang="en-VN" dirty="0"/>
          </a:p>
        </p:txBody>
      </p:sp>
      <p:pic>
        <p:nvPicPr>
          <p:cNvPr id="10" name="Picture 9" descr="Diagram&#10;&#10;Description automatically generated">
            <a:extLst>
              <a:ext uri="{FF2B5EF4-FFF2-40B4-BE49-F238E27FC236}">
                <a16:creationId xmlns:a16="http://schemas.microsoft.com/office/drawing/2014/main" id="{9E995D1B-1F6C-7A4A-8EC2-D130C43BF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713276"/>
            <a:ext cx="7012947" cy="2399166"/>
          </a:xfrm>
          <a:prstGeom prst="rect">
            <a:avLst/>
          </a:prstGeom>
        </p:spPr>
      </p:pic>
    </p:spTree>
    <p:extLst>
      <p:ext uri="{BB962C8B-B14F-4D97-AF65-F5344CB8AC3E}">
        <p14:creationId xmlns:p14="http://schemas.microsoft.com/office/powerpoint/2010/main" val="3846610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8F92-174E-B443-962C-9E5C6A046778}"/>
              </a:ext>
            </a:extLst>
          </p:cNvPr>
          <p:cNvSpPr>
            <a:spLocks noGrp="1"/>
          </p:cNvSpPr>
          <p:nvPr>
            <p:ph type="title"/>
          </p:nvPr>
        </p:nvSpPr>
        <p:spPr/>
        <p:txBody>
          <a:bodyPr/>
          <a:lstStyle/>
          <a:p>
            <a:r>
              <a:rPr lang="vi-VN" dirty="0"/>
              <a:t>Sơ đồ hoạt động của HTTP</a:t>
            </a:r>
            <a:endParaRPr lang="en-VN" dirty="0"/>
          </a:p>
        </p:txBody>
      </p:sp>
      <p:sp>
        <p:nvSpPr>
          <p:cNvPr id="3" name="Content Placeholder 2">
            <a:extLst>
              <a:ext uri="{FF2B5EF4-FFF2-40B4-BE49-F238E27FC236}">
                <a16:creationId xmlns:a16="http://schemas.microsoft.com/office/drawing/2014/main" id="{D87DDD4F-A259-C847-8E4C-223D06FB720D}"/>
              </a:ext>
            </a:extLst>
          </p:cNvPr>
          <p:cNvSpPr>
            <a:spLocks noGrp="1"/>
          </p:cNvSpPr>
          <p:nvPr>
            <p:ph idx="1"/>
          </p:nvPr>
        </p:nvSpPr>
        <p:spPr>
          <a:xfrm>
            <a:off x="609600" y="1600201"/>
            <a:ext cx="10972800" cy="6705599"/>
          </a:xfrm>
        </p:spPr>
        <p:txBody>
          <a:bodyPr/>
          <a:lstStyle/>
          <a:p>
            <a:r>
              <a:rPr lang="vi-VN" dirty="0"/>
              <a:t>Như đã nói, </a:t>
            </a:r>
            <a:r>
              <a:rPr lang="vi-VN" b="1" dirty="0"/>
              <a:t>HTTP</a:t>
            </a:r>
            <a:r>
              <a:rPr lang="vi-VN" dirty="0"/>
              <a:t> là một giao thức ứng dụng của </a:t>
            </a:r>
            <a:r>
              <a:rPr lang="vi-VN" b="1" dirty="0"/>
              <a:t>bộ giao thức TCP/IP</a:t>
            </a:r>
            <a:r>
              <a:rPr lang="vi-VN" dirty="0"/>
              <a:t> (các giao thức nền tảng cho Internet).</a:t>
            </a:r>
          </a:p>
          <a:p>
            <a:endParaRPr lang="vi-VN" dirty="0"/>
          </a:p>
          <a:p>
            <a:r>
              <a:rPr lang="vi-VN" b="1" dirty="0">
                <a:solidFill>
                  <a:srgbClr val="FF0000"/>
                </a:solidFill>
              </a:rPr>
              <a:t>Bộ giao thức TCP/IP</a:t>
            </a:r>
            <a:r>
              <a:rPr lang="vi-VN" dirty="0">
                <a:solidFill>
                  <a:srgbClr val="FF0000"/>
                </a:solidFill>
              </a:rPr>
              <a:t> là một bộ các giao thức truyền thông cài đặt </a:t>
            </a:r>
            <a:r>
              <a:rPr lang="vi-VN" b="1" dirty="0">
                <a:solidFill>
                  <a:srgbClr val="FF0000"/>
                </a:solidFill>
              </a:rPr>
              <a:t>chồng giao thức</a:t>
            </a:r>
            <a:r>
              <a:rPr lang="vi-VN" dirty="0">
                <a:solidFill>
                  <a:srgbClr val="FF0000"/>
                </a:solidFill>
              </a:rPr>
              <a:t> mà internet và hầu hết các mạng máy tính thương mại đang chạy trên đó. Bộ giao thức này được đặt tên theo hai giao thức chính của nó là </a:t>
            </a:r>
            <a:r>
              <a:rPr lang="vi-VN" b="1" dirty="0">
                <a:solidFill>
                  <a:srgbClr val="FF0000"/>
                </a:solidFill>
              </a:rPr>
              <a:t>TCP</a:t>
            </a:r>
            <a:r>
              <a:rPr lang="vi-VN" dirty="0">
                <a:solidFill>
                  <a:srgbClr val="FF0000"/>
                </a:solidFill>
              </a:rPr>
              <a:t> (</a:t>
            </a:r>
            <a:r>
              <a:rPr lang="vi-VN" i="1" dirty="0">
                <a:solidFill>
                  <a:srgbClr val="FF0000"/>
                </a:solidFill>
              </a:rPr>
              <a:t>Transmission Control Protocol</a:t>
            </a:r>
            <a:r>
              <a:rPr lang="vi-VN" dirty="0">
                <a:solidFill>
                  <a:srgbClr val="FF0000"/>
                </a:solidFill>
              </a:rPr>
              <a:t> - Giao thức điều khiển truyền vận) và </a:t>
            </a:r>
            <a:r>
              <a:rPr lang="vi-VN" b="1" dirty="0">
                <a:solidFill>
                  <a:srgbClr val="FF0000"/>
                </a:solidFill>
              </a:rPr>
              <a:t>IP</a:t>
            </a:r>
            <a:r>
              <a:rPr lang="vi-VN" dirty="0">
                <a:solidFill>
                  <a:srgbClr val="FF0000"/>
                </a:solidFill>
              </a:rPr>
              <a:t> (</a:t>
            </a:r>
            <a:r>
              <a:rPr lang="vi-VN" i="1" dirty="0">
                <a:solidFill>
                  <a:srgbClr val="FF0000"/>
                </a:solidFill>
              </a:rPr>
              <a:t>Internet Protocol</a:t>
            </a:r>
            <a:r>
              <a:rPr lang="vi-VN" dirty="0">
                <a:solidFill>
                  <a:srgbClr val="FF0000"/>
                </a:solidFill>
              </a:rPr>
              <a:t> - Giao thức Internet).</a:t>
            </a:r>
          </a:p>
          <a:p>
            <a:pPr marL="0" indent="0">
              <a:buNone/>
            </a:pPr>
            <a:endParaRPr lang="en-VN" dirty="0"/>
          </a:p>
        </p:txBody>
      </p:sp>
    </p:spTree>
    <p:extLst>
      <p:ext uri="{BB962C8B-B14F-4D97-AF65-F5344CB8AC3E}">
        <p14:creationId xmlns:p14="http://schemas.microsoft.com/office/powerpoint/2010/main" val="4278462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8F92-174E-B443-962C-9E5C6A046778}"/>
              </a:ext>
            </a:extLst>
          </p:cNvPr>
          <p:cNvSpPr>
            <a:spLocks noGrp="1"/>
          </p:cNvSpPr>
          <p:nvPr>
            <p:ph type="title"/>
          </p:nvPr>
        </p:nvSpPr>
        <p:spPr/>
        <p:txBody>
          <a:bodyPr/>
          <a:lstStyle/>
          <a:p>
            <a:r>
              <a:rPr lang="vi-VN" dirty="0"/>
              <a:t>Sơ đồ hoạt động của HTTP</a:t>
            </a:r>
            <a:endParaRPr lang="en-VN" dirty="0"/>
          </a:p>
        </p:txBody>
      </p:sp>
      <p:pic>
        <p:nvPicPr>
          <p:cNvPr id="6" name="Content Placeholder 5" descr="Diagram&#10;&#10;Description automatically generated">
            <a:extLst>
              <a:ext uri="{FF2B5EF4-FFF2-40B4-BE49-F238E27FC236}">
                <a16:creationId xmlns:a16="http://schemas.microsoft.com/office/drawing/2014/main" id="{71406DD0-BBB5-764D-9122-2BB55123F6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219" y="1547019"/>
            <a:ext cx="6583561" cy="3763962"/>
          </a:xfrm>
        </p:spPr>
      </p:pic>
    </p:spTree>
    <p:extLst>
      <p:ext uri="{BB962C8B-B14F-4D97-AF65-F5344CB8AC3E}">
        <p14:creationId xmlns:p14="http://schemas.microsoft.com/office/powerpoint/2010/main" val="20038869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8F92-174E-B443-962C-9E5C6A046778}"/>
              </a:ext>
            </a:extLst>
          </p:cNvPr>
          <p:cNvSpPr>
            <a:spLocks noGrp="1"/>
          </p:cNvSpPr>
          <p:nvPr>
            <p:ph type="title"/>
          </p:nvPr>
        </p:nvSpPr>
        <p:spPr/>
        <p:txBody>
          <a:bodyPr/>
          <a:lstStyle/>
          <a:p>
            <a:r>
              <a:rPr lang="vi-VN" dirty="0"/>
              <a:t>Mô hình 7 lớp OSI</a:t>
            </a:r>
            <a:endParaRPr lang="en-VN" dirty="0"/>
          </a:p>
        </p:txBody>
      </p:sp>
      <p:pic>
        <p:nvPicPr>
          <p:cNvPr id="5" name="Content Placeholder 4" descr="A picture containing timeline&#10;&#10;Description automatically generated">
            <a:extLst>
              <a:ext uri="{FF2B5EF4-FFF2-40B4-BE49-F238E27FC236}">
                <a16:creationId xmlns:a16="http://schemas.microsoft.com/office/drawing/2014/main" id="{989ADABE-91B3-9140-A04C-0698257E34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1219200"/>
            <a:ext cx="6400800" cy="4800600"/>
          </a:xfrm>
        </p:spPr>
      </p:pic>
    </p:spTree>
    <p:extLst>
      <p:ext uri="{BB962C8B-B14F-4D97-AF65-F5344CB8AC3E}">
        <p14:creationId xmlns:p14="http://schemas.microsoft.com/office/powerpoint/2010/main" val="5863432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8F92-174E-B443-962C-9E5C6A046778}"/>
              </a:ext>
            </a:extLst>
          </p:cNvPr>
          <p:cNvSpPr>
            <a:spLocks noGrp="1"/>
          </p:cNvSpPr>
          <p:nvPr>
            <p:ph type="title"/>
          </p:nvPr>
        </p:nvSpPr>
        <p:spPr/>
        <p:txBody>
          <a:bodyPr/>
          <a:lstStyle/>
          <a:p>
            <a:r>
              <a:rPr lang="vi-VN" dirty="0"/>
              <a:t>Mô hình 7 lớp OSI</a:t>
            </a:r>
            <a:endParaRPr lang="en-VN" dirty="0"/>
          </a:p>
        </p:txBody>
      </p:sp>
      <p:pic>
        <p:nvPicPr>
          <p:cNvPr id="9" name="Content Placeholder 8" descr="Table&#10;&#10;Description automatically generated with medium confidence">
            <a:extLst>
              <a:ext uri="{FF2B5EF4-FFF2-40B4-BE49-F238E27FC236}">
                <a16:creationId xmlns:a16="http://schemas.microsoft.com/office/drawing/2014/main" id="{97798C69-9448-7340-B833-535ABD444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050" y="1600200"/>
            <a:ext cx="8343900" cy="4216400"/>
          </a:xfrm>
        </p:spPr>
      </p:pic>
    </p:spTree>
    <p:extLst>
      <p:ext uri="{BB962C8B-B14F-4D97-AF65-F5344CB8AC3E}">
        <p14:creationId xmlns:p14="http://schemas.microsoft.com/office/powerpoint/2010/main" val="3082260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8F92-174E-B443-962C-9E5C6A046778}"/>
              </a:ext>
            </a:extLst>
          </p:cNvPr>
          <p:cNvSpPr>
            <a:spLocks noGrp="1"/>
          </p:cNvSpPr>
          <p:nvPr>
            <p:ph type="title"/>
          </p:nvPr>
        </p:nvSpPr>
        <p:spPr/>
        <p:txBody>
          <a:bodyPr/>
          <a:lstStyle/>
          <a:p>
            <a:r>
              <a:rPr lang="vi-VN" dirty="0"/>
              <a:t>Sơ đồ hoạt động của HTTP</a:t>
            </a:r>
            <a:endParaRPr lang="en-VN" dirty="0"/>
          </a:p>
        </p:txBody>
      </p:sp>
      <p:pic>
        <p:nvPicPr>
          <p:cNvPr id="5" name="Content Placeholder 4" descr="Diagram, text&#10;&#10;Description automatically generated with medium confidence">
            <a:extLst>
              <a:ext uri="{FF2B5EF4-FFF2-40B4-BE49-F238E27FC236}">
                <a16:creationId xmlns:a16="http://schemas.microsoft.com/office/drawing/2014/main" id="{8D528F16-1A56-7048-A382-FF5A57D0A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08124"/>
            <a:ext cx="10972800" cy="4310115"/>
          </a:xfrm>
        </p:spPr>
      </p:pic>
    </p:spTree>
    <p:extLst>
      <p:ext uri="{BB962C8B-B14F-4D97-AF65-F5344CB8AC3E}">
        <p14:creationId xmlns:p14="http://schemas.microsoft.com/office/powerpoint/2010/main" val="29773874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EE7C-9730-F645-8166-2A435D33E40D}"/>
              </a:ext>
            </a:extLst>
          </p:cNvPr>
          <p:cNvSpPr>
            <a:spLocks noGrp="1"/>
          </p:cNvSpPr>
          <p:nvPr>
            <p:ph type="title"/>
          </p:nvPr>
        </p:nvSpPr>
        <p:spPr>
          <a:xfrm>
            <a:off x="609600" y="1600200"/>
            <a:ext cx="10972800" cy="1143000"/>
          </a:xfrm>
        </p:spPr>
        <p:txBody>
          <a:bodyPr/>
          <a:lstStyle/>
          <a:p>
            <a:r>
              <a:rPr lang="en-US" dirty="0"/>
              <a:t>HTTP - Requests</a:t>
            </a:r>
            <a:br>
              <a:rPr lang="en-US" dirty="0"/>
            </a:br>
            <a:br>
              <a:rPr lang="en-US" dirty="0"/>
            </a:br>
            <a:br>
              <a:rPr lang="en-US" dirty="0"/>
            </a:br>
            <a:endParaRPr lang="en-VN" dirty="0"/>
          </a:p>
        </p:txBody>
      </p:sp>
      <p:pic>
        <p:nvPicPr>
          <p:cNvPr id="4" name="Content Placeholder 3">
            <a:extLst>
              <a:ext uri="{FF2B5EF4-FFF2-40B4-BE49-F238E27FC236}">
                <a16:creationId xmlns:a16="http://schemas.microsoft.com/office/drawing/2014/main" id="{B910990F-9FE1-EF44-9BEE-0184AF11F452}"/>
              </a:ext>
            </a:extLst>
          </p:cNvPr>
          <p:cNvPicPr>
            <a:picLocks noGrp="1" noChangeAspect="1"/>
          </p:cNvPicPr>
          <p:nvPr>
            <p:ph idx="1"/>
          </p:nvPr>
        </p:nvPicPr>
        <p:blipFill>
          <a:blip r:embed="rId2"/>
          <a:stretch>
            <a:fillRect/>
          </a:stretch>
        </p:blipFill>
        <p:spPr>
          <a:xfrm>
            <a:off x="3173607" y="1447800"/>
            <a:ext cx="5844786" cy="4525963"/>
          </a:xfrm>
          <a:prstGeom prst="rect">
            <a:avLst/>
          </a:prstGeom>
        </p:spPr>
      </p:pic>
    </p:spTree>
    <p:extLst>
      <p:ext uri="{BB962C8B-B14F-4D97-AF65-F5344CB8AC3E}">
        <p14:creationId xmlns:p14="http://schemas.microsoft.com/office/powerpoint/2010/main" val="4266956649"/>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4514</TotalTime>
  <Words>633</Words>
  <Application>Microsoft Macintosh PowerPoint</Application>
  <PresentationFormat>Widescreen</PresentationFormat>
  <Paragraphs>44</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Courier New</vt:lpstr>
      <vt:lpstr>Default Design</vt:lpstr>
      <vt:lpstr>HƯỚNG DẪN THỰC HÀNH NHẬP MÔN MẠNG MÁY TÍNH Bài 1: HTTP </vt:lpstr>
      <vt:lpstr>HTTP là gì?</vt:lpstr>
      <vt:lpstr>Sơ đồ hoạt động của HTTP</vt:lpstr>
      <vt:lpstr>Sơ đồ hoạt động của HTTP</vt:lpstr>
      <vt:lpstr>Sơ đồ hoạt động của HTTP</vt:lpstr>
      <vt:lpstr>Mô hình 7 lớp OSI</vt:lpstr>
      <vt:lpstr>Mô hình 7 lớp OSI</vt:lpstr>
      <vt:lpstr>Sơ đồ hoạt động của HTTP</vt:lpstr>
      <vt:lpstr>HTTP - Requests   </vt:lpstr>
      <vt:lpstr>HTTP - Responses </vt:lpstr>
      <vt:lpstr>Các thành phần chính của HTTP </vt:lpstr>
      <vt:lpstr>Các thành phần chính của HTTP </vt:lpstr>
      <vt:lpstr>Các thành phần chính của HTTP </vt:lpstr>
      <vt:lpstr>Cảm ơn các bạn đã lắng nghe!  ĐẠI HỌC QUỐC GIA TP.HCM TRƯỜNG ĐẠI HỌC CÔNG NGHỆ THÔNG TIN TP.HCM TOÀN DIỆN – SÁNG TẠO – PHỤNG SỰ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Trương Quốc Dũng</cp:lastModifiedBy>
  <cp:revision>884</cp:revision>
  <cp:lastPrinted>2013-08-30T01:32:34Z</cp:lastPrinted>
  <dcterms:created xsi:type="dcterms:W3CDTF">2008-06-14T04:13:27Z</dcterms:created>
  <dcterms:modified xsi:type="dcterms:W3CDTF">2021-09-20T16:25:43Z</dcterms:modified>
</cp:coreProperties>
</file>