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59"/>
  </p:notesMasterIdLst>
  <p:sldIdLst>
    <p:sldId id="329" r:id="rId2"/>
    <p:sldId id="431" r:id="rId3"/>
    <p:sldId id="432" r:id="rId4"/>
    <p:sldId id="434" r:id="rId5"/>
    <p:sldId id="435" r:id="rId6"/>
    <p:sldId id="439" r:id="rId7"/>
    <p:sldId id="440" r:id="rId8"/>
    <p:sldId id="441" r:id="rId9"/>
    <p:sldId id="442" r:id="rId10"/>
    <p:sldId id="443" r:id="rId11"/>
    <p:sldId id="444" r:id="rId12"/>
    <p:sldId id="445" r:id="rId13"/>
    <p:sldId id="446" r:id="rId14"/>
    <p:sldId id="447" r:id="rId15"/>
    <p:sldId id="452" r:id="rId16"/>
    <p:sldId id="448" r:id="rId17"/>
    <p:sldId id="449" r:id="rId18"/>
    <p:sldId id="450" r:id="rId19"/>
    <p:sldId id="453" r:id="rId20"/>
    <p:sldId id="451" r:id="rId21"/>
    <p:sldId id="491" r:id="rId22"/>
    <p:sldId id="454" r:id="rId23"/>
    <p:sldId id="455" r:id="rId24"/>
    <p:sldId id="460" r:id="rId25"/>
    <p:sldId id="456" r:id="rId26"/>
    <p:sldId id="457" r:id="rId27"/>
    <p:sldId id="461" r:id="rId28"/>
    <p:sldId id="458" r:id="rId29"/>
    <p:sldId id="462" r:id="rId30"/>
    <p:sldId id="459" r:id="rId31"/>
    <p:sldId id="463" r:id="rId32"/>
    <p:sldId id="464" r:id="rId33"/>
    <p:sldId id="465" r:id="rId34"/>
    <p:sldId id="466" r:id="rId35"/>
    <p:sldId id="467" r:id="rId36"/>
    <p:sldId id="468" r:id="rId37"/>
    <p:sldId id="469" r:id="rId38"/>
    <p:sldId id="470" r:id="rId39"/>
    <p:sldId id="474" r:id="rId40"/>
    <p:sldId id="472" r:id="rId41"/>
    <p:sldId id="477" r:id="rId42"/>
    <p:sldId id="480" r:id="rId43"/>
    <p:sldId id="482" r:id="rId44"/>
    <p:sldId id="479" r:id="rId45"/>
    <p:sldId id="485" r:id="rId46"/>
    <p:sldId id="483" r:id="rId47"/>
    <p:sldId id="484" r:id="rId48"/>
    <p:sldId id="473" r:id="rId49"/>
    <p:sldId id="475" r:id="rId50"/>
    <p:sldId id="478" r:id="rId51"/>
    <p:sldId id="476" r:id="rId52"/>
    <p:sldId id="486" r:id="rId53"/>
    <p:sldId id="487" r:id="rId54"/>
    <p:sldId id="490" r:id="rId55"/>
    <p:sldId id="489" r:id="rId56"/>
    <p:sldId id="488" r:id="rId57"/>
    <p:sldId id="492" r:id="rId5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CA3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83741" autoAdjust="0"/>
  </p:normalViewPr>
  <p:slideViewPr>
    <p:cSldViewPr>
      <p:cViewPr varScale="1">
        <p:scale>
          <a:sx n="95" d="100"/>
          <a:sy n="95" d="100"/>
        </p:scale>
        <p:origin x="2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AD4BB8-DA2B-4E22-A3C7-75F67934AFFD}" type="datetimeFigureOut">
              <a:rPr lang="en-US" smtClean="0"/>
              <a:pPr/>
              <a:t>4/24/2020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F08593-9999-46B0-AA2F-E39338DD28D8}" type="slidenum">
              <a:rPr lang="en-US" smtClean="0"/>
              <a:pPr/>
              <a:t>‹#›</a:t>
            </a:fld>
            <a:endParaRPr lang="en-US"/>
          </a:p>
        </p:txBody>
      </p:sp>
    </p:spTree>
    <p:extLst>
      <p:ext uri="{BB962C8B-B14F-4D97-AF65-F5344CB8AC3E}">
        <p14:creationId xmlns:p14="http://schemas.microsoft.com/office/powerpoint/2010/main" val="295854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E319C2E8-3C04-4FCC-ADCB-D817C291D11B}" type="slidenum">
              <a:rPr lang="en-US" smtClean="0"/>
              <a:pPr/>
              <a:t>1</a:t>
            </a:fld>
            <a:endParaRPr lang="en-US"/>
          </a:p>
        </p:txBody>
      </p:sp>
      <p:sp>
        <p:nvSpPr>
          <p:cNvPr id="5" name="Footer Placeholder 4"/>
          <p:cNvSpPr>
            <a:spLocks noGrp="1"/>
          </p:cNvSpPr>
          <p:nvPr>
            <p:ph type="ftr" sz="quarter" idx="11"/>
          </p:nvPr>
        </p:nvSpPr>
        <p:spPr/>
        <p:txBody>
          <a:bodyPr/>
          <a:lstStyle/>
          <a:p>
            <a:r>
              <a:rPr lang="en-US"/>
              <a:t>Nguyen Dang Nhan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11</a:t>
            </a:fld>
            <a:endParaRPr lang="en-US"/>
          </a:p>
        </p:txBody>
      </p:sp>
    </p:spTree>
    <p:extLst>
      <p:ext uri="{BB962C8B-B14F-4D97-AF65-F5344CB8AC3E}">
        <p14:creationId xmlns:p14="http://schemas.microsoft.com/office/powerpoint/2010/main" val="2706164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12</a:t>
            </a:fld>
            <a:endParaRPr lang="en-US"/>
          </a:p>
        </p:txBody>
      </p:sp>
    </p:spTree>
    <p:extLst>
      <p:ext uri="{BB962C8B-B14F-4D97-AF65-F5344CB8AC3E}">
        <p14:creationId xmlns:p14="http://schemas.microsoft.com/office/powerpoint/2010/main" val="29524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13</a:t>
            </a:fld>
            <a:endParaRPr lang="en-US"/>
          </a:p>
        </p:txBody>
      </p:sp>
    </p:spTree>
    <p:extLst>
      <p:ext uri="{BB962C8B-B14F-4D97-AF65-F5344CB8AC3E}">
        <p14:creationId xmlns:p14="http://schemas.microsoft.com/office/powerpoint/2010/main" val="1431474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14</a:t>
            </a:fld>
            <a:endParaRPr lang="en-US"/>
          </a:p>
        </p:txBody>
      </p:sp>
    </p:spTree>
    <p:extLst>
      <p:ext uri="{BB962C8B-B14F-4D97-AF65-F5344CB8AC3E}">
        <p14:creationId xmlns:p14="http://schemas.microsoft.com/office/powerpoint/2010/main" val="4020020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15</a:t>
            </a:fld>
            <a:endParaRPr lang="en-US"/>
          </a:p>
        </p:txBody>
      </p:sp>
    </p:spTree>
    <p:extLst>
      <p:ext uri="{BB962C8B-B14F-4D97-AF65-F5344CB8AC3E}">
        <p14:creationId xmlns:p14="http://schemas.microsoft.com/office/powerpoint/2010/main" val="2985549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16</a:t>
            </a:fld>
            <a:endParaRPr lang="en-US"/>
          </a:p>
        </p:txBody>
      </p:sp>
    </p:spTree>
    <p:extLst>
      <p:ext uri="{BB962C8B-B14F-4D97-AF65-F5344CB8AC3E}">
        <p14:creationId xmlns:p14="http://schemas.microsoft.com/office/powerpoint/2010/main" val="1007442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17</a:t>
            </a:fld>
            <a:endParaRPr lang="en-US"/>
          </a:p>
        </p:txBody>
      </p:sp>
    </p:spTree>
    <p:extLst>
      <p:ext uri="{BB962C8B-B14F-4D97-AF65-F5344CB8AC3E}">
        <p14:creationId xmlns:p14="http://schemas.microsoft.com/office/powerpoint/2010/main" val="1808760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18</a:t>
            </a:fld>
            <a:endParaRPr lang="en-US"/>
          </a:p>
        </p:txBody>
      </p:sp>
    </p:spTree>
    <p:extLst>
      <p:ext uri="{BB962C8B-B14F-4D97-AF65-F5344CB8AC3E}">
        <p14:creationId xmlns:p14="http://schemas.microsoft.com/office/powerpoint/2010/main" val="32751537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19</a:t>
            </a:fld>
            <a:endParaRPr lang="en-US"/>
          </a:p>
        </p:txBody>
      </p:sp>
    </p:spTree>
    <p:extLst>
      <p:ext uri="{BB962C8B-B14F-4D97-AF65-F5344CB8AC3E}">
        <p14:creationId xmlns:p14="http://schemas.microsoft.com/office/powerpoint/2010/main" val="3624526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20</a:t>
            </a:fld>
            <a:endParaRPr lang="en-US"/>
          </a:p>
        </p:txBody>
      </p:sp>
    </p:spTree>
    <p:extLst>
      <p:ext uri="{BB962C8B-B14F-4D97-AF65-F5344CB8AC3E}">
        <p14:creationId xmlns:p14="http://schemas.microsoft.com/office/powerpoint/2010/main" val="1351285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a:t>
            </a:fld>
            <a:endParaRPr lang="en-US"/>
          </a:p>
        </p:txBody>
      </p:sp>
    </p:spTree>
    <p:extLst>
      <p:ext uri="{BB962C8B-B14F-4D97-AF65-F5344CB8AC3E}">
        <p14:creationId xmlns:p14="http://schemas.microsoft.com/office/powerpoint/2010/main" val="2938362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21</a:t>
            </a:fld>
            <a:endParaRPr lang="en-US"/>
          </a:p>
        </p:txBody>
      </p:sp>
    </p:spTree>
    <p:extLst>
      <p:ext uri="{BB962C8B-B14F-4D97-AF65-F5344CB8AC3E}">
        <p14:creationId xmlns:p14="http://schemas.microsoft.com/office/powerpoint/2010/main" val="1828756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22</a:t>
            </a:fld>
            <a:endParaRPr lang="en-US"/>
          </a:p>
        </p:txBody>
      </p:sp>
    </p:spTree>
    <p:extLst>
      <p:ext uri="{BB962C8B-B14F-4D97-AF65-F5344CB8AC3E}">
        <p14:creationId xmlns:p14="http://schemas.microsoft.com/office/powerpoint/2010/main" val="3301853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23</a:t>
            </a:fld>
            <a:endParaRPr lang="en-US"/>
          </a:p>
        </p:txBody>
      </p:sp>
    </p:spTree>
    <p:extLst>
      <p:ext uri="{BB962C8B-B14F-4D97-AF65-F5344CB8AC3E}">
        <p14:creationId xmlns:p14="http://schemas.microsoft.com/office/powerpoint/2010/main" val="2503900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24</a:t>
            </a:fld>
            <a:endParaRPr lang="en-US"/>
          </a:p>
        </p:txBody>
      </p:sp>
    </p:spTree>
    <p:extLst>
      <p:ext uri="{BB962C8B-B14F-4D97-AF65-F5344CB8AC3E}">
        <p14:creationId xmlns:p14="http://schemas.microsoft.com/office/powerpoint/2010/main" val="2713847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25</a:t>
            </a:fld>
            <a:endParaRPr lang="en-US"/>
          </a:p>
        </p:txBody>
      </p:sp>
    </p:spTree>
    <p:extLst>
      <p:ext uri="{BB962C8B-B14F-4D97-AF65-F5344CB8AC3E}">
        <p14:creationId xmlns:p14="http://schemas.microsoft.com/office/powerpoint/2010/main" val="2476317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26</a:t>
            </a:fld>
            <a:endParaRPr lang="en-US"/>
          </a:p>
        </p:txBody>
      </p:sp>
    </p:spTree>
    <p:extLst>
      <p:ext uri="{BB962C8B-B14F-4D97-AF65-F5344CB8AC3E}">
        <p14:creationId xmlns:p14="http://schemas.microsoft.com/office/powerpoint/2010/main" val="228052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27</a:t>
            </a:fld>
            <a:endParaRPr lang="en-US"/>
          </a:p>
        </p:txBody>
      </p:sp>
    </p:spTree>
    <p:extLst>
      <p:ext uri="{BB962C8B-B14F-4D97-AF65-F5344CB8AC3E}">
        <p14:creationId xmlns:p14="http://schemas.microsoft.com/office/powerpoint/2010/main" val="4003185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28</a:t>
            </a:fld>
            <a:endParaRPr lang="en-US"/>
          </a:p>
        </p:txBody>
      </p:sp>
    </p:spTree>
    <p:extLst>
      <p:ext uri="{BB962C8B-B14F-4D97-AF65-F5344CB8AC3E}">
        <p14:creationId xmlns:p14="http://schemas.microsoft.com/office/powerpoint/2010/main" val="1443851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29</a:t>
            </a:fld>
            <a:endParaRPr lang="en-US"/>
          </a:p>
        </p:txBody>
      </p:sp>
    </p:spTree>
    <p:extLst>
      <p:ext uri="{BB962C8B-B14F-4D97-AF65-F5344CB8AC3E}">
        <p14:creationId xmlns:p14="http://schemas.microsoft.com/office/powerpoint/2010/main" val="28956551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30</a:t>
            </a:fld>
            <a:endParaRPr lang="en-US"/>
          </a:p>
        </p:txBody>
      </p:sp>
    </p:spTree>
    <p:extLst>
      <p:ext uri="{BB962C8B-B14F-4D97-AF65-F5344CB8AC3E}">
        <p14:creationId xmlns:p14="http://schemas.microsoft.com/office/powerpoint/2010/main" val="161636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a:t>
            </a:fld>
            <a:endParaRPr lang="en-US"/>
          </a:p>
        </p:txBody>
      </p:sp>
    </p:spTree>
    <p:extLst>
      <p:ext uri="{BB962C8B-B14F-4D97-AF65-F5344CB8AC3E}">
        <p14:creationId xmlns:p14="http://schemas.microsoft.com/office/powerpoint/2010/main" val="427359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31</a:t>
            </a:fld>
            <a:endParaRPr lang="en-US"/>
          </a:p>
        </p:txBody>
      </p:sp>
    </p:spTree>
    <p:extLst>
      <p:ext uri="{BB962C8B-B14F-4D97-AF65-F5344CB8AC3E}">
        <p14:creationId xmlns:p14="http://schemas.microsoft.com/office/powerpoint/2010/main" val="2001343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32</a:t>
            </a:fld>
            <a:endParaRPr lang="en-US"/>
          </a:p>
        </p:txBody>
      </p:sp>
    </p:spTree>
    <p:extLst>
      <p:ext uri="{BB962C8B-B14F-4D97-AF65-F5344CB8AC3E}">
        <p14:creationId xmlns:p14="http://schemas.microsoft.com/office/powerpoint/2010/main" val="2757171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33</a:t>
            </a:fld>
            <a:endParaRPr lang="en-US"/>
          </a:p>
        </p:txBody>
      </p:sp>
    </p:spTree>
    <p:extLst>
      <p:ext uri="{BB962C8B-B14F-4D97-AF65-F5344CB8AC3E}">
        <p14:creationId xmlns:p14="http://schemas.microsoft.com/office/powerpoint/2010/main" val="15699953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34</a:t>
            </a:fld>
            <a:endParaRPr lang="en-US"/>
          </a:p>
        </p:txBody>
      </p:sp>
    </p:spTree>
    <p:extLst>
      <p:ext uri="{BB962C8B-B14F-4D97-AF65-F5344CB8AC3E}">
        <p14:creationId xmlns:p14="http://schemas.microsoft.com/office/powerpoint/2010/main" val="29189030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35</a:t>
            </a:fld>
            <a:endParaRPr lang="en-US"/>
          </a:p>
        </p:txBody>
      </p:sp>
    </p:spTree>
    <p:extLst>
      <p:ext uri="{BB962C8B-B14F-4D97-AF65-F5344CB8AC3E}">
        <p14:creationId xmlns:p14="http://schemas.microsoft.com/office/powerpoint/2010/main" val="40931055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36</a:t>
            </a:fld>
            <a:endParaRPr lang="en-US"/>
          </a:p>
        </p:txBody>
      </p:sp>
    </p:spTree>
    <p:extLst>
      <p:ext uri="{BB962C8B-B14F-4D97-AF65-F5344CB8AC3E}">
        <p14:creationId xmlns:p14="http://schemas.microsoft.com/office/powerpoint/2010/main" val="1076118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37</a:t>
            </a:fld>
            <a:endParaRPr lang="en-US"/>
          </a:p>
        </p:txBody>
      </p:sp>
    </p:spTree>
    <p:extLst>
      <p:ext uri="{BB962C8B-B14F-4D97-AF65-F5344CB8AC3E}">
        <p14:creationId xmlns:p14="http://schemas.microsoft.com/office/powerpoint/2010/main" val="4175677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38</a:t>
            </a:fld>
            <a:endParaRPr lang="en-US"/>
          </a:p>
        </p:txBody>
      </p:sp>
    </p:spTree>
    <p:extLst>
      <p:ext uri="{BB962C8B-B14F-4D97-AF65-F5344CB8AC3E}">
        <p14:creationId xmlns:p14="http://schemas.microsoft.com/office/powerpoint/2010/main" val="3804645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39</a:t>
            </a:fld>
            <a:endParaRPr lang="en-US"/>
          </a:p>
        </p:txBody>
      </p:sp>
    </p:spTree>
    <p:extLst>
      <p:ext uri="{BB962C8B-B14F-4D97-AF65-F5344CB8AC3E}">
        <p14:creationId xmlns:p14="http://schemas.microsoft.com/office/powerpoint/2010/main" val="26199570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40</a:t>
            </a:fld>
            <a:endParaRPr lang="en-US"/>
          </a:p>
        </p:txBody>
      </p:sp>
    </p:spTree>
    <p:extLst>
      <p:ext uri="{BB962C8B-B14F-4D97-AF65-F5344CB8AC3E}">
        <p14:creationId xmlns:p14="http://schemas.microsoft.com/office/powerpoint/2010/main" val="165709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r>
              <a:rPr lang="vi-VN" sz="1200" b="1" i="0" kern="1200" dirty="0">
                <a:solidFill>
                  <a:schemeClr val="tx1"/>
                </a:solidFill>
                <a:effectLst/>
                <a:latin typeface="+mn-lt"/>
                <a:ea typeface="+mn-ea"/>
                <a:cs typeface="+mn-cs"/>
              </a:rPr>
              <a:t>Phần cứng (hardware): </a:t>
            </a:r>
            <a:r>
              <a:rPr lang="vi-VN" sz="1200" b="0" i="0" kern="1200" dirty="0">
                <a:solidFill>
                  <a:schemeClr val="tx1"/>
                </a:solidFill>
                <a:effectLst/>
                <a:latin typeface="+mn-lt"/>
                <a:ea typeface="+mn-ea"/>
                <a:cs typeface="+mn-cs"/>
              </a:rPr>
              <a:t>Bao gồm</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các tài nguyên cơ bản của máy tính</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như CPU, bộ nhớ, các thiết bị I/O</a:t>
            </a:r>
            <a:r>
              <a:rPr lang="vi-VN" dirty="0"/>
              <a:t> </a:t>
            </a:r>
            <a:endParaRPr lang="en-US" dirty="0"/>
          </a:p>
          <a:p>
            <a:r>
              <a:rPr lang="vi-VN" sz="1200" b="1" i="0" kern="1200" dirty="0">
                <a:solidFill>
                  <a:schemeClr val="tx1"/>
                </a:solidFill>
                <a:effectLst/>
                <a:latin typeface="+mn-lt"/>
                <a:ea typeface="+mn-ea"/>
                <a:cs typeface="+mn-cs"/>
              </a:rPr>
              <a:t>Hệ điều hành (operating system):</a:t>
            </a:r>
            <a:r>
              <a:rPr lang="en-US" sz="1200" b="1"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Phân phối tài nguyên, điều khiển và</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phối hợp các hoạt động của các</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chương trình trong hệ thống</a:t>
            </a:r>
            <a:r>
              <a:rPr lang="vi-VN" dirty="0"/>
              <a:t> </a:t>
            </a:r>
            <a:endParaRPr lang="en-US" dirty="0"/>
          </a:p>
          <a:p>
            <a:r>
              <a:rPr lang="vi-VN" sz="1200" b="1" i="0" kern="1200" dirty="0">
                <a:solidFill>
                  <a:schemeClr val="tx1"/>
                </a:solidFill>
                <a:effectLst/>
                <a:latin typeface="+mn-lt"/>
                <a:ea typeface="+mn-ea"/>
                <a:cs typeface="+mn-cs"/>
              </a:rPr>
              <a:t>Chương trình ứng dụng(application programs):</a:t>
            </a:r>
            <a:r>
              <a:rPr lang="en-US" sz="1200" b="1"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Sử dụng hệ thống tài nguyên để</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giải quyết một bài toán tính toán</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nào đó của người sử dụng.</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Ví dụ: compilers, database systems,</a:t>
            </a:r>
            <a:br>
              <a:rPr lang="vi-VN" sz="1200" b="0" i="0" kern="1200" dirty="0">
                <a:solidFill>
                  <a:schemeClr val="tx1"/>
                </a:solidFill>
                <a:effectLst/>
                <a:latin typeface="+mn-lt"/>
                <a:ea typeface="+mn-ea"/>
                <a:cs typeface="+mn-cs"/>
              </a:rPr>
            </a:br>
            <a:r>
              <a:rPr lang="vi-VN" sz="1200" b="0" i="0" kern="1200" dirty="0">
                <a:solidFill>
                  <a:schemeClr val="tx1"/>
                </a:solidFill>
                <a:effectLst/>
                <a:latin typeface="+mn-lt"/>
                <a:ea typeface="+mn-ea"/>
                <a:cs typeface="+mn-cs"/>
              </a:rPr>
              <a:t>video games, business programs</a:t>
            </a:r>
            <a:r>
              <a:rPr lang="vi-VN" dirty="0"/>
              <a:t> </a:t>
            </a:r>
            <a:br>
              <a:rPr lang="vi-VN" dirty="0"/>
            </a:br>
            <a:r>
              <a:rPr lang="en-US" sz="1200" b="1" i="0" kern="1200" dirty="0">
                <a:solidFill>
                  <a:schemeClr val="tx1"/>
                </a:solidFill>
                <a:effectLst/>
                <a:latin typeface="+mn-lt"/>
                <a:ea typeface="+mn-ea"/>
                <a:cs typeface="+mn-cs"/>
              </a:rPr>
              <a:t>Users (people, machines, other computers)</a:t>
            </a:r>
            <a:r>
              <a:rPr lang="en-US" dirty="0"/>
              <a:t> </a:t>
            </a:r>
            <a:br>
              <a:rPr lang="en-US" dirty="0"/>
            </a:br>
            <a:br>
              <a:rPr lang="vi-VN" dirty="0"/>
            </a:br>
            <a:br>
              <a:rPr lang="vi-VN" dirty="0"/>
            </a:br>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a:t>
            </a:fld>
            <a:endParaRPr lang="en-US"/>
          </a:p>
        </p:txBody>
      </p:sp>
    </p:spTree>
    <p:extLst>
      <p:ext uri="{BB962C8B-B14F-4D97-AF65-F5344CB8AC3E}">
        <p14:creationId xmlns:p14="http://schemas.microsoft.com/office/powerpoint/2010/main" val="36114182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41</a:t>
            </a:fld>
            <a:endParaRPr lang="en-US"/>
          </a:p>
        </p:txBody>
      </p:sp>
    </p:spTree>
    <p:extLst>
      <p:ext uri="{BB962C8B-B14F-4D97-AF65-F5344CB8AC3E}">
        <p14:creationId xmlns:p14="http://schemas.microsoft.com/office/powerpoint/2010/main" val="3577458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42</a:t>
            </a:fld>
            <a:endParaRPr lang="en-US"/>
          </a:p>
        </p:txBody>
      </p:sp>
    </p:spTree>
    <p:extLst>
      <p:ext uri="{BB962C8B-B14F-4D97-AF65-F5344CB8AC3E}">
        <p14:creationId xmlns:p14="http://schemas.microsoft.com/office/powerpoint/2010/main" val="1334416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43</a:t>
            </a:fld>
            <a:endParaRPr lang="en-US"/>
          </a:p>
        </p:txBody>
      </p:sp>
    </p:spTree>
    <p:extLst>
      <p:ext uri="{BB962C8B-B14F-4D97-AF65-F5344CB8AC3E}">
        <p14:creationId xmlns:p14="http://schemas.microsoft.com/office/powerpoint/2010/main" val="3596089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44</a:t>
            </a:fld>
            <a:endParaRPr lang="en-US"/>
          </a:p>
        </p:txBody>
      </p:sp>
    </p:spTree>
    <p:extLst>
      <p:ext uri="{BB962C8B-B14F-4D97-AF65-F5344CB8AC3E}">
        <p14:creationId xmlns:p14="http://schemas.microsoft.com/office/powerpoint/2010/main" val="41176039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45</a:t>
            </a:fld>
            <a:endParaRPr lang="en-US"/>
          </a:p>
        </p:txBody>
      </p:sp>
    </p:spTree>
    <p:extLst>
      <p:ext uri="{BB962C8B-B14F-4D97-AF65-F5344CB8AC3E}">
        <p14:creationId xmlns:p14="http://schemas.microsoft.com/office/powerpoint/2010/main" val="4176682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46</a:t>
            </a:fld>
            <a:endParaRPr lang="en-US"/>
          </a:p>
        </p:txBody>
      </p:sp>
    </p:spTree>
    <p:extLst>
      <p:ext uri="{BB962C8B-B14F-4D97-AF65-F5344CB8AC3E}">
        <p14:creationId xmlns:p14="http://schemas.microsoft.com/office/powerpoint/2010/main" val="261515119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47</a:t>
            </a:fld>
            <a:endParaRPr lang="en-US"/>
          </a:p>
        </p:txBody>
      </p:sp>
    </p:spTree>
    <p:extLst>
      <p:ext uri="{BB962C8B-B14F-4D97-AF65-F5344CB8AC3E}">
        <p14:creationId xmlns:p14="http://schemas.microsoft.com/office/powerpoint/2010/main" val="16807745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48</a:t>
            </a:fld>
            <a:endParaRPr lang="en-US"/>
          </a:p>
        </p:txBody>
      </p:sp>
    </p:spTree>
    <p:extLst>
      <p:ext uri="{BB962C8B-B14F-4D97-AF65-F5344CB8AC3E}">
        <p14:creationId xmlns:p14="http://schemas.microsoft.com/office/powerpoint/2010/main" val="41462796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49</a:t>
            </a:fld>
            <a:endParaRPr lang="en-US"/>
          </a:p>
        </p:txBody>
      </p:sp>
    </p:spTree>
    <p:extLst>
      <p:ext uri="{BB962C8B-B14F-4D97-AF65-F5344CB8AC3E}">
        <p14:creationId xmlns:p14="http://schemas.microsoft.com/office/powerpoint/2010/main" val="29964030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50</a:t>
            </a:fld>
            <a:endParaRPr lang="en-US"/>
          </a:p>
        </p:txBody>
      </p:sp>
    </p:spTree>
    <p:extLst>
      <p:ext uri="{BB962C8B-B14F-4D97-AF65-F5344CB8AC3E}">
        <p14:creationId xmlns:p14="http://schemas.microsoft.com/office/powerpoint/2010/main" val="85535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6</a:t>
            </a:fld>
            <a:endParaRPr lang="en-US"/>
          </a:p>
        </p:txBody>
      </p:sp>
    </p:spTree>
    <p:extLst>
      <p:ext uri="{BB962C8B-B14F-4D97-AF65-F5344CB8AC3E}">
        <p14:creationId xmlns:p14="http://schemas.microsoft.com/office/powerpoint/2010/main" val="19435840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51</a:t>
            </a:fld>
            <a:endParaRPr lang="en-US"/>
          </a:p>
        </p:txBody>
      </p:sp>
    </p:spTree>
    <p:extLst>
      <p:ext uri="{BB962C8B-B14F-4D97-AF65-F5344CB8AC3E}">
        <p14:creationId xmlns:p14="http://schemas.microsoft.com/office/powerpoint/2010/main" val="40858881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52</a:t>
            </a:fld>
            <a:endParaRPr lang="en-US"/>
          </a:p>
        </p:txBody>
      </p:sp>
    </p:spTree>
    <p:extLst>
      <p:ext uri="{BB962C8B-B14F-4D97-AF65-F5344CB8AC3E}">
        <p14:creationId xmlns:p14="http://schemas.microsoft.com/office/powerpoint/2010/main" val="28329163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53</a:t>
            </a:fld>
            <a:endParaRPr lang="en-US"/>
          </a:p>
        </p:txBody>
      </p:sp>
    </p:spTree>
    <p:extLst>
      <p:ext uri="{BB962C8B-B14F-4D97-AF65-F5344CB8AC3E}">
        <p14:creationId xmlns:p14="http://schemas.microsoft.com/office/powerpoint/2010/main" val="3817757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54</a:t>
            </a:fld>
            <a:endParaRPr lang="en-US"/>
          </a:p>
        </p:txBody>
      </p:sp>
    </p:spTree>
    <p:extLst>
      <p:ext uri="{BB962C8B-B14F-4D97-AF65-F5344CB8AC3E}">
        <p14:creationId xmlns:p14="http://schemas.microsoft.com/office/powerpoint/2010/main" val="31530865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55</a:t>
            </a:fld>
            <a:endParaRPr lang="en-US"/>
          </a:p>
        </p:txBody>
      </p:sp>
    </p:spTree>
    <p:extLst>
      <p:ext uri="{BB962C8B-B14F-4D97-AF65-F5344CB8AC3E}">
        <p14:creationId xmlns:p14="http://schemas.microsoft.com/office/powerpoint/2010/main" val="22493827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56</a:t>
            </a:fld>
            <a:endParaRPr lang="en-US"/>
          </a:p>
        </p:txBody>
      </p:sp>
    </p:spTree>
    <p:extLst>
      <p:ext uri="{BB962C8B-B14F-4D97-AF65-F5344CB8AC3E}">
        <p14:creationId xmlns:p14="http://schemas.microsoft.com/office/powerpoint/2010/main" val="2405294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vi-VN" sz="1200" b="0" i="0" kern="1200" dirty="0">
                <a:solidFill>
                  <a:schemeClr val="tx1"/>
                </a:solidFill>
                <a:effectLst/>
                <a:latin typeface="+mn-lt"/>
                <a:ea typeface="+mn-ea"/>
                <a:cs typeface="+mn-cs"/>
              </a:rPr>
              <a:t>Hệ thống đơn chương</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Tác vụ được thi hành tuần tự</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Bộ giám sát thường trực</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CPU và các thao tác nhập xuấ</a:t>
            </a:r>
            <a:r>
              <a:rPr lang="en-US" sz="1200" b="0" i="0" kern="1200" dirty="0">
                <a:solidFill>
                  <a:schemeClr val="tx1"/>
                </a:solidFill>
                <a:effectLst/>
                <a:latin typeface="+mn-lt"/>
                <a:ea typeface="+mn-ea"/>
                <a:cs typeface="+mn-cs"/>
              </a:rPr>
              <a:t>t</a:t>
            </a:r>
          </a:p>
          <a:p>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đa</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ơng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đồng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thời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dụng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tối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đã</a:t>
            </a:r>
            <a:r>
              <a:rPr lang="en-US" sz="1200" b="0" i="0" kern="1200" dirty="0">
                <a:solidFill>
                  <a:schemeClr val="tx1"/>
                </a:solidFill>
                <a:effectLst/>
                <a:latin typeface="+mn-lt"/>
                <a:ea typeface="+mn-ea"/>
                <a:cs typeface="+mn-cs"/>
              </a:rPr>
              <a:t> CPU</a:t>
            </a:r>
          </a:p>
          <a:p>
            <a:r>
              <a:rPr lang="en-US" sz="1200" b="0" i="0" kern="1200" dirty="0" err="1">
                <a:solidFill>
                  <a:schemeClr val="tx1"/>
                </a:solidFill>
                <a:effectLst/>
                <a:latin typeface="+mn-lt"/>
                <a:ea typeface="+mn-ea"/>
                <a:cs typeface="+mn-cs"/>
              </a:rPr>
              <a:t>Đối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xứng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Mỗi</a:t>
            </a:r>
            <a:r>
              <a:rPr lang="en-US" sz="1200" b="0" i="0" kern="1200" dirty="0">
                <a:solidFill>
                  <a:schemeClr val="tx1"/>
                </a:solidFill>
                <a:effectLst/>
                <a:latin typeface="+mn-lt"/>
                <a:ea typeface="+mn-ea"/>
                <a:cs typeface="+mn-cs"/>
              </a:rPr>
              <a:t> processor </a:t>
            </a:r>
            <a:r>
              <a:rPr lang="en-US" sz="1200" b="0" i="0" kern="1200" dirty="0" err="1">
                <a:solidFill>
                  <a:schemeClr val="tx1"/>
                </a:solidFill>
                <a:effectLst/>
                <a:latin typeface="+mn-lt"/>
                <a:ea typeface="+mn-ea"/>
                <a:cs typeface="+mn-cs"/>
              </a:rPr>
              <a:t>vận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bản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sao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hệ</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điều</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hành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giống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nhau</a:t>
            </a:r>
            <a:endParaRPr lang="en-US" dirty="0"/>
          </a:p>
          <a:p>
            <a:r>
              <a:rPr lang="en-US" dirty="0" err="1"/>
              <a:t>Bất</a:t>
            </a:r>
            <a:r>
              <a:rPr lang="en-US" dirty="0"/>
              <a:t> </a:t>
            </a:r>
            <a:r>
              <a:rPr lang="en-US" dirty="0" err="1"/>
              <a:t>đối</a:t>
            </a:r>
            <a:r>
              <a:rPr lang="en-US" dirty="0"/>
              <a:t> </a:t>
            </a:r>
            <a:r>
              <a:rPr lang="en-US" dirty="0" err="1"/>
              <a:t>xứng</a:t>
            </a:r>
            <a:r>
              <a:rPr lang="en-US" dirty="0"/>
              <a:t>:  </a:t>
            </a:r>
            <a:r>
              <a:rPr lang="en-US" sz="1200" b="0" i="0" kern="1200" dirty="0" err="1">
                <a:solidFill>
                  <a:schemeClr val="tx1"/>
                </a:solidFill>
                <a:effectLst/>
                <a:latin typeface="+mn-lt"/>
                <a:ea typeface="+mn-ea"/>
                <a:cs typeface="+mn-cs"/>
              </a:rPr>
              <a:t>Mỗi</a:t>
            </a:r>
            <a:r>
              <a:rPr lang="en-US" sz="1200" b="0" i="0" kern="1200" dirty="0">
                <a:solidFill>
                  <a:schemeClr val="tx1"/>
                </a:solidFill>
                <a:effectLst/>
                <a:latin typeface="+mn-lt"/>
                <a:ea typeface="+mn-ea"/>
                <a:cs typeface="+mn-cs"/>
              </a:rPr>
              <a:t> processor </a:t>
            </a:r>
            <a:r>
              <a:rPr lang="en-US" sz="1200" b="0" i="0" kern="1200" dirty="0" err="1">
                <a:solidFill>
                  <a:schemeClr val="tx1"/>
                </a:solidFill>
                <a:effectLst/>
                <a:latin typeface="+mn-lt"/>
                <a:ea typeface="+mn-ea"/>
                <a:cs typeface="+mn-cs"/>
              </a:rPr>
              <a:t>thực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một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khác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nhau</a:t>
            </a:r>
            <a:r>
              <a:rPr lang="en-US" sz="1200" b="0" i="0" kern="1200" dirty="0">
                <a:solidFill>
                  <a:schemeClr val="tx1"/>
                </a:solidFill>
                <a:effectLst/>
                <a:latin typeface="+mn-lt"/>
                <a:ea typeface="+mn-ea"/>
                <a:cs typeface="+mn-cs"/>
              </a:rPr>
              <a:t>, Master processor </a:t>
            </a:r>
            <a:r>
              <a:rPr lang="en-US" sz="1200" b="0" i="0" kern="1200" dirty="0" err="1">
                <a:solidFill>
                  <a:schemeClr val="tx1"/>
                </a:solidFill>
                <a:effectLst/>
                <a:latin typeface="+mn-lt"/>
                <a:ea typeface="+mn-ea"/>
                <a:cs typeface="+mn-cs"/>
              </a:rPr>
              <a:t>định</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thời</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và</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phân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công</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việc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cho</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các</a:t>
            </a:r>
            <a:r>
              <a:rPr lang="en-US" sz="1200" b="0" i="0" kern="1200" dirty="0">
                <a:solidFill>
                  <a:schemeClr val="tx1"/>
                </a:solidFill>
                <a:effectLst/>
                <a:latin typeface="+mn-lt"/>
                <a:ea typeface="+mn-ea"/>
                <a:cs typeface="+mn-cs"/>
              </a:rPr>
              <a:t> slave</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processors</a:t>
            </a:r>
            <a:r>
              <a:rPr lang="en-US" dirty="0"/>
              <a:t> </a:t>
            </a:r>
            <a:br>
              <a:rPr lang="en-US" dirty="0"/>
            </a:br>
            <a:endParaRPr lang="en-US" dirty="0"/>
          </a:p>
          <a:p>
            <a:br>
              <a:rPr lang="en-US" dirty="0"/>
            </a:br>
            <a:br>
              <a:rPr lang="vi-VN" dirty="0"/>
            </a:br>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7</a:t>
            </a:fld>
            <a:endParaRPr lang="en-US"/>
          </a:p>
        </p:txBody>
      </p:sp>
    </p:spTree>
    <p:extLst>
      <p:ext uri="{BB962C8B-B14F-4D97-AF65-F5344CB8AC3E}">
        <p14:creationId xmlns:p14="http://schemas.microsoft.com/office/powerpoint/2010/main" val="2097899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8</a:t>
            </a:fld>
            <a:endParaRPr lang="en-US"/>
          </a:p>
        </p:txBody>
      </p:sp>
    </p:spTree>
    <p:extLst>
      <p:ext uri="{BB962C8B-B14F-4D97-AF65-F5344CB8AC3E}">
        <p14:creationId xmlns:p14="http://schemas.microsoft.com/office/powerpoint/2010/main" val="213174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a:p>
            <a:endParaRPr lang="vi-VN"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9</a:t>
            </a:fld>
            <a:endParaRPr lang="en-US"/>
          </a:p>
        </p:txBody>
      </p:sp>
    </p:spTree>
    <p:extLst>
      <p:ext uri="{BB962C8B-B14F-4D97-AF65-F5344CB8AC3E}">
        <p14:creationId xmlns:p14="http://schemas.microsoft.com/office/powerpoint/2010/main" val="470587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D4F08593-9999-46B0-AA2F-E39338DD28D8}" type="slidenum">
              <a:rPr lang="en-US" smtClean="0"/>
              <a:pPr/>
              <a:t>10</a:t>
            </a:fld>
            <a:endParaRPr lang="en-US"/>
          </a:p>
        </p:txBody>
      </p:sp>
    </p:spTree>
    <p:extLst>
      <p:ext uri="{BB962C8B-B14F-4D97-AF65-F5344CB8AC3E}">
        <p14:creationId xmlns:p14="http://schemas.microsoft.com/office/powerpoint/2010/main" val="351906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838BE0A2-F8E5-45BD-BEEC-28BD51A298E4}" type="datetime1">
              <a:rPr kumimoji="1" lang="en-US" altLang="ja-JP" smtClean="0"/>
              <a:t>4/24/2020</a:t>
            </a:fld>
            <a:endParaRPr kumimoji="1" lang="ja-JP" altLang="en-US"/>
          </a:p>
        </p:txBody>
      </p:sp>
      <p:sp>
        <p:nvSpPr>
          <p:cNvPr id="4" name="Footer Placeholder 3"/>
          <p:cNvSpPr>
            <a:spLocks noGrp="1"/>
          </p:cNvSpPr>
          <p:nvPr>
            <p:ph type="ftr" sz="quarter" idx="11"/>
          </p:nvPr>
        </p:nvSpPr>
        <p:spPr/>
        <p:txBody>
          <a:bodyPr/>
          <a:lstStyle/>
          <a:p>
            <a:r>
              <a:rPr kumimoji="1" lang="en-US" altLang="ja-JP" dirty="0"/>
              <a:t>Copyrights 2016 UIT-CE.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extLst>
      <p:ext uri="{BB962C8B-B14F-4D97-AF65-F5344CB8AC3E}">
        <p14:creationId xmlns:p14="http://schemas.microsoft.com/office/powerpoint/2010/main" val="25199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defRPr/>
            </a:lvl1pPr>
            <a:lvl2pPr>
              <a:defRPr baseline="0"/>
            </a:lvl2pPr>
            <a:lvl3pPr>
              <a:defRPr baseline="0"/>
            </a:lvl3pPr>
            <a:lvl4pPr>
              <a:defRPr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5A8E3929-EB02-46DA-BB5F-26DFD1F576BD}" type="datetime1">
              <a:rPr kumimoji="1" lang="en-US" altLang="ja-JP" smtClean="0"/>
              <a:t>4/24/2020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dirty="0"/>
              <a:t>Copyrights 2016 UIT-CE. All Rights Reserved.</a:t>
            </a:r>
            <a:endParaRPr kumimoji="1" lang="ja-JP" altLang="en-US" dirty="0"/>
          </a:p>
        </p:txBody>
      </p:sp>
    </p:spTree>
    <p:extLst>
      <p:ext uri="{BB962C8B-B14F-4D97-AF65-F5344CB8AC3E}">
        <p14:creationId xmlns:p14="http://schemas.microsoft.com/office/powerpoint/2010/main" val="30534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AA0881-0C75-4E82-B86B-5A7B14260C5E}" type="datetime1">
              <a:rPr kumimoji="1" lang="en-US" altLang="ja-JP" smtClean="0"/>
              <a:t>4/24/2020</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2016 UIT-CE. All Rights Reserved.</a:t>
            </a:r>
            <a:endParaRPr kumimoji="1" lang="ja-JP" altLang="en-US" dirty="0"/>
          </a:p>
        </p:txBody>
      </p:sp>
      <p:grpSp>
        <p:nvGrpSpPr>
          <p:cNvPr id="7" name="Group 6"/>
          <p:cNvGrpSpPr/>
          <p:nvPr userDrawn="1"/>
        </p:nvGrpSpPr>
        <p:grpSpPr>
          <a:xfrm>
            <a:off x="1026941" y="1012874"/>
            <a:ext cx="10160000" cy="130127"/>
            <a:chOff x="770206" y="1012873"/>
            <a:chExt cx="7620000" cy="130127"/>
          </a:xfrm>
        </p:grpSpPr>
        <p:sp>
          <p:nvSpPr>
            <p:cNvPr id="8"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sz="3200" dirty="0"/>
            </a:p>
          </p:txBody>
        </p:sp>
        <p:sp>
          <p:nvSpPr>
            <p:cNvPr id="9"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0"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1"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grpSp>
    </p:spTree>
    <p:extLst>
      <p:ext uri="{BB962C8B-B14F-4D97-AF65-F5344CB8AC3E}">
        <p14:creationId xmlns:p14="http://schemas.microsoft.com/office/powerpoint/2010/main" val="2753073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0A152681-C1F7-4D08-BD17-E95CF99C57DC}" type="datetime1">
              <a:rPr kumimoji="1" lang="en-US" altLang="ja-JP" smtClean="0"/>
              <a:t>4/24/2020</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2016 UIT-CE. All Rights Reserved.</a:t>
            </a:r>
            <a:endParaRPr kumimoji="1" lang="ja-JP" altLang="en-US" dirty="0"/>
          </a:p>
        </p:txBody>
      </p:sp>
    </p:spTree>
    <p:extLst>
      <p:ext uri="{BB962C8B-B14F-4D97-AF65-F5344CB8AC3E}">
        <p14:creationId xmlns:p14="http://schemas.microsoft.com/office/powerpoint/2010/main" val="624204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959BF29C-CFD5-4F32-8A28-05EA2BF50202}" type="datetime1">
              <a:rPr kumimoji="1" lang="en-US" altLang="ja-JP" smtClean="0"/>
              <a:t>4/24/2020</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2016 UIT-CE. All Rights Reserved.</a:t>
            </a:r>
            <a:endParaRPr kumimoji="1" lang="ja-JP" altLang="en-US" dirty="0"/>
          </a:p>
        </p:txBody>
      </p:sp>
    </p:spTree>
    <p:extLst>
      <p:ext uri="{BB962C8B-B14F-4D97-AF65-F5344CB8AC3E}">
        <p14:creationId xmlns:p14="http://schemas.microsoft.com/office/powerpoint/2010/main" val="2782957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0" y="42203"/>
            <a:ext cx="10972800" cy="948398"/>
          </a:xfrm>
        </p:spPr>
        <p:txBody>
          <a:bodyPr/>
          <a:lstStyle/>
          <a:p>
            <a:r>
              <a:rPr lang="en-US"/>
              <a:t>Click to edit Master title style</a:t>
            </a:r>
          </a:p>
        </p:txBody>
      </p:sp>
      <p:grpSp>
        <p:nvGrpSpPr>
          <p:cNvPr id="10" name="Group 9"/>
          <p:cNvGrpSpPr/>
          <p:nvPr userDrawn="1"/>
        </p:nvGrpSpPr>
        <p:grpSpPr>
          <a:xfrm>
            <a:off x="1026941" y="1012874"/>
            <a:ext cx="10160000" cy="130127"/>
            <a:chOff x="770206" y="1012873"/>
            <a:chExt cx="7620000" cy="130127"/>
          </a:xfrm>
        </p:grpSpPr>
        <p:sp>
          <p:nvSpPr>
            <p:cNvPr id="11" name="Title 1"/>
            <p:cNvSpPr txBox="1">
              <a:spLocks/>
            </p:cNvSpPr>
            <p:nvPr userDrawn="1"/>
          </p:nvSpPr>
          <p:spPr>
            <a:xfrm>
              <a:off x="1989406" y="1012873"/>
              <a:ext cx="6400800" cy="130127"/>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sz="3200" dirty="0"/>
            </a:p>
          </p:txBody>
        </p:sp>
        <p:sp>
          <p:nvSpPr>
            <p:cNvPr id="12" name="Title 1"/>
            <p:cNvSpPr txBox="1">
              <a:spLocks/>
            </p:cNvSpPr>
            <p:nvPr userDrawn="1"/>
          </p:nvSpPr>
          <p:spPr>
            <a:xfrm>
              <a:off x="770206" y="1012873"/>
              <a:ext cx="1524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3" name="Title 1"/>
            <p:cNvSpPr txBox="1">
              <a:spLocks/>
            </p:cNvSpPr>
            <p:nvPr userDrawn="1"/>
          </p:nvSpPr>
          <p:spPr>
            <a:xfrm>
              <a:off x="1075006" y="1012873"/>
              <a:ext cx="2286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4" name="Title 1"/>
            <p:cNvSpPr txBox="1">
              <a:spLocks/>
            </p:cNvSpPr>
            <p:nvPr userDrawn="1"/>
          </p:nvSpPr>
          <p:spPr>
            <a:xfrm>
              <a:off x="1456006" y="1012873"/>
              <a:ext cx="381000" cy="130127"/>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grpSp>
    </p:spTree>
    <p:extLst>
      <p:ext uri="{BB962C8B-B14F-4D97-AF65-F5344CB8AC3E}">
        <p14:creationId xmlns:p14="http://schemas.microsoft.com/office/powerpoint/2010/main" val="36287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381000"/>
            <a:ext cx="10972800" cy="4953000"/>
          </a:xfrm>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400">
                <a:latin typeface="Times New Roman" pitchFamily="18" charset="0"/>
                <a:cs typeface="Times New Roman" pitchFamily="18" charset="0"/>
              </a:defRPr>
            </a:lvl3pPr>
            <a:lvl4pPr>
              <a:defRPr sz="2400">
                <a:latin typeface="Times New Roman" pitchFamily="18" charset="0"/>
                <a:cs typeface="Times New Roman" pitchFamily="18" charset="0"/>
              </a:defRPr>
            </a:lvl4pPr>
            <a:lvl5pPr>
              <a:defRPr sz="24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12" name="Text Placeholder 2"/>
          <p:cNvSpPr>
            <a:spLocks noGrp="1"/>
          </p:cNvSpPr>
          <p:nvPr>
            <p:ph type="body" idx="10"/>
          </p:nvPr>
        </p:nvSpPr>
        <p:spPr>
          <a:xfrm>
            <a:off x="613833" y="5562601"/>
            <a:ext cx="6294967"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p:cNvSpPr>
            <a:spLocks noGrp="1"/>
          </p:cNvSpPr>
          <p:nvPr>
            <p:ph type="body" sz="quarter" idx="3"/>
          </p:nvPr>
        </p:nvSpPr>
        <p:spPr>
          <a:xfrm>
            <a:off x="7620001" y="5562601"/>
            <a:ext cx="3966633"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grpSp>
        <p:nvGrpSpPr>
          <p:cNvPr id="3" name="Group 2"/>
          <p:cNvGrpSpPr/>
          <p:nvPr userDrawn="1"/>
        </p:nvGrpSpPr>
        <p:grpSpPr>
          <a:xfrm>
            <a:off x="7176085" y="5543065"/>
            <a:ext cx="173504" cy="1149096"/>
            <a:chOff x="5382064" y="5543065"/>
            <a:chExt cx="130128" cy="1149096"/>
          </a:xfrm>
        </p:grpSpPr>
        <p:sp>
          <p:nvSpPr>
            <p:cNvPr id="9" name="Title 1"/>
            <p:cNvSpPr txBox="1">
              <a:spLocks/>
            </p:cNvSpPr>
            <p:nvPr userDrawn="1"/>
          </p:nvSpPr>
          <p:spPr>
            <a:xfrm rot="5400000">
              <a:off x="5031076" y="6211045"/>
              <a:ext cx="832104" cy="130128"/>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sz="3200" dirty="0"/>
            </a:p>
          </p:txBody>
        </p:sp>
        <p:sp>
          <p:nvSpPr>
            <p:cNvPr id="10" name="Title 1"/>
            <p:cNvSpPr txBox="1">
              <a:spLocks/>
            </p:cNvSpPr>
            <p:nvPr userDrawn="1"/>
          </p:nvSpPr>
          <p:spPr>
            <a:xfrm rot="5400000">
              <a:off x="5427316" y="5497813"/>
              <a:ext cx="39624"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1" name="Title 1"/>
            <p:cNvSpPr txBox="1">
              <a:spLocks/>
            </p:cNvSpPr>
            <p:nvPr userDrawn="1"/>
          </p:nvSpPr>
          <p:spPr>
            <a:xfrm rot="5400000">
              <a:off x="5417410" y="5586967"/>
              <a:ext cx="59436"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4" name="Title 1"/>
            <p:cNvSpPr txBox="1">
              <a:spLocks/>
            </p:cNvSpPr>
            <p:nvPr userDrawn="1"/>
          </p:nvSpPr>
          <p:spPr>
            <a:xfrm rot="5400000">
              <a:off x="5397598" y="5705839"/>
              <a:ext cx="99060"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grpSp>
    </p:spTree>
    <p:extLst>
      <p:ext uri="{BB962C8B-B14F-4D97-AF65-F5344CB8AC3E}">
        <p14:creationId xmlns:p14="http://schemas.microsoft.com/office/powerpoint/2010/main" val="130170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8" name="Content Placeholder 2"/>
          <p:cNvSpPr>
            <a:spLocks noGrp="1"/>
          </p:cNvSpPr>
          <p:nvPr>
            <p:ph idx="1"/>
          </p:nvPr>
        </p:nvSpPr>
        <p:spPr>
          <a:xfrm>
            <a:off x="609600" y="381000"/>
            <a:ext cx="10972800" cy="4953000"/>
          </a:xfrm>
        </p:spPr>
        <p:txBody>
          <a:bodyPr>
            <a:normAutofit/>
          </a:bodyPr>
          <a:lstStyle>
            <a:lvl1pPr>
              <a:defRPr sz="2800">
                <a:latin typeface="Times New Roman" pitchFamily="18" charset="0"/>
                <a:cs typeface="Times New Roman" pitchFamily="18" charset="0"/>
              </a:defRPr>
            </a:lvl1pPr>
            <a:lvl2pPr>
              <a:defRPr sz="2400">
                <a:latin typeface="Times New Roman" pitchFamily="18" charset="0"/>
                <a:cs typeface="Times New Roman" pitchFamily="18" charset="0"/>
              </a:defRPr>
            </a:lvl2pPr>
            <a:lvl3pPr>
              <a:defRPr sz="2400">
                <a:latin typeface="Times New Roman" pitchFamily="18" charset="0"/>
                <a:cs typeface="Times New Roman" pitchFamily="18" charset="0"/>
              </a:defRPr>
            </a:lvl3pPr>
            <a:lvl4pPr>
              <a:defRPr sz="2400">
                <a:latin typeface="Times New Roman" pitchFamily="18" charset="0"/>
                <a:cs typeface="Times New Roman" pitchFamily="18" charset="0"/>
              </a:defRPr>
            </a:lvl4pPr>
            <a:lvl5pPr>
              <a:defRPr sz="2400">
                <a:latin typeface="Times New Roman" pitchFamily="18" charset="0"/>
                <a:cs typeface="Times New Roman" pitchFamily="18" charset="0"/>
              </a:defRPr>
            </a:lvl5pPr>
          </a:lstStyle>
          <a:p>
            <a:pPr lvl="0"/>
            <a:r>
              <a:rPr lang="en-US" dirty="0"/>
              <a:t>Click to edit Master text styles</a:t>
            </a:r>
          </a:p>
          <a:p>
            <a:pPr lvl="1"/>
            <a:r>
              <a:rPr lang="en-US" dirty="0"/>
              <a:t>Second level</a:t>
            </a:r>
          </a:p>
          <a:p>
            <a:pPr lvl="2"/>
            <a:r>
              <a:rPr lang="en-US" dirty="0"/>
              <a:t>Third level</a:t>
            </a:r>
          </a:p>
        </p:txBody>
      </p:sp>
      <p:sp>
        <p:nvSpPr>
          <p:cNvPr id="12" name="Text Placeholder 2"/>
          <p:cNvSpPr>
            <a:spLocks noGrp="1"/>
          </p:cNvSpPr>
          <p:nvPr>
            <p:ph type="body" idx="10"/>
          </p:nvPr>
        </p:nvSpPr>
        <p:spPr>
          <a:xfrm>
            <a:off x="613833" y="5562601"/>
            <a:ext cx="6294967"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4"/>
          <p:cNvSpPr>
            <a:spLocks noGrp="1"/>
          </p:cNvSpPr>
          <p:nvPr>
            <p:ph type="body" sz="quarter" idx="3"/>
          </p:nvPr>
        </p:nvSpPr>
        <p:spPr>
          <a:xfrm>
            <a:off x="7620001" y="5562601"/>
            <a:ext cx="3966633" cy="1079365"/>
          </a:xfrm>
        </p:spPr>
        <p:txBody>
          <a:bodyPr anchor="ctr"/>
          <a:lstStyle>
            <a:lvl1pPr marL="0" indent="0">
              <a:buNone/>
              <a:defRPr sz="2400" b="0">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grpSp>
        <p:nvGrpSpPr>
          <p:cNvPr id="3" name="Group 2"/>
          <p:cNvGrpSpPr/>
          <p:nvPr userDrawn="1"/>
        </p:nvGrpSpPr>
        <p:grpSpPr>
          <a:xfrm>
            <a:off x="7176085" y="5543065"/>
            <a:ext cx="173504" cy="1149096"/>
            <a:chOff x="5382064" y="5543065"/>
            <a:chExt cx="130128" cy="1149096"/>
          </a:xfrm>
        </p:grpSpPr>
        <p:sp>
          <p:nvSpPr>
            <p:cNvPr id="9" name="Title 1"/>
            <p:cNvSpPr txBox="1">
              <a:spLocks/>
            </p:cNvSpPr>
            <p:nvPr userDrawn="1"/>
          </p:nvSpPr>
          <p:spPr>
            <a:xfrm rot="5400000">
              <a:off x="5031076" y="6211045"/>
              <a:ext cx="832104" cy="130128"/>
            </a:xfrm>
            <a:prstGeom prst="rect">
              <a:avLst/>
            </a:prstGeom>
            <a:solidFill>
              <a:schemeClr val="accent1"/>
            </a:solidFill>
            <a:ln>
              <a:solidFill>
                <a:schemeClr val="accent1"/>
              </a:solidFill>
            </a:ln>
          </p:spPr>
          <p:txBody>
            <a:bodyPr vert="horz" lIns="91440" tIns="45720" rIns="91440" bIns="45720" rtlCol="0" anchor="ctr">
              <a:normAutofit fontScale="25000" lnSpcReduction="20000"/>
            </a:bodyPr>
            <a:lstStyle>
              <a:lvl1pPr algn="l" defTabSz="914400" rtl="0" eaLnBrk="1" latinLnBrk="0" hangingPunct="1">
                <a:spcBef>
                  <a:spcPct val="0"/>
                </a:spcBef>
                <a:buNone/>
                <a:defRPr sz="3200" b="1" kern="1200">
                  <a:solidFill>
                    <a:schemeClr val="bg1"/>
                  </a:solidFill>
                  <a:latin typeface="Tahoma" pitchFamily="34" charset="0"/>
                  <a:ea typeface="Tahoma" pitchFamily="34" charset="0"/>
                  <a:cs typeface="Tahoma" pitchFamily="34" charset="0"/>
                </a:defRPr>
              </a:lvl1pPr>
            </a:lstStyle>
            <a:p>
              <a:endParaRPr lang="en-US" sz="3200" dirty="0"/>
            </a:p>
          </p:txBody>
        </p:sp>
        <p:sp>
          <p:nvSpPr>
            <p:cNvPr id="10" name="Title 1"/>
            <p:cNvSpPr txBox="1">
              <a:spLocks/>
            </p:cNvSpPr>
            <p:nvPr userDrawn="1"/>
          </p:nvSpPr>
          <p:spPr>
            <a:xfrm rot="5400000">
              <a:off x="5427316" y="5497813"/>
              <a:ext cx="39624"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1" name="Title 1"/>
            <p:cNvSpPr txBox="1">
              <a:spLocks/>
            </p:cNvSpPr>
            <p:nvPr userDrawn="1"/>
          </p:nvSpPr>
          <p:spPr>
            <a:xfrm rot="5400000">
              <a:off x="5417410" y="5586967"/>
              <a:ext cx="59436"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sp>
          <p:nvSpPr>
            <p:cNvPr id="14" name="Title 1"/>
            <p:cNvSpPr txBox="1">
              <a:spLocks/>
            </p:cNvSpPr>
            <p:nvPr userDrawn="1"/>
          </p:nvSpPr>
          <p:spPr>
            <a:xfrm rot="5400000">
              <a:off x="5397598" y="5705839"/>
              <a:ext cx="99060" cy="130128"/>
            </a:xfrm>
            <a:prstGeom prst="rect">
              <a:avLst/>
            </a:prstGeom>
            <a:solidFill>
              <a:srgbClr val="A4CA39"/>
            </a:solidFill>
            <a:ln>
              <a:solidFill>
                <a:srgbClr val="A4CA39"/>
              </a:solidFill>
            </a:ln>
          </p:spPr>
          <p:txBody>
            <a:bodyPr vert="horz" lIns="91440" tIns="45720" rIns="91440" bIns="45720" rtlCol="0" anchor="ctr">
              <a:normAutofit fontScale="25000" lnSpcReduction="20000"/>
            </a:bodyPr>
            <a:lstStyle>
              <a:lvl1pPr algn="ctr" defTabSz="914400" rtl="0" eaLnBrk="1" latinLnBrk="0" hangingPunct="1">
                <a:spcBef>
                  <a:spcPct val="0"/>
                </a:spcBef>
                <a:buNone/>
                <a:defRPr sz="3600" b="1" kern="1200">
                  <a:solidFill>
                    <a:schemeClr val="bg1"/>
                  </a:solidFill>
                  <a:latin typeface="Tahoma" pitchFamily="34" charset="0"/>
                  <a:ea typeface="Tahoma" pitchFamily="34" charset="0"/>
                  <a:cs typeface="Tahoma" pitchFamily="34" charset="0"/>
                </a:defRPr>
              </a:lvl1pPr>
            </a:lstStyle>
            <a:p>
              <a:endParaRPr lang="en-US" sz="3600" dirty="0"/>
            </a:p>
          </p:txBody>
        </p:sp>
      </p:grpSp>
      <p:sp>
        <p:nvSpPr>
          <p:cNvPr id="4" name="Rectangle 3"/>
          <p:cNvSpPr/>
          <p:nvPr userDrawn="1"/>
        </p:nvSpPr>
        <p:spPr>
          <a:xfrm>
            <a:off x="0" y="0"/>
            <a:ext cx="12173243" cy="6850966"/>
          </a:xfrm>
          <a:prstGeom prst="rect">
            <a:avLst/>
          </a:prstGeom>
          <a:noFill/>
          <a:ln w="114300" cmpd="thinThick">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21725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10"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AE662248-5730-450D-8BD2-554360074593}" type="datetime1">
              <a:rPr kumimoji="1" lang="en-US" altLang="ja-JP" smtClean="0"/>
              <a:t>4/24/2020</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dirty="0"/>
              <a:t>Copyrights 2016 UIT-CE.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extLst>
      <p:ext uri="{BB962C8B-B14F-4D97-AF65-F5344CB8AC3E}">
        <p14:creationId xmlns:p14="http://schemas.microsoft.com/office/powerpoint/2010/main" val="107939910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60" r:id="rId6"/>
    <p:sldLayoutId id="2147483654" r:id="rId7"/>
    <p:sldLayoutId id="2147483664" r:id="rId8"/>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voer.edu.vn/"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voer.edu.v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ÔN TẬP GIỮA KỲ</a:t>
            </a:r>
          </a:p>
        </p:txBody>
      </p:sp>
      <p:sp>
        <p:nvSpPr>
          <p:cNvPr id="6" name="Title 5"/>
          <p:cNvSpPr>
            <a:spLocks noGrp="1"/>
          </p:cNvSpPr>
          <p:nvPr>
            <p:ph type="ctrTitle"/>
          </p:nvPr>
        </p:nvSpPr>
        <p:spPr/>
        <p:txBody>
          <a:bodyPr/>
          <a:lstStyle/>
          <a:p>
            <a:r>
              <a:rPr lang="en-US" dirty="0"/>
              <a:t>HỆ ĐIỀU HÀNH</a:t>
            </a:r>
          </a:p>
        </p:txBody>
      </p:sp>
    </p:spTree>
    <p:extLst>
      <p:ext uri="{BB962C8B-B14F-4D97-AF65-F5344CB8AC3E}">
        <p14:creationId xmlns:p14="http://schemas.microsoft.com/office/powerpoint/2010/main" val="186270628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10</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335360" y="1412776"/>
            <a:ext cx="7964275" cy="562630"/>
          </a:xfrm>
        </p:spPr>
        <p:txBody>
          <a:bodyPr/>
          <a:lstStyle/>
          <a:p>
            <a:pPr lvl="0"/>
            <a:r>
              <a:rPr lang="en-US" dirty="0" err="1"/>
              <a:t>Những</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hệ</a:t>
            </a:r>
            <a:r>
              <a:rPr lang="en-US" dirty="0"/>
              <a:t> </a:t>
            </a:r>
            <a:r>
              <a:rPr lang="en-US" dirty="0" err="1"/>
              <a:t>thống</a:t>
            </a:r>
            <a:r>
              <a:rPr lang="en-US" dirty="0"/>
              <a:t> chia </a:t>
            </a:r>
            <a:r>
              <a:rPr lang="en-US" dirty="0" err="1"/>
              <a:t>sẻ</a:t>
            </a:r>
            <a:r>
              <a:rPr lang="en-US" dirty="0"/>
              <a:t> </a:t>
            </a:r>
            <a:r>
              <a:rPr lang="en-US" dirty="0" err="1"/>
              <a:t>thời</a:t>
            </a:r>
            <a:r>
              <a:rPr lang="en-US" dirty="0"/>
              <a:t> </a:t>
            </a:r>
            <a:r>
              <a:rPr lang="en-US" dirty="0" err="1"/>
              <a:t>gian</a:t>
            </a:r>
            <a:r>
              <a:rPr lang="en-US" dirty="0"/>
              <a:t>? </a:t>
            </a:r>
          </a:p>
          <a:p>
            <a:pPr lvl="0"/>
            <a:endParaRPr lang="en-US" dirty="0"/>
          </a:p>
          <a:p>
            <a:pPr marL="0" indent="0">
              <a:buNone/>
            </a:pPr>
            <a:endParaRPr lang="en-US" dirty="0"/>
          </a:p>
        </p:txBody>
      </p:sp>
      <p:pic>
        <p:nvPicPr>
          <p:cNvPr id="6" name="Picture 5">
            <a:extLst>
              <a:ext uri="{FF2B5EF4-FFF2-40B4-BE49-F238E27FC236}">
                <a16:creationId xmlns:a16="http://schemas.microsoft.com/office/drawing/2014/main" id="{21B2C3F8-50AF-4741-9EBA-8222FD9046C3}"/>
              </a:ext>
            </a:extLst>
          </p:cNvPr>
          <p:cNvPicPr>
            <a:picLocks noChangeAspect="1"/>
          </p:cNvPicPr>
          <p:nvPr/>
        </p:nvPicPr>
        <p:blipFill>
          <a:blip r:embed="rId3"/>
          <a:stretch>
            <a:fillRect/>
          </a:stretch>
        </p:blipFill>
        <p:spPr>
          <a:xfrm>
            <a:off x="2349468" y="1875715"/>
            <a:ext cx="7166683" cy="4429835"/>
          </a:xfrm>
          <a:prstGeom prst="rect">
            <a:avLst/>
          </a:prstGeom>
        </p:spPr>
      </p:pic>
    </p:spTree>
    <p:extLst>
      <p:ext uri="{BB962C8B-B14F-4D97-AF65-F5344CB8AC3E}">
        <p14:creationId xmlns:p14="http://schemas.microsoft.com/office/powerpoint/2010/main" val="386748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11</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335360" y="1412776"/>
            <a:ext cx="11521280" cy="693390"/>
          </a:xfrm>
        </p:spPr>
        <p:txBody>
          <a:bodyPr/>
          <a:lstStyle/>
          <a:p>
            <a:pPr lvl="0"/>
            <a:r>
              <a:rPr lang="en-US" dirty="0" err="1"/>
              <a:t>Đặc</a:t>
            </a:r>
            <a:r>
              <a:rPr lang="en-US" dirty="0"/>
              <a:t> </a:t>
            </a:r>
            <a:r>
              <a:rPr lang="en-US" dirty="0" err="1"/>
              <a:t>điểm</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đa</a:t>
            </a:r>
            <a:r>
              <a:rPr lang="en-US" dirty="0"/>
              <a:t> </a:t>
            </a:r>
            <a:r>
              <a:rPr lang="en-US" dirty="0" err="1"/>
              <a:t>chương</a:t>
            </a:r>
            <a:r>
              <a:rPr lang="en-US" dirty="0"/>
              <a:t>? </a:t>
            </a:r>
          </a:p>
          <a:p>
            <a:pPr marL="0" indent="0">
              <a:buNone/>
            </a:pPr>
            <a:endParaRPr lang="en-US" dirty="0"/>
          </a:p>
        </p:txBody>
      </p:sp>
      <p:sp>
        <p:nvSpPr>
          <p:cNvPr id="29" name="Rectangle: Top Corners Rounded 28">
            <a:extLst>
              <a:ext uri="{FF2B5EF4-FFF2-40B4-BE49-F238E27FC236}">
                <a16:creationId xmlns:a16="http://schemas.microsoft.com/office/drawing/2014/main" id="{0721827B-E52D-421D-93FA-AC8A58152081}"/>
              </a:ext>
            </a:extLst>
          </p:cNvPr>
          <p:cNvSpPr/>
          <p:nvPr/>
        </p:nvSpPr>
        <p:spPr>
          <a:xfrm rot="5400000">
            <a:off x="5830994" y="-789572"/>
            <a:ext cx="987552" cy="7695782"/>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0" name="Rectangle: Top Corners Rounded 29">
            <a:extLst>
              <a:ext uri="{FF2B5EF4-FFF2-40B4-BE49-F238E27FC236}">
                <a16:creationId xmlns:a16="http://schemas.microsoft.com/office/drawing/2014/main" id="{A75CA120-AE03-4134-AEBE-394A78FFDB83}"/>
              </a:ext>
            </a:extLst>
          </p:cNvPr>
          <p:cNvSpPr/>
          <p:nvPr/>
        </p:nvSpPr>
        <p:spPr>
          <a:xfrm rot="5400000">
            <a:off x="6367031" y="290548"/>
            <a:ext cx="987552" cy="7695782"/>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1" name="Rectangle: Top Corners Rounded 30">
            <a:extLst>
              <a:ext uri="{FF2B5EF4-FFF2-40B4-BE49-F238E27FC236}">
                <a16:creationId xmlns:a16="http://schemas.microsoft.com/office/drawing/2014/main" id="{696FFDE7-B679-4069-BD9C-821BE68C3A84}"/>
              </a:ext>
            </a:extLst>
          </p:cNvPr>
          <p:cNvSpPr/>
          <p:nvPr/>
        </p:nvSpPr>
        <p:spPr>
          <a:xfrm rot="5400000">
            <a:off x="7107392" y="999463"/>
            <a:ext cx="987552" cy="8438192"/>
          </a:xfrm>
          <a:prstGeom prst="round2SameRect">
            <a:avLst>
              <a:gd name="adj1" fmla="val 50000"/>
              <a:gd name="adj2"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800"/>
          </a:p>
        </p:txBody>
      </p:sp>
      <p:grpSp>
        <p:nvGrpSpPr>
          <p:cNvPr id="32" name="Group 31">
            <a:extLst>
              <a:ext uri="{FF2B5EF4-FFF2-40B4-BE49-F238E27FC236}">
                <a16:creationId xmlns:a16="http://schemas.microsoft.com/office/drawing/2014/main" id="{6C34C73F-1CC5-45C4-9261-F6B7D3148552}"/>
              </a:ext>
            </a:extLst>
          </p:cNvPr>
          <p:cNvGrpSpPr/>
          <p:nvPr/>
        </p:nvGrpSpPr>
        <p:grpSpPr>
          <a:xfrm>
            <a:off x="1066800" y="1063824"/>
            <a:ext cx="2880320" cy="5184576"/>
            <a:chOff x="832917" y="692696"/>
            <a:chExt cx="2880320" cy="5184576"/>
          </a:xfrm>
        </p:grpSpPr>
        <p:sp>
          <p:nvSpPr>
            <p:cNvPr id="49" name="Oval 48">
              <a:extLst>
                <a:ext uri="{FF2B5EF4-FFF2-40B4-BE49-F238E27FC236}">
                  <a16:creationId xmlns:a16="http://schemas.microsoft.com/office/drawing/2014/main" id="{86DA893A-F5B2-4C83-83A4-12D67969EAA3}"/>
                </a:ext>
              </a:extLst>
            </p:cNvPr>
            <p:cNvSpPr/>
            <p:nvPr/>
          </p:nvSpPr>
          <p:spPr>
            <a:xfrm>
              <a:off x="832917" y="2996952"/>
              <a:ext cx="2880320" cy="2880320"/>
            </a:xfrm>
            <a:prstGeom prst="ellipse">
              <a:avLst/>
            </a:prstGeom>
            <a:solidFill>
              <a:srgbClr val="00B0F0"/>
            </a:solidFill>
            <a:ln>
              <a:noFill/>
            </a:ln>
            <a:scene3d>
              <a:camera prst="isometricOffAxis1Top"/>
              <a:lightRig rig="balanced" dir="t"/>
            </a:scene3d>
            <a:sp3d prstMaterial="matte">
              <a:bevelT w="317500" h="8572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50" name="Oval 49">
              <a:extLst>
                <a:ext uri="{FF2B5EF4-FFF2-40B4-BE49-F238E27FC236}">
                  <a16:creationId xmlns:a16="http://schemas.microsoft.com/office/drawing/2014/main" id="{69212425-2D46-4BE6-8684-A138160CA0AE}"/>
                </a:ext>
              </a:extLst>
            </p:cNvPr>
            <p:cNvSpPr/>
            <p:nvPr/>
          </p:nvSpPr>
          <p:spPr>
            <a:xfrm>
              <a:off x="1235967" y="2419375"/>
              <a:ext cx="2076426" cy="2076426"/>
            </a:xfrm>
            <a:prstGeom prst="ellipse">
              <a:avLst/>
            </a:prstGeom>
            <a:solidFill>
              <a:schemeClr val="accent3"/>
            </a:solidFill>
            <a:ln>
              <a:noFill/>
            </a:ln>
            <a:scene3d>
              <a:camera prst="isometricOffAxis1Top"/>
              <a:lightRig rig="balanced" dir="t"/>
            </a:scene3d>
            <a:sp3d prstMaterial="matte">
              <a:bevelT w="266700" h="7429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51" name="Oval 50">
              <a:extLst>
                <a:ext uri="{FF2B5EF4-FFF2-40B4-BE49-F238E27FC236}">
                  <a16:creationId xmlns:a16="http://schemas.microsoft.com/office/drawing/2014/main" id="{CB44ACAA-0B3A-433F-9980-A821A687D8D5}"/>
                </a:ext>
              </a:extLst>
            </p:cNvPr>
            <p:cNvSpPr/>
            <p:nvPr/>
          </p:nvSpPr>
          <p:spPr>
            <a:xfrm>
              <a:off x="1607071" y="692696"/>
              <a:ext cx="1294804" cy="1294804"/>
            </a:xfrm>
            <a:prstGeom prst="ellipse">
              <a:avLst/>
            </a:prstGeom>
            <a:solidFill>
              <a:schemeClr val="accent4"/>
            </a:solidFill>
            <a:ln>
              <a:noFill/>
            </a:ln>
            <a:scene3d>
              <a:camera prst="isometricOffAxis1Top"/>
              <a:lightRig rig="balanced" dir="t"/>
            </a:scene3d>
            <a:sp3d prstMaterial="matte">
              <a:bevelT w="793750" h="1924050" prst="angle"/>
              <a:extrusionClr>
                <a:srgbClr val="FAA33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grpSp>
      <p:sp>
        <p:nvSpPr>
          <p:cNvPr id="48" name="TextBox 10">
            <a:extLst>
              <a:ext uri="{FF2B5EF4-FFF2-40B4-BE49-F238E27FC236}">
                <a16:creationId xmlns:a16="http://schemas.microsoft.com/office/drawing/2014/main" id="{CC53FF10-310D-49F2-857C-793C680862D1}"/>
              </a:ext>
            </a:extLst>
          </p:cNvPr>
          <p:cNvSpPr txBox="1"/>
          <p:nvPr/>
        </p:nvSpPr>
        <p:spPr>
          <a:xfrm>
            <a:off x="3622555" y="2620006"/>
            <a:ext cx="6092566"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800" dirty="0"/>
              <a:t>Nhiều công việc được nạp đồng thời</a:t>
            </a:r>
            <a:r>
              <a:rPr lang="en-US" sz="2800" dirty="0"/>
              <a:t> </a:t>
            </a:r>
            <a:r>
              <a:rPr lang="vi-VN" sz="2800" dirty="0"/>
              <a:t>vào bộ nhớ chính </a:t>
            </a:r>
            <a:endParaRPr lang="ko-KR" altLang="en-US" sz="2800" dirty="0">
              <a:solidFill>
                <a:schemeClr val="bg1"/>
              </a:solidFill>
            </a:endParaRPr>
          </a:p>
        </p:txBody>
      </p:sp>
      <p:sp>
        <p:nvSpPr>
          <p:cNvPr id="46" name="TextBox 13">
            <a:extLst>
              <a:ext uri="{FF2B5EF4-FFF2-40B4-BE49-F238E27FC236}">
                <a16:creationId xmlns:a16="http://schemas.microsoft.com/office/drawing/2014/main" id="{16B791DC-5511-46FB-B560-3429C70E0993}"/>
              </a:ext>
            </a:extLst>
          </p:cNvPr>
          <p:cNvSpPr txBox="1"/>
          <p:nvPr/>
        </p:nvSpPr>
        <p:spPr>
          <a:xfrm>
            <a:off x="4054702" y="3706075"/>
            <a:ext cx="5618730" cy="138499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800" dirty="0"/>
              <a:t>Khi một tiến trình thực hiện I/O, một</a:t>
            </a:r>
            <a:r>
              <a:rPr lang="en-US" sz="2800" dirty="0"/>
              <a:t> </a:t>
            </a:r>
            <a:r>
              <a:rPr lang="vi-VN" sz="2800" dirty="0"/>
              <a:t>tiến trình khác được thực thi </a:t>
            </a:r>
            <a:br>
              <a:rPr lang="vi-VN" sz="2800" dirty="0"/>
            </a:br>
            <a:endParaRPr lang="ko-KR" altLang="en-US" sz="2800" dirty="0">
              <a:solidFill>
                <a:schemeClr val="bg1"/>
              </a:solidFill>
            </a:endParaRPr>
          </a:p>
        </p:txBody>
      </p:sp>
      <p:sp>
        <p:nvSpPr>
          <p:cNvPr id="44" name="TextBox 16">
            <a:extLst>
              <a:ext uri="{FF2B5EF4-FFF2-40B4-BE49-F238E27FC236}">
                <a16:creationId xmlns:a16="http://schemas.microsoft.com/office/drawing/2014/main" id="{67CADAE7-AB0E-4F1C-A6F0-D0666DCC8658}"/>
              </a:ext>
            </a:extLst>
          </p:cNvPr>
          <p:cNvSpPr txBox="1"/>
          <p:nvPr/>
        </p:nvSpPr>
        <p:spPr>
          <a:xfrm>
            <a:off x="4486848" y="4792144"/>
            <a:ext cx="6790751" cy="113877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vi-VN" sz="2800" dirty="0"/>
              <a:t>Tận dụng được thời gian rảnh, t</a:t>
            </a:r>
            <a:r>
              <a:rPr lang="en-US" sz="2800" dirty="0"/>
              <a:t>ă</a:t>
            </a:r>
            <a:r>
              <a:rPr lang="vi-VN" sz="2800" dirty="0"/>
              <a:t>ng</a:t>
            </a:r>
            <a:r>
              <a:rPr lang="en-US" sz="2800" dirty="0"/>
              <a:t> </a:t>
            </a:r>
            <a:r>
              <a:rPr lang="vi-VN" sz="2800" dirty="0"/>
              <a:t>hiệu suất sử dụng CPU (CPU</a:t>
            </a:r>
            <a:r>
              <a:rPr lang="en-US" sz="2800" dirty="0"/>
              <a:t> </a:t>
            </a:r>
            <a:r>
              <a:rPr lang="vi-VN" sz="2800" dirty="0"/>
              <a:t>utilization) </a:t>
            </a:r>
            <a:br>
              <a:rPr lang="vi-VN" sz="1200" dirty="0"/>
            </a:br>
            <a:endParaRPr lang="ko-KR" altLang="en-US" sz="1200" dirty="0">
              <a:solidFill>
                <a:schemeClr val="bg1"/>
              </a:solidFill>
            </a:endParaRPr>
          </a:p>
        </p:txBody>
      </p:sp>
      <p:sp>
        <p:nvSpPr>
          <p:cNvPr id="39" name="Rectangle 16">
            <a:extLst>
              <a:ext uri="{FF2B5EF4-FFF2-40B4-BE49-F238E27FC236}">
                <a16:creationId xmlns:a16="http://schemas.microsoft.com/office/drawing/2014/main" id="{A657973E-3C5E-4548-A31E-88A1CC43F0DE}"/>
              </a:ext>
            </a:extLst>
          </p:cNvPr>
          <p:cNvSpPr/>
          <p:nvPr/>
        </p:nvSpPr>
        <p:spPr>
          <a:xfrm rot="2700000">
            <a:off x="2342020" y="2843600"/>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40" name="Rounded Rectangle 5">
            <a:extLst>
              <a:ext uri="{FF2B5EF4-FFF2-40B4-BE49-F238E27FC236}">
                <a16:creationId xmlns:a16="http://schemas.microsoft.com/office/drawing/2014/main" id="{EB4DC91B-5665-4524-BC6C-ED9517A899B8}"/>
              </a:ext>
            </a:extLst>
          </p:cNvPr>
          <p:cNvSpPr/>
          <p:nvPr/>
        </p:nvSpPr>
        <p:spPr>
          <a:xfrm flipH="1">
            <a:off x="2311119" y="4177866"/>
            <a:ext cx="391682" cy="323114"/>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41" name="Rectangle 36">
            <a:extLst>
              <a:ext uri="{FF2B5EF4-FFF2-40B4-BE49-F238E27FC236}">
                <a16:creationId xmlns:a16="http://schemas.microsoft.com/office/drawing/2014/main" id="{FE702060-416F-4F94-86DB-187D1988ABBB}"/>
              </a:ext>
            </a:extLst>
          </p:cNvPr>
          <p:cNvSpPr/>
          <p:nvPr/>
        </p:nvSpPr>
        <p:spPr>
          <a:xfrm>
            <a:off x="2311120" y="5383515"/>
            <a:ext cx="365319" cy="305377"/>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60380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1000" fill="hold"/>
                                        <p:tgtEl>
                                          <p:spTgt spid="31"/>
                                        </p:tgtEl>
                                        <p:attrNameLst>
                                          <p:attrName>ppt_w</p:attrName>
                                        </p:attrNameLst>
                                      </p:cBhvr>
                                      <p:tavLst>
                                        <p:tav tm="0">
                                          <p:val>
                                            <p:fltVal val="0"/>
                                          </p:val>
                                        </p:tav>
                                        <p:tav tm="100000">
                                          <p:val>
                                            <p:strVal val="#ppt_w"/>
                                          </p:val>
                                        </p:tav>
                                      </p:tavLst>
                                    </p:anim>
                                    <p:anim calcmode="lin" valueType="num">
                                      <p:cBhvr>
                                        <p:cTn id="8" dur="1000" fill="hold"/>
                                        <p:tgtEl>
                                          <p:spTgt spid="31"/>
                                        </p:tgtEl>
                                        <p:attrNameLst>
                                          <p:attrName>ppt_h</p:attrName>
                                        </p:attrNameLst>
                                      </p:cBhvr>
                                      <p:tavLst>
                                        <p:tav tm="0">
                                          <p:val>
                                            <p:fltVal val="0"/>
                                          </p:val>
                                        </p:tav>
                                        <p:tav tm="100000">
                                          <p:val>
                                            <p:strVal val="#ppt_h"/>
                                          </p:val>
                                        </p:tav>
                                      </p:tavLst>
                                    </p:anim>
                                    <p:anim calcmode="lin" valueType="num">
                                      <p:cBhvr>
                                        <p:cTn id="9" dur="1000" fill="hold"/>
                                        <p:tgtEl>
                                          <p:spTgt spid="31"/>
                                        </p:tgtEl>
                                        <p:attrNameLst>
                                          <p:attrName>style.rotation</p:attrName>
                                        </p:attrNameLst>
                                      </p:cBhvr>
                                      <p:tavLst>
                                        <p:tav tm="0">
                                          <p:val>
                                            <p:fltVal val="90"/>
                                          </p:val>
                                        </p:tav>
                                        <p:tav tm="100000">
                                          <p:val>
                                            <p:fltVal val="0"/>
                                          </p:val>
                                        </p:tav>
                                      </p:tavLst>
                                    </p:anim>
                                    <p:animEffect transition="in" filter="fade">
                                      <p:cBhvr>
                                        <p:cTn id="10" dur="1000"/>
                                        <p:tgtEl>
                                          <p:spTgt spid="3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p:cTn id="13" dur="1000" fill="hold"/>
                                        <p:tgtEl>
                                          <p:spTgt spid="44"/>
                                        </p:tgtEl>
                                        <p:attrNameLst>
                                          <p:attrName>ppt_w</p:attrName>
                                        </p:attrNameLst>
                                      </p:cBhvr>
                                      <p:tavLst>
                                        <p:tav tm="0">
                                          <p:val>
                                            <p:fltVal val="0"/>
                                          </p:val>
                                        </p:tav>
                                        <p:tav tm="100000">
                                          <p:val>
                                            <p:strVal val="#ppt_w"/>
                                          </p:val>
                                        </p:tav>
                                      </p:tavLst>
                                    </p:anim>
                                    <p:anim calcmode="lin" valueType="num">
                                      <p:cBhvr>
                                        <p:cTn id="14" dur="1000" fill="hold"/>
                                        <p:tgtEl>
                                          <p:spTgt spid="44"/>
                                        </p:tgtEl>
                                        <p:attrNameLst>
                                          <p:attrName>ppt_h</p:attrName>
                                        </p:attrNameLst>
                                      </p:cBhvr>
                                      <p:tavLst>
                                        <p:tav tm="0">
                                          <p:val>
                                            <p:fltVal val="0"/>
                                          </p:val>
                                        </p:tav>
                                        <p:tav tm="100000">
                                          <p:val>
                                            <p:strVal val="#ppt_h"/>
                                          </p:val>
                                        </p:tav>
                                      </p:tavLst>
                                    </p:anim>
                                    <p:anim calcmode="lin" valueType="num">
                                      <p:cBhvr>
                                        <p:cTn id="15" dur="1000" fill="hold"/>
                                        <p:tgtEl>
                                          <p:spTgt spid="44"/>
                                        </p:tgtEl>
                                        <p:attrNameLst>
                                          <p:attrName>style.rotation</p:attrName>
                                        </p:attrNameLst>
                                      </p:cBhvr>
                                      <p:tavLst>
                                        <p:tav tm="0">
                                          <p:val>
                                            <p:fltVal val="90"/>
                                          </p:val>
                                        </p:tav>
                                        <p:tav tm="100000">
                                          <p:val>
                                            <p:fltVal val="0"/>
                                          </p:val>
                                        </p:tav>
                                      </p:tavLst>
                                    </p:anim>
                                    <p:animEffect transition="in" filter="fade">
                                      <p:cBhvr>
                                        <p:cTn id="16" dur="1000"/>
                                        <p:tgtEl>
                                          <p:spTgt spid="4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1000" fill="hold"/>
                                        <p:tgtEl>
                                          <p:spTgt spid="41"/>
                                        </p:tgtEl>
                                        <p:attrNameLst>
                                          <p:attrName>ppt_w</p:attrName>
                                        </p:attrNameLst>
                                      </p:cBhvr>
                                      <p:tavLst>
                                        <p:tav tm="0">
                                          <p:val>
                                            <p:fltVal val="0"/>
                                          </p:val>
                                        </p:tav>
                                        <p:tav tm="100000">
                                          <p:val>
                                            <p:strVal val="#ppt_w"/>
                                          </p:val>
                                        </p:tav>
                                      </p:tavLst>
                                    </p:anim>
                                    <p:anim calcmode="lin" valueType="num">
                                      <p:cBhvr>
                                        <p:cTn id="20" dur="1000" fill="hold"/>
                                        <p:tgtEl>
                                          <p:spTgt spid="41"/>
                                        </p:tgtEl>
                                        <p:attrNameLst>
                                          <p:attrName>ppt_h</p:attrName>
                                        </p:attrNameLst>
                                      </p:cBhvr>
                                      <p:tavLst>
                                        <p:tav tm="0">
                                          <p:val>
                                            <p:fltVal val="0"/>
                                          </p:val>
                                        </p:tav>
                                        <p:tav tm="100000">
                                          <p:val>
                                            <p:strVal val="#ppt_h"/>
                                          </p:val>
                                        </p:tav>
                                      </p:tavLst>
                                    </p:anim>
                                    <p:anim calcmode="lin" valueType="num">
                                      <p:cBhvr>
                                        <p:cTn id="21" dur="1000" fill="hold"/>
                                        <p:tgtEl>
                                          <p:spTgt spid="41"/>
                                        </p:tgtEl>
                                        <p:attrNameLst>
                                          <p:attrName>style.rotation</p:attrName>
                                        </p:attrNameLst>
                                      </p:cBhvr>
                                      <p:tavLst>
                                        <p:tav tm="0">
                                          <p:val>
                                            <p:fltVal val="90"/>
                                          </p:val>
                                        </p:tav>
                                        <p:tav tm="100000">
                                          <p:val>
                                            <p:fltVal val="0"/>
                                          </p:val>
                                        </p:tav>
                                      </p:tavLst>
                                    </p:anim>
                                    <p:animEffect transition="in" filter="fade">
                                      <p:cBhvr>
                                        <p:cTn id="22" dur="1000"/>
                                        <p:tgtEl>
                                          <p:spTgt spid="41"/>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p:cTn id="25" dur="1000" fill="hold"/>
                                        <p:tgtEl>
                                          <p:spTgt spid="40"/>
                                        </p:tgtEl>
                                        <p:attrNameLst>
                                          <p:attrName>ppt_w</p:attrName>
                                        </p:attrNameLst>
                                      </p:cBhvr>
                                      <p:tavLst>
                                        <p:tav tm="0">
                                          <p:val>
                                            <p:fltVal val="0"/>
                                          </p:val>
                                        </p:tav>
                                        <p:tav tm="100000">
                                          <p:val>
                                            <p:strVal val="#ppt_w"/>
                                          </p:val>
                                        </p:tav>
                                      </p:tavLst>
                                    </p:anim>
                                    <p:anim calcmode="lin" valueType="num">
                                      <p:cBhvr>
                                        <p:cTn id="26" dur="1000" fill="hold"/>
                                        <p:tgtEl>
                                          <p:spTgt spid="40"/>
                                        </p:tgtEl>
                                        <p:attrNameLst>
                                          <p:attrName>ppt_h</p:attrName>
                                        </p:attrNameLst>
                                      </p:cBhvr>
                                      <p:tavLst>
                                        <p:tav tm="0">
                                          <p:val>
                                            <p:fltVal val="0"/>
                                          </p:val>
                                        </p:tav>
                                        <p:tav tm="100000">
                                          <p:val>
                                            <p:strVal val="#ppt_h"/>
                                          </p:val>
                                        </p:tav>
                                      </p:tavLst>
                                    </p:anim>
                                    <p:anim calcmode="lin" valueType="num">
                                      <p:cBhvr>
                                        <p:cTn id="27" dur="1000" fill="hold"/>
                                        <p:tgtEl>
                                          <p:spTgt spid="40"/>
                                        </p:tgtEl>
                                        <p:attrNameLst>
                                          <p:attrName>style.rotation</p:attrName>
                                        </p:attrNameLst>
                                      </p:cBhvr>
                                      <p:tavLst>
                                        <p:tav tm="0">
                                          <p:val>
                                            <p:fltVal val="90"/>
                                          </p:val>
                                        </p:tav>
                                        <p:tav tm="100000">
                                          <p:val>
                                            <p:fltVal val="0"/>
                                          </p:val>
                                        </p:tav>
                                      </p:tavLst>
                                    </p:anim>
                                    <p:animEffect transition="in" filter="fade">
                                      <p:cBhvr>
                                        <p:cTn id="28" dur="1000"/>
                                        <p:tgtEl>
                                          <p:spTgt spid="40"/>
                                        </p:tgtEl>
                                      </p:cBhvr>
                                    </p:animEffect>
                                  </p:childTnLst>
                                </p:cTn>
                              </p:par>
                              <p:par>
                                <p:cTn id="29" presetID="3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1000" fill="hold"/>
                                        <p:tgtEl>
                                          <p:spTgt spid="32"/>
                                        </p:tgtEl>
                                        <p:attrNameLst>
                                          <p:attrName>ppt_w</p:attrName>
                                        </p:attrNameLst>
                                      </p:cBhvr>
                                      <p:tavLst>
                                        <p:tav tm="0">
                                          <p:val>
                                            <p:fltVal val="0"/>
                                          </p:val>
                                        </p:tav>
                                        <p:tav tm="100000">
                                          <p:val>
                                            <p:strVal val="#ppt_w"/>
                                          </p:val>
                                        </p:tav>
                                      </p:tavLst>
                                    </p:anim>
                                    <p:anim calcmode="lin" valueType="num">
                                      <p:cBhvr>
                                        <p:cTn id="32" dur="1000" fill="hold"/>
                                        <p:tgtEl>
                                          <p:spTgt spid="32"/>
                                        </p:tgtEl>
                                        <p:attrNameLst>
                                          <p:attrName>ppt_h</p:attrName>
                                        </p:attrNameLst>
                                      </p:cBhvr>
                                      <p:tavLst>
                                        <p:tav tm="0">
                                          <p:val>
                                            <p:fltVal val="0"/>
                                          </p:val>
                                        </p:tav>
                                        <p:tav tm="100000">
                                          <p:val>
                                            <p:strVal val="#ppt_h"/>
                                          </p:val>
                                        </p:tav>
                                      </p:tavLst>
                                    </p:anim>
                                    <p:anim calcmode="lin" valueType="num">
                                      <p:cBhvr>
                                        <p:cTn id="33" dur="1000" fill="hold"/>
                                        <p:tgtEl>
                                          <p:spTgt spid="32"/>
                                        </p:tgtEl>
                                        <p:attrNameLst>
                                          <p:attrName>style.rotation</p:attrName>
                                        </p:attrNameLst>
                                      </p:cBhvr>
                                      <p:tavLst>
                                        <p:tav tm="0">
                                          <p:val>
                                            <p:fltVal val="90"/>
                                          </p:val>
                                        </p:tav>
                                        <p:tav tm="100000">
                                          <p:val>
                                            <p:fltVal val="0"/>
                                          </p:val>
                                        </p:tav>
                                      </p:tavLst>
                                    </p:anim>
                                    <p:animEffect transition="in" filter="fade">
                                      <p:cBhvr>
                                        <p:cTn id="34" dur="1000"/>
                                        <p:tgtEl>
                                          <p:spTgt spid="32"/>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3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1000" fill="hold"/>
                                        <p:tgtEl>
                                          <p:spTgt spid="30"/>
                                        </p:tgtEl>
                                        <p:attrNameLst>
                                          <p:attrName>ppt_w</p:attrName>
                                        </p:attrNameLst>
                                      </p:cBhvr>
                                      <p:tavLst>
                                        <p:tav tm="0">
                                          <p:val>
                                            <p:fltVal val="0"/>
                                          </p:val>
                                        </p:tav>
                                        <p:tav tm="100000">
                                          <p:val>
                                            <p:strVal val="#ppt_w"/>
                                          </p:val>
                                        </p:tav>
                                      </p:tavLst>
                                    </p:anim>
                                    <p:anim calcmode="lin" valueType="num">
                                      <p:cBhvr>
                                        <p:cTn id="46" dur="1000" fill="hold"/>
                                        <p:tgtEl>
                                          <p:spTgt spid="30"/>
                                        </p:tgtEl>
                                        <p:attrNameLst>
                                          <p:attrName>ppt_h</p:attrName>
                                        </p:attrNameLst>
                                      </p:cBhvr>
                                      <p:tavLst>
                                        <p:tav tm="0">
                                          <p:val>
                                            <p:fltVal val="0"/>
                                          </p:val>
                                        </p:tav>
                                        <p:tav tm="100000">
                                          <p:val>
                                            <p:strVal val="#ppt_h"/>
                                          </p:val>
                                        </p:tav>
                                      </p:tavLst>
                                    </p:anim>
                                    <p:anim calcmode="lin" valueType="num">
                                      <p:cBhvr>
                                        <p:cTn id="47" dur="1000" fill="hold"/>
                                        <p:tgtEl>
                                          <p:spTgt spid="30"/>
                                        </p:tgtEl>
                                        <p:attrNameLst>
                                          <p:attrName>style.rotation</p:attrName>
                                        </p:attrNameLst>
                                      </p:cBhvr>
                                      <p:tavLst>
                                        <p:tav tm="0">
                                          <p:val>
                                            <p:fltVal val="90"/>
                                          </p:val>
                                        </p:tav>
                                        <p:tav tm="100000">
                                          <p:val>
                                            <p:fltVal val="0"/>
                                          </p:val>
                                        </p:tav>
                                      </p:tavLst>
                                    </p:anim>
                                    <p:animEffect transition="in" filter="fade">
                                      <p:cBhvr>
                                        <p:cTn id="48" dur="1000"/>
                                        <p:tgtEl>
                                          <p:spTgt spid="30"/>
                                        </p:tgtEl>
                                      </p:cBhvr>
                                    </p:animEffect>
                                  </p:childTnLst>
                                </p:cTn>
                              </p:par>
                              <p:par>
                                <p:cTn id="49" presetID="3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 calcmode="lin" valueType="num">
                                      <p:cBhvr>
                                        <p:cTn id="51" dur="1000" fill="hold"/>
                                        <p:tgtEl>
                                          <p:spTgt spid="46"/>
                                        </p:tgtEl>
                                        <p:attrNameLst>
                                          <p:attrName>ppt_w</p:attrName>
                                        </p:attrNameLst>
                                      </p:cBhvr>
                                      <p:tavLst>
                                        <p:tav tm="0">
                                          <p:val>
                                            <p:fltVal val="0"/>
                                          </p:val>
                                        </p:tav>
                                        <p:tav tm="100000">
                                          <p:val>
                                            <p:strVal val="#ppt_w"/>
                                          </p:val>
                                        </p:tav>
                                      </p:tavLst>
                                    </p:anim>
                                    <p:anim calcmode="lin" valueType="num">
                                      <p:cBhvr>
                                        <p:cTn id="52" dur="1000" fill="hold"/>
                                        <p:tgtEl>
                                          <p:spTgt spid="46"/>
                                        </p:tgtEl>
                                        <p:attrNameLst>
                                          <p:attrName>ppt_h</p:attrName>
                                        </p:attrNameLst>
                                      </p:cBhvr>
                                      <p:tavLst>
                                        <p:tav tm="0">
                                          <p:val>
                                            <p:fltVal val="0"/>
                                          </p:val>
                                        </p:tav>
                                        <p:tav tm="100000">
                                          <p:val>
                                            <p:strVal val="#ppt_h"/>
                                          </p:val>
                                        </p:tav>
                                      </p:tavLst>
                                    </p:anim>
                                    <p:anim calcmode="lin" valueType="num">
                                      <p:cBhvr>
                                        <p:cTn id="53" dur="1000" fill="hold"/>
                                        <p:tgtEl>
                                          <p:spTgt spid="46"/>
                                        </p:tgtEl>
                                        <p:attrNameLst>
                                          <p:attrName>style.rotation</p:attrName>
                                        </p:attrNameLst>
                                      </p:cBhvr>
                                      <p:tavLst>
                                        <p:tav tm="0">
                                          <p:val>
                                            <p:fltVal val="90"/>
                                          </p:val>
                                        </p:tav>
                                        <p:tav tm="100000">
                                          <p:val>
                                            <p:fltVal val="0"/>
                                          </p:val>
                                        </p:tav>
                                      </p:tavLst>
                                    </p:anim>
                                    <p:animEffect transition="in" filter="fade">
                                      <p:cBhvr>
                                        <p:cTn id="54" dur="10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anim calcmode="lin" valueType="num">
                                      <p:cBhvr>
                                        <p:cTn id="59" dur="1000" fill="hold"/>
                                        <p:tgtEl>
                                          <p:spTgt spid="48"/>
                                        </p:tgtEl>
                                        <p:attrNameLst>
                                          <p:attrName>ppt_w</p:attrName>
                                        </p:attrNameLst>
                                      </p:cBhvr>
                                      <p:tavLst>
                                        <p:tav tm="0">
                                          <p:val>
                                            <p:fltVal val="0"/>
                                          </p:val>
                                        </p:tav>
                                        <p:tav tm="100000">
                                          <p:val>
                                            <p:strVal val="#ppt_w"/>
                                          </p:val>
                                        </p:tav>
                                      </p:tavLst>
                                    </p:anim>
                                    <p:anim calcmode="lin" valueType="num">
                                      <p:cBhvr>
                                        <p:cTn id="60" dur="1000" fill="hold"/>
                                        <p:tgtEl>
                                          <p:spTgt spid="48"/>
                                        </p:tgtEl>
                                        <p:attrNameLst>
                                          <p:attrName>ppt_h</p:attrName>
                                        </p:attrNameLst>
                                      </p:cBhvr>
                                      <p:tavLst>
                                        <p:tav tm="0">
                                          <p:val>
                                            <p:fltVal val="0"/>
                                          </p:val>
                                        </p:tav>
                                        <p:tav tm="100000">
                                          <p:val>
                                            <p:strVal val="#ppt_h"/>
                                          </p:val>
                                        </p:tav>
                                      </p:tavLst>
                                    </p:anim>
                                    <p:anim calcmode="lin" valueType="num">
                                      <p:cBhvr>
                                        <p:cTn id="61" dur="1000" fill="hold"/>
                                        <p:tgtEl>
                                          <p:spTgt spid="48"/>
                                        </p:tgtEl>
                                        <p:attrNameLst>
                                          <p:attrName>style.rotation</p:attrName>
                                        </p:attrNameLst>
                                      </p:cBhvr>
                                      <p:tavLst>
                                        <p:tav tm="0">
                                          <p:val>
                                            <p:fltVal val="90"/>
                                          </p:val>
                                        </p:tav>
                                        <p:tav tm="100000">
                                          <p:val>
                                            <p:fltVal val="0"/>
                                          </p:val>
                                        </p:tav>
                                      </p:tavLst>
                                    </p:anim>
                                    <p:animEffect transition="in" filter="fade">
                                      <p:cBhvr>
                                        <p:cTn id="62" dur="1000"/>
                                        <p:tgtEl>
                                          <p:spTgt spid="48"/>
                                        </p:tgtEl>
                                      </p:cBhvr>
                                    </p:animEffect>
                                  </p:childTnLst>
                                </p:cTn>
                              </p:par>
                              <p:par>
                                <p:cTn id="63" presetID="3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 calcmode="lin" valueType="num">
                                      <p:cBhvr>
                                        <p:cTn id="65" dur="1000" fill="hold"/>
                                        <p:tgtEl>
                                          <p:spTgt spid="29"/>
                                        </p:tgtEl>
                                        <p:attrNameLst>
                                          <p:attrName>ppt_w</p:attrName>
                                        </p:attrNameLst>
                                      </p:cBhvr>
                                      <p:tavLst>
                                        <p:tav tm="0">
                                          <p:val>
                                            <p:fltVal val="0"/>
                                          </p:val>
                                        </p:tav>
                                        <p:tav tm="100000">
                                          <p:val>
                                            <p:strVal val="#ppt_w"/>
                                          </p:val>
                                        </p:tav>
                                      </p:tavLst>
                                    </p:anim>
                                    <p:anim calcmode="lin" valueType="num">
                                      <p:cBhvr>
                                        <p:cTn id="66" dur="1000" fill="hold"/>
                                        <p:tgtEl>
                                          <p:spTgt spid="29"/>
                                        </p:tgtEl>
                                        <p:attrNameLst>
                                          <p:attrName>ppt_h</p:attrName>
                                        </p:attrNameLst>
                                      </p:cBhvr>
                                      <p:tavLst>
                                        <p:tav tm="0">
                                          <p:val>
                                            <p:fltVal val="0"/>
                                          </p:val>
                                        </p:tav>
                                        <p:tav tm="100000">
                                          <p:val>
                                            <p:strVal val="#ppt_h"/>
                                          </p:val>
                                        </p:tav>
                                      </p:tavLst>
                                    </p:anim>
                                    <p:anim calcmode="lin" valueType="num">
                                      <p:cBhvr>
                                        <p:cTn id="67" dur="1000" fill="hold"/>
                                        <p:tgtEl>
                                          <p:spTgt spid="29"/>
                                        </p:tgtEl>
                                        <p:attrNameLst>
                                          <p:attrName>style.rotation</p:attrName>
                                        </p:attrNameLst>
                                      </p:cBhvr>
                                      <p:tavLst>
                                        <p:tav tm="0">
                                          <p:val>
                                            <p:fltVal val="90"/>
                                          </p:val>
                                        </p:tav>
                                        <p:tav tm="100000">
                                          <p:val>
                                            <p:fltVal val="0"/>
                                          </p:val>
                                        </p:tav>
                                      </p:tavLst>
                                    </p:anim>
                                    <p:animEffect transition="in" filter="fade">
                                      <p:cBhvr>
                                        <p:cTn id="68"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48" grpId="0"/>
      <p:bldP spid="46" grpId="0"/>
      <p:bldP spid="44" grpId="0"/>
      <p:bldP spid="39"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12</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p:txBody>
          <a:bodyPr/>
          <a:lstStyle/>
          <a:p>
            <a:pPr lvl="0"/>
            <a:r>
              <a:rPr lang="en-US" dirty="0" err="1"/>
              <a:t>Hệ</a:t>
            </a:r>
            <a:r>
              <a:rPr lang="en-US" dirty="0"/>
              <a:t> </a:t>
            </a:r>
            <a:r>
              <a:rPr lang="en-US" dirty="0" err="1"/>
              <a:t>điều</a:t>
            </a:r>
            <a:r>
              <a:rPr lang="en-US" dirty="0"/>
              <a:t> </a:t>
            </a:r>
            <a:r>
              <a:rPr lang="en-US" dirty="0" err="1"/>
              <a:t>hành</a:t>
            </a:r>
            <a:r>
              <a:rPr lang="en-US" dirty="0"/>
              <a:t> bao </a:t>
            </a:r>
            <a:r>
              <a:rPr lang="en-US" dirty="0" err="1"/>
              <a:t>gồm</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nào</a:t>
            </a:r>
            <a:r>
              <a:rPr lang="en-US" dirty="0"/>
              <a:t>? </a:t>
            </a:r>
          </a:p>
          <a:p>
            <a:pPr lvl="0"/>
            <a:r>
              <a:rPr lang="en-US" dirty="0" err="1"/>
              <a:t>Các</a:t>
            </a:r>
            <a:r>
              <a:rPr lang="en-US" dirty="0"/>
              <a:t> </a:t>
            </a:r>
            <a:r>
              <a:rPr lang="en-US" dirty="0" err="1"/>
              <a:t>cơ</a:t>
            </a:r>
            <a:r>
              <a:rPr lang="en-US" dirty="0"/>
              <a:t> </a:t>
            </a:r>
            <a:r>
              <a:rPr lang="en-US" dirty="0" err="1"/>
              <a:t>chế</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a:t>giữa</a:t>
            </a:r>
            <a:r>
              <a:rPr lang="en-US" dirty="0"/>
              <a:t> </a:t>
            </a:r>
            <a:r>
              <a:rPr lang="en-US" dirty="0" err="1"/>
              <a:t>các</a:t>
            </a:r>
            <a:r>
              <a:rPr lang="en-US" dirty="0"/>
              <a:t> </a:t>
            </a:r>
            <a:r>
              <a:rPr lang="en-US" dirty="0" err="1"/>
              <a:t>tiến</a:t>
            </a:r>
            <a:r>
              <a:rPr lang="en-US" dirty="0"/>
              <a:t> </a:t>
            </a:r>
            <a:r>
              <a:rPr lang="en-US" dirty="0" err="1"/>
              <a:t>trình</a:t>
            </a:r>
            <a:r>
              <a:rPr lang="en-US" dirty="0"/>
              <a:t>? </a:t>
            </a:r>
          </a:p>
          <a:p>
            <a:pPr lvl="0"/>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những</a:t>
            </a:r>
            <a:r>
              <a:rPr lang="en-US" dirty="0"/>
              <a:t> </a:t>
            </a:r>
            <a:r>
              <a:rPr lang="en-US" dirty="0" err="1"/>
              <a:t>loại</a:t>
            </a:r>
            <a:r>
              <a:rPr lang="en-US" dirty="0"/>
              <a:t> </a:t>
            </a:r>
            <a:r>
              <a:rPr lang="en-US" dirty="0" err="1"/>
              <a:t>nào</a:t>
            </a:r>
            <a:r>
              <a:rPr lang="en-US" dirty="0"/>
              <a:t>? Cho </a:t>
            </a:r>
            <a:r>
              <a:rPr lang="en-US" dirty="0" err="1"/>
              <a:t>ví</a:t>
            </a:r>
            <a:r>
              <a:rPr lang="en-US" dirty="0"/>
              <a:t> </a:t>
            </a:r>
            <a:r>
              <a:rPr lang="en-US" dirty="0" err="1"/>
              <a:t>dụ</a:t>
            </a:r>
            <a:r>
              <a:rPr lang="en-US" dirty="0"/>
              <a:t> </a:t>
            </a:r>
          </a:p>
          <a:p>
            <a:pPr lvl="0"/>
            <a:r>
              <a:rPr lang="en-US" dirty="0" err="1"/>
              <a:t>Chương</a:t>
            </a:r>
            <a:r>
              <a:rPr lang="en-US" dirty="0"/>
              <a:t> </a:t>
            </a:r>
            <a:r>
              <a:rPr lang="en-US" dirty="0" err="1"/>
              <a:t>trình</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những</a:t>
            </a:r>
            <a:r>
              <a:rPr lang="en-US" dirty="0"/>
              <a:t> </a:t>
            </a:r>
            <a:r>
              <a:rPr lang="en-US" dirty="0" err="1"/>
              <a:t>phần</a:t>
            </a:r>
            <a:r>
              <a:rPr lang="en-US" dirty="0"/>
              <a:t> </a:t>
            </a:r>
            <a:r>
              <a:rPr lang="en-US" dirty="0" err="1"/>
              <a:t>nào</a:t>
            </a:r>
            <a:r>
              <a:rPr lang="en-US" dirty="0"/>
              <a:t>? </a:t>
            </a:r>
          </a:p>
          <a:p>
            <a:pPr lvl="0"/>
            <a:r>
              <a:rPr lang="en-US" dirty="0" err="1"/>
              <a:t>Lời</a:t>
            </a:r>
            <a:r>
              <a:rPr lang="en-US" dirty="0"/>
              <a:t> </a:t>
            </a:r>
            <a:r>
              <a:rPr lang="en-US" dirty="0" err="1"/>
              <a:t>gọi</a:t>
            </a:r>
            <a:r>
              <a:rPr lang="en-US" dirty="0"/>
              <a:t> </a:t>
            </a:r>
            <a:r>
              <a:rPr lang="en-US" dirty="0" err="1"/>
              <a:t>hệ</a:t>
            </a:r>
            <a:r>
              <a:rPr lang="en-US" dirty="0"/>
              <a:t> </a:t>
            </a:r>
            <a:r>
              <a:rPr lang="en-US" dirty="0" err="1"/>
              <a:t>thống</a:t>
            </a:r>
            <a:r>
              <a:rPr lang="en-US" dirty="0"/>
              <a:t> </a:t>
            </a:r>
            <a:r>
              <a:rPr lang="en-US" dirty="0" err="1"/>
              <a:t>là</a:t>
            </a:r>
            <a:r>
              <a:rPr lang="en-US" dirty="0"/>
              <a:t> </a:t>
            </a:r>
            <a:r>
              <a:rPr lang="en-US" dirty="0" err="1"/>
              <a:t>gì</a:t>
            </a:r>
            <a:r>
              <a:rPr lang="en-US" dirty="0"/>
              <a:t> </a:t>
            </a:r>
            <a:r>
              <a:rPr lang="en-US" dirty="0" err="1"/>
              <a:t>và</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 </a:t>
            </a:r>
          </a:p>
          <a:p>
            <a:pPr lvl="0"/>
            <a:r>
              <a:rPr lang="en-US" dirty="0" err="1"/>
              <a:t>Hệ</a:t>
            </a:r>
            <a:r>
              <a:rPr lang="en-US" dirty="0"/>
              <a:t> </a:t>
            </a:r>
            <a:r>
              <a:rPr lang="en-US" dirty="0" err="1"/>
              <a:t>điều</a:t>
            </a:r>
            <a:r>
              <a:rPr lang="en-US" dirty="0"/>
              <a:t> </a:t>
            </a:r>
            <a:r>
              <a:rPr lang="en-US" dirty="0" err="1"/>
              <a:t>hành</a:t>
            </a:r>
            <a:r>
              <a:rPr lang="en-US" dirty="0"/>
              <a:t> </a:t>
            </a:r>
            <a:r>
              <a:rPr lang="en-US" dirty="0" err="1"/>
              <a:t>cung</a:t>
            </a:r>
            <a:r>
              <a:rPr lang="en-US" dirty="0"/>
              <a:t> </a:t>
            </a:r>
            <a:r>
              <a:rPr lang="en-US" dirty="0" err="1"/>
              <a:t>cấp</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nào</a:t>
            </a:r>
            <a:r>
              <a:rPr lang="en-US" dirty="0"/>
              <a:t>? </a:t>
            </a:r>
          </a:p>
          <a:p>
            <a:pPr lvl="0"/>
            <a:r>
              <a:rPr lang="en-US" dirty="0" err="1"/>
              <a:t>Khái</a:t>
            </a:r>
            <a:r>
              <a:rPr lang="en-US" dirty="0"/>
              <a:t> </a:t>
            </a:r>
            <a:r>
              <a:rPr lang="en-US" dirty="0" err="1"/>
              <a:t>niệm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máy</a:t>
            </a:r>
            <a:r>
              <a:rPr lang="en-US" dirty="0"/>
              <a:t> </a:t>
            </a:r>
            <a:r>
              <a:rPr lang="en-US" dirty="0" err="1"/>
              <a:t>ảo</a:t>
            </a:r>
            <a:r>
              <a:rPr lang="en-US" dirty="0"/>
              <a:t>? </a:t>
            </a:r>
          </a:p>
        </p:txBody>
      </p:sp>
    </p:spTree>
    <p:extLst>
      <p:ext uri="{BB962C8B-B14F-4D97-AF65-F5344CB8AC3E}">
        <p14:creationId xmlns:p14="http://schemas.microsoft.com/office/powerpoint/2010/main" val="264546341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13</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335360" y="1371600"/>
            <a:ext cx="7490949" cy="693390"/>
          </a:xfrm>
        </p:spPr>
        <p:txBody>
          <a:bodyPr/>
          <a:lstStyle/>
          <a:p>
            <a:pPr lvl="0"/>
            <a:r>
              <a:rPr lang="en-US" dirty="0" err="1"/>
              <a:t>Hệ</a:t>
            </a:r>
            <a:r>
              <a:rPr lang="en-US" dirty="0"/>
              <a:t> </a:t>
            </a:r>
            <a:r>
              <a:rPr lang="en-US" dirty="0" err="1"/>
              <a:t>điều</a:t>
            </a:r>
            <a:r>
              <a:rPr lang="en-US" dirty="0"/>
              <a:t> </a:t>
            </a:r>
            <a:r>
              <a:rPr lang="en-US" dirty="0" err="1"/>
              <a:t>hành</a:t>
            </a:r>
            <a:r>
              <a:rPr lang="en-US" dirty="0"/>
              <a:t> bao </a:t>
            </a:r>
            <a:r>
              <a:rPr lang="en-US" dirty="0" err="1"/>
              <a:t>gồm</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nào</a:t>
            </a:r>
            <a:r>
              <a:rPr lang="en-US" dirty="0"/>
              <a:t>? </a:t>
            </a:r>
          </a:p>
          <a:p>
            <a:pPr lvl="0"/>
            <a:endParaRPr lang="en-US" dirty="0"/>
          </a:p>
        </p:txBody>
      </p:sp>
      <p:grpSp>
        <p:nvGrpSpPr>
          <p:cNvPr id="8" name="Group 7">
            <a:extLst>
              <a:ext uri="{FF2B5EF4-FFF2-40B4-BE49-F238E27FC236}">
                <a16:creationId xmlns:a16="http://schemas.microsoft.com/office/drawing/2014/main" id="{5A37DA4A-7635-4BA7-A3AF-DE34402116E9}"/>
              </a:ext>
            </a:extLst>
          </p:cNvPr>
          <p:cNvGrpSpPr/>
          <p:nvPr/>
        </p:nvGrpSpPr>
        <p:grpSpPr>
          <a:xfrm>
            <a:off x="1031421" y="2013626"/>
            <a:ext cx="11129260" cy="4888151"/>
            <a:chOff x="626799" y="1189365"/>
            <a:chExt cx="9728271" cy="4085236"/>
          </a:xfrm>
          <a:solidFill>
            <a:schemeClr val="bg1">
              <a:lumMod val="85000"/>
            </a:schemeClr>
          </a:solidFill>
        </p:grpSpPr>
        <p:sp>
          <p:nvSpPr>
            <p:cNvPr id="9" name="Block Arc 8">
              <a:extLst>
                <a:ext uri="{FF2B5EF4-FFF2-40B4-BE49-F238E27FC236}">
                  <a16:creationId xmlns:a16="http://schemas.microsoft.com/office/drawing/2014/main" id="{5C1FE142-3659-4B0A-8987-F09E6C2A0A0C}"/>
                </a:ext>
              </a:extLst>
            </p:cNvPr>
            <p:cNvSpPr/>
            <p:nvPr/>
          </p:nvSpPr>
          <p:spPr>
            <a:xfrm>
              <a:off x="626799" y="1964398"/>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Block Arc 11">
              <a:extLst>
                <a:ext uri="{FF2B5EF4-FFF2-40B4-BE49-F238E27FC236}">
                  <a16:creationId xmlns:a16="http://schemas.microsoft.com/office/drawing/2014/main" id="{A3B07246-56F0-42F7-A907-9D6D610A1E39}"/>
                </a:ext>
              </a:extLst>
            </p:cNvPr>
            <p:cNvSpPr/>
            <p:nvPr/>
          </p:nvSpPr>
          <p:spPr>
            <a:xfrm rot="10800000">
              <a:off x="2031008" y="1943795"/>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Block Arc 12">
              <a:extLst>
                <a:ext uri="{FF2B5EF4-FFF2-40B4-BE49-F238E27FC236}">
                  <a16:creationId xmlns:a16="http://schemas.microsoft.com/office/drawing/2014/main" id="{A5FB9BC2-DB99-4BE6-9393-E51622318455}"/>
                </a:ext>
              </a:extLst>
            </p:cNvPr>
            <p:cNvSpPr/>
            <p:nvPr/>
          </p:nvSpPr>
          <p:spPr>
            <a:xfrm>
              <a:off x="3439492" y="1957369"/>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Block Arc 13">
              <a:extLst>
                <a:ext uri="{FF2B5EF4-FFF2-40B4-BE49-F238E27FC236}">
                  <a16:creationId xmlns:a16="http://schemas.microsoft.com/office/drawing/2014/main" id="{779FE62F-A68A-4192-AF76-E49FBBAA0FC7}"/>
                </a:ext>
              </a:extLst>
            </p:cNvPr>
            <p:cNvSpPr/>
            <p:nvPr/>
          </p:nvSpPr>
          <p:spPr>
            <a:xfrm rot="10800000">
              <a:off x="4843701" y="1928554"/>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Block Arc 14">
              <a:extLst>
                <a:ext uri="{FF2B5EF4-FFF2-40B4-BE49-F238E27FC236}">
                  <a16:creationId xmlns:a16="http://schemas.microsoft.com/office/drawing/2014/main" id="{83452CED-BAAB-4AA4-BFC5-25F8D84A80EB}"/>
                </a:ext>
              </a:extLst>
            </p:cNvPr>
            <p:cNvSpPr/>
            <p:nvPr/>
          </p:nvSpPr>
          <p:spPr>
            <a:xfrm>
              <a:off x="6252184" y="1942917"/>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Block Arc 15">
              <a:extLst>
                <a:ext uri="{FF2B5EF4-FFF2-40B4-BE49-F238E27FC236}">
                  <a16:creationId xmlns:a16="http://schemas.microsoft.com/office/drawing/2014/main" id="{37A9FE0C-12E9-43F5-A1AE-773548066696}"/>
                </a:ext>
              </a:extLst>
            </p:cNvPr>
            <p:cNvSpPr/>
            <p:nvPr/>
          </p:nvSpPr>
          <p:spPr>
            <a:xfrm rot="10800000">
              <a:off x="7656393" y="1900065"/>
              <a:ext cx="1611302" cy="1611302"/>
            </a:xfrm>
            <a:prstGeom prst="blockArc">
              <a:avLst>
                <a:gd name="adj1" fmla="val 10800000"/>
                <a:gd name="adj2" fmla="val 21559414"/>
                <a:gd name="adj3" fmla="val 1265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Rectangle 16">
              <a:extLst>
                <a:ext uri="{FF2B5EF4-FFF2-40B4-BE49-F238E27FC236}">
                  <a16:creationId xmlns:a16="http://schemas.microsoft.com/office/drawing/2014/main" id="{149A9D9B-80F9-467B-9FB8-09FB6DA8FDC4}"/>
                </a:ext>
              </a:extLst>
            </p:cNvPr>
            <p:cNvSpPr/>
            <p:nvPr/>
          </p:nvSpPr>
          <p:spPr>
            <a:xfrm>
              <a:off x="626800" y="2752731"/>
              <a:ext cx="199411" cy="25218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Rectangle 18">
              <a:extLst>
                <a:ext uri="{FF2B5EF4-FFF2-40B4-BE49-F238E27FC236}">
                  <a16:creationId xmlns:a16="http://schemas.microsoft.com/office/drawing/2014/main" id="{BA44FE6C-D6CA-4F83-A04C-17365DB7CE28}"/>
                </a:ext>
              </a:extLst>
            </p:cNvPr>
            <p:cNvSpPr/>
            <p:nvPr/>
          </p:nvSpPr>
          <p:spPr>
            <a:xfrm>
              <a:off x="9064875" y="1275606"/>
              <a:ext cx="202820" cy="1528170"/>
            </a:xfrm>
            <a:custGeom>
              <a:avLst/>
              <a:gdLst/>
              <a:ahLst/>
              <a:cxnLst/>
              <a:rect l="l" t="t" r="r" b="b"/>
              <a:pathLst>
                <a:path w="180000" h="1528170">
                  <a:moveTo>
                    <a:pt x="0" y="0"/>
                  </a:moveTo>
                  <a:lnTo>
                    <a:pt x="180000" y="0"/>
                  </a:lnTo>
                  <a:lnTo>
                    <a:pt x="180000" y="1528170"/>
                  </a:lnTo>
                  <a:lnTo>
                    <a:pt x="0" y="152817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Rectangle 18">
              <a:extLst>
                <a:ext uri="{FF2B5EF4-FFF2-40B4-BE49-F238E27FC236}">
                  <a16:creationId xmlns:a16="http://schemas.microsoft.com/office/drawing/2014/main" id="{D64ABF8C-6C14-4774-9D59-A5B70DDDC1B1}"/>
                </a:ext>
              </a:extLst>
            </p:cNvPr>
            <p:cNvSpPr/>
            <p:nvPr/>
          </p:nvSpPr>
          <p:spPr>
            <a:xfrm rot="16200000">
              <a:off x="9630616" y="623623"/>
              <a:ext cx="158712" cy="1290196"/>
            </a:xfrm>
            <a:custGeom>
              <a:avLst/>
              <a:gdLst/>
              <a:ahLst/>
              <a:cxnLst/>
              <a:rect l="l" t="t" r="r" b="b"/>
              <a:pathLst>
                <a:path w="180000" h="579556">
                  <a:moveTo>
                    <a:pt x="0" y="579556"/>
                  </a:moveTo>
                  <a:lnTo>
                    <a:pt x="0" y="0"/>
                  </a:lnTo>
                  <a:lnTo>
                    <a:pt x="180000" y="0"/>
                  </a:lnTo>
                  <a:lnTo>
                    <a:pt x="180000" y="57955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0" name="Oval 19">
            <a:extLst>
              <a:ext uri="{FF2B5EF4-FFF2-40B4-BE49-F238E27FC236}">
                <a16:creationId xmlns:a16="http://schemas.microsoft.com/office/drawing/2014/main" id="{4225753A-490E-4226-9A79-540B63414A06}"/>
              </a:ext>
            </a:extLst>
          </p:cNvPr>
          <p:cNvSpPr/>
          <p:nvPr/>
        </p:nvSpPr>
        <p:spPr>
          <a:xfrm>
            <a:off x="1500235" y="3419591"/>
            <a:ext cx="887479" cy="889200"/>
          </a:xfrm>
          <a:prstGeom prst="ellipse">
            <a:avLst/>
          </a:prstGeom>
          <a:solidFill>
            <a:schemeClr val="accent6"/>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21" name="Oval 20">
            <a:extLst>
              <a:ext uri="{FF2B5EF4-FFF2-40B4-BE49-F238E27FC236}">
                <a16:creationId xmlns:a16="http://schemas.microsoft.com/office/drawing/2014/main" id="{E1C95682-858E-4F66-8EEC-38C0AFCDD9EE}"/>
              </a:ext>
            </a:extLst>
          </p:cNvPr>
          <p:cNvSpPr/>
          <p:nvPr/>
        </p:nvSpPr>
        <p:spPr>
          <a:xfrm>
            <a:off x="3110936" y="3419591"/>
            <a:ext cx="887479" cy="889200"/>
          </a:xfrm>
          <a:prstGeom prst="ellipse">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22" name="Oval 21">
            <a:extLst>
              <a:ext uri="{FF2B5EF4-FFF2-40B4-BE49-F238E27FC236}">
                <a16:creationId xmlns:a16="http://schemas.microsoft.com/office/drawing/2014/main" id="{CE4DFA93-B5EE-473D-807D-706FE88E5C7D}"/>
              </a:ext>
            </a:extLst>
          </p:cNvPr>
          <p:cNvSpPr/>
          <p:nvPr/>
        </p:nvSpPr>
        <p:spPr>
          <a:xfrm>
            <a:off x="4721637" y="3419591"/>
            <a:ext cx="887479" cy="889200"/>
          </a:xfrm>
          <a:prstGeom prst="ellipse">
            <a:avLst/>
          </a:prstGeom>
          <a:solidFill>
            <a:schemeClr val="accent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23" name="Oval 22">
            <a:extLst>
              <a:ext uri="{FF2B5EF4-FFF2-40B4-BE49-F238E27FC236}">
                <a16:creationId xmlns:a16="http://schemas.microsoft.com/office/drawing/2014/main" id="{BA0B0419-31FC-4F6C-B815-FF494C4EDD4D}"/>
              </a:ext>
            </a:extLst>
          </p:cNvPr>
          <p:cNvSpPr/>
          <p:nvPr/>
        </p:nvSpPr>
        <p:spPr>
          <a:xfrm>
            <a:off x="6332338" y="3419591"/>
            <a:ext cx="887479" cy="889200"/>
          </a:xfrm>
          <a:prstGeom prst="ellipse">
            <a:avLst/>
          </a:prstGeom>
          <a:solidFill>
            <a:schemeClr val="accent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24" name="Oval 23">
            <a:extLst>
              <a:ext uri="{FF2B5EF4-FFF2-40B4-BE49-F238E27FC236}">
                <a16:creationId xmlns:a16="http://schemas.microsoft.com/office/drawing/2014/main" id="{E46B2F3D-8EEC-4BBF-B547-5D516EE9E57E}"/>
              </a:ext>
            </a:extLst>
          </p:cNvPr>
          <p:cNvSpPr/>
          <p:nvPr/>
        </p:nvSpPr>
        <p:spPr>
          <a:xfrm>
            <a:off x="7943039" y="3419591"/>
            <a:ext cx="887479" cy="889200"/>
          </a:xfrm>
          <a:prstGeom prst="ellipse">
            <a:avLst/>
          </a:prstGeom>
          <a:solidFill>
            <a:schemeClr val="accent4"/>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25" name="Oval 24">
            <a:extLst>
              <a:ext uri="{FF2B5EF4-FFF2-40B4-BE49-F238E27FC236}">
                <a16:creationId xmlns:a16="http://schemas.microsoft.com/office/drawing/2014/main" id="{C95C770C-1412-4789-B3F3-468244FC0207}"/>
              </a:ext>
            </a:extLst>
          </p:cNvPr>
          <p:cNvSpPr/>
          <p:nvPr/>
        </p:nvSpPr>
        <p:spPr>
          <a:xfrm>
            <a:off x="9533263" y="3419591"/>
            <a:ext cx="887479" cy="889200"/>
          </a:xfrm>
          <a:prstGeom prst="ellipse">
            <a:avLst/>
          </a:prstGeom>
          <a:solidFill>
            <a:schemeClr val="accent5"/>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27" name="TextBox 26">
            <a:extLst>
              <a:ext uri="{FF2B5EF4-FFF2-40B4-BE49-F238E27FC236}">
                <a16:creationId xmlns:a16="http://schemas.microsoft.com/office/drawing/2014/main" id="{D01EFFCE-B227-47AF-A44C-D84D5789782E}"/>
              </a:ext>
            </a:extLst>
          </p:cNvPr>
          <p:cNvSpPr txBox="1"/>
          <p:nvPr/>
        </p:nvSpPr>
        <p:spPr>
          <a:xfrm>
            <a:off x="609600" y="4543074"/>
            <a:ext cx="2844800" cy="954107"/>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QL </a:t>
            </a:r>
          </a:p>
          <a:p>
            <a:pPr algn="ctr"/>
            <a:r>
              <a:rPr lang="en-US" altLang="ko-KR" sz="2800" b="1" dirty="0" err="1">
                <a:solidFill>
                  <a:schemeClr val="tx1">
                    <a:lumMod val="75000"/>
                    <a:lumOff val="25000"/>
                  </a:schemeClr>
                </a:solidFill>
                <a:cs typeface="Arial" pitchFamily="34" charset="0"/>
              </a:rPr>
              <a:t>tiến</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trình</a:t>
            </a:r>
            <a:endParaRPr lang="ko-KR" altLang="en-US" sz="28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8DA30A2C-BE9B-441D-B433-F13409FB7DB9}"/>
              </a:ext>
            </a:extLst>
          </p:cNvPr>
          <p:cNvSpPr txBox="1"/>
          <p:nvPr/>
        </p:nvSpPr>
        <p:spPr>
          <a:xfrm>
            <a:off x="3810000" y="4648200"/>
            <a:ext cx="2844800" cy="954107"/>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QL </a:t>
            </a:r>
          </a:p>
          <a:p>
            <a:pPr algn="ctr"/>
            <a:r>
              <a:rPr lang="en-US" altLang="ko-KR" sz="2800" b="1" dirty="0">
                <a:solidFill>
                  <a:schemeClr val="tx1">
                    <a:lumMod val="75000"/>
                    <a:lumOff val="25000"/>
                  </a:schemeClr>
                </a:solidFill>
                <a:cs typeface="Arial" pitchFamily="34" charset="0"/>
              </a:rPr>
              <a:t>Files</a:t>
            </a:r>
            <a:endParaRPr lang="ko-KR" altLang="en-US" sz="28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3CA19BC6-EBEA-4BD1-BDCA-7FB41C26C5D7}"/>
              </a:ext>
            </a:extLst>
          </p:cNvPr>
          <p:cNvSpPr txBox="1"/>
          <p:nvPr/>
        </p:nvSpPr>
        <p:spPr>
          <a:xfrm>
            <a:off x="7086600" y="4572000"/>
            <a:ext cx="2844800" cy="1384995"/>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QL </a:t>
            </a:r>
          </a:p>
          <a:p>
            <a:pPr algn="ctr"/>
            <a:r>
              <a:rPr lang="en-US" altLang="ko-KR" sz="2800" b="1" dirty="0" err="1">
                <a:solidFill>
                  <a:schemeClr val="tx1">
                    <a:lumMod val="75000"/>
                    <a:lumOff val="25000"/>
                  </a:schemeClr>
                </a:solidFill>
                <a:cs typeface="Arial" pitchFamily="34" charset="0"/>
              </a:rPr>
              <a:t>hệ</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thống</a:t>
            </a:r>
            <a:r>
              <a:rPr lang="en-US" altLang="ko-KR" sz="2800" b="1" dirty="0">
                <a:solidFill>
                  <a:schemeClr val="tx1">
                    <a:lumMod val="75000"/>
                    <a:lumOff val="25000"/>
                  </a:schemeClr>
                </a:solidFill>
                <a:cs typeface="Arial" pitchFamily="34" charset="0"/>
              </a:rPr>
              <a:t> </a:t>
            </a:r>
          </a:p>
          <a:p>
            <a:pPr algn="ctr"/>
            <a:r>
              <a:rPr lang="en-US" altLang="ko-KR" sz="2800" b="1" dirty="0">
                <a:solidFill>
                  <a:schemeClr val="tx1">
                    <a:lumMod val="75000"/>
                    <a:lumOff val="25000"/>
                  </a:schemeClr>
                </a:solidFill>
                <a:cs typeface="Arial" pitchFamily="34" charset="0"/>
              </a:rPr>
              <a:t>l</a:t>
            </a:r>
            <a:r>
              <a:rPr lang="vi-VN" altLang="ko-KR" sz="2800" b="1" dirty="0">
                <a:solidFill>
                  <a:schemeClr val="tx1">
                    <a:lumMod val="75000"/>
                    <a:lumOff val="25000"/>
                  </a:schemeClr>
                </a:solidFill>
                <a:cs typeface="Arial" pitchFamily="34" charset="0"/>
              </a:rPr>
              <a:t>ư</a:t>
            </a:r>
            <a:r>
              <a:rPr lang="en-US" altLang="ko-KR" sz="2800" b="1" dirty="0">
                <a:solidFill>
                  <a:schemeClr val="tx1">
                    <a:lumMod val="75000"/>
                    <a:lumOff val="25000"/>
                  </a:schemeClr>
                </a:solidFill>
                <a:cs typeface="Arial" pitchFamily="34" charset="0"/>
              </a:rPr>
              <a:t>u </a:t>
            </a:r>
            <a:r>
              <a:rPr lang="en-US" altLang="ko-KR" sz="2800" b="1" dirty="0" err="1">
                <a:solidFill>
                  <a:schemeClr val="tx1">
                    <a:lumMod val="75000"/>
                    <a:lumOff val="25000"/>
                  </a:schemeClr>
                </a:solidFill>
                <a:cs typeface="Arial" pitchFamily="34" charset="0"/>
              </a:rPr>
              <a:t>trữ</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thứ</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cấp</a:t>
            </a:r>
            <a:endParaRPr lang="ko-KR" altLang="en-US" sz="28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816D099A-2C79-4579-86DD-590E959E94BF}"/>
              </a:ext>
            </a:extLst>
          </p:cNvPr>
          <p:cNvSpPr txBox="1"/>
          <p:nvPr/>
        </p:nvSpPr>
        <p:spPr>
          <a:xfrm>
            <a:off x="2194885" y="2011875"/>
            <a:ext cx="2844800" cy="954107"/>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QL </a:t>
            </a:r>
          </a:p>
          <a:p>
            <a:pPr algn="ctr"/>
            <a:r>
              <a:rPr lang="en-US" altLang="ko-KR" sz="2800" b="1" dirty="0" err="1">
                <a:solidFill>
                  <a:schemeClr val="tx1">
                    <a:lumMod val="75000"/>
                    <a:lumOff val="25000"/>
                  </a:schemeClr>
                </a:solidFill>
                <a:cs typeface="Arial" pitchFamily="34" charset="0"/>
              </a:rPr>
              <a:t>bộ</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nhớ</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chính</a:t>
            </a:r>
            <a:endParaRPr lang="ko-KR" altLang="en-US" sz="2800" b="1"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8FBFF632-25E5-4D0F-8B05-074E15293579}"/>
              </a:ext>
            </a:extLst>
          </p:cNvPr>
          <p:cNvSpPr txBox="1"/>
          <p:nvPr/>
        </p:nvSpPr>
        <p:spPr>
          <a:xfrm>
            <a:off x="5410200" y="2057400"/>
            <a:ext cx="2844800" cy="954107"/>
          </a:xfrm>
          <a:prstGeom prst="rect">
            <a:avLst/>
          </a:prstGeom>
          <a:noFill/>
        </p:spPr>
        <p:txBody>
          <a:bodyPr wrap="square" rtlCol="0">
            <a:spAutoFit/>
          </a:bodyPr>
          <a:lstStyle/>
          <a:p>
            <a:pPr algn="ctr"/>
            <a:r>
              <a:rPr lang="en-US" altLang="ko-KR" sz="2800" b="1" dirty="0">
                <a:solidFill>
                  <a:schemeClr val="tx1">
                    <a:lumMod val="75000"/>
                    <a:lumOff val="25000"/>
                  </a:schemeClr>
                </a:solidFill>
                <a:cs typeface="Arial" pitchFamily="34" charset="0"/>
              </a:rPr>
              <a:t>QL</a:t>
            </a:r>
          </a:p>
          <a:p>
            <a:pPr algn="ctr"/>
            <a:r>
              <a:rPr lang="en-US" altLang="ko-KR" sz="2800" b="1" dirty="0">
                <a:solidFill>
                  <a:schemeClr val="tx1">
                    <a:lumMod val="75000"/>
                    <a:lumOff val="25000"/>
                  </a:schemeClr>
                </a:solidFill>
                <a:cs typeface="Arial" pitchFamily="34" charset="0"/>
              </a:rPr>
              <a:t> I/O</a:t>
            </a:r>
            <a:endParaRPr lang="ko-KR" altLang="en-US" sz="2800" b="1"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EFB02E1D-29E4-4E44-AE62-30E6E7572B83}"/>
              </a:ext>
            </a:extLst>
          </p:cNvPr>
          <p:cNvSpPr txBox="1"/>
          <p:nvPr/>
        </p:nvSpPr>
        <p:spPr>
          <a:xfrm>
            <a:off x="8458200" y="2057400"/>
            <a:ext cx="2844800" cy="954107"/>
          </a:xfrm>
          <a:prstGeom prst="rect">
            <a:avLst/>
          </a:prstGeom>
          <a:noFill/>
        </p:spPr>
        <p:txBody>
          <a:bodyPr wrap="square" rtlCol="0">
            <a:spAutoFit/>
          </a:bodyPr>
          <a:lstStyle/>
          <a:p>
            <a:pPr algn="ctr"/>
            <a:r>
              <a:rPr lang="en-US" altLang="ko-KR" sz="2800" b="1" dirty="0" err="1">
                <a:solidFill>
                  <a:schemeClr val="tx1">
                    <a:lumMod val="75000"/>
                    <a:lumOff val="25000"/>
                  </a:schemeClr>
                </a:solidFill>
                <a:cs typeface="Arial" pitchFamily="34" charset="0"/>
              </a:rPr>
              <a:t>Hệ</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thống</a:t>
            </a:r>
            <a:endParaRPr lang="en-US" altLang="ko-KR" sz="2800" b="1" dirty="0">
              <a:solidFill>
                <a:schemeClr val="tx1">
                  <a:lumMod val="75000"/>
                  <a:lumOff val="25000"/>
                </a:schemeClr>
              </a:solidFill>
              <a:cs typeface="Arial" pitchFamily="34" charset="0"/>
            </a:endParaRPr>
          </a:p>
          <a:p>
            <a:pPr algn="ct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bảo</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vệ</a:t>
            </a:r>
            <a:endParaRPr lang="ko-KR" altLang="en-US" sz="2800" b="1" dirty="0">
              <a:solidFill>
                <a:schemeClr val="tx1">
                  <a:lumMod val="75000"/>
                  <a:lumOff val="25000"/>
                </a:schemeClr>
              </a:solidFill>
              <a:cs typeface="Arial" pitchFamily="34" charset="0"/>
            </a:endParaRPr>
          </a:p>
        </p:txBody>
      </p:sp>
      <p:sp>
        <p:nvSpPr>
          <p:cNvPr id="44" name="Rectangle 23">
            <a:extLst>
              <a:ext uri="{FF2B5EF4-FFF2-40B4-BE49-F238E27FC236}">
                <a16:creationId xmlns:a16="http://schemas.microsoft.com/office/drawing/2014/main" id="{42B83187-DE0B-4A43-A399-F4FC6C357DAC}"/>
              </a:ext>
            </a:extLst>
          </p:cNvPr>
          <p:cNvSpPr/>
          <p:nvPr/>
        </p:nvSpPr>
        <p:spPr>
          <a:xfrm>
            <a:off x="1722263" y="3712555"/>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Oval 31">
            <a:extLst>
              <a:ext uri="{FF2B5EF4-FFF2-40B4-BE49-F238E27FC236}">
                <a16:creationId xmlns:a16="http://schemas.microsoft.com/office/drawing/2014/main" id="{DD6B4B79-A8D6-4B03-860F-63A6B1934FA1}"/>
              </a:ext>
            </a:extLst>
          </p:cNvPr>
          <p:cNvSpPr/>
          <p:nvPr/>
        </p:nvSpPr>
        <p:spPr>
          <a:xfrm>
            <a:off x="9832378" y="3687220"/>
            <a:ext cx="354255" cy="357590"/>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Rectangle 23">
            <a:extLst>
              <a:ext uri="{FF2B5EF4-FFF2-40B4-BE49-F238E27FC236}">
                <a16:creationId xmlns:a16="http://schemas.microsoft.com/office/drawing/2014/main" id="{BE89DF5A-6C49-439D-B124-F356D188251A}"/>
              </a:ext>
            </a:extLst>
          </p:cNvPr>
          <p:cNvSpPr/>
          <p:nvPr/>
        </p:nvSpPr>
        <p:spPr>
          <a:xfrm>
            <a:off x="4915910" y="3673454"/>
            <a:ext cx="485828" cy="313098"/>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7" name="Oval 31">
            <a:extLst>
              <a:ext uri="{FF2B5EF4-FFF2-40B4-BE49-F238E27FC236}">
                <a16:creationId xmlns:a16="http://schemas.microsoft.com/office/drawing/2014/main" id="{3C66973E-431A-495C-967C-FDE358CC1AB4}"/>
              </a:ext>
            </a:extLst>
          </p:cNvPr>
          <p:cNvSpPr/>
          <p:nvPr/>
        </p:nvSpPr>
        <p:spPr>
          <a:xfrm>
            <a:off x="6605885" y="3619934"/>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8" name="Teardrop 17">
            <a:extLst>
              <a:ext uri="{FF2B5EF4-FFF2-40B4-BE49-F238E27FC236}">
                <a16:creationId xmlns:a16="http://schemas.microsoft.com/office/drawing/2014/main" id="{0738457A-3D50-4640-AEA1-170E158C4735}"/>
              </a:ext>
            </a:extLst>
          </p:cNvPr>
          <p:cNvSpPr/>
          <p:nvPr/>
        </p:nvSpPr>
        <p:spPr>
          <a:xfrm rot="18900000">
            <a:off x="3362704" y="3715354"/>
            <a:ext cx="332582" cy="337808"/>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9" name="Rectangle 23">
            <a:extLst>
              <a:ext uri="{FF2B5EF4-FFF2-40B4-BE49-F238E27FC236}">
                <a16:creationId xmlns:a16="http://schemas.microsoft.com/office/drawing/2014/main" id="{982A7463-A12C-4C4B-8D09-EBDDDEBE9C0B}"/>
              </a:ext>
            </a:extLst>
          </p:cNvPr>
          <p:cNvSpPr/>
          <p:nvPr/>
        </p:nvSpPr>
        <p:spPr>
          <a:xfrm>
            <a:off x="8166023" y="3635701"/>
            <a:ext cx="404773" cy="407167"/>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0" name="TextBox 49">
            <a:extLst>
              <a:ext uri="{FF2B5EF4-FFF2-40B4-BE49-F238E27FC236}">
                <a16:creationId xmlns:a16="http://schemas.microsoft.com/office/drawing/2014/main" id="{962A2759-24AA-421F-B527-DA05EDA12E15}"/>
              </a:ext>
            </a:extLst>
          </p:cNvPr>
          <p:cNvSpPr txBox="1"/>
          <p:nvPr/>
        </p:nvSpPr>
        <p:spPr>
          <a:xfrm>
            <a:off x="10454495" y="4432755"/>
            <a:ext cx="1843349" cy="1384995"/>
          </a:xfrm>
          <a:prstGeom prst="rect">
            <a:avLst/>
          </a:prstGeom>
          <a:noFill/>
        </p:spPr>
        <p:txBody>
          <a:bodyPr wrap="square" rtlCol="0">
            <a:spAutoFit/>
          </a:bodyPr>
          <a:lstStyle/>
          <a:p>
            <a:pPr algn="ctr"/>
            <a:r>
              <a:rPr lang="en-US" altLang="ko-KR" sz="2800" b="1" dirty="0" err="1">
                <a:solidFill>
                  <a:schemeClr val="tx1">
                    <a:lumMod val="75000"/>
                    <a:lumOff val="25000"/>
                  </a:schemeClr>
                </a:solidFill>
                <a:cs typeface="Arial" pitchFamily="34" charset="0"/>
              </a:rPr>
              <a:t>Hệ</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thống</a:t>
            </a:r>
            <a:endParaRPr lang="en-US" altLang="ko-KR" sz="2800" b="1" dirty="0">
              <a:solidFill>
                <a:schemeClr val="tx1">
                  <a:lumMod val="75000"/>
                  <a:lumOff val="25000"/>
                </a:schemeClr>
              </a:solidFill>
              <a:cs typeface="Arial" pitchFamily="34" charset="0"/>
            </a:endParaRPr>
          </a:p>
          <a:p>
            <a:pPr algn="ct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thông</a:t>
            </a:r>
            <a:r>
              <a:rPr lang="en-US" altLang="ko-KR" sz="2800" b="1" dirty="0">
                <a:solidFill>
                  <a:schemeClr val="tx1">
                    <a:lumMod val="75000"/>
                    <a:lumOff val="25000"/>
                  </a:schemeClr>
                </a:solidFill>
                <a:cs typeface="Arial" pitchFamily="34" charset="0"/>
              </a:rPr>
              <a:t> </a:t>
            </a:r>
          </a:p>
          <a:p>
            <a:pPr algn="ctr"/>
            <a:r>
              <a:rPr lang="en-US" altLang="ko-KR" sz="2800" b="1" dirty="0" err="1">
                <a:solidFill>
                  <a:schemeClr val="tx1">
                    <a:lumMod val="75000"/>
                    <a:lumOff val="25000"/>
                  </a:schemeClr>
                </a:solidFill>
                <a:cs typeface="Arial" pitchFamily="34" charset="0"/>
              </a:rPr>
              <a:t>dịch</a:t>
            </a:r>
            <a:r>
              <a:rPr lang="en-US" altLang="ko-KR" sz="2800" b="1" dirty="0">
                <a:solidFill>
                  <a:schemeClr val="tx1">
                    <a:lumMod val="75000"/>
                    <a:lumOff val="25000"/>
                  </a:schemeClr>
                </a:solidFill>
                <a:cs typeface="Arial" pitchFamily="34" charset="0"/>
              </a:rPr>
              <a:t> </a:t>
            </a:r>
            <a:r>
              <a:rPr lang="en-US" altLang="ko-KR" sz="2800" b="1" dirty="0" err="1">
                <a:solidFill>
                  <a:schemeClr val="tx1">
                    <a:lumMod val="75000"/>
                    <a:lumOff val="25000"/>
                  </a:schemeClr>
                </a:solidFill>
                <a:cs typeface="Arial" pitchFamily="34" charset="0"/>
              </a:rPr>
              <a:t>lệnh</a:t>
            </a:r>
            <a:endParaRPr lang="en-US" altLang="ko-KR" sz="2800" b="1" dirty="0">
              <a:solidFill>
                <a:schemeClr val="tx1">
                  <a:lumMod val="75000"/>
                  <a:lumOff val="25000"/>
                </a:schemeClr>
              </a:solidFill>
              <a:cs typeface="Arial" pitchFamily="34" charset="0"/>
            </a:endParaRPr>
          </a:p>
        </p:txBody>
      </p:sp>
      <p:sp>
        <p:nvSpPr>
          <p:cNvPr id="38" name="Oval 37">
            <a:extLst>
              <a:ext uri="{FF2B5EF4-FFF2-40B4-BE49-F238E27FC236}">
                <a16:creationId xmlns:a16="http://schemas.microsoft.com/office/drawing/2014/main" id="{82EEC9C7-BE8C-4BCC-B574-45AA06CCA871}"/>
              </a:ext>
            </a:extLst>
          </p:cNvPr>
          <p:cNvSpPr/>
          <p:nvPr/>
        </p:nvSpPr>
        <p:spPr>
          <a:xfrm>
            <a:off x="11057000" y="3577041"/>
            <a:ext cx="887479" cy="889200"/>
          </a:xfrm>
          <a:prstGeom prst="ellipse">
            <a:avLst/>
          </a:prstGeom>
          <a:solidFill>
            <a:srgbClr val="FF0000"/>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b="1" dirty="0">
              <a:cs typeface="Arial" pitchFamily="34" charset="0"/>
            </a:endParaRPr>
          </a:p>
        </p:txBody>
      </p:sp>
      <p:sp>
        <p:nvSpPr>
          <p:cNvPr id="40" name="Oval 31">
            <a:extLst>
              <a:ext uri="{FF2B5EF4-FFF2-40B4-BE49-F238E27FC236}">
                <a16:creationId xmlns:a16="http://schemas.microsoft.com/office/drawing/2014/main" id="{03D990D8-6801-4AC0-9617-DCB414A4FF9B}"/>
              </a:ext>
            </a:extLst>
          </p:cNvPr>
          <p:cNvSpPr/>
          <p:nvPr/>
        </p:nvSpPr>
        <p:spPr>
          <a:xfrm>
            <a:off x="11297150" y="3785698"/>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06358653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wipe(down)">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down)">
                                      <p:cBhvr>
                                        <p:cTn id="26" dur="500"/>
                                        <p:tgtEl>
                                          <p:spTgt spid="22"/>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down)">
                                      <p:cBhvr>
                                        <p:cTn id="29" dur="500"/>
                                        <p:tgtEl>
                                          <p:spTgt spid="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wipe(down)">
                                      <p:cBhvr>
                                        <p:cTn id="34" dur="500"/>
                                        <p:tgtEl>
                                          <p:spTgt spid="23"/>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down)">
                                      <p:cBhvr>
                                        <p:cTn id="37" dur="500"/>
                                        <p:tgtEl>
                                          <p:spTgt spid="3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down)">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wipe(down)">
                                      <p:cBhvr>
                                        <p:cTn id="50" dur="500"/>
                                        <p:tgtEl>
                                          <p:spTgt spid="25"/>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wipe(down)">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wipe(down)">
                                      <p:cBhvr>
                                        <p:cTn id="61" dur="500"/>
                                        <p:tgtEl>
                                          <p:spTgt spid="40"/>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down)">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7" grpId="0"/>
      <p:bldP spid="30" grpId="0"/>
      <p:bldP spid="33" grpId="0"/>
      <p:bldP spid="36" grpId="0"/>
      <p:bldP spid="39" grpId="0"/>
      <p:bldP spid="42" grpId="0"/>
      <p:bldP spid="44" grpId="0" animBg="1"/>
      <p:bldP spid="50" grpId="0"/>
      <p:bldP spid="38" grpId="0" animBg="1"/>
      <p:bldP spid="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534150"/>
            <a:ext cx="457200" cy="476250"/>
          </a:xfrm>
          <a:prstGeom prst="rect">
            <a:avLst/>
          </a:prstGeom>
        </p:spPr>
        <p:txBody>
          <a:bodyPr/>
          <a:lstStyle/>
          <a:p>
            <a:fld id="{6294C92D-0306-4E69-9CD3-20855E849650}" type="slidenum">
              <a:rPr kumimoji="0" lang="en-US" smtClean="0"/>
              <a:pPr/>
              <a:t>14</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670720" y="1401022"/>
            <a:ext cx="8092280" cy="693390"/>
          </a:xfrm>
        </p:spPr>
        <p:txBody>
          <a:bodyPr/>
          <a:lstStyle/>
          <a:p>
            <a:pPr lvl="0"/>
            <a:r>
              <a:rPr lang="en-US" dirty="0" err="1"/>
              <a:t>Các</a:t>
            </a:r>
            <a:r>
              <a:rPr lang="en-US" dirty="0"/>
              <a:t> </a:t>
            </a:r>
            <a:r>
              <a:rPr lang="en-US" dirty="0" err="1"/>
              <a:t>cơ</a:t>
            </a:r>
            <a:r>
              <a:rPr lang="en-US" dirty="0"/>
              <a:t> </a:t>
            </a:r>
            <a:r>
              <a:rPr lang="en-US" dirty="0" err="1"/>
              <a:t>chế</a:t>
            </a:r>
            <a:r>
              <a:rPr lang="en-US" dirty="0"/>
              <a:t> </a:t>
            </a:r>
            <a:r>
              <a:rPr lang="en-US" dirty="0" err="1"/>
              <a:t>trao</a:t>
            </a:r>
            <a:r>
              <a:rPr lang="en-US" dirty="0"/>
              <a:t> </a:t>
            </a:r>
            <a:r>
              <a:rPr lang="en-US" dirty="0" err="1"/>
              <a:t>đổi</a:t>
            </a:r>
            <a:r>
              <a:rPr lang="en-US" dirty="0"/>
              <a:t> </a:t>
            </a:r>
            <a:r>
              <a:rPr lang="en-US" dirty="0" err="1"/>
              <a:t>thông</a:t>
            </a:r>
            <a:r>
              <a:rPr lang="en-US" dirty="0"/>
              <a:t> tin </a:t>
            </a:r>
            <a:r>
              <a:rPr lang="en-US" dirty="0" err="1"/>
              <a:t>giữa</a:t>
            </a:r>
            <a:r>
              <a:rPr lang="en-US" dirty="0"/>
              <a:t> </a:t>
            </a:r>
            <a:r>
              <a:rPr lang="en-US" dirty="0" err="1"/>
              <a:t>các</a:t>
            </a:r>
            <a:r>
              <a:rPr lang="en-US" dirty="0"/>
              <a:t> </a:t>
            </a:r>
            <a:r>
              <a:rPr lang="en-US" dirty="0" err="1"/>
              <a:t>tiến</a:t>
            </a:r>
            <a:r>
              <a:rPr lang="en-US" dirty="0"/>
              <a:t> </a:t>
            </a:r>
            <a:r>
              <a:rPr lang="en-US" dirty="0" err="1"/>
              <a:t>trình</a:t>
            </a:r>
            <a:r>
              <a:rPr lang="en-US" dirty="0"/>
              <a:t>? </a:t>
            </a:r>
          </a:p>
          <a:p>
            <a:pPr lvl="0"/>
            <a:endParaRPr lang="en-US" dirty="0"/>
          </a:p>
        </p:txBody>
      </p:sp>
      <p:sp>
        <p:nvSpPr>
          <p:cNvPr id="8" name="Freeform: Shape 7">
            <a:extLst>
              <a:ext uri="{FF2B5EF4-FFF2-40B4-BE49-F238E27FC236}">
                <a16:creationId xmlns:a16="http://schemas.microsoft.com/office/drawing/2014/main" id="{39360262-1DC1-466D-A3F7-94F9CE2051F5}"/>
              </a:ext>
            </a:extLst>
          </p:cNvPr>
          <p:cNvSpPr/>
          <p:nvPr/>
        </p:nvSpPr>
        <p:spPr>
          <a:xfrm flipH="1">
            <a:off x="2590800" y="2393850"/>
            <a:ext cx="2115057" cy="3533746"/>
          </a:xfrm>
          <a:custGeom>
            <a:avLst/>
            <a:gdLst>
              <a:gd name="connsiteX0" fmla="*/ 1431131 w 1447800"/>
              <a:gd name="connsiteY0" fmla="*/ 1370171 h 2095500"/>
              <a:gd name="connsiteX1" fmla="*/ 1431131 w 1447800"/>
              <a:gd name="connsiteY1" fmla="*/ 1855946 h 2095500"/>
              <a:gd name="connsiteX2" fmla="*/ 1207294 w 1447800"/>
              <a:gd name="connsiteY2" fmla="*/ 2079784 h 2095500"/>
              <a:gd name="connsiteX3" fmla="*/ 245269 w 1447800"/>
              <a:gd name="connsiteY3" fmla="*/ 2079784 h 2095500"/>
              <a:gd name="connsiteX4" fmla="*/ 21431 w 1447800"/>
              <a:gd name="connsiteY4" fmla="*/ 1854994 h 2095500"/>
              <a:gd name="connsiteX5" fmla="*/ 21431 w 1447800"/>
              <a:gd name="connsiteY5" fmla="*/ 245269 h 2095500"/>
              <a:gd name="connsiteX6" fmla="*/ 245269 w 1447800"/>
              <a:gd name="connsiteY6" fmla="*/ 21431 h 2095500"/>
              <a:gd name="connsiteX7" fmla="*/ 1207294 w 1447800"/>
              <a:gd name="connsiteY7" fmla="*/ 21431 h 2095500"/>
              <a:gd name="connsiteX8" fmla="*/ 1431131 w 1447800"/>
              <a:gd name="connsiteY8" fmla="*/ 245269 h 2095500"/>
              <a:gd name="connsiteX9" fmla="*/ 1431131 w 1447800"/>
              <a:gd name="connsiteY9" fmla="*/ 1050131 h 2095500"/>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1028700 h 2058353"/>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675325 h 205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2058353">
                <a:moveTo>
                  <a:pt x="1409700" y="1834515"/>
                </a:moveTo>
                <a:cubicBezTo>
                  <a:pt x="1409700" y="1958340"/>
                  <a:pt x="1309688" y="2058353"/>
                  <a:pt x="1185863" y="2058353"/>
                </a:cubicBezTo>
                <a:lnTo>
                  <a:pt x="223838" y="2058353"/>
                </a:lnTo>
                <a:cubicBezTo>
                  <a:pt x="100013" y="2057400"/>
                  <a:pt x="0" y="1957388"/>
                  <a:pt x="0" y="1833563"/>
                </a:cubicBezTo>
                <a:lnTo>
                  <a:pt x="0" y="223838"/>
                </a:lnTo>
                <a:cubicBezTo>
                  <a:pt x="0" y="100013"/>
                  <a:pt x="100013" y="0"/>
                  <a:pt x="223838" y="0"/>
                </a:cubicBezTo>
                <a:lnTo>
                  <a:pt x="1185863" y="0"/>
                </a:lnTo>
                <a:cubicBezTo>
                  <a:pt x="1309688" y="0"/>
                  <a:pt x="1409700" y="100013"/>
                  <a:pt x="1409700" y="223838"/>
                </a:cubicBezTo>
                <a:lnTo>
                  <a:pt x="1409700" y="675325"/>
                </a:lnTo>
              </a:path>
            </a:pathLst>
          </a:custGeom>
          <a:solidFill>
            <a:srgbClr val="FFFFFF"/>
          </a:solidFill>
          <a:ln w="381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reeform: Shape 8">
            <a:extLst>
              <a:ext uri="{FF2B5EF4-FFF2-40B4-BE49-F238E27FC236}">
                <a16:creationId xmlns:a16="http://schemas.microsoft.com/office/drawing/2014/main" id="{3DE95D62-A30A-427C-ADE2-D8BF5285671D}"/>
              </a:ext>
            </a:extLst>
          </p:cNvPr>
          <p:cNvSpPr>
            <a:spLocks noChangeAspect="1"/>
          </p:cNvSpPr>
          <p:nvPr/>
        </p:nvSpPr>
        <p:spPr>
          <a:xfrm>
            <a:off x="2137371" y="3746411"/>
            <a:ext cx="690390" cy="1828800"/>
          </a:xfrm>
          <a:custGeom>
            <a:avLst/>
            <a:gdLst>
              <a:gd name="connsiteX0" fmla="*/ 591978 w 895350"/>
              <a:gd name="connsiteY0" fmla="*/ 2353151 h 2371725"/>
              <a:gd name="connsiteX1" fmla="*/ 591978 w 895350"/>
              <a:gd name="connsiteY1" fmla="*/ 535781 h 2371725"/>
              <a:gd name="connsiteX2" fmla="*/ 321469 w 895350"/>
              <a:gd name="connsiteY2" fmla="*/ 731996 h 2371725"/>
              <a:gd name="connsiteX3" fmla="*/ 21431 w 895350"/>
              <a:gd name="connsiteY3" fmla="*/ 879634 h 2371725"/>
              <a:gd name="connsiteX4" fmla="*/ 21431 w 895350"/>
              <a:gd name="connsiteY4" fmla="*/ 604361 h 2371725"/>
              <a:gd name="connsiteX5" fmla="*/ 439578 w 895350"/>
              <a:gd name="connsiteY5" fmla="*/ 331946 h 2371725"/>
              <a:gd name="connsiteX6" fmla="*/ 692944 w 895350"/>
              <a:gd name="connsiteY6" fmla="*/ 21431 h 2371725"/>
              <a:gd name="connsiteX7" fmla="*/ 876776 w 895350"/>
              <a:gd name="connsiteY7" fmla="*/ 21431 h 2371725"/>
              <a:gd name="connsiteX8" fmla="*/ 876776 w 895350"/>
              <a:gd name="connsiteY8" fmla="*/ 2353151 h 2371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5350" h="2371725">
                <a:moveTo>
                  <a:pt x="591978" y="2353151"/>
                </a:moveTo>
                <a:lnTo>
                  <a:pt x="591978" y="535781"/>
                </a:lnTo>
                <a:cubicBezTo>
                  <a:pt x="523399" y="601504"/>
                  <a:pt x="432911" y="667226"/>
                  <a:pt x="321469" y="731996"/>
                </a:cubicBezTo>
                <a:cubicBezTo>
                  <a:pt x="210026" y="797719"/>
                  <a:pt x="110014" y="846296"/>
                  <a:pt x="21431" y="879634"/>
                </a:cubicBezTo>
                <a:lnTo>
                  <a:pt x="21431" y="604361"/>
                </a:lnTo>
                <a:cubicBezTo>
                  <a:pt x="180499" y="529114"/>
                  <a:pt x="320516" y="438626"/>
                  <a:pt x="439578" y="331946"/>
                </a:cubicBezTo>
                <a:cubicBezTo>
                  <a:pt x="558641" y="225266"/>
                  <a:pt x="643414" y="121444"/>
                  <a:pt x="692944" y="21431"/>
                </a:cubicBezTo>
                <a:lnTo>
                  <a:pt x="876776" y="21431"/>
                </a:lnTo>
                <a:lnTo>
                  <a:pt x="876776" y="2353151"/>
                </a:lnTo>
              </a:path>
            </a:pathLst>
          </a:custGeom>
          <a:noFill/>
          <a:ln w="381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reeform: Shape 11">
            <a:extLst>
              <a:ext uri="{FF2B5EF4-FFF2-40B4-BE49-F238E27FC236}">
                <a16:creationId xmlns:a16="http://schemas.microsoft.com/office/drawing/2014/main" id="{BB0F5A06-6C06-498F-B1C8-46FDDDB7A22D}"/>
              </a:ext>
            </a:extLst>
          </p:cNvPr>
          <p:cNvSpPr/>
          <p:nvPr/>
        </p:nvSpPr>
        <p:spPr>
          <a:xfrm flipH="1">
            <a:off x="7714743" y="2438985"/>
            <a:ext cx="2115057" cy="3533746"/>
          </a:xfrm>
          <a:custGeom>
            <a:avLst/>
            <a:gdLst>
              <a:gd name="connsiteX0" fmla="*/ 1431131 w 1447800"/>
              <a:gd name="connsiteY0" fmla="*/ 1370171 h 2095500"/>
              <a:gd name="connsiteX1" fmla="*/ 1431131 w 1447800"/>
              <a:gd name="connsiteY1" fmla="*/ 1855946 h 2095500"/>
              <a:gd name="connsiteX2" fmla="*/ 1207294 w 1447800"/>
              <a:gd name="connsiteY2" fmla="*/ 2079784 h 2095500"/>
              <a:gd name="connsiteX3" fmla="*/ 245269 w 1447800"/>
              <a:gd name="connsiteY3" fmla="*/ 2079784 h 2095500"/>
              <a:gd name="connsiteX4" fmla="*/ 21431 w 1447800"/>
              <a:gd name="connsiteY4" fmla="*/ 1854994 h 2095500"/>
              <a:gd name="connsiteX5" fmla="*/ 21431 w 1447800"/>
              <a:gd name="connsiteY5" fmla="*/ 245269 h 2095500"/>
              <a:gd name="connsiteX6" fmla="*/ 245269 w 1447800"/>
              <a:gd name="connsiteY6" fmla="*/ 21431 h 2095500"/>
              <a:gd name="connsiteX7" fmla="*/ 1207294 w 1447800"/>
              <a:gd name="connsiteY7" fmla="*/ 21431 h 2095500"/>
              <a:gd name="connsiteX8" fmla="*/ 1431131 w 1447800"/>
              <a:gd name="connsiteY8" fmla="*/ 245269 h 2095500"/>
              <a:gd name="connsiteX9" fmla="*/ 1431131 w 1447800"/>
              <a:gd name="connsiteY9" fmla="*/ 1050131 h 2095500"/>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1028700 h 2058353"/>
              <a:gd name="connsiteX0" fmla="*/ 1409700 w 1409700"/>
              <a:gd name="connsiteY0" fmla="*/ 1834515 h 2058353"/>
              <a:gd name="connsiteX1" fmla="*/ 1185863 w 1409700"/>
              <a:gd name="connsiteY1" fmla="*/ 2058353 h 2058353"/>
              <a:gd name="connsiteX2" fmla="*/ 223838 w 1409700"/>
              <a:gd name="connsiteY2" fmla="*/ 2058353 h 2058353"/>
              <a:gd name="connsiteX3" fmla="*/ 0 w 1409700"/>
              <a:gd name="connsiteY3" fmla="*/ 1833563 h 2058353"/>
              <a:gd name="connsiteX4" fmla="*/ 0 w 1409700"/>
              <a:gd name="connsiteY4" fmla="*/ 223838 h 2058353"/>
              <a:gd name="connsiteX5" fmla="*/ 223838 w 1409700"/>
              <a:gd name="connsiteY5" fmla="*/ 0 h 2058353"/>
              <a:gd name="connsiteX6" fmla="*/ 1185863 w 1409700"/>
              <a:gd name="connsiteY6" fmla="*/ 0 h 2058353"/>
              <a:gd name="connsiteX7" fmla="*/ 1409700 w 1409700"/>
              <a:gd name="connsiteY7" fmla="*/ 223838 h 2058353"/>
              <a:gd name="connsiteX8" fmla="*/ 1409700 w 1409700"/>
              <a:gd name="connsiteY8" fmla="*/ 675325 h 2058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9700" h="2058353">
                <a:moveTo>
                  <a:pt x="1409700" y="1834515"/>
                </a:moveTo>
                <a:cubicBezTo>
                  <a:pt x="1409700" y="1958340"/>
                  <a:pt x="1309688" y="2058353"/>
                  <a:pt x="1185863" y="2058353"/>
                </a:cubicBezTo>
                <a:lnTo>
                  <a:pt x="223838" y="2058353"/>
                </a:lnTo>
                <a:cubicBezTo>
                  <a:pt x="100013" y="2057400"/>
                  <a:pt x="0" y="1957388"/>
                  <a:pt x="0" y="1833563"/>
                </a:cubicBezTo>
                <a:lnTo>
                  <a:pt x="0" y="223838"/>
                </a:lnTo>
                <a:cubicBezTo>
                  <a:pt x="0" y="100013"/>
                  <a:pt x="100013" y="0"/>
                  <a:pt x="223838" y="0"/>
                </a:cubicBezTo>
                <a:lnTo>
                  <a:pt x="1185863" y="0"/>
                </a:lnTo>
                <a:cubicBezTo>
                  <a:pt x="1309688" y="0"/>
                  <a:pt x="1409700" y="100013"/>
                  <a:pt x="1409700" y="223838"/>
                </a:cubicBezTo>
                <a:lnTo>
                  <a:pt x="1409700" y="675325"/>
                </a:lnTo>
              </a:path>
            </a:pathLst>
          </a:custGeom>
          <a:solidFill>
            <a:srgbClr val="FFFFFF"/>
          </a:solidFill>
          <a:ln w="38100" cap="flat">
            <a:solidFill>
              <a:schemeClr val="accent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Freeform: Shape 12">
            <a:extLst>
              <a:ext uri="{FF2B5EF4-FFF2-40B4-BE49-F238E27FC236}">
                <a16:creationId xmlns:a16="http://schemas.microsoft.com/office/drawing/2014/main" id="{5BE65259-5825-4247-A346-C24D49C1B0E7}"/>
              </a:ext>
            </a:extLst>
          </p:cNvPr>
          <p:cNvSpPr>
            <a:spLocks noChangeAspect="1"/>
          </p:cNvSpPr>
          <p:nvPr/>
        </p:nvSpPr>
        <p:spPr>
          <a:xfrm>
            <a:off x="6820907" y="3875712"/>
            <a:ext cx="1160657" cy="1744634"/>
          </a:xfrm>
          <a:custGeom>
            <a:avLst/>
            <a:gdLst>
              <a:gd name="connsiteX0" fmla="*/ 1181320 w 1514475"/>
              <a:gd name="connsiteY0" fmla="*/ 2250758 h 2276475"/>
              <a:gd name="connsiteX1" fmla="*/ 28795 w 1514475"/>
              <a:gd name="connsiteY1" fmla="*/ 2250758 h 2276475"/>
              <a:gd name="connsiteX2" fmla="*/ 60227 w 1514475"/>
              <a:gd name="connsiteY2" fmla="*/ 2062163 h 2276475"/>
              <a:gd name="connsiteX3" fmla="*/ 239297 w 1514475"/>
              <a:gd name="connsiteY3" fmla="*/ 1767840 h 2276475"/>
              <a:gd name="connsiteX4" fmla="*/ 595532 w 1514475"/>
              <a:gd name="connsiteY4" fmla="*/ 1432560 h 2276475"/>
              <a:gd name="connsiteX5" fmla="*/ 1083212 w 1514475"/>
              <a:gd name="connsiteY5" fmla="*/ 962978 h 2276475"/>
              <a:gd name="connsiteX6" fmla="*/ 1209895 w 1514475"/>
              <a:gd name="connsiteY6" fmla="*/ 636270 h 2276475"/>
              <a:gd name="connsiteX7" fmla="*/ 1094642 w 1514475"/>
              <a:gd name="connsiteY7" fmla="*/ 363855 h 2276475"/>
              <a:gd name="connsiteX8" fmla="*/ 793652 w 1514475"/>
              <a:gd name="connsiteY8" fmla="*/ 252413 h 2276475"/>
              <a:gd name="connsiteX9" fmla="*/ 479327 w 1514475"/>
              <a:gd name="connsiteY9" fmla="*/ 370522 h 2276475"/>
              <a:gd name="connsiteX10" fmla="*/ 360265 w 1514475"/>
              <a:gd name="connsiteY10" fmla="*/ 697230 h 2276475"/>
              <a:gd name="connsiteX11" fmla="*/ 81182 w 1514475"/>
              <a:gd name="connsiteY11" fmla="*/ 668655 h 2276475"/>
              <a:gd name="connsiteX12" fmla="*/ 297400 w 1514475"/>
              <a:gd name="connsiteY12" fmla="*/ 192405 h 2276475"/>
              <a:gd name="connsiteX13" fmla="*/ 800320 w 1514475"/>
              <a:gd name="connsiteY13" fmla="*/ 28575 h 2276475"/>
              <a:gd name="connsiteX14" fmla="*/ 1305145 w 1514475"/>
              <a:gd name="connsiteY14" fmla="*/ 205740 h 2276475"/>
              <a:gd name="connsiteX15" fmla="*/ 1490882 w 1514475"/>
              <a:gd name="connsiteY15" fmla="*/ 643890 h 2276475"/>
              <a:gd name="connsiteX16" fmla="*/ 1436590 w 1514475"/>
              <a:gd name="connsiteY16" fmla="*/ 904875 h 2276475"/>
              <a:gd name="connsiteX17" fmla="*/ 1255615 w 1514475"/>
              <a:gd name="connsiteY17" fmla="*/ 1175385 h 2276475"/>
              <a:gd name="connsiteX18" fmla="*/ 836515 w 1514475"/>
              <a:gd name="connsiteY18" fmla="*/ 1564957 h 2276475"/>
              <a:gd name="connsiteX19" fmla="*/ 522190 w 1514475"/>
              <a:gd name="connsiteY19" fmla="*/ 1844040 h 2276475"/>
              <a:gd name="connsiteX20" fmla="*/ 406937 w 1514475"/>
              <a:gd name="connsiteY20" fmla="*/ 1991678 h 2276475"/>
              <a:gd name="connsiteX21" fmla="*/ 1493740 w 1514475"/>
              <a:gd name="connsiteY21" fmla="*/ 1991678 h 227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4475" h="2276475">
                <a:moveTo>
                  <a:pt x="1181320" y="2250758"/>
                </a:moveTo>
                <a:lnTo>
                  <a:pt x="28795" y="2250758"/>
                </a:lnTo>
                <a:cubicBezTo>
                  <a:pt x="26890" y="2185035"/>
                  <a:pt x="37367" y="2122170"/>
                  <a:pt x="60227" y="2062163"/>
                </a:cubicBezTo>
                <a:cubicBezTo>
                  <a:pt x="97375" y="1962150"/>
                  <a:pt x="157382" y="1864043"/>
                  <a:pt x="239297" y="1767840"/>
                </a:cubicBezTo>
                <a:cubicBezTo>
                  <a:pt x="321212" y="1670685"/>
                  <a:pt x="440275" y="1559243"/>
                  <a:pt x="595532" y="1432560"/>
                </a:cubicBezTo>
                <a:cubicBezTo>
                  <a:pt x="836515" y="1235393"/>
                  <a:pt x="999392" y="1079182"/>
                  <a:pt x="1083212" y="962978"/>
                </a:cubicBezTo>
                <a:cubicBezTo>
                  <a:pt x="1167985" y="847725"/>
                  <a:pt x="1209895" y="738188"/>
                  <a:pt x="1209895" y="636270"/>
                </a:cubicBezTo>
                <a:cubicBezTo>
                  <a:pt x="1209895" y="528638"/>
                  <a:pt x="1171795" y="437197"/>
                  <a:pt x="1094642" y="363855"/>
                </a:cubicBezTo>
                <a:cubicBezTo>
                  <a:pt x="1017490" y="289560"/>
                  <a:pt x="917477" y="252413"/>
                  <a:pt x="793652" y="252413"/>
                </a:cubicBezTo>
                <a:cubicBezTo>
                  <a:pt x="663160" y="252413"/>
                  <a:pt x="558385" y="291465"/>
                  <a:pt x="479327" y="370522"/>
                </a:cubicBezTo>
                <a:cubicBezTo>
                  <a:pt x="400270" y="449580"/>
                  <a:pt x="361217" y="558165"/>
                  <a:pt x="360265" y="697230"/>
                </a:cubicBezTo>
                <a:lnTo>
                  <a:pt x="81182" y="668655"/>
                </a:lnTo>
                <a:cubicBezTo>
                  <a:pt x="100232" y="460057"/>
                  <a:pt x="172622" y="300990"/>
                  <a:pt x="297400" y="192405"/>
                </a:cubicBezTo>
                <a:cubicBezTo>
                  <a:pt x="422177" y="82867"/>
                  <a:pt x="589817" y="28575"/>
                  <a:pt x="800320" y="28575"/>
                </a:cubicBezTo>
                <a:cubicBezTo>
                  <a:pt x="1012727" y="28575"/>
                  <a:pt x="1181320" y="87630"/>
                  <a:pt x="1305145" y="205740"/>
                </a:cubicBezTo>
                <a:cubicBezTo>
                  <a:pt x="1428970" y="323850"/>
                  <a:pt x="1490882" y="469582"/>
                  <a:pt x="1490882" y="643890"/>
                </a:cubicBezTo>
                <a:cubicBezTo>
                  <a:pt x="1490882" y="732472"/>
                  <a:pt x="1472785" y="820103"/>
                  <a:pt x="1436590" y="904875"/>
                </a:cubicBezTo>
                <a:cubicBezTo>
                  <a:pt x="1400395" y="990600"/>
                  <a:pt x="1340387" y="1081088"/>
                  <a:pt x="1255615" y="1175385"/>
                </a:cubicBezTo>
                <a:cubicBezTo>
                  <a:pt x="1171795" y="1269682"/>
                  <a:pt x="1031777" y="1400175"/>
                  <a:pt x="836515" y="1564957"/>
                </a:cubicBezTo>
                <a:cubicBezTo>
                  <a:pt x="673637" y="1702118"/>
                  <a:pt x="568862" y="1794510"/>
                  <a:pt x="522190" y="1844040"/>
                </a:cubicBezTo>
                <a:cubicBezTo>
                  <a:pt x="475517" y="1892618"/>
                  <a:pt x="437417" y="1942148"/>
                  <a:pt x="406937" y="1991678"/>
                </a:cubicBezTo>
                <a:lnTo>
                  <a:pt x="1493740" y="1991678"/>
                </a:lnTo>
              </a:path>
            </a:pathLst>
          </a:custGeom>
          <a:noFill/>
          <a:ln w="38100" cap="flat">
            <a:solidFill>
              <a:schemeClr val="accent1"/>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TextBox 10">
            <a:extLst>
              <a:ext uri="{FF2B5EF4-FFF2-40B4-BE49-F238E27FC236}">
                <a16:creationId xmlns:a16="http://schemas.microsoft.com/office/drawing/2014/main" id="{BF183FD6-B31A-4C6E-836A-5C89528FED5B}"/>
              </a:ext>
            </a:extLst>
          </p:cNvPr>
          <p:cNvSpPr txBox="1"/>
          <p:nvPr/>
        </p:nvSpPr>
        <p:spPr>
          <a:xfrm>
            <a:off x="7996844" y="3017336"/>
            <a:ext cx="1817675" cy="240065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000" dirty="0" err="1"/>
              <a:t>Chuyển</a:t>
            </a:r>
            <a:r>
              <a:rPr lang="en-US" sz="3000" dirty="0"/>
              <a:t>  </a:t>
            </a:r>
            <a:r>
              <a:rPr lang="en-US" sz="3000" dirty="0" err="1"/>
              <a:t>thông</a:t>
            </a:r>
            <a:r>
              <a:rPr lang="en-US" sz="3000" dirty="0"/>
              <a:t> </a:t>
            </a:r>
            <a:r>
              <a:rPr lang="en-US" sz="3000" dirty="0" err="1"/>
              <a:t>điệp</a:t>
            </a:r>
            <a:r>
              <a:rPr lang="en-US" sz="3000" dirty="0"/>
              <a:t> (Message passing) </a:t>
            </a:r>
            <a:br>
              <a:rPr lang="en-US" sz="3000" dirty="0"/>
            </a:br>
            <a:endParaRPr lang="ko-KR" altLang="en-US" sz="3000" b="1" dirty="0">
              <a:solidFill>
                <a:schemeClr val="tx1">
                  <a:lumMod val="75000"/>
                  <a:lumOff val="25000"/>
                </a:schemeClr>
              </a:solidFill>
              <a:cs typeface="Arial" pitchFamily="34" charset="0"/>
            </a:endParaRPr>
          </a:p>
        </p:txBody>
      </p:sp>
      <p:sp>
        <p:nvSpPr>
          <p:cNvPr id="17" name="TextBox 16">
            <a:extLst>
              <a:ext uri="{FF2B5EF4-FFF2-40B4-BE49-F238E27FC236}">
                <a16:creationId xmlns:a16="http://schemas.microsoft.com/office/drawing/2014/main" id="{29380983-90B2-401A-8805-8C251BAB8E80}"/>
              </a:ext>
            </a:extLst>
          </p:cNvPr>
          <p:cNvSpPr txBox="1"/>
          <p:nvPr/>
        </p:nvSpPr>
        <p:spPr>
          <a:xfrm>
            <a:off x="2906428" y="3038726"/>
            <a:ext cx="1593632"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3000" dirty="0"/>
              <a:t>Chia </a:t>
            </a:r>
            <a:r>
              <a:rPr lang="en-US" sz="3000" dirty="0" err="1"/>
              <a:t>sẻ</a:t>
            </a:r>
            <a:r>
              <a:rPr lang="en-US" sz="3000" dirty="0"/>
              <a:t> </a:t>
            </a:r>
            <a:r>
              <a:rPr lang="en-US" sz="3000" dirty="0" err="1"/>
              <a:t>bộ</a:t>
            </a:r>
            <a:r>
              <a:rPr lang="en-US" sz="3000" dirty="0"/>
              <a:t> </a:t>
            </a:r>
            <a:r>
              <a:rPr lang="en-US" sz="3000" dirty="0" err="1"/>
              <a:t>nhớ</a:t>
            </a:r>
            <a:r>
              <a:rPr lang="en-US" sz="3000" dirty="0"/>
              <a:t> (Shared memory) </a:t>
            </a:r>
            <a:endParaRPr lang="ko-KR" altLang="en-US" sz="30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41041373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80">
                                          <p:stCondLst>
                                            <p:cond delay="0"/>
                                          </p:stCondLst>
                                        </p:cTn>
                                        <p:tgtEl>
                                          <p:spTgt spid="9"/>
                                        </p:tgtEl>
                                      </p:cBhvr>
                                    </p:animEffect>
                                    <p:anim calcmode="lin" valueType="num">
                                      <p:cBhvr>
                                        <p:cTn id="2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29" dur="26">
                                          <p:stCondLst>
                                            <p:cond delay="650"/>
                                          </p:stCondLst>
                                        </p:cTn>
                                        <p:tgtEl>
                                          <p:spTgt spid="9"/>
                                        </p:tgtEl>
                                      </p:cBhvr>
                                      <p:to x="100000" y="60000"/>
                                    </p:animScale>
                                    <p:animScale>
                                      <p:cBhvr>
                                        <p:cTn id="30" dur="166" decel="50000">
                                          <p:stCondLst>
                                            <p:cond delay="676"/>
                                          </p:stCondLst>
                                        </p:cTn>
                                        <p:tgtEl>
                                          <p:spTgt spid="9"/>
                                        </p:tgtEl>
                                      </p:cBhvr>
                                      <p:to x="100000" y="100000"/>
                                    </p:animScale>
                                    <p:animScale>
                                      <p:cBhvr>
                                        <p:cTn id="31" dur="26">
                                          <p:stCondLst>
                                            <p:cond delay="1312"/>
                                          </p:stCondLst>
                                        </p:cTn>
                                        <p:tgtEl>
                                          <p:spTgt spid="9"/>
                                        </p:tgtEl>
                                      </p:cBhvr>
                                      <p:to x="100000" y="80000"/>
                                    </p:animScale>
                                    <p:animScale>
                                      <p:cBhvr>
                                        <p:cTn id="32" dur="166" decel="50000">
                                          <p:stCondLst>
                                            <p:cond delay="1338"/>
                                          </p:stCondLst>
                                        </p:cTn>
                                        <p:tgtEl>
                                          <p:spTgt spid="9"/>
                                        </p:tgtEl>
                                      </p:cBhvr>
                                      <p:to x="100000" y="100000"/>
                                    </p:animScale>
                                    <p:animScale>
                                      <p:cBhvr>
                                        <p:cTn id="33" dur="26">
                                          <p:stCondLst>
                                            <p:cond delay="1642"/>
                                          </p:stCondLst>
                                        </p:cTn>
                                        <p:tgtEl>
                                          <p:spTgt spid="9"/>
                                        </p:tgtEl>
                                      </p:cBhvr>
                                      <p:to x="100000" y="90000"/>
                                    </p:animScale>
                                    <p:animScale>
                                      <p:cBhvr>
                                        <p:cTn id="34" dur="166" decel="50000">
                                          <p:stCondLst>
                                            <p:cond delay="1668"/>
                                          </p:stCondLst>
                                        </p:cTn>
                                        <p:tgtEl>
                                          <p:spTgt spid="9"/>
                                        </p:tgtEl>
                                      </p:cBhvr>
                                      <p:to x="100000" y="100000"/>
                                    </p:animScale>
                                    <p:animScale>
                                      <p:cBhvr>
                                        <p:cTn id="35" dur="26">
                                          <p:stCondLst>
                                            <p:cond delay="1808"/>
                                          </p:stCondLst>
                                        </p:cTn>
                                        <p:tgtEl>
                                          <p:spTgt spid="9"/>
                                        </p:tgtEl>
                                      </p:cBhvr>
                                      <p:to x="100000" y="95000"/>
                                    </p:animScale>
                                    <p:animScale>
                                      <p:cBhvr>
                                        <p:cTn id="36" dur="166" decel="50000">
                                          <p:stCondLst>
                                            <p:cond delay="1834"/>
                                          </p:stCondLst>
                                        </p:cTn>
                                        <p:tgtEl>
                                          <p:spTgt spid="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80">
                                          <p:stCondLst>
                                            <p:cond delay="0"/>
                                          </p:stCondLst>
                                        </p:cTn>
                                        <p:tgtEl>
                                          <p:spTgt spid="17"/>
                                        </p:tgtEl>
                                      </p:cBhvr>
                                    </p:animEffect>
                                    <p:anim calcmode="lin" valueType="num">
                                      <p:cBhvr>
                                        <p:cTn id="40"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45" dur="26">
                                          <p:stCondLst>
                                            <p:cond delay="650"/>
                                          </p:stCondLst>
                                        </p:cTn>
                                        <p:tgtEl>
                                          <p:spTgt spid="17"/>
                                        </p:tgtEl>
                                      </p:cBhvr>
                                      <p:to x="100000" y="60000"/>
                                    </p:animScale>
                                    <p:animScale>
                                      <p:cBhvr>
                                        <p:cTn id="46" dur="166" decel="50000">
                                          <p:stCondLst>
                                            <p:cond delay="676"/>
                                          </p:stCondLst>
                                        </p:cTn>
                                        <p:tgtEl>
                                          <p:spTgt spid="17"/>
                                        </p:tgtEl>
                                      </p:cBhvr>
                                      <p:to x="100000" y="100000"/>
                                    </p:animScale>
                                    <p:animScale>
                                      <p:cBhvr>
                                        <p:cTn id="47" dur="26">
                                          <p:stCondLst>
                                            <p:cond delay="1312"/>
                                          </p:stCondLst>
                                        </p:cTn>
                                        <p:tgtEl>
                                          <p:spTgt spid="17"/>
                                        </p:tgtEl>
                                      </p:cBhvr>
                                      <p:to x="100000" y="80000"/>
                                    </p:animScale>
                                    <p:animScale>
                                      <p:cBhvr>
                                        <p:cTn id="48" dur="166" decel="50000">
                                          <p:stCondLst>
                                            <p:cond delay="1338"/>
                                          </p:stCondLst>
                                        </p:cTn>
                                        <p:tgtEl>
                                          <p:spTgt spid="17"/>
                                        </p:tgtEl>
                                      </p:cBhvr>
                                      <p:to x="100000" y="100000"/>
                                    </p:animScale>
                                    <p:animScale>
                                      <p:cBhvr>
                                        <p:cTn id="49" dur="26">
                                          <p:stCondLst>
                                            <p:cond delay="1642"/>
                                          </p:stCondLst>
                                        </p:cTn>
                                        <p:tgtEl>
                                          <p:spTgt spid="17"/>
                                        </p:tgtEl>
                                      </p:cBhvr>
                                      <p:to x="100000" y="90000"/>
                                    </p:animScale>
                                    <p:animScale>
                                      <p:cBhvr>
                                        <p:cTn id="50" dur="166" decel="50000">
                                          <p:stCondLst>
                                            <p:cond delay="1668"/>
                                          </p:stCondLst>
                                        </p:cTn>
                                        <p:tgtEl>
                                          <p:spTgt spid="17"/>
                                        </p:tgtEl>
                                      </p:cBhvr>
                                      <p:to x="100000" y="100000"/>
                                    </p:animScale>
                                    <p:animScale>
                                      <p:cBhvr>
                                        <p:cTn id="51" dur="26">
                                          <p:stCondLst>
                                            <p:cond delay="1808"/>
                                          </p:stCondLst>
                                        </p:cTn>
                                        <p:tgtEl>
                                          <p:spTgt spid="17"/>
                                        </p:tgtEl>
                                      </p:cBhvr>
                                      <p:to x="100000" y="95000"/>
                                    </p:animScale>
                                    <p:animScale>
                                      <p:cBhvr>
                                        <p:cTn id="52" dur="166" decel="50000">
                                          <p:stCondLst>
                                            <p:cond delay="1834"/>
                                          </p:stCondLst>
                                        </p:cTn>
                                        <p:tgtEl>
                                          <p:spTgt spid="17"/>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80">
                                          <p:stCondLst>
                                            <p:cond delay="0"/>
                                          </p:stCondLst>
                                        </p:cTn>
                                        <p:tgtEl>
                                          <p:spTgt spid="12"/>
                                        </p:tgtEl>
                                      </p:cBhvr>
                                    </p:animEffect>
                                    <p:anim calcmode="lin" valueType="num">
                                      <p:cBhvr>
                                        <p:cTn id="5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3" dur="26">
                                          <p:stCondLst>
                                            <p:cond delay="650"/>
                                          </p:stCondLst>
                                        </p:cTn>
                                        <p:tgtEl>
                                          <p:spTgt spid="12"/>
                                        </p:tgtEl>
                                      </p:cBhvr>
                                      <p:to x="100000" y="60000"/>
                                    </p:animScale>
                                    <p:animScale>
                                      <p:cBhvr>
                                        <p:cTn id="64" dur="166" decel="50000">
                                          <p:stCondLst>
                                            <p:cond delay="676"/>
                                          </p:stCondLst>
                                        </p:cTn>
                                        <p:tgtEl>
                                          <p:spTgt spid="12"/>
                                        </p:tgtEl>
                                      </p:cBhvr>
                                      <p:to x="100000" y="100000"/>
                                    </p:animScale>
                                    <p:animScale>
                                      <p:cBhvr>
                                        <p:cTn id="65" dur="26">
                                          <p:stCondLst>
                                            <p:cond delay="1312"/>
                                          </p:stCondLst>
                                        </p:cTn>
                                        <p:tgtEl>
                                          <p:spTgt spid="12"/>
                                        </p:tgtEl>
                                      </p:cBhvr>
                                      <p:to x="100000" y="80000"/>
                                    </p:animScale>
                                    <p:animScale>
                                      <p:cBhvr>
                                        <p:cTn id="66" dur="166" decel="50000">
                                          <p:stCondLst>
                                            <p:cond delay="1338"/>
                                          </p:stCondLst>
                                        </p:cTn>
                                        <p:tgtEl>
                                          <p:spTgt spid="12"/>
                                        </p:tgtEl>
                                      </p:cBhvr>
                                      <p:to x="100000" y="100000"/>
                                    </p:animScale>
                                    <p:animScale>
                                      <p:cBhvr>
                                        <p:cTn id="67" dur="26">
                                          <p:stCondLst>
                                            <p:cond delay="1642"/>
                                          </p:stCondLst>
                                        </p:cTn>
                                        <p:tgtEl>
                                          <p:spTgt spid="12"/>
                                        </p:tgtEl>
                                      </p:cBhvr>
                                      <p:to x="100000" y="90000"/>
                                    </p:animScale>
                                    <p:animScale>
                                      <p:cBhvr>
                                        <p:cTn id="68" dur="166" decel="50000">
                                          <p:stCondLst>
                                            <p:cond delay="1668"/>
                                          </p:stCondLst>
                                        </p:cTn>
                                        <p:tgtEl>
                                          <p:spTgt spid="12"/>
                                        </p:tgtEl>
                                      </p:cBhvr>
                                      <p:to x="100000" y="100000"/>
                                    </p:animScale>
                                    <p:animScale>
                                      <p:cBhvr>
                                        <p:cTn id="69" dur="26">
                                          <p:stCondLst>
                                            <p:cond delay="1808"/>
                                          </p:stCondLst>
                                        </p:cTn>
                                        <p:tgtEl>
                                          <p:spTgt spid="12"/>
                                        </p:tgtEl>
                                      </p:cBhvr>
                                      <p:to x="100000" y="95000"/>
                                    </p:animScale>
                                    <p:animScale>
                                      <p:cBhvr>
                                        <p:cTn id="70" dur="166" decel="50000">
                                          <p:stCondLst>
                                            <p:cond delay="1834"/>
                                          </p:stCondLst>
                                        </p:cTn>
                                        <p:tgtEl>
                                          <p:spTgt spid="12"/>
                                        </p:tgtEl>
                                      </p:cBhvr>
                                      <p:to x="100000" y="100000"/>
                                    </p:animScale>
                                  </p:childTnLst>
                                </p:cTn>
                              </p:par>
                              <p:par>
                                <p:cTn id="71" presetID="26"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wipe(down)">
                                      <p:cBhvr>
                                        <p:cTn id="73" dur="580">
                                          <p:stCondLst>
                                            <p:cond delay="0"/>
                                          </p:stCondLst>
                                        </p:cTn>
                                        <p:tgtEl>
                                          <p:spTgt spid="13"/>
                                        </p:tgtEl>
                                      </p:cBhvr>
                                    </p:animEffect>
                                    <p:anim calcmode="lin" valueType="num">
                                      <p:cBhvr>
                                        <p:cTn id="7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9" dur="26">
                                          <p:stCondLst>
                                            <p:cond delay="650"/>
                                          </p:stCondLst>
                                        </p:cTn>
                                        <p:tgtEl>
                                          <p:spTgt spid="13"/>
                                        </p:tgtEl>
                                      </p:cBhvr>
                                      <p:to x="100000" y="60000"/>
                                    </p:animScale>
                                    <p:animScale>
                                      <p:cBhvr>
                                        <p:cTn id="80" dur="166" decel="50000">
                                          <p:stCondLst>
                                            <p:cond delay="676"/>
                                          </p:stCondLst>
                                        </p:cTn>
                                        <p:tgtEl>
                                          <p:spTgt spid="13"/>
                                        </p:tgtEl>
                                      </p:cBhvr>
                                      <p:to x="100000" y="100000"/>
                                    </p:animScale>
                                    <p:animScale>
                                      <p:cBhvr>
                                        <p:cTn id="81" dur="26">
                                          <p:stCondLst>
                                            <p:cond delay="1312"/>
                                          </p:stCondLst>
                                        </p:cTn>
                                        <p:tgtEl>
                                          <p:spTgt spid="13"/>
                                        </p:tgtEl>
                                      </p:cBhvr>
                                      <p:to x="100000" y="80000"/>
                                    </p:animScale>
                                    <p:animScale>
                                      <p:cBhvr>
                                        <p:cTn id="82" dur="166" decel="50000">
                                          <p:stCondLst>
                                            <p:cond delay="1338"/>
                                          </p:stCondLst>
                                        </p:cTn>
                                        <p:tgtEl>
                                          <p:spTgt spid="13"/>
                                        </p:tgtEl>
                                      </p:cBhvr>
                                      <p:to x="100000" y="100000"/>
                                    </p:animScale>
                                    <p:animScale>
                                      <p:cBhvr>
                                        <p:cTn id="83" dur="26">
                                          <p:stCondLst>
                                            <p:cond delay="1642"/>
                                          </p:stCondLst>
                                        </p:cTn>
                                        <p:tgtEl>
                                          <p:spTgt spid="13"/>
                                        </p:tgtEl>
                                      </p:cBhvr>
                                      <p:to x="100000" y="90000"/>
                                    </p:animScale>
                                    <p:animScale>
                                      <p:cBhvr>
                                        <p:cTn id="84" dur="166" decel="50000">
                                          <p:stCondLst>
                                            <p:cond delay="1668"/>
                                          </p:stCondLst>
                                        </p:cTn>
                                        <p:tgtEl>
                                          <p:spTgt spid="13"/>
                                        </p:tgtEl>
                                      </p:cBhvr>
                                      <p:to x="100000" y="100000"/>
                                    </p:animScale>
                                    <p:animScale>
                                      <p:cBhvr>
                                        <p:cTn id="85" dur="26">
                                          <p:stCondLst>
                                            <p:cond delay="1808"/>
                                          </p:stCondLst>
                                        </p:cTn>
                                        <p:tgtEl>
                                          <p:spTgt spid="13"/>
                                        </p:tgtEl>
                                      </p:cBhvr>
                                      <p:to x="100000" y="95000"/>
                                    </p:animScale>
                                    <p:animScale>
                                      <p:cBhvr>
                                        <p:cTn id="86" dur="166" decel="50000">
                                          <p:stCondLst>
                                            <p:cond delay="1834"/>
                                          </p:stCondLst>
                                        </p:cTn>
                                        <p:tgtEl>
                                          <p:spTgt spid="13"/>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down)">
                                      <p:cBhvr>
                                        <p:cTn id="89" dur="580">
                                          <p:stCondLst>
                                            <p:cond delay="0"/>
                                          </p:stCondLst>
                                        </p:cTn>
                                        <p:tgtEl>
                                          <p:spTgt spid="19"/>
                                        </p:tgtEl>
                                      </p:cBhvr>
                                    </p:animEffect>
                                    <p:anim calcmode="lin" valueType="num">
                                      <p:cBhvr>
                                        <p:cTn id="90"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95" dur="26">
                                          <p:stCondLst>
                                            <p:cond delay="650"/>
                                          </p:stCondLst>
                                        </p:cTn>
                                        <p:tgtEl>
                                          <p:spTgt spid="19"/>
                                        </p:tgtEl>
                                      </p:cBhvr>
                                      <p:to x="100000" y="60000"/>
                                    </p:animScale>
                                    <p:animScale>
                                      <p:cBhvr>
                                        <p:cTn id="96" dur="166" decel="50000">
                                          <p:stCondLst>
                                            <p:cond delay="676"/>
                                          </p:stCondLst>
                                        </p:cTn>
                                        <p:tgtEl>
                                          <p:spTgt spid="19"/>
                                        </p:tgtEl>
                                      </p:cBhvr>
                                      <p:to x="100000" y="100000"/>
                                    </p:animScale>
                                    <p:animScale>
                                      <p:cBhvr>
                                        <p:cTn id="97" dur="26">
                                          <p:stCondLst>
                                            <p:cond delay="1312"/>
                                          </p:stCondLst>
                                        </p:cTn>
                                        <p:tgtEl>
                                          <p:spTgt spid="19"/>
                                        </p:tgtEl>
                                      </p:cBhvr>
                                      <p:to x="100000" y="80000"/>
                                    </p:animScale>
                                    <p:animScale>
                                      <p:cBhvr>
                                        <p:cTn id="98" dur="166" decel="50000">
                                          <p:stCondLst>
                                            <p:cond delay="1338"/>
                                          </p:stCondLst>
                                        </p:cTn>
                                        <p:tgtEl>
                                          <p:spTgt spid="19"/>
                                        </p:tgtEl>
                                      </p:cBhvr>
                                      <p:to x="100000" y="100000"/>
                                    </p:animScale>
                                    <p:animScale>
                                      <p:cBhvr>
                                        <p:cTn id="99" dur="26">
                                          <p:stCondLst>
                                            <p:cond delay="1642"/>
                                          </p:stCondLst>
                                        </p:cTn>
                                        <p:tgtEl>
                                          <p:spTgt spid="19"/>
                                        </p:tgtEl>
                                      </p:cBhvr>
                                      <p:to x="100000" y="90000"/>
                                    </p:animScale>
                                    <p:animScale>
                                      <p:cBhvr>
                                        <p:cTn id="100" dur="166" decel="50000">
                                          <p:stCondLst>
                                            <p:cond delay="1668"/>
                                          </p:stCondLst>
                                        </p:cTn>
                                        <p:tgtEl>
                                          <p:spTgt spid="19"/>
                                        </p:tgtEl>
                                      </p:cBhvr>
                                      <p:to x="100000" y="100000"/>
                                    </p:animScale>
                                    <p:animScale>
                                      <p:cBhvr>
                                        <p:cTn id="101" dur="26">
                                          <p:stCondLst>
                                            <p:cond delay="1808"/>
                                          </p:stCondLst>
                                        </p:cTn>
                                        <p:tgtEl>
                                          <p:spTgt spid="19"/>
                                        </p:tgtEl>
                                      </p:cBhvr>
                                      <p:to x="100000" y="95000"/>
                                    </p:animScale>
                                    <p:animScale>
                                      <p:cBhvr>
                                        <p:cTn id="102"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9"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15</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335360" y="1412776"/>
            <a:ext cx="11521280" cy="873224"/>
          </a:xfrm>
        </p:spPr>
        <p:txBody>
          <a:bodyPr/>
          <a:lstStyle/>
          <a:p>
            <a:pPr lvl="0"/>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những</a:t>
            </a:r>
            <a:r>
              <a:rPr lang="en-US" dirty="0"/>
              <a:t> </a:t>
            </a:r>
            <a:r>
              <a:rPr lang="en-US" dirty="0" err="1"/>
              <a:t>loại</a:t>
            </a:r>
            <a:r>
              <a:rPr lang="en-US" dirty="0"/>
              <a:t> </a:t>
            </a:r>
            <a:r>
              <a:rPr lang="en-US" dirty="0" err="1"/>
              <a:t>nào</a:t>
            </a:r>
            <a:r>
              <a:rPr lang="en-US" i="1" dirty="0"/>
              <a:t>? Cho </a:t>
            </a:r>
            <a:r>
              <a:rPr lang="en-US" i="1" dirty="0" err="1"/>
              <a:t>ví</a:t>
            </a:r>
            <a:r>
              <a:rPr lang="en-US" i="1" dirty="0"/>
              <a:t> </a:t>
            </a:r>
            <a:r>
              <a:rPr lang="en-US" i="1" dirty="0" err="1"/>
              <a:t>dụ</a:t>
            </a:r>
            <a:r>
              <a:rPr lang="en-US" i="1" dirty="0"/>
              <a:t> </a:t>
            </a:r>
            <a:r>
              <a:rPr lang="en-US" i="1" dirty="0" err="1"/>
              <a:t>từng</a:t>
            </a:r>
            <a:r>
              <a:rPr lang="en-US" i="1" dirty="0"/>
              <a:t> </a:t>
            </a:r>
            <a:r>
              <a:rPr lang="en-US" i="1" dirty="0" err="1"/>
              <a:t>loại</a:t>
            </a:r>
            <a:r>
              <a:rPr lang="en-US" i="1" dirty="0"/>
              <a:t> </a:t>
            </a:r>
            <a:endParaRPr lang="en-US" dirty="0"/>
          </a:p>
        </p:txBody>
      </p:sp>
      <p:sp>
        <p:nvSpPr>
          <p:cNvPr id="8" name="Arrow: Right 7">
            <a:extLst>
              <a:ext uri="{FF2B5EF4-FFF2-40B4-BE49-F238E27FC236}">
                <a16:creationId xmlns:a16="http://schemas.microsoft.com/office/drawing/2014/main" id="{784F62F4-7F98-4058-A13F-1FEAFD272230}"/>
              </a:ext>
            </a:extLst>
          </p:cNvPr>
          <p:cNvSpPr/>
          <p:nvPr/>
        </p:nvSpPr>
        <p:spPr>
          <a:xfrm>
            <a:off x="-399393" y="3728999"/>
            <a:ext cx="13353394" cy="97010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ounded Rectangle 2">
            <a:extLst>
              <a:ext uri="{FF2B5EF4-FFF2-40B4-BE49-F238E27FC236}">
                <a16:creationId xmlns:a16="http://schemas.microsoft.com/office/drawing/2014/main" id="{68FF42FD-EC3B-479F-A755-9F7897001962}"/>
              </a:ext>
            </a:extLst>
          </p:cNvPr>
          <p:cNvSpPr/>
          <p:nvPr/>
        </p:nvSpPr>
        <p:spPr>
          <a:xfrm>
            <a:off x="2590800" y="3452971"/>
            <a:ext cx="2165143" cy="1364638"/>
          </a:xfrm>
          <a:prstGeom prst="roundRect">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a:solidFill>
                <a:schemeClr val="tx1">
                  <a:lumMod val="65000"/>
                  <a:lumOff val="35000"/>
                </a:schemeClr>
              </a:solidFill>
            </a:endParaRPr>
          </a:p>
        </p:txBody>
      </p:sp>
      <p:sp>
        <p:nvSpPr>
          <p:cNvPr id="12" name="Rounded Rectangle 3">
            <a:extLst>
              <a:ext uri="{FF2B5EF4-FFF2-40B4-BE49-F238E27FC236}">
                <a16:creationId xmlns:a16="http://schemas.microsoft.com/office/drawing/2014/main" id="{4471815E-D931-4F2A-9140-89842DD10AA0}"/>
              </a:ext>
            </a:extLst>
          </p:cNvPr>
          <p:cNvSpPr/>
          <p:nvPr/>
        </p:nvSpPr>
        <p:spPr>
          <a:xfrm>
            <a:off x="4997657" y="3452971"/>
            <a:ext cx="2165143" cy="1364638"/>
          </a:xfrm>
          <a:prstGeom prst="roundRect">
            <a:avLst/>
          </a:pr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a:solidFill>
                <a:schemeClr val="tx1">
                  <a:lumMod val="65000"/>
                  <a:lumOff val="35000"/>
                </a:schemeClr>
              </a:solidFill>
            </a:endParaRPr>
          </a:p>
        </p:txBody>
      </p:sp>
      <p:sp>
        <p:nvSpPr>
          <p:cNvPr id="13" name="Rounded Rectangle 4">
            <a:extLst>
              <a:ext uri="{FF2B5EF4-FFF2-40B4-BE49-F238E27FC236}">
                <a16:creationId xmlns:a16="http://schemas.microsoft.com/office/drawing/2014/main" id="{B51EFB87-D8E4-43DD-AF47-4CE3278DC483}"/>
              </a:ext>
            </a:extLst>
          </p:cNvPr>
          <p:cNvSpPr/>
          <p:nvPr/>
        </p:nvSpPr>
        <p:spPr>
          <a:xfrm>
            <a:off x="7391400" y="3452971"/>
            <a:ext cx="2165143" cy="1364638"/>
          </a:xfrm>
          <a:prstGeom prst="roundRect">
            <a:avLst/>
          </a:prstGeom>
          <a:solidFill>
            <a:schemeClr val="bg1"/>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a:solidFill>
                <a:schemeClr val="tx1">
                  <a:lumMod val="65000"/>
                  <a:lumOff val="35000"/>
                </a:schemeClr>
              </a:solidFill>
            </a:endParaRPr>
          </a:p>
        </p:txBody>
      </p:sp>
      <p:sp>
        <p:nvSpPr>
          <p:cNvPr id="14" name="Rounded Rectangle 5">
            <a:extLst>
              <a:ext uri="{FF2B5EF4-FFF2-40B4-BE49-F238E27FC236}">
                <a16:creationId xmlns:a16="http://schemas.microsoft.com/office/drawing/2014/main" id="{B7D49544-40E8-419F-A508-2BB442617BEC}"/>
              </a:ext>
            </a:extLst>
          </p:cNvPr>
          <p:cNvSpPr/>
          <p:nvPr/>
        </p:nvSpPr>
        <p:spPr>
          <a:xfrm>
            <a:off x="228600" y="3452971"/>
            <a:ext cx="2165143" cy="1364638"/>
          </a:xfrm>
          <a:prstGeom prst="roundRect">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a:solidFill>
                <a:schemeClr val="tx1">
                  <a:lumMod val="65000"/>
                  <a:lumOff val="35000"/>
                </a:schemeClr>
              </a:solidFill>
            </a:endParaRPr>
          </a:p>
        </p:txBody>
      </p:sp>
      <p:sp>
        <p:nvSpPr>
          <p:cNvPr id="15" name="Rounded Rectangle 4">
            <a:extLst>
              <a:ext uri="{FF2B5EF4-FFF2-40B4-BE49-F238E27FC236}">
                <a16:creationId xmlns:a16="http://schemas.microsoft.com/office/drawing/2014/main" id="{AD153382-9DA8-4E59-9359-9FAB16AB88DF}"/>
              </a:ext>
            </a:extLst>
          </p:cNvPr>
          <p:cNvSpPr/>
          <p:nvPr/>
        </p:nvSpPr>
        <p:spPr>
          <a:xfrm>
            <a:off x="9798257" y="3452971"/>
            <a:ext cx="2165143" cy="1364638"/>
          </a:xfrm>
          <a:prstGeom prst="roundRect">
            <a:avLst/>
          </a:prstGeom>
          <a:solidFill>
            <a:schemeClr val="bg1"/>
          </a:solidFill>
          <a:ln w="508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400">
              <a:solidFill>
                <a:schemeClr val="tx1">
                  <a:lumMod val="65000"/>
                  <a:lumOff val="35000"/>
                </a:schemeClr>
              </a:solidFill>
            </a:endParaRPr>
          </a:p>
        </p:txBody>
      </p:sp>
      <p:sp>
        <p:nvSpPr>
          <p:cNvPr id="16" name="TextBox 46">
            <a:extLst>
              <a:ext uri="{FF2B5EF4-FFF2-40B4-BE49-F238E27FC236}">
                <a16:creationId xmlns:a16="http://schemas.microsoft.com/office/drawing/2014/main" id="{AAD6DBE6-DE59-47C6-B310-38BDD0386294}"/>
              </a:ext>
            </a:extLst>
          </p:cNvPr>
          <p:cNvSpPr txBox="1"/>
          <p:nvPr/>
        </p:nvSpPr>
        <p:spPr>
          <a:xfrm>
            <a:off x="281068" y="3896380"/>
            <a:ext cx="200107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t>Monolithic </a:t>
            </a:r>
            <a:endParaRPr lang="ko-KR" altLang="en-US" sz="2800" dirty="0">
              <a:solidFill>
                <a:schemeClr val="tx1">
                  <a:lumMod val="75000"/>
                  <a:lumOff val="25000"/>
                </a:schemeClr>
              </a:solidFill>
              <a:cs typeface="Arial" pitchFamily="34" charset="0"/>
            </a:endParaRPr>
          </a:p>
        </p:txBody>
      </p:sp>
      <p:sp>
        <p:nvSpPr>
          <p:cNvPr id="17" name="TextBox 47">
            <a:extLst>
              <a:ext uri="{FF2B5EF4-FFF2-40B4-BE49-F238E27FC236}">
                <a16:creationId xmlns:a16="http://schemas.microsoft.com/office/drawing/2014/main" id="{DC96CB0F-CE1A-433C-90DD-3399D3EFFC9F}"/>
              </a:ext>
            </a:extLst>
          </p:cNvPr>
          <p:cNvSpPr txBox="1"/>
          <p:nvPr/>
        </p:nvSpPr>
        <p:spPr>
          <a:xfrm>
            <a:off x="2643269" y="3581400"/>
            <a:ext cx="200107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t>Layered Approach </a:t>
            </a:r>
            <a:endParaRPr lang="ko-KR" altLang="en-US" sz="2800" dirty="0">
              <a:solidFill>
                <a:schemeClr val="tx1">
                  <a:lumMod val="75000"/>
                  <a:lumOff val="25000"/>
                </a:schemeClr>
              </a:solidFill>
              <a:cs typeface="Arial" pitchFamily="34" charset="0"/>
            </a:endParaRPr>
          </a:p>
        </p:txBody>
      </p:sp>
      <p:sp>
        <p:nvSpPr>
          <p:cNvPr id="18" name="TextBox 48">
            <a:extLst>
              <a:ext uri="{FF2B5EF4-FFF2-40B4-BE49-F238E27FC236}">
                <a16:creationId xmlns:a16="http://schemas.microsoft.com/office/drawing/2014/main" id="{8C5558CA-075F-4DF0-9A44-F36CDD8F9767}"/>
              </a:ext>
            </a:extLst>
          </p:cNvPr>
          <p:cNvSpPr txBox="1"/>
          <p:nvPr/>
        </p:nvSpPr>
        <p:spPr>
          <a:xfrm>
            <a:off x="5050126" y="3820180"/>
            <a:ext cx="2112673"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t>Microkernels </a:t>
            </a:r>
            <a:endParaRPr lang="ko-KR" altLang="en-US" sz="2800" dirty="0">
              <a:solidFill>
                <a:schemeClr val="tx1">
                  <a:lumMod val="75000"/>
                  <a:lumOff val="25000"/>
                </a:schemeClr>
              </a:solidFill>
              <a:cs typeface="Arial" pitchFamily="34" charset="0"/>
            </a:endParaRPr>
          </a:p>
        </p:txBody>
      </p:sp>
      <p:sp>
        <p:nvSpPr>
          <p:cNvPr id="19" name="TextBox 49">
            <a:extLst>
              <a:ext uri="{FF2B5EF4-FFF2-40B4-BE49-F238E27FC236}">
                <a16:creationId xmlns:a16="http://schemas.microsoft.com/office/drawing/2014/main" id="{7E14B1B7-F38E-449C-84A0-91302D77654C}"/>
              </a:ext>
            </a:extLst>
          </p:cNvPr>
          <p:cNvSpPr txBox="1"/>
          <p:nvPr/>
        </p:nvSpPr>
        <p:spPr>
          <a:xfrm>
            <a:off x="7443871" y="3810000"/>
            <a:ext cx="2001070"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t>Modules </a:t>
            </a:r>
            <a:endParaRPr lang="ko-KR" altLang="en-US" sz="2800" dirty="0">
              <a:solidFill>
                <a:schemeClr val="tx1">
                  <a:lumMod val="75000"/>
                  <a:lumOff val="25000"/>
                </a:schemeClr>
              </a:solidFill>
              <a:cs typeface="Arial" pitchFamily="34" charset="0"/>
            </a:endParaRPr>
          </a:p>
        </p:txBody>
      </p:sp>
      <p:sp>
        <p:nvSpPr>
          <p:cNvPr id="20" name="TextBox 50">
            <a:extLst>
              <a:ext uri="{FF2B5EF4-FFF2-40B4-BE49-F238E27FC236}">
                <a16:creationId xmlns:a16="http://schemas.microsoft.com/office/drawing/2014/main" id="{DF7754FD-177A-47E3-A8FA-4F4812805A76}"/>
              </a:ext>
            </a:extLst>
          </p:cNvPr>
          <p:cNvSpPr txBox="1"/>
          <p:nvPr/>
        </p:nvSpPr>
        <p:spPr>
          <a:xfrm>
            <a:off x="9850725" y="3581400"/>
            <a:ext cx="2001070" cy="9541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a:t>Hybrid Systems </a:t>
            </a:r>
            <a:endParaRPr lang="ko-KR" altLang="en-US" sz="2800" dirty="0">
              <a:solidFill>
                <a:schemeClr val="tx1">
                  <a:lumMod val="75000"/>
                  <a:lumOff val="25000"/>
                </a:schemeClr>
              </a:solidFill>
              <a:cs typeface="Arial" pitchFamily="34" charset="0"/>
            </a:endParaRPr>
          </a:p>
        </p:txBody>
      </p:sp>
      <p:sp>
        <p:nvSpPr>
          <p:cNvPr id="3" name="Double Bracket 2">
            <a:extLst>
              <a:ext uri="{FF2B5EF4-FFF2-40B4-BE49-F238E27FC236}">
                <a16:creationId xmlns:a16="http://schemas.microsoft.com/office/drawing/2014/main" id="{F1D75509-FF08-4569-8C16-5C8A894F708F}"/>
              </a:ext>
            </a:extLst>
          </p:cNvPr>
          <p:cNvSpPr/>
          <p:nvPr/>
        </p:nvSpPr>
        <p:spPr>
          <a:xfrm>
            <a:off x="7391399" y="3487590"/>
            <a:ext cx="4572001" cy="1295400"/>
          </a:xfrm>
          <a:prstGeom prst="bracketPair">
            <a:avLst/>
          </a:prstGeom>
          <a:solidFill>
            <a:schemeClr val="accent2">
              <a:lumMod val="25000"/>
              <a:lumOff val="75000"/>
            </a:schemeClr>
          </a:solidFill>
          <a:ln>
            <a:tailEnd type="arrow"/>
          </a:ln>
        </p:spPr>
        <p:style>
          <a:lnRef idx="1">
            <a:schemeClr val="accent5"/>
          </a:lnRef>
          <a:fillRef idx="0">
            <a:schemeClr val="accent5"/>
          </a:fillRef>
          <a:effectRef idx="0">
            <a:schemeClr val="accent5"/>
          </a:effectRef>
          <a:fontRef idx="minor">
            <a:schemeClr val="tx1"/>
          </a:fontRef>
        </p:style>
        <p:txBody>
          <a:bodyPr rtlCol="0" anchor="ctr"/>
          <a:lstStyle/>
          <a:p>
            <a:pPr algn="ctr"/>
            <a:r>
              <a:rPr lang="en-US" sz="3200" dirty="0"/>
              <a:t>Virtual Machine</a:t>
            </a:r>
          </a:p>
        </p:txBody>
      </p:sp>
    </p:spTree>
    <p:extLst>
      <p:ext uri="{BB962C8B-B14F-4D97-AF65-F5344CB8AC3E}">
        <p14:creationId xmlns:p14="http://schemas.microsoft.com/office/powerpoint/2010/main" val="2900562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ppt_x"/>
                                          </p:val>
                                        </p:tav>
                                        <p:tav tm="100000">
                                          <p:val>
                                            <p:strVal val="#ppt_x"/>
                                          </p:val>
                                        </p:tav>
                                      </p:tavLst>
                                    </p:anim>
                                    <p:anim calcmode="lin" valueType="num">
                                      <p:cBhvr additive="base">
                                        <p:cTn id="58" dur="500" fill="hold"/>
                                        <p:tgtEl>
                                          <p:spTgt spid="1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1000" fill="hold"/>
                                        <p:tgtEl>
                                          <p:spTgt spid="3"/>
                                        </p:tgtEl>
                                        <p:attrNameLst>
                                          <p:attrName>ppt_w</p:attrName>
                                        </p:attrNameLst>
                                      </p:cBhvr>
                                      <p:tavLst>
                                        <p:tav tm="0">
                                          <p:val>
                                            <p:fltVal val="0"/>
                                          </p:val>
                                        </p:tav>
                                        <p:tav tm="100000">
                                          <p:val>
                                            <p:strVal val="#ppt_w"/>
                                          </p:val>
                                        </p:tav>
                                      </p:tavLst>
                                    </p:anim>
                                    <p:anim calcmode="lin" valueType="num">
                                      <p:cBhvr>
                                        <p:cTn id="68" dur="1000" fill="hold"/>
                                        <p:tgtEl>
                                          <p:spTgt spid="3"/>
                                        </p:tgtEl>
                                        <p:attrNameLst>
                                          <p:attrName>ppt_h</p:attrName>
                                        </p:attrNameLst>
                                      </p:cBhvr>
                                      <p:tavLst>
                                        <p:tav tm="0">
                                          <p:val>
                                            <p:fltVal val="0"/>
                                          </p:val>
                                        </p:tav>
                                        <p:tav tm="100000">
                                          <p:val>
                                            <p:strVal val="#ppt_h"/>
                                          </p:val>
                                        </p:tav>
                                      </p:tavLst>
                                    </p:anim>
                                    <p:anim calcmode="lin" valueType="num">
                                      <p:cBhvr>
                                        <p:cTn id="69" dur="1000" fill="hold"/>
                                        <p:tgtEl>
                                          <p:spTgt spid="3"/>
                                        </p:tgtEl>
                                        <p:attrNameLst>
                                          <p:attrName>style.rotation</p:attrName>
                                        </p:attrNameLst>
                                      </p:cBhvr>
                                      <p:tavLst>
                                        <p:tav tm="0">
                                          <p:val>
                                            <p:fltVal val="90"/>
                                          </p:val>
                                        </p:tav>
                                        <p:tav tm="100000">
                                          <p:val>
                                            <p:fltVal val="0"/>
                                          </p:val>
                                        </p:tav>
                                      </p:tavLst>
                                    </p:anim>
                                    <p:animEffect transition="in" filter="fade">
                                      <p:cBhvr>
                                        <p:cTn id="7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P spid="15" grpId="0" animBg="1"/>
      <p:bldP spid="16" grpId="0"/>
      <p:bldP spid="17" grpId="0"/>
      <p:bldP spid="18" grpId="0"/>
      <p:bldP spid="19" grpId="0"/>
      <p:bldP spid="20" grpId="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16</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p:txBody>
          <a:bodyPr/>
          <a:lstStyle/>
          <a:p>
            <a:pPr lvl="0"/>
            <a:r>
              <a:rPr lang="en-US" dirty="0" err="1"/>
              <a:t>Chương</a:t>
            </a:r>
            <a:r>
              <a:rPr lang="en-US" dirty="0"/>
              <a:t> </a:t>
            </a:r>
            <a:r>
              <a:rPr lang="en-US" dirty="0" err="1"/>
              <a:t>trình</a:t>
            </a:r>
            <a:r>
              <a:rPr lang="en-US" dirty="0"/>
              <a:t> </a:t>
            </a:r>
            <a:r>
              <a:rPr lang="en-US" dirty="0" err="1"/>
              <a:t>hệ</a:t>
            </a:r>
            <a:r>
              <a:rPr lang="en-US" dirty="0"/>
              <a:t> </a:t>
            </a:r>
            <a:r>
              <a:rPr lang="en-US" dirty="0" err="1"/>
              <a:t>thống</a:t>
            </a:r>
            <a:r>
              <a:rPr lang="en-US" dirty="0"/>
              <a:t> </a:t>
            </a:r>
            <a:r>
              <a:rPr lang="en-US" dirty="0" err="1"/>
              <a:t>gồm</a:t>
            </a:r>
            <a:r>
              <a:rPr lang="en-US" dirty="0"/>
              <a:t> </a:t>
            </a:r>
            <a:r>
              <a:rPr lang="en-US" dirty="0" err="1"/>
              <a:t>những</a:t>
            </a:r>
            <a:r>
              <a:rPr lang="en-US" dirty="0"/>
              <a:t> </a:t>
            </a:r>
            <a:r>
              <a:rPr lang="en-US" dirty="0" err="1"/>
              <a:t>phần</a:t>
            </a:r>
            <a:r>
              <a:rPr lang="en-US" dirty="0"/>
              <a:t> </a:t>
            </a:r>
            <a:r>
              <a:rPr lang="en-US" dirty="0" err="1"/>
              <a:t>nào</a:t>
            </a:r>
            <a:r>
              <a:rPr lang="en-US" dirty="0"/>
              <a:t>? </a:t>
            </a:r>
          </a:p>
        </p:txBody>
      </p:sp>
      <p:pic>
        <p:nvPicPr>
          <p:cNvPr id="2" name="Picture 1">
            <a:extLst>
              <a:ext uri="{FF2B5EF4-FFF2-40B4-BE49-F238E27FC236}">
                <a16:creationId xmlns:a16="http://schemas.microsoft.com/office/drawing/2014/main" id="{72DC00B3-F69A-4495-B7DB-CA1FEFD816A2}"/>
              </a:ext>
            </a:extLst>
          </p:cNvPr>
          <p:cNvPicPr>
            <a:picLocks noChangeAspect="1"/>
          </p:cNvPicPr>
          <p:nvPr/>
        </p:nvPicPr>
        <p:blipFill>
          <a:blip r:embed="rId3"/>
          <a:stretch>
            <a:fillRect/>
          </a:stretch>
        </p:blipFill>
        <p:spPr>
          <a:xfrm>
            <a:off x="1066993" y="2209800"/>
            <a:ext cx="10055898" cy="3754363"/>
          </a:xfrm>
          <a:prstGeom prst="rect">
            <a:avLst/>
          </a:prstGeom>
        </p:spPr>
      </p:pic>
    </p:spTree>
    <p:extLst>
      <p:ext uri="{BB962C8B-B14F-4D97-AF65-F5344CB8AC3E}">
        <p14:creationId xmlns:p14="http://schemas.microsoft.com/office/powerpoint/2010/main" val="15541554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457950"/>
            <a:ext cx="457200" cy="476250"/>
          </a:xfrm>
          <a:prstGeom prst="rect">
            <a:avLst/>
          </a:prstGeom>
        </p:spPr>
        <p:txBody>
          <a:bodyPr/>
          <a:lstStyle/>
          <a:p>
            <a:fld id="{6294C92D-0306-4E69-9CD3-20855E849650}" type="slidenum">
              <a:rPr kumimoji="0" lang="en-US" smtClean="0"/>
              <a:pPr/>
              <a:t>17</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335360" y="1412776"/>
            <a:ext cx="11521280" cy="693390"/>
          </a:xfrm>
        </p:spPr>
        <p:txBody>
          <a:bodyPr/>
          <a:lstStyle/>
          <a:p>
            <a:pPr lvl="0"/>
            <a:r>
              <a:rPr lang="en-US" dirty="0" err="1"/>
              <a:t>Lời</a:t>
            </a:r>
            <a:r>
              <a:rPr lang="en-US" dirty="0"/>
              <a:t> </a:t>
            </a:r>
            <a:r>
              <a:rPr lang="en-US" dirty="0" err="1"/>
              <a:t>gọi</a:t>
            </a:r>
            <a:r>
              <a:rPr lang="en-US" dirty="0"/>
              <a:t> </a:t>
            </a:r>
            <a:r>
              <a:rPr lang="en-US" dirty="0" err="1"/>
              <a:t>hệ</a:t>
            </a:r>
            <a:r>
              <a:rPr lang="en-US" dirty="0"/>
              <a:t> </a:t>
            </a:r>
            <a:r>
              <a:rPr lang="en-US" dirty="0" err="1"/>
              <a:t>thống</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 </a:t>
            </a:r>
          </a:p>
          <a:p>
            <a:pPr lvl="0"/>
            <a:endParaRPr lang="en-US" dirty="0"/>
          </a:p>
        </p:txBody>
      </p:sp>
      <p:pic>
        <p:nvPicPr>
          <p:cNvPr id="2" name="Picture 1">
            <a:extLst>
              <a:ext uri="{FF2B5EF4-FFF2-40B4-BE49-F238E27FC236}">
                <a16:creationId xmlns:a16="http://schemas.microsoft.com/office/drawing/2014/main" id="{F1F7B3E8-AD28-4D80-A5CA-65C870D51CEF}"/>
              </a:ext>
            </a:extLst>
          </p:cNvPr>
          <p:cNvPicPr>
            <a:picLocks noChangeAspect="1"/>
          </p:cNvPicPr>
          <p:nvPr/>
        </p:nvPicPr>
        <p:blipFill>
          <a:blip r:embed="rId3"/>
          <a:stretch>
            <a:fillRect/>
          </a:stretch>
        </p:blipFill>
        <p:spPr>
          <a:xfrm>
            <a:off x="1231868" y="2019300"/>
            <a:ext cx="9817132" cy="4457700"/>
          </a:xfrm>
          <a:prstGeom prst="rect">
            <a:avLst/>
          </a:prstGeom>
        </p:spPr>
      </p:pic>
    </p:spTree>
    <p:extLst>
      <p:ext uri="{BB962C8B-B14F-4D97-AF65-F5344CB8AC3E}">
        <p14:creationId xmlns:p14="http://schemas.microsoft.com/office/powerpoint/2010/main" val="154012120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18</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335360" y="1412776"/>
            <a:ext cx="11521280" cy="476250"/>
          </a:xfrm>
        </p:spPr>
        <p:txBody>
          <a:bodyPr/>
          <a:lstStyle/>
          <a:p>
            <a:pPr lvl="0"/>
            <a:r>
              <a:rPr lang="en-US" dirty="0" err="1"/>
              <a:t>Hệ</a:t>
            </a:r>
            <a:r>
              <a:rPr lang="en-US" dirty="0"/>
              <a:t> </a:t>
            </a:r>
            <a:r>
              <a:rPr lang="en-US" dirty="0" err="1"/>
              <a:t>điều</a:t>
            </a:r>
            <a:r>
              <a:rPr lang="en-US" dirty="0"/>
              <a:t> </a:t>
            </a:r>
            <a:r>
              <a:rPr lang="en-US" dirty="0" err="1"/>
              <a:t>hành</a:t>
            </a:r>
            <a:r>
              <a:rPr lang="en-US" dirty="0"/>
              <a:t> </a:t>
            </a:r>
            <a:r>
              <a:rPr lang="en-US" dirty="0" err="1"/>
              <a:t>cung</a:t>
            </a:r>
            <a:r>
              <a:rPr lang="en-US" dirty="0"/>
              <a:t> </a:t>
            </a:r>
            <a:r>
              <a:rPr lang="en-US" dirty="0" err="1"/>
              <a:t>cấp</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nào</a:t>
            </a:r>
            <a:r>
              <a:rPr lang="en-US" dirty="0"/>
              <a:t>? (1/2) </a:t>
            </a:r>
          </a:p>
        </p:txBody>
      </p:sp>
      <p:pic>
        <p:nvPicPr>
          <p:cNvPr id="2" name="Picture 1">
            <a:extLst>
              <a:ext uri="{FF2B5EF4-FFF2-40B4-BE49-F238E27FC236}">
                <a16:creationId xmlns:a16="http://schemas.microsoft.com/office/drawing/2014/main" id="{DCAD40C5-3075-4E96-A1CA-8F4235FAF015}"/>
              </a:ext>
            </a:extLst>
          </p:cNvPr>
          <p:cNvPicPr>
            <a:picLocks noChangeAspect="1"/>
          </p:cNvPicPr>
          <p:nvPr/>
        </p:nvPicPr>
        <p:blipFill>
          <a:blip r:embed="rId3"/>
          <a:stretch>
            <a:fillRect/>
          </a:stretch>
        </p:blipFill>
        <p:spPr>
          <a:xfrm>
            <a:off x="1875367" y="1952852"/>
            <a:ext cx="8439150" cy="4476750"/>
          </a:xfrm>
          <a:prstGeom prst="rect">
            <a:avLst/>
          </a:prstGeom>
        </p:spPr>
      </p:pic>
    </p:spTree>
    <p:extLst>
      <p:ext uri="{BB962C8B-B14F-4D97-AF65-F5344CB8AC3E}">
        <p14:creationId xmlns:p14="http://schemas.microsoft.com/office/powerpoint/2010/main" val="303614414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19</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335360" y="1412776"/>
            <a:ext cx="11521280" cy="476250"/>
          </a:xfrm>
        </p:spPr>
        <p:txBody>
          <a:bodyPr/>
          <a:lstStyle/>
          <a:p>
            <a:pPr lvl="0"/>
            <a:r>
              <a:rPr lang="en-US" dirty="0" err="1"/>
              <a:t>Hệ</a:t>
            </a:r>
            <a:r>
              <a:rPr lang="en-US" dirty="0"/>
              <a:t> </a:t>
            </a:r>
            <a:r>
              <a:rPr lang="en-US" dirty="0" err="1"/>
              <a:t>điều</a:t>
            </a:r>
            <a:r>
              <a:rPr lang="en-US" dirty="0"/>
              <a:t> </a:t>
            </a:r>
            <a:r>
              <a:rPr lang="en-US" dirty="0" err="1"/>
              <a:t>hành</a:t>
            </a:r>
            <a:r>
              <a:rPr lang="en-US" dirty="0"/>
              <a:t> </a:t>
            </a:r>
            <a:r>
              <a:rPr lang="en-US" dirty="0" err="1"/>
              <a:t>cung</a:t>
            </a:r>
            <a:r>
              <a:rPr lang="en-US" dirty="0"/>
              <a:t> </a:t>
            </a:r>
            <a:r>
              <a:rPr lang="en-US" dirty="0" err="1"/>
              <a:t>cấp</a:t>
            </a:r>
            <a:r>
              <a:rPr lang="en-US" dirty="0"/>
              <a:t> </a:t>
            </a:r>
            <a:r>
              <a:rPr lang="en-US" dirty="0" err="1"/>
              <a:t>những</a:t>
            </a:r>
            <a:r>
              <a:rPr lang="en-US" dirty="0"/>
              <a:t> </a:t>
            </a:r>
            <a:r>
              <a:rPr lang="en-US" dirty="0" err="1"/>
              <a:t>dịch</a:t>
            </a:r>
            <a:r>
              <a:rPr lang="en-US" dirty="0"/>
              <a:t> </a:t>
            </a:r>
            <a:r>
              <a:rPr lang="en-US" dirty="0" err="1"/>
              <a:t>vụ</a:t>
            </a:r>
            <a:r>
              <a:rPr lang="en-US" dirty="0"/>
              <a:t> </a:t>
            </a:r>
            <a:r>
              <a:rPr lang="en-US" dirty="0" err="1"/>
              <a:t>nào</a:t>
            </a:r>
            <a:r>
              <a:rPr lang="en-US" dirty="0"/>
              <a:t>?  (2/2)</a:t>
            </a:r>
          </a:p>
        </p:txBody>
      </p:sp>
      <p:pic>
        <p:nvPicPr>
          <p:cNvPr id="3" name="Picture 2">
            <a:extLst>
              <a:ext uri="{FF2B5EF4-FFF2-40B4-BE49-F238E27FC236}">
                <a16:creationId xmlns:a16="http://schemas.microsoft.com/office/drawing/2014/main" id="{76AABD37-8E63-484E-8976-AE0F6B2CE341}"/>
              </a:ext>
            </a:extLst>
          </p:cNvPr>
          <p:cNvPicPr>
            <a:picLocks noChangeAspect="1"/>
          </p:cNvPicPr>
          <p:nvPr/>
        </p:nvPicPr>
        <p:blipFill>
          <a:blip r:embed="rId3"/>
          <a:stretch>
            <a:fillRect/>
          </a:stretch>
        </p:blipFill>
        <p:spPr>
          <a:xfrm>
            <a:off x="2741083" y="1889026"/>
            <a:ext cx="6707718" cy="4546065"/>
          </a:xfrm>
          <a:prstGeom prst="rect">
            <a:avLst/>
          </a:prstGeom>
        </p:spPr>
      </p:pic>
    </p:spTree>
    <p:extLst>
      <p:ext uri="{BB962C8B-B14F-4D97-AF65-F5344CB8AC3E}">
        <p14:creationId xmlns:p14="http://schemas.microsoft.com/office/powerpoint/2010/main" val="4932576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49896A4-5323-45C1-A7F6-04D95236C5F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7" name="Title 6"/>
          <p:cNvSpPr>
            <a:spLocks noGrp="1"/>
          </p:cNvSpPr>
          <p:nvPr>
            <p:ph type="title"/>
          </p:nvPr>
        </p:nvSpPr>
        <p:spPr/>
        <p:txBody>
          <a:bodyPr/>
          <a:lstStyle/>
          <a:p>
            <a:pPr algn="ctr"/>
            <a:r>
              <a:rPr lang="en-US" dirty="0" err="1"/>
              <a:t>Nội</a:t>
            </a:r>
            <a:r>
              <a:rPr lang="en-US" dirty="0"/>
              <a:t> dung</a:t>
            </a:r>
          </a:p>
        </p:txBody>
      </p:sp>
      <p:sp>
        <p:nvSpPr>
          <p:cNvPr id="8" name="Content Placeholder 7"/>
          <p:cNvSpPr>
            <a:spLocks noGrp="1"/>
          </p:cNvSpPr>
          <p:nvPr>
            <p:ph idx="1"/>
          </p:nvPr>
        </p:nvSpPr>
        <p:spPr/>
        <p:txBody>
          <a:bodyPr/>
          <a:lstStyle/>
          <a:p>
            <a:r>
              <a:rPr lang="en-US" dirty="0"/>
              <a:t>Ch</a:t>
            </a:r>
            <a:r>
              <a:rPr lang="vi-VN" dirty="0"/>
              <a:t>ư</a:t>
            </a:r>
            <a:r>
              <a:rPr lang="en-US" dirty="0" err="1"/>
              <a:t>ơng</a:t>
            </a:r>
            <a:r>
              <a:rPr lang="en-US" dirty="0"/>
              <a:t> 1: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a:p>
            <a:r>
              <a:rPr lang="en-US" dirty="0"/>
              <a:t>Ch</a:t>
            </a:r>
            <a:r>
              <a:rPr lang="vi-VN" dirty="0"/>
              <a:t>ư</a:t>
            </a:r>
            <a:r>
              <a:rPr lang="en-US" dirty="0" err="1"/>
              <a:t>ơng</a:t>
            </a:r>
            <a:r>
              <a:rPr lang="en-US" dirty="0"/>
              <a:t> 2: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a:p>
            <a:r>
              <a:rPr lang="en-US" dirty="0"/>
              <a:t>Ch</a:t>
            </a:r>
            <a:r>
              <a:rPr lang="vi-VN" dirty="0"/>
              <a:t>ư</a:t>
            </a:r>
            <a:r>
              <a:rPr lang="en-US" dirty="0" err="1"/>
              <a:t>ơng</a:t>
            </a:r>
            <a:r>
              <a:rPr lang="en-US" dirty="0"/>
              <a:t> 4: </a:t>
            </a:r>
            <a:r>
              <a:rPr lang="en-US" dirty="0" err="1"/>
              <a:t>Định</a:t>
            </a:r>
            <a:r>
              <a:rPr lang="en-US" dirty="0"/>
              <a:t> </a:t>
            </a:r>
            <a:r>
              <a:rPr lang="en-US" dirty="0" err="1"/>
              <a:t>thời</a:t>
            </a:r>
            <a:r>
              <a:rPr lang="en-US" dirty="0"/>
              <a:t> CPU</a:t>
            </a:r>
          </a:p>
        </p:txBody>
      </p:sp>
    </p:spTree>
    <p:extLst>
      <p:ext uri="{BB962C8B-B14F-4D97-AF65-F5344CB8AC3E}">
        <p14:creationId xmlns:p14="http://schemas.microsoft.com/office/powerpoint/2010/main" val="4239408111"/>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20</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2 – </a:t>
            </a:r>
            <a:r>
              <a:rPr lang="en-US" dirty="0" err="1"/>
              <a:t>Cấu</a:t>
            </a:r>
            <a:r>
              <a:rPr lang="en-US" dirty="0"/>
              <a:t> </a:t>
            </a:r>
            <a:r>
              <a:rPr lang="en-US" dirty="0" err="1"/>
              <a:t>trúc</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p:txBody>
          <a:bodyPr/>
          <a:lstStyle/>
          <a:p>
            <a:pPr lvl="0"/>
            <a:r>
              <a:rPr lang="en-US" dirty="0" err="1"/>
              <a:t>Khái</a:t>
            </a:r>
            <a:r>
              <a:rPr lang="en-US" dirty="0"/>
              <a:t> </a:t>
            </a:r>
            <a:r>
              <a:rPr lang="en-US" dirty="0" err="1"/>
              <a:t>niệm</a:t>
            </a:r>
            <a:r>
              <a:rPr lang="en-US" dirty="0"/>
              <a:t> </a:t>
            </a:r>
            <a:r>
              <a:rPr lang="en-US" dirty="0" err="1"/>
              <a:t>liên</a:t>
            </a:r>
            <a:r>
              <a:rPr lang="en-US" dirty="0"/>
              <a:t> </a:t>
            </a:r>
            <a:r>
              <a:rPr lang="en-US" dirty="0" err="1"/>
              <a:t>quan</a:t>
            </a:r>
            <a:r>
              <a:rPr lang="en-US" dirty="0"/>
              <a:t> </a:t>
            </a:r>
            <a:r>
              <a:rPr lang="en-US" dirty="0" err="1"/>
              <a:t>đến</a:t>
            </a:r>
            <a:r>
              <a:rPr lang="en-US" dirty="0"/>
              <a:t> </a:t>
            </a:r>
            <a:r>
              <a:rPr lang="en-US" dirty="0" err="1"/>
              <a:t>máy</a:t>
            </a:r>
            <a:r>
              <a:rPr lang="en-US" dirty="0"/>
              <a:t> </a:t>
            </a:r>
            <a:r>
              <a:rPr lang="en-US" dirty="0" err="1"/>
              <a:t>ảo</a:t>
            </a:r>
            <a:r>
              <a:rPr lang="en-US" dirty="0"/>
              <a:t>? </a:t>
            </a:r>
          </a:p>
          <a:p>
            <a:pPr marL="0" lvl="0" indent="0">
              <a:buNone/>
            </a:pPr>
            <a:r>
              <a:rPr lang="vi-VN" dirty="0"/>
              <a:t>Thông thường, một hệ thống máy tính bao gồm nhiều lớp. Phần cứng ở lớp thấp nhất.</a:t>
            </a:r>
            <a:r>
              <a:rPr lang="en-US" dirty="0"/>
              <a:t> </a:t>
            </a:r>
            <a:r>
              <a:rPr lang="vi-VN" dirty="0"/>
              <a:t>Hạt nhân ở lớp kế dùng các chỉ thị của phần cứng để tạo một tập hợp các lời gọi hệ</a:t>
            </a:r>
            <a:r>
              <a:rPr lang="en-US" dirty="0"/>
              <a:t> </a:t>
            </a:r>
            <a:r>
              <a:rPr lang="vi-VN" dirty="0"/>
              <a:t>thống. Các chương trình hệ thống có thể sử dụng hoặc là các lời gọi hệ thống hoặc là</a:t>
            </a:r>
            <a:r>
              <a:rPr lang="en-US" dirty="0"/>
              <a:t> </a:t>
            </a:r>
            <a:r>
              <a:rPr lang="vi-VN" dirty="0"/>
              <a:t>các chỉ thị của phần cứng. Vì vậy nó xem phần cứng và lời gọi hệ thống như cùng lớp. </a:t>
            </a:r>
            <a:br>
              <a:rPr lang="vi-VN" dirty="0"/>
            </a:br>
            <a:endParaRPr lang="en-US" dirty="0"/>
          </a:p>
        </p:txBody>
      </p:sp>
      <p:pic>
        <p:nvPicPr>
          <p:cNvPr id="2" name="Picture 1">
            <a:extLst>
              <a:ext uri="{FF2B5EF4-FFF2-40B4-BE49-F238E27FC236}">
                <a16:creationId xmlns:a16="http://schemas.microsoft.com/office/drawing/2014/main" id="{2DEC542C-E29D-496A-9D69-EF93C1DFB1DB}"/>
              </a:ext>
            </a:extLst>
          </p:cNvPr>
          <p:cNvPicPr>
            <a:picLocks noChangeAspect="1"/>
          </p:cNvPicPr>
          <p:nvPr/>
        </p:nvPicPr>
        <p:blipFill>
          <a:blip r:embed="rId3"/>
          <a:stretch>
            <a:fillRect/>
          </a:stretch>
        </p:blipFill>
        <p:spPr>
          <a:xfrm>
            <a:off x="4038600" y="4090115"/>
            <a:ext cx="4458758" cy="2528847"/>
          </a:xfrm>
          <a:prstGeom prst="rect">
            <a:avLst/>
          </a:prstGeom>
        </p:spPr>
      </p:pic>
    </p:spTree>
    <p:extLst>
      <p:ext uri="{BB962C8B-B14F-4D97-AF65-F5344CB8AC3E}">
        <p14:creationId xmlns:p14="http://schemas.microsoft.com/office/powerpoint/2010/main" val="40618785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21</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3 –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err="1"/>
              <a:t>Một</a:t>
            </a:r>
            <a:r>
              <a:rPr lang="en-US" dirty="0"/>
              <a:t> </a:t>
            </a:r>
            <a:r>
              <a:rPr lang="en-US" dirty="0" err="1"/>
              <a:t>tiến</a:t>
            </a:r>
            <a:r>
              <a:rPr lang="en-US" dirty="0"/>
              <a:t> </a:t>
            </a:r>
            <a:r>
              <a:rPr lang="en-US" dirty="0" err="1"/>
              <a:t>trình</a:t>
            </a:r>
            <a:r>
              <a:rPr lang="en-US" dirty="0"/>
              <a:t> </a:t>
            </a:r>
            <a:r>
              <a:rPr lang="en-US" dirty="0" err="1"/>
              <a:t>chứa</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gì</a:t>
            </a:r>
            <a:r>
              <a:rPr lang="en-US" dirty="0"/>
              <a:t>? </a:t>
            </a:r>
          </a:p>
          <a:p>
            <a:pPr lvl="0"/>
            <a:r>
              <a:rPr lang="en-US" dirty="0" err="1"/>
              <a:t>Tiến</a:t>
            </a:r>
            <a:r>
              <a:rPr lang="en-US" dirty="0"/>
              <a:t> </a:t>
            </a:r>
            <a:r>
              <a:rPr lang="en-US" dirty="0" err="1"/>
              <a:t>trình</a:t>
            </a:r>
            <a:r>
              <a:rPr lang="en-US" dirty="0"/>
              <a:t> </a:t>
            </a:r>
            <a:r>
              <a:rPr lang="en-US" dirty="0" err="1"/>
              <a:t>có</a:t>
            </a:r>
            <a:r>
              <a:rPr lang="en-US" dirty="0"/>
              <a:t> </a:t>
            </a:r>
            <a:r>
              <a:rPr lang="en-US" dirty="0" err="1"/>
              <a:t>những</a:t>
            </a:r>
            <a:r>
              <a:rPr lang="en-US" dirty="0"/>
              <a:t> </a:t>
            </a:r>
            <a:r>
              <a:rPr lang="en-US" dirty="0" err="1"/>
              <a:t>trạng</a:t>
            </a:r>
            <a:r>
              <a:rPr lang="en-US" dirty="0"/>
              <a:t> </a:t>
            </a:r>
            <a:r>
              <a:rPr lang="en-US" dirty="0" err="1"/>
              <a:t>thái</a:t>
            </a:r>
            <a:r>
              <a:rPr lang="en-US" dirty="0"/>
              <a:t> </a:t>
            </a:r>
            <a:r>
              <a:rPr lang="en-US" dirty="0" err="1"/>
              <a:t>nào</a:t>
            </a:r>
            <a:r>
              <a:rPr lang="en-US" dirty="0"/>
              <a:t>? </a:t>
            </a:r>
            <a:r>
              <a:rPr lang="en-US" dirty="0" err="1"/>
              <a:t>Cách</a:t>
            </a:r>
            <a:r>
              <a:rPr lang="en-US" dirty="0"/>
              <a:t> </a:t>
            </a:r>
            <a:r>
              <a:rPr lang="en-US" dirty="0" err="1"/>
              <a:t>tiến</a:t>
            </a:r>
            <a:r>
              <a:rPr lang="en-US" dirty="0"/>
              <a:t> </a:t>
            </a:r>
            <a:r>
              <a:rPr lang="en-US" dirty="0" err="1"/>
              <a:t>trình</a:t>
            </a:r>
            <a:r>
              <a:rPr lang="en-US" dirty="0"/>
              <a:t> </a:t>
            </a:r>
            <a:r>
              <a:rPr lang="en-US" dirty="0" err="1"/>
              <a:t>chuyển</a:t>
            </a:r>
            <a:r>
              <a:rPr lang="en-US" dirty="0"/>
              <a:t> </a:t>
            </a:r>
            <a:r>
              <a:rPr lang="en-US" dirty="0" err="1"/>
              <a:t>trạng</a:t>
            </a:r>
            <a:r>
              <a:rPr lang="en-US" dirty="0"/>
              <a:t> </a:t>
            </a:r>
            <a:r>
              <a:rPr lang="en-US" dirty="0" err="1"/>
              <a:t>thái</a:t>
            </a:r>
            <a:r>
              <a:rPr lang="en-US" dirty="0"/>
              <a:t>? </a:t>
            </a:r>
          </a:p>
          <a:p>
            <a:pPr lvl="0"/>
            <a:r>
              <a:rPr lang="en-US" dirty="0" err="1"/>
              <a:t>Tại</a:t>
            </a:r>
            <a:r>
              <a:rPr lang="en-US" dirty="0"/>
              <a:t> </a:t>
            </a:r>
            <a:r>
              <a:rPr lang="en-US" dirty="0" err="1"/>
              <a:t>sao</a:t>
            </a:r>
            <a:r>
              <a:rPr lang="en-US" dirty="0"/>
              <a:t> </a:t>
            </a:r>
            <a:r>
              <a:rPr lang="en-US" dirty="0" err="1"/>
              <a:t>phải</a:t>
            </a:r>
            <a:r>
              <a:rPr lang="en-US" dirty="0"/>
              <a:t> </a:t>
            </a:r>
            <a:r>
              <a:rPr lang="en-US" dirty="0" err="1"/>
              <a:t>cộng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tiến</a:t>
            </a:r>
            <a:r>
              <a:rPr lang="en-US" dirty="0"/>
              <a:t> </a:t>
            </a:r>
            <a:r>
              <a:rPr lang="en-US" dirty="0" err="1"/>
              <a:t>trình</a:t>
            </a:r>
            <a:r>
              <a:rPr lang="en-US" dirty="0"/>
              <a:t>? </a:t>
            </a:r>
          </a:p>
          <a:p>
            <a:pPr lvl="0"/>
            <a:r>
              <a:rPr lang="en-US" dirty="0"/>
              <a:t>PCB </a:t>
            </a:r>
            <a:r>
              <a:rPr lang="en-US" dirty="0" err="1"/>
              <a:t>là</a:t>
            </a:r>
            <a:r>
              <a:rPr lang="en-US" dirty="0"/>
              <a:t> </a:t>
            </a:r>
            <a:r>
              <a:rPr lang="en-US" dirty="0" err="1"/>
              <a:t>gì</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 </a:t>
            </a:r>
          </a:p>
          <a:p>
            <a:pPr lvl="0"/>
            <a:r>
              <a:rPr lang="en-US" dirty="0" err="1"/>
              <a:t>Tiểu</a:t>
            </a:r>
            <a:r>
              <a:rPr lang="en-US" dirty="0"/>
              <a:t> </a:t>
            </a:r>
            <a:r>
              <a:rPr lang="en-US" dirty="0" err="1"/>
              <a:t>trình</a:t>
            </a:r>
            <a:r>
              <a:rPr lang="en-US" dirty="0"/>
              <a:t> </a:t>
            </a:r>
            <a:r>
              <a:rPr lang="en-US" dirty="0" err="1"/>
              <a:t>là</a:t>
            </a:r>
            <a:r>
              <a:rPr lang="en-US" dirty="0"/>
              <a:t> </a:t>
            </a:r>
            <a:r>
              <a:rPr lang="en-US" dirty="0" err="1"/>
              <a:t>gì</a:t>
            </a:r>
            <a:r>
              <a:rPr lang="en-US" dirty="0"/>
              <a:t>? </a:t>
            </a:r>
          </a:p>
          <a:p>
            <a:pPr lvl="0"/>
            <a:r>
              <a:rPr lang="en-US" dirty="0" err="1"/>
              <a:t>Trình</a:t>
            </a:r>
            <a:r>
              <a:rPr lang="en-US" dirty="0"/>
              <a:t> </a:t>
            </a:r>
            <a:r>
              <a:rPr lang="en-US" dirty="0" err="1"/>
              <a:t>tự</a:t>
            </a:r>
            <a:r>
              <a:rPr lang="en-US" dirty="0"/>
              <a:t> </a:t>
            </a:r>
            <a:r>
              <a:rPr lang="en-US" dirty="0" err="1"/>
              <a:t>thực</a:t>
            </a:r>
            <a:r>
              <a:rPr lang="en-US" dirty="0"/>
              <a:t> </a:t>
            </a:r>
            <a:r>
              <a:rPr lang="en-US" dirty="0" err="1"/>
              <a:t>thi</a:t>
            </a:r>
            <a:r>
              <a:rPr lang="en-US" dirty="0"/>
              <a:t> </a:t>
            </a:r>
            <a:r>
              <a:rPr lang="en-US" dirty="0" err="1"/>
              <a:t>của</a:t>
            </a:r>
            <a:r>
              <a:rPr lang="en-US" dirty="0"/>
              <a:t> </a:t>
            </a:r>
            <a:r>
              <a:rPr lang="en-US" dirty="0" err="1"/>
              <a:t>tiến</a:t>
            </a:r>
            <a:r>
              <a:rPr lang="en-US" dirty="0"/>
              <a:t> </a:t>
            </a:r>
            <a:r>
              <a:rPr lang="en-US" dirty="0" err="1"/>
              <a:t>trình</a:t>
            </a:r>
            <a:r>
              <a:rPr lang="en-US" dirty="0"/>
              <a:t> cha </a:t>
            </a:r>
            <a:r>
              <a:rPr lang="en-US" dirty="0" err="1"/>
              <a:t>và</a:t>
            </a:r>
            <a:r>
              <a:rPr lang="en-US" dirty="0"/>
              <a:t> </a:t>
            </a:r>
            <a:r>
              <a:rPr lang="en-US" dirty="0" err="1"/>
              <a:t>tiến</a:t>
            </a:r>
            <a:r>
              <a:rPr lang="en-US" dirty="0"/>
              <a:t> </a:t>
            </a:r>
            <a:r>
              <a:rPr lang="en-US" dirty="0" err="1"/>
              <a:t>trình</a:t>
            </a:r>
            <a:r>
              <a:rPr lang="en-US" dirty="0"/>
              <a:t> con? BT: </a:t>
            </a:r>
          </a:p>
          <a:p>
            <a:pPr lvl="1"/>
            <a:r>
              <a:rPr lang="en-US" dirty="0"/>
              <a:t>Cho </a:t>
            </a:r>
            <a:r>
              <a:rPr lang="en-US" dirty="0" err="1"/>
              <a:t>đoạn</a:t>
            </a:r>
            <a:r>
              <a:rPr lang="en-US" dirty="0"/>
              <a:t> </a:t>
            </a:r>
            <a:r>
              <a:rPr lang="en-US" dirty="0" err="1"/>
              <a:t>chương</a:t>
            </a:r>
            <a:r>
              <a:rPr lang="en-US" dirty="0"/>
              <a:t> </a:t>
            </a:r>
            <a:r>
              <a:rPr lang="en-US" dirty="0" err="1"/>
              <a:t>trình</a:t>
            </a:r>
            <a:r>
              <a:rPr lang="en-US" dirty="0"/>
              <a:t> </a:t>
            </a:r>
            <a:r>
              <a:rPr lang="en-US" dirty="0" err="1"/>
              <a:t>có</a:t>
            </a:r>
            <a:r>
              <a:rPr lang="en-US" dirty="0"/>
              <a:t> </a:t>
            </a:r>
            <a:r>
              <a:rPr lang="en-US" dirty="0" err="1"/>
              <a:t>lệnh</a:t>
            </a:r>
            <a:r>
              <a:rPr lang="en-US" dirty="0"/>
              <a:t> fork()? </a:t>
            </a:r>
            <a:r>
              <a:rPr lang="en-US" dirty="0" err="1"/>
              <a:t>Hỏi</a:t>
            </a:r>
            <a:r>
              <a:rPr lang="en-US" dirty="0"/>
              <a:t> </a:t>
            </a:r>
            <a:r>
              <a:rPr lang="en-US" dirty="0" err="1"/>
              <a:t>chương</a:t>
            </a:r>
            <a:r>
              <a:rPr lang="en-US" dirty="0"/>
              <a:t> </a:t>
            </a:r>
            <a:r>
              <a:rPr lang="en-US" dirty="0" err="1"/>
              <a:t>trình</a:t>
            </a:r>
            <a:r>
              <a:rPr lang="en-US" dirty="0"/>
              <a:t> </a:t>
            </a:r>
            <a:r>
              <a:rPr lang="en-US" dirty="0" err="1"/>
              <a:t>sẽ</a:t>
            </a:r>
            <a:r>
              <a:rPr lang="en-US" dirty="0"/>
              <a:t> in ra </a:t>
            </a:r>
            <a:r>
              <a:rPr lang="en-US" dirty="0" err="1"/>
              <a:t>gì</a:t>
            </a:r>
            <a:r>
              <a:rPr lang="en-US" dirty="0"/>
              <a:t>? </a:t>
            </a:r>
          </a:p>
          <a:p>
            <a:pPr lvl="1"/>
            <a:r>
              <a:rPr lang="en-US" dirty="0"/>
              <a:t>Cho </a:t>
            </a:r>
            <a:r>
              <a:rPr lang="en-US" dirty="0" err="1"/>
              <a:t>đoạn</a:t>
            </a:r>
            <a:r>
              <a:rPr lang="en-US" dirty="0"/>
              <a:t> </a:t>
            </a:r>
            <a:r>
              <a:rPr lang="en-US" dirty="0" err="1"/>
              <a:t>chương</a:t>
            </a:r>
            <a:r>
              <a:rPr lang="en-US" dirty="0"/>
              <a:t> </a:t>
            </a:r>
            <a:r>
              <a:rPr lang="en-US" dirty="0" err="1"/>
              <a:t>trình</a:t>
            </a:r>
            <a:r>
              <a:rPr lang="en-US" dirty="0"/>
              <a:t>? </a:t>
            </a:r>
            <a:r>
              <a:rPr lang="en-US" dirty="0" err="1"/>
              <a:t>Hỏi</a:t>
            </a:r>
            <a:r>
              <a:rPr lang="en-US" dirty="0"/>
              <a:t> </a:t>
            </a:r>
            <a:r>
              <a:rPr lang="en-US" dirty="0" err="1"/>
              <a:t>chuỗi</a:t>
            </a:r>
            <a:r>
              <a:rPr lang="en-US" dirty="0"/>
              <a:t> </a:t>
            </a:r>
            <a:r>
              <a:rPr lang="en-US" dirty="0" err="1"/>
              <a:t>trạng</a:t>
            </a:r>
            <a:r>
              <a:rPr lang="en-US" dirty="0"/>
              <a:t> </a:t>
            </a:r>
            <a:r>
              <a:rPr lang="en-US" dirty="0" err="1"/>
              <a:t>thái</a:t>
            </a:r>
            <a:r>
              <a:rPr lang="en-US" dirty="0"/>
              <a:t> </a:t>
            </a:r>
            <a:r>
              <a:rPr lang="en-US" dirty="0" err="1"/>
              <a:t>của</a:t>
            </a:r>
            <a:r>
              <a:rPr lang="en-US" dirty="0"/>
              <a:t> </a:t>
            </a:r>
            <a:r>
              <a:rPr lang="en-US" dirty="0" err="1"/>
              <a:t>tiến</a:t>
            </a:r>
            <a:r>
              <a:rPr lang="en-US" dirty="0"/>
              <a:t> </a:t>
            </a:r>
            <a:r>
              <a:rPr lang="en-US" dirty="0" err="1"/>
              <a:t>trình</a:t>
            </a:r>
            <a:r>
              <a:rPr lang="en-US" dirty="0"/>
              <a:t>? </a:t>
            </a:r>
          </a:p>
        </p:txBody>
      </p:sp>
    </p:spTree>
    <p:extLst>
      <p:ext uri="{BB962C8B-B14F-4D97-AF65-F5344CB8AC3E}">
        <p14:creationId xmlns:p14="http://schemas.microsoft.com/office/powerpoint/2010/main" val="19996849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22</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err="1"/>
              <a:t>Một</a:t>
            </a:r>
            <a:r>
              <a:rPr lang="en-US" dirty="0"/>
              <a:t> </a:t>
            </a:r>
            <a:r>
              <a:rPr lang="en-US" dirty="0" err="1"/>
              <a:t>tiến</a:t>
            </a:r>
            <a:r>
              <a:rPr lang="en-US" dirty="0"/>
              <a:t> </a:t>
            </a:r>
            <a:r>
              <a:rPr lang="en-US" dirty="0" err="1"/>
              <a:t>trình</a:t>
            </a:r>
            <a:r>
              <a:rPr lang="en-US" dirty="0"/>
              <a:t> </a:t>
            </a:r>
            <a:r>
              <a:rPr lang="en-US" dirty="0" err="1"/>
              <a:t>chứa</a:t>
            </a:r>
            <a:r>
              <a:rPr lang="en-US" dirty="0"/>
              <a:t> </a:t>
            </a:r>
            <a:r>
              <a:rPr lang="en-US" dirty="0" err="1"/>
              <a:t>những</a:t>
            </a:r>
            <a:r>
              <a:rPr lang="en-US" dirty="0"/>
              <a:t> </a:t>
            </a:r>
            <a:r>
              <a:rPr lang="en-US" dirty="0" err="1"/>
              <a:t>thành</a:t>
            </a:r>
            <a:r>
              <a:rPr lang="en-US" dirty="0"/>
              <a:t> </a:t>
            </a:r>
            <a:r>
              <a:rPr lang="en-US" dirty="0" err="1"/>
              <a:t>phần</a:t>
            </a:r>
            <a:r>
              <a:rPr lang="en-US" dirty="0"/>
              <a:t> </a:t>
            </a:r>
            <a:r>
              <a:rPr lang="en-US" dirty="0" err="1"/>
              <a:t>gì</a:t>
            </a:r>
            <a:r>
              <a:rPr lang="en-US" dirty="0"/>
              <a:t>? </a:t>
            </a:r>
          </a:p>
          <a:p>
            <a:pPr lvl="0"/>
            <a:endParaRPr lang="en-US" dirty="0"/>
          </a:p>
        </p:txBody>
      </p:sp>
      <p:grpSp>
        <p:nvGrpSpPr>
          <p:cNvPr id="8" name="그룹 27">
            <a:extLst>
              <a:ext uri="{FF2B5EF4-FFF2-40B4-BE49-F238E27FC236}">
                <a16:creationId xmlns:a16="http://schemas.microsoft.com/office/drawing/2014/main" id="{456B75C7-0AC6-4F51-9894-34CC540BB3BA}"/>
              </a:ext>
            </a:extLst>
          </p:cNvPr>
          <p:cNvGrpSpPr/>
          <p:nvPr/>
        </p:nvGrpSpPr>
        <p:grpSpPr>
          <a:xfrm>
            <a:off x="1823346" y="3395084"/>
            <a:ext cx="8768454" cy="1938916"/>
            <a:chOff x="2182498" y="3023435"/>
            <a:chExt cx="7783307" cy="1938916"/>
          </a:xfrm>
        </p:grpSpPr>
        <p:sp>
          <p:nvSpPr>
            <p:cNvPr id="28" name="Teardrop 27">
              <a:extLst>
                <a:ext uri="{FF2B5EF4-FFF2-40B4-BE49-F238E27FC236}">
                  <a16:creationId xmlns:a16="http://schemas.microsoft.com/office/drawing/2014/main" id="{A980E21D-DA60-486B-8008-A4487E8597AF}"/>
                </a:ext>
              </a:extLst>
            </p:cNvPr>
            <p:cNvSpPr/>
            <p:nvPr/>
          </p:nvSpPr>
          <p:spPr>
            <a:xfrm rot="8100000">
              <a:off x="2182498" y="3023435"/>
              <a:ext cx="1643087" cy="1643086"/>
            </a:xfrm>
            <a:prstGeom prst="teardrop">
              <a:avLst/>
            </a:prstGeom>
            <a:solidFill>
              <a:schemeClr val="bg1"/>
            </a:solidFill>
            <a:ln w="635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29" name="Teardrop 28">
              <a:extLst>
                <a:ext uri="{FF2B5EF4-FFF2-40B4-BE49-F238E27FC236}">
                  <a16:creationId xmlns:a16="http://schemas.microsoft.com/office/drawing/2014/main" id="{7BB3D9E6-E139-4042-9B16-A42665DFDD96}"/>
                </a:ext>
              </a:extLst>
            </p:cNvPr>
            <p:cNvSpPr/>
            <p:nvPr/>
          </p:nvSpPr>
          <p:spPr>
            <a:xfrm rot="18900000">
              <a:off x="3590686" y="3065530"/>
              <a:ext cx="1896821" cy="1896821"/>
            </a:xfrm>
            <a:prstGeom prst="teardrop">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0" name="Teardrop 29">
              <a:extLst>
                <a:ext uri="{FF2B5EF4-FFF2-40B4-BE49-F238E27FC236}">
                  <a16:creationId xmlns:a16="http://schemas.microsoft.com/office/drawing/2014/main" id="{B60E9A65-7D46-44D2-B506-B3E3CD51AC78}"/>
                </a:ext>
              </a:extLst>
            </p:cNvPr>
            <p:cNvSpPr/>
            <p:nvPr/>
          </p:nvSpPr>
          <p:spPr>
            <a:xfrm rot="8100000">
              <a:off x="5252608" y="3023435"/>
              <a:ext cx="1643087" cy="1643086"/>
            </a:xfrm>
            <a:prstGeom prst="teardrop">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1" name="Teardrop 30">
              <a:extLst>
                <a:ext uri="{FF2B5EF4-FFF2-40B4-BE49-F238E27FC236}">
                  <a16:creationId xmlns:a16="http://schemas.microsoft.com/office/drawing/2014/main" id="{080D7887-F579-47EA-8D8A-DB6A3BBA83C9}"/>
                </a:ext>
              </a:extLst>
            </p:cNvPr>
            <p:cNvSpPr/>
            <p:nvPr/>
          </p:nvSpPr>
          <p:spPr>
            <a:xfrm rot="18900000">
              <a:off x="6660796" y="3065530"/>
              <a:ext cx="1896821" cy="1896821"/>
            </a:xfrm>
            <a:prstGeom prst="teardrop">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32" name="Teardrop 31">
              <a:extLst>
                <a:ext uri="{FF2B5EF4-FFF2-40B4-BE49-F238E27FC236}">
                  <a16:creationId xmlns:a16="http://schemas.microsoft.com/office/drawing/2014/main" id="{D3E9B314-84B6-43E0-BA69-3A1419EF5428}"/>
                </a:ext>
              </a:extLst>
            </p:cNvPr>
            <p:cNvSpPr/>
            <p:nvPr/>
          </p:nvSpPr>
          <p:spPr>
            <a:xfrm rot="8100000">
              <a:off x="8322718" y="3023435"/>
              <a:ext cx="1643087" cy="1643086"/>
            </a:xfrm>
            <a:prstGeom prst="teardrop">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grpSp>
      <p:sp>
        <p:nvSpPr>
          <p:cNvPr id="26" name="TextBox 9">
            <a:extLst>
              <a:ext uri="{FF2B5EF4-FFF2-40B4-BE49-F238E27FC236}">
                <a16:creationId xmlns:a16="http://schemas.microsoft.com/office/drawing/2014/main" id="{C4425871-5163-4943-9160-715B3B55AA03}"/>
              </a:ext>
            </a:extLst>
          </p:cNvPr>
          <p:cNvSpPr txBox="1"/>
          <p:nvPr/>
        </p:nvSpPr>
        <p:spPr>
          <a:xfrm>
            <a:off x="8390224" y="5236986"/>
            <a:ext cx="387369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dirty="0">
                <a:solidFill>
                  <a:srgbClr val="7030A0"/>
                </a:solidFill>
              </a:rPr>
              <a:t>Stack section</a:t>
            </a:r>
            <a:endParaRPr lang="ko-KR" altLang="en-US" sz="3600" b="1" dirty="0">
              <a:solidFill>
                <a:srgbClr val="7030A0"/>
              </a:solidFill>
              <a:cs typeface="Arial" pitchFamily="34" charset="0"/>
            </a:endParaRPr>
          </a:p>
        </p:txBody>
      </p:sp>
      <p:sp>
        <p:nvSpPr>
          <p:cNvPr id="24" name="TextBox 12">
            <a:extLst>
              <a:ext uri="{FF2B5EF4-FFF2-40B4-BE49-F238E27FC236}">
                <a16:creationId xmlns:a16="http://schemas.microsoft.com/office/drawing/2014/main" id="{C2DAF56B-D847-40A4-9513-BAAE3B8C0A79}"/>
              </a:ext>
            </a:extLst>
          </p:cNvPr>
          <p:cNvSpPr txBox="1"/>
          <p:nvPr/>
        </p:nvSpPr>
        <p:spPr>
          <a:xfrm>
            <a:off x="4187321" y="5429071"/>
            <a:ext cx="372066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rgbClr val="00B050"/>
                </a:solidFill>
              </a:rPr>
              <a:t>Program counter, processor registers </a:t>
            </a:r>
            <a:endParaRPr lang="ko-KR" altLang="en-US" sz="3600" b="1" dirty="0">
              <a:solidFill>
                <a:srgbClr val="00B050"/>
              </a:solidFill>
              <a:cs typeface="Arial" pitchFamily="34" charset="0"/>
            </a:endParaRPr>
          </a:p>
        </p:txBody>
      </p:sp>
      <p:sp>
        <p:nvSpPr>
          <p:cNvPr id="22" name="TextBox 15">
            <a:extLst>
              <a:ext uri="{FF2B5EF4-FFF2-40B4-BE49-F238E27FC236}">
                <a16:creationId xmlns:a16="http://schemas.microsoft.com/office/drawing/2014/main" id="{FFD1427E-D006-45DD-BFFD-989EF6DA8D0A}"/>
              </a:ext>
            </a:extLst>
          </p:cNvPr>
          <p:cNvSpPr txBox="1"/>
          <p:nvPr/>
        </p:nvSpPr>
        <p:spPr>
          <a:xfrm>
            <a:off x="6533357" y="1836762"/>
            <a:ext cx="4293050"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t>Heap section (</a:t>
            </a:r>
            <a:r>
              <a:rPr lang="en-US" sz="3600" dirty="0" err="1"/>
              <a:t>chứa</a:t>
            </a:r>
            <a:r>
              <a:rPr lang="en-US" sz="3600" dirty="0"/>
              <a:t> </a:t>
            </a:r>
            <a:r>
              <a:rPr lang="en-US" sz="3600" dirty="0" err="1"/>
              <a:t>bộ</a:t>
            </a:r>
            <a:r>
              <a:rPr lang="en-US" sz="3600" dirty="0"/>
              <a:t> </a:t>
            </a:r>
            <a:r>
              <a:rPr lang="en-US" sz="3600" dirty="0" err="1"/>
              <a:t>nhớ</a:t>
            </a:r>
            <a:r>
              <a:rPr lang="en-US" sz="3600" dirty="0"/>
              <a:t> </a:t>
            </a:r>
            <a:r>
              <a:rPr lang="en-US" sz="3600" dirty="0" err="1"/>
              <a:t>cấp</a:t>
            </a:r>
            <a:r>
              <a:rPr lang="en-US" sz="3600" dirty="0"/>
              <a:t> </a:t>
            </a:r>
            <a:r>
              <a:rPr lang="en-US" sz="3600" dirty="0" err="1"/>
              <a:t>phát</a:t>
            </a:r>
            <a:r>
              <a:rPr lang="en-US" sz="3600" dirty="0"/>
              <a:t> </a:t>
            </a:r>
            <a:r>
              <a:rPr lang="en-US" sz="3600" dirty="0" err="1"/>
              <a:t>động</a:t>
            </a:r>
            <a:r>
              <a:rPr lang="en-US" sz="3600" dirty="0"/>
              <a:t>) </a:t>
            </a:r>
            <a:endParaRPr lang="ko-KR" altLang="en-US" sz="3600" b="1" dirty="0">
              <a:cs typeface="Arial" pitchFamily="34" charset="0"/>
            </a:endParaRPr>
          </a:p>
        </p:txBody>
      </p:sp>
      <p:sp>
        <p:nvSpPr>
          <p:cNvPr id="20" name="TextBox 18">
            <a:extLst>
              <a:ext uri="{FF2B5EF4-FFF2-40B4-BE49-F238E27FC236}">
                <a16:creationId xmlns:a16="http://schemas.microsoft.com/office/drawing/2014/main" id="{6CD27056-9A21-47E2-B9AF-15015CF99263}"/>
              </a:ext>
            </a:extLst>
          </p:cNvPr>
          <p:cNvSpPr txBox="1"/>
          <p:nvPr/>
        </p:nvSpPr>
        <p:spPr>
          <a:xfrm>
            <a:off x="1914401" y="1905000"/>
            <a:ext cx="4638799" cy="17543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t>Data section</a:t>
            </a:r>
          </a:p>
          <a:p>
            <a:pPr algn="ctr"/>
            <a:r>
              <a:rPr lang="en-US" sz="3600" dirty="0"/>
              <a:t> (</a:t>
            </a:r>
            <a:r>
              <a:rPr lang="en-US" sz="3600" dirty="0" err="1"/>
              <a:t>chứa</a:t>
            </a:r>
            <a:r>
              <a:rPr lang="en-US" sz="3600" dirty="0"/>
              <a:t> global variables) </a:t>
            </a:r>
            <a:br>
              <a:rPr lang="en-US" sz="3600" dirty="0"/>
            </a:br>
            <a:endParaRPr lang="ko-KR" altLang="en-US" sz="3600" b="1" dirty="0">
              <a:solidFill>
                <a:schemeClr val="tx1">
                  <a:lumMod val="65000"/>
                  <a:lumOff val="35000"/>
                </a:schemeClr>
              </a:solidFill>
              <a:cs typeface="Arial" pitchFamily="34" charset="0"/>
            </a:endParaRPr>
          </a:p>
        </p:txBody>
      </p:sp>
      <p:sp>
        <p:nvSpPr>
          <p:cNvPr id="15" name="TextBox 23">
            <a:extLst>
              <a:ext uri="{FF2B5EF4-FFF2-40B4-BE49-F238E27FC236}">
                <a16:creationId xmlns:a16="http://schemas.microsoft.com/office/drawing/2014/main" id="{AB4441E1-072B-477B-9090-56B4005695E8}"/>
              </a:ext>
            </a:extLst>
          </p:cNvPr>
          <p:cNvSpPr txBox="1"/>
          <p:nvPr/>
        </p:nvSpPr>
        <p:spPr>
          <a:xfrm>
            <a:off x="3810000" y="4048780"/>
            <a:ext cx="1390322"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b="1" dirty="0">
                <a:solidFill>
                  <a:schemeClr val="accent1"/>
                </a:solidFill>
                <a:cs typeface="Arial" pitchFamily="34" charset="0"/>
              </a:rPr>
              <a:t>Process</a:t>
            </a:r>
            <a:endParaRPr lang="ko-KR" altLang="en-US" sz="2800" b="1" dirty="0">
              <a:solidFill>
                <a:schemeClr val="accent1"/>
              </a:solidFill>
              <a:cs typeface="Arial" pitchFamily="34" charset="0"/>
            </a:endParaRPr>
          </a:p>
        </p:txBody>
      </p:sp>
      <p:sp>
        <p:nvSpPr>
          <p:cNvPr id="16" name="TextBox 24">
            <a:extLst>
              <a:ext uri="{FF2B5EF4-FFF2-40B4-BE49-F238E27FC236}">
                <a16:creationId xmlns:a16="http://schemas.microsoft.com/office/drawing/2014/main" id="{45CE8D63-A931-4719-A68B-AC4A6A4A9BD3}"/>
              </a:ext>
            </a:extLst>
          </p:cNvPr>
          <p:cNvSpPr txBox="1"/>
          <p:nvPr/>
        </p:nvSpPr>
        <p:spPr>
          <a:xfrm>
            <a:off x="7157354" y="4048780"/>
            <a:ext cx="1453246"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b="1" dirty="0">
                <a:solidFill>
                  <a:schemeClr val="accent3"/>
                </a:solidFill>
                <a:cs typeface="Arial" pitchFamily="34" charset="0"/>
              </a:rPr>
              <a:t>Process</a:t>
            </a:r>
            <a:endParaRPr lang="ko-KR" altLang="en-US" sz="2800" b="1" dirty="0">
              <a:solidFill>
                <a:schemeClr val="accent3"/>
              </a:solidFill>
              <a:cs typeface="Arial" pitchFamily="34" charset="0"/>
            </a:endParaRPr>
          </a:p>
        </p:txBody>
      </p:sp>
      <p:sp>
        <p:nvSpPr>
          <p:cNvPr id="17" name="Rounded Rectangle 25">
            <a:extLst>
              <a:ext uri="{FF2B5EF4-FFF2-40B4-BE49-F238E27FC236}">
                <a16:creationId xmlns:a16="http://schemas.microsoft.com/office/drawing/2014/main" id="{3BC843EF-3199-43C0-9031-B3F9C1D764E6}"/>
              </a:ext>
            </a:extLst>
          </p:cNvPr>
          <p:cNvSpPr/>
          <p:nvPr/>
        </p:nvSpPr>
        <p:spPr>
          <a:xfrm>
            <a:off x="2590800" y="4007702"/>
            <a:ext cx="486072" cy="35621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8" name="Trapezoid 22">
            <a:extLst>
              <a:ext uri="{FF2B5EF4-FFF2-40B4-BE49-F238E27FC236}">
                <a16:creationId xmlns:a16="http://schemas.microsoft.com/office/drawing/2014/main" id="{EE786501-03E4-4794-A1E4-6F2658F3A000}"/>
              </a:ext>
            </a:extLst>
          </p:cNvPr>
          <p:cNvSpPr>
            <a:spLocks noChangeAspect="1"/>
          </p:cNvSpPr>
          <p:nvPr/>
        </p:nvSpPr>
        <p:spPr>
          <a:xfrm>
            <a:off x="9269822" y="4077179"/>
            <a:ext cx="559978" cy="284872"/>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19" name="Freeform 53">
            <a:extLst>
              <a:ext uri="{FF2B5EF4-FFF2-40B4-BE49-F238E27FC236}">
                <a16:creationId xmlns:a16="http://schemas.microsoft.com/office/drawing/2014/main" id="{251DD61A-778D-4B29-BC77-6F2F8C79AA27}"/>
              </a:ext>
            </a:extLst>
          </p:cNvPr>
          <p:cNvSpPr/>
          <p:nvPr/>
        </p:nvSpPr>
        <p:spPr>
          <a:xfrm>
            <a:off x="6047656" y="4035942"/>
            <a:ext cx="429344" cy="440190"/>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80220 w 2296986"/>
              <a:gd name="connsiteY0" fmla="*/ 1747818 h 2354521"/>
              <a:gd name="connsiteX1" fmla="*/ 1828126 w 2296986"/>
              <a:gd name="connsiteY1" fmla="*/ 1826304 h 2354521"/>
              <a:gd name="connsiteX2" fmla="*/ 1955684 w 2296986"/>
              <a:gd name="connsiteY2" fmla="*/ 2095900 h 2354521"/>
              <a:gd name="connsiteX3" fmla="*/ 1683117 w 2296986"/>
              <a:gd name="connsiteY3" fmla="*/ 1962549 h 2354521"/>
              <a:gd name="connsiteX4" fmla="*/ 1529193 w 2296986"/>
              <a:gd name="connsiteY4" fmla="*/ 2354521 h 2354521"/>
              <a:gd name="connsiteX5" fmla="*/ 1381062 w 2296986"/>
              <a:gd name="connsiteY5" fmla="*/ 2120816 h 2354521"/>
              <a:gd name="connsiteX6" fmla="*/ 1496122 w 2296986"/>
              <a:gd name="connsiteY6" fmla="*/ 1788127 h 2354521"/>
              <a:gd name="connsiteX7" fmla="*/ 910069 w 2296986"/>
              <a:gd name="connsiteY7" fmla="*/ 1225390 h 2354521"/>
              <a:gd name="connsiteX8" fmla="*/ 415531 w 2296986"/>
              <a:gd name="connsiteY8" fmla="*/ 2322212 h 2354521"/>
              <a:gd name="connsiteX9" fmla="*/ 293764 w 2296986"/>
              <a:gd name="connsiteY9" fmla="*/ 2052845 h 2354521"/>
              <a:gd name="connsiteX10" fmla="*/ 497994 w 2296986"/>
              <a:gd name="connsiteY10" fmla="*/ 836420 h 2354521"/>
              <a:gd name="connsiteX11" fmla="*/ 11747 w 2296986"/>
              <a:gd name="connsiteY11" fmla="*/ 5505 h 2354521"/>
              <a:gd name="connsiteX12" fmla="*/ 772299 w 2296986"/>
              <a:gd name="connsiteY12" fmla="*/ 578452 h 2354521"/>
              <a:gd name="connsiteX13" fmla="*/ 2042020 w 2296986"/>
              <a:gd name="connsiteY13" fmla="*/ 514597 h 2354521"/>
              <a:gd name="connsiteX14" fmla="*/ 2296986 w 2296986"/>
              <a:gd name="connsiteY14" fmla="*/ 662729 h 2354521"/>
              <a:gd name="connsiteX15" fmla="*/ 1125486 w 2296986"/>
              <a:gd name="connsiteY15" fmla="*/ 1004182 h 2354521"/>
              <a:gd name="connsiteX16" fmla="*/ 1677097 w 2296986"/>
              <a:gd name="connsiteY16" fmla="*/ 1608523 h 2354521"/>
              <a:gd name="connsiteX17" fmla="*/ 2095511 w 2296986"/>
              <a:gd name="connsiteY17" fmla="*/ 1557316 h 2354521"/>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910069 w 2296986"/>
              <a:gd name="connsiteY7" fmla="*/ 1225483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125486 w 2296986"/>
              <a:gd name="connsiteY15" fmla="*/ 1004275 h 2354614"/>
              <a:gd name="connsiteX16" fmla="*/ 1677097 w 2296986"/>
              <a:gd name="connsiteY16" fmla="*/ 1608616 h 2354614"/>
              <a:gd name="connsiteX17" fmla="*/ 2095511 w 2296986"/>
              <a:gd name="connsiteY17" fmla="*/ 1557409 h 2354614"/>
              <a:gd name="connsiteX0" fmla="*/ 2280220 w 2296986"/>
              <a:gd name="connsiteY0" fmla="*/ 1747911 h 2354614"/>
              <a:gd name="connsiteX1" fmla="*/ 1828126 w 2296986"/>
              <a:gd name="connsiteY1" fmla="*/ 1826397 h 2354614"/>
              <a:gd name="connsiteX2" fmla="*/ 1955684 w 2296986"/>
              <a:gd name="connsiteY2" fmla="*/ 2095993 h 2354614"/>
              <a:gd name="connsiteX3" fmla="*/ 1683117 w 2296986"/>
              <a:gd name="connsiteY3" fmla="*/ 1962642 h 2354614"/>
              <a:gd name="connsiteX4" fmla="*/ 1529193 w 2296986"/>
              <a:gd name="connsiteY4" fmla="*/ 2354614 h 2354614"/>
              <a:gd name="connsiteX5" fmla="*/ 1381062 w 2296986"/>
              <a:gd name="connsiteY5" fmla="*/ 2120909 h 2354614"/>
              <a:gd name="connsiteX6" fmla="*/ 1496122 w 2296986"/>
              <a:gd name="connsiteY6" fmla="*/ 1788220 h 2354614"/>
              <a:gd name="connsiteX7" fmla="*/ 864075 w 2296986"/>
              <a:gd name="connsiteY7" fmla="*/ 1325138 h 2354614"/>
              <a:gd name="connsiteX8" fmla="*/ 415531 w 2296986"/>
              <a:gd name="connsiteY8" fmla="*/ 2322305 h 2354614"/>
              <a:gd name="connsiteX9" fmla="*/ 293764 w 2296986"/>
              <a:gd name="connsiteY9" fmla="*/ 2052938 h 2354614"/>
              <a:gd name="connsiteX10" fmla="*/ 497994 w 2296986"/>
              <a:gd name="connsiteY10" fmla="*/ 836513 h 2354614"/>
              <a:gd name="connsiteX11" fmla="*/ 11747 w 2296986"/>
              <a:gd name="connsiteY11" fmla="*/ 5598 h 2354614"/>
              <a:gd name="connsiteX12" fmla="*/ 841291 w 2296986"/>
              <a:gd name="connsiteY12" fmla="*/ 570880 h 2354614"/>
              <a:gd name="connsiteX13" fmla="*/ 2042020 w 2296986"/>
              <a:gd name="connsiteY13" fmla="*/ 514690 h 2354614"/>
              <a:gd name="connsiteX14" fmla="*/ 2296986 w 2296986"/>
              <a:gd name="connsiteY14" fmla="*/ 662822 h 2354614"/>
              <a:gd name="connsiteX15" fmla="*/ 1209809 w 2296986"/>
              <a:gd name="connsiteY15" fmla="*/ 996610 h 2354614"/>
              <a:gd name="connsiteX16" fmla="*/ 1677097 w 2296986"/>
              <a:gd name="connsiteY16" fmla="*/ 1608616 h 2354614"/>
              <a:gd name="connsiteX17" fmla="*/ 2095511 w 2296986"/>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63683 w 2296594"/>
              <a:gd name="connsiteY7" fmla="*/ 1325138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 name="connsiteX0" fmla="*/ 2279828 w 2296594"/>
              <a:gd name="connsiteY0" fmla="*/ 1747911 h 2354614"/>
              <a:gd name="connsiteX1" fmla="*/ 1827734 w 2296594"/>
              <a:gd name="connsiteY1" fmla="*/ 1826397 h 2354614"/>
              <a:gd name="connsiteX2" fmla="*/ 1955292 w 2296594"/>
              <a:gd name="connsiteY2" fmla="*/ 2095993 h 2354614"/>
              <a:gd name="connsiteX3" fmla="*/ 1682725 w 2296594"/>
              <a:gd name="connsiteY3" fmla="*/ 1962642 h 2354614"/>
              <a:gd name="connsiteX4" fmla="*/ 1528801 w 2296594"/>
              <a:gd name="connsiteY4" fmla="*/ 2354614 h 2354614"/>
              <a:gd name="connsiteX5" fmla="*/ 1380670 w 2296594"/>
              <a:gd name="connsiteY5" fmla="*/ 2120909 h 2354614"/>
              <a:gd name="connsiteX6" fmla="*/ 1495730 w 2296594"/>
              <a:gd name="connsiteY6" fmla="*/ 1788220 h 2354614"/>
              <a:gd name="connsiteX7" fmla="*/ 856016 w 2296594"/>
              <a:gd name="connsiteY7" fmla="*/ 1302141 h 2354614"/>
              <a:gd name="connsiteX8" fmla="*/ 415139 w 2296594"/>
              <a:gd name="connsiteY8" fmla="*/ 2322305 h 2354614"/>
              <a:gd name="connsiteX9" fmla="*/ 293372 w 2296594"/>
              <a:gd name="connsiteY9" fmla="*/ 2052938 h 2354614"/>
              <a:gd name="connsiteX10" fmla="*/ 512934 w 2296594"/>
              <a:gd name="connsiteY10" fmla="*/ 874842 h 2354614"/>
              <a:gd name="connsiteX11" fmla="*/ 11355 w 2296594"/>
              <a:gd name="connsiteY11" fmla="*/ 5598 h 2354614"/>
              <a:gd name="connsiteX12" fmla="*/ 840899 w 2296594"/>
              <a:gd name="connsiteY12" fmla="*/ 570880 h 2354614"/>
              <a:gd name="connsiteX13" fmla="*/ 2041628 w 2296594"/>
              <a:gd name="connsiteY13" fmla="*/ 514690 h 2354614"/>
              <a:gd name="connsiteX14" fmla="*/ 2296594 w 2296594"/>
              <a:gd name="connsiteY14" fmla="*/ 662822 h 2354614"/>
              <a:gd name="connsiteX15" fmla="*/ 1209417 w 2296594"/>
              <a:gd name="connsiteY15" fmla="*/ 996610 h 2354614"/>
              <a:gd name="connsiteX16" fmla="*/ 1676705 w 2296594"/>
              <a:gd name="connsiteY16" fmla="*/ 1608616 h 2354614"/>
              <a:gd name="connsiteX17" fmla="*/ 2095119 w 2296594"/>
              <a:gd name="connsiteY17" fmla="*/ 1557409 h 235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594" h="2354614">
                <a:moveTo>
                  <a:pt x="2279828" y="1747911"/>
                </a:moveTo>
                <a:lnTo>
                  <a:pt x="1827734" y="1826397"/>
                </a:lnTo>
                <a:cubicBezTo>
                  <a:pt x="1873911" y="1907728"/>
                  <a:pt x="1985925" y="2047581"/>
                  <a:pt x="1955292" y="2095993"/>
                </a:cubicBezTo>
                <a:cubicBezTo>
                  <a:pt x="1897354" y="2139325"/>
                  <a:pt x="1773581" y="2007092"/>
                  <a:pt x="1682725" y="1962642"/>
                </a:cubicBezTo>
                <a:lnTo>
                  <a:pt x="1528801" y="2354614"/>
                </a:lnTo>
                <a:lnTo>
                  <a:pt x="1380670" y="2120909"/>
                </a:lnTo>
                <a:lnTo>
                  <a:pt x="1495730" y="1788220"/>
                </a:lnTo>
                <a:lnTo>
                  <a:pt x="856016" y="1302141"/>
                </a:lnTo>
                <a:lnTo>
                  <a:pt x="415139" y="2322305"/>
                </a:lnTo>
                <a:lnTo>
                  <a:pt x="293372" y="2052938"/>
                </a:lnTo>
                <a:cubicBezTo>
                  <a:pt x="369114" y="1624466"/>
                  <a:pt x="437192" y="1303314"/>
                  <a:pt x="512934" y="874842"/>
                </a:cubicBezTo>
                <a:cubicBezTo>
                  <a:pt x="317583" y="650129"/>
                  <a:pt x="-71270" y="102295"/>
                  <a:pt x="11355" y="5598"/>
                </a:cubicBezTo>
                <a:cubicBezTo>
                  <a:pt x="111253" y="-52136"/>
                  <a:pt x="623957" y="350637"/>
                  <a:pt x="840899" y="570880"/>
                </a:cubicBezTo>
                <a:lnTo>
                  <a:pt x="2041628" y="514690"/>
                </a:lnTo>
                <a:lnTo>
                  <a:pt x="2296594" y="662822"/>
                </a:lnTo>
                <a:lnTo>
                  <a:pt x="1209417" y="996610"/>
                </a:lnTo>
                <a:lnTo>
                  <a:pt x="1676705" y="1608616"/>
                </a:lnTo>
                <a:cubicBezTo>
                  <a:pt x="1795450" y="1589109"/>
                  <a:pt x="2095119" y="1557409"/>
                  <a:pt x="2095119" y="1557409"/>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4" name="TextBox 18">
            <a:extLst>
              <a:ext uri="{FF2B5EF4-FFF2-40B4-BE49-F238E27FC236}">
                <a16:creationId xmlns:a16="http://schemas.microsoft.com/office/drawing/2014/main" id="{5B0D55A1-E39E-4788-83D0-BBCCC7F07847}"/>
              </a:ext>
            </a:extLst>
          </p:cNvPr>
          <p:cNvSpPr txBox="1"/>
          <p:nvPr/>
        </p:nvSpPr>
        <p:spPr>
          <a:xfrm>
            <a:off x="421678" y="5429071"/>
            <a:ext cx="3235922"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dirty="0">
                <a:solidFill>
                  <a:srgbClr val="FF0000"/>
                </a:solidFill>
              </a:rPr>
              <a:t>Text section (program code) </a:t>
            </a:r>
            <a:endParaRPr lang="ko-KR" altLang="en-US" sz="3600" b="1" dirty="0">
              <a:solidFill>
                <a:srgbClr val="FF0000"/>
              </a:solidFill>
              <a:cs typeface="Arial" pitchFamily="34" charset="0"/>
            </a:endParaRPr>
          </a:p>
        </p:txBody>
      </p:sp>
      <p:sp>
        <p:nvSpPr>
          <p:cNvPr id="3" name="Rectangle 2">
            <a:extLst>
              <a:ext uri="{FF2B5EF4-FFF2-40B4-BE49-F238E27FC236}">
                <a16:creationId xmlns:a16="http://schemas.microsoft.com/office/drawing/2014/main" id="{0D3A1E47-9A98-4299-B27B-C795B9F56E62}"/>
              </a:ext>
            </a:extLst>
          </p:cNvPr>
          <p:cNvSpPr/>
          <p:nvPr/>
        </p:nvSpPr>
        <p:spPr>
          <a:xfrm>
            <a:off x="8438240" y="5816620"/>
            <a:ext cx="6096000" cy="1200329"/>
          </a:xfrm>
          <a:prstGeom prst="rect">
            <a:avLst/>
          </a:prstGeom>
        </p:spPr>
        <p:txBody>
          <a:bodyPr>
            <a:spAutoFit/>
          </a:bodyPr>
          <a:lstStyle/>
          <a:p>
            <a:r>
              <a:rPr lang="en-US" dirty="0">
                <a:solidFill>
                  <a:srgbClr val="003399"/>
                </a:solidFill>
                <a:latin typeface="Wingdings-Regular"/>
              </a:rPr>
              <a:t>◼</a:t>
            </a:r>
            <a:r>
              <a:rPr lang="en-US" dirty="0">
                <a:solidFill>
                  <a:srgbClr val="000000"/>
                </a:solidFill>
                <a:latin typeface="TimesNewRomanPSMT"/>
              </a:rPr>
              <a:t>Function parameters</a:t>
            </a:r>
            <a:br>
              <a:rPr lang="en-US" dirty="0">
                <a:solidFill>
                  <a:srgbClr val="000000"/>
                </a:solidFill>
                <a:latin typeface="TimesNewRomanPSMT"/>
              </a:rPr>
            </a:br>
            <a:r>
              <a:rPr lang="en-US" dirty="0">
                <a:solidFill>
                  <a:srgbClr val="003399"/>
                </a:solidFill>
                <a:latin typeface="Wingdings-Regular"/>
              </a:rPr>
              <a:t>◼</a:t>
            </a:r>
            <a:r>
              <a:rPr lang="en-US" dirty="0">
                <a:solidFill>
                  <a:srgbClr val="000000"/>
                </a:solidFill>
                <a:latin typeface="TimesNewRomanPSMT"/>
              </a:rPr>
              <a:t>Return address</a:t>
            </a:r>
            <a:br>
              <a:rPr lang="en-US" dirty="0">
                <a:solidFill>
                  <a:srgbClr val="000000"/>
                </a:solidFill>
                <a:latin typeface="TimesNewRomanPSMT"/>
              </a:rPr>
            </a:br>
            <a:r>
              <a:rPr lang="en-US" dirty="0">
                <a:solidFill>
                  <a:srgbClr val="003399"/>
                </a:solidFill>
                <a:latin typeface="Wingdings-Regular"/>
              </a:rPr>
              <a:t>◼</a:t>
            </a:r>
            <a:r>
              <a:rPr lang="en-US" dirty="0">
                <a:solidFill>
                  <a:srgbClr val="000000"/>
                </a:solidFill>
                <a:latin typeface="TimesNewRomanPSMT"/>
              </a:rPr>
              <a:t>Local variables</a:t>
            </a:r>
            <a:r>
              <a:rPr lang="en-US" dirty="0"/>
              <a:t> </a:t>
            </a:r>
            <a:br>
              <a:rPr lang="en-US" dirty="0"/>
            </a:br>
            <a:endParaRPr lang="en-US" dirty="0"/>
          </a:p>
        </p:txBody>
      </p:sp>
    </p:spTree>
    <p:extLst>
      <p:ext uri="{BB962C8B-B14F-4D97-AF65-F5344CB8AC3E}">
        <p14:creationId xmlns:p14="http://schemas.microsoft.com/office/powerpoint/2010/main" val="18379757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arn(inVertical)">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arn(inVertical)">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randombar(horizontal)">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4" grpId="0"/>
      <p:bldP spid="22" grpId="0"/>
      <p:bldP spid="20" grpId="0"/>
      <p:bldP spid="34"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Oval 75">
            <a:extLst>
              <a:ext uri="{FF2B5EF4-FFF2-40B4-BE49-F238E27FC236}">
                <a16:creationId xmlns:a16="http://schemas.microsoft.com/office/drawing/2014/main" id="{C63B80EA-5E7F-4C1C-839B-E730E5E36DD9}"/>
              </a:ext>
            </a:extLst>
          </p:cNvPr>
          <p:cNvSpPr/>
          <p:nvPr/>
        </p:nvSpPr>
        <p:spPr>
          <a:xfrm>
            <a:off x="2381579" y="4857168"/>
            <a:ext cx="694095" cy="6673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23</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a:xfrm>
            <a:off x="-70270" y="5210507"/>
            <a:ext cx="4179301" cy="1889874"/>
          </a:xfrm>
        </p:spPr>
        <p:txBody>
          <a:bodyPr/>
          <a:lstStyle/>
          <a:p>
            <a:pPr marL="0" lvl="0" indent="0" algn="just">
              <a:buNone/>
            </a:pPr>
            <a:r>
              <a:rPr lang="en-US" dirty="0" err="1">
                <a:solidFill>
                  <a:srgbClr val="FF0000"/>
                </a:solidFill>
              </a:rPr>
              <a:t>Tiến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những</a:t>
            </a:r>
            <a:r>
              <a:rPr lang="en-US" dirty="0">
                <a:solidFill>
                  <a:srgbClr val="FF0000"/>
                </a:solidFill>
              </a:rPr>
              <a:t> </a:t>
            </a:r>
            <a:r>
              <a:rPr lang="en-US" dirty="0" err="1">
                <a:solidFill>
                  <a:srgbClr val="FF0000"/>
                </a:solidFill>
              </a:rPr>
              <a:t>trạng</a:t>
            </a:r>
            <a:r>
              <a:rPr lang="en-US" dirty="0">
                <a:solidFill>
                  <a:srgbClr val="FF0000"/>
                </a:solidFill>
              </a:rPr>
              <a:t> </a:t>
            </a:r>
            <a:r>
              <a:rPr lang="en-US" dirty="0" err="1">
                <a:solidFill>
                  <a:srgbClr val="FF0000"/>
                </a:solidFill>
              </a:rPr>
              <a:t>thái</a:t>
            </a:r>
            <a:r>
              <a:rPr lang="en-US" dirty="0">
                <a:solidFill>
                  <a:srgbClr val="FF0000"/>
                </a:solidFill>
              </a:rPr>
              <a:t> </a:t>
            </a:r>
            <a:r>
              <a:rPr lang="en-US" dirty="0" err="1">
                <a:solidFill>
                  <a:srgbClr val="FF0000"/>
                </a:solidFill>
              </a:rPr>
              <a:t>nào</a:t>
            </a:r>
            <a:r>
              <a:rPr lang="en-US" dirty="0">
                <a:solidFill>
                  <a:srgbClr val="FF0000"/>
                </a:solidFill>
              </a:rPr>
              <a:t>? </a:t>
            </a:r>
            <a:r>
              <a:rPr lang="en-US" dirty="0" err="1">
                <a:solidFill>
                  <a:srgbClr val="FF0000"/>
                </a:solidFill>
              </a:rPr>
              <a:t>Cách</a:t>
            </a:r>
            <a:r>
              <a:rPr lang="en-US" dirty="0">
                <a:solidFill>
                  <a:srgbClr val="FF0000"/>
                </a:solidFill>
              </a:rPr>
              <a:t> </a:t>
            </a:r>
            <a:r>
              <a:rPr lang="en-US" dirty="0" err="1">
                <a:solidFill>
                  <a:srgbClr val="FF0000"/>
                </a:solidFill>
              </a:rPr>
              <a:t>tiến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chuyển</a:t>
            </a:r>
            <a:r>
              <a:rPr lang="en-US" dirty="0">
                <a:solidFill>
                  <a:srgbClr val="FF0000"/>
                </a:solidFill>
              </a:rPr>
              <a:t> </a:t>
            </a:r>
            <a:r>
              <a:rPr lang="en-US" dirty="0" err="1">
                <a:solidFill>
                  <a:srgbClr val="FF0000"/>
                </a:solidFill>
              </a:rPr>
              <a:t>trạng</a:t>
            </a:r>
            <a:r>
              <a:rPr lang="en-US" dirty="0">
                <a:solidFill>
                  <a:srgbClr val="FF0000"/>
                </a:solidFill>
              </a:rPr>
              <a:t> </a:t>
            </a:r>
            <a:r>
              <a:rPr lang="en-US" dirty="0" err="1">
                <a:solidFill>
                  <a:srgbClr val="FF0000"/>
                </a:solidFill>
              </a:rPr>
              <a:t>thái</a:t>
            </a:r>
            <a:r>
              <a:rPr lang="en-US" dirty="0">
                <a:solidFill>
                  <a:srgbClr val="FF0000"/>
                </a:solidFill>
              </a:rPr>
              <a:t>? (1/2) </a:t>
            </a:r>
          </a:p>
        </p:txBody>
      </p:sp>
      <p:sp>
        <p:nvSpPr>
          <p:cNvPr id="49" name="Rectangle 48">
            <a:extLst>
              <a:ext uri="{FF2B5EF4-FFF2-40B4-BE49-F238E27FC236}">
                <a16:creationId xmlns:a16="http://schemas.microsoft.com/office/drawing/2014/main" id="{D9D49D66-BA2D-4E7A-983D-8EBDF54A8B2B}"/>
              </a:ext>
            </a:extLst>
          </p:cNvPr>
          <p:cNvSpPr/>
          <p:nvPr/>
        </p:nvSpPr>
        <p:spPr>
          <a:xfrm>
            <a:off x="1779134" y="1298533"/>
            <a:ext cx="7467600" cy="902054"/>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50" name="Rectangle 49">
            <a:extLst>
              <a:ext uri="{FF2B5EF4-FFF2-40B4-BE49-F238E27FC236}">
                <a16:creationId xmlns:a16="http://schemas.microsoft.com/office/drawing/2014/main" id="{18752A6D-1110-4186-A844-39290B765D1B}"/>
              </a:ext>
            </a:extLst>
          </p:cNvPr>
          <p:cNvSpPr/>
          <p:nvPr/>
        </p:nvSpPr>
        <p:spPr>
          <a:xfrm>
            <a:off x="1885255" y="1407559"/>
            <a:ext cx="684000" cy="68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accent1"/>
              </a:solidFill>
            </a:endParaRPr>
          </a:p>
        </p:txBody>
      </p:sp>
      <p:grpSp>
        <p:nvGrpSpPr>
          <p:cNvPr id="51" name="Group 50">
            <a:extLst>
              <a:ext uri="{FF2B5EF4-FFF2-40B4-BE49-F238E27FC236}">
                <a16:creationId xmlns:a16="http://schemas.microsoft.com/office/drawing/2014/main" id="{295C8A31-963B-482E-8F92-A70248676958}"/>
              </a:ext>
            </a:extLst>
          </p:cNvPr>
          <p:cNvGrpSpPr/>
          <p:nvPr/>
        </p:nvGrpSpPr>
        <p:grpSpPr>
          <a:xfrm>
            <a:off x="2686530" y="1295400"/>
            <a:ext cx="5249626" cy="793508"/>
            <a:chOff x="803640" y="3248019"/>
            <a:chExt cx="2059657" cy="793508"/>
          </a:xfrm>
        </p:grpSpPr>
        <p:sp>
          <p:nvSpPr>
            <p:cNvPr id="86" name="TextBox 5">
              <a:extLst>
                <a:ext uri="{FF2B5EF4-FFF2-40B4-BE49-F238E27FC236}">
                  <a16:creationId xmlns:a16="http://schemas.microsoft.com/office/drawing/2014/main" id="{E8CA21D8-E8CB-490D-A007-7D150C426481}"/>
                </a:ext>
              </a:extLst>
            </p:cNvPr>
            <p:cNvSpPr txBox="1"/>
            <p:nvPr/>
          </p:nvSpPr>
          <p:spPr>
            <a:xfrm>
              <a:off x="803640" y="3579862"/>
              <a:ext cx="20596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a:t>tiến trình vừa được tạo </a:t>
              </a:r>
              <a:endParaRPr lang="ko-KR" altLang="en-US" sz="2400" dirty="0">
                <a:solidFill>
                  <a:schemeClr val="tx1">
                    <a:lumMod val="75000"/>
                    <a:lumOff val="25000"/>
                  </a:schemeClr>
                </a:solidFill>
                <a:cs typeface="Arial" pitchFamily="34" charset="0"/>
              </a:endParaRPr>
            </a:p>
          </p:txBody>
        </p:sp>
        <p:sp>
          <p:nvSpPr>
            <p:cNvPr id="87" name="TextBox 6">
              <a:extLst>
                <a:ext uri="{FF2B5EF4-FFF2-40B4-BE49-F238E27FC236}">
                  <a16:creationId xmlns:a16="http://schemas.microsoft.com/office/drawing/2014/main" id="{938F23EA-AEB6-4BA6-8DBF-63150198E5A7}"/>
                </a:ext>
              </a:extLst>
            </p:cNvPr>
            <p:cNvSpPr txBox="1"/>
            <p:nvPr/>
          </p:nvSpPr>
          <p:spPr>
            <a:xfrm>
              <a:off x="803640" y="3248019"/>
              <a:ext cx="20596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tx1">
                      <a:lumMod val="75000"/>
                      <a:lumOff val="25000"/>
                    </a:schemeClr>
                  </a:solidFill>
                  <a:cs typeface="Arial" pitchFamily="34" charset="0"/>
                </a:rPr>
                <a:t>NEW</a:t>
              </a:r>
              <a:endParaRPr lang="ko-KR" altLang="en-US" sz="2400" b="1" dirty="0">
                <a:solidFill>
                  <a:schemeClr val="tx1">
                    <a:lumMod val="75000"/>
                    <a:lumOff val="25000"/>
                  </a:schemeClr>
                </a:solidFill>
                <a:cs typeface="Arial" pitchFamily="34" charset="0"/>
              </a:endParaRPr>
            </a:p>
          </p:txBody>
        </p:sp>
      </p:grpSp>
      <p:sp>
        <p:nvSpPr>
          <p:cNvPr id="52" name="TextBox 7">
            <a:extLst>
              <a:ext uri="{FF2B5EF4-FFF2-40B4-BE49-F238E27FC236}">
                <a16:creationId xmlns:a16="http://schemas.microsoft.com/office/drawing/2014/main" id="{36511A1F-A4EC-4A59-80D3-9D47A6DC1BDB}"/>
              </a:ext>
            </a:extLst>
          </p:cNvPr>
          <p:cNvSpPr txBox="1"/>
          <p:nvPr/>
        </p:nvSpPr>
        <p:spPr>
          <a:xfrm>
            <a:off x="2017903" y="1549504"/>
            <a:ext cx="44435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53" name="Rectangle 52">
            <a:extLst>
              <a:ext uri="{FF2B5EF4-FFF2-40B4-BE49-F238E27FC236}">
                <a16:creationId xmlns:a16="http://schemas.microsoft.com/office/drawing/2014/main" id="{056E360E-4ECC-43E2-AE8F-FA734AAEBF9E}"/>
              </a:ext>
            </a:extLst>
          </p:cNvPr>
          <p:cNvSpPr/>
          <p:nvPr/>
        </p:nvSpPr>
        <p:spPr>
          <a:xfrm>
            <a:off x="2876248" y="2374685"/>
            <a:ext cx="7211734" cy="902054"/>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54" name="Rectangle 53">
            <a:extLst>
              <a:ext uri="{FF2B5EF4-FFF2-40B4-BE49-F238E27FC236}">
                <a16:creationId xmlns:a16="http://schemas.microsoft.com/office/drawing/2014/main" id="{71A4FBAB-59AA-4D13-A8C9-0D4632F16216}"/>
              </a:ext>
            </a:extLst>
          </p:cNvPr>
          <p:cNvSpPr/>
          <p:nvPr/>
        </p:nvSpPr>
        <p:spPr>
          <a:xfrm>
            <a:off x="2982368" y="2483712"/>
            <a:ext cx="684000" cy="68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grpSp>
        <p:nvGrpSpPr>
          <p:cNvPr id="55" name="Group 54">
            <a:extLst>
              <a:ext uri="{FF2B5EF4-FFF2-40B4-BE49-F238E27FC236}">
                <a16:creationId xmlns:a16="http://schemas.microsoft.com/office/drawing/2014/main" id="{67C24E79-1FF2-421E-9DE5-E075AD799A31}"/>
              </a:ext>
            </a:extLst>
          </p:cNvPr>
          <p:cNvGrpSpPr/>
          <p:nvPr/>
        </p:nvGrpSpPr>
        <p:grpSpPr>
          <a:xfrm>
            <a:off x="3780849" y="2362200"/>
            <a:ext cx="6212448" cy="802861"/>
            <a:chOff x="803640" y="3238666"/>
            <a:chExt cx="2437414" cy="802861"/>
          </a:xfrm>
        </p:grpSpPr>
        <p:sp>
          <p:nvSpPr>
            <p:cNvPr id="84" name="TextBox 11">
              <a:extLst>
                <a:ext uri="{FF2B5EF4-FFF2-40B4-BE49-F238E27FC236}">
                  <a16:creationId xmlns:a16="http://schemas.microsoft.com/office/drawing/2014/main" id="{1F28A110-968D-41DD-ABA5-B9E5E10ED21F}"/>
                </a:ext>
              </a:extLst>
            </p:cNvPr>
            <p:cNvSpPr txBox="1"/>
            <p:nvPr/>
          </p:nvSpPr>
          <p:spPr>
            <a:xfrm>
              <a:off x="803640" y="3579862"/>
              <a:ext cx="2437414"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a:t>tiến</a:t>
              </a:r>
              <a:r>
                <a:rPr lang="en-US" sz="2400" dirty="0"/>
                <a:t> </a:t>
              </a:r>
              <a:r>
                <a:rPr lang="en-US" sz="2400" dirty="0" err="1"/>
                <a:t>trình</a:t>
              </a:r>
              <a:r>
                <a:rPr lang="en-US" sz="2400" dirty="0"/>
                <a:t> </a:t>
              </a:r>
              <a:r>
                <a:rPr lang="en-US" sz="2400" dirty="0" err="1"/>
                <a:t>đã</a:t>
              </a:r>
              <a:r>
                <a:rPr lang="en-US" sz="2400" dirty="0"/>
                <a:t> </a:t>
              </a:r>
              <a:r>
                <a:rPr lang="en-US" sz="2400" dirty="0" err="1"/>
                <a:t>có</a:t>
              </a:r>
              <a:r>
                <a:rPr lang="en-US" sz="2400" dirty="0"/>
                <a:t> </a:t>
              </a:r>
              <a:r>
                <a:rPr lang="en-US" sz="2400" dirty="0" err="1"/>
                <a:t>đủ</a:t>
              </a:r>
              <a:r>
                <a:rPr lang="en-US" sz="2400" dirty="0"/>
                <a:t> </a:t>
              </a:r>
              <a:r>
                <a:rPr lang="en-US" sz="2400" dirty="0" err="1"/>
                <a:t>tài</a:t>
              </a:r>
              <a:r>
                <a:rPr lang="en-US" sz="2400" dirty="0"/>
                <a:t> </a:t>
              </a:r>
              <a:r>
                <a:rPr lang="en-US" sz="2400" dirty="0" err="1"/>
                <a:t>nguyên</a:t>
              </a:r>
              <a:r>
                <a:rPr lang="en-US" sz="2400" dirty="0"/>
                <a:t>, </a:t>
              </a:r>
              <a:r>
                <a:rPr lang="en-US" sz="2400" dirty="0" err="1"/>
                <a:t>chỉ</a:t>
              </a:r>
              <a:r>
                <a:rPr lang="en-US" sz="2400" dirty="0"/>
                <a:t> </a:t>
              </a:r>
              <a:r>
                <a:rPr lang="en-US" sz="2400" dirty="0" err="1"/>
                <a:t>còn</a:t>
              </a:r>
              <a:r>
                <a:rPr lang="en-US" sz="2400" dirty="0"/>
                <a:t> </a:t>
              </a:r>
              <a:r>
                <a:rPr lang="en-US" sz="2400" dirty="0" err="1"/>
                <a:t>cần</a:t>
              </a:r>
              <a:r>
                <a:rPr lang="en-US" sz="2400" dirty="0"/>
                <a:t> CPU </a:t>
              </a:r>
              <a:endParaRPr lang="ko-KR" altLang="en-US" sz="2400" dirty="0">
                <a:solidFill>
                  <a:schemeClr val="tx1">
                    <a:lumMod val="75000"/>
                    <a:lumOff val="25000"/>
                  </a:schemeClr>
                </a:solidFill>
                <a:cs typeface="Arial" pitchFamily="34" charset="0"/>
              </a:endParaRPr>
            </a:p>
          </p:txBody>
        </p:sp>
        <p:sp>
          <p:nvSpPr>
            <p:cNvPr id="85" name="TextBox 12">
              <a:extLst>
                <a:ext uri="{FF2B5EF4-FFF2-40B4-BE49-F238E27FC236}">
                  <a16:creationId xmlns:a16="http://schemas.microsoft.com/office/drawing/2014/main" id="{BDF1C45E-7049-49B3-AF9B-FDA90C05E627}"/>
                </a:ext>
              </a:extLst>
            </p:cNvPr>
            <p:cNvSpPr txBox="1"/>
            <p:nvPr/>
          </p:nvSpPr>
          <p:spPr>
            <a:xfrm>
              <a:off x="803640" y="3238666"/>
              <a:ext cx="20596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tx1">
                      <a:lumMod val="75000"/>
                      <a:lumOff val="25000"/>
                    </a:schemeClr>
                  </a:solidFill>
                  <a:cs typeface="Arial" pitchFamily="34" charset="0"/>
                </a:rPr>
                <a:t>READY</a:t>
              </a:r>
              <a:endParaRPr lang="ko-KR" altLang="en-US" sz="2400" b="1" dirty="0">
                <a:solidFill>
                  <a:schemeClr val="tx1">
                    <a:lumMod val="75000"/>
                    <a:lumOff val="25000"/>
                  </a:schemeClr>
                </a:solidFill>
                <a:cs typeface="Arial" pitchFamily="34" charset="0"/>
              </a:endParaRPr>
            </a:p>
          </p:txBody>
        </p:sp>
      </p:grpSp>
      <p:sp>
        <p:nvSpPr>
          <p:cNvPr id="56" name="TextBox 13">
            <a:extLst>
              <a:ext uri="{FF2B5EF4-FFF2-40B4-BE49-F238E27FC236}">
                <a16:creationId xmlns:a16="http://schemas.microsoft.com/office/drawing/2014/main" id="{63B6F3E9-410A-40DF-B545-92CD7147A5DF}"/>
              </a:ext>
            </a:extLst>
          </p:cNvPr>
          <p:cNvSpPr txBox="1"/>
          <p:nvPr/>
        </p:nvSpPr>
        <p:spPr>
          <a:xfrm>
            <a:off x="3115016" y="2625657"/>
            <a:ext cx="44435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57" name="Rectangle 56">
            <a:extLst>
              <a:ext uri="{FF2B5EF4-FFF2-40B4-BE49-F238E27FC236}">
                <a16:creationId xmlns:a16="http://schemas.microsoft.com/office/drawing/2014/main" id="{FD0F0EFB-F6C1-47B6-91BD-D8F39D3C9D78}"/>
              </a:ext>
            </a:extLst>
          </p:cNvPr>
          <p:cNvSpPr/>
          <p:nvPr/>
        </p:nvSpPr>
        <p:spPr>
          <a:xfrm>
            <a:off x="5062092" y="4526993"/>
            <a:ext cx="6394442" cy="902054"/>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58" name="Rectangle 57">
            <a:extLst>
              <a:ext uri="{FF2B5EF4-FFF2-40B4-BE49-F238E27FC236}">
                <a16:creationId xmlns:a16="http://schemas.microsoft.com/office/drawing/2014/main" id="{284D4CF0-8E0A-4B96-AC17-0F5F483A34DD}"/>
              </a:ext>
            </a:extLst>
          </p:cNvPr>
          <p:cNvSpPr/>
          <p:nvPr/>
        </p:nvSpPr>
        <p:spPr>
          <a:xfrm>
            <a:off x="5168212" y="4636019"/>
            <a:ext cx="684000" cy="68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grpSp>
        <p:nvGrpSpPr>
          <p:cNvPr id="59" name="Group 58">
            <a:extLst>
              <a:ext uri="{FF2B5EF4-FFF2-40B4-BE49-F238E27FC236}">
                <a16:creationId xmlns:a16="http://schemas.microsoft.com/office/drawing/2014/main" id="{D8049480-CC12-4EA2-B74E-FB8ACFA4B751}"/>
              </a:ext>
            </a:extLst>
          </p:cNvPr>
          <p:cNvGrpSpPr/>
          <p:nvPr/>
        </p:nvGrpSpPr>
        <p:grpSpPr>
          <a:xfrm>
            <a:off x="5969488" y="4567535"/>
            <a:ext cx="5410847" cy="688278"/>
            <a:chOff x="803640" y="3291694"/>
            <a:chExt cx="2122911" cy="688278"/>
          </a:xfrm>
        </p:grpSpPr>
        <p:sp>
          <p:nvSpPr>
            <p:cNvPr id="82" name="TextBox 17">
              <a:extLst>
                <a:ext uri="{FF2B5EF4-FFF2-40B4-BE49-F238E27FC236}">
                  <a16:creationId xmlns:a16="http://schemas.microsoft.com/office/drawing/2014/main" id="{FF147D3D-AD33-423E-AC0C-1A34E041E287}"/>
                </a:ext>
              </a:extLst>
            </p:cNvPr>
            <p:cNvSpPr txBox="1"/>
            <p:nvPr/>
          </p:nvSpPr>
          <p:spPr>
            <a:xfrm>
              <a:off x="803640" y="3579862"/>
              <a:ext cx="2122911"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hay </a:t>
              </a:r>
              <a:r>
                <a:rPr lang="en-US" sz="2000" dirty="0" err="1"/>
                <a:t>là</a:t>
              </a:r>
              <a:r>
                <a:rPr lang="en-US" sz="2000" dirty="0"/>
                <a:t> blocked, </a:t>
              </a:r>
              <a:r>
                <a:rPr lang="en-US" sz="2000" dirty="0" err="1"/>
                <a:t>tiến</a:t>
              </a:r>
              <a:r>
                <a:rPr lang="en-US" sz="2000" dirty="0"/>
                <a:t> </a:t>
              </a:r>
              <a:r>
                <a:rPr lang="en-US" sz="2000" dirty="0" err="1"/>
                <a:t>trình</a:t>
              </a:r>
              <a:r>
                <a:rPr lang="en-US" sz="2000" dirty="0"/>
                <a:t> </a:t>
              </a:r>
              <a:r>
                <a:rPr lang="en-US" sz="2000" dirty="0" err="1"/>
                <a:t>đợi</a:t>
              </a:r>
              <a:r>
                <a:rPr lang="en-US" sz="2000" dirty="0"/>
                <a:t> I/O </a:t>
              </a:r>
              <a:r>
                <a:rPr lang="en-US" sz="2000" dirty="0" err="1"/>
                <a:t>hoàn</a:t>
              </a:r>
              <a:r>
                <a:rPr lang="en-US" sz="2000" dirty="0"/>
                <a:t> </a:t>
              </a:r>
              <a:r>
                <a:rPr lang="en-US" sz="2000" dirty="0" err="1"/>
                <a:t>tất</a:t>
              </a:r>
              <a:r>
                <a:rPr lang="en-US" sz="2000" dirty="0"/>
                <a:t>, </a:t>
              </a:r>
              <a:r>
                <a:rPr lang="en-US" sz="2000" dirty="0" err="1"/>
                <a:t>tín</a:t>
              </a:r>
              <a:r>
                <a:rPr lang="en-US" sz="2000" dirty="0"/>
                <a:t> </a:t>
              </a:r>
              <a:r>
                <a:rPr lang="en-US" sz="2000" dirty="0" err="1"/>
                <a:t>hiệu</a:t>
              </a:r>
              <a:r>
                <a:rPr lang="en-US" sz="2000" dirty="0"/>
                <a:t> </a:t>
              </a:r>
              <a:endParaRPr lang="ko-KR" altLang="en-US" sz="2000" dirty="0">
                <a:solidFill>
                  <a:schemeClr val="tx1">
                    <a:lumMod val="75000"/>
                    <a:lumOff val="25000"/>
                  </a:schemeClr>
                </a:solidFill>
                <a:cs typeface="Arial" pitchFamily="34" charset="0"/>
              </a:endParaRPr>
            </a:p>
          </p:txBody>
        </p:sp>
        <p:sp>
          <p:nvSpPr>
            <p:cNvPr id="83" name="TextBox 18">
              <a:extLst>
                <a:ext uri="{FF2B5EF4-FFF2-40B4-BE49-F238E27FC236}">
                  <a16:creationId xmlns:a16="http://schemas.microsoft.com/office/drawing/2014/main" id="{BFCAFA37-B6DD-4B45-ACA9-DFBC8A1A38E2}"/>
                </a:ext>
              </a:extLst>
            </p:cNvPr>
            <p:cNvSpPr txBox="1"/>
            <p:nvPr/>
          </p:nvSpPr>
          <p:spPr>
            <a:xfrm>
              <a:off x="803640" y="3291694"/>
              <a:ext cx="20596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tx1">
                      <a:lumMod val="75000"/>
                      <a:lumOff val="25000"/>
                    </a:schemeClr>
                  </a:solidFill>
                  <a:cs typeface="Arial" pitchFamily="34" charset="0"/>
                </a:rPr>
                <a:t>WAITING</a:t>
              </a:r>
              <a:endParaRPr lang="ko-KR" altLang="en-US" sz="2400" b="1" dirty="0">
                <a:solidFill>
                  <a:schemeClr val="tx1">
                    <a:lumMod val="75000"/>
                    <a:lumOff val="25000"/>
                  </a:schemeClr>
                </a:solidFill>
                <a:cs typeface="Arial" pitchFamily="34" charset="0"/>
              </a:endParaRPr>
            </a:p>
          </p:txBody>
        </p:sp>
      </p:grpSp>
      <p:sp>
        <p:nvSpPr>
          <p:cNvPr id="60" name="TextBox 19">
            <a:extLst>
              <a:ext uri="{FF2B5EF4-FFF2-40B4-BE49-F238E27FC236}">
                <a16:creationId xmlns:a16="http://schemas.microsoft.com/office/drawing/2014/main" id="{FF290D48-012C-40E6-B0EB-CD81AFC5CF7E}"/>
              </a:ext>
            </a:extLst>
          </p:cNvPr>
          <p:cNvSpPr txBox="1"/>
          <p:nvPr/>
        </p:nvSpPr>
        <p:spPr>
          <a:xfrm>
            <a:off x="5300860" y="4777964"/>
            <a:ext cx="44435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61" name="Rectangle 60">
            <a:extLst>
              <a:ext uri="{FF2B5EF4-FFF2-40B4-BE49-F238E27FC236}">
                <a16:creationId xmlns:a16="http://schemas.microsoft.com/office/drawing/2014/main" id="{D9BC6F19-FB4F-48A7-A6A0-CDADE566D459}"/>
              </a:ext>
            </a:extLst>
          </p:cNvPr>
          <p:cNvSpPr/>
          <p:nvPr/>
        </p:nvSpPr>
        <p:spPr>
          <a:xfrm>
            <a:off x="3973362" y="3450839"/>
            <a:ext cx="6865664" cy="902054"/>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62" name="Rectangle 61">
            <a:extLst>
              <a:ext uri="{FF2B5EF4-FFF2-40B4-BE49-F238E27FC236}">
                <a16:creationId xmlns:a16="http://schemas.microsoft.com/office/drawing/2014/main" id="{975AA9A1-AE27-4AD9-BE12-373F6CE8C57C}"/>
              </a:ext>
            </a:extLst>
          </p:cNvPr>
          <p:cNvSpPr/>
          <p:nvPr/>
        </p:nvSpPr>
        <p:spPr>
          <a:xfrm>
            <a:off x="4079482" y="3559865"/>
            <a:ext cx="684000" cy="68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grpSp>
        <p:nvGrpSpPr>
          <p:cNvPr id="63" name="Group 62">
            <a:extLst>
              <a:ext uri="{FF2B5EF4-FFF2-40B4-BE49-F238E27FC236}">
                <a16:creationId xmlns:a16="http://schemas.microsoft.com/office/drawing/2014/main" id="{BA89C4B6-C8EB-4676-8227-4CD2F95E25A4}"/>
              </a:ext>
            </a:extLst>
          </p:cNvPr>
          <p:cNvGrpSpPr/>
          <p:nvPr/>
        </p:nvGrpSpPr>
        <p:grpSpPr>
          <a:xfrm>
            <a:off x="4875168" y="3429000"/>
            <a:ext cx="5249626" cy="1181546"/>
            <a:chOff x="803640" y="3229313"/>
            <a:chExt cx="2059657" cy="1181546"/>
          </a:xfrm>
        </p:grpSpPr>
        <p:sp>
          <p:nvSpPr>
            <p:cNvPr id="80" name="TextBox 23">
              <a:extLst>
                <a:ext uri="{FF2B5EF4-FFF2-40B4-BE49-F238E27FC236}">
                  <a16:creationId xmlns:a16="http://schemas.microsoft.com/office/drawing/2014/main" id="{77117996-ABB4-484E-A684-9EAF949FBF5A}"/>
                </a:ext>
              </a:extLst>
            </p:cNvPr>
            <p:cNvSpPr txBox="1"/>
            <p:nvPr/>
          </p:nvSpPr>
          <p:spPr>
            <a:xfrm>
              <a:off x="803640" y="3579862"/>
              <a:ext cx="205965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400" dirty="0"/>
                <a:t>các lệnh của tiến trình đang được thực thi </a:t>
              </a:r>
              <a:endParaRPr lang="ko-KR" altLang="en-US" sz="2400" dirty="0">
                <a:solidFill>
                  <a:schemeClr val="tx1">
                    <a:lumMod val="75000"/>
                    <a:lumOff val="25000"/>
                  </a:schemeClr>
                </a:solidFill>
                <a:cs typeface="Arial" pitchFamily="34" charset="0"/>
              </a:endParaRPr>
            </a:p>
          </p:txBody>
        </p:sp>
        <p:sp>
          <p:nvSpPr>
            <p:cNvPr id="81" name="TextBox 24">
              <a:extLst>
                <a:ext uri="{FF2B5EF4-FFF2-40B4-BE49-F238E27FC236}">
                  <a16:creationId xmlns:a16="http://schemas.microsoft.com/office/drawing/2014/main" id="{62FE74C7-FD1A-4421-8E8B-9AC564D24C83}"/>
                </a:ext>
              </a:extLst>
            </p:cNvPr>
            <p:cNvSpPr txBox="1"/>
            <p:nvPr/>
          </p:nvSpPr>
          <p:spPr>
            <a:xfrm>
              <a:off x="803640" y="3229313"/>
              <a:ext cx="20596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tx1">
                      <a:lumMod val="75000"/>
                      <a:lumOff val="25000"/>
                    </a:schemeClr>
                  </a:solidFill>
                  <a:cs typeface="Arial" pitchFamily="34" charset="0"/>
                </a:rPr>
                <a:t>RUNING</a:t>
              </a:r>
              <a:endParaRPr lang="ko-KR" altLang="en-US" sz="2400" b="1" dirty="0">
                <a:solidFill>
                  <a:schemeClr val="tx1">
                    <a:lumMod val="75000"/>
                    <a:lumOff val="25000"/>
                  </a:schemeClr>
                </a:solidFill>
                <a:cs typeface="Arial" pitchFamily="34" charset="0"/>
              </a:endParaRPr>
            </a:p>
          </p:txBody>
        </p:sp>
      </p:grpSp>
      <p:sp>
        <p:nvSpPr>
          <p:cNvPr id="64" name="TextBox 25">
            <a:extLst>
              <a:ext uri="{FF2B5EF4-FFF2-40B4-BE49-F238E27FC236}">
                <a16:creationId xmlns:a16="http://schemas.microsoft.com/office/drawing/2014/main" id="{736C2157-0755-4453-A94D-9F8F4AAD34BE}"/>
              </a:ext>
            </a:extLst>
          </p:cNvPr>
          <p:cNvSpPr txBox="1"/>
          <p:nvPr/>
        </p:nvSpPr>
        <p:spPr>
          <a:xfrm>
            <a:off x="4212130" y="3701810"/>
            <a:ext cx="44435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cxnSp>
        <p:nvCxnSpPr>
          <p:cNvPr id="65" name="Straight Connector 64">
            <a:extLst>
              <a:ext uri="{FF2B5EF4-FFF2-40B4-BE49-F238E27FC236}">
                <a16:creationId xmlns:a16="http://schemas.microsoft.com/office/drawing/2014/main" id="{525595DD-6503-4D27-8987-FAC8BACDCB65}"/>
              </a:ext>
            </a:extLst>
          </p:cNvPr>
          <p:cNvCxnSpPr>
            <a:cxnSpLocks/>
          </p:cNvCxnSpPr>
          <p:nvPr/>
        </p:nvCxnSpPr>
        <p:spPr>
          <a:xfrm flipH="1" flipV="1">
            <a:off x="267855" y="1337447"/>
            <a:ext cx="5498717" cy="5368153"/>
          </a:xfrm>
          <a:prstGeom prst="line">
            <a:avLst/>
          </a:prstGeom>
          <a:ln w="38100">
            <a:solidFill>
              <a:schemeClr val="accent6"/>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7" name="Elbow Connector 50">
            <a:extLst>
              <a:ext uri="{FF2B5EF4-FFF2-40B4-BE49-F238E27FC236}">
                <a16:creationId xmlns:a16="http://schemas.microsoft.com/office/drawing/2014/main" id="{F8C80C85-7490-4A29-AEFD-0C68BCAF9EA9}"/>
              </a:ext>
            </a:extLst>
          </p:cNvPr>
          <p:cNvCxnSpPr>
            <a:stCxn id="71" idx="2"/>
            <a:endCxn id="70" idx="4"/>
          </p:cNvCxnSpPr>
          <p:nvPr/>
        </p:nvCxnSpPr>
        <p:spPr>
          <a:xfrm rot="10800000">
            <a:off x="790351" y="1861147"/>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8" name="Elbow Connector 51">
            <a:extLst>
              <a:ext uri="{FF2B5EF4-FFF2-40B4-BE49-F238E27FC236}">
                <a16:creationId xmlns:a16="http://schemas.microsoft.com/office/drawing/2014/main" id="{3A34AECB-E638-4113-9016-078AC4623172}"/>
              </a:ext>
            </a:extLst>
          </p:cNvPr>
          <p:cNvCxnSpPr>
            <a:stCxn id="72" idx="2"/>
            <a:endCxn id="71" idx="4"/>
          </p:cNvCxnSpPr>
          <p:nvPr/>
        </p:nvCxnSpPr>
        <p:spPr>
          <a:xfrm rot="10800000">
            <a:off x="1913427" y="2953714"/>
            <a:ext cx="1011488" cy="980980"/>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9" name="Elbow Connector 52">
            <a:extLst>
              <a:ext uri="{FF2B5EF4-FFF2-40B4-BE49-F238E27FC236}">
                <a16:creationId xmlns:a16="http://schemas.microsoft.com/office/drawing/2014/main" id="{6326691A-BA4A-4184-85C3-89E58FB60C45}"/>
              </a:ext>
            </a:extLst>
          </p:cNvPr>
          <p:cNvCxnSpPr>
            <a:cxnSpLocks/>
            <a:stCxn id="73" idx="2"/>
            <a:endCxn id="72" idx="4"/>
          </p:cNvCxnSpPr>
          <p:nvPr/>
        </p:nvCxnSpPr>
        <p:spPr>
          <a:xfrm rot="10800000">
            <a:off x="3036503" y="4046283"/>
            <a:ext cx="1011488" cy="980979"/>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C5150246-87A9-4347-BEA0-665069FAB8B2}"/>
              </a:ext>
            </a:extLst>
          </p:cNvPr>
          <p:cNvSpPr/>
          <p:nvPr/>
        </p:nvSpPr>
        <p:spPr>
          <a:xfrm>
            <a:off x="678764" y="1637973"/>
            <a:ext cx="223175" cy="223175"/>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1" name="Oval 70">
            <a:extLst>
              <a:ext uri="{FF2B5EF4-FFF2-40B4-BE49-F238E27FC236}">
                <a16:creationId xmlns:a16="http://schemas.microsoft.com/office/drawing/2014/main" id="{86D23AF1-FEB7-4854-8F15-30F20E8954A7}"/>
              </a:ext>
            </a:extLst>
          </p:cNvPr>
          <p:cNvSpPr/>
          <p:nvPr/>
        </p:nvSpPr>
        <p:spPr>
          <a:xfrm>
            <a:off x="1801840" y="2730540"/>
            <a:ext cx="223175" cy="223175"/>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2" name="Oval 71">
            <a:extLst>
              <a:ext uri="{FF2B5EF4-FFF2-40B4-BE49-F238E27FC236}">
                <a16:creationId xmlns:a16="http://schemas.microsoft.com/office/drawing/2014/main" id="{AE50BCAF-DD65-4E65-B9FE-879D640B335A}"/>
              </a:ext>
            </a:extLst>
          </p:cNvPr>
          <p:cNvSpPr/>
          <p:nvPr/>
        </p:nvSpPr>
        <p:spPr>
          <a:xfrm>
            <a:off x="2924916" y="3823107"/>
            <a:ext cx="223175" cy="223175"/>
          </a:xfrm>
          <a:prstGeom prst="ellipse">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3" name="Oval 72">
            <a:extLst>
              <a:ext uri="{FF2B5EF4-FFF2-40B4-BE49-F238E27FC236}">
                <a16:creationId xmlns:a16="http://schemas.microsoft.com/office/drawing/2014/main" id="{6271B722-1532-4677-9416-8AADE4E82871}"/>
              </a:ext>
            </a:extLst>
          </p:cNvPr>
          <p:cNvSpPr/>
          <p:nvPr/>
        </p:nvSpPr>
        <p:spPr>
          <a:xfrm>
            <a:off x="4047992" y="4915673"/>
            <a:ext cx="223175" cy="22317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4" name="Oval 73">
            <a:extLst>
              <a:ext uri="{FF2B5EF4-FFF2-40B4-BE49-F238E27FC236}">
                <a16:creationId xmlns:a16="http://schemas.microsoft.com/office/drawing/2014/main" id="{B96CD698-AC63-4A78-BC03-90AB12BFC517}"/>
              </a:ext>
            </a:extLst>
          </p:cNvPr>
          <p:cNvSpPr/>
          <p:nvPr/>
        </p:nvSpPr>
        <p:spPr>
          <a:xfrm>
            <a:off x="152400" y="2661450"/>
            <a:ext cx="667399" cy="66739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75" name="Oval 74">
            <a:extLst>
              <a:ext uri="{FF2B5EF4-FFF2-40B4-BE49-F238E27FC236}">
                <a16:creationId xmlns:a16="http://schemas.microsoft.com/office/drawing/2014/main" id="{78FA4705-55D9-4A3F-85F1-77345C006438}"/>
              </a:ext>
            </a:extLst>
          </p:cNvPr>
          <p:cNvSpPr/>
          <p:nvPr/>
        </p:nvSpPr>
        <p:spPr>
          <a:xfrm>
            <a:off x="1253642" y="3759309"/>
            <a:ext cx="694095" cy="6673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77" name="Rectangle 9">
            <a:extLst>
              <a:ext uri="{FF2B5EF4-FFF2-40B4-BE49-F238E27FC236}">
                <a16:creationId xmlns:a16="http://schemas.microsoft.com/office/drawing/2014/main" id="{2EED8D2D-86E5-4793-B3C1-B29F8191E42B}"/>
              </a:ext>
            </a:extLst>
          </p:cNvPr>
          <p:cNvSpPr/>
          <p:nvPr/>
        </p:nvSpPr>
        <p:spPr>
          <a:xfrm>
            <a:off x="328930" y="2829823"/>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78" name="Rectangle 16">
            <a:extLst>
              <a:ext uri="{FF2B5EF4-FFF2-40B4-BE49-F238E27FC236}">
                <a16:creationId xmlns:a16="http://schemas.microsoft.com/office/drawing/2014/main" id="{46AA397C-DB87-42FC-B9C1-B67658ED6263}"/>
              </a:ext>
            </a:extLst>
          </p:cNvPr>
          <p:cNvSpPr/>
          <p:nvPr/>
        </p:nvSpPr>
        <p:spPr>
          <a:xfrm>
            <a:off x="1404335" y="3972410"/>
            <a:ext cx="394118" cy="25902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79" name="자유형 151">
            <a:extLst>
              <a:ext uri="{FF2B5EF4-FFF2-40B4-BE49-F238E27FC236}">
                <a16:creationId xmlns:a16="http://schemas.microsoft.com/office/drawing/2014/main" id="{71A900B8-35A4-47EC-8744-FB8D00C6D0D4}"/>
              </a:ext>
            </a:extLst>
          </p:cNvPr>
          <p:cNvSpPr/>
          <p:nvPr/>
        </p:nvSpPr>
        <p:spPr>
          <a:xfrm>
            <a:off x="2537781" y="4997172"/>
            <a:ext cx="369092" cy="387388"/>
          </a:xfrm>
          <a:custGeom>
            <a:avLst/>
            <a:gdLst>
              <a:gd name="connsiteX0" fmla="*/ 1460984 w 2921968"/>
              <a:gd name="connsiteY0" fmla="*/ 233294 h 3066808"/>
              <a:gd name="connsiteX1" fmla="*/ 1320049 w 2921968"/>
              <a:gd name="connsiteY1" fmla="*/ 374229 h 3066808"/>
              <a:gd name="connsiteX2" fmla="*/ 1460984 w 2921968"/>
              <a:gd name="connsiteY2" fmla="*/ 515164 h 3066808"/>
              <a:gd name="connsiteX3" fmla="*/ 1601919 w 2921968"/>
              <a:gd name="connsiteY3" fmla="*/ 374229 h 3066808"/>
              <a:gd name="connsiteX4" fmla="*/ 1460984 w 2921968"/>
              <a:gd name="connsiteY4" fmla="*/ 233294 h 3066808"/>
              <a:gd name="connsiteX5" fmla="*/ 1460984 w 2921968"/>
              <a:gd name="connsiteY5" fmla="*/ 0 h 3066808"/>
              <a:gd name="connsiteX6" fmla="*/ 1835213 w 2921968"/>
              <a:gd name="connsiteY6" fmla="*/ 374229 h 3066808"/>
              <a:gd name="connsiteX7" fmla="*/ 1670219 w 2921968"/>
              <a:gd name="connsiteY7" fmla="*/ 684545 h 3066808"/>
              <a:gd name="connsiteX8" fmla="*/ 1626866 w 2921968"/>
              <a:gd name="connsiteY8" fmla="*/ 708077 h 3066808"/>
              <a:gd name="connsiteX9" fmla="*/ 1646248 w 2921968"/>
              <a:gd name="connsiteY9" fmla="*/ 873151 h 3066808"/>
              <a:gd name="connsiteX10" fmla="*/ 2235203 w 2921968"/>
              <a:gd name="connsiteY10" fmla="*/ 873151 h 3066808"/>
              <a:gd name="connsiteX11" fmla="*/ 2241832 w 2921968"/>
              <a:gd name="connsiteY11" fmla="*/ 851796 h 3066808"/>
              <a:gd name="connsiteX12" fmla="*/ 2430803 w 2921968"/>
              <a:gd name="connsiteY12" fmla="*/ 726537 h 3066808"/>
              <a:gd name="connsiteX13" fmla="*/ 2635891 w 2921968"/>
              <a:gd name="connsiteY13" fmla="*/ 931625 h 3066808"/>
              <a:gd name="connsiteX14" fmla="*/ 2430803 w 2921968"/>
              <a:gd name="connsiteY14" fmla="*/ 1136713 h 3066808"/>
              <a:gd name="connsiteX15" fmla="*/ 2241832 w 2921968"/>
              <a:gd name="connsiteY15" fmla="*/ 1011455 h 3066808"/>
              <a:gd name="connsiteX16" fmla="*/ 2233652 w 2921968"/>
              <a:gd name="connsiteY16" fmla="*/ 985105 h 3066808"/>
              <a:gd name="connsiteX17" fmla="*/ 1659393 w 2921968"/>
              <a:gd name="connsiteY17" fmla="*/ 985105 h 3066808"/>
              <a:gd name="connsiteX18" fmla="*/ 1835639 w 2921968"/>
              <a:gd name="connsiteY18" fmla="*/ 2486125 h 3066808"/>
              <a:gd name="connsiteX19" fmla="*/ 2605322 w 2921968"/>
              <a:gd name="connsiteY19" fmla="*/ 1804902 h 3066808"/>
              <a:gd name="connsiteX20" fmla="*/ 2437231 w 2921968"/>
              <a:gd name="connsiteY20" fmla="*/ 1828663 h 3066808"/>
              <a:gd name="connsiteX21" fmla="*/ 2679599 w 2921968"/>
              <a:gd name="connsiteY21" fmla="*/ 1472350 h 3066808"/>
              <a:gd name="connsiteX22" fmla="*/ 2921968 w 2921968"/>
              <a:gd name="connsiteY22" fmla="*/ 1828663 h 3066808"/>
              <a:gd name="connsiteX23" fmla="*/ 2749252 w 2921968"/>
              <a:gd name="connsiteY23" fmla="*/ 1804848 h 3066808"/>
              <a:gd name="connsiteX24" fmla="*/ 1665272 w 2921968"/>
              <a:gd name="connsiteY24" fmla="*/ 2905483 h 3066808"/>
              <a:gd name="connsiteX25" fmla="*/ 1462434 w 2921968"/>
              <a:gd name="connsiteY25" fmla="*/ 3066808 h 3066808"/>
              <a:gd name="connsiteX26" fmla="*/ 1265857 w 2921968"/>
              <a:gd name="connsiteY26" fmla="*/ 2910631 h 3066808"/>
              <a:gd name="connsiteX27" fmla="*/ 175466 w 2921968"/>
              <a:gd name="connsiteY27" fmla="*/ 1804523 h 3066808"/>
              <a:gd name="connsiteX28" fmla="*/ 0 w 2921968"/>
              <a:gd name="connsiteY28" fmla="*/ 1828663 h 3066808"/>
              <a:gd name="connsiteX29" fmla="*/ 242369 w 2921968"/>
              <a:gd name="connsiteY29" fmla="*/ 1472350 h 3066808"/>
              <a:gd name="connsiteX30" fmla="*/ 484739 w 2921968"/>
              <a:gd name="connsiteY30" fmla="*/ 1828663 h 3066808"/>
              <a:gd name="connsiteX31" fmla="*/ 319066 w 2921968"/>
              <a:gd name="connsiteY31" fmla="*/ 1805271 h 3066808"/>
              <a:gd name="connsiteX32" fmla="*/ 1095798 w 2921968"/>
              <a:gd name="connsiteY32" fmla="*/ 2488933 h 3066808"/>
              <a:gd name="connsiteX33" fmla="*/ 1266566 w 2921968"/>
              <a:gd name="connsiteY33" fmla="*/ 985105 h 3066808"/>
              <a:gd name="connsiteX34" fmla="*/ 728631 w 2921968"/>
              <a:gd name="connsiteY34" fmla="*/ 985105 h 3066808"/>
              <a:gd name="connsiteX35" fmla="*/ 727109 w 2921968"/>
              <a:gd name="connsiteY35" fmla="*/ 987221 h 3066808"/>
              <a:gd name="connsiteX36" fmla="*/ 719586 w 2921968"/>
              <a:gd name="connsiteY36" fmla="*/ 1011455 h 3066808"/>
              <a:gd name="connsiteX37" fmla="*/ 530615 w 2921968"/>
              <a:gd name="connsiteY37" fmla="*/ 1136713 h 3066808"/>
              <a:gd name="connsiteX38" fmla="*/ 325527 w 2921968"/>
              <a:gd name="connsiteY38" fmla="*/ 931625 h 3066808"/>
              <a:gd name="connsiteX39" fmla="*/ 530615 w 2921968"/>
              <a:gd name="connsiteY39" fmla="*/ 726537 h 3066808"/>
              <a:gd name="connsiteX40" fmla="*/ 719586 w 2921968"/>
              <a:gd name="connsiteY40" fmla="*/ 851796 h 3066808"/>
              <a:gd name="connsiteX41" fmla="*/ 724380 w 2921968"/>
              <a:gd name="connsiteY41" fmla="*/ 867240 h 3066808"/>
              <a:gd name="connsiteX42" fmla="*/ 728634 w 2921968"/>
              <a:gd name="connsiteY42" fmla="*/ 873151 h 3066808"/>
              <a:gd name="connsiteX43" fmla="*/ 1279279 w 2921968"/>
              <a:gd name="connsiteY43" fmla="*/ 873151 h 3066808"/>
              <a:gd name="connsiteX44" fmla="*/ 1297855 w 2921968"/>
              <a:gd name="connsiteY44" fmla="*/ 709571 h 3066808"/>
              <a:gd name="connsiteX45" fmla="*/ 1251749 w 2921968"/>
              <a:gd name="connsiteY45" fmla="*/ 684545 h 3066808"/>
              <a:gd name="connsiteX46" fmla="*/ 1086755 w 2921968"/>
              <a:gd name="connsiteY46" fmla="*/ 374229 h 3066808"/>
              <a:gd name="connsiteX47" fmla="*/ 1460984 w 2921968"/>
              <a:gd name="connsiteY47" fmla="*/ 0 h 3066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921968" h="3066808">
                <a:moveTo>
                  <a:pt x="1460984" y="233294"/>
                </a:moveTo>
                <a:cubicBezTo>
                  <a:pt x="1383148" y="233294"/>
                  <a:pt x="1320049" y="296393"/>
                  <a:pt x="1320049" y="374229"/>
                </a:cubicBezTo>
                <a:cubicBezTo>
                  <a:pt x="1320049" y="452065"/>
                  <a:pt x="1383148" y="515164"/>
                  <a:pt x="1460984" y="515164"/>
                </a:cubicBezTo>
                <a:cubicBezTo>
                  <a:pt x="1538820" y="515164"/>
                  <a:pt x="1601919" y="452065"/>
                  <a:pt x="1601919" y="374229"/>
                </a:cubicBezTo>
                <a:cubicBezTo>
                  <a:pt x="1601919" y="296393"/>
                  <a:pt x="1538820" y="233294"/>
                  <a:pt x="1460984" y="233294"/>
                </a:cubicBezTo>
                <a:close/>
                <a:moveTo>
                  <a:pt x="1460984" y="0"/>
                </a:moveTo>
                <a:cubicBezTo>
                  <a:pt x="1667665" y="0"/>
                  <a:pt x="1835213" y="167548"/>
                  <a:pt x="1835213" y="374229"/>
                </a:cubicBezTo>
                <a:cubicBezTo>
                  <a:pt x="1835213" y="503404"/>
                  <a:pt x="1769765" y="617294"/>
                  <a:pt x="1670219" y="684545"/>
                </a:cubicBezTo>
                <a:lnTo>
                  <a:pt x="1626866" y="708077"/>
                </a:lnTo>
                <a:lnTo>
                  <a:pt x="1646248" y="873151"/>
                </a:lnTo>
                <a:lnTo>
                  <a:pt x="2235203" y="873151"/>
                </a:lnTo>
                <a:lnTo>
                  <a:pt x="2241832" y="851796"/>
                </a:lnTo>
                <a:cubicBezTo>
                  <a:pt x="2272966" y="778187"/>
                  <a:pt x="2345853" y="726537"/>
                  <a:pt x="2430803" y="726537"/>
                </a:cubicBezTo>
                <a:cubicBezTo>
                  <a:pt x="2544070" y="726537"/>
                  <a:pt x="2635891" y="818358"/>
                  <a:pt x="2635891" y="931625"/>
                </a:cubicBezTo>
                <a:cubicBezTo>
                  <a:pt x="2635891" y="1044892"/>
                  <a:pt x="2544070" y="1136713"/>
                  <a:pt x="2430803" y="1136713"/>
                </a:cubicBezTo>
                <a:cubicBezTo>
                  <a:pt x="2345853" y="1136713"/>
                  <a:pt x="2272966" y="1085064"/>
                  <a:pt x="2241832" y="1011455"/>
                </a:cubicBezTo>
                <a:lnTo>
                  <a:pt x="2233652" y="985105"/>
                </a:lnTo>
                <a:lnTo>
                  <a:pt x="1659393" y="985105"/>
                </a:lnTo>
                <a:lnTo>
                  <a:pt x="1835639" y="2486125"/>
                </a:lnTo>
                <a:cubicBezTo>
                  <a:pt x="2257126" y="2356235"/>
                  <a:pt x="2582425" y="2203368"/>
                  <a:pt x="2605322" y="1804902"/>
                </a:cubicBezTo>
                <a:cubicBezTo>
                  <a:pt x="2547615" y="1806965"/>
                  <a:pt x="2490707" y="1815307"/>
                  <a:pt x="2437231" y="1828663"/>
                </a:cubicBezTo>
                <a:cubicBezTo>
                  <a:pt x="2542844" y="1722240"/>
                  <a:pt x="2642253" y="1622871"/>
                  <a:pt x="2679599" y="1472350"/>
                </a:cubicBezTo>
                <a:cubicBezTo>
                  <a:pt x="2719016" y="1621107"/>
                  <a:pt x="2816355" y="1715183"/>
                  <a:pt x="2921968" y="1828663"/>
                </a:cubicBezTo>
                <a:cubicBezTo>
                  <a:pt x="2868630" y="1815688"/>
                  <a:pt x="2809977" y="1807008"/>
                  <a:pt x="2749252" y="1804848"/>
                </a:cubicBezTo>
                <a:cubicBezTo>
                  <a:pt x="2719427" y="2342499"/>
                  <a:pt x="2353693" y="2860207"/>
                  <a:pt x="1665272" y="2905483"/>
                </a:cubicBezTo>
                <a:cubicBezTo>
                  <a:pt x="1561523" y="2978866"/>
                  <a:pt x="1523475" y="3013033"/>
                  <a:pt x="1462434" y="3066808"/>
                </a:cubicBezTo>
                <a:cubicBezTo>
                  <a:pt x="1404574" y="3011016"/>
                  <a:pt x="1369708" y="2980430"/>
                  <a:pt x="1265857" y="2910631"/>
                </a:cubicBezTo>
                <a:cubicBezTo>
                  <a:pt x="648092" y="2849018"/>
                  <a:pt x="205460" y="2343748"/>
                  <a:pt x="175466" y="1804523"/>
                </a:cubicBezTo>
                <a:cubicBezTo>
                  <a:pt x="115256" y="1806261"/>
                  <a:pt x="55763" y="1814736"/>
                  <a:pt x="0" y="1828663"/>
                </a:cubicBezTo>
                <a:cubicBezTo>
                  <a:pt x="105615" y="1722240"/>
                  <a:pt x="205022" y="1622871"/>
                  <a:pt x="242369" y="1472350"/>
                </a:cubicBezTo>
                <a:cubicBezTo>
                  <a:pt x="281785" y="1621107"/>
                  <a:pt x="379124" y="1715183"/>
                  <a:pt x="484739" y="1828663"/>
                </a:cubicBezTo>
                <a:cubicBezTo>
                  <a:pt x="433473" y="1816193"/>
                  <a:pt x="377298" y="1807690"/>
                  <a:pt x="319066" y="1805271"/>
                </a:cubicBezTo>
                <a:cubicBezTo>
                  <a:pt x="342774" y="2204526"/>
                  <a:pt x="675270" y="2359301"/>
                  <a:pt x="1095798" y="2488933"/>
                </a:cubicBezTo>
                <a:lnTo>
                  <a:pt x="1266566" y="985105"/>
                </a:lnTo>
                <a:lnTo>
                  <a:pt x="728631" y="985105"/>
                </a:lnTo>
                <a:lnTo>
                  <a:pt x="727109" y="987221"/>
                </a:lnTo>
                <a:lnTo>
                  <a:pt x="719586" y="1011455"/>
                </a:lnTo>
                <a:cubicBezTo>
                  <a:pt x="688452" y="1085064"/>
                  <a:pt x="615566" y="1136713"/>
                  <a:pt x="530615" y="1136713"/>
                </a:cubicBezTo>
                <a:cubicBezTo>
                  <a:pt x="417348" y="1136713"/>
                  <a:pt x="325527" y="1044892"/>
                  <a:pt x="325527" y="931625"/>
                </a:cubicBezTo>
                <a:cubicBezTo>
                  <a:pt x="325527" y="818358"/>
                  <a:pt x="417348" y="726537"/>
                  <a:pt x="530615" y="726537"/>
                </a:cubicBezTo>
                <a:cubicBezTo>
                  <a:pt x="615566" y="726537"/>
                  <a:pt x="688452" y="778187"/>
                  <a:pt x="719586" y="851796"/>
                </a:cubicBezTo>
                <a:lnTo>
                  <a:pt x="724380" y="867240"/>
                </a:lnTo>
                <a:lnTo>
                  <a:pt x="728634" y="873151"/>
                </a:lnTo>
                <a:lnTo>
                  <a:pt x="1279279" y="873151"/>
                </a:lnTo>
                <a:lnTo>
                  <a:pt x="1297855" y="709571"/>
                </a:lnTo>
                <a:lnTo>
                  <a:pt x="1251749" y="684545"/>
                </a:lnTo>
                <a:cubicBezTo>
                  <a:pt x="1152204" y="617294"/>
                  <a:pt x="1086755" y="503404"/>
                  <a:pt x="1086755" y="374229"/>
                </a:cubicBezTo>
                <a:cubicBezTo>
                  <a:pt x="1086755" y="167548"/>
                  <a:pt x="1254303" y="0"/>
                  <a:pt x="146098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88" name="Rectangle 87">
            <a:extLst>
              <a:ext uri="{FF2B5EF4-FFF2-40B4-BE49-F238E27FC236}">
                <a16:creationId xmlns:a16="http://schemas.microsoft.com/office/drawing/2014/main" id="{B050D219-3D33-4D7C-B431-98F0F837D5EC}"/>
              </a:ext>
            </a:extLst>
          </p:cNvPr>
          <p:cNvSpPr/>
          <p:nvPr/>
        </p:nvSpPr>
        <p:spPr>
          <a:xfrm>
            <a:off x="6274934" y="5574946"/>
            <a:ext cx="5867400" cy="902054"/>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89" name="Rectangle 88">
            <a:extLst>
              <a:ext uri="{FF2B5EF4-FFF2-40B4-BE49-F238E27FC236}">
                <a16:creationId xmlns:a16="http://schemas.microsoft.com/office/drawing/2014/main" id="{BAD43052-3C38-4674-8AF9-5F2AC41717C3}"/>
              </a:ext>
            </a:extLst>
          </p:cNvPr>
          <p:cNvSpPr/>
          <p:nvPr/>
        </p:nvSpPr>
        <p:spPr>
          <a:xfrm>
            <a:off x="6381054" y="5683973"/>
            <a:ext cx="684000" cy="684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grpSp>
        <p:nvGrpSpPr>
          <p:cNvPr id="90" name="Group 89">
            <a:extLst>
              <a:ext uri="{FF2B5EF4-FFF2-40B4-BE49-F238E27FC236}">
                <a16:creationId xmlns:a16="http://schemas.microsoft.com/office/drawing/2014/main" id="{11009163-DD05-4169-B7E3-BAB5FF75404E}"/>
              </a:ext>
            </a:extLst>
          </p:cNvPr>
          <p:cNvGrpSpPr/>
          <p:nvPr/>
        </p:nvGrpSpPr>
        <p:grpSpPr>
          <a:xfrm>
            <a:off x="7179535" y="5562600"/>
            <a:ext cx="5249626" cy="802722"/>
            <a:chOff x="803640" y="3238805"/>
            <a:chExt cx="2059657" cy="802722"/>
          </a:xfrm>
        </p:grpSpPr>
        <p:sp>
          <p:nvSpPr>
            <p:cNvPr id="91" name="TextBox 11">
              <a:extLst>
                <a:ext uri="{FF2B5EF4-FFF2-40B4-BE49-F238E27FC236}">
                  <a16:creationId xmlns:a16="http://schemas.microsoft.com/office/drawing/2014/main" id="{62126E33-61F4-47D7-B938-6CCFAAF06E4E}"/>
                </a:ext>
              </a:extLst>
            </p:cNvPr>
            <p:cNvSpPr txBox="1"/>
            <p:nvPr/>
          </p:nvSpPr>
          <p:spPr>
            <a:xfrm>
              <a:off x="803640" y="3579862"/>
              <a:ext cx="20596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err="1"/>
                <a:t>tiến</a:t>
              </a:r>
              <a:r>
                <a:rPr lang="en-US" sz="2400" dirty="0"/>
                <a:t> </a:t>
              </a:r>
              <a:r>
                <a:rPr lang="en-US" sz="2400" dirty="0" err="1"/>
                <a:t>trình</a:t>
              </a:r>
              <a:r>
                <a:rPr lang="en-US" sz="2400" dirty="0"/>
                <a:t> </a:t>
              </a:r>
              <a:r>
                <a:rPr lang="en-US" sz="2400" dirty="0" err="1"/>
                <a:t>đã</a:t>
              </a:r>
              <a:r>
                <a:rPr lang="en-US" sz="2400" dirty="0"/>
                <a:t> </a:t>
              </a:r>
              <a:r>
                <a:rPr lang="en-US" sz="2400" dirty="0" err="1"/>
                <a:t>kết</a:t>
              </a:r>
              <a:r>
                <a:rPr lang="en-US" sz="2400" dirty="0"/>
                <a:t> </a:t>
              </a:r>
              <a:r>
                <a:rPr lang="en-US" sz="2400" dirty="0" err="1"/>
                <a:t>thúc</a:t>
              </a:r>
              <a:r>
                <a:rPr lang="en-US" sz="2400" dirty="0"/>
                <a:t> </a:t>
              </a:r>
              <a:endParaRPr lang="ko-KR" altLang="en-US" sz="2400" dirty="0">
                <a:solidFill>
                  <a:schemeClr val="tx1">
                    <a:lumMod val="75000"/>
                    <a:lumOff val="25000"/>
                  </a:schemeClr>
                </a:solidFill>
                <a:cs typeface="Arial" pitchFamily="34" charset="0"/>
              </a:endParaRPr>
            </a:p>
          </p:txBody>
        </p:sp>
        <p:sp>
          <p:nvSpPr>
            <p:cNvPr id="92" name="TextBox 12">
              <a:extLst>
                <a:ext uri="{FF2B5EF4-FFF2-40B4-BE49-F238E27FC236}">
                  <a16:creationId xmlns:a16="http://schemas.microsoft.com/office/drawing/2014/main" id="{9710DB24-539A-45A2-B6CB-65D8543BBC8D}"/>
                </a:ext>
              </a:extLst>
            </p:cNvPr>
            <p:cNvSpPr txBox="1"/>
            <p:nvPr/>
          </p:nvSpPr>
          <p:spPr>
            <a:xfrm>
              <a:off x="803640" y="3238805"/>
              <a:ext cx="2059657"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tx1">
                      <a:lumMod val="75000"/>
                      <a:lumOff val="25000"/>
                    </a:schemeClr>
                  </a:solidFill>
                  <a:cs typeface="Arial" pitchFamily="34" charset="0"/>
                </a:rPr>
                <a:t>TERMINATED</a:t>
              </a:r>
              <a:endParaRPr lang="ko-KR" altLang="en-US" sz="2400" b="1" dirty="0">
                <a:solidFill>
                  <a:schemeClr val="tx1">
                    <a:lumMod val="75000"/>
                    <a:lumOff val="25000"/>
                  </a:schemeClr>
                </a:solidFill>
                <a:cs typeface="Arial" pitchFamily="34" charset="0"/>
              </a:endParaRPr>
            </a:p>
          </p:txBody>
        </p:sp>
      </p:grpSp>
      <p:sp>
        <p:nvSpPr>
          <p:cNvPr id="93" name="TextBox 13">
            <a:extLst>
              <a:ext uri="{FF2B5EF4-FFF2-40B4-BE49-F238E27FC236}">
                <a16:creationId xmlns:a16="http://schemas.microsoft.com/office/drawing/2014/main" id="{0C6B43CC-1E7D-4BA4-AE8E-61D8A40844B7}"/>
              </a:ext>
            </a:extLst>
          </p:cNvPr>
          <p:cNvSpPr txBox="1"/>
          <p:nvPr/>
        </p:nvSpPr>
        <p:spPr>
          <a:xfrm>
            <a:off x="6513702" y="5825918"/>
            <a:ext cx="444353"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cxnSp>
        <p:nvCxnSpPr>
          <p:cNvPr id="94" name="Elbow Connector 52">
            <a:extLst>
              <a:ext uri="{FF2B5EF4-FFF2-40B4-BE49-F238E27FC236}">
                <a16:creationId xmlns:a16="http://schemas.microsoft.com/office/drawing/2014/main" id="{099CA45E-E7DE-4281-8FEF-066A8CF56C4B}"/>
              </a:ext>
            </a:extLst>
          </p:cNvPr>
          <p:cNvCxnSpPr>
            <a:cxnSpLocks/>
          </p:cNvCxnSpPr>
          <p:nvPr/>
        </p:nvCxnSpPr>
        <p:spPr>
          <a:xfrm rot="10800000">
            <a:off x="4123263" y="5073408"/>
            <a:ext cx="1011488" cy="980979"/>
          </a:xfrm>
          <a:prstGeom prst="bentConnector2">
            <a:avLst/>
          </a:prstGeom>
          <a:ln w="25400">
            <a:solidFill>
              <a:schemeClr val="tx1">
                <a:lumMod val="65000"/>
                <a:lumOff val="35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6637F03-573C-4C55-B9EC-2949F3DA92CD}"/>
              </a:ext>
            </a:extLst>
          </p:cNvPr>
          <p:cNvSpPr/>
          <p:nvPr/>
        </p:nvSpPr>
        <p:spPr>
          <a:xfrm>
            <a:off x="5023603" y="5923288"/>
            <a:ext cx="223175" cy="223175"/>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96" name="Oval 95">
            <a:extLst>
              <a:ext uri="{FF2B5EF4-FFF2-40B4-BE49-F238E27FC236}">
                <a16:creationId xmlns:a16="http://schemas.microsoft.com/office/drawing/2014/main" id="{6EFD7062-FD79-46A2-B884-8EE9B067D8EC}"/>
              </a:ext>
            </a:extLst>
          </p:cNvPr>
          <p:cNvSpPr/>
          <p:nvPr/>
        </p:nvSpPr>
        <p:spPr>
          <a:xfrm>
            <a:off x="3473206" y="5966093"/>
            <a:ext cx="667399" cy="6673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97" name="Rectangle 9">
            <a:extLst>
              <a:ext uri="{FF2B5EF4-FFF2-40B4-BE49-F238E27FC236}">
                <a16:creationId xmlns:a16="http://schemas.microsoft.com/office/drawing/2014/main" id="{73FBCFFF-3B20-4CA9-9CBD-9EF3546FD938}"/>
              </a:ext>
            </a:extLst>
          </p:cNvPr>
          <p:cNvSpPr/>
          <p:nvPr/>
        </p:nvSpPr>
        <p:spPr>
          <a:xfrm>
            <a:off x="3734497" y="6134466"/>
            <a:ext cx="329463" cy="308407"/>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42626804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circle(in)">
                                      <p:cBhvr>
                                        <p:cTn id="7" dur="2000"/>
                                        <p:tgtEl>
                                          <p:spTgt spid="4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0"/>
                                        </p:tgtEl>
                                        <p:attrNameLst>
                                          <p:attrName>style.visibility</p:attrName>
                                        </p:attrNameLst>
                                      </p:cBhvr>
                                      <p:to>
                                        <p:strVal val="visible"/>
                                      </p:to>
                                    </p:set>
                                    <p:animEffect transition="in" filter="circle(in)">
                                      <p:cBhvr>
                                        <p:cTn id="10" dur="2000"/>
                                        <p:tgtEl>
                                          <p:spTgt spid="50"/>
                                        </p:tgtEl>
                                      </p:cBhvr>
                                    </p:animEffect>
                                  </p:childTnLst>
                                </p:cTn>
                              </p:par>
                              <p:par>
                                <p:cTn id="11" presetID="6" presetClass="entr" presetSubtype="16"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circle(in)">
                                      <p:cBhvr>
                                        <p:cTn id="13" dur="2000"/>
                                        <p:tgtEl>
                                          <p:spTgt spid="51"/>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circle(in)">
                                      <p:cBhvr>
                                        <p:cTn id="16" dur="20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circle(in)">
                                      <p:cBhvr>
                                        <p:cTn id="21" dur="2000"/>
                                        <p:tgtEl>
                                          <p:spTgt spid="53"/>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circle(in)">
                                      <p:cBhvr>
                                        <p:cTn id="24" dur="2000"/>
                                        <p:tgtEl>
                                          <p:spTgt spid="54"/>
                                        </p:tgtEl>
                                      </p:cBhvr>
                                    </p:animEffect>
                                  </p:childTnLst>
                                </p:cTn>
                              </p:par>
                              <p:par>
                                <p:cTn id="25" presetID="6" presetClass="entr" presetSubtype="16"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circle(in)">
                                      <p:cBhvr>
                                        <p:cTn id="27" dur="2000"/>
                                        <p:tgtEl>
                                          <p:spTgt spid="55"/>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circle(in)">
                                      <p:cBhvr>
                                        <p:cTn id="30" dur="20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circle(in)">
                                      <p:cBhvr>
                                        <p:cTn id="35" dur="2000"/>
                                        <p:tgtEl>
                                          <p:spTgt spid="61"/>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circle(in)">
                                      <p:cBhvr>
                                        <p:cTn id="38" dur="2000"/>
                                        <p:tgtEl>
                                          <p:spTgt spid="62"/>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circle(in)">
                                      <p:cBhvr>
                                        <p:cTn id="41" dur="2000"/>
                                        <p:tgtEl>
                                          <p:spTgt spid="64"/>
                                        </p:tgtEl>
                                      </p:cBhvr>
                                    </p:animEffect>
                                  </p:childTnLst>
                                </p:cTn>
                              </p:par>
                              <p:par>
                                <p:cTn id="42" presetID="6" presetClass="entr" presetSubtype="16"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circle(in)">
                                      <p:cBhvr>
                                        <p:cTn id="44" dur="2000"/>
                                        <p:tgtEl>
                                          <p:spTgt spid="63"/>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circle(in)">
                                      <p:cBhvr>
                                        <p:cTn id="49" dur="2000"/>
                                        <p:tgtEl>
                                          <p:spTgt spid="57"/>
                                        </p:tgtEl>
                                      </p:cBhvr>
                                    </p:animEffect>
                                  </p:childTnLst>
                                </p:cTn>
                              </p:par>
                              <p:par>
                                <p:cTn id="50" presetID="6" presetClass="entr" presetSubtype="16"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circle(in)">
                                      <p:cBhvr>
                                        <p:cTn id="52" dur="2000"/>
                                        <p:tgtEl>
                                          <p:spTgt spid="58"/>
                                        </p:tgtEl>
                                      </p:cBhvr>
                                    </p:animEffect>
                                  </p:childTnLst>
                                </p:cTn>
                              </p:par>
                              <p:par>
                                <p:cTn id="53" presetID="6" presetClass="entr" presetSubtype="16"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circle(in)">
                                      <p:cBhvr>
                                        <p:cTn id="55" dur="2000"/>
                                        <p:tgtEl>
                                          <p:spTgt spid="59"/>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circle(in)">
                                      <p:cBhvr>
                                        <p:cTn id="58" dur="2000"/>
                                        <p:tgtEl>
                                          <p:spTgt spid="60"/>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88"/>
                                        </p:tgtEl>
                                        <p:attrNameLst>
                                          <p:attrName>style.visibility</p:attrName>
                                        </p:attrNameLst>
                                      </p:cBhvr>
                                      <p:to>
                                        <p:strVal val="visible"/>
                                      </p:to>
                                    </p:set>
                                    <p:animEffect transition="in" filter="circle(in)">
                                      <p:cBhvr>
                                        <p:cTn id="63" dur="2000"/>
                                        <p:tgtEl>
                                          <p:spTgt spid="88"/>
                                        </p:tgtEl>
                                      </p:cBhvr>
                                    </p:animEffect>
                                  </p:childTnLst>
                                </p:cTn>
                              </p:par>
                              <p:par>
                                <p:cTn id="64" presetID="6" presetClass="entr" presetSubtype="16" fill="hold" grpId="0" nodeType="withEffect">
                                  <p:stCondLst>
                                    <p:cond delay="0"/>
                                  </p:stCondLst>
                                  <p:childTnLst>
                                    <p:set>
                                      <p:cBhvr>
                                        <p:cTn id="65" dur="1" fill="hold">
                                          <p:stCondLst>
                                            <p:cond delay="0"/>
                                          </p:stCondLst>
                                        </p:cTn>
                                        <p:tgtEl>
                                          <p:spTgt spid="89"/>
                                        </p:tgtEl>
                                        <p:attrNameLst>
                                          <p:attrName>style.visibility</p:attrName>
                                        </p:attrNameLst>
                                      </p:cBhvr>
                                      <p:to>
                                        <p:strVal val="visible"/>
                                      </p:to>
                                    </p:set>
                                    <p:animEffect transition="in" filter="circle(in)">
                                      <p:cBhvr>
                                        <p:cTn id="66" dur="2000"/>
                                        <p:tgtEl>
                                          <p:spTgt spid="89"/>
                                        </p:tgtEl>
                                      </p:cBhvr>
                                    </p:animEffect>
                                  </p:childTnLst>
                                </p:cTn>
                              </p:par>
                              <p:par>
                                <p:cTn id="67" presetID="6" presetClass="entr" presetSubtype="16" fill="hold" grpId="0" nodeType="with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circle(in)">
                                      <p:cBhvr>
                                        <p:cTn id="69" dur="2000"/>
                                        <p:tgtEl>
                                          <p:spTgt spid="93"/>
                                        </p:tgtEl>
                                      </p:cBhvr>
                                    </p:animEffect>
                                  </p:childTnLst>
                                </p:cTn>
                              </p:par>
                              <p:par>
                                <p:cTn id="70" presetID="6" presetClass="entr" presetSubtype="16" fill="hold" nodeType="withEffect">
                                  <p:stCondLst>
                                    <p:cond delay="0"/>
                                  </p:stCondLst>
                                  <p:childTnLst>
                                    <p:set>
                                      <p:cBhvr>
                                        <p:cTn id="71" dur="1" fill="hold">
                                          <p:stCondLst>
                                            <p:cond delay="0"/>
                                          </p:stCondLst>
                                        </p:cTn>
                                        <p:tgtEl>
                                          <p:spTgt spid="90"/>
                                        </p:tgtEl>
                                        <p:attrNameLst>
                                          <p:attrName>style.visibility</p:attrName>
                                        </p:attrNameLst>
                                      </p:cBhvr>
                                      <p:to>
                                        <p:strVal val="visible"/>
                                      </p:to>
                                    </p:set>
                                    <p:animEffect transition="in" filter="circle(in)">
                                      <p:cBhvr>
                                        <p:cTn id="72" dur="2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2" grpId="0"/>
      <p:bldP spid="53" grpId="0" animBg="1"/>
      <p:bldP spid="54" grpId="0" animBg="1"/>
      <p:bldP spid="56" grpId="0"/>
      <p:bldP spid="57" grpId="0" animBg="1"/>
      <p:bldP spid="58" grpId="0" animBg="1"/>
      <p:bldP spid="60" grpId="0"/>
      <p:bldP spid="61" grpId="0" animBg="1"/>
      <p:bldP spid="62" grpId="0" animBg="1"/>
      <p:bldP spid="64" grpId="0"/>
      <p:bldP spid="88" grpId="0" animBg="1"/>
      <p:bldP spid="89" grpId="0" animBg="1"/>
      <p:bldP spid="9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24</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a:xfrm>
            <a:off x="838200" y="1440210"/>
            <a:ext cx="11197137" cy="838200"/>
          </a:xfrm>
        </p:spPr>
        <p:txBody>
          <a:bodyPr/>
          <a:lstStyle/>
          <a:p>
            <a:pPr marL="0" lvl="0" indent="0" algn="just">
              <a:buNone/>
            </a:pPr>
            <a:r>
              <a:rPr lang="en-US" dirty="0" err="1">
                <a:solidFill>
                  <a:srgbClr val="FF0000"/>
                </a:solidFill>
              </a:rPr>
              <a:t>Tiến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có</a:t>
            </a:r>
            <a:r>
              <a:rPr lang="en-US" dirty="0">
                <a:solidFill>
                  <a:srgbClr val="FF0000"/>
                </a:solidFill>
              </a:rPr>
              <a:t> </a:t>
            </a:r>
            <a:r>
              <a:rPr lang="en-US" dirty="0" err="1">
                <a:solidFill>
                  <a:srgbClr val="FF0000"/>
                </a:solidFill>
              </a:rPr>
              <a:t>những</a:t>
            </a:r>
            <a:r>
              <a:rPr lang="en-US" dirty="0">
                <a:solidFill>
                  <a:srgbClr val="FF0000"/>
                </a:solidFill>
              </a:rPr>
              <a:t> </a:t>
            </a:r>
            <a:r>
              <a:rPr lang="en-US" dirty="0" err="1">
                <a:solidFill>
                  <a:srgbClr val="FF0000"/>
                </a:solidFill>
              </a:rPr>
              <a:t>trạng</a:t>
            </a:r>
            <a:r>
              <a:rPr lang="en-US" dirty="0">
                <a:solidFill>
                  <a:srgbClr val="FF0000"/>
                </a:solidFill>
              </a:rPr>
              <a:t> </a:t>
            </a:r>
            <a:r>
              <a:rPr lang="en-US" dirty="0" err="1">
                <a:solidFill>
                  <a:srgbClr val="FF0000"/>
                </a:solidFill>
              </a:rPr>
              <a:t>thái</a:t>
            </a:r>
            <a:r>
              <a:rPr lang="en-US" dirty="0">
                <a:solidFill>
                  <a:srgbClr val="FF0000"/>
                </a:solidFill>
              </a:rPr>
              <a:t> </a:t>
            </a:r>
            <a:r>
              <a:rPr lang="en-US" dirty="0" err="1">
                <a:solidFill>
                  <a:srgbClr val="FF0000"/>
                </a:solidFill>
              </a:rPr>
              <a:t>nào</a:t>
            </a:r>
            <a:r>
              <a:rPr lang="en-US" dirty="0">
                <a:solidFill>
                  <a:srgbClr val="FF0000"/>
                </a:solidFill>
              </a:rPr>
              <a:t>? </a:t>
            </a:r>
            <a:r>
              <a:rPr lang="en-US" dirty="0" err="1">
                <a:solidFill>
                  <a:srgbClr val="FF0000"/>
                </a:solidFill>
              </a:rPr>
              <a:t>Cách</a:t>
            </a:r>
            <a:r>
              <a:rPr lang="en-US" dirty="0">
                <a:solidFill>
                  <a:srgbClr val="FF0000"/>
                </a:solidFill>
              </a:rPr>
              <a:t> </a:t>
            </a:r>
            <a:r>
              <a:rPr lang="en-US" dirty="0" err="1">
                <a:solidFill>
                  <a:srgbClr val="FF0000"/>
                </a:solidFill>
              </a:rPr>
              <a:t>tiến</a:t>
            </a:r>
            <a:r>
              <a:rPr lang="en-US" dirty="0">
                <a:solidFill>
                  <a:srgbClr val="FF0000"/>
                </a:solidFill>
              </a:rPr>
              <a:t> </a:t>
            </a:r>
            <a:r>
              <a:rPr lang="en-US" dirty="0" err="1">
                <a:solidFill>
                  <a:srgbClr val="FF0000"/>
                </a:solidFill>
              </a:rPr>
              <a:t>trình</a:t>
            </a:r>
            <a:r>
              <a:rPr lang="en-US" dirty="0">
                <a:solidFill>
                  <a:srgbClr val="FF0000"/>
                </a:solidFill>
              </a:rPr>
              <a:t> </a:t>
            </a:r>
            <a:r>
              <a:rPr lang="en-US" dirty="0" err="1">
                <a:solidFill>
                  <a:srgbClr val="FF0000"/>
                </a:solidFill>
              </a:rPr>
              <a:t>chuyển</a:t>
            </a:r>
            <a:r>
              <a:rPr lang="en-US" dirty="0">
                <a:solidFill>
                  <a:srgbClr val="FF0000"/>
                </a:solidFill>
              </a:rPr>
              <a:t> </a:t>
            </a:r>
            <a:r>
              <a:rPr lang="en-US" dirty="0" err="1">
                <a:solidFill>
                  <a:srgbClr val="FF0000"/>
                </a:solidFill>
              </a:rPr>
              <a:t>trạng</a:t>
            </a:r>
            <a:r>
              <a:rPr lang="en-US" dirty="0">
                <a:solidFill>
                  <a:srgbClr val="FF0000"/>
                </a:solidFill>
              </a:rPr>
              <a:t> </a:t>
            </a:r>
            <a:r>
              <a:rPr lang="en-US" dirty="0" err="1">
                <a:solidFill>
                  <a:srgbClr val="FF0000"/>
                </a:solidFill>
              </a:rPr>
              <a:t>thái</a:t>
            </a:r>
            <a:r>
              <a:rPr lang="en-US" dirty="0">
                <a:solidFill>
                  <a:srgbClr val="FF0000"/>
                </a:solidFill>
              </a:rPr>
              <a:t>? (2/2) </a:t>
            </a:r>
          </a:p>
        </p:txBody>
      </p:sp>
      <p:pic>
        <p:nvPicPr>
          <p:cNvPr id="2" name="Picture 1">
            <a:extLst>
              <a:ext uri="{FF2B5EF4-FFF2-40B4-BE49-F238E27FC236}">
                <a16:creationId xmlns:a16="http://schemas.microsoft.com/office/drawing/2014/main" id="{6CFF3FB9-4D04-46AE-95DB-702E3CEFD283}"/>
              </a:ext>
            </a:extLst>
          </p:cNvPr>
          <p:cNvPicPr>
            <a:picLocks noChangeAspect="1"/>
          </p:cNvPicPr>
          <p:nvPr/>
        </p:nvPicPr>
        <p:blipFill>
          <a:blip r:embed="rId3"/>
          <a:stretch>
            <a:fillRect/>
          </a:stretch>
        </p:blipFill>
        <p:spPr>
          <a:xfrm>
            <a:off x="1990725" y="2286000"/>
            <a:ext cx="7991475" cy="3857625"/>
          </a:xfrm>
          <a:prstGeom prst="rect">
            <a:avLst/>
          </a:prstGeom>
        </p:spPr>
      </p:pic>
    </p:spTree>
    <p:extLst>
      <p:ext uri="{BB962C8B-B14F-4D97-AF65-F5344CB8AC3E}">
        <p14:creationId xmlns:p14="http://schemas.microsoft.com/office/powerpoint/2010/main" val="24864574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25</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err="1"/>
              <a:t>Tại</a:t>
            </a:r>
            <a:r>
              <a:rPr lang="en-US" dirty="0"/>
              <a:t> </a:t>
            </a:r>
            <a:r>
              <a:rPr lang="en-US" dirty="0" err="1"/>
              <a:t>sao</a:t>
            </a:r>
            <a:r>
              <a:rPr lang="en-US" dirty="0"/>
              <a:t> </a:t>
            </a:r>
            <a:r>
              <a:rPr lang="en-US" dirty="0" err="1"/>
              <a:t>phải</a:t>
            </a:r>
            <a:r>
              <a:rPr lang="en-US" dirty="0"/>
              <a:t> </a:t>
            </a:r>
            <a:r>
              <a:rPr lang="en-US" dirty="0" err="1"/>
              <a:t>cộng</a:t>
            </a:r>
            <a:r>
              <a:rPr lang="en-US" dirty="0"/>
              <a:t> </a:t>
            </a:r>
            <a:r>
              <a:rPr lang="en-US" dirty="0" err="1"/>
              <a:t>tác</a:t>
            </a:r>
            <a:r>
              <a:rPr lang="en-US" dirty="0"/>
              <a:t> </a:t>
            </a:r>
            <a:r>
              <a:rPr lang="en-US" dirty="0" err="1"/>
              <a:t>giữa</a:t>
            </a:r>
            <a:r>
              <a:rPr lang="en-US" dirty="0"/>
              <a:t> </a:t>
            </a:r>
            <a:r>
              <a:rPr lang="en-US" dirty="0" err="1"/>
              <a:t>các</a:t>
            </a:r>
            <a:r>
              <a:rPr lang="en-US" dirty="0"/>
              <a:t> </a:t>
            </a:r>
            <a:r>
              <a:rPr lang="en-US" dirty="0" err="1"/>
              <a:t>tiến</a:t>
            </a:r>
            <a:r>
              <a:rPr lang="en-US" dirty="0"/>
              <a:t> </a:t>
            </a:r>
            <a:r>
              <a:rPr lang="en-US" dirty="0" err="1"/>
              <a:t>trình</a:t>
            </a:r>
            <a:r>
              <a:rPr lang="en-US" dirty="0"/>
              <a:t>? </a:t>
            </a:r>
          </a:p>
        </p:txBody>
      </p:sp>
      <p:pic>
        <p:nvPicPr>
          <p:cNvPr id="2" name="Picture 1">
            <a:extLst>
              <a:ext uri="{FF2B5EF4-FFF2-40B4-BE49-F238E27FC236}">
                <a16:creationId xmlns:a16="http://schemas.microsoft.com/office/drawing/2014/main" id="{B6697548-089A-433C-8998-C047079FC22B}"/>
              </a:ext>
            </a:extLst>
          </p:cNvPr>
          <p:cNvPicPr>
            <a:picLocks noChangeAspect="1"/>
          </p:cNvPicPr>
          <p:nvPr/>
        </p:nvPicPr>
        <p:blipFill>
          <a:blip r:embed="rId3"/>
          <a:stretch>
            <a:fillRect/>
          </a:stretch>
        </p:blipFill>
        <p:spPr>
          <a:xfrm>
            <a:off x="2380457" y="2667000"/>
            <a:ext cx="8305800" cy="2990850"/>
          </a:xfrm>
          <a:prstGeom prst="rect">
            <a:avLst/>
          </a:prstGeom>
        </p:spPr>
      </p:pic>
    </p:spTree>
    <p:extLst>
      <p:ext uri="{BB962C8B-B14F-4D97-AF65-F5344CB8AC3E}">
        <p14:creationId xmlns:p14="http://schemas.microsoft.com/office/powerpoint/2010/main" val="6853262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26</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a:t>PCB </a:t>
            </a:r>
            <a:r>
              <a:rPr lang="en-US" dirty="0" err="1"/>
              <a:t>là</a:t>
            </a:r>
            <a:r>
              <a:rPr lang="en-US" dirty="0"/>
              <a:t> </a:t>
            </a:r>
            <a:r>
              <a:rPr lang="en-US" dirty="0" err="1"/>
              <a:t>gì</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 (1/2)</a:t>
            </a:r>
          </a:p>
          <a:p>
            <a:pPr marL="0" lvl="0" indent="0">
              <a:buNone/>
            </a:pPr>
            <a:r>
              <a:rPr lang="vi-VN" dirty="0"/>
              <a:t>PCB là một vùng nhớ lưu trữ các thông tin mô tả cho tiến trình</a:t>
            </a:r>
            <a:endParaRPr lang="en-US" dirty="0"/>
          </a:p>
          <a:p>
            <a:pPr marL="0" lvl="0" indent="0">
              <a:buNone/>
            </a:pPr>
            <a:endParaRPr lang="en-US" dirty="0"/>
          </a:p>
        </p:txBody>
      </p:sp>
      <p:pic>
        <p:nvPicPr>
          <p:cNvPr id="2" name="Picture 1">
            <a:extLst>
              <a:ext uri="{FF2B5EF4-FFF2-40B4-BE49-F238E27FC236}">
                <a16:creationId xmlns:a16="http://schemas.microsoft.com/office/drawing/2014/main" id="{6D5EDE29-17D5-4048-AC7C-E9762111301E}"/>
              </a:ext>
            </a:extLst>
          </p:cNvPr>
          <p:cNvPicPr>
            <a:picLocks noChangeAspect="1"/>
          </p:cNvPicPr>
          <p:nvPr/>
        </p:nvPicPr>
        <p:blipFill>
          <a:blip r:embed="rId3"/>
          <a:stretch>
            <a:fillRect/>
          </a:stretch>
        </p:blipFill>
        <p:spPr>
          <a:xfrm>
            <a:off x="838200" y="2514600"/>
            <a:ext cx="7886700" cy="3514725"/>
          </a:xfrm>
          <a:prstGeom prst="rect">
            <a:avLst/>
          </a:prstGeom>
        </p:spPr>
      </p:pic>
    </p:spTree>
    <p:extLst>
      <p:ext uri="{BB962C8B-B14F-4D97-AF65-F5344CB8AC3E}">
        <p14:creationId xmlns:p14="http://schemas.microsoft.com/office/powerpoint/2010/main" val="163607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27</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a:t>PCB </a:t>
            </a:r>
            <a:r>
              <a:rPr lang="en-US" dirty="0" err="1"/>
              <a:t>là</a:t>
            </a:r>
            <a:r>
              <a:rPr lang="en-US" dirty="0"/>
              <a:t> </a:t>
            </a:r>
            <a:r>
              <a:rPr lang="en-US" dirty="0" err="1"/>
              <a:t>gì</a:t>
            </a:r>
            <a:r>
              <a:rPr lang="en-US" dirty="0"/>
              <a:t>? </a:t>
            </a:r>
            <a:r>
              <a:rPr lang="en-US" dirty="0" err="1"/>
              <a:t>Dùng</a:t>
            </a:r>
            <a:r>
              <a:rPr lang="en-US" dirty="0"/>
              <a:t> </a:t>
            </a:r>
            <a:r>
              <a:rPr lang="en-US" dirty="0" err="1"/>
              <a:t>để</a:t>
            </a:r>
            <a:r>
              <a:rPr lang="en-US" dirty="0"/>
              <a:t> </a:t>
            </a:r>
            <a:r>
              <a:rPr lang="en-US" dirty="0" err="1"/>
              <a:t>làm</a:t>
            </a:r>
            <a:r>
              <a:rPr lang="en-US" dirty="0"/>
              <a:t> </a:t>
            </a:r>
            <a:r>
              <a:rPr lang="en-US" dirty="0" err="1"/>
              <a:t>gì</a:t>
            </a:r>
            <a:r>
              <a:rPr lang="en-US" dirty="0"/>
              <a:t>? </a:t>
            </a:r>
          </a:p>
          <a:p>
            <a:pPr marL="0" lvl="0" indent="0">
              <a:buNone/>
            </a:pPr>
            <a:endParaRPr lang="en-US" dirty="0"/>
          </a:p>
        </p:txBody>
      </p:sp>
      <p:sp>
        <p:nvSpPr>
          <p:cNvPr id="3" name="Rectangle 2">
            <a:extLst>
              <a:ext uri="{FF2B5EF4-FFF2-40B4-BE49-F238E27FC236}">
                <a16:creationId xmlns:a16="http://schemas.microsoft.com/office/drawing/2014/main" id="{830BC3F5-C1D2-4F94-BBFC-37A1713CD1DD}"/>
              </a:ext>
            </a:extLst>
          </p:cNvPr>
          <p:cNvSpPr/>
          <p:nvPr/>
        </p:nvSpPr>
        <p:spPr>
          <a:xfrm>
            <a:off x="1572973" y="2009162"/>
            <a:ext cx="9021875" cy="523220"/>
          </a:xfrm>
          <a:prstGeom prst="rect">
            <a:avLst/>
          </a:prstGeom>
        </p:spPr>
        <p:txBody>
          <a:bodyPr wrap="square">
            <a:spAutoFit/>
          </a:bodyPr>
          <a:lstStyle/>
          <a:p>
            <a:pPr algn="just"/>
            <a:r>
              <a:rPr lang="en-US" sz="2800" dirty="0" err="1">
                <a:solidFill>
                  <a:srgbClr val="0070C0"/>
                </a:solidFill>
              </a:rPr>
              <a:t>Hệ</a:t>
            </a:r>
            <a:r>
              <a:rPr lang="en-US" sz="2800" dirty="0">
                <a:solidFill>
                  <a:srgbClr val="0070C0"/>
                </a:solidFill>
              </a:rPr>
              <a:t> </a:t>
            </a:r>
            <a:r>
              <a:rPr lang="en-US" sz="2800" dirty="0" err="1">
                <a:solidFill>
                  <a:srgbClr val="0070C0"/>
                </a:solidFill>
              </a:rPr>
              <a:t>điều</a:t>
            </a:r>
            <a:r>
              <a:rPr lang="en-US" sz="2800" dirty="0">
                <a:solidFill>
                  <a:srgbClr val="0070C0"/>
                </a:solidFill>
              </a:rPr>
              <a:t> </a:t>
            </a:r>
            <a:r>
              <a:rPr lang="en-US" sz="2800" dirty="0" err="1">
                <a:solidFill>
                  <a:srgbClr val="0070C0"/>
                </a:solidFill>
              </a:rPr>
              <a:t>hành</a:t>
            </a:r>
            <a:r>
              <a:rPr lang="en-US" sz="2800" dirty="0">
                <a:solidFill>
                  <a:srgbClr val="0070C0"/>
                </a:solidFill>
              </a:rPr>
              <a:t> </a:t>
            </a:r>
            <a:r>
              <a:rPr lang="en-US" sz="2800" dirty="0" err="1">
                <a:solidFill>
                  <a:srgbClr val="0070C0"/>
                </a:solidFill>
              </a:rPr>
              <a:t>quản</a:t>
            </a:r>
            <a:r>
              <a:rPr lang="en-US" sz="2800" dirty="0">
                <a:solidFill>
                  <a:srgbClr val="0070C0"/>
                </a:solidFill>
              </a:rPr>
              <a:t> </a:t>
            </a:r>
            <a:r>
              <a:rPr lang="en-US" sz="2800" dirty="0" err="1">
                <a:solidFill>
                  <a:srgbClr val="0070C0"/>
                </a:solidFill>
              </a:rPr>
              <a:t>lý</a:t>
            </a:r>
            <a:r>
              <a:rPr lang="en-US" sz="2800" dirty="0">
                <a:solidFill>
                  <a:srgbClr val="0070C0"/>
                </a:solidFill>
              </a:rPr>
              <a:t> </a:t>
            </a:r>
            <a:r>
              <a:rPr lang="en-US" sz="2800" dirty="0" err="1">
                <a:solidFill>
                  <a:srgbClr val="0070C0"/>
                </a:solidFill>
              </a:rPr>
              <a:t>các</a:t>
            </a:r>
            <a:r>
              <a:rPr lang="en-US" sz="2800" dirty="0">
                <a:solidFill>
                  <a:srgbClr val="0070C0"/>
                </a:solidFill>
              </a:rPr>
              <a:t> </a:t>
            </a:r>
            <a:r>
              <a:rPr lang="en-US" sz="2800" dirty="0" err="1">
                <a:solidFill>
                  <a:srgbClr val="0070C0"/>
                </a:solidFill>
              </a:rPr>
              <a:t>tiến</a:t>
            </a:r>
            <a:r>
              <a:rPr lang="en-US" sz="2800" dirty="0">
                <a:solidFill>
                  <a:srgbClr val="0070C0"/>
                </a:solidFill>
              </a:rPr>
              <a:t> </a:t>
            </a:r>
            <a:r>
              <a:rPr lang="en-US" sz="2800" dirty="0" err="1">
                <a:solidFill>
                  <a:srgbClr val="0070C0"/>
                </a:solidFill>
              </a:rPr>
              <a:t>trình</a:t>
            </a:r>
            <a:r>
              <a:rPr lang="en-US" sz="2800" dirty="0">
                <a:solidFill>
                  <a:srgbClr val="0070C0"/>
                </a:solidFill>
              </a:rPr>
              <a:t> </a:t>
            </a:r>
            <a:r>
              <a:rPr lang="en-US" sz="2800" dirty="0" err="1">
                <a:solidFill>
                  <a:srgbClr val="0070C0"/>
                </a:solidFill>
              </a:rPr>
              <a:t>trong</a:t>
            </a:r>
            <a:r>
              <a:rPr lang="en-US" sz="2800" dirty="0">
                <a:solidFill>
                  <a:srgbClr val="0070C0"/>
                </a:solidFill>
              </a:rPr>
              <a:t> </a:t>
            </a:r>
            <a:r>
              <a:rPr lang="en-US" sz="2800" dirty="0" err="1">
                <a:solidFill>
                  <a:srgbClr val="0070C0"/>
                </a:solidFill>
              </a:rPr>
              <a:t>hệ</a:t>
            </a:r>
            <a:r>
              <a:rPr lang="en-US" sz="2800" dirty="0">
                <a:solidFill>
                  <a:srgbClr val="0070C0"/>
                </a:solidFill>
              </a:rPr>
              <a:t> </a:t>
            </a:r>
            <a:r>
              <a:rPr lang="en-US" sz="2800" dirty="0" err="1">
                <a:solidFill>
                  <a:srgbClr val="0070C0"/>
                </a:solidFill>
              </a:rPr>
              <a:t>thống</a:t>
            </a:r>
            <a:endParaRPr lang="en-US" sz="2800" dirty="0">
              <a:solidFill>
                <a:srgbClr val="0070C0"/>
              </a:solidFill>
            </a:endParaRPr>
          </a:p>
        </p:txBody>
      </p:sp>
      <p:pic>
        <p:nvPicPr>
          <p:cNvPr id="6" name="Picture 5">
            <a:extLst>
              <a:ext uri="{FF2B5EF4-FFF2-40B4-BE49-F238E27FC236}">
                <a16:creationId xmlns:a16="http://schemas.microsoft.com/office/drawing/2014/main" id="{30C1771A-993C-448C-8C82-41B4D41CA01D}"/>
              </a:ext>
            </a:extLst>
          </p:cNvPr>
          <p:cNvPicPr>
            <a:picLocks noChangeAspect="1"/>
          </p:cNvPicPr>
          <p:nvPr/>
        </p:nvPicPr>
        <p:blipFill>
          <a:blip r:embed="rId3"/>
          <a:stretch>
            <a:fillRect/>
          </a:stretch>
        </p:blipFill>
        <p:spPr>
          <a:xfrm>
            <a:off x="1838326" y="2544105"/>
            <a:ext cx="8372475" cy="3438525"/>
          </a:xfrm>
          <a:prstGeom prst="rect">
            <a:avLst/>
          </a:prstGeom>
        </p:spPr>
      </p:pic>
    </p:spTree>
    <p:extLst>
      <p:ext uri="{BB962C8B-B14F-4D97-AF65-F5344CB8AC3E}">
        <p14:creationId xmlns:p14="http://schemas.microsoft.com/office/powerpoint/2010/main" val="9336436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28</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a:xfrm>
            <a:off x="335360" y="1458203"/>
            <a:ext cx="11521280" cy="4824536"/>
          </a:xfrm>
        </p:spPr>
        <p:txBody>
          <a:bodyPr/>
          <a:lstStyle/>
          <a:p>
            <a:pPr lvl="0"/>
            <a:r>
              <a:rPr lang="en-US" dirty="0" err="1"/>
              <a:t>Tiểu</a:t>
            </a:r>
            <a:r>
              <a:rPr lang="en-US" dirty="0"/>
              <a:t> </a:t>
            </a:r>
            <a:r>
              <a:rPr lang="en-US" dirty="0" err="1"/>
              <a:t>trình</a:t>
            </a:r>
            <a:r>
              <a:rPr lang="en-US" dirty="0"/>
              <a:t> </a:t>
            </a:r>
            <a:r>
              <a:rPr lang="en-US" dirty="0" err="1"/>
              <a:t>là</a:t>
            </a:r>
            <a:r>
              <a:rPr lang="en-US" dirty="0"/>
              <a:t> </a:t>
            </a:r>
            <a:r>
              <a:rPr lang="en-US" dirty="0" err="1"/>
              <a:t>gì</a:t>
            </a:r>
            <a:r>
              <a:rPr lang="en-US" dirty="0"/>
              <a:t>? (1/2)</a:t>
            </a:r>
          </a:p>
          <a:p>
            <a:pPr marL="0" lvl="0" indent="0">
              <a:buNone/>
            </a:pPr>
            <a:endParaRPr lang="en-US" i="1" dirty="0"/>
          </a:p>
          <a:p>
            <a:pPr marL="0" lvl="0" indent="0">
              <a:buNone/>
            </a:pPr>
            <a:r>
              <a:rPr lang="vi-VN" i="1" dirty="0"/>
              <a:t>Một tiểu trình là một đơn vị xử lý cơ bản trong hệ thống . Mỗi tiểu trình xử lý tuần tự đoạn code của nó, sỡ hữu một con trỏ lệnh, tập các thanh ghi và một vùng nhớ stack riêng. Các tiểu trình chia sẻ CPU với nhau giống như cách chia sẻ giữa các tiến trình: một tiểu trình xử lý trong khi các tiểu trình khác chờ đến lượt. Một tiểu trình cũng có thể tạo lập các tiến trình con, và nhận các trạng thái khác nhau như một tiến trình thật sự. Một tiến trình có thể sỡ hữu nhiều tiểu trình.</a:t>
            </a:r>
            <a:r>
              <a:rPr lang="en-US" dirty="0"/>
              <a:t> (*)</a:t>
            </a:r>
          </a:p>
        </p:txBody>
      </p:sp>
      <p:sp>
        <p:nvSpPr>
          <p:cNvPr id="3" name="TextBox 2">
            <a:extLst>
              <a:ext uri="{FF2B5EF4-FFF2-40B4-BE49-F238E27FC236}">
                <a16:creationId xmlns:a16="http://schemas.microsoft.com/office/drawing/2014/main" id="{05CE4AE2-641A-4EA8-9FC0-A9A4F23600FA}"/>
              </a:ext>
            </a:extLst>
          </p:cNvPr>
          <p:cNvSpPr txBox="1"/>
          <p:nvPr/>
        </p:nvSpPr>
        <p:spPr>
          <a:xfrm>
            <a:off x="2199390" y="6543675"/>
            <a:ext cx="1638590" cy="253916"/>
          </a:xfrm>
          <a:prstGeom prst="rect">
            <a:avLst/>
          </a:prstGeom>
          <a:noFill/>
        </p:spPr>
        <p:txBody>
          <a:bodyPr wrap="none" rtlCol="0">
            <a:spAutoFit/>
          </a:bodyPr>
          <a:lstStyle/>
          <a:p>
            <a:r>
              <a:rPr lang="en-US" sz="1000" i="1" dirty="0">
                <a:solidFill>
                  <a:schemeClr val="bg2"/>
                </a:solidFill>
                <a:hlinkClick r:id="rId3">
                  <a:extLst>
                    <a:ext uri="{A12FA001-AC4F-418D-AE19-62706E023703}">
                      <ahyp:hlinkClr xmlns:ahyp="http://schemas.microsoft.com/office/drawing/2018/hyperlinkcolor" val="tx"/>
                    </a:ext>
                  </a:extLst>
                </a:hlinkClick>
              </a:rPr>
              <a:t>(*) ref: https://voer.edu.vn/</a:t>
            </a:r>
            <a:endParaRPr lang="en-US" sz="1000" i="1" dirty="0">
              <a:solidFill>
                <a:schemeClr val="bg2"/>
              </a:solidFill>
            </a:endParaRPr>
          </a:p>
        </p:txBody>
      </p:sp>
    </p:spTree>
    <p:extLst>
      <p:ext uri="{BB962C8B-B14F-4D97-AF65-F5344CB8AC3E}">
        <p14:creationId xmlns:p14="http://schemas.microsoft.com/office/powerpoint/2010/main" val="66392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29</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a:xfrm>
            <a:off x="335360" y="1458203"/>
            <a:ext cx="11521280" cy="4824536"/>
          </a:xfrm>
        </p:spPr>
        <p:txBody>
          <a:bodyPr/>
          <a:lstStyle/>
          <a:p>
            <a:pPr lvl="0"/>
            <a:r>
              <a:rPr lang="en-US" dirty="0" err="1"/>
              <a:t>Tiểu</a:t>
            </a:r>
            <a:r>
              <a:rPr lang="en-US" dirty="0"/>
              <a:t> </a:t>
            </a:r>
            <a:r>
              <a:rPr lang="en-US" dirty="0" err="1"/>
              <a:t>trình</a:t>
            </a:r>
            <a:r>
              <a:rPr lang="en-US" dirty="0"/>
              <a:t> </a:t>
            </a:r>
            <a:r>
              <a:rPr lang="en-US" dirty="0" err="1"/>
              <a:t>là</a:t>
            </a:r>
            <a:r>
              <a:rPr lang="en-US" dirty="0"/>
              <a:t> </a:t>
            </a:r>
            <a:r>
              <a:rPr lang="en-US" dirty="0" err="1"/>
              <a:t>gì</a:t>
            </a:r>
            <a:r>
              <a:rPr lang="en-US" dirty="0"/>
              <a:t>? (2/2)</a:t>
            </a:r>
          </a:p>
        </p:txBody>
      </p:sp>
      <p:sp>
        <p:nvSpPr>
          <p:cNvPr id="3" name="TextBox 2">
            <a:extLst>
              <a:ext uri="{FF2B5EF4-FFF2-40B4-BE49-F238E27FC236}">
                <a16:creationId xmlns:a16="http://schemas.microsoft.com/office/drawing/2014/main" id="{05CE4AE2-641A-4EA8-9FC0-A9A4F23600FA}"/>
              </a:ext>
            </a:extLst>
          </p:cNvPr>
          <p:cNvSpPr txBox="1"/>
          <p:nvPr/>
        </p:nvSpPr>
        <p:spPr>
          <a:xfrm>
            <a:off x="2199390" y="6543675"/>
            <a:ext cx="1638590" cy="253916"/>
          </a:xfrm>
          <a:prstGeom prst="rect">
            <a:avLst/>
          </a:prstGeom>
          <a:noFill/>
        </p:spPr>
        <p:txBody>
          <a:bodyPr wrap="none" rtlCol="0">
            <a:spAutoFit/>
          </a:bodyPr>
          <a:lstStyle/>
          <a:p>
            <a:r>
              <a:rPr lang="en-US" sz="1000" i="1" dirty="0">
                <a:solidFill>
                  <a:schemeClr val="bg2"/>
                </a:solidFill>
                <a:hlinkClick r:id="rId3">
                  <a:extLst>
                    <a:ext uri="{A12FA001-AC4F-418D-AE19-62706E023703}">
                      <ahyp:hlinkClr xmlns:ahyp="http://schemas.microsoft.com/office/drawing/2018/hyperlinkcolor" val="tx"/>
                    </a:ext>
                  </a:extLst>
                </a:hlinkClick>
              </a:rPr>
              <a:t>(*) ref: https://voer.edu.vn/</a:t>
            </a:r>
            <a:endParaRPr lang="en-US" sz="1000" i="1" dirty="0">
              <a:solidFill>
                <a:schemeClr val="bg2"/>
              </a:solidFill>
            </a:endParaRPr>
          </a:p>
        </p:txBody>
      </p:sp>
      <p:pic>
        <p:nvPicPr>
          <p:cNvPr id="2" name="Picture 1">
            <a:extLst>
              <a:ext uri="{FF2B5EF4-FFF2-40B4-BE49-F238E27FC236}">
                <a16:creationId xmlns:a16="http://schemas.microsoft.com/office/drawing/2014/main" id="{E89D821E-8A7E-4B20-9717-2E919EDE5248}"/>
              </a:ext>
            </a:extLst>
          </p:cNvPr>
          <p:cNvPicPr>
            <a:picLocks noChangeAspect="1"/>
          </p:cNvPicPr>
          <p:nvPr/>
        </p:nvPicPr>
        <p:blipFill>
          <a:blip r:embed="rId4"/>
          <a:stretch>
            <a:fillRect/>
          </a:stretch>
        </p:blipFill>
        <p:spPr>
          <a:xfrm>
            <a:off x="2222373" y="2427433"/>
            <a:ext cx="8372475" cy="2886075"/>
          </a:xfrm>
          <a:prstGeom prst="rect">
            <a:avLst/>
          </a:prstGeom>
        </p:spPr>
      </p:pic>
    </p:spTree>
    <p:extLst>
      <p:ext uri="{BB962C8B-B14F-4D97-AF65-F5344CB8AC3E}">
        <p14:creationId xmlns:p14="http://schemas.microsoft.com/office/powerpoint/2010/main" val="12824073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p:txBody>
          <a:bodyPr/>
          <a:lstStyle/>
          <a:p>
            <a:r>
              <a:rPr lang="en-US" dirty="0" err="1"/>
              <a:t>Định</a:t>
            </a:r>
            <a:r>
              <a:rPr lang="en-US" dirty="0"/>
              <a:t> </a:t>
            </a:r>
            <a:r>
              <a:rPr lang="en-US" dirty="0" err="1"/>
              <a:t>nghĩa</a:t>
            </a:r>
            <a:r>
              <a:rPr lang="en-US" dirty="0"/>
              <a:t> </a:t>
            </a:r>
            <a:r>
              <a:rPr lang="en-US" dirty="0" err="1"/>
              <a:t>hệ</a:t>
            </a:r>
            <a:r>
              <a:rPr lang="en-US" dirty="0"/>
              <a:t> </a:t>
            </a:r>
            <a:r>
              <a:rPr lang="en-US" dirty="0" err="1"/>
              <a:t>điều</a:t>
            </a:r>
            <a:r>
              <a:rPr lang="en-US" dirty="0"/>
              <a:t> </a:t>
            </a:r>
            <a:r>
              <a:rPr lang="en-US" dirty="0" err="1"/>
              <a:t>hành</a:t>
            </a:r>
            <a:r>
              <a:rPr lang="en-US" dirty="0"/>
              <a:t>?</a:t>
            </a:r>
          </a:p>
          <a:p>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gồm</a:t>
            </a:r>
            <a:r>
              <a:rPr lang="en-US" dirty="0"/>
              <a:t> </a:t>
            </a:r>
            <a:r>
              <a:rPr lang="en-US" dirty="0" err="1"/>
              <a:t>những</a:t>
            </a:r>
            <a:r>
              <a:rPr lang="en-US" dirty="0"/>
              <a:t> </a:t>
            </a:r>
            <a:r>
              <a:rPr lang="en-US" dirty="0" err="1"/>
              <a:t>phần</a:t>
            </a:r>
            <a:r>
              <a:rPr lang="en-US" dirty="0"/>
              <a:t> </a:t>
            </a:r>
            <a:r>
              <a:rPr lang="en-US" dirty="0" err="1"/>
              <a:t>nào</a:t>
            </a:r>
            <a:r>
              <a:rPr lang="en-US" dirty="0"/>
              <a:t>? </a:t>
            </a:r>
          </a:p>
          <a:p>
            <a:r>
              <a:rPr lang="en-US" dirty="0" err="1"/>
              <a:t>Hệ</a:t>
            </a:r>
            <a:r>
              <a:rPr lang="en-US" dirty="0"/>
              <a:t> </a:t>
            </a:r>
            <a:r>
              <a:rPr lang="en-US" dirty="0" err="1"/>
              <a:t>điều</a:t>
            </a:r>
            <a:r>
              <a:rPr lang="en-US" dirty="0"/>
              <a:t> </a:t>
            </a:r>
            <a:r>
              <a:rPr lang="en-US" dirty="0" err="1"/>
              <a:t>hành</a:t>
            </a:r>
            <a:r>
              <a:rPr lang="en-US" dirty="0"/>
              <a:t> </a:t>
            </a:r>
            <a:r>
              <a:rPr lang="en-US" dirty="0" err="1"/>
              <a:t>có</a:t>
            </a:r>
            <a:r>
              <a:rPr lang="en-US" dirty="0"/>
              <a:t> </a:t>
            </a:r>
            <a:r>
              <a:rPr lang="en-US" dirty="0" err="1"/>
              <a:t>những</a:t>
            </a:r>
            <a:r>
              <a:rPr lang="en-US" dirty="0"/>
              <a:t> </a:t>
            </a:r>
            <a:r>
              <a:rPr lang="en-US" dirty="0" err="1"/>
              <a:t>chức</a:t>
            </a:r>
            <a:r>
              <a:rPr lang="en-US" dirty="0"/>
              <a:t> </a:t>
            </a:r>
            <a:r>
              <a:rPr lang="en-US" dirty="0" err="1"/>
              <a:t>năng</a:t>
            </a:r>
            <a:r>
              <a:rPr lang="en-US" dirty="0"/>
              <a:t> </a:t>
            </a:r>
            <a:r>
              <a:rPr lang="en-US" dirty="0" err="1"/>
              <a:t>gì</a:t>
            </a:r>
            <a:r>
              <a:rPr lang="en-US" dirty="0"/>
              <a:t>? </a:t>
            </a:r>
          </a:p>
          <a:p>
            <a:pPr lvl="0"/>
            <a:r>
              <a:rPr lang="vi-VN" dirty="0"/>
              <a:t>Dưới góc độ hình thức xử lý, hệ điều hành chia </a:t>
            </a:r>
            <a:r>
              <a:rPr lang="en-US" dirty="0" err="1"/>
              <a:t>thành</a:t>
            </a:r>
            <a:r>
              <a:rPr lang="en-US" dirty="0"/>
              <a:t> </a:t>
            </a:r>
            <a:r>
              <a:rPr lang="en-US" dirty="0" err="1"/>
              <a:t>những</a:t>
            </a:r>
            <a:r>
              <a:rPr lang="en-US" dirty="0"/>
              <a:t> </a:t>
            </a:r>
            <a:r>
              <a:rPr lang="en-US" dirty="0" err="1"/>
              <a:t>loại</a:t>
            </a:r>
            <a:r>
              <a:rPr lang="en-US" dirty="0"/>
              <a:t> </a:t>
            </a:r>
            <a:r>
              <a:rPr lang="en-US" dirty="0" err="1"/>
              <a:t>nào</a:t>
            </a:r>
            <a:r>
              <a:rPr lang="en-US" dirty="0"/>
              <a:t>? </a:t>
            </a:r>
            <a:r>
              <a:rPr lang="en-US" dirty="0" err="1"/>
              <a:t>Trong</a:t>
            </a:r>
            <a:r>
              <a:rPr lang="en-US" dirty="0"/>
              <a:t> </a:t>
            </a:r>
            <a:r>
              <a:rPr lang="en-US" dirty="0" err="1"/>
              <a:t>mỗi</a:t>
            </a:r>
            <a:r>
              <a:rPr lang="en-US" dirty="0"/>
              <a:t> </a:t>
            </a:r>
            <a:r>
              <a:rPr lang="en-US" dirty="0" err="1"/>
              <a:t>loại</a:t>
            </a:r>
            <a:r>
              <a:rPr lang="en-US" dirty="0"/>
              <a:t> </a:t>
            </a:r>
            <a:r>
              <a:rPr lang="en-US" dirty="0" err="1"/>
              <a:t>có</a:t>
            </a:r>
            <a:r>
              <a:rPr lang="en-US" dirty="0"/>
              <a:t> </a:t>
            </a:r>
            <a:r>
              <a:rPr lang="en-US" dirty="0" err="1"/>
              <a:t>những</a:t>
            </a:r>
            <a:r>
              <a:rPr lang="en-US" dirty="0"/>
              <a:t> </a:t>
            </a:r>
            <a:r>
              <a:rPr lang="en-US" dirty="0" err="1"/>
              <a:t>yêu</a:t>
            </a:r>
            <a:r>
              <a:rPr lang="en-US" dirty="0"/>
              <a:t> </a:t>
            </a:r>
            <a:r>
              <a:rPr lang="en-US" dirty="0" err="1"/>
              <a:t>cầu</a:t>
            </a:r>
            <a:r>
              <a:rPr lang="en-US" dirty="0"/>
              <a:t> </a:t>
            </a:r>
            <a:r>
              <a:rPr lang="en-US" dirty="0" err="1"/>
              <a:t>gì</a:t>
            </a:r>
            <a:r>
              <a:rPr lang="en-US" dirty="0"/>
              <a:t> </a:t>
            </a:r>
            <a:r>
              <a:rPr lang="en-US" dirty="0" err="1"/>
              <a:t>với</a:t>
            </a:r>
            <a:r>
              <a:rPr lang="en-US" dirty="0"/>
              <a:t> </a:t>
            </a:r>
            <a:r>
              <a:rPr lang="en-US" dirty="0" err="1"/>
              <a:t>hệ</a:t>
            </a:r>
            <a:r>
              <a:rPr lang="en-US" dirty="0"/>
              <a:t> </a:t>
            </a:r>
            <a:r>
              <a:rPr lang="en-US" dirty="0" err="1"/>
              <a:t>điều</a:t>
            </a:r>
            <a:r>
              <a:rPr lang="en-US" dirty="0"/>
              <a:t> </a:t>
            </a:r>
            <a:r>
              <a:rPr lang="en-US" dirty="0" err="1"/>
              <a:t>hành</a:t>
            </a:r>
            <a:r>
              <a:rPr lang="en-US" dirty="0"/>
              <a:t>? </a:t>
            </a:r>
          </a:p>
          <a:p>
            <a:pPr lvl="0"/>
            <a:r>
              <a:rPr lang="en-US" dirty="0" err="1"/>
              <a:t>Dưới</a:t>
            </a:r>
            <a:r>
              <a:rPr lang="en-US" dirty="0"/>
              <a:t> </a:t>
            </a:r>
            <a:r>
              <a:rPr lang="en-US" dirty="0" err="1"/>
              <a:t>góc</a:t>
            </a:r>
            <a:r>
              <a:rPr lang="en-US" dirty="0"/>
              <a:t> </a:t>
            </a:r>
            <a:r>
              <a:rPr lang="en-US" dirty="0" err="1"/>
              <a:t>độ</a:t>
            </a:r>
            <a:r>
              <a:rPr lang="en-US" dirty="0"/>
              <a:t> </a:t>
            </a:r>
            <a:r>
              <a:rPr lang="en-US" dirty="0" err="1"/>
              <a:t>loại</a:t>
            </a:r>
            <a:r>
              <a:rPr lang="en-US" dirty="0"/>
              <a:t> </a:t>
            </a:r>
            <a:r>
              <a:rPr lang="en-US" dirty="0" err="1"/>
              <a:t>máy</a:t>
            </a:r>
            <a:r>
              <a:rPr lang="en-US" dirty="0"/>
              <a:t> </a:t>
            </a:r>
            <a:r>
              <a:rPr lang="en-US" dirty="0" err="1"/>
              <a:t>tính</a:t>
            </a:r>
            <a:r>
              <a:rPr lang="en-US" dirty="0"/>
              <a:t>, </a:t>
            </a:r>
            <a:r>
              <a:rPr lang="en-US" dirty="0" err="1"/>
              <a:t>hệ</a:t>
            </a:r>
            <a:r>
              <a:rPr lang="en-US" dirty="0"/>
              <a:t> </a:t>
            </a:r>
            <a:r>
              <a:rPr lang="en-US" dirty="0" err="1"/>
              <a:t>điều</a:t>
            </a:r>
            <a:r>
              <a:rPr lang="en-US" dirty="0"/>
              <a:t> </a:t>
            </a:r>
            <a:r>
              <a:rPr lang="en-US" dirty="0" err="1"/>
              <a:t>hành</a:t>
            </a:r>
            <a:r>
              <a:rPr lang="en-US" dirty="0"/>
              <a:t> chia </a:t>
            </a:r>
            <a:r>
              <a:rPr lang="en-US" dirty="0" err="1"/>
              <a:t>thành</a:t>
            </a:r>
            <a:r>
              <a:rPr lang="en-US" dirty="0"/>
              <a:t> </a:t>
            </a:r>
            <a:r>
              <a:rPr lang="en-US" dirty="0" err="1"/>
              <a:t>những</a:t>
            </a:r>
            <a:r>
              <a:rPr lang="en-US" dirty="0"/>
              <a:t> </a:t>
            </a:r>
            <a:r>
              <a:rPr lang="en-US" dirty="0" err="1"/>
              <a:t>loại</a:t>
            </a:r>
            <a:r>
              <a:rPr lang="en-US" dirty="0"/>
              <a:t> </a:t>
            </a:r>
            <a:r>
              <a:rPr lang="en-US" dirty="0" err="1"/>
              <a:t>nào</a:t>
            </a:r>
            <a:r>
              <a:rPr lang="en-US" dirty="0"/>
              <a:t>?</a:t>
            </a:r>
          </a:p>
          <a:p>
            <a:pPr lvl="0"/>
            <a:r>
              <a:rPr lang="en-US" dirty="0" err="1"/>
              <a:t>Nêu</a:t>
            </a:r>
            <a:r>
              <a:rPr lang="en-US" dirty="0"/>
              <a:t>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r>
              <a:rPr lang="en-US" dirty="0"/>
              <a:t>? </a:t>
            </a:r>
          </a:p>
          <a:p>
            <a:pPr lvl="0"/>
            <a:r>
              <a:rPr lang="en-US" dirty="0" err="1"/>
              <a:t>Những</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hệ</a:t>
            </a:r>
            <a:r>
              <a:rPr lang="en-US" dirty="0"/>
              <a:t> </a:t>
            </a:r>
            <a:r>
              <a:rPr lang="en-US" dirty="0" err="1"/>
              <a:t>thống</a:t>
            </a:r>
            <a:r>
              <a:rPr lang="en-US" dirty="0"/>
              <a:t> chia </a:t>
            </a:r>
            <a:r>
              <a:rPr lang="en-US" dirty="0" err="1"/>
              <a:t>sẻ</a:t>
            </a:r>
            <a:r>
              <a:rPr lang="en-US" dirty="0"/>
              <a:t> </a:t>
            </a:r>
            <a:r>
              <a:rPr lang="en-US" dirty="0" err="1"/>
              <a:t>thời</a:t>
            </a:r>
            <a:r>
              <a:rPr lang="en-US" dirty="0"/>
              <a:t> </a:t>
            </a:r>
            <a:r>
              <a:rPr lang="en-US" dirty="0" err="1"/>
              <a:t>gian</a:t>
            </a:r>
            <a:r>
              <a:rPr lang="en-US" dirty="0"/>
              <a:t>? </a:t>
            </a:r>
          </a:p>
          <a:p>
            <a:pPr lvl="0"/>
            <a:r>
              <a:rPr lang="en-US" dirty="0" err="1"/>
              <a:t>Đặc</a:t>
            </a:r>
            <a:r>
              <a:rPr lang="en-US" dirty="0"/>
              <a:t> </a:t>
            </a:r>
            <a:r>
              <a:rPr lang="en-US" dirty="0" err="1"/>
              <a:t>điểm</a:t>
            </a:r>
            <a:r>
              <a:rPr lang="en-US" dirty="0"/>
              <a:t> </a:t>
            </a:r>
            <a:r>
              <a:rPr lang="en-US" dirty="0" err="1"/>
              <a:t>của</a:t>
            </a:r>
            <a:r>
              <a:rPr lang="en-US" dirty="0"/>
              <a:t> </a:t>
            </a:r>
            <a:r>
              <a:rPr lang="en-US" dirty="0" err="1"/>
              <a:t>hệ</a:t>
            </a:r>
            <a:r>
              <a:rPr lang="en-US" dirty="0"/>
              <a:t> </a:t>
            </a:r>
            <a:r>
              <a:rPr lang="en-US" dirty="0" err="1"/>
              <a:t>thống</a:t>
            </a:r>
            <a:r>
              <a:rPr lang="en-US" dirty="0"/>
              <a:t> </a:t>
            </a:r>
            <a:r>
              <a:rPr lang="en-US" dirty="0" err="1"/>
              <a:t>đa</a:t>
            </a:r>
            <a:r>
              <a:rPr lang="en-US" dirty="0"/>
              <a:t> </a:t>
            </a:r>
            <a:r>
              <a:rPr lang="en-US" dirty="0" err="1"/>
              <a:t>chương</a:t>
            </a:r>
            <a:r>
              <a:rPr lang="en-US" dirty="0"/>
              <a:t>? </a:t>
            </a:r>
          </a:p>
        </p:txBody>
      </p:sp>
    </p:spTree>
    <p:extLst>
      <p:ext uri="{BB962C8B-B14F-4D97-AF65-F5344CB8AC3E}">
        <p14:creationId xmlns:p14="http://schemas.microsoft.com/office/powerpoint/2010/main" val="385141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30</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err="1"/>
              <a:t>Tiến</a:t>
            </a:r>
            <a:r>
              <a:rPr lang="en-US" dirty="0"/>
              <a:t> </a:t>
            </a:r>
            <a:r>
              <a:rPr lang="en-US" dirty="0" err="1"/>
              <a:t>trình</a:t>
            </a:r>
            <a:r>
              <a:rPr lang="en-US" dirty="0"/>
              <a:t> cha </a:t>
            </a:r>
            <a:r>
              <a:rPr lang="en-US" dirty="0" err="1"/>
              <a:t>và</a:t>
            </a:r>
            <a:r>
              <a:rPr lang="en-US" dirty="0"/>
              <a:t> </a:t>
            </a:r>
            <a:r>
              <a:rPr lang="en-US" dirty="0" err="1"/>
              <a:t>tiến</a:t>
            </a:r>
            <a:r>
              <a:rPr lang="en-US" dirty="0"/>
              <a:t> </a:t>
            </a:r>
            <a:r>
              <a:rPr lang="en-US" dirty="0" err="1"/>
              <a:t>trình</a:t>
            </a:r>
            <a:r>
              <a:rPr lang="en-US" dirty="0"/>
              <a:t> con?  (1/3)</a:t>
            </a:r>
          </a:p>
        </p:txBody>
      </p:sp>
      <p:pic>
        <p:nvPicPr>
          <p:cNvPr id="2" name="Picture 1">
            <a:extLst>
              <a:ext uri="{FF2B5EF4-FFF2-40B4-BE49-F238E27FC236}">
                <a16:creationId xmlns:a16="http://schemas.microsoft.com/office/drawing/2014/main" id="{3B8C2344-C85A-4E22-BDA8-78FCFE7653F3}"/>
              </a:ext>
            </a:extLst>
          </p:cNvPr>
          <p:cNvPicPr>
            <a:picLocks noChangeAspect="1"/>
          </p:cNvPicPr>
          <p:nvPr/>
        </p:nvPicPr>
        <p:blipFill>
          <a:blip r:embed="rId3"/>
          <a:stretch>
            <a:fillRect/>
          </a:stretch>
        </p:blipFill>
        <p:spPr>
          <a:xfrm>
            <a:off x="2305050" y="2057400"/>
            <a:ext cx="7581900" cy="4019550"/>
          </a:xfrm>
          <a:prstGeom prst="rect">
            <a:avLst/>
          </a:prstGeom>
        </p:spPr>
      </p:pic>
    </p:spTree>
    <p:extLst>
      <p:ext uri="{BB962C8B-B14F-4D97-AF65-F5344CB8AC3E}">
        <p14:creationId xmlns:p14="http://schemas.microsoft.com/office/powerpoint/2010/main" val="3018426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31</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err="1"/>
              <a:t>Tiến</a:t>
            </a:r>
            <a:r>
              <a:rPr lang="en-US" dirty="0"/>
              <a:t> </a:t>
            </a:r>
            <a:r>
              <a:rPr lang="en-US" dirty="0" err="1"/>
              <a:t>trình</a:t>
            </a:r>
            <a:r>
              <a:rPr lang="en-US" dirty="0"/>
              <a:t> cha </a:t>
            </a:r>
            <a:r>
              <a:rPr lang="en-US" dirty="0" err="1"/>
              <a:t>và</a:t>
            </a:r>
            <a:r>
              <a:rPr lang="en-US" dirty="0"/>
              <a:t> </a:t>
            </a:r>
            <a:r>
              <a:rPr lang="en-US" dirty="0" err="1"/>
              <a:t>tiến</a:t>
            </a:r>
            <a:r>
              <a:rPr lang="en-US" dirty="0"/>
              <a:t> </a:t>
            </a:r>
            <a:r>
              <a:rPr lang="en-US" dirty="0" err="1"/>
              <a:t>trình</a:t>
            </a:r>
            <a:r>
              <a:rPr lang="en-US" dirty="0"/>
              <a:t> con? (2/3) </a:t>
            </a:r>
          </a:p>
        </p:txBody>
      </p:sp>
      <p:pic>
        <p:nvPicPr>
          <p:cNvPr id="6" name="Picture 5">
            <a:extLst>
              <a:ext uri="{FF2B5EF4-FFF2-40B4-BE49-F238E27FC236}">
                <a16:creationId xmlns:a16="http://schemas.microsoft.com/office/drawing/2014/main" id="{681AE297-A6B9-47F1-B30B-6ADA4FA9C99E}"/>
              </a:ext>
            </a:extLst>
          </p:cNvPr>
          <p:cNvPicPr>
            <a:picLocks noChangeAspect="1"/>
          </p:cNvPicPr>
          <p:nvPr/>
        </p:nvPicPr>
        <p:blipFill>
          <a:blip r:embed="rId3"/>
          <a:stretch>
            <a:fillRect/>
          </a:stretch>
        </p:blipFill>
        <p:spPr>
          <a:xfrm>
            <a:off x="1066800" y="2057400"/>
            <a:ext cx="2724150" cy="2028825"/>
          </a:xfrm>
          <a:prstGeom prst="rect">
            <a:avLst/>
          </a:prstGeom>
        </p:spPr>
      </p:pic>
      <p:pic>
        <p:nvPicPr>
          <p:cNvPr id="8" name="Picture 7">
            <a:extLst>
              <a:ext uri="{FF2B5EF4-FFF2-40B4-BE49-F238E27FC236}">
                <a16:creationId xmlns:a16="http://schemas.microsoft.com/office/drawing/2014/main" id="{475F3248-C699-46AA-A786-4C7C1223FD55}"/>
              </a:ext>
            </a:extLst>
          </p:cNvPr>
          <p:cNvPicPr>
            <a:picLocks noChangeAspect="1"/>
          </p:cNvPicPr>
          <p:nvPr/>
        </p:nvPicPr>
        <p:blipFill>
          <a:blip r:embed="rId4"/>
          <a:stretch>
            <a:fillRect/>
          </a:stretch>
        </p:blipFill>
        <p:spPr>
          <a:xfrm>
            <a:off x="1066800" y="4641851"/>
            <a:ext cx="2724150" cy="1447800"/>
          </a:xfrm>
          <a:prstGeom prst="rect">
            <a:avLst/>
          </a:prstGeom>
        </p:spPr>
      </p:pic>
      <p:sp>
        <p:nvSpPr>
          <p:cNvPr id="9" name="TextBox 8">
            <a:extLst>
              <a:ext uri="{FF2B5EF4-FFF2-40B4-BE49-F238E27FC236}">
                <a16:creationId xmlns:a16="http://schemas.microsoft.com/office/drawing/2014/main" id="{83950A1E-01CE-4BF3-BAB3-B382C928B077}"/>
              </a:ext>
            </a:extLst>
          </p:cNvPr>
          <p:cNvSpPr txBox="1"/>
          <p:nvPr/>
        </p:nvSpPr>
        <p:spPr>
          <a:xfrm>
            <a:off x="4559862" y="2065774"/>
            <a:ext cx="6565338" cy="954107"/>
          </a:xfrm>
          <a:prstGeom prst="rect">
            <a:avLst/>
          </a:prstGeom>
          <a:noFill/>
        </p:spPr>
        <p:txBody>
          <a:bodyPr wrap="square" rtlCol="0">
            <a:spAutoFit/>
          </a:bodyPr>
          <a:lstStyle/>
          <a:p>
            <a:r>
              <a:rPr lang="en-US" sz="2800" dirty="0" err="1"/>
              <a:t>Có</a:t>
            </a:r>
            <a:r>
              <a:rPr lang="en-US" sz="2800" dirty="0"/>
              <a:t> bao </a:t>
            </a:r>
            <a:r>
              <a:rPr lang="en-US" sz="2800" dirty="0" err="1"/>
              <a:t>nhiêu</a:t>
            </a:r>
            <a:r>
              <a:rPr lang="en-US" sz="2800" dirty="0"/>
              <a:t> </a:t>
            </a:r>
            <a:r>
              <a:rPr lang="en-US" sz="2800" dirty="0" err="1"/>
              <a:t>tiến</a:t>
            </a:r>
            <a:r>
              <a:rPr lang="en-US" sz="2800" dirty="0"/>
              <a:t> </a:t>
            </a:r>
            <a:r>
              <a:rPr lang="en-US" sz="2800" dirty="0" err="1"/>
              <a:t>trình</a:t>
            </a:r>
            <a:r>
              <a:rPr lang="en-US" sz="2800" dirty="0"/>
              <a:t>, </a:t>
            </a:r>
            <a:r>
              <a:rPr lang="en-US" sz="2800" dirty="0" err="1"/>
              <a:t>kể</a:t>
            </a:r>
            <a:r>
              <a:rPr lang="en-US" sz="2800" dirty="0"/>
              <a:t> </a:t>
            </a:r>
            <a:r>
              <a:rPr lang="en-US" sz="2800" dirty="0" err="1"/>
              <a:t>cả</a:t>
            </a:r>
            <a:r>
              <a:rPr lang="en-US" sz="2800" dirty="0"/>
              <a:t> </a:t>
            </a:r>
            <a:r>
              <a:rPr lang="en-US" sz="2800" dirty="0" err="1"/>
              <a:t>tiến</a:t>
            </a:r>
            <a:r>
              <a:rPr lang="en-US" sz="2800" dirty="0"/>
              <a:t> </a:t>
            </a:r>
            <a:r>
              <a:rPr lang="en-US" sz="2800" dirty="0" err="1"/>
              <a:t>trình</a:t>
            </a:r>
            <a:r>
              <a:rPr lang="en-US" sz="2800" dirty="0"/>
              <a:t> cha </a:t>
            </a:r>
            <a:r>
              <a:rPr lang="en-US" sz="2800" dirty="0" err="1"/>
              <a:t>đầu</a:t>
            </a:r>
            <a:r>
              <a:rPr lang="en-US" sz="2800" dirty="0"/>
              <a:t> </a:t>
            </a:r>
            <a:r>
              <a:rPr lang="en-US" sz="2800" dirty="0" err="1"/>
              <a:t>tiên</a:t>
            </a:r>
            <a:r>
              <a:rPr lang="en-US" sz="2800" dirty="0"/>
              <a:t>? Ch</a:t>
            </a:r>
            <a:r>
              <a:rPr lang="vi-VN" sz="2800" dirty="0"/>
              <a:t>ư</a:t>
            </a:r>
            <a:r>
              <a:rPr lang="en-US" sz="2800" dirty="0" err="1"/>
              <a:t>ơng</a:t>
            </a:r>
            <a:r>
              <a:rPr lang="en-US" sz="2800" dirty="0"/>
              <a:t> </a:t>
            </a:r>
            <a:r>
              <a:rPr lang="en-US" sz="2800" dirty="0" err="1"/>
              <a:t>trình</a:t>
            </a:r>
            <a:r>
              <a:rPr lang="en-US" sz="2800" dirty="0"/>
              <a:t> </a:t>
            </a:r>
            <a:r>
              <a:rPr lang="en-US" sz="2800" dirty="0" err="1"/>
              <a:t>sẽ</a:t>
            </a:r>
            <a:r>
              <a:rPr lang="en-US" sz="2800" dirty="0"/>
              <a:t> </a:t>
            </a:r>
            <a:r>
              <a:rPr lang="en-US" sz="2800" dirty="0" err="1"/>
              <a:t>xuất</a:t>
            </a:r>
            <a:r>
              <a:rPr lang="en-US" sz="2800" dirty="0"/>
              <a:t> ra </a:t>
            </a:r>
            <a:r>
              <a:rPr lang="en-US" sz="2800" dirty="0" err="1"/>
              <a:t>gì</a:t>
            </a:r>
            <a:r>
              <a:rPr lang="en-US" sz="2800" dirty="0"/>
              <a:t>?</a:t>
            </a:r>
          </a:p>
        </p:txBody>
      </p:sp>
      <p:sp>
        <p:nvSpPr>
          <p:cNvPr id="12" name="TextBox 11">
            <a:extLst>
              <a:ext uri="{FF2B5EF4-FFF2-40B4-BE49-F238E27FC236}">
                <a16:creationId xmlns:a16="http://schemas.microsoft.com/office/drawing/2014/main" id="{0A5DB935-2025-43A3-ACDF-3F5C989748CD}"/>
              </a:ext>
            </a:extLst>
          </p:cNvPr>
          <p:cNvSpPr txBox="1"/>
          <p:nvPr/>
        </p:nvSpPr>
        <p:spPr>
          <a:xfrm>
            <a:off x="4559862" y="5497771"/>
            <a:ext cx="6565338" cy="954107"/>
          </a:xfrm>
          <a:prstGeom prst="rect">
            <a:avLst/>
          </a:prstGeom>
          <a:noFill/>
        </p:spPr>
        <p:txBody>
          <a:bodyPr wrap="square" rtlCol="0">
            <a:spAutoFit/>
          </a:bodyPr>
          <a:lstStyle/>
          <a:p>
            <a:r>
              <a:rPr lang="en-US" sz="2800" dirty="0" err="1"/>
              <a:t>Có</a:t>
            </a:r>
            <a:r>
              <a:rPr lang="en-US" sz="2800" dirty="0"/>
              <a:t> bao </a:t>
            </a:r>
            <a:r>
              <a:rPr lang="en-US" sz="2800" dirty="0" err="1"/>
              <a:t>nhiêu</a:t>
            </a:r>
            <a:r>
              <a:rPr lang="en-US" sz="2800" dirty="0"/>
              <a:t> </a:t>
            </a:r>
            <a:r>
              <a:rPr lang="en-US" sz="2800" dirty="0" err="1"/>
              <a:t>tiến</a:t>
            </a:r>
            <a:r>
              <a:rPr lang="en-US" sz="2800" dirty="0"/>
              <a:t> </a:t>
            </a:r>
            <a:r>
              <a:rPr lang="en-US" sz="2800" dirty="0" err="1"/>
              <a:t>trình</a:t>
            </a:r>
            <a:r>
              <a:rPr lang="en-US" sz="2800" dirty="0"/>
              <a:t>, </a:t>
            </a:r>
            <a:r>
              <a:rPr lang="en-US" sz="2800" dirty="0" err="1"/>
              <a:t>kể</a:t>
            </a:r>
            <a:r>
              <a:rPr lang="en-US" sz="2800" dirty="0"/>
              <a:t> </a:t>
            </a:r>
            <a:r>
              <a:rPr lang="en-US" sz="2800" dirty="0" err="1"/>
              <a:t>cả</a:t>
            </a:r>
            <a:r>
              <a:rPr lang="en-US" sz="2800" dirty="0"/>
              <a:t> </a:t>
            </a:r>
            <a:r>
              <a:rPr lang="en-US" sz="2800" dirty="0" err="1"/>
              <a:t>tiến</a:t>
            </a:r>
            <a:r>
              <a:rPr lang="en-US" sz="2800" dirty="0"/>
              <a:t> </a:t>
            </a:r>
            <a:r>
              <a:rPr lang="en-US" sz="2800" dirty="0" err="1"/>
              <a:t>trình</a:t>
            </a:r>
            <a:r>
              <a:rPr lang="en-US" sz="2800" dirty="0"/>
              <a:t> cha </a:t>
            </a:r>
            <a:r>
              <a:rPr lang="en-US" sz="2800" dirty="0" err="1"/>
              <a:t>đầu</a:t>
            </a:r>
            <a:r>
              <a:rPr lang="en-US" sz="2800" dirty="0"/>
              <a:t> </a:t>
            </a:r>
            <a:r>
              <a:rPr lang="en-US" sz="2800" dirty="0" err="1"/>
              <a:t>tiên</a:t>
            </a:r>
            <a:r>
              <a:rPr lang="en-US" sz="2800" dirty="0"/>
              <a:t>? </a:t>
            </a:r>
          </a:p>
        </p:txBody>
      </p:sp>
      <p:sp>
        <p:nvSpPr>
          <p:cNvPr id="13" name="Oval 1">
            <a:extLst>
              <a:ext uri="{FF2B5EF4-FFF2-40B4-BE49-F238E27FC236}">
                <a16:creationId xmlns:a16="http://schemas.microsoft.com/office/drawing/2014/main" id="{1F574B37-9579-4D40-A4F7-BC8F44A03C06}"/>
              </a:ext>
            </a:extLst>
          </p:cNvPr>
          <p:cNvSpPr/>
          <p:nvPr/>
        </p:nvSpPr>
        <p:spPr>
          <a:xfrm>
            <a:off x="6553564" y="2979919"/>
            <a:ext cx="2532087" cy="2532087"/>
          </a:xfrm>
          <a:prstGeom prst="ellipse">
            <a:avLst/>
          </a:prstGeom>
          <a:solidFill>
            <a:schemeClr val="accent2"/>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F774A4D-C81A-4999-A792-276BA8762B0E}"/>
                  </a:ext>
                </a:extLst>
              </p:cNvPr>
              <p:cNvSpPr txBox="1"/>
              <p:nvPr/>
            </p:nvSpPr>
            <p:spPr>
              <a:xfrm>
                <a:off x="6697476" y="3435104"/>
                <a:ext cx="2204069" cy="584775"/>
              </a:xfrm>
              <a:prstGeom prst="rect">
                <a:avLst/>
              </a:prstGeom>
              <a:noFill/>
            </p:spPr>
            <p:txBody>
              <a:bodyPr wrap="square" rtlCol="0" anchor="ctr">
                <a:spAutoFit/>
              </a:bodyPr>
              <a:lstStyle/>
              <a:p>
                <a:pPr algn="ctr"/>
                <a:r>
                  <a:rPr lang="en-US" altLang="ko-KR" sz="3200" b="1" dirty="0">
                    <a:solidFill>
                      <a:schemeClr val="bg1"/>
                    </a:solidFill>
                  </a:rPr>
                  <a:t> </a:t>
                </a:r>
                <a14:m>
                  <m:oMath xmlns:m="http://schemas.openxmlformats.org/officeDocument/2006/math">
                    <m:r>
                      <a:rPr lang="en-US" altLang="ko-KR" sz="3200" b="1" i="0" smtClean="0">
                        <a:solidFill>
                          <a:schemeClr val="bg1"/>
                        </a:solidFill>
                        <a:latin typeface="Cambria Math" panose="02040503050406030204" pitchFamily="18" charset="0"/>
                      </a:rPr>
                      <m:t>𝐏</m:t>
                    </m:r>
                    <m:r>
                      <a:rPr lang="en-US" altLang="ko-KR" sz="3200" b="1" i="1" smtClean="0">
                        <a:solidFill>
                          <a:schemeClr val="bg1"/>
                        </a:solidFill>
                        <a:latin typeface="Cambria Math" panose="02040503050406030204" pitchFamily="18" charset="0"/>
                      </a:rPr>
                      <m:t>=</m:t>
                    </m:r>
                    <m:sSup>
                      <m:sSupPr>
                        <m:ctrlPr>
                          <a:rPr lang="en-US" altLang="ko-KR" sz="3200" b="1" i="1" smtClean="0">
                            <a:solidFill>
                              <a:schemeClr val="bg1"/>
                            </a:solidFill>
                            <a:latin typeface="Cambria Math" panose="02040503050406030204" pitchFamily="18" charset="0"/>
                          </a:rPr>
                        </m:ctrlPr>
                      </m:sSupPr>
                      <m:e>
                        <m:r>
                          <a:rPr lang="en-US" altLang="ko-KR" sz="3200" b="1" i="1" smtClean="0">
                            <a:solidFill>
                              <a:schemeClr val="bg1"/>
                            </a:solidFill>
                            <a:latin typeface="Cambria Math" panose="02040503050406030204" pitchFamily="18" charset="0"/>
                          </a:rPr>
                          <m:t>𝟐</m:t>
                        </m:r>
                      </m:e>
                      <m:sup>
                        <m:r>
                          <a:rPr lang="en-US" altLang="ko-KR" sz="3200" b="1" i="1" smtClean="0">
                            <a:solidFill>
                              <a:schemeClr val="bg1"/>
                            </a:solidFill>
                            <a:latin typeface="Cambria Math" panose="02040503050406030204" pitchFamily="18" charset="0"/>
                          </a:rPr>
                          <m:t>𝒏</m:t>
                        </m:r>
                      </m:sup>
                    </m:sSup>
                  </m:oMath>
                </a14:m>
                <a:endParaRPr lang="ko-KR" altLang="en-US" sz="3200" b="1" dirty="0">
                  <a:solidFill>
                    <a:schemeClr val="bg1"/>
                  </a:solidFill>
                </a:endParaRPr>
              </a:p>
            </p:txBody>
          </p:sp>
        </mc:Choice>
        <mc:Fallback xmlns="">
          <p:sp>
            <p:nvSpPr>
              <p:cNvPr id="15" name="TextBox 14">
                <a:extLst>
                  <a:ext uri="{FF2B5EF4-FFF2-40B4-BE49-F238E27FC236}">
                    <a16:creationId xmlns:a16="http://schemas.microsoft.com/office/drawing/2014/main" id="{6F774A4D-C81A-4999-A792-276BA8762B0E}"/>
                  </a:ext>
                </a:extLst>
              </p:cNvPr>
              <p:cNvSpPr txBox="1">
                <a:spLocks noRot="1" noChangeAspect="1" noMove="1" noResize="1" noEditPoints="1" noAdjustHandles="1" noChangeArrowheads="1" noChangeShapeType="1" noTextEdit="1"/>
              </p:cNvSpPr>
              <p:nvPr/>
            </p:nvSpPr>
            <p:spPr>
              <a:xfrm>
                <a:off x="6697476" y="3435104"/>
                <a:ext cx="220406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01D45F-438E-4B21-9DE1-EFCD39212E6F}"/>
                  </a:ext>
                </a:extLst>
              </p:cNvPr>
              <p:cNvSpPr txBox="1"/>
              <p:nvPr/>
            </p:nvSpPr>
            <p:spPr>
              <a:xfrm>
                <a:off x="6795135" y="4163536"/>
                <a:ext cx="2204069" cy="584775"/>
              </a:xfrm>
              <a:prstGeom prst="rect">
                <a:avLst/>
              </a:prstGeom>
              <a:noFill/>
            </p:spPr>
            <p:txBody>
              <a:bodyPr wrap="square" rtlCol="0" anchor="ctr">
                <a:spAutoFit/>
              </a:bodyPr>
              <a:lstStyle/>
              <a:p>
                <a:pPr algn="ctr"/>
                <a:r>
                  <a:rPr lang="en-US" altLang="ko-KR" sz="3200" b="1" dirty="0">
                    <a:solidFill>
                      <a:schemeClr val="bg1"/>
                    </a:solidFill>
                  </a:rPr>
                  <a:t> </a:t>
                </a:r>
                <a14:m>
                  <m:oMath xmlns:m="http://schemas.openxmlformats.org/officeDocument/2006/math">
                    <m:r>
                      <a:rPr lang="en-US" altLang="ko-KR" sz="3200" b="1" i="0" smtClean="0">
                        <a:solidFill>
                          <a:schemeClr val="bg1"/>
                        </a:solidFill>
                        <a:latin typeface="Cambria Math" panose="02040503050406030204" pitchFamily="18" charset="0"/>
                      </a:rPr>
                      <m:t>𝐂</m:t>
                    </m:r>
                    <m:r>
                      <a:rPr lang="en-US" altLang="ko-KR" sz="3200" b="1" i="1" smtClean="0">
                        <a:solidFill>
                          <a:schemeClr val="bg1"/>
                        </a:solidFill>
                        <a:latin typeface="Cambria Math" panose="02040503050406030204" pitchFamily="18" charset="0"/>
                      </a:rPr>
                      <m:t>=</m:t>
                    </m:r>
                    <m:sSup>
                      <m:sSupPr>
                        <m:ctrlPr>
                          <a:rPr lang="en-US" altLang="ko-KR" sz="3200" b="1" i="1" smtClean="0">
                            <a:solidFill>
                              <a:schemeClr val="bg1"/>
                            </a:solidFill>
                            <a:latin typeface="Cambria Math" panose="02040503050406030204" pitchFamily="18" charset="0"/>
                          </a:rPr>
                        </m:ctrlPr>
                      </m:sSupPr>
                      <m:e>
                        <m:r>
                          <a:rPr lang="en-US" altLang="ko-KR" sz="3200" b="1" i="1" smtClean="0">
                            <a:solidFill>
                              <a:schemeClr val="bg1"/>
                            </a:solidFill>
                            <a:latin typeface="Cambria Math" panose="02040503050406030204" pitchFamily="18" charset="0"/>
                          </a:rPr>
                          <m:t>𝟐</m:t>
                        </m:r>
                      </m:e>
                      <m:sup>
                        <m:r>
                          <a:rPr lang="en-US" altLang="ko-KR" sz="3200" b="1" i="1" smtClean="0">
                            <a:solidFill>
                              <a:schemeClr val="bg1"/>
                            </a:solidFill>
                            <a:latin typeface="Cambria Math" panose="02040503050406030204" pitchFamily="18" charset="0"/>
                          </a:rPr>
                          <m:t>𝒏</m:t>
                        </m:r>
                      </m:sup>
                    </m:sSup>
                  </m:oMath>
                </a14:m>
                <a:r>
                  <a:rPr lang="ko-KR" altLang="en-US" sz="3200" b="1" dirty="0">
                    <a:solidFill>
                      <a:schemeClr val="bg1"/>
                    </a:solidFill>
                  </a:rPr>
                  <a:t> </a:t>
                </a:r>
                <a:r>
                  <a:rPr lang="en-US" altLang="ko-KR" sz="3200" b="1" dirty="0">
                    <a:solidFill>
                      <a:schemeClr val="bg1"/>
                    </a:solidFill>
                  </a:rPr>
                  <a:t>- 1</a:t>
                </a:r>
                <a:endParaRPr lang="ko-KR" altLang="en-US" sz="3200" b="1" dirty="0">
                  <a:solidFill>
                    <a:schemeClr val="bg1"/>
                  </a:solidFill>
                </a:endParaRPr>
              </a:p>
            </p:txBody>
          </p:sp>
        </mc:Choice>
        <mc:Fallback xmlns="">
          <p:sp>
            <p:nvSpPr>
              <p:cNvPr id="18" name="TextBox 17">
                <a:extLst>
                  <a:ext uri="{FF2B5EF4-FFF2-40B4-BE49-F238E27FC236}">
                    <a16:creationId xmlns:a16="http://schemas.microsoft.com/office/drawing/2014/main" id="{3001D45F-438E-4B21-9DE1-EFCD39212E6F}"/>
                  </a:ext>
                </a:extLst>
              </p:cNvPr>
              <p:cNvSpPr txBox="1">
                <a:spLocks noRot="1" noChangeAspect="1" noMove="1" noResize="1" noEditPoints="1" noAdjustHandles="1" noChangeArrowheads="1" noChangeShapeType="1" noTextEdit="1"/>
              </p:cNvSpPr>
              <p:nvPr/>
            </p:nvSpPr>
            <p:spPr>
              <a:xfrm>
                <a:off x="6795135" y="4163536"/>
                <a:ext cx="2204069" cy="584775"/>
              </a:xfrm>
              <a:prstGeom prst="rect">
                <a:avLst/>
              </a:prstGeom>
              <a:blipFill>
                <a:blip r:embed="rId6"/>
                <a:stretch>
                  <a:fillRect t="-14583" r="-3601" b="-32292"/>
                </a:stretch>
              </a:blipFill>
            </p:spPr>
            <p:txBody>
              <a:bodyPr/>
              <a:lstStyle/>
              <a:p>
                <a:r>
                  <a:rPr lang="en-US">
                    <a:noFill/>
                  </a:rPr>
                  <a:t> </a:t>
                </a:r>
              </a:p>
            </p:txBody>
          </p:sp>
        </mc:Fallback>
      </mc:AlternateContent>
    </p:spTree>
    <p:extLst>
      <p:ext uri="{BB962C8B-B14F-4D97-AF65-F5344CB8AC3E}">
        <p14:creationId xmlns:p14="http://schemas.microsoft.com/office/powerpoint/2010/main" val="40977459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anim calcmode="lin" valueType="num">
                                      <p:cBhvr>
                                        <p:cTn id="13" dur="2000" fill="hold"/>
                                        <p:tgtEl>
                                          <p:spTgt spid="9"/>
                                        </p:tgtEl>
                                        <p:attrNameLst>
                                          <p:attrName>ppt_w</p:attrName>
                                        </p:attrNameLst>
                                      </p:cBhvr>
                                      <p:tavLst>
                                        <p:tav tm="0" fmla="#ppt_w*sin(2.5*pi*$)">
                                          <p:val>
                                            <p:fltVal val="0"/>
                                          </p:val>
                                        </p:tav>
                                        <p:tav tm="100000">
                                          <p:val>
                                            <p:fltVal val="1"/>
                                          </p:val>
                                        </p:tav>
                                      </p:tavLst>
                                    </p:anim>
                                    <p:anim calcmode="lin" valueType="num">
                                      <p:cBhvr>
                                        <p:cTn id="14"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heel(1)">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3" grpId="0" animBg="1"/>
      <p:bldP spid="15" grpId="0"/>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32</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r>
              <a:rPr lang="en-US" dirty="0"/>
              <a:t>Ch</a:t>
            </a:r>
            <a:r>
              <a:rPr lang="vi-VN" dirty="0"/>
              <a:t>ư</a:t>
            </a:r>
            <a:r>
              <a:rPr lang="en-US" dirty="0" err="1"/>
              <a:t>ơng</a:t>
            </a:r>
            <a:r>
              <a:rPr lang="en-US" dirty="0"/>
              <a:t> 3: </a:t>
            </a:r>
            <a:r>
              <a:rPr lang="en-US" dirty="0" err="1"/>
              <a:t>Tiến</a:t>
            </a:r>
            <a:r>
              <a:rPr lang="en-US" dirty="0"/>
              <a:t> </a:t>
            </a:r>
            <a:r>
              <a:rPr lang="en-US" dirty="0" err="1"/>
              <a:t>trình</a:t>
            </a:r>
            <a:endParaRPr lang="en-US" dirty="0"/>
          </a:p>
        </p:txBody>
      </p:sp>
      <p:sp>
        <p:nvSpPr>
          <p:cNvPr id="11" name="Content Placeholder 10"/>
          <p:cNvSpPr>
            <a:spLocks noGrp="1"/>
          </p:cNvSpPr>
          <p:nvPr>
            <p:ph idx="1"/>
          </p:nvPr>
        </p:nvSpPr>
        <p:spPr/>
        <p:txBody>
          <a:bodyPr/>
          <a:lstStyle/>
          <a:p>
            <a:pPr lvl="0"/>
            <a:r>
              <a:rPr lang="en-US" dirty="0" err="1"/>
              <a:t>Tiến</a:t>
            </a:r>
            <a:r>
              <a:rPr lang="en-US" dirty="0"/>
              <a:t> </a:t>
            </a:r>
            <a:r>
              <a:rPr lang="en-US" dirty="0" err="1"/>
              <a:t>trình</a:t>
            </a:r>
            <a:r>
              <a:rPr lang="en-US" dirty="0"/>
              <a:t> cha </a:t>
            </a:r>
            <a:r>
              <a:rPr lang="en-US" dirty="0" err="1"/>
              <a:t>và</a:t>
            </a:r>
            <a:r>
              <a:rPr lang="en-US" dirty="0"/>
              <a:t> </a:t>
            </a:r>
            <a:r>
              <a:rPr lang="en-US" dirty="0" err="1"/>
              <a:t>tiến</a:t>
            </a:r>
            <a:r>
              <a:rPr lang="en-US" dirty="0"/>
              <a:t> </a:t>
            </a:r>
            <a:r>
              <a:rPr lang="en-US" dirty="0" err="1"/>
              <a:t>trình</a:t>
            </a:r>
            <a:r>
              <a:rPr lang="en-US" dirty="0"/>
              <a:t> con? (3/3) </a:t>
            </a:r>
          </a:p>
        </p:txBody>
      </p:sp>
      <p:pic>
        <p:nvPicPr>
          <p:cNvPr id="8" name="Picture 7">
            <a:extLst>
              <a:ext uri="{FF2B5EF4-FFF2-40B4-BE49-F238E27FC236}">
                <a16:creationId xmlns:a16="http://schemas.microsoft.com/office/drawing/2014/main" id="{1A6B812E-2AC2-476F-9F29-E50E201A65DA}"/>
              </a:ext>
            </a:extLst>
          </p:cNvPr>
          <p:cNvPicPr>
            <a:picLocks noChangeAspect="1"/>
          </p:cNvPicPr>
          <p:nvPr/>
        </p:nvPicPr>
        <p:blipFill>
          <a:blip r:embed="rId3"/>
          <a:stretch>
            <a:fillRect/>
          </a:stretch>
        </p:blipFill>
        <p:spPr>
          <a:xfrm>
            <a:off x="6781800" y="1344538"/>
            <a:ext cx="4624353" cy="2232256"/>
          </a:xfrm>
          <a:prstGeom prst="rect">
            <a:avLst/>
          </a:prstGeom>
        </p:spPr>
      </p:pic>
      <p:pic>
        <p:nvPicPr>
          <p:cNvPr id="2" name="Picture 1">
            <a:extLst>
              <a:ext uri="{FF2B5EF4-FFF2-40B4-BE49-F238E27FC236}">
                <a16:creationId xmlns:a16="http://schemas.microsoft.com/office/drawing/2014/main" id="{54089149-79EE-463E-BE49-F52EE1C835D4}"/>
              </a:ext>
            </a:extLst>
          </p:cNvPr>
          <p:cNvPicPr>
            <a:picLocks noChangeAspect="1"/>
          </p:cNvPicPr>
          <p:nvPr/>
        </p:nvPicPr>
        <p:blipFill>
          <a:blip r:embed="rId4"/>
          <a:stretch>
            <a:fillRect/>
          </a:stretch>
        </p:blipFill>
        <p:spPr>
          <a:xfrm>
            <a:off x="785847" y="2452198"/>
            <a:ext cx="6456321" cy="3491401"/>
          </a:xfrm>
          <a:prstGeom prst="rect">
            <a:avLst/>
          </a:prstGeom>
        </p:spPr>
      </p:pic>
      <p:sp>
        <p:nvSpPr>
          <p:cNvPr id="3" name="TextBox 2">
            <a:extLst>
              <a:ext uri="{FF2B5EF4-FFF2-40B4-BE49-F238E27FC236}">
                <a16:creationId xmlns:a16="http://schemas.microsoft.com/office/drawing/2014/main" id="{3149992D-C355-4403-8487-FC92FB71B029}"/>
              </a:ext>
            </a:extLst>
          </p:cNvPr>
          <p:cNvSpPr txBox="1"/>
          <p:nvPr/>
        </p:nvSpPr>
        <p:spPr>
          <a:xfrm>
            <a:off x="7529959" y="4313606"/>
            <a:ext cx="4272449" cy="1384995"/>
          </a:xfrm>
          <a:prstGeom prst="rect">
            <a:avLst/>
          </a:prstGeom>
          <a:noFill/>
        </p:spPr>
        <p:txBody>
          <a:bodyPr wrap="square" rtlCol="0">
            <a:spAutoFit/>
          </a:bodyPr>
          <a:lstStyle/>
          <a:p>
            <a:pPr algn="just"/>
            <a:r>
              <a:rPr lang="en-US" sz="2800" dirty="0">
                <a:solidFill>
                  <a:srgbClr val="FF0000"/>
                </a:solidFill>
              </a:rPr>
              <a:t>Khi </a:t>
            </a:r>
            <a:r>
              <a:rPr lang="en-US" sz="2800" dirty="0" err="1">
                <a:solidFill>
                  <a:srgbClr val="FF0000"/>
                </a:solidFill>
              </a:rPr>
              <a:t>tiến</a:t>
            </a:r>
            <a:r>
              <a:rPr lang="en-US" sz="2800" dirty="0">
                <a:solidFill>
                  <a:srgbClr val="FF0000"/>
                </a:solidFill>
              </a:rPr>
              <a:t> </a:t>
            </a:r>
            <a:r>
              <a:rPr lang="en-US" sz="2800" dirty="0" err="1">
                <a:solidFill>
                  <a:srgbClr val="FF0000"/>
                </a:solidFill>
              </a:rPr>
              <a:t>trình</a:t>
            </a:r>
            <a:r>
              <a:rPr lang="en-US" sz="2800" dirty="0">
                <a:solidFill>
                  <a:srgbClr val="FF0000"/>
                </a:solidFill>
              </a:rPr>
              <a:t> </a:t>
            </a:r>
            <a:r>
              <a:rPr lang="en-US" sz="2800" dirty="0" err="1">
                <a:solidFill>
                  <a:srgbClr val="FF0000"/>
                </a:solidFill>
              </a:rPr>
              <a:t>kết</a:t>
            </a:r>
            <a:r>
              <a:rPr lang="en-US" sz="2800" dirty="0">
                <a:solidFill>
                  <a:srgbClr val="FF0000"/>
                </a:solidFill>
              </a:rPr>
              <a:t> </a:t>
            </a:r>
            <a:r>
              <a:rPr lang="en-US" sz="2800" dirty="0" err="1">
                <a:solidFill>
                  <a:srgbClr val="FF0000"/>
                </a:solidFill>
              </a:rPr>
              <a:t>thúc</a:t>
            </a:r>
            <a:r>
              <a:rPr lang="en-US" sz="2800" dirty="0">
                <a:solidFill>
                  <a:srgbClr val="FF0000"/>
                </a:solidFill>
              </a:rPr>
              <a:t>, </a:t>
            </a:r>
            <a:r>
              <a:rPr lang="en-US" sz="2800" dirty="0" err="1">
                <a:solidFill>
                  <a:srgbClr val="FF0000"/>
                </a:solidFill>
              </a:rPr>
              <a:t>tiến</a:t>
            </a:r>
            <a:r>
              <a:rPr lang="en-US" sz="2800" dirty="0">
                <a:solidFill>
                  <a:srgbClr val="FF0000"/>
                </a:solidFill>
              </a:rPr>
              <a:t> </a:t>
            </a:r>
            <a:r>
              <a:rPr lang="en-US" sz="2800" dirty="0" err="1">
                <a:solidFill>
                  <a:srgbClr val="FF0000"/>
                </a:solidFill>
              </a:rPr>
              <a:t>trình</a:t>
            </a:r>
            <a:r>
              <a:rPr lang="en-US" sz="2800" dirty="0">
                <a:solidFill>
                  <a:srgbClr val="FF0000"/>
                </a:solidFill>
              </a:rPr>
              <a:t> </a:t>
            </a:r>
            <a:r>
              <a:rPr lang="en-US" sz="2800" dirty="0" err="1">
                <a:solidFill>
                  <a:srgbClr val="FF0000"/>
                </a:solidFill>
              </a:rPr>
              <a:t>đã</a:t>
            </a:r>
            <a:r>
              <a:rPr lang="en-US" sz="2800" dirty="0">
                <a:solidFill>
                  <a:srgbClr val="FF0000"/>
                </a:solidFill>
              </a:rPr>
              <a:t> ở </a:t>
            </a:r>
            <a:r>
              <a:rPr lang="en-US" sz="2800" dirty="0" err="1">
                <a:solidFill>
                  <a:srgbClr val="FF0000"/>
                </a:solidFill>
              </a:rPr>
              <a:t>trong</a:t>
            </a:r>
            <a:r>
              <a:rPr lang="en-US" sz="2800" dirty="0">
                <a:solidFill>
                  <a:srgbClr val="FF0000"/>
                </a:solidFill>
              </a:rPr>
              <a:t> hang </a:t>
            </a:r>
            <a:r>
              <a:rPr lang="en-US" sz="2800" dirty="0" err="1">
                <a:solidFill>
                  <a:srgbClr val="FF0000"/>
                </a:solidFill>
              </a:rPr>
              <a:t>đợi</a:t>
            </a:r>
            <a:r>
              <a:rPr lang="en-US" sz="2800" dirty="0">
                <a:solidFill>
                  <a:srgbClr val="FF0000"/>
                </a:solidFill>
              </a:rPr>
              <a:t> bao </a:t>
            </a:r>
            <a:r>
              <a:rPr lang="en-US" sz="2800" dirty="0" err="1">
                <a:solidFill>
                  <a:srgbClr val="FF0000"/>
                </a:solidFill>
              </a:rPr>
              <a:t>nhiêu</a:t>
            </a:r>
            <a:r>
              <a:rPr lang="en-US" sz="2800" dirty="0">
                <a:solidFill>
                  <a:srgbClr val="FF0000"/>
                </a:solidFill>
              </a:rPr>
              <a:t> </a:t>
            </a:r>
            <a:r>
              <a:rPr lang="en-US" sz="2800" dirty="0" err="1">
                <a:solidFill>
                  <a:srgbClr val="FF0000"/>
                </a:solidFill>
              </a:rPr>
              <a:t>lần</a:t>
            </a:r>
            <a:r>
              <a:rPr lang="en-US" sz="2800" dirty="0">
                <a:solidFill>
                  <a:srgbClr val="FF0000"/>
                </a:solidFill>
              </a:rPr>
              <a:t>?</a:t>
            </a:r>
          </a:p>
        </p:txBody>
      </p:sp>
    </p:spTree>
    <p:extLst>
      <p:ext uri="{BB962C8B-B14F-4D97-AF65-F5344CB8AC3E}">
        <p14:creationId xmlns:p14="http://schemas.microsoft.com/office/powerpoint/2010/main" val="3805565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33</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11" name="Content Placeholder 10"/>
          <p:cNvSpPr>
            <a:spLocks noGrp="1"/>
          </p:cNvSpPr>
          <p:nvPr>
            <p:ph idx="1"/>
          </p:nvPr>
        </p:nvSpPr>
        <p:spPr/>
        <p:txBody>
          <a:bodyPr/>
          <a:lstStyle/>
          <a:p>
            <a:pPr lvl="0"/>
            <a:r>
              <a:rPr lang="en-US" dirty="0" err="1"/>
              <a:t>Tại</a:t>
            </a:r>
            <a:r>
              <a:rPr lang="en-US" dirty="0"/>
              <a:t> </a:t>
            </a:r>
            <a:r>
              <a:rPr lang="en-US" dirty="0" err="1"/>
              <a:t>sao</a:t>
            </a:r>
            <a:r>
              <a:rPr lang="en-US" dirty="0"/>
              <a:t> </a:t>
            </a:r>
            <a:r>
              <a:rPr lang="en-US" dirty="0" err="1"/>
              <a:t>phải</a:t>
            </a:r>
            <a:r>
              <a:rPr lang="en-US" dirty="0"/>
              <a:t> </a:t>
            </a:r>
            <a:r>
              <a:rPr lang="en-US" dirty="0" err="1"/>
              <a:t>định</a:t>
            </a:r>
            <a:r>
              <a:rPr lang="en-US" dirty="0"/>
              <a:t> </a:t>
            </a:r>
            <a:r>
              <a:rPr lang="en-US" dirty="0" err="1"/>
              <a:t>thời</a:t>
            </a:r>
            <a:r>
              <a:rPr lang="en-US" dirty="0"/>
              <a:t>? </a:t>
            </a:r>
            <a:r>
              <a:rPr lang="en-US" dirty="0" err="1"/>
              <a:t>Nêu</a:t>
            </a:r>
            <a:r>
              <a:rPr lang="en-US" dirty="0"/>
              <a:t> </a:t>
            </a:r>
            <a:r>
              <a:rPr lang="en-US" dirty="0" err="1"/>
              <a:t>các</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về</a:t>
            </a:r>
            <a:r>
              <a:rPr lang="en-US" dirty="0"/>
              <a:t> </a:t>
            </a:r>
            <a:r>
              <a:rPr lang="en-US" dirty="0" err="1"/>
              <a:t>chúng</a:t>
            </a:r>
            <a:r>
              <a:rPr lang="en-US" dirty="0"/>
              <a:t>? </a:t>
            </a:r>
          </a:p>
          <a:p>
            <a:pPr lvl="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 </a:t>
            </a:r>
          </a:p>
          <a:p>
            <a:pPr lvl="0"/>
            <a:r>
              <a:rPr lang="en-US" dirty="0" err="1"/>
              <a:t>Có</a:t>
            </a:r>
            <a:r>
              <a:rPr lang="en-US" dirty="0"/>
              <a:t> bao </a:t>
            </a:r>
            <a:r>
              <a:rPr lang="en-US" dirty="0" err="1"/>
              <a:t>nhiêu</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Kể</a:t>
            </a:r>
            <a:r>
              <a:rPr lang="en-US" dirty="0"/>
              <a:t> </a:t>
            </a:r>
            <a:r>
              <a:rPr lang="en-US" dirty="0" err="1"/>
              <a:t>tên</a:t>
            </a:r>
            <a:r>
              <a:rPr lang="en-US" dirty="0"/>
              <a:t>? </a:t>
            </a:r>
          </a:p>
          <a:p>
            <a:pPr lvl="0"/>
            <a:r>
              <a:rPr lang="en-US" dirty="0" err="1"/>
              <a:t>Mô</a:t>
            </a:r>
            <a:r>
              <a:rPr lang="en-US" dirty="0"/>
              <a:t> </a:t>
            </a:r>
            <a:r>
              <a:rPr lang="en-US" dirty="0" err="1"/>
              <a:t>tả</a:t>
            </a:r>
            <a:r>
              <a:rPr lang="en-US" dirty="0"/>
              <a:t> </a:t>
            </a:r>
            <a:r>
              <a:rPr lang="en-US" dirty="0" err="1"/>
              <a:t>và</a:t>
            </a:r>
            <a:r>
              <a:rPr lang="en-US" dirty="0"/>
              <a:t> </a:t>
            </a:r>
            <a:r>
              <a:rPr lang="en-US" dirty="0" err="1"/>
              <a:t>nêu</a:t>
            </a:r>
            <a:r>
              <a:rPr lang="en-US" dirty="0"/>
              <a:t>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FCFS, SJF, SRTF, RR, Priority Scheduling, HRRN, MQ, MFQ. </a:t>
            </a:r>
          </a:p>
          <a:p>
            <a:pPr lvl="0"/>
            <a:r>
              <a:rPr lang="en-US" dirty="0" err="1"/>
              <a:t>Trong</a:t>
            </a:r>
            <a:r>
              <a:rPr lang="en-US" dirty="0"/>
              <a:t> </a:t>
            </a:r>
            <a:r>
              <a:rPr lang="en-US" dirty="0" err="1"/>
              <a:t>các</a:t>
            </a:r>
            <a:r>
              <a:rPr lang="en-US" dirty="0"/>
              <a:t> </a:t>
            </a:r>
            <a:r>
              <a:rPr lang="en-US" dirty="0" err="1"/>
              <a:t>hàng</a:t>
            </a:r>
            <a:r>
              <a:rPr lang="en-US" dirty="0"/>
              <a:t> </a:t>
            </a:r>
            <a:r>
              <a:rPr lang="en-US" dirty="0" err="1"/>
              <a:t>đợi</a:t>
            </a:r>
            <a:r>
              <a:rPr lang="en-US" dirty="0"/>
              <a:t> </a:t>
            </a:r>
            <a:r>
              <a:rPr lang="en-US" dirty="0" err="1"/>
              <a:t>định</a:t>
            </a:r>
            <a:r>
              <a:rPr lang="en-US" dirty="0"/>
              <a:t> </a:t>
            </a:r>
            <a:r>
              <a:rPr lang="en-US" dirty="0" err="1"/>
              <a:t>thời</a:t>
            </a:r>
            <a:r>
              <a:rPr lang="en-US" dirty="0"/>
              <a:t>, </a:t>
            </a:r>
            <a:r>
              <a:rPr lang="en-US" dirty="0" err="1"/>
              <a:t>định</a:t>
            </a:r>
            <a:r>
              <a:rPr lang="en-US" dirty="0"/>
              <a:t> </a:t>
            </a:r>
            <a:r>
              <a:rPr lang="en-US" dirty="0" err="1"/>
              <a:t>thời</a:t>
            </a:r>
            <a:r>
              <a:rPr lang="en-US" dirty="0"/>
              <a:t> </a:t>
            </a:r>
            <a:r>
              <a:rPr lang="en-US" dirty="0" err="1"/>
              <a:t>nào</a:t>
            </a:r>
            <a:r>
              <a:rPr lang="en-US" dirty="0"/>
              <a:t> </a:t>
            </a:r>
            <a:r>
              <a:rPr lang="en-US" dirty="0" err="1"/>
              <a:t>có</a:t>
            </a:r>
            <a:r>
              <a:rPr lang="en-US" dirty="0"/>
              <a:t> </a:t>
            </a:r>
            <a:r>
              <a:rPr lang="en-US" dirty="0" err="1"/>
              <a:t>thể</a:t>
            </a:r>
            <a:r>
              <a:rPr lang="en-US" dirty="0"/>
              <a:t> preemptive? </a:t>
            </a:r>
          </a:p>
          <a:p>
            <a:pPr lvl="0"/>
            <a:r>
              <a:rPr lang="en-US" dirty="0" err="1"/>
              <a:t>Trong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giải</a:t>
            </a:r>
            <a:r>
              <a:rPr lang="en-US" dirty="0"/>
              <a:t> </a:t>
            </a:r>
            <a:r>
              <a:rPr lang="en-US" dirty="0" err="1"/>
              <a:t>thuật</a:t>
            </a:r>
            <a:r>
              <a:rPr lang="en-US" dirty="0"/>
              <a:t> </a:t>
            </a:r>
            <a:r>
              <a:rPr lang="en-US" dirty="0" err="1"/>
              <a:t>nào</a:t>
            </a:r>
            <a:r>
              <a:rPr lang="en-US" dirty="0"/>
              <a:t> </a:t>
            </a:r>
            <a:r>
              <a:rPr lang="en-US" dirty="0" err="1"/>
              <a:t>không</a:t>
            </a:r>
            <a:r>
              <a:rPr lang="en-US" dirty="0"/>
              <a:t> </a:t>
            </a:r>
            <a:r>
              <a:rPr lang="en-US" dirty="0" err="1"/>
              <a:t>sảy</a:t>
            </a:r>
            <a:r>
              <a:rPr lang="en-US" dirty="0"/>
              <a:t> ra starvation </a:t>
            </a:r>
          </a:p>
          <a:p>
            <a:r>
              <a:rPr lang="en-US" dirty="0"/>
              <a:t>BT: </a:t>
            </a:r>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FCFS, SJF, SRTF, RR, Priority </a:t>
            </a:r>
            <a:r>
              <a:rPr lang="en-US" dirty="0" err="1"/>
              <a:t>để</a:t>
            </a:r>
            <a:r>
              <a:rPr lang="en-US" dirty="0"/>
              <a:t> </a:t>
            </a:r>
            <a:r>
              <a:rPr lang="en-US" dirty="0" err="1"/>
              <a:t>định</a:t>
            </a:r>
            <a:r>
              <a:rPr lang="en-US" dirty="0"/>
              <a:t> </a:t>
            </a:r>
            <a:r>
              <a:rPr lang="en-US" dirty="0" err="1"/>
              <a:t>thời</a:t>
            </a:r>
            <a:r>
              <a:rPr lang="en-US" dirty="0"/>
              <a:t> </a:t>
            </a:r>
            <a:r>
              <a:rPr lang="en-US" dirty="0" err="1"/>
              <a:t>công</a:t>
            </a:r>
            <a:r>
              <a:rPr lang="en-US" dirty="0"/>
              <a:t> </a:t>
            </a:r>
            <a:r>
              <a:rPr lang="en-US" dirty="0" err="1"/>
              <a:t>việc</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r>
              <a:rPr lang="en-US" dirty="0"/>
              <a:t>: </a:t>
            </a:r>
            <a:r>
              <a:rPr lang="en-US" dirty="0" err="1"/>
              <a:t>Vẽ</a:t>
            </a:r>
            <a:r>
              <a:rPr lang="en-US" dirty="0"/>
              <a:t> </a:t>
            </a:r>
            <a:r>
              <a:rPr lang="en-US" dirty="0" err="1"/>
              <a:t>giải</a:t>
            </a:r>
            <a:r>
              <a:rPr lang="en-US" dirty="0"/>
              <a:t> </a:t>
            </a:r>
            <a:r>
              <a:rPr lang="en-US" dirty="0" err="1"/>
              <a:t>đồ</a:t>
            </a:r>
            <a:r>
              <a:rPr lang="en-US" dirty="0"/>
              <a:t> </a:t>
            </a:r>
            <a:r>
              <a:rPr lang="en-US" dirty="0" err="1"/>
              <a:t>Gaint</a:t>
            </a:r>
            <a:r>
              <a:rPr lang="en-US" dirty="0"/>
              <a:t> </a:t>
            </a:r>
            <a:r>
              <a:rPr lang="en-US" dirty="0" err="1"/>
              <a:t>Tình</a:t>
            </a:r>
            <a:r>
              <a:rPr lang="en-US" dirty="0"/>
              <a:t> </a:t>
            </a:r>
            <a:r>
              <a:rPr lang="en-US" dirty="0" err="1"/>
              <a:t>thời</a:t>
            </a:r>
            <a:r>
              <a:rPr lang="en-US" dirty="0"/>
              <a:t> </a:t>
            </a:r>
            <a:r>
              <a:rPr lang="en-US" dirty="0" err="1"/>
              <a:t>gian</a:t>
            </a:r>
            <a:r>
              <a:rPr lang="en-US" dirty="0"/>
              <a:t> </a:t>
            </a:r>
            <a:r>
              <a:rPr lang="en-US" dirty="0" err="1"/>
              <a:t>đợi</a:t>
            </a:r>
            <a:r>
              <a:rPr lang="en-US" dirty="0"/>
              <a:t> TB, </a:t>
            </a:r>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TB </a:t>
            </a:r>
            <a:r>
              <a:rPr lang="en-US" dirty="0" err="1"/>
              <a:t>và</a:t>
            </a:r>
            <a:r>
              <a:rPr lang="en-US" dirty="0"/>
              <a:t> </a:t>
            </a:r>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TB </a:t>
            </a:r>
          </a:p>
        </p:txBody>
      </p:sp>
    </p:spTree>
    <p:extLst>
      <p:ext uri="{BB962C8B-B14F-4D97-AF65-F5344CB8AC3E}">
        <p14:creationId xmlns:p14="http://schemas.microsoft.com/office/powerpoint/2010/main" val="157112472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34</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11" name="Content Placeholder 10"/>
          <p:cNvSpPr>
            <a:spLocks noGrp="1"/>
          </p:cNvSpPr>
          <p:nvPr>
            <p:ph idx="1"/>
          </p:nvPr>
        </p:nvSpPr>
        <p:spPr>
          <a:xfrm>
            <a:off x="335360" y="1412776"/>
            <a:ext cx="11521280" cy="476250"/>
          </a:xfrm>
        </p:spPr>
        <p:txBody>
          <a:bodyPr/>
          <a:lstStyle/>
          <a:p>
            <a:pPr lvl="0"/>
            <a:r>
              <a:rPr lang="en-US" dirty="0" err="1"/>
              <a:t>Tại</a:t>
            </a:r>
            <a:r>
              <a:rPr lang="en-US" dirty="0"/>
              <a:t> </a:t>
            </a:r>
            <a:r>
              <a:rPr lang="en-US" dirty="0" err="1"/>
              <a:t>sao</a:t>
            </a:r>
            <a:r>
              <a:rPr lang="en-US" dirty="0"/>
              <a:t> </a:t>
            </a:r>
            <a:r>
              <a:rPr lang="en-US" dirty="0" err="1"/>
              <a:t>phải</a:t>
            </a:r>
            <a:r>
              <a:rPr lang="en-US" dirty="0"/>
              <a:t> </a:t>
            </a:r>
            <a:r>
              <a:rPr lang="en-US" dirty="0" err="1"/>
              <a:t>định</a:t>
            </a:r>
            <a:r>
              <a:rPr lang="en-US" dirty="0"/>
              <a:t> </a:t>
            </a:r>
            <a:r>
              <a:rPr lang="en-US" dirty="0" err="1"/>
              <a:t>thời</a:t>
            </a:r>
            <a:r>
              <a:rPr lang="en-US" dirty="0"/>
              <a:t>? </a:t>
            </a:r>
            <a:r>
              <a:rPr lang="en-US" dirty="0" err="1"/>
              <a:t>Nêu</a:t>
            </a:r>
            <a:r>
              <a:rPr lang="en-US" dirty="0"/>
              <a:t> </a:t>
            </a:r>
            <a:r>
              <a:rPr lang="en-US" dirty="0" err="1"/>
              <a:t>các</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về</a:t>
            </a:r>
            <a:r>
              <a:rPr lang="en-US" dirty="0"/>
              <a:t> </a:t>
            </a:r>
            <a:r>
              <a:rPr lang="en-US" dirty="0" err="1"/>
              <a:t>chúng</a:t>
            </a:r>
            <a:r>
              <a:rPr lang="en-US" dirty="0"/>
              <a:t>? </a:t>
            </a:r>
          </a:p>
        </p:txBody>
      </p:sp>
      <p:sp>
        <p:nvSpPr>
          <p:cNvPr id="9" name="TextBox 3">
            <a:extLst>
              <a:ext uri="{FF2B5EF4-FFF2-40B4-BE49-F238E27FC236}">
                <a16:creationId xmlns:a16="http://schemas.microsoft.com/office/drawing/2014/main" id="{8DFD1E42-37A6-4BC3-80BB-61EE2A0E9D20}"/>
              </a:ext>
            </a:extLst>
          </p:cNvPr>
          <p:cNvSpPr txBox="1"/>
          <p:nvPr/>
        </p:nvSpPr>
        <p:spPr>
          <a:xfrm>
            <a:off x="588099" y="2811157"/>
            <a:ext cx="2712926" cy="2553474"/>
          </a:xfrm>
          <a:prstGeom prst="roundRect">
            <a:avLst>
              <a:gd name="adj" fmla="val 50000"/>
            </a:avLst>
          </a:prstGeom>
          <a:solidFill>
            <a:schemeClr val="accent1"/>
          </a:solid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800" dirty="0" err="1">
                <a:solidFill>
                  <a:schemeClr val="bg1"/>
                </a:solidFill>
              </a:rPr>
              <a:t>Chọn</a:t>
            </a:r>
            <a:r>
              <a:rPr lang="en-US" sz="2800" dirty="0">
                <a:solidFill>
                  <a:schemeClr val="bg1"/>
                </a:solidFill>
              </a:rPr>
              <a:t> </a:t>
            </a:r>
            <a:r>
              <a:rPr lang="en-US" sz="2800" dirty="0" err="1">
                <a:solidFill>
                  <a:schemeClr val="bg1"/>
                </a:solidFill>
              </a:rPr>
              <a:t>một</a:t>
            </a:r>
            <a:r>
              <a:rPr lang="en-US" sz="2800" dirty="0">
                <a:solidFill>
                  <a:schemeClr val="bg1"/>
                </a:solidFill>
              </a:rPr>
              <a:t> process (</a:t>
            </a:r>
            <a:r>
              <a:rPr lang="en-US" sz="2800" dirty="0" err="1">
                <a:solidFill>
                  <a:schemeClr val="bg1"/>
                </a:solidFill>
              </a:rPr>
              <a:t>từ</a:t>
            </a:r>
            <a:r>
              <a:rPr lang="en-US" sz="2800" dirty="0">
                <a:solidFill>
                  <a:schemeClr val="bg1"/>
                </a:solidFill>
              </a:rPr>
              <a:t> ready queue)</a:t>
            </a:r>
            <a:endParaRPr lang="ko-KR" altLang="en-US" sz="2800" b="1" dirty="0">
              <a:solidFill>
                <a:schemeClr val="bg1"/>
              </a:solidFill>
              <a:cs typeface="Arial" pitchFamily="34" charset="0"/>
            </a:endParaRPr>
          </a:p>
        </p:txBody>
      </p:sp>
      <p:grpSp>
        <p:nvGrpSpPr>
          <p:cNvPr id="13" name="그룹 31">
            <a:extLst>
              <a:ext uri="{FF2B5EF4-FFF2-40B4-BE49-F238E27FC236}">
                <a16:creationId xmlns:a16="http://schemas.microsoft.com/office/drawing/2014/main" id="{E5D9E514-DA9A-45C3-A9BB-807C1E4F62B4}"/>
              </a:ext>
            </a:extLst>
          </p:cNvPr>
          <p:cNvGrpSpPr/>
          <p:nvPr/>
        </p:nvGrpSpPr>
        <p:grpSpPr>
          <a:xfrm>
            <a:off x="4513273" y="2057400"/>
            <a:ext cx="6981377" cy="2290165"/>
            <a:chOff x="701891" y="2408004"/>
            <a:chExt cx="5249679" cy="2290165"/>
          </a:xfrm>
        </p:grpSpPr>
        <p:sp>
          <p:nvSpPr>
            <p:cNvPr id="14" name="Rectangle 13">
              <a:extLst>
                <a:ext uri="{FF2B5EF4-FFF2-40B4-BE49-F238E27FC236}">
                  <a16:creationId xmlns:a16="http://schemas.microsoft.com/office/drawing/2014/main" id="{A53F4B7E-91B0-4E33-BFD9-554EA69F1926}"/>
                </a:ext>
              </a:extLst>
            </p:cNvPr>
            <p:cNvSpPr/>
            <p:nvPr/>
          </p:nvSpPr>
          <p:spPr>
            <a:xfrm>
              <a:off x="701891" y="3762065"/>
              <a:ext cx="2039997" cy="936104"/>
            </a:xfrm>
            <a:prstGeom prst="rect">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5" name="Freeform 4">
              <a:extLst>
                <a:ext uri="{FF2B5EF4-FFF2-40B4-BE49-F238E27FC236}">
                  <a16:creationId xmlns:a16="http://schemas.microsoft.com/office/drawing/2014/main" id="{32A711D8-713A-4A8F-93E0-E763F03C7091}"/>
                </a:ext>
              </a:extLst>
            </p:cNvPr>
            <p:cNvSpPr/>
            <p:nvPr/>
          </p:nvSpPr>
          <p:spPr>
            <a:xfrm>
              <a:off x="2319100" y="3144156"/>
              <a:ext cx="422788" cy="1477813"/>
            </a:xfrm>
            <a:custGeom>
              <a:avLst/>
              <a:gdLst>
                <a:gd name="connsiteX0" fmla="*/ 0 w 405441"/>
                <a:gd name="connsiteY0" fmla="*/ 0 h 1449238"/>
                <a:gd name="connsiteX1" fmla="*/ 396815 w 405441"/>
                <a:gd name="connsiteY1" fmla="*/ 508958 h 1449238"/>
                <a:gd name="connsiteX2" fmla="*/ 405441 w 405441"/>
                <a:gd name="connsiteY2" fmla="*/ 1449238 h 1449238"/>
                <a:gd name="connsiteX3" fmla="*/ 34505 w 405441"/>
                <a:gd name="connsiteY3" fmla="*/ 940279 h 1449238"/>
                <a:gd name="connsiteX4" fmla="*/ 0 w 405441"/>
                <a:gd name="connsiteY4" fmla="*/ 0 h 1449238"/>
                <a:gd name="connsiteX0" fmla="*/ 0 w 405441"/>
                <a:gd name="connsiteY0" fmla="*/ 0 h 1449238"/>
                <a:gd name="connsiteX1" fmla="*/ 396815 w 405441"/>
                <a:gd name="connsiteY1" fmla="*/ 508958 h 1449238"/>
                <a:gd name="connsiteX2" fmla="*/ 405441 w 405441"/>
                <a:gd name="connsiteY2" fmla="*/ 1449238 h 1449238"/>
                <a:gd name="connsiteX3" fmla="*/ 8312 w 405441"/>
                <a:gd name="connsiteY3" fmla="*/ 918848 h 1449238"/>
                <a:gd name="connsiteX4" fmla="*/ 0 w 405441"/>
                <a:gd name="connsiteY4" fmla="*/ 0 h 1449238"/>
                <a:gd name="connsiteX0" fmla="*/ 0 w 405441"/>
                <a:gd name="connsiteY0" fmla="*/ 0 h 1449238"/>
                <a:gd name="connsiteX1" fmla="*/ 396815 w 405441"/>
                <a:gd name="connsiteY1" fmla="*/ 508958 h 1449238"/>
                <a:gd name="connsiteX2" fmla="*/ 405441 w 405441"/>
                <a:gd name="connsiteY2" fmla="*/ 1449238 h 1449238"/>
                <a:gd name="connsiteX3" fmla="*/ 3550 w 405441"/>
                <a:gd name="connsiteY3" fmla="*/ 904561 h 1449238"/>
                <a:gd name="connsiteX4" fmla="*/ 0 w 405441"/>
                <a:gd name="connsiteY4" fmla="*/ 0 h 1449238"/>
                <a:gd name="connsiteX0" fmla="*/ 0 w 405441"/>
                <a:gd name="connsiteY0" fmla="*/ 0 h 1449238"/>
                <a:gd name="connsiteX1" fmla="*/ 396815 w 405441"/>
                <a:gd name="connsiteY1" fmla="*/ 508958 h 1449238"/>
                <a:gd name="connsiteX2" fmla="*/ 405441 w 405441"/>
                <a:gd name="connsiteY2" fmla="*/ 1449238 h 1449238"/>
                <a:gd name="connsiteX3" fmla="*/ 3550 w 405441"/>
                <a:gd name="connsiteY3" fmla="*/ 916468 h 1449238"/>
                <a:gd name="connsiteX4" fmla="*/ 0 w 405441"/>
                <a:gd name="connsiteY4" fmla="*/ 0 h 1449238"/>
                <a:gd name="connsiteX0" fmla="*/ 4123 w 409564"/>
                <a:gd name="connsiteY0" fmla="*/ 0 h 1449238"/>
                <a:gd name="connsiteX1" fmla="*/ 400938 w 409564"/>
                <a:gd name="connsiteY1" fmla="*/ 508958 h 1449238"/>
                <a:gd name="connsiteX2" fmla="*/ 409564 w 409564"/>
                <a:gd name="connsiteY2" fmla="*/ 1449238 h 1449238"/>
                <a:gd name="connsiteX3" fmla="*/ 529 w 409564"/>
                <a:gd name="connsiteY3" fmla="*/ 909324 h 1449238"/>
                <a:gd name="connsiteX4" fmla="*/ 4123 w 409564"/>
                <a:gd name="connsiteY4" fmla="*/ 0 h 1449238"/>
                <a:gd name="connsiteX0" fmla="*/ 4123 w 409564"/>
                <a:gd name="connsiteY0" fmla="*/ 0 h 1463526"/>
                <a:gd name="connsiteX1" fmla="*/ 400938 w 409564"/>
                <a:gd name="connsiteY1" fmla="*/ 523246 h 1463526"/>
                <a:gd name="connsiteX2" fmla="*/ 409564 w 409564"/>
                <a:gd name="connsiteY2" fmla="*/ 1463526 h 1463526"/>
                <a:gd name="connsiteX3" fmla="*/ 529 w 409564"/>
                <a:gd name="connsiteY3" fmla="*/ 923612 h 1463526"/>
                <a:gd name="connsiteX4" fmla="*/ 4123 w 409564"/>
                <a:gd name="connsiteY4" fmla="*/ 0 h 1463526"/>
                <a:gd name="connsiteX0" fmla="*/ 4488 w 409929"/>
                <a:gd name="connsiteY0" fmla="*/ 0 h 1463526"/>
                <a:gd name="connsiteX1" fmla="*/ 401303 w 409929"/>
                <a:gd name="connsiteY1" fmla="*/ 523246 h 1463526"/>
                <a:gd name="connsiteX2" fmla="*/ 409929 w 409929"/>
                <a:gd name="connsiteY2" fmla="*/ 1463526 h 1463526"/>
                <a:gd name="connsiteX3" fmla="*/ 894 w 409929"/>
                <a:gd name="connsiteY3" fmla="*/ 923612 h 1463526"/>
                <a:gd name="connsiteX4" fmla="*/ 4488 w 409929"/>
                <a:gd name="connsiteY4" fmla="*/ 0 h 1463526"/>
                <a:gd name="connsiteX0" fmla="*/ 4488 w 430102"/>
                <a:gd name="connsiteY0" fmla="*/ 0 h 1463526"/>
                <a:gd name="connsiteX1" fmla="*/ 429878 w 430102"/>
                <a:gd name="connsiteY1" fmla="*/ 532771 h 1463526"/>
                <a:gd name="connsiteX2" fmla="*/ 409929 w 430102"/>
                <a:gd name="connsiteY2" fmla="*/ 1463526 h 1463526"/>
                <a:gd name="connsiteX3" fmla="*/ 894 w 430102"/>
                <a:gd name="connsiteY3" fmla="*/ 923612 h 1463526"/>
                <a:gd name="connsiteX4" fmla="*/ 4488 w 430102"/>
                <a:gd name="connsiteY4" fmla="*/ 0 h 1463526"/>
                <a:gd name="connsiteX0" fmla="*/ 4488 w 430450"/>
                <a:gd name="connsiteY0" fmla="*/ 0 h 1477813"/>
                <a:gd name="connsiteX1" fmla="*/ 429878 w 430450"/>
                <a:gd name="connsiteY1" fmla="*/ 532771 h 1477813"/>
                <a:gd name="connsiteX2" fmla="*/ 426598 w 430450"/>
                <a:gd name="connsiteY2" fmla="*/ 1477813 h 1477813"/>
                <a:gd name="connsiteX3" fmla="*/ 894 w 430450"/>
                <a:gd name="connsiteY3" fmla="*/ 923612 h 1477813"/>
                <a:gd name="connsiteX4" fmla="*/ 4488 w 430450"/>
                <a:gd name="connsiteY4" fmla="*/ 0 h 1477813"/>
                <a:gd name="connsiteX0" fmla="*/ 4488 w 426598"/>
                <a:gd name="connsiteY0" fmla="*/ 0 h 1477813"/>
                <a:gd name="connsiteX1" fmla="*/ 425115 w 426598"/>
                <a:gd name="connsiteY1" fmla="*/ 547059 h 1477813"/>
                <a:gd name="connsiteX2" fmla="*/ 426598 w 426598"/>
                <a:gd name="connsiteY2" fmla="*/ 1477813 h 1477813"/>
                <a:gd name="connsiteX3" fmla="*/ 894 w 426598"/>
                <a:gd name="connsiteY3" fmla="*/ 923612 h 1477813"/>
                <a:gd name="connsiteX4" fmla="*/ 4488 w 426598"/>
                <a:gd name="connsiteY4" fmla="*/ 0 h 1477813"/>
                <a:gd name="connsiteX0" fmla="*/ 4488 w 426598"/>
                <a:gd name="connsiteY0" fmla="*/ 0 h 1477813"/>
                <a:gd name="connsiteX1" fmla="*/ 425115 w 426598"/>
                <a:gd name="connsiteY1" fmla="*/ 547059 h 1477813"/>
                <a:gd name="connsiteX2" fmla="*/ 426598 w 426598"/>
                <a:gd name="connsiteY2" fmla="*/ 1477813 h 1477813"/>
                <a:gd name="connsiteX3" fmla="*/ 894 w 426598"/>
                <a:gd name="connsiteY3" fmla="*/ 923612 h 1477813"/>
                <a:gd name="connsiteX4" fmla="*/ 4488 w 426598"/>
                <a:gd name="connsiteY4" fmla="*/ 0 h 1477813"/>
                <a:gd name="connsiteX0" fmla="*/ 1250 w 423360"/>
                <a:gd name="connsiteY0" fmla="*/ 0 h 1477813"/>
                <a:gd name="connsiteX1" fmla="*/ 421877 w 423360"/>
                <a:gd name="connsiteY1" fmla="*/ 547059 h 1477813"/>
                <a:gd name="connsiteX2" fmla="*/ 423360 w 423360"/>
                <a:gd name="connsiteY2" fmla="*/ 1477813 h 1477813"/>
                <a:gd name="connsiteX3" fmla="*/ 2418 w 423360"/>
                <a:gd name="connsiteY3" fmla="*/ 928374 h 1477813"/>
                <a:gd name="connsiteX4" fmla="*/ 1250 w 423360"/>
                <a:gd name="connsiteY4" fmla="*/ 0 h 1477813"/>
                <a:gd name="connsiteX0" fmla="*/ 2576 w 424686"/>
                <a:gd name="connsiteY0" fmla="*/ 0 h 1477813"/>
                <a:gd name="connsiteX1" fmla="*/ 423203 w 424686"/>
                <a:gd name="connsiteY1" fmla="*/ 547059 h 1477813"/>
                <a:gd name="connsiteX2" fmla="*/ 424686 w 424686"/>
                <a:gd name="connsiteY2" fmla="*/ 1477813 h 1477813"/>
                <a:gd name="connsiteX3" fmla="*/ 1363 w 424686"/>
                <a:gd name="connsiteY3" fmla="*/ 937899 h 1477813"/>
                <a:gd name="connsiteX4" fmla="*/ 2576 w 424686"/>
                <a:gd name="connsiteY4" fmla="*/ 0 h 1477813"/>
                <a:gd name="connsiteX0" fmla="*/ 678 w 422788"/>
                <a:gd name="connsiteY0" fmla="*/ 0 h 1477813"/>
                <a:gd name="connsiteX1" fmla="*/ 421305 w 422788"/>
                <a:gd name="connsiteY1" fmla="*/ 547059 h 1477813"/>
                <a:gd name="connsiteX2" fmla="*/ 422788 w 422788"/>
                <a:gd name="connsiteY2" fmla="*/ 1477813 h 1477813"/>
                <a:gd name="connsiteX3" fmla="*/ 4228 w 422788"/>
                <a:gd name="connsiteY3" fmla="*/ 933137 h 1477813"/>
                <a:gd name="connsiteX4" fmla="*/ 678 w 422788"/>
                <a:gd name="connsiteY4" fmla="*/ 0 h 1477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788" h="1477813">
                  <a:moveTo>
                    <a:pt x="678" y="0"/>
                  </a:moveTo>
                  <a:lnTo>
                    <a:pt x="421305" y="547059"/>
                  </a:lnTo>
                  <a:cubicBezTo>
                    <a:pt x="419417" y="860486"/>
                    <a:pt x="419913" y="1164386"/>
                    <a:pt x="422788" y="1477813"/>
                  </a:cubicBezTo>
                  <a:lnTo>
                    <a:pt x="4228" y="933137"/>
                  </a:lnTo>
                  <a:cubicBezTo>
                    <a:pt x="1457" y="626854"/>
                    <a:pt x="-1314" y="311046"/>
                    <a:pt x="678" y="0"/>
                  </a:cubicBezTo>
                  <a:close/>
                </a:path>
              </a:pathLst>
            </a:custGeom>
            <a:solidFill>
              <a:schemeClr val="accent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6" name="Rectangle 15">
              <a:extLst>
                <a:ext uri="{FF2B5EF4-FFF2-40B4-BE49-F238E27FC236}">
                  <a16:creationId xmlns:a16="http://schemas.microsoft.com/office/drawing/2014/main" id="{7C9C0360-CA4C-4244-9697-B4E7C2660ED1}"/>
                </a:ext>
              </a:extLst>
            </p:cNvPr>
            <p:cNvSpPr/>
            <p:nvPr/>
          </p:nvSpPr>
          <p:spPr>
            <a:xfrm>
              <a:off x="2318566" y="3084211"/>
              <a:ext cx="2039997" cy="936104"/>
            </a:xfrm>
            <a:prstGeom prst="rect">
              <a:avLst/>
            </a:prstGeom>
            <a:solidFill>
              <a:schemeClr val="bg1"/>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7" name="Freeform 6">
              <a:extLst>
                <a:ext uri="{FF2B5EF4-FFF2-40B4-BE49-F238E27FC236}">
                  <a16:creationId xmlns:a16="http://schemas.microsoft.com/office/drawing/2014/main" id="{F18AAF16-0AE7-4958-BFC2-151FBC4046ED}"/>
                </a:ext>
              </a:extLst>
            </p:cNvPr>
            <p:cNvSpPr/>
            <p:nvPr/>
          </p:nvSpPr>
          <p:spPr>
            <a:xfrm>
              <a:off x="3923988" y="2475840"/>
              <a:ext cx="422788" cy="1477813"/>
            </a:xfrm>
            <a:custGeom>
              <a:avLst/>
              <a:gdLst>
                <a:gd name="connsiteX0" fmla="*/ 0 w 405441"/>
                <a:gd name="connsiteY0" fmla="*/ 0 h 1449238"/>
                <a:gd name="connsiteX1" fmla="*/ 396815 w 405441"/>
                <a:gd name="connsiteY1" fmla="*/ 508958 h 1449238"/>
                <a:gd name="connsiteX2" fmla="*/ 405441 w 405441"/>
                <a:gd name="connsiteY2" fmla="*/ 1449238 h 1449238"/>
                <a:gd name="connsiteX3" fmla="*/ 34505 w 405441"/>
                <a:gd name="connsiteY3" fmla="*/ 940279 h 1449238"/>
                <a:gd name="connsiteX4" fmla="*/ 0 w 405441"/>
                <a:gd name="connsiteY4" fmla="*/ 0 h 1449238"/>
                <a:gd name="connsiteX0" fmla="*/ 0 w 405441"/>
                <a:gd name="connsiteY0" fmla="*/ 0 h 1449238"/>
                <a:gd name="connsiteX1" fmla="*/ 396815 w 405441"/>
                <a:gd name="connsiteY1" fmla="*/ 508958 h 1449238"/>
                <a:gd name="connsiteX2" fmla="*/ 405441 w 405441"/>
                <a:gd name="connsiteY2" fmla="*/ 1449238 h 1449238"/>
                <a:gd name="connsiteX3" fmla="*/ 8312 w 405441"/>
                <a:gd name="connsiteY3" fmla="*/ 918848 h 1449238"/>
                <a:gd name="connsiteX4" fmla="*/ 0 w 405441"/>
                <a:gd name="connsiteY4" fmla="*/ 0 h 1449238"/>
                <a:gd name="connsiteX0" fmla="*/ 0 w 405441"/>
                <a:gd name="connsiteY0" fmla="*/ 0 h 1449238"/>
                <a:gd name="connsiteX1" fmla="*/ 396815 w 405441"/>
                <a:gd name="connsiteY1" fmla="*/ 508958 h 1449238"/>
                <a:gd name="connsiteX2" fmla="*/ 405441 w 405441"/>
                <a:gd name="connsiteY2" fmla="*/ 1449238 h 1449238"/>
                <a:gd name="connsiteX3" fmla="*/ 3550 w 405441"/>
                <a:gd name="connsiteY3" fmla="*/ 904561 h 1449238"/>
                <a:gd name="connsiteX4" fmla="*/ 0 w 405441"/>
                <a:gd name="connsiteY4" fmla="*/ 0 h 1449238"/>
                <a:gd name="connsiteX0" fmla="*/ 0 w 405441"/>
                <a:gd name="connsiteY0" fmla="*/ 0 h 1449238"/>
                <a:gd name="connsiteX1" fmla="*/ 396815 w 405441"/>
                <a:gd name="connsiteY1" fmla="*/ 508958 h 1449238"/>
                <a:gd name="connsiteX2" fmla="*/ 405441 w 405441"/>
                <a:gd name="connsiteY2" fmla="*/ 1449238 h 1449238"/>
                <a:gd name="connsiteX3" fmla="*/ 3550 w 405441"/>
                <a:gd name="connsiteY3" fmla="*/ 916468 h 1449238"/>
                <a:gd name="connsiteX4" fmla="*/ 0 w 405441"/>
                <a:gd name="connsiteY4" fmla="*/ 0 h 1449238"/>
                <a:gd name="connsiteX0" fmla="*/ 4123 w 409564"/>
                <a:gd name="connsiteY0" fmla="*/ 0 h 1449238"/>
                <a:gd name="connsiteX1" fmla="*/ 400938 w 409564"/>
                <a:gd name="connsiteY1" fmla="*/ 508958 h 1449238"/>
                <a:gd name="connsiteX2" fmla="*/ 409564 w 409564"/>
                <a:gd name="connsiteY2" fmla="*/ 1449238 h 1449238"/>
                <a:gd name="connsiteX3" fmla="*/ 529 w 409564"/>
                <a:gd name="connsiteY3" fmla="*/ 909324 h 1449238"/>
                <a:gd name="connsiteX4" fmla="*/ 4123 w 409564"/>
                <a:gd name="connsiteY4" fmla="*/ 0 h 1449238"/>
                <a:gd name="connsiteX0" fmla="*/ 4123 w 409564"/>
                <a:gd name="connsiteY0" fmla="*/ 0 h 1463526"/>
                <a:gd name="connsiteX1" fmla="*/ 400938 w 409564"/>
                <a:gd name="connsiteY1" fmla="*/ 523246 h 1463526"/>
                <a:gd name="connsiteX2" fmla="*/ 409564 w 409564"/>
                <a:gd name="connsiteY2" fmla="*/ 1463526 h 1463526"/>
                <a:gd name="connsiteX3" fmla="*/ 529 w 409564"/>
                <a:gd name="connsiteY3" fmla="*/ 923612 h 1463526"/>
                <a:gd name="connsiteX4" fmla="*/ 4123 w 409564"/>
                <a:gd name="connsiteY4" fmla="*/ 0 h 1463526"/>
                <a:gd name="connsiteX0" fmla="*/ 4488 w 409929"/>
                <a:gd name="connsiteY0" fmla="*/ 0 h 1463526"/>
                <a:gd name="connsiteX1" fmla="*/ 401303 w 409929"/>
                <a:gd name="connsiteY1" fmla="*/ 523246 h 1463526"/>
                <a:gd name="connsiteX2" fmla="*/ 409929 w 409929"/>
                <a:gd name="connsiteY2" fmla="*/ 1463526 h 1463526"/>
                <a:gd name="connsiteX3" fmla="*/ 894 w 409929"/>
                <a:gd name="connsiteY3" fmla="*/ 923612 h 1463526"/>
                <a:gd name="connsiteX4" fmla="*/ 4488 w 409929"/>
                <a:gd name="connsiteY4" fmla="*/ 0 h 1463526"/>
                <a:gd name="connsiteX0" fmla="*/ 4488 w 430102"/>
                <a:gd name="connsiteY0" fmla="*/ 0 h 1463526"/>
                <a:gd name="connsiteX1" fmla="*/ 429878 w 430102"/>
                <a:gd name="connsiteY1" fmla="*/ 532771 h 1463526"/>
                <a:gd name="connsiteX2" fmla="*/ 409929 w 430102"/>
                <a:gd name="connsiteY2" fmla="*/ 1463526 h 1463526"/>
                <a:gd name="connsiteX3" fmla="*/ 894 w 430102"/>
                <a:gd name="connsiteY3" fmla="*/ 923612 h 1463526"/>
                <a:gd name="connsiteX4" fmla="*/ 4488 w 430102"/>
                <a:gd name="connsiteY4" fmla="*/ 0 h 1463526"/>
                <a:gd name="connsiteX0" fmla="*/ 4488 w 430450"/>
                <a:gd name="connsiteY0" fmla="*/ 0 h 1477813"/>
                <a:gd name="connsiteX1" fmla="*/ 429878 w 430450"/>
                <a:gd name="connsiteY1" fmla="*/ 532771 h 1477813"/>
                <a:gd name="connsiteX2" fmla="*/ 426598 w 430450"/>
                <a:gd name="connsiteY2" fmla="*/ 1477813 h 1477813"/>
                <a:gd name="connsiteX3" fmla="*/ 894 w 430450"/>
                <a:gd name="connsiteY3" fmla="*/ 923612 h 1477813"/>
                <a:gd name="connsiteX4" fmla="*/ 4488 w 430450"/>
                <a:gd name="connsiteY4" fmla="*/ 0 h 1477813"/>
                <a:gd name="connsiteX0" fmla="*/ 4488 w 426598"/>
                <a:gd name="connsiteY0" fmla="*/ 0 h 1477813"/>
                <a:gd name="connsiteX1" fmla="*/ 425115 w 426598"/>
                <a:gd name="connsiteY1" fmla="*/ 547059 h 1477813"/>
                <a:gd name="connsiteX2" fmla="*/ 426598 w 426598"/>
                <a:gd name="connsiteY2" fmla="*/ 1477813 h 1477813"/>
                <a:gd name="connsiteX3" fmla="*/ 894 w 426598"/>
                <a:gd name="connsiteY3" fmla="*/ 923612 h 1477813"/>
                <a:gd name="connsiteX4" fmla="*/ 4488 w 426598"/>
                <a:gd name="connsiteY4" fmla="*/ 0 h 1477813"/>
                <a:gd name="connsiteX0" fmla="*/ 4488 w 426598"/>
                <a:gd name="connsiteY0" fmla="*/ 0 h 1477813"/>
                <a:gd name="connsiteX1" fmla="*/ 425115 w 426598"/>
                <a:gd name="connsiteY1" fmla="*/ 547059 h 1477813"/>
                <a:gd name="connsiteX2" fmla="*/ 426598 w 426598"/>
                <a:gd name="connsiteY2" fmla="*/ 1477813 h 1477813"/>
                <a:gd name="connsiteX3" fmla="*/ 894 w 426598"/>
                <a:gd name="connsiteY3" fmla="*/ 923612 h 1477813"/>
                <a:gd name="connsiteX4" fmla="*/ 4488 w 426598"/>
                <a:gd name="connsiteY4" fmla="*/ 0 h 1477813"/>
                <a:gd name="connsiteX0" fmla="*/ 1250 w 423360"/>
                <a:gd name="connsiteY0" fmla="*/ 0 h 1477813"/>
                <a:gd name="connsiteX1" fmla="*/ 421877 w 423360"/>
                <a:gd name="connsiteY1" fmla="*/ 547059 h 1477813"/>
                <a:gd name="connsiteX2" fmla="*/ 423360 w 423360"/>
                <a:gd name="connsiteY2" fmla="*/ 1477813 h 1477813"/>
                <a:gd name="connsiteX3" fmla="*/ 2418 w 423360"/>
                <a:gd name="connsiteY3" fmla="*/ 928374 h 1477813"/>
                <a:gd name="connsiteX4" fmla="*/ 1250 w 423360"/>
                <a:gd name="connsiteY4" fmla="*/ 0 h 1477813"/>
                <a:gd name="connsiteX0" fmla="*/ 2576 w 424686"/>
                <a:gd name="connsiteY0" fmla="*/ 0 h 1477813"/>
                <a:gd name="connsiteX1" fmla="*/ 423203 w 424686"/>
                <a:gd name="connsiteY1" fmla="*/ 547059 h 1477813"/>
                <a:gd name="connsiteX2" fmla="*/ 424686 w 424686"/>
                <a:gd name="connsiteY2" fmla="*/ 1477813 h 1477813"/>
                <a:gd name="connsiteX3" fmla="*/ 1363 w 424686"/>
                <a:gd name="connsiteY3" fmla="*/ 937899 h 1477813"/>
                <a:gd name="connsiteX4" fmla="*/ 2576 w 424686"/>
                <a:gd name="connsiteY4" fmla="*/ 0 h 1477813"/>
                <a:gd name="connsiteX0" fmla="*/ 678 w 422788"/>
                <a:gd name="connsiteY0" fmla="*/ 0 h 1477813"/>
                <a:gd name="connsiteX1" fmla="*/ 421305 w 422788"/>
                <a:gd name="connsiteY1" fmla="*/ 547059 h 1477813"/>
                <a:gd name="connsiteX2" fmla="*/ 422788 w 422788"/>
                <a:gd name="connsiteY2" fmla="*/ 1477813 h 1477813"/>
                <a:gd name="connsiteX3" fmla="*/ 4228 w 422788"/>
                <a:gd name="connsiteY3" fmla="*/ 933137 h 1477813"/>
                <a:gd name="connsiteX4" fmla="*/ 678 w 422788"/>
                <a:gd name="connsiteY4" fmla="*/ 0 h 1477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788" h="1477813">
                  <a:moveTo>
                    <a:pt x="678" y="0"/>
                  </a:moveTo>
                  <a:lnTo>
                    <a:pt x="421305" y="547059"/>
                  </a:lnTo>
                  <a:cubicBezTo>
                    <a:pt x="419417" y="860486"/>
                    <a:pt x="419913" y="1164386"/>
                    <a:pt x="422788" y="1477813"/>
                  </a:cubicBezTo>
                  <a:lnTo>
                    <a:pt x="4228" y="933137"/>
                  </a:lnTo>
                  <a:cubicBezTo>
                    <a:pt x="1457" y="626854"/>
                    <a:pt x="-1314" y="311046"/>
                    <a:pt x="678" y="0"/>
                  </a:cubicBezTo>
                  <a:close/>
                </a:path>
              </a:pathLst>
            </a:custGeom>
            <a:solidFill>
              <a:schemeClr val="accent2"/>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sp>
          <p:nvSpPr>
            <p:cNvPr id="18" name="Rectangle 17">
              <a:extLst>
                <a:ext uri="{FF2B5EF4-FFF2-40B4-BE49-F238E27FC236}">
                  <a16:creationId xmlns:a16="http://schemas.microsoft.com/office/drawing/2014/main" id="{1A9F8814-8B37-4FE6-B7E9-1778CDFFD7FE}"/>
                </a:ext>
              </a:extLst>
            </p:cNvPr>
            <p:cNvSpPr/>
            <p:nvPr/>
          </p:nvSpPr>
          <p:spPr>
            <a:xfrm>
              <a:off x="3911573" y="2408004"/>
              <a:ext cx="2039997" cy="936104"/>
            </a:xfrm>
            <a:prstGeom prst="rect">
              <a:avLst/>
            </a:prstGeom>
            <a:solidFill>
              <a:schemeClr val="bg1"/>
            </a:solidFill>
            <a:ln w="762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endParaRPr>
            </a:p>
          </p:txBody>
        </p:sp>
      </p:grpSp>
      <p:sp>
        <p:nvSpPr>
          <p:cNvPr id="19" name="TextBox 18">
            <a:extLst>
              <a:ext uri="{FF2B5EF4-FFF2-40B4-BE49-F238E27FC236}">
                <a16:creationId xmlns:a16="http://schemas.microsoft.com/office/drawing/2014/main" id="{14B9D3BE-9187-41CE-8379-8D7F8E266F74}"/>
              </a:ext>
            </a:extLst>
          </p:cNvPr>
          <p:cNvSpPr txBox="1"/>
          <p:nvPr/>
        </p:nvSpPr>
        <p:spPr>
          <a:xfrm>
            <a:off x="5450988" y="3437222"/>
            <a:ext cx="765296" cy="646331"/>
          </a:xfrm>
          <a:prstGeom prst="rect">
            <a:avLst/>
          </a:prstGeom>
          <a:noFill/>
        </p:spPr>
        <p:txBody>
          <a:bodyPr wrap="square" rtlCol="0">
            <a:spAutoFit/>
          </a:bodyPr>
          <a:lstStyle/>
          <a:p>
            <a:pPr algn="ctr"/>
            <a:r>
              <a:rPr lang="en-US" altLang="ko-KR" sz="3600" b="1" dirty="0">
                <a:solidFill>
                  <a:schemeClr val="tx1">
                    <a:lumMod val="75000"/>
                    <a:lumOff val="25000"/>
                  </a:schemeClr>
                </a:solidFill>
                <a:cs typeface="Arial" pitchFamily="34" charset="0"/>
              </a:rPr>
              <a:t>01</a:t>
            </a:r>
            <a:endParaRPr lang="ko-KR" altLang="en-US" sz="36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E28D00C-7D80-4D7D-AB73-49E0C661EF89}"/>
              </a:ext>
            </a:extLst>
          </p:cNvPr>
          <p:cNvSpPr txBox="1"/>
          <p:nvPr/>
        </p:nvSpPr>
        <p:spPr>
          <a:xfrm>
            <a:off x="7578200" y="2749795"/>
            <a:ext cx="765296" cy="646331"/>
          </a:xfrm>
          <a:prstGeom prst="rect">
            <a:avLst/>
          </a:prstGeom>
          <a:noFill/>
        </p:spPr>
        <p:txBody>
          <a:bodyPr wrap="square" rtlCol="0">
            <a:spAutoFit/>
          </a:bodyPr>
          <a:lstStyle/>
          <a:p>
            <a:pPr algn="ctr"/>
            <a:r>
              <a:rPr lang="en-US" altLang="ko-KR" sz="3600" b="1" dirty="0">
                <a:solidFill>
                  <a:schemeClr val="tx1">
                    <a:lumMod val="75000"/>
                    <a:lumOff val="25000"/>
                  </a:schemeClr>
                </a:solidFill>
                <a:cs typeface="Arial" pitchFamily="34" charset="0"/>
              </a:rPr>
              <a:t>02</a:t>
            </a:r>
            <a:endParaRPr lang="ko-KR" altLang="en-US" sz="3600" b="1"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C7ABAFEC-C92D-4152-9FC3-6DDFB1909D96}"/>
              </a:ext>
            </a:extLst>
          </p:cNvPr>
          <p:cNvSpPr txBox="1"/>
          <p:nvPr/>
        </p:nvSpPr>
        <p:spPr>
          <a:xfrm>
            <a:off x="9635316" y="2083541"/>
            <a:ext cx="765296" cy="646331"/>
          </a:xfrm>
          <a:prstGeom prst="rect">
            <a:avLst/>
          </a:prstGeom>
          <a:noFill/>
        </p:spPr>
        <p:txBody>
          <a:bodyPr wrap="square" rtlCol="0">
            <a:spAutoFit/>
          </a:bodyPr>
          <a:lstStyle/>
          <a:p>
            <a:pPr algn="ctr"/>
            <a:r>
              <a:rPr lang="en-US" altLang="ko-KR" sz="3600" b="1" dirty="0">
                <a:solidFill>
                  <a:schemeClr val="tx1">
                    <a:lumMod val="75000"/>
                    <a:lumOff val="25000"/>
                  </a:schemeClr>
                </a:solidFill>
                <a:cs typeface="Arial" pitchFamily="34" charset="0"/>
              </a:rPr>
              <a:t>03</a:t>
            </a:r>
            <a:endParaRPr lang="ko-KR" altLang="en-US" sz="3600" b="1" dirty="0">
              <a:solidFill>
                <a:schemeClr val="tx1">
                  <a:lumMod val="75000"/>
                  <a:lumOff val="25000"/>
                </a:schemeClr>
              </a:solidFill>
              <a:cs typeface="Arial" pitchFamily="34" charset="0"/>
            </a:endParaRPr>
          </a:p>
        </p:txBody>
      </p:sp>
      <p:sp>
        <p:nvSpPr>
          <p:cNvPr id="22" name="직사각형 113">
            <a:extLst>
              <a:ext uri="{FF2B5EF4-FFF2-40B4-BE49-F238E27FC236}">
                <a16:creationId xmlns:a16="http://schemas.microsoft.com/office/drawing/2014/main" id="{2DD2D06F-0E64-429F-8A2F-0113D169D135}"/>
              </a:ext>
            </a:extLst>
          </p:cNvPr>
          <p:cNvSpPr>
            <a:spLocks noChangeArrowheads="1"/>
          </p:cNvSpPr>
          <p:nvPr/>
        </p:nvSpPr>
        <p:spPr bwMode="auto">
          <a:xfrm>
            <a:off x="5248264" y="3998422"/>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a:solidFill>
                  <a:schemeClr val="tx1">
                    <a:lumMod val="75000"/>
                    <a:lumOff val="25000"/>
                  </a:schemeClr>
                </a:solidFill>
                <a:cs typeface="Arial" charset="0"/>
              </a:rPr>
              <a:t>Long-term</a:t>
            </a:r>
            <a:endParaRPr lang="ko-KR" altLang="en-US" sz="1400" dirty="0">
              <a:solidFill>
                <a:schemeClr val="tx1">
                  <a:lumMod val="75000"/>
                  <a:lumOff val="25000"/>
                </a:schemeClr>
              </a:solidFill>
            </a:endParaRPr>
          </a:p>
        </p:txBody>
      </p:sp>
      <p:sp>
        <p:nvSpPr>
          <p:cNvPr id="23" name="직사각형 113">
            <a:extLst>
              <a:ext uri="{FF2B5EF4-FFF2-40B4-BE49-F238E27FC236}">
                <a16:creationId xmlns:a16="http://schemas.microsoft.com/office/drawing/2014/main" id="{F1046458-AB05-418D-AAF5-954B570F4D8D}"/>
              </a:ext>
            </a:extLst>
          </p:cNvPr>
          <p:cNvSpPr>
            <a:spLocks noChangeArrowheads="1"/>
          </p:cNvSpPr>
          <p:nvPr/>
        </p:nvSpPr>
        <p:spPr bwMode="auto">
          <a:xfrm>
            <a:off x="7375476" y="3299140"/>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a:solidFill>
                  <a:schemeClr val="tx1">
                    <a:lumMod val="75000"/>
                    <a:lumOff val="25000"/>
                  </a:schemeClr>
                </a:solidFill>
                <a:cs typeface="Arial" charset="0"/>
              </a:rPr>
              <a:t>Mid-term</a:t>
            </a:r>
            <a:endParaRPr lang="ko-KR" altLang="en-US" sz="1400" dirty="0">
              <a:solidFill>
                <a:schemeClr val="tx1">
                  <a:lumMod val="75000"/>
                  <a:lumOff val="25000"/>
                </a:schemeClr>
              </a:solidFill>
            </a:endParaRPr>
          </a:p>
        </p:txBody>
      </p:sp>
      <p:sp>
        <p:nvSpPr>
          <p:cNvPr id="24" name="직사각형 113">
            <a:extLst>
              <a:ext uri="{FF2B5EF4-FFF2-40B4-BE49-F238E27FC236}">
                <a16:creationId xmlns:a16="http://schemas.microsoft.com/office/drawing/2014/main" id="{6533F307-B6D2-4E58-854E-2C5474A87F78}"/>
              </a:ext>
            </a:extLst>
          </p:cNvPr>
          <p:cNvSpPr>
            <a:spLocks noChangeArrowheads="1"/>
          </p:cNvSpPr>
          <p:nvPr/>
        </p:nvSpPr>
        <p:spPr bwMode="auto">
          <a:xfrm>
            <a:off x="9432592" y="2621030"/>
            <a:ext cx="1170747" cy="307777"/>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1400" b="1" dirty="0">
                <a:solidFill>
                  <a:schemeClr val="tx1">
                    <a:lumMod val="75000"/>
                    <a:lumOff val="25000"/>
                  </a:schemeClr>
                </a:solidFill>
                <a:cs typeface="Arial" charset="0"/>
              </a:rPr>
              <a:t>Short-term</a:t>
            </a:r>
            <a:endParaRPr lang="ko-KR" altLang="en-US" sz="1400" dirty="0">
              <a:solidFill>
                <a:schemeClr val="tx1">
                  <a:lumMod val="75000"/>
                  <a:lumOff val="25000"/>
                </a:schemeClr>
              </a:solidFill>
            </a:endParaRPr>
          </a:p>
        </p:txBody>
      </p:sp>
      <p:sp>
        <p:nvSpPr>
          <p:cNvPr id="26" name="TextBox 25">
            <a:extLst>
              <a:ext uri="{FF2B5EF4-FFF2-40B4-BE49-F238E27FC236}">
                <a16:creationId xmlns:a16="http://schemas.microsoft.com/office/drawing/2014/main" id="{CD5CE2A2-F4E3-4412-909E-78C5FF99F322}"/>
              </a:ext>
            </a:extLst>
          </p:cNvPr>
          <p:cNvSpPr txBox="1"/>
          <p:nvPr/>
        </p:nvSpPr>
        <p:spPr>
          <a:xfrm>
            <a:off x="8249554" y="3685899"/>
            <a:ext cx="3794680" cy="2677656"/>
          </a:xfrm>
          <a:prstGeom prst="rect">
            <a:avLst/>
          </a:prstGeom>
          <a:noFill/>
        </p:spPr>
        <p:txBody>
          <a:bodyPr wrap="square" rtlCol="0">
            <a:spAutoFit/>
          </a:bodyPr>
          <a:lstStyle/>
          <a:p>
            <a:pPr algn="just"/>
            <a:r>
              <a:rPr lang="vi-VN" dirty="0">
                <a:solidFill>
                  <a:srgbClr val="FFC000"/>
                </a:solidFill>
              </a:rPr>
              <a:t>Xác định process nào trong ready queue sẽ được chiếm CPU</a:t>
            </a:r>
            <a:r>
              <a:rPr lang="en-US" dirty="0">
                <a:solidFill>
                  <a:srgbClr val="FFC000"/>
                </a:solidFill>
              </a:rPr>
              <a:t> </a:t>
            </a:r>
            <a:r>
              <a:rPr lang="vi-VN" dirty="0">
                <a:solidFill>
                  <a:srgbClr val="FFC000"/>
                </a:solidFill>
              </a:rPr>
              <a:t>để thực thi kế tiếp</a:t>
            </a:r>
            <a:r>
              <a:rPr lang="vi-VN" sz="1200" dirty="0">
                <a:solidFill>
                  <a:srgbClr val="FFC000"/>
                </a:solidFill>
              </a:rPr>
              <a:t> </a:t>
            </a:r>
            <a:endParaRPr lang="en-US" sz="1200" dirty="0">
              <a:solidFill>
                <a:srgbClr val="FFC000"/>
              </a:solidFill>
            </a:endParaRPr>
          </a:p>
          <a:p>
            <a:pPr algn="just"/>
            <a:r>
              <a:rPr lang="en-US" dirty="0">
                <a:solidFill>
                  <a:srgbClr val="FFC000"/>
                </a:solidFill>
              </a:rPr>
              <a:t>Đ</a:t>
            </a:r>
            <a:r>
              <a:rPr lang="vi-VN" dirty="0">
                <a:solidFill>
                  <a:srgbClr val="FFC000"/>
                </a:solidFill>
              </a:rPr>
              <a:t>ược gọi mỗi khi có một trong các sự</a:t>
            </a:r>
            <a:r>
              <a:rPr lang="en-US" dirty="0">
                <a:solidFill>
                  <a:srgbClr val="FFC000"/>
                </a:solidFill>
              </a:rPr>
              <a:t> </a:t>
            </a:r>
            <a:r>
              <a:rPr lang="vi-VN" dirty="0">
                <a:solidFill>
                  <a:srgbClr val="FFC000"/>
                </a:solidFill>
              </a:rPr>
              <a:t>kiện/interrupt sau xảy ra:</a:t>
            </a:r>
            <a:r>
              <a:rPr lang="en-US" dirty="0">
                <a:solidFill>
                  <a:srgbClr val="FFC000"/>
                </a:solidFill>
              </a:rPr>
              <a:t> </a:t>
            </a:r>
            <a:r>
              <a:rPr lang="vi-VN" dirty="0">
                <a:solidFill>
                  <a:srgbClr val="FFC000"/>
                </a:solidFill>
              </a:rPr>
              <a:t>Ngắt thời gian (clock interrupt)</a:t>
            </a:r>
            <a:r>
              <a:rPr lang="en-US" dirty="0">
                <a:solidFill>
                  <a:srgbClr val="FFC000"/>
                </a:solidFill>
              </a:rPr>
              <a:t>, n</a:t>
            </a:r>
            <a:r>
              <a:rPr lang="vi-VN" dirty="0">
                <a:solidFill>
                  <a:srgbClr val="FFC000"/>
                </a:solidFill>
              </a:rPr>
              <a:t>gắt ngoại vi (I/O interrupt)</a:t>
            </a:r>
            <a:r>
              <a:rPr lang="en-US" dirty="0">
                <a:solidFill>
                  <a:srgbClr val="FFC000"/>
                </a:solidFill>
              </a:rPr>
              <a:t>, l</a:t>
            </a:r>
            <a:r>
              <a:rPr lang="vi-VN" dirty="0">
                <a:solidFill>
                  <a:srgbClr val="FFC000"/>
                </a:solidFill>
              </a:rPr>
              <a:t>ời gọi hệ thống (operating system call)</a:t>
            </a:r>
            <a:r>
              <a:rPr lang="en-US" dirty="0">
                <a:solidFill>
                  <a:srgbClr val="FFC000"/>
                </a:solidFill>
              </a:rPr>
              <a:t> , </a:t>
            </a:r>
            <a:r>
              <a:rPr lang="vi-VN" dirty="0">
                <a:solidFill>
                  <a:srgbClr val="FFC000"/>
                </a:solidFill>
              </a:rPr>
              <a:t>Signal</a:t>
            </a:r>
            <a:r>
              <a:rPr lang="vi-VN" sz="1200" dirty="0">
                <a:solidFill>
                  <a:srgbClr val="FFC000"/>
                </a:solidFill>
              </a:rPr>
              <a:t> </a:t>
            </a:r>
            <a:br>
              <a:rPr lang="vi-VN" sz="1200" dirty="0"/>
            </a:br>
            <a:br>
              <a:rPr lang="vi-VN" sz="1200" dirty="0"/>
            </a:br>
            <a:endParaRPr lang="ko-KR" altLang="en-US" sz="1200" dirty="0">
              <a:solidFill>
                <a:srgbClr val="FFC000"/>
              </a:solidFill>
              <a:cs typeface="Arial" pitchFamily="34" charset="0"/>
            </a:endParaRPr>
          </a:p>
        </p:txBody>
      </p:sp>
      <p:sp>
        <p:nvSpPr>
          <p:cNvPr id="29" name="TextBox 28">
            <a:extLst>
              <a:ext uri="{FF2B5EF4-FFF2-40B4-BE49-F238E27FC236}">
                <a16:creationId xmlns:a16="http://schemas.microsoft.com/office/drawing/2014/main" id="{0484D221-1FB7-4C03-9711-6C5FFE84CF65}"/>
              </a:ext>
            </a:extLst>
          </p:cNvPr>
          <p:cNvSpPr txBox="1"/>
          <p:nvPr/>
        </p:nvSpPr>
        <p:spPr>
          <a:xfrm>
            <a:off x="4184974" y="4556595"/>
            <a:ext cx="3852803" cy="1846659"/>
          </a:xfrm>
          <a:prstGeom prst="rect">
            <a:avLst/>
          </a:prstGeom>
          <a:noFill/>
        </p:spPr>
        <p:txBody>
          <a:bodyPr wrap="square" rtlCol="0">
            <a:spAutoFit/>
          </a:bodyPr>
          <a:lstStyle/>
          <a:p>
            <a:r>
              <a:rPr lang="vi-VN" dirty="0">
                <a:solidFill>
                  <a:srgbClr val="0070C0"/>
                </a:solidFill>
              </a:rPr>
              <a:t>Xác định chương trình nào </a:t>
            </a:r>
            <a:r>
              <a:rPr lang="en-US" dirty="0">
                <a:solidFill>
                  <a:srgbClr val="0070C0"/>
                </a:solidFill>
              </a:rPr>
              <a:t>đ</a:t>
            </a:r>
            <a:r>
              <a:rPr lang="vi-VN" dirty="0">
                <a:solidFill>
                  <a:srgbClr val="0070C0"/>
                </a:solidFill>
              </a:rPr>
              <a:t>ư</a:t>
            </a:r>
            <a:r>
              <a:rPr lang="en-US" dirty="0" err="1">
                <a:solidFill>
                  <a:srgbClr val="0070C0"/>
                </a:solidFill>
              </a:rPr>
              <a:t>ợc</a:t>
            </a:r>
            <a:r>
              <a:rPr lang="en-US" dirty="0">
                <a:solidFill>
                  <a:srgbClr val="0070C0"/>
                </a:solidFill>
              </a:rPr>
              <a:t> </a:t>
            </a:r>
            <a:r>
              <a:rPr lang="vi-VN" dirty="0">
                <a:solidFill>
                  <a:srgbClr val="0070C0"/>
                </a:solidFill>
              </a:rPr>
              <a:t>thực thi</a:t>
            </a:r>
            <a:endParaRPr lang="en-US" dirty="0">
              <a:solidFill>
                <a:srgbClr val="0070C0"/>
              </a:solidFill>
            </a:endParaRPr>
          </a:p>
          <a:p>
            <a:r>
              <a:rPr lang="en-US" dirty="0" err="1">
                <a:solidFill>
                  <a:srgbClr val="0070C0"/>
                </a:solidFill>
              </a:rPr>
              <a:t>Điều</a:t>
            </a:r>
            <a:r>
              <a:rPr lang="en-US" dirty="0">
                <a:solidFill>
                  <a:srgbClr val="0070C0"/>
                </a:solidFill>
              </a:rPr>
              <a:t> </a:t>
            </a:r>
            <a:r>
              <a:rPr lang="en-US" dirty="0" err="1">
                <a:solidFill>
                  <a:srgbClr val="0070C0"/>
                </a:solidFill>
              </a:rPr>
              <a:t>khiển</a:t>
            </a:r>
            <a:r>
              <a:rPr lang="en-US" dirty="0">
                <a:solidFill>
                  <a:srgbClr val="0070C0"/>
                </a:solidFill>
              </a:rPr>
              <a:t> </a:t>
            </a:r>
            <a:r>
              <a:rPr lang="en-US" dirty="0" err="1">
                <a:solidFill>
                  <a:srgbClr val="0070C0"/>
                </a:solidFill>
              </a:rPr>
              <a:t>mức</a:t>
            </a:r>
            <a:r>
              <a:rPr lang="en-US" dirty="0">
                <a:solidFill>
                  <a:srgbClr val="0070C0"/>
                </a:solidFill>
              </a:rPr>
              <a:t> </a:t>
            </a:r>
            <a:r>
              <a:rPr lang="en-US" dirty="0" err="1">
                <a:solidFill>
                  <a:srgbClr val="0070C0"/>
                </a:solidFill>
              </a:rPr>
              <a:t>độ</a:t>
            </a:r>
            <a:r>
              <a:rPr lang="en-US" dirty="0">
                <a:solidFill>
                  <a:srgbClr val="0070C0"/>
                </a:solidFill>
              </a:rPr>
              <a:t> multiprogramming</a:t>
            </a:r>
            <a:br>
              <a:rPr lang="en-US" sz="1200" dirty="0">
                <a:solidFill>
                  <a:srgbClr val="0070C0"/>
                </a:solidFill>
              </a:rPr>
            </a:br>
            <a:r>
              <a:rPr lang="en-US" dirty="0" err="1">
                <a:solidFill>
                  <a:srgbClr val="0070C0"/>
                </a:solidFill>
              </a:rPr>
              <a:t>Duy</a:t>
            </a:r>
            <a:r>
              <a:rPr lang="en-US" dirty="0">
                <a:solidFill>
                  <a:srgbClr val="0070C0"/>
                </a:solidFill>
              </a:rPr>
              <a:t> </a:t>
            </a:r>
            <a:r>
              <a:rPr lang="vi-VN" dirty="0">
                <a:solidFill>
                  <a:srgbClr val="0070C0"/>
                </a:solidFill>
              </a:rPr>
              <a:t>trì xen lẫn CPUbound và I/O-bound process</a:t>
            </a:r>
            <a:r>
              <a:rPr lang="vi-VN" sz="1200" dirty="0">
                <a:solidFill>
                  <a:srgbClr val="0070C0"/>
                </a:solidFill>
              </a:rPr>
              <a:t> </a:t>
            </a:r>
            <a:br>
              <a:rPr lang="vi-VN" sz="1200" dirty="0">
                <a:solidFill>
                  <a:srgbClr val="0070C0"/>
                </a:solidFill>
              </a:rPr>
            </a:br>
            <a:r>
              <a:rPr lang="vi-VN" sz="1200" dirty="0"/>
              <a:t> </a:t>
            </a:r>
            <a:br>
              <a:rPr lang="vi-VN" sz="1200" dirty="0"/>
            </a:br>
            <a:endParaRPr lang="ko-KR" altLang="en-US" sz="1200"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DBBF725B-BCEE-4497-904E-C444D22E238F}"/>
              </a:ext>
            </a:extLst>
          </p:cNvPr>
          <p:cNvSpPr txBox="1"/>
          <p:nvPr/>
        </p:nvSpPr>
        <p:spPr>
          <a:xfrm>
            <a:off x="3583322" y="1940271"/>
            <a:ext cx="2986083" cy="1384995"/>
          </a:xfrm>
          <a:prstGeom prst="rect">
            <a:avLst/>
          </a:prstGeom>
          <a:noFill/>
        </p:spPr>
        <p:txBody>
          <a:bodyPr wrap="square" rtlCol="0">
            <a:spAutoFit/>
          </a:bodyPr>
          <a:lstStyle/>
          <a:p>
            <a:r>
              <a:rPr lang="vi-VN" dirty="0">
                <a:solidFill>
                  <a:srgbClr val="FF0000"/>
                </a:solidFill>
              </a:rPr>
              <a:t>Process nào vào (swap in), </a:t>
            </a:r>
            <a:r>
              <a:rPr lang="en-US" dirty="0">
                <a:solidFill>
                  <a:srgbClr val="FF0000"/>
                </a:solidFill>
              </a:rPr>
              <a:t>ra</a:t>
            </a:r>
            <a:r>
              <a:rPr lang="vi-VN" dirty="0">
                <a:solidFill>
                  <a:srgbClr val="FF0000"/>
                </a:solidFill>
              </a:rPr>
              <a:t> (swap out) bộ</a:t>
            </a:r>
            <a:r>
              <a:rPr lang="en-US" dirty="0">
                <a:solidFill>
                  <a:srgbClr val="FF0000"/>
                </a:solidFill>
              </a:rPr>
              <a:t> </a:t>
            </a:r>
            <a:r>
              <a:rPr lang="vi-VN" dirty="0">
                <a:solidFill>
                  <a:srgbClr val="FF0000"/>
                </a:solidFill>
              </a:rPr>
              <a:t>nhớ chính</a:t>
            </a:r>
            <a:r>
              <a:rPr lang="vi-VN" sz="1200" dirty="0">
                <a:solidFill>
                  <a:srgbClr val="FF0000"/>
                </a:solidFill>
              </a:rPr>
              <a:t> </a:t>
            </a:r>
            <a:endParaRPr lang="en-US" sz="1200" dirty="0">
              <a:solidFill>
                <a:srgbClr val="FF0000"/>
              </a:solidFill>
            </a:endParaRPr>
          </a:p>
          <a:p>
            <a:r>
              <a:rPr lang="vi-VN" dirty="0">
                <a:solidFill>
                  <a:srgbClr val="FF0000"/>
                </a:solidFill>
              </a:rPr>
              <a:t>Được thực hiện bởi phần quản lý bộ nh</a:t>
            </a:r>
            <a:r>
              <a:rPr lang="en-US" dirty="0">
                <a:solidFill>
                  <a:srgbClr val="FF0000"/>
                </a:solidFill>
              </a:rPr>
              <a:t>ớ</a:t>
            </a:r>
            <a:br>
              <a:rPr lang="vi-VN" sz="1200" dirty="0"/>
            </a:br>
            <a:endParaRPr lang="ko-KR" altLang="en-US" sz="12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0138216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ircle(in)">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circle(in)">
                                      <p:cBhvr>
                                        <p:cTn id="17" dur="20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heel(1)">
                                      <p:cBhvr>
                                        <p:cTn id="2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p:bldP spid="3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35</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11" name="Content Placeholder 10"/>
          <p:cNvSpPr>
            <a:spLocks noGrp="1"/>
          </p:cNvSpPr>
          <p:nvPr>
            <p:ph idx="1"/>
          </p:nvPr>
        </p:nvSpPr>
        <p:spPr/>
        <p:txBody>
          <a:bodyPr/>
          <a:lstStyle/>
          <a:p>
            <a:pPr lvl="0"/>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CPU? </a:t>
            </a:r>
          </a:p>
          <a:p>
            <a:pPr lvl="0"/>
            <a:endParaRPr lang="en-US" dirty="0"/>
          </a:p>
        </p:txBody>
      </p:sp>
      <p:pic>
        <p:nvPicPr>
          <p:cNvPr id="3" name="Picture 2">
            <a:extLst>
              <a:ext uri="{FF2B5EF4-FFF2-40B4-BE49-F238E27FC236}">
                <a16:creationId xmlns:a16="http://schemas.microsoft.com/office/drawing/2014/main" id="{C4701365-7F71-42D9-9B5D-11C180A5BB7B}"/>
              </a:ext>
            </a:extLst>
          </p:cNvPr>
          <p:cNvPicPr>
            <a:picLocks noChangeAspect="1"/>
          </p:cNvPicPr>
          <p:nvPr/>
        </p:nvPicPr>
        <p:blipFill>
          <a:blip r:embed="rId3"/>
          <a:stretch>
            <a:fillRect/>
          </a:stretch>
        </p:blipFill>
        <p:spPr>
          <a:xfrm>
            <a:off x="2895600" y="1989197"/>
            <a:ext cx="6048375" cy="4497328"/>
          </a:xfrm>
          <a:prstGeom prst="rect">
            <a:avLst/>
          </a:prstGeom>
        </p:spPr>
      </p:pic>
    </p:spTree>
    <p:extLst>
      <p:ext uri="{BB962C8B-B14F-4D97-AF65-F5344CB8AC3E}">
        <p14:creationId xmlns:p14="http://schemas.microsoft.com/office/powerpoint/2010/main" val="67412850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530609" y="4859961"/>
            <a:ext cx="457200" cy="476250"/>
          </a:xfrm>
          <a:prstGeom prst="rect">
            <a:avLst/>
          </a:prstGeom>
        </p:spPr>
        <p:txBody>
          <a:bodyPr/>
          <a:lstStyle/>
          <a:p>
            <a:fld id="{6294C92D-0306-4E69-9CD3-20855E849650}" type="slidenum">
              <a:rPr kumimoji="0" lang="en-US" smtClean="0"/>
              <a:pPr/>
              <a:t>36</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a:xfrm>
            <a:off x="2216487" y="6523909"/>
            <a:ext cx="7490949" cy="288925"/>
          </a:xfrm>
        </p:spPr>
        <p:txBody>
          <a:bodyPr/>
          <a:lstStyle/>
          <a:p>
            <a:r>
              <a:rPr kumimoji="1" lang="en-US" altLang="ja-JP" dirty="0"/>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11" name="Content Placeholder 10"/>
          <p:cNvSpPr>
            <a:spLocks noGrp="1"/>
          </p:cNvSpPr>
          <p:nvPr>
            <p:ph idx="1"/>
          </p:nvPr>
        </p:nvSpPr>
        <p:spPr>
          <a:xfrm>
            <a:off x="335360" y="1412776"/>
            <a:ext cx="11521280" cy="568424"/>
          </a:xfrm>
        </p:spPr>
        <p:txBody>
          <a:bodyPr/>
          <a:lstStyle/>
          <a:p>
            <a:pPr lvl="0"/>
            <a:r>
              <a:rPr lang="en-US" dirty="0" err="1"/>
              <a:t>Có</a:t>
            </a:r>
            <a:r>
              <a:rPr lang="en-US" dirty="0"/>
              <a:t> bao </a:t>
            </a:r>
            <a:r>
              <a:rPr lang="en-US" dirty="0" err="1"/>
              <a:t>nhiêu</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Kể</a:t>
            </a:r>
            <a:r>
              <a:rPr lang="en-US" dirty="0"/>
              <a:t> </a:t>
            </a:r>
            <a:r>
              <a:rPr lang="en-US" dirty="0" err="1"/>
              <a:t>tên</a:t>
            </a:r>
            <a:r>
              <a:rPr lang="en-US" dirty="0"/>
              <a:t>? </a:t>
            </a:r>
          </a:p>
        </p:txBody>
      </p:sp>
      <p:sp>
        <p:nvSpPr>
          <p:cNvPr id="8" name="Rounded Rectangle 5">
            <a:extLst>
              <a:ext uri="{FF2B5EF4-FFF2-40B4-BE49-F238E27FC236}">
                <a16:creationId xmlns:a16="http://schemas.microsoft.com/office/drawing/2014/main" id="{E57B5D8B-6D8D-4C8C-854B-DCB2C1F4D160}"/>
              </a:ext>
            </a:extLst>
          </p:cNvPr>
          <p:cNvSpPr/>
          <p:nvPr/>
        </p:nvSpPr>
        <p:spPr>
          <a:xfrm>
            <a:off x="1361498" y="1981200"/>
            <a:ext cx="1993626" cy="199362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9" name="Rectangle 5">
            <a:extLst>
              <a:ext uri="{FF2B5EF4-FFF2-40B4-BE49-F238E27FC236}">
                <a16:creationId xmlns:a16="http://schemas.microsoft.com/office/drawing/2014/main" id="{C50CFC0B-EC58-4A1D-A451-E99F0E97A874}"/>
              </a:ext>
            </a:extLst>
          </p:cNvPr>
          <p:cNvSpPr/>
          <p:nvPr/>
        </p:nvSpPr>
        <p:spPr>
          <a:xfrm rot="18900000">
            <a:off x="1008970" y="2147904"/>
            <a:ext cx="752036" cy="752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2" name="TextBox 4">
            <a:extLst>
              <a:ext uri="{FF2B5EF4-FFF2-40B4-BE49-F238E27FC236}">
                <a16:creationId xmlns:a16="http://schemas.microsoft.com/office/drawing/2014/main" id="{49F9CA68-99FB-4C69-95E0-11E7CA08073F}"/>
              </a:ext>
            </a:extLst>
          </p:cNvPr>
          <p:cNvSpPr txBox="1"/>
          <p:nvPr/>
        </p:nvSpPr>
        <p:spPr>
          <a:xfrm>
            <a:off x="1017724" y="2226027"/>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01</a:t>
            </a:r>
            <a:endParaRPr lang="ko-KR" altLang="en-US" sz="2000" b="1" dirty="0">
              <a:solidFill>
                <a:schemeClr val="bg1"/>
              </a:solidFill>
              <a:cs typeface="Calibri" pitchFamily="34" charset="0"/>
            </a:endParaRPr>
          </a:p>
        </p:txBody>
      </p:sp>
      <p:sp>
        <p:nvSpPr>
          <p:cNvPr id="13" name="Rounded Rectangle 9">
            <a:extLst>
              <a:ext uri="{FF2B5EF4-FFF2-40B4-BE49-F238E27FC236}">
                <a16:creationId xmlns:a16="http://schemas.microsoft.com/office/drawing/2014/main" id="{176A5DEE-AAF4-40AC-891C-600738B1F63E}"/>
              </a:ext>
            </a:extLst>
          </p:cNvPr>
          <p:cNvSpPr/>
          <p:nvPr/>
        </p:nvSpPr>
        <p:spPr>
          <a:xfrm>
            <a:off x="3558872" y="3264176"/>
            <a:ext cx="1993626" cy="1993624"/>
          </a:xfrm>
          <a:prstGeom prst="ellips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14" name="Rectangle 10">
            <a:extLst>
              <a:ext uri="{FF2B5EF4-FFF2-40B4-BE49-F238E27FC236}">
                <a16:creationId xmlns:a16="http://schemas.microsoft.com/office/drawing/2014/main" id="{1B4AB01B-EB26-4244-9720-AF4B3898E6A7}"/>
              </a:ext>
            </a:extLst>
          </p:cNvPr>
          <p:cNvSpPr/>
          <p:nvPr/>
        </p:nvSpPr>
        <p:spPr>
          <a:xfrm rot="18900000">
            <a:off x="3206344" y="3430880"/>
            <a:ext cx="752036" cy="752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15" name="TextBox 7">
            <a:extLst>
              <a:ext uri="{FF2B5EF4-FFF2-40B4-BE49-F238E27FC236}">
                <a16:creationId xmlns:a16="http://schemas.microsoft.com/office/drawing/2014/main" id="{1D896F67-E83D-4FE2-921C-A42ADDB71D55}"/>
              </a:ext>
            </a:extLst>
          </p:cNvPr>
          <p:cNvSpPr txBox="1"/>
          <p:nvPr/>
        </p:nvSpPr>
        <p:spPr>
          <a:xfrm>
            <a:off x="3215098" y="3509003"/>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02</a:t>
            </a:r>
            <a:endParaRPr lang="ko-KR" altLang="en-US" sz="2000" b="1" dirty="0">
              <a:solidFill>
                <a:schemeClr val="bg1"/>
              </a:solidFill>
              <a:cs typeface="Calibri" pitchFamily="34" charset="0"/>
            </a:endParaRPr>
          </a:p>
        </p:txBody>
      </p:sp>
      <p:sp>
        <p:nvSpPr>
          <p:cNvPr id="16" name="Rounded Rectangle 13">
            <a:extLst>
              <a:ext uri="{FF2B5EF4-FFF2-40B4-BE49-F238E27FC236}">
                <a16:creationId xmlns:a16="http://schemas.microsoft.com/office/drawing/2014/main" id="{B72685D6-911C-4DF2-91D0-043B95472D75}"/>
              </a:ext>
            </a:extLst>
          </p:cNvPr>
          <p:cNvSpPr/>
          <p:nvPr/>
        </p:nvSpPr>
        <p:spPr>
          <a:xfrm>
            <a:off x="5181600" y="1981200"/>
            <a:ext cx="1993626" cy="1993624"/>
          </a:xfrm>
          <a:prstGeom prst="ellips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17" name="Rectangle 15">
            <a:extLst>
              <a:ext uri="{FF2B5EF4-FFF2-40B4-BE49-F238E27FC236}">
                <a16:creationId xmlns:a16="http://schemas.microsoft.com/office/drawing/2014/main" id="{3361CAA1-CAF9-433F-A72E-09D73EDF02CB}"/>
              </a:ext>
            </a:extLst>
          </p:cNvPr>
          <p:cNvSpPr/>
          <p:nvPr/>
        </p:nvSpPr>
        <p:spPr>
          <a:xfrm rot="18900000">
            <a:off x="4829072" y="2147904"/>
            <a:ext cx="752036" cy="7520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18" name="TextBox 10">
            <a:extLst>
              <a:ext uri="{FF2B5EF4-FFF2-40B4-BE49-F238E27FC236}">
                <a16:creationId xmlns:a16="http://schemas.microsoft.com/office/drawing/2014/main" id="{B63BA42F-6BD6-4D06-97E1-C2CCFBC5862B}"/>
              </a:ext>
            </a:extLst>
          </p:cNvPr>
          <p:cNvSpPr txBox="1"/>
          <p:nvPr/>
        </p:nvSpPr>
        <p:spPr>
          <a:xfrm>
            <a:off x="4837826" y="2226027"/>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03</a:t>
            </a:r>
            <a:endParaRPr lang="ko-KR" altLang="en-US" sz="2000" b="1" dirty="0">
              <a:solidFill>
                <a:schemeClr val="bg1"/>
              </a:solidFill>
              <a:cs typeface="Calibri" pitchFamily="34" charset="0"/>
            </a:endParaRPr>
          </a:p>
        </p:txBody>
      </p:sp>
      <p:sp>
        <p:nvSpPr>
          <p:cNvPr id="19" name="Rounded Rectangle 17">
            <a:extLst>
              <a:ext uri="{FF2B5EF4-FFF2-40B4-BE49-F238E27FC236}">
                <a16:creationId xmlns:a16="http://schemas.microsoft.com/office/drawing/2014/main" id="{E7D80D54-8E55-4FFB-8F35-54BF38FB10F9}"/>
              </a:ext>
            </a:extLst>
          </p:cNvPr>
          <p:cNvSpPr/>
          <p:nvPr/>
        </p:nvSpPr>
        <p:spPr>
          <a:xfrm>
            <a:off x="7378974" y="3264176"/>
            <a:ext cx="1993626" cy="1993624"/>
          </a:xfrm>
          <a:prstGeom prst="ellips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20" name="Rectangle 20">
            <a:extLst>
              <a:ext uri="{FF2B5EF4-FFF2-40B4-BE49-F238E27FC236}">
                <a16:creationId xmlns:a16="http://schemas.microsoft.com/office/drawing/2014/main" id="{1EA39788-D236-46AB-A126-AB109D20B721}"/>
              </a:ext>
            </a:extLst>
          </p:cNvPr>
          <p:cNvSpPr/>
          <p:nvPr/>
        </p:nvSpPr>
        <p:spPr>
          <a:xfrm rot="18900000">
            <a:off x="7026446" y="3419211"/>
            <a:ext cx="752036" cy="752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21" name="TextBox 13">
            <a:extLst>
              <a:ext uri="{FF2B5EF4-FFF2-40B4-BE49-F238E27FC236}">
                <a16:creationId xmlns:a16="http://schemas.microsoft.com/office/drawing/2014/main" id="{1861D4AB-4834-4316-B68B-159E5BC8DB10}"/>
              </a:ext>
            </a:extLst>
          </p:cNvPr>
          <p:cNvSpPr txBox="1"/>
          <p:nvPr/>
        </p:nvSpPr>
        <p:spPr>
          <a:xfrm>
            <a:off x="7035200" y="3509003"/>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04</a:t>
            </a:r>
            <a:endParaRPr lang="ko-KR" altLang="en-US" sz="2000" b="1" dirty="0">
              <a:solidFill>
                <a:schemeClr val="bg1"/>
              </a:solidFill>
              <a:cs typeface="Calibri" pitchFamily="34" charset="0"/>
            </a:endParaRPr>
          </a:p>
        </p:txBody>
      </p:sp>
      <p:sp>
        <p:nvSpPr>
          <p:cNvPr id="22" name="Rounded Rectangle 21">
            <a:extLst>
              <a:ext uri="{FF2B5EF4-FFF2-40B4-BE49-F238E27FC236}">
                <a16:creationId xmlns:a16="http://schemas.microsoft.com/office/drawing/2014/main" id="{9DBC7E19-9716-449C-8AAB-D95FD68AE7CB}"/>
              </a:ext>
            </a:extLst>
          </p:cNvPr>
          <p:cNvSpPr/>
          <p:nvPr/>
        </p:nvSpPr>
        <p:spPr>
          <a:xfrm>
            <a:off x="9001703" y="1981200"/>
            <a:ext cx="1993626" cy="1993624"/>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23" name="Rectangle 25">
            <a:extLst>
              <a:ext uri="{FF2B5EF4-FFF2-40B4-BE49-F238E27FC236}">
                <a16:creationId xmlns:a16="http://schemas.microsoft.com/office/drawing/2014/main" id="{BBCB9CEB-0A8D-4EBE-900F-97CF124511FB}"/>
              </a:ext>
            </a:extLst>
          </p:cNvPr>
          <p:cNvSpPr/>
          <p:nvPr/>
        </p:nvSpPr>
        <p:spPr>
          <a:xfrm rot="18900000">
            <a:off x="8649175" y="2147904"/>
            <a:ext cx="752036" cy="752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24" name="TextBox 16">
            <a:extLst>
              <a:ext uri="{FF2B5EF4-FFF2-40B4-BE49-F238E27FC236}">
                <a16:creationId xmlns:a16="http://schemas.microsoft.com/office/drawing/2014/main" id="{0557858D-F58F-4BC9-A7AC-FD44AEF5598A}"/>
              </a:ext>
            </a:extLst>
          </p:cNvPr>
          <p:cNvSpPr txBox="1"/>
          <p:nvPr/>
        </p:nvSpPr>
        <p:spPr>
          <a:xfrm>
            <a:off x="8657929" y="2226027"/>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05</a:t>
            </a:r>
            <a:endParaRPr lang="ko-KR" altLang="en-US" sz="2000" b="1" dirty="0">
              <a:solidFill>
                <a:schemeClr val="bg1"/>
              </a:solidFill>
              <a:cs typeface="Calibri" pitchFamily="34" charset="0"/>
            </a:endParaRPr>
          </a:p>
        </p:txBody>
      </p:sp>
      <p:sp>
        <p:nvSpPr>
          <p:cNvPr id="25" name="TextBox 17">
            <a:extLst>
              <a:ext uri="{FF2B5EF4-FFF2-40B4-BE49-F238E27FC236}">
                <a16:creationId xmlns:a16="http://schemas.microsoft.com/office/drawing/2014/main" id="{DD85922E-207C-4B3B-A023-7BE034EE1571}"/>
              </a:ext>
            </a:extLst>
          </p:cNvPr>
          <p:cNvSpPr txBox="1"/>
          <p:nvPr/>
        </p:nvSpPr>
        <p:spPr>
          <a:xfrm>
            <a:off x="1612226" y="2688275"/>
            <a:ext cx="1553928"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First-Come, First-Served (FCFS) </a:t>
            </a:r>
            <a:endParaRPr lang="ko-KR" altLang="en-US" sz="2000" b="1" dirty="0">
              <a:solidFill>
                <a:schemeClr val="tx1">
                  <a:lumMod val="65000"/>
                  <a:lumOff val="35000"/>
                </a:schemeClr>
              </a:solidFill>
              <a:cs typeface="Arial" pitchFamily="34" charset="0"/>
            </a:endParaRPr>
          </a:p>
        </p:txBody>
      </p:sp>
      <p:sp>
        <p:nvSpPr>
          <p:cNvPr id="26" name="TextBox 18">
            <a:extLst>
              <a:ext uri="{FF2B5EF4-FFF2-40B4-BE49-F238E27FC236}">
                <a16:creationId xmlns:a16="http://schemas.microsoft.com/office/drawing/2014/main" id="{12DCB924-EA20-4F03-8B14-1170D2BAF208}"/>
              </a:ext>
            </a:extLst>
          </p:cNvPr>
          <p:cNvSpPr txBox="1"/>
          <p:nvPr/>
        </p:nvSpPr>
        <p:spPr>
          <a:xfrm>
            <a:off x="5181600" y="2590800"/>
            <a:ext cx="1959310"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Shortest Remaining Time First (SRTF) </a:t>
            </a:r>
            <a:endParaRPr lang="en-US" altLang="ko-KR" sz="2000" dirty="0">
              <a:solidFill>
                <a:schemeClr val="tx1">
                  <a:lumMod val="65000"/>
                  <a:lumOff val="35000"/>
                </a:schemeClr>
              </a:solidFill>
            </a:endParaRPr>
          </a:p>
        </p:txBody>
      </p:sp>
      <p:sp>
        <p:nvSpPr>
          <p:cNvPr id="27" name="TextBox 19">
            <a:extLst>
              <a:ext uri="{FF2B5EF4-FFF2-40B4-BE49-F238E27FC236}">
                <a16:creationId xmlns:a16="http://schemas.microsoft.com/office/drawing/2014/main" id="{17A98FFE-6E1C-40A5-861A-7E65CC72D249}"/>
              </a:ext>
            </a:extLst>
          </p:cNvPr>
          <p:cNvSpPr txBox="1"/>
          <p:nvPr/>
        </p:nvSpPr>
        <p:spPr>
          <a:xfrm>
            <a:off x="9275366" y="2895600"/>
            <a:ext cx="149469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Priority Scheduling</a:t>
            </a:r>
            <a:endParaRPr lang="en-US" altLang="ko-KR" sz="2000" dirty="0">
              <a:solidFill>
                <a:schemeClr val="tx1">
                  <a:lumMod val="65000"/>
                  <a:lumOff val="35000"/>
                </a:schemeClr>
              </a:solidFill>
            </a:endParaRPr>
          </a:p>
        </p:txBody>
      </p:sp>
      <p:sp>
        <p:nvSpPr>
          <p:cNvPr id="28" name="TextBox 20">
            <a:extLst>
              <a:ext uri="{FF2B5EF4-FFF2-40B4-BE49-F238E27FC236}">
                <a16:creationId xmlns:a16="http://schemas.microsoft.com/office/drawing/2014/main" id="{59DED013-0D21-4FCD-B961-CBDA031ADD52}"/>
              </a:ext>
            </a:extLst>
          </p:cNvPr>
          <p:cNvSpPr txBox="1"/>
          <p:nvPr/>
        </p:nvSpPr>
        <p:spPr>
          <a:xfrm>
            <a:off x="3807659" y="4114800"/>
            <a:ext cx="149469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Shortest Job First (SJF) </a:t>
            </a:r>
            <a:endParaRPr lang="en-US" altLang="ko-KR" sz="2000" dirty="0">
              <a:solidFill>
                <a:schemeClr val="tx1">
                  <a:lumMod val="65000"/>
                  <a:lumOff val="35000"/>
                </a:schemeClr>
              </a:solidFill>
            </a:endParaRPr>
          </a:p>
        </p:txBody>
      </p:sp>
      <p:sp>
        <p:nvSpPr>
          <p:cNvPr id="29" name="TextBox 21">
            <a:extLst>
              <a:ext uri="{FF2B5EF4-FFF2-40B4-BE49-F238E27FC236}">
                <a16:creationId xmlns:a16="http://schemas.microsoft.com/office/drawing/2014/main" id="{44CFC289-A463-4791-A409-C9E064D1EAE0}"/>
              </a:ext>
            </a:extLst>
          </p:cNvPr>
          <p:cNvSpPr txBox="1"/>
          <p:nvPr/>
        </p:nvSpPr>
        <p:spPr>
          <a:xfrm>
            <a:off x="7643295" y="4114800"/>
            <a:ext cx="149469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Round-Robin (RR) </a:t>
            </a:r>
            <a:endParaRPr lang="en-US" altLang="ko-KR" sz="2000" dirty="0">
              <a:solidFill>
                <a:schemeClr val="tx1">
                  <a:lumMod val="65000"/>
                  <a:lumOff val="35000"/>
                </a:schemeClr>
              </a:solidFill>
            </a:endParaRPr>
          </a:p>
        </p:txBody>
      </p:sp>
      <p:sp>
        <p:nvSpPr>
          <p:cNvPr id="30" name="Rectangle 23">
            <a:extLst>
              <a:ext uri="{FF2B5EF4-FFF2-40B4-BE49-F238E27FC236}">
                <a16:creationId xmlns:a16="http://schemas.microsoft.com/office/drawing/2014/main" id="{B100552F-5805-45A3-9B55-17AE3C08CD60}"/>
              </a:ext>
            </a:extLst>
          </p:cNvPr>
          <p:cNvSpPr/>
          <p:nvPr/>
        </p:nvSpPr>
        <p:spPr>
          <a:xfrm>
            <a:off x="2143168" y="2370195"/>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1" name="Rectangle 23">
            <a:extLst>
              <a:ext uri="{FF2B5EF4-FFF2-40B4-BE49-F238E27FC236}">
                <a16:creationId xmlns:a16="http://schemas.microsoft.com/office/drawing/2014/main" id="{82C45C34-38E8-4A06-9587-9F16E859C239}"/>
              </a:ext>
            </a:extLst>
          </p:cNvPr>
          <p:cNvSpPr/>
          <p:nvPr/>
        </p:nvSpPr>
        <p:spPr>
          <a:xfrm>
            <a:off x="9744630" y="2438400"/>
            <a:ext cx="580778" cy="374290"/>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2" name="Oval 31">
            <a:extLst>
              <a:ext uri="{FF2B5EF4-FFF2-40B4-BE49-F238E27FC236}">
                <a16:creationId xmlns:a16="http://schemas.microsoft.com/office/drawing/2014/main" id="{4AAC071A-421F-4C3C-B1ED-0890E0AE4A9D}"/>
              </a:ext>
            </a:extLst>
          </p:cNvPr>
          <p:cNvSpPr/>
          <p:nvPr/>
        </p:nvSpPr>
        <p:spPr>
          <a:xfrm>
            <a:off x="4267200" y="3597486"/>
            <a:ext cx="447121" cy="441114"/>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3" name="Teardrop 17">
            <a:extLst>
              <a:ext uri="{FF2B5EF4-FFF2-40B4-BE49-F238E27FC236}">
                <a16:creationId xmlns:a16="http://schemas.microsoft.com/office/drawing/2014/main" id="{4C0CE170-4B89-4AEE-A40E-A7664A91485D}"/>
              </a:ext>
            </a:extLst>
          </p:cNvPr>
          <p:cNvSpPr/>
          <p:nvPr/>
        </p:nvSpPr>
        <p:spPr>
          <a:xfrm rot="18900000">
            <a:off x="5964508" y="2297197"/>
            <a:ext cx="426730" cy="433435"/>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34" name="Rectangle 23">
            <a:extLst>
              <a:ext uri="{FF2B5EF4-FFF2-40B4-BE49-F238E27FC236}">
                <a16:creationId xmlns:a16="http://schemas.microsoft.com/office/drawing/2014/main" id="{48EC5A2E-E5AD-4F49-96FD-151B6D043405}"/>
              </a:ext>
            </a:extLst>
          </p:cNvPr>
          <p:cNvSpPr/>
          <p:nvPr/>
        </p:nvSpPr>
        <p:spPr>
          <a:xfrm>
            <a:off x="8163665" y="3581400"/>
            <a:ext cx="464186" cy="466931"/>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50" name="Rounded Rectangle 5">
            <a:extLst>
              <a:ext uri="{FF2B5EF4-FFF2-40B4-BE49-F238E27FC236}">
                <a16:creationId xmlns:a16="http://schemas.microsoft.com/office/drawing/2014/main" id="{D74D61E7-1EE3-494A-B19C-E5DC9B18FBA6}"/>
              </a:ext>
            </a:extLst>
          </p:cNvPr>
          <p:cNvSpPr/>
          <p:nvPr/>
        </p:nvSpPr>
        <p:spPr>
          <a:xfrm>
            <a:off x="1803680" y="4635776"/>
            <a:ext cx="1993626" cy="1993624"/>
          </a:xfrm>
          <a:prstGeom prst="ellips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51" name="Rectangle 5">
            <a:extLst>
              <a:ext uri="{FF2B5EF4-FFF2-40B4-BE49-F238E27FC236}">
                <a16:creationId xmlns:a16="http://schemas.microsoft.com/office/drawing/2014/main" id="{9E9FE8AC-DA95-418D-A8F5-461EF0D8A26B}"/>
              </a:ext>
            </a:extLst>
          </p:cNvPr>
          <p:cNvSpPr/>
          <p:nvPr/>
        </p:nvSpPr>
        <p:spPr>
          <a:xfrm rot="18900000">
            <a:off x="1451152" y="4802480"/>
            <a:ext cx="752036" cy="752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52" name="TextBox 4">
            <a:extLst>
              <a:ext uri="{FF2B5EF4-FFF2-40B4-BE49-F238E27FC236}">
                <a16:creationId xmlns:a16="http://schemas.microsoft.com/office/drawing/2014/main" id="{650211FF-B8BC-470F-A540-9F6ED9764182}"/>
              </a:ext>
            </a:extLst>
          </p:cNvPr>
          <p:cNvSpPr txBox="1"/>
          <p:nvPr/>
        </p:nvSpPr>
        <p:spPr>
          <a:xfrm>
            <a:off x="1459906" y="4880603"/>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06</a:t>
            </a:r>
            <a:endParaRPr lang="ko-KR" altLang="en-US" sz="2000" b="1" dirty="0">
              <a:solidFill>
                <a:schemeClr val="bg1"/>
              </a:solidFill>
              <a:cs typeface="Calibri" pitchFamily="34" charset="0"/>
            </a:endParaRPr>
          </a:p>
        </p:txBody>
      </p:sp>
      <p:sp>
        <p:nvSpPr>
          <p:cNvPr id="53" name="Rounded Rectangle 13">
            <a:extLst>
              <a:ext uri="{FF2B5EF4-FFF2-40B4-BE49-F238E27FC236}">
                <a16:creationId xmlns:a16="http://schemas.microsoft.com/office/drawing/2014/main" id="{65317FD7-3795-46E9-ADB3-DD2AC8F1CB66}"/>
              </a:ext>
            </a:extLst>
          </p:cNvPr>
          <p:cNvSpPr/>
          <p:nvPr/>
        </p:nvSpPr>
        <p:spPr>
          <a:xfrm>
            <a:off x="5623782" y="4635776"/>
            <a:ext cx="1993626" cy="1993624"/>
          </a:xfrm>
          <a:prstGeom prst="ellips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dirty="0"/>
          </a:p>
        </p:txBody>
      </p:sp>
      <p:sp>
        <p:nvSpPr>
          <p:cNvPr id="54" name="Rectangle 15">
            <a:extLst>
              <a:ext uri="{FF2B5EF4-FFF2-40B4-BE49-F238E27FC236}">
                <a16:creationId xmlns:a16="http://schemas.microsoft.com/office/drawing/2014/main" id="{8CA7C6DB-48F9-418B-B5B6-925D0187F4E0}"/>
              </a:ext>
            </a:extLst>
          </p:cNvPr>
          <p:cNvSpPr/>
          <p:nvPr/>
        </p:nvSpPr>
        <p:spPr>
          <a:xfrm rot="18900000">
            <a:off x="5271254" y="4802480"/>
            <a:ext cx="752036" cy="75203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55" name="TextBox 10">
            <a:extLst>
              <a:ext uri="{FF2B5EF4-FFF2-40B4-BE49-F238E27FC236}">
                <a16:creationId xmlns:a16="http://schemas.microsoft.com/office/drawing/2014/main" id="{8CE4FCA1-7042-4522-9F9E-3EB8BC9EEA4E}"/>
              </a:ext>
            </a:extLst>
          </p:cNvPr>
          <p:cNvSpPr txBox="1"/>
          <p:nvPr/>
        </p:nvSpPr>
        <p:spPr>
          <a:xfrm>
            <a:off x="5280008" y="4880603"/>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07</a:t>
            </a:r>
            <a:endParaRPr lang="ko-KR" altLang="en-US" sz="2000" b="1" dirty="0">
              <a:solidFill>
                <a:schemeClr val="bg1"/>
              </a:solidFill>
              <a:cs typeface="Calibri" pitchFamily="34" charset="0"/>
            </a:endParaRPr>
          </a:p>
        </p:txBody>
      </p:sp>
      <p:sp>
        <p:nvSpPr>
          <p:cNvPr id="56" name="Rounded Rectangle 21">
            <a:extLst>
              <a:ext uri="{FF2B5EF4-FFF2-40B4-BE49-F238E27FC236}">
                <a16:creationId xmlns:a16="http://schemas.microsoft.com/office/drawing/2014/main" id="{3B1B1AFA-BEA2-4FA3-8C16-C4C7F113D6E0}"/>
              </a:ext>
            </a:extLst>
          </p:cNvPr>
          <p:cNvSpPr/>
          <p:nvPr/>
        </p:nvSpPr>
        <p:spPr>
          <a:xfrm>
            <a:off x="9443885" y="4635776"/>
            <a:ext cx="1993626" cy="1993624"/>
          </a:xfrm>
          <a:prstGeom prst="ellips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57" name="Rectangle 25">
            <a:extLst>
              <a:ext uri="{FF2B5EF4-FFF2-40B4-BE49-F238E27FC236}">
                <a16:creationId xmlns:a16="http://schemas.microsoft.com/office/drawing/2014/main" id="{17B9C314-4492-45D0-B746-CB96336D5697}"/>
              </a:ext>
            </a:extLst>
          </p:cNvPr>
          <p:cNvSpPr/>
          <p:nvPr/>
        </p:nvSpPr>
        <p:spPr>
          <a:xfrm rot="18900000">
            <a:off x="9091357" y="4802480"/>
            <a:ext cx="752036" cy="752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p>
        </p:txBody>
      </p:sp>
      <p:sp>
        <p:nvSpPr>
          <p:cNvPr id="58" name="TextBox 16">
            <a:extLst>
              <a:ext uri="{FF2B5EF4-FFF2-40B4-BE49-F238E27FC236}">
                <a16:creationId xmlns:a16="http://schemas.microsoft.com/office/drawing/2014/main" id="{909F9036-F60B-42B3-87B8-7E295BA0C8B2}"/>
              </a:ext>
            </a:extLst>
          </p:cNvPr>
          <p:cNvSpPr txBox="1"/>
          <p:nvPr/>
        </p:nvSpPr>
        <p:spPr>
          <a:xfrm>
            <a:off x="9100111" y="4880603"/>
            <a:ext cx="734529" cy="562630"/>
          </a:xfrm>
          <a:prstGeom prst="ellipse">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000" b="1" dirty="0">
                <a:solidFill>
                  <a:schemeClr val="bg1"/>
                </a:solidFill>
                <a:cs typeface="Calibri" pitchFamily="34" charset="0"/>
              </a:rPr>
              <a:t>08</a:t>
            </a:r>
            <a:endParaRPr lang="ko-KR" altLang="en-US" sz="2000" b="1" dirty="0">
              <a:solidFill>
                <a:schemeClr val="bg1"/>
              </a:solidFill>
              <a:cs typeface="Calibri" pitchFamily="34" charset="0"/>
            </a:endParaRPr>
          </a:p>
        </p:txBody>
      </p:sp>
      <p:sp>
        <p:nvSpPr>
          <p:cNvPr id="59" name="TextBox 17">
            <a:extLst>
              <a:ext uri="{FF2B5EF4-FFF2-40B4-BE49-F238E27FC236}">
                <a16:creationId xmlns:a16="http://schemas.microsoft.com/office/drawing/2014/main" id="{420C1B9C-2691-43D9-B337-4261678551D0}"/>
              </a:ext>
            </a:extLst>
          </p:cNvPr>
          <p:cNvSpPr txBox="1"/>
          <p:nvPr/>
        </p:nvSpPr>
        <p:spPr>
          <a:xfrm>
            <a:off x="1916584" y="5232737"/>
            <a:ext cx="1893416" cy="101566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Highest Response Ratio Next (HRRN) </a:t>
            </a:r>
            <a:endParaRPr lang="ko-KR" altLang="en-US" sz="2000" b="1" dirty="0">
              <a:solidFill>
                <a:schemeClr val="tx1">
                  <a:lumMod val="65000"/>
                  <a:lumOff val="35000"/>
                </a:schemeClr>
              </a:solidFill>
              <a:cs typeface="Arial" pitchFamily="34" charset="0"/>
            </a:endParaRPr>
          </a:p>
        </p:txBody>
      </p:sp>
      <p:sp>
        <p:nvSpPr>
          <p:cNvPr id="60" name="TextBox 18">
            <a:extLst>
              <a:ext uri="{FF2B5EF4-FFF2-40B4-BE49-F238E27FC236}">
                <a16:creationId xmlns:a16="http://schemas.microsoft.com/office/drawing/2014/main" id="{90DB1665-4EB1-4EA7-AEAD-50C397799463}"/>
              </a:ext>
            </a:extLst>
          </p:cNvPr>
          <p:cNvSpPr txBox="1"/>
          <p:nvPr/>
        </p:nvSpPr>
        <p:spPr>
          <a:xfrm>
            <a:off x="5901788" y="5640124"/>
            <a:ext cx="1494695"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Multilevel Queue </a:t>
            </a:r>
            <a:endParaRPr lang="en-US" altLang="ko-KR" sz="2000" dirty="0">
              <a:solidFill>
                <a:schemeClr val="tx1">
                  <a:lumMod val="65000"/>
                  <a:lumOff val="35000"/>
                </a:schemeClr>
              </a:solidFill>
            </a:endParaRPr>
          </a:p>
        </p:txBody>
      </p:sp>
      <p:sp>
        <p:nvSpPr>
          <p:cNvPr id="61" name="TextBox 19">
            <a:extLst>
              <a:ext uri="{FF2B5EF4-FFF2-40B4-BE49-F238E27FC236}">
                <a16:creationId xmlns:a16="http://schemas.microsoft.com/office/drawing/2014/main" id="{3B329997-B273-41EB-81D7-E08AD27D7591}"/>
              </a:ext>
            </a:extLst>
          </p:cNvPr>
          <p:cNvSpPr txBox="1"/>
          <p:nvPr/>
        </p:nvSpPr>
        <p:spPr>
          <a:xfrm>
            <a:off x="9717548" y="5410200"/>
            <a:ext cx="1494695"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t>Multilevel Feedback Queue </a:t>
            </a:r>
            <a:br>
              <a:rPr lang="en-US" sz="2000" dirty="0"/>
            </a:br>
            <a:endParaRPr lang="en-US" altLang="ko-KR" sz="2000" dirty="0">
              <a:solidFill>
                <a:schemeClr val="tx1">
                  <a:lumMod val="65000"/>
                  <a:lumOff val="35000"/>
                </a:schemeClr>
              </a:solidFill>
            </a:endParaRPr>
          </a:p>
        </p:txBody>
      </p:sp>
      <p:sp>
        <p:nvSpPr>
          <p:cNvPr id="62" name="Rectangle 23">
            <a:extLst>
              <a:ext uri="{FF2B5EF4-FFF2-40B4-BE49-F238E27FC236}">
                <a16:creationId xmlns:a16="http://schemas.microsoft.com/office/drawing/2014/main" id="{4F362223-CFE1-4CF8-9262-9089E8E63D79}"/>
              </a:ext>
            </a:extLst>
          </p:cNvPr>
          <p:cNvSpPr/>
          <p:nvPr/>
        </p:nvSpPr>
        <p:spPr>
          <a:xfrm>
            <a:off x="2648048" y="4876800"/>
            <a:ext cx="476152" cy="280084"/>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63" name="Rectangle 23">
            <a:extLst>
              <a:ext uri="{FF2B5EF4-FFF2-40B4-BE49-F238E27FC236}">
                <a16:creationId xmlns:a16="http://schemas.microsoft.com/office/drawing/2014/main" id="{C18D69E2-C0E1-4C01-911A-E4D90E489BC1}"/>
              </a:ext>
            </a:extLst>
          </p:cNvPr>
          <p:cNvSpPr/>
          <p:nvPr/>
        </p:nvSpPr>
        <p:spPr>
          <a:xfrm>
            <a:off x="10186812" y="4959710"/>
            <a:ext cx="580778" cy="374290"/>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64" name="Teardrop 17">
            <a:extLst>
              <a:ext uri="{FF2B5EF4-FFF2-40B4-BE49-F238E27FC236}">
                <a16:creationId xmlns:a16="http://schemas.microsoft.com/office/drawing/2014/main" id="{A4A5815E-83C5-438A-B83E-DDA7EE3B1F81}"/>
              </a:ext>
            </a:extLst>
          </p:cNvPr>
          <p:cNvSpPr/>
          <p:nvPr/>
        </p:nvSpPr>
        <p:spPr>
          <a:xfrm rot="18900000">
            <a:off x="6406690" y="5100982"/>
            <a:ext cx="426730" cy="433435"/>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dirty="0"/>
          </a:p>
        </p:txBody>
      </p:sp>
      <p:sp>
        <p:nvSpPr>
          <p:cNvPr id="65" name="Slide Number Placeholder 9">
            <a:extLst>
              <a:ext uri="{FF2B5EF4-FFF2-40B4-BE49-F238E27FC236}">
                <a16:creationId xmlns:a16="http://schemas.microsoft.com/office/drawing/2014/main" id="{1D4B6F7A-05F1-4C00-9D91-C7523DAD893A}"/>
              </a:ext>
            </a:extLst>
          </p:cNvPr>
          <p:cNvSpPr txBox="1">
            <a:spLocks/>
          </p:cNvSpPr>
          <p:nvPr/>
        </p:nvSpPr>
        <p:spPr bwMode="auto">
          <a:xfrm>
            <a:off x="9010176" y="6430246"/>
            <a:ext cx="457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ja-JP"/>
            </a:defPPr>
            <a:lvl1pPr marL="0" algn="r" defTabSz="914400" rtl="0" eaLnBrk="1" latinLnBrk="0" hangingPunct="1">
              <a:defRPr kumimoji="1" sz="1000" kern="1200">
                <a:solidFill>
                  <a:schemeClr val="tx1"/>
                </a:solidFill>
                <a:latin typeface="Times New Roman" pitchFamily="18" charset="0"/>
                <a:ea typeface="+mn-ea"/>
                <a:cs typeface="Times New Roman" pitchFamily="18"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6294C92D-0306-4E69-9CD3-20855E849650}" type="slidenum">
              <a:rPr kumimoji="0" lang="en-US" smtClean="0"/>
              <a:pPr/>
              <a:t>36</a:t>
            </a:fld>
            <a:endParaRPr kumimoji="0" lang="en-US"/>
          </a:p>
        </p:txBody>
      </p:sp>
    </p:spTree>
    <p:extLst>
      <p:ext uri="{BB962C8B-B14F-4D97-AF65-F5344CB8AC3E}">
        <p14:creationId xmlns:p14="http://schemas.microsoft.com/office/powerpoint/2010/main" val="24817669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heel(1)">
                                      <p:cBhvr>
                                        <p:cTn id="10" dur="2000"/>
                                        <p:tgtEl>
                                          <p:spTgt spid="12"/>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heel(1)">
                                      <p:cBhvr>
                                        <p:cTn id="18" dur="2000"/>
                                        <p:tgtEl>
                                          <p:spTgt spid="15"/>
                                        </p:tgtEl>
                                      </p:cBhvr>
                                    </p:animEffect>
                                  </p:childTnLst>
                                </p:cTn>
                              </p:par>
                              <p:par>
                                <p:cTn id="19" presetID="21" presetClass="entr" presetSubtype="1"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heel(1)">
                                      <p:cBhvr>
                                        <p:cTn id="21" dur="2000"/>
                                        <p:tgtEl>
                                          <p:spTgt spid="14"/>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heel(1)">
                                      <p:cBhvr>
                                        <p:cTn id="24" dur="20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heel(1)">
                                      <p:cBhvr>
                                        <p:cTn id="29" dur="2000"/>
                                        <p:tgtEl>
                                          <p:spTgt spid="18"/>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heel(1)">
                                      <p:cBhvr>
                                        <p:cTn id="32" dur="2000"/>
                                        <p:tgtEl>
                                          <p:spTgt spid="17"/>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heel(1)">
                                      <p:cBhvr>
                                        <p:cTn id="35" dur="2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heel(1)">
                                      <p:cBhvr>
                                        <p:cTn id="40" dur="2000"/>
                                        <p:tgtEl>
                                          <p:spTgt spid="21"/>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heel(1)">
                                      <p:cBhvr>
                                        <p:cTn id="43" dur="2000"/>
                                        <p:tgtEl>
                                          <p:spTgt spid="20"/>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heel(1)">
                                      <p:cBhvr>
                                        <p:cTn id="46" dur="20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heel(1)">
                                      <p:cBhvr>
                                        <p:cTn id="51" dur="2000"/>
                                        <p:tgtEl>
                                          <p:spTgt spid="24"/>
                                        </p:tgtEl>
                                      </p:cBhvr>
                                    </p:animEffect>
                                  </p:childTnLst>
                                </p:cTn>
                              </p:par>
                              <p:par>
                                <p:cTn id="52" presetID="21" presetClass="entr" presetSubtype="1"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heel(1)">
                                      <p:cBhvr>
                                        <p:cTn id="54" dur="2000"/>
                                        <p:tgtEl>
                                          <p:spTgt spid="23"/>
                                        </p:tgtEl>
                                      </p:cBhvr>
                                    </p:animEffect>
                                  </p:childTnLst>
                                </p:cTn>
                              </p:par>
                              <p:par>
                                <p:cTn id="55" presetID="21" presetClass="entr" presetSubtype="1"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heel(1)">
                                      <p:cBhvr>
                                        <p:cTn id="57" dur="20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wheel(1)">
                                      <p:cBhvr>
                                        <p:cTn id="62" dur="2000"/>
                                        <p:tgtEl>
                                          <p:spTgt spid="52"/>
                                        </p:tgtEl>
                                      </p:cBhvr>
                                    </p:animEffect>
                                  </p:childTnLst>
                                </p:cTn>
                              </p:par>
                              <p:par>
                                <p:cTn id="63" presetID="21" presetClass="entr" presetSubtype="1"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wheel(1)">
                                      <p:cBhvr>
                                        <p:cTn id="65" dur="2000"/>
                                        <p:tgtEl>
                                          <p:spTgt spid="51"/>
                                        </p:tgtEl>
                                      </p:cBhvr>
                                    </p:animEffect>
                                  </p:childTnLst>
                                </p:cTn>
                              </p:par>
                              <p:par>
                                <p:cTn id="66" presetID="21" presetClass="entr" presetSubtype="1" fill="hold" grpId="0" nodeType="withEffect">
                                  <p:stCondLst>
                                    <p:cond delay="0"/>
                                  </p:stCondLst>
                                  <p:childTnLst>
                                    <p:set>
                                      <p:cBhvr>
                                        <p:cTn id="67" dur="1" fill="hold">
                                          <p:stCondLst>
                                            <p:cond delay="0"/>
                                          </p:stCondLst>
                                        </p:cTn>
                                        <p:tgtEl>
                                          <p:spTgt spid="50"/>
                                        </p:tgtEl>
                                        <p:attrNameLst>
                                          <p:attrName>style.visibility</p:attrName>
                                        </p:attrNameLst>
                                      </p:cBhvr>
                                      <p:to>
                                        <p:strVal val="visible"/>
                                      </p:to>
                                    </p:set>
                                    <p:animEffect transition="in" filter="wheel(1)">
                                      <p:cBhvr>
                                        <p:cTn id="68" dur="2000"/>
                                        <p:tgtEl>
                                          <p:spTgt spid="50"/>
                                        </p:tgtEl>
                                      </p:cBhvr>
                                    </p:animEffect>
                                  </p:childTnLst>
                                </p:cTn>
                              </p:par>
                            </p:childTnLst>
                          </p:cTn>
                        </p:par>
                      </p:childTnLst>
                    </p:cTn>
                  </p:par>
                  <p:par>
                    <p:cTn id="69" fill="hold">
                      <p:stCondLst>
                        <p:cond delay="indefinite"/>
                      </p:stCondLst>
                      <p:childTnLst>
                        <p:par>
                          <p:cTn id="70" fill="hold">
                            <p:stCondLst>
                              <p:cond delay="0"/>
                            </p:stCondLst>
                            <p:childTnLst>
                              <p:par>
                                <p:cTn id="71" presetID="21" presetClass="entr" presetSubtype="1" fill="hold" grpId="0" nodeType="click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heel(1)">
                                      <p:cBhvr>
                                        <p:cTn id="73" dur="2000"/>
                                        <p:tgtEl>
                                          <p:spTgt spid="55"/>
                                        </p:tgtEl>
                                      </p:cBhvr>
                                    </p:animEffect>
                                  </p:childTnLst>
                                </p:cTn>
                              </p:par>
                              <p:par>
                                <p:cTn id="74" presetID="21" presetClass="entr" presetSubtype="1" fill="hold" grpId="0" nodeType="with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wheel(1)">
                                      <p:cBhvr>
                                        <p:cTn id="76" dur="2000"/>
                                        <p:tgtEl>
                                          <p:spTgt spid="54"/>
                                        </p:tgtEl>
                                      </p:cBhvr>
                                    </p:animEffect>
                                  </p:childTnLst>
                                </p:cTn>
                              </p:par>
                              <p:par>
                                <p:cTn id="77" presetID="21" presetClass="entr" presetSubtype="1"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Effect transition="in" filter="wheel(1)">
                                      <p:cBhvr>
                                        <p:cTn id="79" dur="2000"/>
                                        <p:tgtEl>
                                          <p:spTgt spid="53"/>
                                        </p:tgtEl>
                                      </p:cBhvr>
                                    </p:animEffect>
                                  </p:childTnLst>
                                </p:cTn>
                              </p:par>
                            </p:childTnLst>
                          </p:cTn>
                        </p:par>
                      </p:childTnLst>
                    </p:cTn>
                  </p:par>
                  <p:par>
                    <p:cTn id="80" fill="hold">
                      <p:stCondLst>
                        <p:cond delay="indefinite"/>
                      </p:stCondLst>
                      <p:childTnLst>
                        <p:par>
                          <p:cTn id="81" fill="hold">
                            <p:stCondLst>
                              <p:cond delay="0"/>
                            </p:stCondLst>
                            <p:childTnLst>
                              <p:par>
                                <p:cTn id="82" presetID="21" presetClass="entr" presetSubtype="1" fill="hold" grpId="0" nodeType="click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wheel(1)">
                                      <p:cBhvr>
                                        <p:cTn id="84" dur="2000"/>
                                        <p:tgtEl>
                                          <p:spTgt spid="58"/>
                                        </p:tgtEl>
                                      </p:cBhvr>
                                    </p:animEffect>
                                  </p:childTnLst>
                                </p:cTn>
                              </p:par>
                              <p:par>
                                <p:cTn id="85" presetID="21" presetClass="entr" presetSubtype="1" fill="hold" grpId="0" nodeType="withEffect">
                                  <p:stCondLst>
                                    <p:cond delay="0"/>
                                  </p:stCondLst>
                                  <p:childTnLst>
                                    <p:set>
                                      <p:cBhvr>
                                        <p:cTn id="86" dur="1" fill="hold">
                                          <p:stCondLst>
                                            <p:cond delay="0"/>
                                          </p:stCondLst>
                                        </p:cTn>
                                        <p:tgtEl>
                                          <p:spTgt spid="57"/>
                                        </p:tgtEl>
                                        <p:attrNameLst>
                                          <p:attrName>style.visibility</p:attrName>
                                        </p:attrNameLst>
                                      </p:cBhvr>
                                      <p:to>
                                        <p:strVal val="visible"/>
                                      </p:to>
                                    </p:set>
                                    <p:animEffect transition="in" filter="wheel(1)">
                                      <p:cBhvr>
                                        <p:cTn id="87" dur="2000"/>
                                        <p:tgtEl>
                                          <p:spTgt spid="57"/>
                                        </p:tgtEl>
                                      </p:cBhvr>
                                    </p:animEffect>
                                  </p:childTnLst>
                                </p:cTn>
                              </p:par>
                              <p:par>
                                <p:cTn id="88" presetID="21" presetClass="entr" presetSubtype="1" fill="hold" grpId="0" nodeType="with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wheel(1)">
                                      <p:cBhvr>
                                        <p:cTn id="90"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3" grpId="0" animBg="1"/>
      <p:bldP spid="14" grpId="0" animBg="1"/>
      <p:bldP spid="15" grpId="0"/>
      <p:bldP spid="16" grpId="0" animBg="1"/>
      <p:bldP spid="17" grpId="0" animBg="1"/>
      <p:bldP spid="18" grpId="0"/>
      <p:bldP spid="19" grpId="0" animBg="1"/>
      <p:bldP spid="20" grpId="0" animBg="1"/>
      <p:bldP spid="21" grpId="0"/>
      <p:bldP spid="22" grpId="0" animBg="1"/>
      <p:bldP spid="23" grpId="0" animBg="1"/>
      <p:bldP spid="24" grpId="0"/>
      <p:bldP spid="50" grpId="0" animBg="1"/>
      <p:bldP spid="51" grpId="0" animBg="1"/>
      <p:bldP spid="52" grpId="0"/>
      <p:bldP spid="53" grpId="0" animBg="1"/>
      <p:bldP spid="54" grpId="0" animBg="1"/>
      <p:bldP spid="55" grpId="0"/>
      <p:bldP spid="56" grpId="0" animBg="1"/>
      <p:bldP spid="57" grpId="0" animBg="1"/>
      <p:bldP spid="5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37</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11" name="Content Placeholder 10"/>
          <p:cNvSpPr>
            <a:spLocks noGrp="1"/>
          </p:cNvSpPr>
          <p:nvPr>
            <p:ph idx="1"/>
          </p:nvPr>
        </p:nvSpPr>
        <p:spPr/>
        <p:txBody>
          <a:bodyPr/>
          <a:lstStyle/>
          <a:p>
            <a:pPr lvl="0"/>
            <a:r>
              <a:rPr lang="en-US" dirty="0" err="1"/>
              <a:t>Mô</a:t>
            </a:r>
            <a:r>
              <a:rPr lang="en-US" dirty="0"/>
              <a:t> </a:t>
            </a:r>
            <a:r>
              <a:rPr lang="en-US" dirty="0" err="1"/>
              <a:t>tả</a:t>
            </a:r>
            <a:r>
              <a:rPr lang="en-US" dirty="0"/>
              <a:t> </a:t>
            </a:r>
            <a:r>
              <a:rPr lang="en-US" dirty="0" err="1"/>
              <a:t>và</a:t>
            </a:r>
            <a:r>
              <a:rPr lang="en-US" dirty="0"/>
              <a:t> </a:t>
            </a:r>
            <a:r>
              <a:rPr lang="en-US" dirty="0" err="1"/>
              <a:t>nêu</a:t>
            </a:r>
            <a:r>
              <a:rPr lang="en-US" dirty="0"/>
              <a:t> </a:t>
            </a:r>
            <a:r>
              <a:rPr lang="en-US" dirty="0" err="1"/>
              <a:t>ưu</a:t>
            </a:r>
            <a:r>
              <a:rPr lang="en-US" dirty="0"/>
              <a:t> </a:t>
            </a:r>
            <a:r>
              <a:rPr lang="en-US" dirty="0" err="1"/>
              <a:t>điểm</a:t>
            </a:r>
            <a:r>
              <a:rPr lang="en-US" dirty="0"/>
              <a:t>, </a:t>
            </a:r>
            <a:r>
              <a:rPr lang="en-US" dirty="0" err="1"/>
              <a:t>nhược</a:t>
            </a:r>
            <a:r>
              <a:rPr lang="en-US" dirty="0"/>
              <a:t> </a:t>
            </a:r>
            <a:r>
              <a:rPr lang="en-US" dirty="0" err="1"/>
              <a:t>điểm</a:t>
            </a:r>
            <a:r>
              <a:rPr lang="en-US" dirty="0"/>
              <a:t> </a:t>
            </a:r>
            <a:r>
              <a:rPr lang="en-US" dirty="0" err="1"/>
              <a:t>của</a:t>
            </a:r>
            <a:r>
              <a:rPr lang="en-US" dirty="0"/>
              <a:t> </a:t>
            </a:r>
            <a:r>
              <a:rPr lang="en-US" dirty="0" err="1"/>
              <a:t>từng</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FCFS, SJF, SRTF, RR, Priority Scheduling, HRRN, MQ, MFQ. </a:t>
            </a:r>
          </a:p>
        </p:txBody>
      </p:sp>
      <p:graphicFrame>
        <p:nvGraphicFramePr>
          <p:cNvPr id="6" name="Table 7">
            <a:extLst>
              <a:ext uri="{FF2B5EF4-FFF2-40B4-BE49-F238E27FC236}">
                <a16:creationId xmlns:a16="http://schemas.microsoft.com/office/drawing/2014/main" id="{CCF70EF7-C540-43A7-8AC6-C26053CB0764}"/>
              </a:ext>
            </a:extLst>
          </p:cNvPr>
          <p:cNvGraphicFramePr>
            <a:graphicFrameLocks noGrp="1"/>
          </p:cNvGraphicFramePr>
          <p:nvPr>
            <p:extLst>
              <p:ext uri="{D42A27DB-BD31-4B8C-83A1-F6EECF244321}">
                <p14:modId xmlns:p14="http://schemas.microsoft.com/office/powerpoint/2010/main" val="3279196415"/>
              </p:ext>
            </p:extLst>
          </p:nvPr>
        </p:nvGraphicFramePr>
        <p:xfrm>
          <a:off x="1600200" y="2506217"/>
          <a:ext cx="9252564" cy="3799332"/>
        </p:xfrm>
        <a:graphic>
          <a:graphicData uri="http://schemas.openxmlformats.org/drawingml/2006/table">
            <a:tbl>
              <a:tblPr firstRow="1" bandRow="1">
                <a:tableStyleId>{5C22544A-7EE6-4342-B048-85BDC9FD1C3A}</a:tableStyleId>
              </a:tblPr>
              <a:tblGrid>
                <a:gridCol w="2313141">
                  <a:extLst>
                    <a:ext uri="{9D8B030D-6E8A-4147-A177-3AD203B41FA5}">
                      <a16:colId xmlns:a16="http://schemas.microsoft.com/office/drawing/2014/main" val="3643538895"/>
                    </a:ext>
                  </a:extLst>
                </a:gridCol>
                <a:gridCol w="2313141">
                  <a:extLst>
                    <a:ext uri="{9D8B030D-6E8A-4147-A177-3AD203B41FA5}">
                      <a16:colId xmlns:a16="http://schemas.microsoft.com/office/drawing/2014/main" val="1028340275"/>
                    </a:ext>
                  </a:extLst>
                </a:gridCol>
                <a:gridCol w="2313141">
                  <a:extLst>
                    <a:ext uri="{9D8B030D-6E8A-4147-A177-3AD203B41FA5}">
                      <a16:colId xmlns:a16="http://schemas.microsoft.com/office/drawing/2014/main" val="3499298528"/>
                    </a:ext>
                  </a:extLst>
                </a:gridCol>
                <a:gridCol w="2313141">
                  <a:extLst>
                    <a:ext uri="{9D8B030D-6E8A-4147-A177-3AD203B41FA5}">
                      <a16:colId xmlns:a16="http://schemas.microsoft.com/office/drawing/2014/main" val="1747709484"/>
                    </a:ext>
                  </a:extLst>
                </a:gridCol>
              </a:tblGrid>
              <a:tr h="422148">
                <a:tc>
                  <a:txBody>
                    <a:bodyPr/>
                    <a:lstStyle/>
                    <a:p>
                      <a:pPr algn="ctr"/>
                      <a:r>
                        <a:rPr lang="en-US" sz="2000" dirty="0"/>
                        <a:t>GIẢI THUẬT</a:t>
                      </a:r>
                    </a:p>
                  </a:txBody>
                  <a:tcPr marL="104091" marR="104091" marT="52046" marB="52046"/>
                </a:tc>
                <a:tc>
                  <a:txBody>
                    <a:bodyPr/>
                    <a:lstStyle/>
                    <a:p>
                      <a:pPr algn="ctr"/>
                      <a:r>
                        <a:rPr lang="en-US" sz="2000" dirty="0" err="1"/>
                        <a:t>Mô</a:t>
                      </a:r>
                      <a:r>
                        <a:rPr lang="en-US" sz="2000" dirty="0"/>
                        <a:t> </a:t>
                      </a:r>
                      <a:r>
                        <a:rPr lang="en-US" sz="2000" dirty="0" err="1"/>
                        <a:t>tả</a:t>
                      </a:r>
                      <a:endParaRPr lang="en-US" sz="2000" dirty="0"/>
                    </a:p>
                  </a:txBody>
                  <a:tcPr marL="104091" marR="104091" marT="52046" marB="52046"/>
                </a:tc>
                <a:tc>
                  <a:txBody>
                    <a:bodyPr/>
                    <a:lstStyle/>
                    <a:p>
                      <a:pPr algn="ctr"/>
                      <a:r>
                        <a:rPr lang="en-US" sz="2000" dirty="0" err="1"/>
                        <a:t>Ưu</a:t>
                      </a:r>
                      <a:r>
                        <a:rPr lang="en-US" sz="2000" dirty="0"/>
                        <a:t> </a:t>
                      </a:r>
                      <a:r>
                        <a:rPr lang="en-US" sz="2000" dirty="0" err="1"/>
                        <a:t>điểm</a:t>
                      </a:r>
                      <a:endParaRPr lang="en-US" sz="2000" dirty="0"/>
                    </a:p>
                  </a:txBody>
                  <a:tcPr marL="104091" marR="104091" marT="52046" marB="52046"/>
                </a:tc>
                <a:tc>
                  <a:txBody>
                    <a:bodyPr/>
                    <a:lstStyle/>
                    <a:p>
                      <a:pPr algn="ctr"/>
                      <a:r>
                        <a:rPr lang="en-US" sz="2000" dirty="0"/>
                        <a:t>Nh</a:t>
                      </a:r>
                      <a:r>
                        <a:rPr lang="vi-VN" sz="2000" dirty="0"/>
                        <a:t>ư</a:t>
                      </a:r>
                      <a:r>
                        <a:rPr lang="en-US" sz="2000" dirty="0" err="1"/>
                        <a:t>ợc</a:t>
                      </a:r>
                      <a:r>
                        <a:rPr lang="en-US" sz="2000" dirty="0"/>
                        <a:t> </a:t>
                      </a:r>
                      <a:r>
                        <a:rPr lang="en-US" sz="2000" dirty="0" err="1"/>
                        <a:t>điểm</a:t>
                      </a:r>
                      <a:endParaRPr lang="en-US" sz="2000" dirty="0"/>
                    </a:p>
                  </a:txBody>
                  <a:tcPr marL="104091" marR="104091" marT="52046" marB="52046"/>
                </a:tc>
                <a:extLst>
                  <a:ext uri="{0D108BD9-81ED-4DB2-BD59-A6C34878D82A}">
                    <a16:rowId xmlns:a16="http://schemas.microsoft.com/office/drawing/2014/main" val="1487410506"/>
                  </a:ext>
                </a:extLst>
              </a:tr>
              <a:tr h="422148">
                <a:tc>
                  <a:txBody>
                    <a:bodyPr/>
                    <a:lstStyle/>
                    <a:p>
                      <a:r>
                        <a:rPr lang="en-US" sz="2000" dirty="0"/>
                        <a:t>FCFS</a:t>
                      </a:r>
                    </a:p>
                  </a:txBody>
                  <a:tcPr marL="104091" marR="104091" marT="52046" marB="52046"/>
                </a:tc>
                <a:tc>
                  <a:txBody>
                    <a:bodyPr/>
                    <a:lstStyle/>
                    <a:p>
                      <a:endParaRPr lang="en-US" sz="2000"/>
                    </a:p>
                  </a:txBody>
                  <a:tcPr marL="104091" marR="104091" marT="52046" marB="52046"/>
                </a:tc>
                <a:tc>
                  <a:txBody>
                    <a:bodyPr/>
                    <a:lstStyle/>
                    <a:p>
                      <a:endParaRPr lang="en-US" sz="2000" dirty="0"/>
                    </a:p>
                  </a:txBody>
                  <a:tcPr marL="104091" marR="104091" marT="52046" marB="52046"/>
                </a:tc>
                <a:tc>
                  <a:txBody>
                    <a:bodyPr/>
                    <a:lstStyle/>
                    <a:p>
                      <a:endParaRPr lang="en-US" sz="2000"/>
                    </a:p>
                  </a:txBody>
                  <a:tcPr marL="104091" marR="104091" marT="52046" marB="52046"/>
                </a:tc>
                <a:extLst>
                  <a:ext uri="{0D108BD9-81ED-4DB2-BD59-A6C34878D82A}">
                    <a16:rowId xmlns:a16="http://schemas.microsoft.com/office/drawing/2014/main" val="665628242"/>
                  </a:ext>
                </a:extLst>
              </a:tr>
              <a:tr h="422148">
                <a:tc>
                  <a:txBody>
                    <a:bodyPr/>
                    <a:lstStyle/>
                    <a:p>
                      <a:r>
                        <a:rPr lang="en-US" sz="2000" dirty="0"/>
                        <a:t>SJF</a:t>
                      </a:r>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extLst>
                  <a:ext uri="{0D108BD9-81ED-4DB2-BD59-A6C34878D82A}">
                    <a16:rowId xmlns:a16="http://schemas.microsoft.com/office/drawing/2014/main" val="79786566"/>
                  </a:ext>
                </a:extLst>
              </a:tr>
              <a:tr h="422148">
                <a:tc>
                  <a:txBody>
                    <a:bodyPr/>
                    <a:lstStyle/>
                    <a:p>
                      <a:r>
                        <a:rPr lang="en-US" sz="2000" dirty="0"/>
                        <a:t>SRTF</a:t>
                      </a:r>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extLst>
                  <a:ext uri="{0D108BD9-81ED-4DB2-BD59-A6C34878D82A}">
                    <a16:rowId xmlns:a16="http://schemas.microsoft.com/office/drawing/2014/main" val="355154412"/>
                  </a:ext>
                </a:extLst>
              </a:tr>
              <a:tr h="422148">
                <a:tc>
                  <a:txBody>
                    <a:bodyPr/>
                    <a:lstStyle/>
                    <a:p>
                      <a:r>
                        <a:rPr lang="en-US" sz="2000" dirty="0"/>
                        <a:t>RR</a:t>
                      </a:r>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extLst>
                  <a:ext uri="{0D108BD9-81ED-4DB2-BD59-A6C34878D82A}">
                    <a16:rowId xmlns:a16="http://schemas.microsoft.com/office/drawing/2014/main" val="1618772092"/>
                  </a:ext>
                </a:extLst>
              </a:tr>
              <a:tr h="422148">
                <a:tc>
                  <a:txBody>
                    <a:bodyPr/>
                    <a:lstStyle/>
                    <a:p>
                      <a:r>
                        <a:rPr lang="en-US" sz="2000" dirty="0"/>
                        <a:t>PS</a:t>
                      </a:r>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tc>
                  <a:txBody>
                    <a:bodyPr/>
                    <a:lstStyle/>
                    <a:p>
                      <a:endParaRPr lang="en-US" sz="2000" dirty="0"/>
                    </a:p>
                  </a:txBody>
                  <a:tcPr marL="104091" marR="104091" marT="52046" marB="52046"/>
                </a:tc>
                <a:extLst>
                  <a:ext uri="{0D108BD9-81ED-4DB2-BD59-A6C34878D82A}">
                    <a16:rowId xmlns:a16="http://schemas.microsoft.com/office/drawing/2014/main" val="185774384"/>
                  </a:ext>
                </a:extLst>
              </a:tr>
              <a:tr h="422148">
                <a:tc>
                  <a:txBody>
                    <a:bodyPr/>
                    <a:lstStyle/>
                    <a:p>
                      <a:r>
                        <a:rPr lang="en-US" sz="2000" dirty="0"/>
                        <a:t>HRRN</a:t>
                      </a:r>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extLst>
                  <a:ext uri="{0D108BD9-81ED-4DB2-BD59-A6C34878D82A}">
                    <a16:rowId xmlns:a16="http://schemas.microsoft.com/office/drawing/2014/main" val="2181737174"/>
                  </a:ext>
                </a:extLst>
              </a:tr>
              <a:tr h="422148">
                <a:tc>
                  <a:txBody>
                    <a:bodyPr/>
                    <a:lstStyle/>
                    <a:p>
                      <a:r>
                        <a:rPr lang="en-US" sz="2000" dirty="0"/>
                        <a:t>MQ</a:t>
                      </a:r>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extLst>
                  <a:ext uri="{0D108BD9-81ED-4DB2-BD59-A6C34878D82A}">
                    <a16:rowId xmlns:a16="http://schemas.microsoft.com/office/drawing/2014/main" val="3577781521"/>
                  </a:ext>
                </a:extLst>
              </a:tr>
              <a:tr h="422148">
                <a:tc>
                  <a:txBody>
                    <a:bodyPr/>
                    <a:lstStyle/>
                    <a:p>
                      <a:r>
                        <a:rPr lang="en-US" sz="2000" dirty="0"/>
                        <a:t>MFQ</a:t>
                      </a:r>
                    </a:p>
                  </a:txBody>
                  <a:tcPr marL="104091" marR="104091" marT="52046" marB="52046"/>
                </a:tc>
                <a:tc>
                  <a:txBody>
                    <a:bodyPr/>
                    <a:lstStyle/>
                    <a:p>
                      <a:endParaRPr lang="en-US" sz="2000"/>
                    </a:p>
                  </a:txBody>
                  <a:tcPr marL="104091" marR="104091" marT="52046" marB="52046"/>
                </a:tc>
                <a:tc>
                  <a:txBody>
                    <a:bodyPr/>
                    <a:lstStyle/>
                    <a:p>
                      <a:endParaRPr lang="en-US" sz="2000"/>
                    </a:p>
                  </a:txBody>
                  <a:tcPr marL="104091" marR="104091" marT="52046" marB="52046"/>
                </a:tc>
                <a:tc>
                  <a:txBody>
                    <a:bodyPr/>
                    <a:lstStyle/>
                    <a:p>
                      <a:endParaRPr lang="en-US" sz="2000" dirty="0"/>
                    </a:p>
                  </a:txBody>
                  <a:tcPr marL="104091" marR="104091" marT="52046" marB="52046"/>
                </a:tc>
                <a:extLst>
                  <a:ext uri="{0D108BD9-81ED-4DB2-BD59-A6C34878D82A}">
                    <a16:rowId xmlns:a16="http://schemas.microsoft.com/office/drawing/2014/main" val="2169986111"/>
                  </a:ext>
                </a:extLst>
              </a:tr>
            </a:tbl>
          </a:graphicData>
        </a:graphic>
      </p:graphicFrame>
      <p:pic>
        <p:nvPicPr>
          <p:cNvPr id="12" name="Picture 11" descr="A close up of a logo&#10;&#10;Description automatically generated">
            <a:extLst>
              <a:ext uri="{FF2B5EF4-FFF2-40B4-BE49-F238E27FC236}">
                <a16:creationId xmlns:a16="http://schemas.microsoft.com/office/drawing/2014/main" id="{BE3969AC-F0E9-4485-ABF2-15648BF64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276600"/>
            <a:ext cx="2828544" cy="2762250"/>
          </a:xfrm>
          <a:prstGeom prst="rect">
            <a:avLst/>
          </a:prstGeom>
        </p:spPr>
      </p:pic>
    </p:spTree>
    <p:extLst>
      <p:ext uri="{BB962C8B-B14F-4D97-AF65-F5344CB8AC3E}">
        <p14:creationId xmlns:p14="http://schemas.microsoft.com/office/powerpoint/2010/main" val="25328368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anim calcmode="lin" valueType="num">
                                      <p:cBhvr>
                                        <p:cTn id="8" dur="2000" fill="hold"/>
                                        <p:tgtEl>
                                          <p:spTgt spid="12"/>
                                        </p:tgtEl>
                                        <p:attrNameLst>
                                          <p:attrName>ppt_w</p:attrName>
                                        </p:attrNameLst>
                                      </p:cBhvr>
                                      <p:tavLst>
                                        <p:tav tm="0" fmla="#ppt_w*sin(2.5*pi*$)">
                                          <p:val>
                                            <p:fltVal val="0"/>
                                          </p:val>
                                        </p:tav>
                                        <p:tav tm="100000">
                                          <p:val>
                                            <p:fltVal val="1"/>
                                          </p:val>
                                        </p:tav>
                                      </p:tavLst>
                                    </p:anim>
                                    <p:anim calcmode="lin" valueType="num">
                                      <p:cBhvr>
                                        <p:cTn id="9"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38</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11" name="Content Placeholder 10"/>
          <p:cNvSpPr>
            <a:spLocks noGrp="1"/>
          </p:cNvSpPr>
          <p:nvPr>
            <p:ph idx="1"/>
          </p:nvPr>
        </p:nvSpPr>
        <p:spPr>
          <a:xfrm>
            <a:off x="335360" y="1412776"/>
            <a:ext cx="11521280" cy="693390"/>
          </a:xfrm>
        </p:spPr>
        <p:txBody>
          <a:bodyPr/>
          <a:lstStyle/>
          <a:p>
            <a:pPr lvl="0"/>
            <a:r>
              <a:rPr lang="en-US" dirty="0" err="1"/>
              <a:t>Trong</a:t>
            </a:r>
            <a:r>
              <a:rPr lang="en-US" dirty="0"/>
              <a:t> </a:t>
            </a:r>
            <a:r>
              <a:rPr lang="en-US" dirty="0" err="1"/>
              <a:t>các</a:t>
            </a:r>
            <a:r>
              <a:rPr lang="en-US" dirty="0"/>
              <a:t> </a:t>
            </a:r>
            <a:r>
              <a:rPr lang="en-US" dirty="0" err="1"/>
              <a:t>hàng</a:t>
            </a:r>
            <a:r>
              <a:rPr lang="en-US" dirty="0"/>
              <a:t> </a:t>
            </a:r>
            <a:r>
              <a:rPr lang="en-US" dirty="0" err="1"/>
              <a:t>đợi</a:t>
            </a:r>
            <a:r>
              <a:rPr lang="en-US" dirty="0"/>
              <a:t> </a:t>
            </a:r>
            <a:r>
              <a:rPr lang="en-US" dirty="0" err="1"/>
              <a:t>định</a:t>
            </a:r>
            <a:r>
              <a:rPr lang="en-US" dirty="0"/>
              <a:t> </a:t>
            </a:r>
            <a:r>
              <a:rPr lang="en-US" dirty="0" err="1"/>
              <a:t>thời</a:t>
            </a:r>
            <a:r>
              <a:rPr lang="en-US" dirty="0"/>
              <a:t>, </a:t>
            </a:r>
            <a:r>
              <a:rPr lang="en-US" dirty="0" err="1"/>
              <a:t>định</a:t>
            </a:r>
            <a:r>
              <a:rPr lang="en-US" dirty="0"/>
              <a:t> </a:t>
            </a:r>
            <a:r>
              <a:rPr lang="en-US" dirty="0" err="1"/>
              <a:t>thời</a:t>
            </a:r>
            <a:r>
              <a:rPr lang="en-US" dirty="0"/>
              <a:t> </a:t>
            </a:r>
            <a:r>
              <a:rPr lang="en-US" dirty="0" err="1"/>
              <a:t>nào</a:t>
            </a:r>
            <a:r>
              <a:rPr lang="en-US" dirty="0"/>
              <a:t> </a:t>
            </a:r>
            <a:r>
              <a:rPr lang="en-US" dirty="0" err="1"/>
              <a:t>có</a:t>
            </a:r>
            <a:r>
              <a:rPr lang="en-US" dirty="0"/>
              <a:t> </a:t>
            </a:r>
            <a:r>
              <a:rPr lang="en-US" dirty="0" err="1"/>
              <a:t>thể</a:t>
            </a:r>
            <a:r>
              <a:rPr lang="en-US" dirty="0"/>
              <a:t> preemptive?</a:t>
            </a:r>
          </a:p>
          <a:p>
            <a:pPr marL="0" indent="0">
              <a:buNone/>
            </a:pPr>
            <a:r>
              <a:rPr lang="en-US" dirty="0"/>
              <a:t> </a:t>
            </a:r>
          </a:p>
          <a:p>
            <a:pPr marL="0" lvl="0" indent="0">
              <a:buNone/>
            </a:pPr>
            <a:r>
              <a:rPr lang="en-US" dirty="0"/>
              <a:t> </a:t>
            </a:r>
          </a:p>
          <a:p>
            <a:pPr lvl="0"/>
            <a:endParaRPr lang="en-US" dirty="0"/>
          </a:p>
          <a:p>
            <a:pPr lvl="0"/>
            <a:endParaRPr lang="en-US" dirty="0"/>
          </a:p>
        </p:txBody>
      </p:sp>
      <p:sp>
        <p:nvSpPr>
          <p:cNvPr id="2" name="Rectangle 1">
            <a:extLst>
              <a:ext uri="{FF2B5EF4-FFF2-40B4-BE49-F238E27FC236}">
                <a16:creationId xmlns:a16="http://schemas.microsoft.com/office/drawing/2014/main" id="{AFFFE459-E0C8-4F43-A6A4-3D7640435F78}"/>
              </a:ext>
            </a:extLst>
          </p:cNvPr>
          <p:cNvSpPr/>
          <p:nvPr/>
        </p:nvSpPr>
        <p:spPr>
          <a:xfrm>
            <a:off x="3259717" y="2362200"/>
            <a:ext cx="485120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lvl="0" algn="ctr"/>
            <a:r>
              <a:rPr lang="en-US" sz="5400" b="1" cap="none" spc="0" dirty="0">
                <a:ln/>
                <a:solidFill>
                  <a:schemeClr val="accent3"/>
                </a:solidFill>
                <a:effectLst/>
              </a:rPr>
              <a:t>SRTF</a:t>
            </a:r>
          </a:p>
        </p:txBody>
      </p:sp>
      <p:sp>
        <p:nvSpPr>
          <p:cNvPr id="3" name="TextBox 2">
            <a:extLst>
              <a:ext uri="{FF2B5EF4-FFF2-40B4-BE49-F238E27FC236}">
                <a16:creationId xmlns:a16="http://schemas.microsoft.com/office/drawing/2014/main" id="{4634911D-9107-4534-A103-6FB2245B844A}"/>
              </a:ext>
            </a:extLst>
          </p:cNvPr>
          <p:cNvSpPr txBox="1"/>
          <p:nvPr/>
        </p:nvSpPr>
        <p:spPr>
          <a:xfrm>
            <a:off x="977739" y="2077133"/>
            <a:ext cx="1098378" cy="1077218"/>
          </a:xfrm>
          <a:prstGeom prst="rect">
            <a:avLst/>
          </a:prstGeom>
          <a:noFill/>
        </p:spPr>
        <p:txBody>
          <a:bodyPr wrap="none" rtlCol="0">
            <a:spAutoFit/>
          </a:bodyPr>
          <a:lstStyle/>
          <a:p>
            <a:r>
              <a:rPr lang="en-US" sz="6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PS</a:t>
            </a:r>
          </a:p>
        </p:txBody>
      </p:sp>
      <p:sp>
        <p:nvSpPr>
          <p:cNvPr id="6" name="TextBox 5">
            <a:extLst>
              <a:ext uri="{FF2B5EF4-FFF2-40B4-BE49-F238E27FC236}">
                <a16:creationId xmlns:a16="http://schemas.microsoft.com/office/drawing/2014/main" id="{84E2FBAF-4A70-40EE-ABED-A66F07C8C26E}"/>
              </a:ext>
            </a:extLst>
          </p:cNvPr>
          <p:cNvSpPr txBox="1"/>
          <p:nvPr/>
        </p:nvSpPr>
        <p:spPr>
          <a:xfrm>
            <a:off x="9294525" y="1938375"/>
            <a:ext cx="1370888" cy="1077218"/>
          </a:xfrm>
          <a:prstGeom prst="rect">
            <a:avLst/>
          </a:prstGeom>
          <a:noFill/>
        </p:spPr>
        <p:txBody>
          <a:bodyPr wrap="none" rtlCol="0">
            <a:spAutoFit/>
          </a:bodyPr>
          <a:lstStyle/>
          <a:p>
            <a:r>
              <a:rPr lang="en-US" sz="6400" b="1" dirty="0">
                <a:ln w="22225">
                  <a:solidFill>
                    <a:schemeClr val="accent2"/>
                  </a:solidFill>
                  <a:prstDash val="solid"/>
                </a:ln>
                <a:solidFill>
                  <a:schemeClr val="accent2">
                    <a:lumMod val="40000"/>
                    <a:lumOff val="60000"/>
                  </a:schemeClr>
                </a:solidFill>
              </a:rPr>
              <a:t>RR</a:t>
            </a:r>
          </a:p>
        </p:txBody>
      </p:sp>
      <p:sp>
        <p:nvSpPr>
          <p:cNvPr id="13" name="Rectangle 12">
            <a:extLst>
              <a:ext uri="{FF2B5EF4-FFF2-40B4-BE49-F238E27FC236}">
                <a16:creationId xmlns:a16="http://schemas.microsoft.com/office/drawing/2014/main" id="{0E006772-70F7-4F08-9427-A4F678F4C754}"/>
              </a:ext>
            </a:extLst>
          </p:cNvPr>
          <p:cNvSpPr/>
          <p:nvPr/>
        </p:nvSpPr>
        <p:spPr>
          <a:xfrm>
            <a:off x="684728" y="4724400"/>
            <a:ext cx="10764486"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latin typeface="Georgia" panose="02040502050405020303" pitchFamily="18" charset="0"/>
              </a:rPr>
              <a:t>Multilevel Feedback Queue(*)</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4" name="Rectangle 13">
            <a:extLst>
              <a:ext uri="{FF2B5EF4-FFF2-40B4-BE49-F238E27FC236}">
                <a16:creationId xmlns:a16="http://schemas.microsoft.com/office/drawing/2014/main" id="{C3CF4397-06C0-4795-B51A-E8245E2435E9}"/>
              </a:ext>
            </a:extLst>
          </p:cNvPr>
          <p:cNvSpPr/>
          <p:nvPr/>
        </p:nvSpPr>
        <p:spPr>
          <a:xfrm>
            <a:off x="2379824" y="3505200"/>
            <a:ext cx="6968574" cy="923330"/>
          </a:xfrm>
          <a:prstGeom prst="rect">
            <a:avLst/>
          </a:prstGeom>
          <a:noFill/>
        </p:spPr>
        <p:txBody>
          <a:bodyPr wrap="none" lIns="91440" tIns="45720" rIns="91440" bIns="45720">
            <a:spAutoFit/>
          </a:bodyPr>
          <a:lstStyle/>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latin typeface="Georgia" panose="02040502050405020303" pitchFamily="18" charset="0"/>
              </a:rPr>
              <a:t>Mutilevel</a:t>
            </a:r>
            <a:r>
              <a:rPr lang="en-US" sz="5400" b="1" dirty="0">
                <a:ln w="12700">
                  <a:solidFill>
                    <a:schemeClr val="accent5"/>
                  </a:solidFill>
                  <a:prstDash val="solid"/>
                </a:ln>
                <a:pattFill prst="ltDnDiag">
                  <a:fgClr>
                    <a:schemeClr val="accent5">
                      <a:lumMod val="60000"/>
                      <a:lumOff val="40000"/>
                    </a:schemeClr>
                  </a:fgClr>
                  <a:bgClr>
                    <a:schemeClr val="bg1"/>
                  </a:bgClr>
                </a:pattFill>
                <a:latin typeface="Georgia" panose="02040502050405020303" pitchFamily="18" charset="0"/>
              </a:rPr>
              <a:t> Queue(*)</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19936326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P spid="2" grpId="0"/>
      <p:bldP spid="3" grpId="0"/>
      <p:bldP spid="6" grpId="0"/>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39</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2" name="Rectangle 1">
            <a:extLst>
              <a:ext uri="{FF2B5EF4-FFF2-40B4-BE49-F238E27FC236}">
                <a16:creationId xmlns:a16="http://schemas.microsoft.com/office/drawing/2014/main" id="{AFFFE459-E0C8-4F43-A6A4-3D7640435F78}"/>
              </a:ext>
            </a:extLst>
          </p:cNvPr>
          <p:cNvSpPr/>
          <p:nvPr/>
        </p:nvSpPr>
        <p:spPr>
          <a:xfrm>
            <a:off x="3259717" y="2970932"/>
            <a:ext cx="485120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lvl="0" algn="ctr"/>
            <a:r>
              <a:rPr lang="en-US" sz="5400" b="1" cap="none" spc="0" dirty="0">
                <a:ln/>
                <a:solidFill>
                  <a:schemeClr val="accent3"/>
                </a:solidFill>
                <a:effectLst/>
              </a:rPr>
              <a:t>HRRN</a:t>
            </a:r>
          </a:p>
        </p:txBody>
      </p:sp>
      <p:sp>
        <p:nvSpPr>
          <p:cNvPr id="3" name="TextBox 2">
            <a:extLst>
              <a:ext uri="{FF2B5EF4-FFF2-40B4-BE49-F238E27FC236}">
                <a16:creationId xmlns:a16="http://schemas.microsoft.com/office/drawing/2014/main" id="{4634911D-9107-4534-A103-6FB2245B844A}"/>
              </a:ext>
            </a:extLst>
          </p:cNvPr>
          <p:cNvSpPr txBox="1"/>
          <p:nvPr/>
        </p:nvSpPr>
        <p:spPr>
          <a:xfrm>
            <a:off x="977739" y="2424758"/>
            <a:ext cx="2103461" cy="1077218"/>
          </a:xfrm>
          <a:prstGeom prst="rect">
            <a:avLst/>
          </a:prstGeom>
          <a:noFill/>
        </p:spPr>
        <p:txBody>
          <a:bodyPr wrap="none" rtlCol="0">
            <a:spAutoFit/>
          </a:bodyPr>
          <a:lstStyle/>
          <a:p>
            <a:r>
              <a:rPr lang="en-US" sz="6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FCFS</a:t>
            </a:r>
          </a:p>
        </p:txBody>
      </p:sp>
      <p:sp>
        <p:nvSpPr>
          <p:cNvPr id="6" name="TextBox 5">
            <a:extLst>
              <a:ext uri="{FF2B5EF4-FFF2-40B4-BE49-F238E27FC236}">
                <a16:creationId xmlns:a16="http://schemas.microsoft.com/office/drawing/2014/main" id="{84E2FBAF-4A70-40EE-ABED-A66F07C8C26E}"/>
              </a:ext>
            </a:extLst>
          </p:cNvPr>
          <p:cNvSpPr txBox="1"/>
          <p:nvPr/>
        </p:nvSpPr>
        <p:spPr>
          <a:xfrm>
            <a:off x="9294525" y="2286000"/>
            <a:ext cx="1370888" cy="1077218"/>
          </a:xfrm>
          <a:prstGeom prst="rect">
            <a:avLst/>
          </a:prstGeom>
          <a:noFill/>
        </p:spPr>
        <p:txBody>
          <a:bodyPr wrap="none" rtlCol="0">
            <a:spAutoFit/>
          </a:bodyPr>
          <a:lstStyle/>
          <a:p>
            <a:r>
              <a:rPr lang="en-US" sz="6400" b="1" dirty="0">
                <a:ln w="22225">
                  <a:solidFill>
                    <a:schemeClr val="accent2"/>
                  </a:solidFill>
                  <a:prstDash val="solid"/>
                </a:ln>
                <a:solidFill>
                  <a:schemeClr val="accent2">
                    <a:lumMod val="40000"/>
                    <a:lumOff val="60000"/>
                  </a:schemeClr>
                </a:solidFill>
              </a:rPr>
              <a:t>RR</a:t>
            </a:r>
          </a:p>
        </p:txBody>
      </p:sp>
      <p:sp>
        <p:nvSpPr>
          <p:cNvPr id="12" name="Content Placeholder 10">
            <a:extLst>
              <a:ext uri="{FF2B5EF4-FFF2-40B4-BE49-F238E27FC236}">
                <a16:creationId xmlns:a16="http://schemas.microsoft.com/office/drawing/2014/main" id="{5C8DE123-754E-49AE-AEFB-E2E5B8197CB6}"/>
              </a:ext>
            </a:extLst>
          </p:cNvPr>
          <p:cNvSpPr txBox="1">
            <a:spLocks/>
          </p:cNvSpPr>
          <p:nvPr/>
        </p:nvSpPr>
        <p:spPr bwMode="auto">
          <a:xfrm>
            <a:off x="334302" y="1337055"/>
            <a:ext cx="11521280" cy="112660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3399"/>
              </a:buClr>
              <a:buFont typeface="Wingdings" pitchFamily="2" charset="2"/>
              <a:buChar char="n"/>
              <a:defRPr kumimoji="1" sz="2800" baseline="0">
                <a:solidFill>
                  <a:schemeClr val="tx1"/>
                </a:solidFill>
                <a:latin typeface="Times New Roman" pitchFamily="18" charset="0"/>
                <a:ea typeface="+mn-ea"/>
                <a:cs typeface="Times New Roman" pitchFamily="18" charset="0"/>
              </a:defRPr>
            </a:lvl1pPr>
            <a:lvl2pPr marL="742950" indent="-285750" algn="l"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l" rtl="0" eaLnBrk="1" fontAlgn="base" hangingPunct="1">
              <a:spcBef>
                <a:spcPct val="20000"/>
              </a:spcBef>
              <a:spcAft>
                <a:spcPct val="0"/>
              </a:spcAft>
              <a:buClr>
                <a:srgbClr val="003399"/>
              </a:buClr>
              <a:buFont typeface="Wingdings" pitchFamily="2" charset="2"/>
              <a:buChar char="n"/>
              <a:defRPr kumimoji="1" sz="2000" baseline="0">
                <a:solidFill>
                  <a:schemeClr val="tx1"/>
                </a:solidFill>
                <a:latin typeface="Times New Roman" pitchFamily="18" charset="0"/>
                <a:ea typeface="+mn-ea"/>
                <a:cs typeface="Times New Roman" pitchFamily="18" charset="0"/>
              </a:defRPr>
            </a:lvl3pPr>
            <a:lvl4pPr marL="1600200" indent="-228600" algn="l" rtl="0" eaLnBrk="1" fontAlgn="base" hangingPunct="1">
              <a:spcBef>
                <a:spcPct val="20000"/>
              </a:spcBef>
              <a:spcAft>
                <a:spcPct val="0"/>
              </a:spcAft>
              <a:buClr>
                <a:srgbClr val="003399"/>
              </a:buClr>
              <a:buFont typeface="Wingdings" pitchFamily="2" charset="2"/>
              <a:buChar char="p"/>
              <a:defRPr kumimoji="1" sz="18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dirty="0" err="1"/>
              <a:t>Trong</a:t>
            </a:r>
            <a:r>
              <a:rPr lang="en-US" dirty="0"/>
              <a:t> </a:t>
            </a:r>
            <a:r>
              <a:rPr lang="en-US" dirty="0" err="1"/>
              <a:t>các</a:t>
            </a:r>
            <a:r>
              <a:rPr lang="en-US" dirty="0"/>
              <a:t>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a:t>
            </a:r>
            <a:r>
              <a:rPr lang="en-US" dirty="0" err="1"/>
              <a:t>giải</a:t>
            </a:r>
            <a:r>
              <a:rPr lang="en-US" dirty="0"/>
              <a:t> </a:t>
            </a:r>
            <a:r>
              <a:rPr lang="en-US" dirty="0" err="1"/>
              <a:t>thuật</a:t>
            </a:r>
            <a:r>
              <a:rPr lang="en-US" dirty="0"/>
              <a:t> </a:t>
            </a:r>
            <a:r>
              <a:rPr lang="en-US" dirty="0" err="1"/>
              <a:t>nào</a:t>
            </a:r>
            <a:r>
              <a:rPr lang="en-US" dirty="0"/>
              <a:t> </a:t>
            </a:r>
            <a:r>
              <a:rPr lang="en-US" dirty="0" err="1"/>
              <a:t>không</a:t>
            </a:r>
            <a:r>
              <a:rPr lang="en-US" dirty="0"/>
              <a:t> </a:t>
            </a:r>
            <a:r>
              <a:rPr lang="en-US" dirty="0" err="1"/>
              <a:t>sảy</a:t>
            </a:r>
            <a:r>
              <a:rPr lang="en-US" dirty="0"/>
              <a:t> ra starvation</a:t>
            </a:r>
            <a:r>
              <a:rPr lang="en-US" kern="0" dirty="0"/>
              <a:t> </a:t>
            </a:r>
          </a:p>
          <a:p>
            <a:endParaRPr lang="en-US" kern="0" dirty="0"/>
          </a:p>
          <a:p>
            <a:pPr lvl="2"/>
            <a:endParaRPr lang="en-US" kern="0" dirty="0"/>
          </a:p>
        </p:txBody>
      </p:sp>
      <p:sp>
        <p:nvSpPr>
          <p:cNvPr id="13" name="Rectangle 12">
            <a:extLst>
              <a:ext uri="{FF2B5EF4-FFF2-40B4-BE49-F238E27FC236}">
                <a16:creationId xmlns:a16="http://schemas.microsoft.com/office/drawing/2014/main" id="{0E006772-70F7-4F08-9427-A4F678F4C754}"/>
              </a:ext>
            </a:extLst>
          </p:cNvPr>
          <p:cNvSpPr/>
          <p:nvPr/>
        </p:nvSpPr>
        <p:spPr>
          <a:xfrm>
            <a:off x="1160819" y="5381861"/>
            <a:ext cx="9812303" cy="923330"/>
          </a:xfrm>
          <a:prstGeom prst="rect">
            <a:avLst/>
          </a:prstGeom>
          <a:noFill/>
        </p:spPr>
        <p:txBody>
          <a:bodyPr wrap="none" lIns="91440" tIns="45720" rIns="91440" bIns="45720">
            <a:spAutoFit/>
          </a:bodyPr>
          <a:lstStyle/>
          <a:p>
            <a:pPr algn="ctr"/>
            <a:r>
              <a:rPr lang="en-US" sz="5400" b="1" cap="none" spc="0" dirty="0">
                <a:ln w="6600">
                  <a:solidFill>
                    <a:schemeClr val="accent2"/>
                  </a:solidFill>
                  <a:prstDash val="solid"/>
                </a:ln>
                <a:solidFill>
                  <a:srgbClr val="FFFFFF"/>
                </a:solidFill>
                <a:effectLst>
                  <a:outerShdw dist="38100" dir="2700000" algn="tl" rotWithShape="0">
                    <a:schemeClr val="accent2"/>
                  </a:outerShdw>
                </a:effectLst>
                <a:latin typeface="Georgia" panose="02040502050405020303" pitchFamily="18" charset="0"/>
              </a:rPr>
              <a:t>Multilevel Feedback Queue</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4" name="Rectangle 13">
            <a:extLst>
              <a:ext uri="{FF2B5EF4-FFF2-40B4-BE49-F238E27FC236}">
                <a16:creationId xmlns:a16="http://schemas.microsoft.com/office/drawing/2014/main" id="{C3CF4397-06C0-4795-B51A-E8245E2435E9}"/>
              </a:ext>
            </a:extLst>
          </p:cNvPr>
          <p:cNvSpPr/>
          <p:nvPr/>
        </p:nvSpPr>
        <p:spPr>
          <a:xfrm>
            <a:off x="2855914" y="4072495"/>
            <a:ext cx="6016392" cy="923330"/>
          </a:xfrm>
          <a:prstGeom prst="rect">
            <a:avLst/>
          </a:prstGeom>
          <a:noFill/>
        </p:spPr>
        <p:txBody>
          <a:bodyPr wrap="none" lIns="91440" tIns="45720" rIns="91440" bIns="45720">
            <a:spAutoFit/>
          </a:bodyPr>
          <a:lstStyle/>
          <a:p>
            <a:pPr algn="ctr"/>
            <a:r>
              <a:rPr lang="en-US" sz="5400" b="1" dirty="0" err="1">
                <a:ln w="12700">
                  <a:solidFill>
                    <a:schemeClr val="accent5"/>
                  </a:solidFill>
                  <a:prstDash val="solid"/>
                </a:ln>
                <a:pattFill prst="ltDnDiag">
                  <a:fgClr>
                    <a:schemeClr val="accent5">
                      <a:lumMod val="60000"/>
                      <a:lumOff val="40000"/>
                    </a:schemeClr>
                  </a:fgClr>
                  <a:bgClr>
                    <a:schemeClr val="bg1"/>
                  </a:bgClr>
                </a:pattFill>
                <a:latin typeface="Georgia" panose="02040502050405020303" pitchFamily="18" charset="0"/>
              </a:rPr>
              <a:t>Mutilevel</a:t>
            </a:r>
            <a:r>
              <a:rPr lang="en-US" sz="5400" b="1" dirty="0">
                <a:ln w="12700">
                  <a:solidFill>
                    <a:schemeClr val="accent5"/>
                  </a:solidFill>
                  <a:prstDash val="solid"/>
                </a:ln>
                <a:pattFill prst="ltDnDiag">
                  <a:fgClr>
                    <a:schemeClr val="accent5">
                      <a:lumMod val="60000"/>
                      <a:lumOff val="40000"/>
                    </a:schemeClr>
                  </a:fgClr>
                  <a:bgClr>
                    <a:schemeClr val="bg1"/>
                  </a:bgClr>
                </a:pattFill>
                <a:latin typeface="Georgia" panose="02040502050405020303" pitchFamily="18" charset="0"/>
              </a:rPr>
              <a:t> Queue</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spTree>
    <p:extLst>
      <p:ext uri="{BB962C8B-B14F-4D97-AF65-F5344CB8AC3E}">
        <p14:creationId xmlns:p14="http://schemas.microsoft.com/office/powerpoint/2010/main" val="290006806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500" fill="hold"/>
                                        <p:tgtEl>
                                          <p:spTgt spid="3"/>
                                        </p:tgtEl>
                                        <p:attrNameLst>
                                          <p:attrName>ppt_w</p:attrName>
                                        </p:attrNameLst>
                                      </p:cBhvr>
                                      <p:tavLst>
                                        <p:tav tm="0">
                                          <p:val>
                                            <p:fltVal val="0"/>
                                          </p:val>
                                        </p:tav>
                                        <p:tav tm="100000">
                                          <p:val>
                                            <p:strVal val="#ppt_w"/>
                                          </p:val>
                                        </p:tav>
                                      </p:tavLst>
                                    </p:anim>
                                    <p:anim calcmode="lin" valueType="num">
                                      <p:cBhvr>
                                        <p:cTn id="28" dur="500" fill="hold"/>
                                        <p:tgtEl>
                                          <p:spTgt spid="3"/>
                                        </p:tgtEl>
                                        <p:attrNameLst>
                                          <p:attrName>ppt_h</p:attrName>
                                        </p:attrNameLst>
                                      </p:cBhvr>
                                      <p:tavLst>
                                        <p:tav tm="0">
                                          <p:val>
                                            <p:fltVal val="0"/>
                                          </p:val>
                                        </p:tav>
                                        <p:tav tm="100000">
                                          <p:val>
                                            <p:strVal val="#ppt_h"/>
                                          </p:val>
                                        </p:tav>
                                      </p:tavLst>
                                    </p:anim>
                                    <p:animEffect transition="in" filter="fade">
                                      <p:cBhvr>
                                        <p:cTn id="29" dur="500"/>
                                        <p:tgtEl>
                                          <p:spTgt spid="3"/>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P spid="5" grpId="0"/>
      <p:bldP spid="2" grpId="0"/>
      <p:bldP spid="3" grpId="0"/>
      <p:bldP spid="6"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762000" y="1412776"/>
            <a:ext cx="8640960" cy="693390"/>
          </a:xfrm>
        </p:spPr>
        <p:txBody>
          <a:bodyPr/>
          <a:lstStyle/>
          <a:p>
            <a:r>
              <a:rPr lang="en-US" dirty="0" err="1"/>
              <a:t>Định</a:t>
            </a:r>
            <a:r>
              <a:rPr lang="en-US" dirty="0"/>
              <a:t> </a:t>
            </a:r>
            <a:r>
              <a:rPr lang="en-US" dirty="0" err="1"/>
              <a:t>nghĩa</a:t>
            </a:r>
            <a:r>
              <a:rPr lang="en-US" dirty="0"/>
              <a:t> </a:t>
            </a:r>
            <a:r>
              <a:rPr lang="en-US" dirty="0" err="1"/>
              <a:t>hệ</a:t>
            </a:r>
            <a:r>
              <a:rPr lang="en-US" dirty="0"/>
              <a:t> </a:t>
            </a:r>
            <a:r>
              <a:rPr lang="en-US" dirty="0" err="1"/>
              <a:t>điều</a:t>
            </a:r>
            <a:r>
              <a:rPr lang="en-US" dirty="0"/>
              <a:t> </a:t>
            </a:r>
            <a:r>
              <a:rPr lang="en-US" dirty="0" err="1"/>
              <a:t>hành</a:t>
            </a:r>
            <a:r>
              <a:rPr lang="en-US" dirty="0"/>
              <a:t>?</a:t>
            </a:r>
          </a:p>
          <a:p>
            <a:pPr marL="0" indent="0">
              <a:buNone/>
            </a:pPr>
            <a:endParaRPr lang="en-US" dirty="0"/>
          </a:p>
        </p:txBody>
      </p:sp>
      <p:sp>
        <p:nvSpPr>
          <p:cNvPr id="2" name="Rectangle 1">
            <a:extLst>
              <a:ext uri="{FF2B5EF4-FFF2-40B4-BE49-F238E27FC236}">
                <a16:creationId xmlns:a16="http://schemas.microsoft.com/office/drawing/2014/main" id="{D817DE02-FF57-466B-8C0B-1ABAABD30F0A}"/>
              </a:ext>
            </a:extLst>
          </p:cNvPr>
          <p:cNvSpPr/>
          <p:nvPr/>
        </p:nvSpPr>
        <p:spPr>
          <a:xfrm>
            <a:off x="2399507" y="2596952"/>
            <a:ext cx="7391400" cy="1815882"/>
          </a:xfrm>
          <a:prstGeom prst="rect">
            <a:avLst/>
          </a:prstGeom>
        </p:spPr>
        <p:txBody>
          <a:bodyPr wrap="square">
            <a:spAutoFit/>
          </a:bodyPr>
          <a:lstStyle/>
          <a:p>
            <a:pPr algn="just"/>
            <a:r>
              <a:rPr lang="vi-VN" sz="2800" dirty="0">
                <a:solidFill>
                  <a:srgbClr val="00B050"/>
                </a:solidFill>
              </a:rPr>
              <a:t>Chương trình trung gian giữa phần</a:t>
            </a:r>
            <a:r>
              <a:rPr lang="en-US" sz="2800" dirty="0">
                <a:solidFill>
                  <a:srgbClr val="00B050"/>
                </a:solidFill>
              </a:rPr>
              <a:t> </a:t>
            </a:r>
            <a:r>
              <a:rPr lang="vi-VN" sz="2800" dirty="0">
                <a:solidFill>
                  <a:srgbClr val="00B050"/>
                </a:solidFill>
              </a:rPr>
              <a:t>cứng máy tính và người sử dụng, có</a:t>
            </a:r>
            <a:r>
              <a:rPr lang="en-US" sz="2800" dirty="0">
                <a:solidFill>
                  <a:srgbClr val="00B050"/>
                </a:solidFill>
              </a:rPr>
              <a:t> </a:t>
            </a:r>
            <a:r>
              <a:rPr lang="vi-VN" sz="2800" dirty="0">
                <a:solidFill>
                  <a:srgbClr val="00B050"/>
                </a:solidFill>
              </a:rPr>
              <a:t>chức năng điều khiển và phối hợp</a:t>
            </a:r>
            <a:r>
              <a:rPr lang="en-US" sz="2800" dirty="0">
                <a:solidFill>
                  <a:srgbClr val="00B050"/>
                </a:solidFill>
              </a:rPr>
              <a:t> </a:t>
            </a:r>
            <a:r>
              <a:rPr lang="vi-VN" sz="2800" dirty="0">
                <a:solidFill>
                  <a:srgbClr val="00B050"/>
                </a:solidFill>
              </a:rPr>
              <a:t>việc sử dụng phần cứng và cung cấp</a:t>
            </a:r>
            <a:r>
              <a:rPr lang="en-US" sz="2800" dirty="0">
                <a:solidFill>
                  <a:srgbClr val="00B050"/>
                </a:solidFill>
              </a:rPr>
              <a:t> </a:t>
            </a:r>
            <a:r>
              <a:rPr lang="vi-VN" sz="2800" dirty="0">
                <a:solidFill>
                  <a:srgbClr val="00B050"/>
                </a:solidFill>
              </a:rPr>
              <a:t>các dịch vụ cơ bản cho các ứng</a:t>
            </a:r>
            <a:r>
              <a:rPr lang="en-US" sz="2800" dirty="0">
                <a:solidFill>
                  <a:srgbClr val="00B050"/>
                </a:solidFill>
              </a:rPr>
              <a:t> </a:t>
            </a:r>
            <a:r>
              <a:rPr lang="vi-VN" sz="2800" dirty="0">
                <a:solidFill>
                  <a:srgbClr val="00B050"/>
                </a:solidFill>
              </a:rPr>
              <a:t>dụng </a:t>
            </a:r>
            <a:endParaRPr lang="en-US" sz="2800" dirty="0">
              <a:solidFill>
                <a:srgbClr val="00B050"/>
              </a:solidFill>
            </a:endParaRPr>
          </a:p>
        </p:txBody>
      </p:sp>
    </p:spTree>
    <p:extLst>
      <p:ext uri="{BB962C8B-B14F-4D97-AF65-F5344CB8AC3E}">
        <p14:creationId xmlns:p14="http://schemas.microsoft.com/office/powerpoint/2010/main" val="43630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40</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11" name="Content Placeholder 10"/>
          <p:cNvSpPr>
            <a:spLocks noGrp="1"/>
          </p:cNvSpPr>
          <p:nvPr>
            <p:ph idx="1"/>
          </p:nvPr>
        </p:nvSpPr>
        <p:spPr>
          <a:xfrm>
            <a:off x="335360" y="1412776"/>
            <a:ext cx="11521280" cy="760639"/>
          </a:xfrm>
        </p:spPr>
        <p:txBody>
          <a:bodyPr/>
          <a:lstStyle/>
          <a:p>
            <a:pPr lvl="0"/>
            <a:r>
              <a:rPr lang="en-US" dirty="0" err="1"/>
              <a:t>Sử</a:t>
            </a:r>
            <a:r>
              <a:rPr lang="en-US" dirty="0"/>
              <a:t> </a:t>
            </a:r>
            <a:r>
              <a:rPr lang="en-US" dirty="0" err="1"/>
              <a:t>dụng</a:t>
            </a:r>
            <a:r>
              <a:rPr lang="en-US" dirty="0"/>
              <a:t> </a:t>
            </a:r>
            <a:r>
              <a:rPr lang="en-US" dirty="0" err="1"/>
              <a:t>giải</a:t>
            </a:r>
            <a:r>
              <a:rPr lang="en-US" dirty="0"/>
              <a:t> </a:t>
            </a:r>
            <a:r>
              <a:rPr lang="en-US" dirty="0" err="1"/>
              <a:t>thuật</a:t>
            </a:r>
            <a:r>
              <a:rPr lang="en-US" dirty="0"/>
              <a:t> FCFS, SJF, SRTF, RR, Priority </a:t>
            </a:r>
            <a:r>
              <a:rPr lang="en-US" dirty="0" err="1"/>
              <a:t>để</a:t>
            </a:r>
            <a:r>
              <a:rPr lang="en-US" dirty="0"/>
              <a:t> </a:t>
            </a:r>
            <a:r>
              <a:rPr lang="en-US" dirty="0" err="1"/>
              <a:t>định</a:t>
            </a:r>
            <a:r>
              <a:rPr lang="en-US" dirty="0"/>
              <a:t> </a:t>
            </a:r>
            <a:r>
              <a:rPr lang="en-US" dirty="0" err="1"/>
              <a:t>thời</a:t>
            </a:r>
            <a:r>
              <a:rPr lang="en-US" dirty="0"/>
              <a:t> </a:t>
            </a:r>
            <a:r>
              <a:rPr lang="en-US" dirty="0" err="1"/>
              <a:t>công</a:t>
            </a:r>
            <a:r>
              <a:rPr lang="en-US" dirty="0"/>
              <a:t> </a:t>
            </a:r>
            <a:r>
              <a:rPr lang="en-US" dirty="0" err="1"/>
              <a:t>việc</a:t>
            </a:r>
            <a:r>
              <a:rPr lang="en-US" dirty="0"/>
              <a:t> </a:t>
            </a:r>
            <a:r>
              <a:rPr lang="en-US" dirty="0" err="1"/>
              <a:t>cho</a:t>
            </a:r>
            <a:r>
              <a:rPr lang="en-US" dirty="0"/>
              <a:t> </a:t>
            </a:r>
            <a:r>
              <a:rPr lang="en-US" dirty="0" err="1"/>
              <a:t>các</a:t>
            </a:r>
            <a:r>
              <a:rPr lang="en-US" dirty="0"/>
              <a:t> </a:t>
            </a:r>
            <a:r>
              <a:rPr lang="en-US" dirty="0" err="1"/>
              <a:t>tiến</a:t>
            </a:r>
            <a:r>
              <a:rPr lang="en-US" dirty="0"/>
              <a:t> </a:t>
            </a:r>
            <a:r>
              <a:rPr lang="en-US" dirty="0" err="1"/>
              <a:t>trình</a:t>
            </a:r>
            <a:endParaRPr lang="en-US" dirty="0"/>
          </a:p>
        </p:txBody>
      </p:sp>
      <p:cxnSp>
        <p:nvCxnSpPr>
          <p:cNvPr id="8" name="Straight Arrow Connector 7">
            <a:extLst>
              <a:ext uri="{FF2B5EF4-FFF2-40B4-BE49-F238E27FC236}">
                <a16:creationId xmlns:a16="http://schemas.microsoft.com/office/drawing/2014/main" id="{BF9E0163-6CE0-4B78-8850-C0F40B8BDFEA}"/>
              </a:ext>
            </a:extLst>
          </p:cNvPr>
          <p:cNvCxnSpPr>
            <a:cxnSpLocks/>
            <a:stCxn id="21" idx="1"/>
            <a:endCxn id="17" idx="6"/>
          </p:cNvCxnSpPr>
          <p:nvPr/>
        </p:nvCxnSpPr>
        <p:spPr>
          <a:xfrm flipH="1">
            <a:off x="2757196" y="2879071"/>
            <a:ext cx="787293" cy="1420742"/>
          </a:xfrm>
          <a:prstGeom prst="straightConnector1">
            <a:avLst/>
          </a:prstGeom>
          <a:ln w="2540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0074847-82BA-4A82-A76E-743C6B49F845}"/>
              </a:ext>
            </a:extLst>
          </p:cNvPr>
          <p:cNvCxnSpPr>
            <a:stCxn id="23" idx="1"/>
            <a:endCxn id="17" idx="6"/>
          </p:cNvCxnSpPr>
          <p:nvPr/>
        </p:nvCxnSpPr>
        <p:spPr>
          <a:xfrm flipH="1">
            <a:off x="2757196" y="3731785"/>
            <a:ext cx="815189" cy="568028"/>
          </a:xfrm>
          <a:prstGeom prst="straightConnector1">
            <a:avLst/>
          </a:prstGeom>
          <a:ln w="2540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E062956-0A5A-417F-B8AE-82286E2010F4}"/>
              </a:ext>
            </a:extLst>
          </p:cNvPr>
          <p:cNvCxnSpPr>
            <a:stCxn id="22" idx="1"/>
            <a:endCxn id="17" idx="6"/>
          </p:cNvCxnSpPr>
          <p:nvPr/>
        </p:nvCxnSpPr>
        <p:spPr>
          <a:xfrm flipH="1" flipV="1">
            <a:off x="2757196" y="4299813"/>
            <a:ext cx="787293" cy="1225242"/>
          </a:xfrm>
          <a:prstGeom prst="straightConnector1">
            <a:avLst/>
          </a:prstGeom>
          <a:ln w="25400">
            <a:solidFill>
              <a:schemeClr val="accent4"/>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6C67EA7-E8FC-4ABC-BD45-B2C473F535B4}"/>
              </a:ext>
            </a:extLst>
          </p:cNvPr>
          <p:cNvCxnSpPr>
            <a:cxnSpLocks/>
            <a:stCxn id="21" idx="3"/>
            <a:endCxn id="16" idx="2"/>
          </p:cNvCxnSpPr>
          <p:nvPr/>
        </p:nvCxnSpPr>
        <p:spPr>
          <a:xfrm>
            <a:off x="8526638" y="2879071"/>
            <a:ext cx="1072093" cy="1326973"/>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46CB0A6-DFC3-4235-B04E-8917728E59BB}"/>
              </a:ext>
            </a:extLst>
          </p:cNvPr>
          <p:cNvCxnSpPr>
            <a:cxnSpLocks/>
            <a:stCxn id="23" idx="3"/>
          </p:cNvCxnSpPr>
          <p:nvPr/>
        </p:nvCxnSpPr>
        <p:spPr>
          <a:xfrm>
            <a:off x="8554534" y="3731785"/>
            <a:ext cx="1755752" cy="788730"/>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9C1A56-A44C-4696-B733-094F24FF605B}"/>
              </a:ext>
            </a:extLst>
          </p:cNvPr>
          <p:cNvCxnSpPr>
            <a:cxnSpLocks/>
            <a:stCxn id="22" idx="3"/>
            <a:endCxn id="16" idx="2"/>
          </p:cNvCxnSpPr>
          <p:nvPr/>
        </p:nvCxnSpPr>
        <p:spPr>
          <a:xfrm flipV="1">
            <a:off x="8526638" y="4206044"/>
            <a:ext cx="1072093" cy="1319011"/>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9322124-4795-47BC-8489-FE306ADE0A66}"/>
              </a:ext>
            </a:extLst>
          </p:cNvPr>
          <p:cNvSpPr/>
          <p:nvPr/>
        </p:nvSpPr>
        <p:spPr>
          <a:xfrm>
            <a:off x="9598731" y="3176109"/>
            <a:ext cx="2059869" cy="2059869"/>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ko-KR" sz="2800" dirty="0">
                <a:solidFill>
                  <a:schemeClr val="tx1"/>
                </a:solidFill>
              </a:rPr>
              <a:t>RR</a:t>
            </a:r>
          </a:p>
          <a:p>
            <a:pPr algn="ctr"/>
            <a:r>
              <a:rPr lang="en-US" altLang="ko-KR" sz="2800" dirty="0">
                <a:solidFill>
                  <a:schemeClr val="tx1"/>
                </a:solidFill>
              </a:rPr>
              <a:t>Priority</a:t>
            </a:r>
            <a:endParaRPr lang="ko-KR" altLang="en-US" sz="2800" dirty="0">
              <a:solidFill>
                <a:schemeClr val="tx1"/>
              </a:solidFill>
            </a:endParaRPr>
          </a:p>
        </p:txBody>
      </p:sp>
      <p:sp>
        <p:nvSpPr>
          <p:cNvPr id="17" name="Oval 16">
            <a:extLst>
              <a:ext uri="{FF2B5EF4-FFF2-40B4-BE49-F238E27FC236}">
                <a16:creationId xmlns:a16="http://schemas.microsoft.com/office/drawing/2014/main" id="{ED226E69-CC1C-4898-9D82-04627A8ABB5E}"/>
              </a:ext>
            </a:extLst>
          </p:cNvPr>
          <p:cNvSpPr/>
          <p:nvPr/>
        </p:nvSpPr>
        <p:spPr>
          <a:xfrm>
            <a:off x="697327" y="3269878"/>
            <a:ext cx="2059869" cy="2059869"/>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ko-KR" sz="2800" dirty="0">
                <a:solidFill>
                  <a:schemeClr val="tx1"/>
                </a:solidFill>
              </a:rPr>
              <a:t>FCFS</a:t>
            </a:r>
          </a:p>
          <a:p>
            <a:pPr algn="ctr"/>
            <a:r>
              <a:rPr lang="en-US" altLang="ko-KR" sz="2800" dirty="0">
                <a:solidFill>
                  <a:schemeClr val="tx1"/>
                </a:solidFill>
              </a:rPr>
              <a:t>SJF</a:t>
            </a:r>
          </a:p>
          <a:p>
            <a:pPr algn="ctr"/>
            <a:r>
              <a:rPr lang="en-US" altLang="ko-KR" sz="2800" dirty="0">
                <a:solidFill>
                  <a:schemeClr val="tx1"/>
                </a:solidFill>
              </a:rPr>
              <a:t>SRTF</a:t>
            </a:r>
            <a:endParaRPr lang="ko-KR" altLang="en-US" sz="2800" dirty="0">
              <a:solidFill>
                <a:schemeClr val="tx1"/>
              </a:solidFill>
            </a:endParaRPr>
          </a:p>
        </p:txBody>
      </p:sp>
      <p:sp>
        <p:nvSpPr>
          <p:cNvPr id="21" name="TextBox 11">
            <a:extLst>
              <a:ext uri="{FF2B5EF4-FFF2-40B4-BE49-F238E27FC236}">
                <a16:creationId xmlns:a16="http://schemas.microsoft.com/office/drawing/2014/main" id="{7DBC4215-5A69-44CD-83D9-59043AB7B948}"/>
              </a:ext>
            </a:extLst>
          </p:cNvPr>
          <p:cNvSpPr txBox="1"/>
          <p:nvPr/>
        </p:nvSpPr>
        <p:spPr>
          <a:xfrm>
            <a:off x="3544489" y="2617460"/>
            <a:ext cx="4982149" cy="523219"/>
          </a:xfrm>
          <a:prstGeom prst="rect">
            <a:avLst/>
          </a:prstGeom>
          <a:solidFill>
            <a:srgbClr val="0070C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dirty="0" err="1">
                <a:solidFill>
                  <a:schemeClr val="bg1"/>
                </a:solidFill>
                <a:cs typeface="Arial" pitchFamily="34" charset="0"/>
              </a:rPr>
              <a:t>Biểu</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đồ</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Gaint</a:t>
            </a:r>
            <a:endParaRPr lang="ko-KR" altLang="en-US" sz="2800" dirty="0">
              <a:solidFill>
                <a:schemeClr val="bg1"/>
              </a:solidFill>
            </a:endParaRPr>
          </a:p>
        </p:txBody>
      </p:sp>
      <p:sp>
        <p:nvSpPr>
          <p:cNvPr id="22" name="TextBox 12">
            <a:extLst>
              <a:ext uri="{FF2B5EF4-FFF2-40B4-BE49-F238E27FC236}">
                <a16:creationId xmlns:a16="http://schemas.microsoft.com/office/drawing/2014/main" id="{75D99C8C-6613-42C1-B588-F377C107616F}"/>
              </a:ext>
            </a:extLst>
          </p:cNvPr>
          <p:cNvSpPr txBox="1"/>
          <p:nvPr/>
        </p:nvSpPr>
        <p:spPr>
          <a:xfrm>
            <a:off x="3544489" y="5263445"/>
            <a:ext cx="4982149" cy="523219"/>
          </a:xfrm>
          <a:prstGeom prst="rect">
            <a:avLst/>
          </a:prstGeom>
          <a:solidFill>
            <a:schemeClr val="accent5">
              <a:lumMod val="7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dirty="0" err="1">
                <a:solidFill>
                  <a:schemeClr val="bg1"/>
                </a:solidFill>
                <a:cs typeface="Arial" pitchFamily="34" charset="0"/>
              </a:rPr>
              <a:t>Thời</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gian</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hoàn</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thành</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trung</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bình</a:t>
            </a:r>
            <a:endParaRPr lang="ko-KR" altLang="en-US" sz="2800" dirty="0">
              <a:solidFill>
                <a:schemeClr val="bg1"/>
              </a:solidFill>
            </a:endParaRPr>
          </a:p>
        </p:txBody>
      </p:sp>
      <p:sp>
        <p:nvSpPr>
          <p:cNvPr id="23" name="TextBox 13">
            <a:extLst>
              <a:ext uri="{FF2B5EF4-FFF2-40B4-BE49-F238E27FC236}">
                <a16:creationId xmlns:a16="http://schemas.microsoft.com/office/drawing/2014/main" id="{45A61608-5269-46D2-A91F-2A394D8EB80B}"/>
              </a:ext>
            </a:extLst>
          </p:cNvPr>
          <p:cNvSpPr txBox="1"/>
          <p:nvPr/>
        </p:nvSpPr>
        <p:spPr>
          <a:xfrm>
            <a:off x="3572385" y="3470173"/>
            <a:ext cx="4982149" cy="523219"/>
          </a:xfrm>
          <a:prstGeom prst="rect">
            <a:avLst/>
          </a:prstGeom>
          <a:solidFill>
            <a:schemeClr val="accent4"/>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dirty="0" err="1">
                <a:solidFill>
                  <a:schemeClr val="bg1"/>
                </a:solidFill>
                <a:cs typeface="Arial" pitchFamily="34" charset="0"/>
              </a:rPr>
              <a:t>Thời</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gian</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đợi</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trung</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bình</a:t>
            </a:r>
            <a:endParaRPr lang="ko-KR" altLang="en-US" sz="2800" dirty="0">
              <a:solidFill>
                <a:schemeClr val="bg1"/>
              </a:solidFill>
            </a:endParaRPr>
          </a:p>
        </p:txBody>
      </p:sp>
      <p:sp>
        <p:nvSpPr>
          <p:cNvPr id="27" name="TextBox 11">
            <a:extLst>
              <a:ext uri="{FF2B5EF4-FFF2-40B4-BE49-F238E27FC236}">
                <a16:creationId xmlns:a16="http://schemas.microsoft.com/office/drawing/2014/main" id="{AD3CCDA4-D53C-4570-B188-36B9D53BEACF}"/>
              </a:ext>
            </a:extLst>
          </p:cNvPr>
          <p:cNvSpPr txBox="1"/>
          <p:nvPr/>
        </p:nvSpPr>
        <p:spPr>
          <a:xfrm>
            <a:off x="3558437" y="4349048"/>
            <a:ext cx="4982149" cy="523220"/>
          </a:xfrm>
          <a:prstGeom prst="rect">
            <a:avLst/>
          </a:prstGeom>
          <a:solidFill>
            <a:srgbClr val="00B050"/>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2800" dirty="0" err="1">
                <a:solidFill>
                  <a:schemeClr val="bg1"/>
                </a:solidFill>
                <a:cs typeface="Arial" pitchFamily="34" charset="0"/>
              </a:rPr>
              <a:t>Thời</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gian</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đáp</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ứng</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trung</a:t>
            </a:r>
            <a:r>
              <a:rPr lang="en-US" altLang="ko-KR" sz="2800" dirty="0">
                <a:solidFill>
                  <a:schemeClr val="bg1"/>
                </a:solidFill>
                <a:cs typeface="Arial" pitchFamily="34" charset="0"/>
              </a:rPr>
              <a:t> </a:t>
            </a:r>
            <a:r>
              <a:rPr lang="en-US" altLang="ko-KR" sz="2800" dirty="0" err="1">
                <a:solidFill>
                  <a:schemeClr val="bg1"/>
                </a:solidFill>
                <a:cs typeface="Arial" pitchFamily="34" charset="0"/>
              </a:rPr>
              <a:t>bình</a:t>
            </a:r>
            <a:endParaRPr lang="ko-KR" altLang="en-US" sz="2800" dirty="0">
              <a:solidFill>
                <a:schemeClr val="bg1"/>
              </a:solidFill>
            </a:endParaRPr>
          </a:p>
        </p:txBody>
      </p:sp>
      <p:cxnSp>
        <p:nvCxnSpPr>
          <p:cNvPr id="29" name="Straight Arrow Connector 28">
            <a:extLst>
              <a:ext uri="{FF2B5EF4-FFF2-40B4-BE49-F238E27FC236}">
                <a16:creationId xmlns:a16="http://schemas.microsoft.com/office/drawing/2014/main" id="{92B8A30E-F34C-47E7-8306-E0EB7167C56D}"/>
              </a:ext>
            </a:extLst>
          </p:cNvPr>
          <p:cNvCxnSpPr>
            <a:cxnSpLocks/>
            <a:stCxn id="27" idx="3"/>
            <a:endCxn id="16" idx="2"/>
          </p:cNvCxnSpPr>
          <p:nvPr/>
        </p:nvCxnSpPr>
        <p:spPr>
          <a:xfrm flipV="1">
            <a:off x="8540586" y="4206044"/>
            <a:ext cx="1058145" cy="404614"/>
          </a:xfrm>
          <a:prstGeom prst="straightConnector1">
            <a:avLst/>
          </a:prstGeom>
          <a:ln w="25400">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D7A03C4-398E-478D-8799-DBEEAD9FCC84}"/>
              </a:ext>
            </a:extLst>
          </p:cNvPr>
          <p:cNvCxnSpPr>
            <a:cxnSpLocks/>
            <a:stCxn id="27" idx="1"/>
            <a:endCxn id="17" idx="6"/>
          </p:cNvCxnSpPr>
          <p:nvPr/>
        </p:nvCxnSpPr>
        <p:spPr>
          <a:xfrm flipH="1" flipV="1">
            <a:off x="2757196" y="4299813"/>
            <a:ext cx="801241" cy="310845"/>
          </a:xfrm>
          <a:prstGeom prst="straightConnector1">
            <a:avLst/>
          </a:prstGeom>
          <a:ln w="25400">
            <a:solidFill>
              <a:schemeClr val="accent4"/>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8272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arn(inVertical)">
                                      <p:cBhvr>
                                        <p:cTn id="18" dur="500"/>
                                        <p:tgtEl>
                                          <p:spTgt spid="21"/>
                                        </p:tgtEl>
                                      </p:cBhvr>
                                    </p:animEffect>
                                  </p:childTnLst>
                                </p:cTn>
                              </p:par>
                              <p:par>
                                <p:cTn id="19" presetID="16" presetClass="entr" presetSubtype="2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barn(inVertical)">
                                      <p:cBhvr>
                                        <p:cTn id="26" dur="500"/>
                                        <p:tgtEl>
                                          <p:spTgt spid="9"/>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barn(inVertical)">
                                      <p:cBhvr>
                                        <p:cTn id="29" dur="500"/>
                                        <p:tgtEl>
                                          <p:spTgt spid="23"/>
                                        </p:tgtEl>
                                      </p:cBhvr>
                                    </p:animEffect>
                                  </p:childTnLst>
                                </p:cTn>
                              </p:par>
                              <p:par>
                                <p:cTn id="30" presetID="16" presetClass="entr" presetSubtype="21"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arn(inVertic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par>
                                <p:cTn id="41" presetID="22" presetClass="entr" presetSubtype="4"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down)">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par>
                                <p:cTn id="52" presetID="22" presetClass="entr" presetSubtype="4"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22" grpId="0" animBg="1"/>
      <p:bldP spid="23" grpId="0" animBg="1"/>
      <p:bldP spid="2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41</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335360" y="3236781"/>
            <a:ext cx="1282668" cy="584775"/>
          </a:xfrm>
          <a:prstGeom prst="rect">
            <a:avLst/>
          </a:prstGeom>
          <a:noFill/>
        </p:spPr>
        <p:txBody>
          <a:bodyPr wrap="square" rtlCol="0">
            <a:spAutoFit/>
          </a:bodyPr>
          <a:lstStyle/>
          <a:p>
            <a:r>
              <a:rPr lang="en-US" sz="3200" b="1" dirty="0"/>
              <a:t>BÀI 1</a:t>
            </a:r>
          </a:p>
        </p:txBody>
      </p:sp>
      <p:pic>
        <p:nvPicPr>
          <p:cNvPr id="6" name="Picture 5">
            <a:extLst>
              <a:ext uri="{FF2B5EF4-FFF2-40B4-BE49-F238E27FC236}">
                <a16:creationId xmlns:a16="http://schemas.microsoft.com/office/drawing/2014/main" id="{DB9E059F-0B3C-4EC3-9CAE-D5686E4FC938}"/>
              </a:ext>
            </a:extLst>
          </p:cNvPr>
          <p:cNvPicPr>
            <a:picLocks noChangeAspect="1"/>
          </p:cNvPicPr>
          <p:nvPr/>
        </p:nvPicPr>
        <p:blipFill>
          <a:blip r:embed="rId3"/>
          <a:stretch>
            <a:fillRect/>
          </a:stretch>
        </p:blipFill>
        <p:spPr>
          <a:xfrm>
            <a:off x="1905000" y="1295400"/>
            <a:ext cx="9109896" cy="5021036"/>
          </a:xfrm>
          <a:prstGeom prst="rect">
            <a:avLst/>
          </a:prstGeom>
        </p:spPr>
      </p:pic>
    </p:spTree>
    <p:extLst>
      <p:ext uri="{BB962C8B-B14F-4D97-AF65-F5344CB8AC3E}">
        <p14:creationId xmlns:p14="http://schemas.microsoft.com/office/powerpoint/2010/main" val="223163501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42</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29029" y="3429000"/>
            <a:ext cx="2014108" cy="584775"/>
          </a:xfrm>
          <a:prstGeom prst="rect">
            <a:avLst/>
          </a:prstGeom>
          <a:noFill/>
        </p:spPr>
        <p:txBody>
          <a:bodyPr wrap="square" rtlCol="0">
            <a:spAutoFit/>
          </a:bodyPr>
          <a:lstStyle/>
          <a:p>
            <a:r>
              <a:rPr lang="en-US" sz="3200" b="1" dirty="0"/>
              <a:t>BÀI 1(1/2)</a:t>
            </a:r>
          </a:p>
        </p:txBody>
      </p:sp>
      <p:pic>
        <p:nvPicPr>
          <p:cNvPr id="2" name="Picture 1">
            <a:extLst>
              <a:ext uri="{FF2B5EF4-FFF2-40B4-BE49-F238E27FC236}">
                <a16:creationId xmlns:a16="http://schemas.microsoft.com/office/drawing/2014/main" id="{289BC3B1-D46B-4623-81BD-529249BFF35A}"/>
              </a:ext>
            </a:extLst>
          </p:cNvPr>
          <p:cNvPicPr>
            <a:picLocks noChangeAspect="1"/>
          </p:cNvPicPr>
          <p:nvPr/>
        </p:nvPicPr>
        <p:blipFill>
          <a:blip r:embed="rId3"/>
          <a:stretch>
            <a:fillRect/>
          </a:stretch>
        </p:blipFill>
        <p:spPr>
          <a:xfrm>
            <a:off x="1985079" y="1231575"/>
            <a:ext cx="9583372" cy="5245425"/>
          </a:xfrm>
          <a:prstGeom prst="rect">
            <a:avLst/>
          </a:prstGeom>
        </p:spPr>
      </p:pic>
    </p:spTree>
    <p:extLst>
      <p:ext uri="{BB962C8B-B14F-4D97-AF65-F5344CB8AC3E}">
        <p14:creationId xmlns:p14="http://schemas.microsoft.com/office/powerpoint/2010/main" val="37413491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43</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324474" y="1752600"/>
            <a:ext cx="2266326" cy="584775"/>
          </a:xfrm>
          <a:prstGeom prst="rect">
            <a:avLst/>
          </a:prstGeom>
          <a:noFill/>
        </p:spPr>
        <p:txBody>
          <a:bodyPr wrap="square" rtlCol="0">
            <a:spAutoFit/>
          </a:bodyPr>
          <a:lstStyle/>
          <a:p>
            <a:r>
              <a:rPr lang="en-US" sz="3200" b="1" dirty="0"/>
              <a:t>BÀI 1 (2/2)</a:t>
            </a:r>
          </a:p>
        </p:txBody>
      </p:sp>
      <p:pic>
        <p:nvPicPr>
          <p:cNvPr id="6" name="Picture 5">
            <a:extLst>
              <a:ext uri="{FF2B5EF4-FFF2-40B4-BE49-F238E27FC236}">
                <a16:creationId xmlns:a16="http://schemas.microsoft.com/office/drawing/2014/main" id="{80DDA1DC-2D7B-4FC1-BF50-CBA782792012}"/>
              </a:ext>
            </a:extLst>
          </p:cNvPr>
          <p:cNvPicPr>
            <a:picLocks noChangeAspect="1"/>
          </p:cNvPicPr>
          <p:nvPr/>
        </p:nvPicPr>
        <p:blipFill>
          <a:blip r:embed="rId3"/>
          <a:stretch>
            <a:fillRect/>
          </a:stretch>
        </p:blipFill>
        <p:spPr>
          <a:xfrm>
            <a:off x="762000" y="2590800"/>
            <a:ext cx="11026023" cy="2976563"/>
          </a:xfrm>
          <a:prstGeom prst="rect">
            <a:avLst/>
          </a:prstGeom>
        </p:spPr>
      </p:pic>
    </p:spTree>
    <p:extLst>
      <p:ext uri="{BB962C8B-B14F-4D97-AF65-F5344CB8AC3E}">
        <p14:creationId xmlns:p14="http://schemas.microsoft.com/office/powerpoint/2010/main" val="40376095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44</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41446" y="3317168"/>
            <a:ext cx="2331640" cy="584775"/>
          </a:xfrm>
          <a:prstGeom prst="rect">
            <a:avLst/>
          </a:prstGeom>
          <a:noFill/>
        </p:spPr>
        <p:txBody>
          <a:bodyPr wrap="square" rtlCol="0">
            <a:spAutoFit/>
          </a:bodyPr>
          <a:lstStyle/>
          <a:p>
            <a:r>
              <a:rPr lang="en-US" sz="3200" b="1" dirty="0"/>
              <a:t>BÀI 2</a:t>
            </a:r>
          </a:p>
        </p:txBody>
      </p:sp>
      <p:pic>
        <p:nvPicPr>
          <p:cNvPr id="8" name="Picture 7">
            <a:extLst>
              <a:ext uri="{FF2B5EF4-FFF2-40B4-BE49-F238E27FC236}">
                <a16:creationId xmlns:a16="http://schemas.microsoft.com/office/drawing/2014/main" id="{28C65A72-DC52-4C50-9EEB-D05D4EB1839B}"/>
              </a:ext>
            </a:extLst>
          </p:cNvPr>
          <p:cNvPicPr>
            <a:picLocks noChangeAspect="1"/>
          </p:cNvPicPr>
          <p:nvPr/>
        </p:nvPicPr>
        <p:blipFill>
          <a:blip r:embed="rId3"/>
          <a:stretch>
            <a:fillRect/>
          </a:stretch>
        </p:blipFill>
        <p:spPr>
          <a:xfrm>
            <a:off x="2057400" y="1352192"/>
            <a:ext cx="8724900" cy="5172075"/>
          </a:xfrm>
          <a:prstGeom prst="rect">
            <a:avLst/>
          </a:prstGeom>
        </p:spPr>
      </p:pic>
    </p:spTree>
    <p:extLst>
      <p:ext uri="{BB962C8B-B14F-4D97-AF65-F5344CB8AC3E}">
        <p14:creationId xmlns:p14="http://schemas.microsoft.com/office/powerpoint/2010/main" val="39980256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45</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335360" y="3236781"/>
            <a:ext cx="2103460" cy="584775"/>
          </a:xfrm>
          <a:prstGeom prst="rect">
            <a:avLst/>
          </a:prstGeom>
          <a:noFill/>
        </p:spPr>
        <p:txBody>
          <a:bodyPr wrap="square" rtlCol="0">
            <a:spAutoFit/>
          </a:bodyPr>
          <a:lstStyle/>
          <a:p>
            <a:r>
              <a:rPr lang="en-US" sz="3200" b="1" dirty="0"/>
              <a:t>BÀI 2 (1/3)</a:t>
            </a:r>
          </a:p>
        </p:txBody>
      </p:sp>
      <p:pic>
        <p:nvPicPr>
          <p:cNvPr id="2" name="Picture 1">
            <a:extLst>
              <a:ext uri="{FF2B5EF4-FFF2-40B4-BE49-F238E27FC236}">
                <a16:creationId xmlns:a16="http://schemas.microsoft.com/office/drawing/2014/main" id="{78531094-93F3-4256-93AE-12D311D3BB4A}"/>
              </a:ext>
            </a:extLst>
          </p:cNvPr>
          <p:cNvPicPr>
            <a:picLocks noChangeAspect="1"/>
          </p:cNvPicPr>
          <p:nvPr/>
        </p:nvPicPr>
        <p:blipFill>
          <a:blip r:embed="rId3"/>
          <a:stretch>
            <a:fillRect/>
          </a:stretch>
        </p:blipFill>
        <p:spPr>
          <a:xfrm>
            <a:off x="838200" y="1407622"/>
            <a:ext cx="11125200" cy="1093722"/>
          </a:xfrm>
          <a:prstGeom prst="rect">
            <a:avLst/>
          </a:prstGeom>
        </p:spPr>
      </p:pic>
      <p:sp>
        <p:nvSpPr>
          <p:cNvPr id="12" name="TextBox 11">
            <a:extLst>
              <a:ext uri="{FF2B5EF4-FFF2-40B4-BE49-F238E27FC236}">
                <a16:creationId xmlns:a16="http://schemas.microsoft.com/office/drawing/2014/main" id="{2239DC15-AAE7-4CE9-94BC-372501CA5E12}"/>
              </a:ext>
            </a:extLst>
          </p:cNvPr>
          <p:cNvSpPr txBox="1"/>
          <p:nvPr/>
        </p:nvSpPr>
        <p:spPr>
          <a:xfrm>
            <a:off x="9782208" y="2351782"/>
            <a:ext cx="2103461" cy="1077218"/>
          </a:xfrm>
          <a:prstGeom prst="rect">
            <a:avLst/>
          </a:prstGeom>
          <a:noFill/>
        </p:spPr>
        <p:txBody>
          <a:bodyPr wrap="none" rtlCol="0">
            <a:spAutoFit/>
          </a:bodyPr>
          <a:lstStyle/>
          <a:p>
            <a:r>
              <a:rPr lang="en-US" sz="6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FCFS</a:t>
            </a:r>
          </a:p>
        </p:txBody>
      </p:sp>
      <p:sp>
        <p:nvSpPr>
          <p:cNvPr id="9" name="TextBox 8">
            <a:extLst>
              <a:ext uri="{FF2B5EF4-FFF2-40B4-BE49-F238E27FC236}">
                <a16:creationId xmlns:a16="http://schemas.microsoft.com/office/drawing/2014/main" id="{FD5BBDC5-A5DE-43E3-82D5-1686B986C848}"/>
              </a:ext>
            </a:extLst>
          </p:cNvPr>
          <p:cNvSpPr txBox="1"/>
          <p:nvPr/>
        </p:nvSpPr>
        <p:spPr>
          <a:xfrm>
            <a:off x="2349468" y="4343400"/>
            <a:ext cx="8245380" cy="830997"/>
          </a:xfrm>
          <a:prstGeom prst="rect">
            <a:avLst/>
          </a:prstGeom>
          <a:noFill/>
        </p:spPr>
        <p:txBody>
          <a:bodyPr wrap="square" rtlCol="0">
            <a:spAutoFit/>
          </a:bodyPr>
          <a:lstStyle/>
          <a:p>
            <a:r>
              <a:rPr lang="en-US" sz="2400" dirty="0" err="1"/>
              <a:t>Thời</a:t>
            </a:r>
            <a:r>
              <a:rPr lang="en-US" sz="2400" dirty="0"/>
              <a:t> </a:t>
            </a:r>
            <a:r>
              <a:rPr lang="en-US" sz="2400" dirty="0" err="1"/>
              <a:t>gian</a:t>
            </a:r>
            <a:r>
              <a:rPr lang="en-US" sz="2400" dirty="0"/>
              <a:t> </a:t>
            </a:r>
            <a:r>
              <a:rPr lang="en-US" sz="2400" dirty="0" err="1"/>
              <a:t>đợi</a:t>
            </a:r>
            <a:r>
              <a:rPr lang="en-US" sz="2400" dirty="0"/>
              <a:t> </a:t>
            </a:r>
            <a:r>
              <a:rPr lang="en-US" sz="2400" dirty="0" err="1"/>
              <a:t>trung</a:t>
            </a:r>
            <a:r>
              <a:rPr lang="en-US" sz="2400" dirty="0"/>
              <a:t> </a:t>
            </a:r>
            <a:r>
              <a:rPr lang="en-US" sz="2400" dirty="0" err="1"/>
              <a:t>bình</a:t>
            </a:r>
            <a:r>
              <a:rPr lang="en-US" sz="2400" dirty="0"/>
              <a:t>: (0 + 6 + 23 + 25 + 29)/5 = 16.6</a:t>
            </a:r>
          </a:p>
          <a:p>
            <a:r>
              <a:rPr lang="en-US" sz="2400" dirty="0" err="1"/>
              <a:t>Thời</a:t>
            </a:r>
            <a:r>
              <a:rPr lang="en-US" sz="2400" dirty="0"/>
              <a:t> </a:t>
            </a:r>
            <a:r>
              <a:rPr lang="en-US" sz="2400" dirty="0" err="1"/>
              <a:t>gian</a:t>
            </a:r>
            <a:r>
              <a:rPr lang="en-US" sz="2400" dirty="0"/>
              <a:t> </a:t>
            </a:r>
            <a:r>
              <a:rPr lang="en-US" sz="2400" dirty="0" err="1"/>
              <a:t>hoàn</a:t>
            </a:r>
            <a:r>
              <a:rPr lang="en-US" sz="2400" dirty="0"/>
              <a:t> </a:t>
            </a:r>
            <a:r>
              <a:rPr lang="en-US" sz="2400" dirty="0" err="1"/>
              <a:t>thành</a:t>
            </a:r>
            <a:r>
              <a:rPr lang="en-US" sz="2400" dirty="0"/>
              <a:t> </a:t>
            </a:r>
            <a:r>
              <a:rPr lang="en-US" sz="2400" dirty="0" err="1"/>
              <a:t>trung</a:t>
            </a:r>
            <a:r>
              <a:rPr lang="en-US" sz="2400" dirty="0"/>
              <a:t> </a:t>
            </a:r>
            <a:r>
              <a:rPr lang="en-US" sz="2400" dirty="0" err="1"/>
              <a:t>bình</a:t>
            </a:r>
            <a:r>
              <a:rPr lang="en-US" sz="2400" dirty="0"/>
              <a:t>: (8 + 25 + 26 + 31 +39)/5 = 25.8 </a:t>
            </a:r>
          </a:p>
        </p:txBody>
      </p:sp>
    </p:spTree>
    <p:extLst>
      <p:ext uri="{BB962C8B-B14F-4D97-AF65-F5344CB8AC3E}">
        <p14:creationId xmlns:p14="http://schemas.microsoft.com/office/powerpoint/2010/main" val="16207551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46</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335360" y="3236781"/>
            <a:ext cx="2255440" cy="584775"/>
          </a:xfrm>
          <a:prstGeom prst="rect">
            <a:avLst/>
          </a:prstGeom>
          <a:noFill/>
        </p:spPr>
        <p:txBody>
          <a:bodyPr wrap="square" rtlCol="0">
            <a:spAutoFit/>
          </a:bodyPr>
          <a:lstStyle/>
          <a:p>
            <a:r>
              <a:rPr lang="en-US" sz="3200" b="1" dirty="0"/>
              <a:t>BÀI 2 (2/3)</a:t>
            </a:r>
          </a:p>
        </p:txBody>
      </p:sp>
      <p:pic>
        <p:nvPicPr>
          <p:cNvPr id="6" name="Picture 5">
            <a:extLst>
              <a:ext uri="{FF2B5EF4-FFF2-40B4-BE49-F238E27FC236}">
                <a16:creationId xmlns:a16="http://schemas.microsoft.com/office/drawing/2014/main" id="{470FC897-0133-43ED-BC7A-2FFC859C29C8}"/>
              </a:ext>
            </a:extLst>
          </p:cNvPr>
          <p:cNvPicPr>
            <a:picLocks noChangeAspect="1"/>
          </p:cNvPicPr>
          <p:nvPr/>
        </p:nvPicPr>
        <p:blipFill>
          <a:blip r:embed="rId3"/>
          <a:stretch>
            <a:fillRect/>
          </a:stretch>
        </p:blipFill>
        <p:spPr>
          <a:xfrm>
            <a:off x="1154617" y="2340051"/>
            <a:ext cx="10757479" cy="834632"/>
          </a:xfrm>
          <a:prstGeom prst="rect">
            <a:avLst/>
          </a:prstGeom>
        </p:spPr>
      </p:pic>
      <p:pic>
        <p:nvPicPr>
          <p:cNvPr id="8" name="Picture 7">
            <a:extLst>
              <a:ext uri="{FF2B5EF4-FFF2-40B4-BE49-F238E27FC236}">
                <a16:creationId xmlns:a16="http://schemas.microsoft.com/office/drawing/2014/main" id="{D7CB2EBA-4C8C-47B5-AAC8-FA5242AB2D8D}"/>
              </a:ext>
            </a:extLst>
          </p:cNvPr>
          <p:cNvPicPr>
            <a:picLocks noChangeAspect="1"/>
          </p:cNvPicPr>
          <p:nvPr/>
        </p:nvPicPr>
        <p:blipFill>
          <a:blip r:embed="rId4"/>
          <a:stretch>
            <a:fillRect/>
          </a:stretch>
        </p:blipFill>
        <p:spPr>
          <a:xfrm>
            <a:off x="1295400" y="3785585"/>
            <a:ext cx="10036141" cy="1833764"/>
          </a:xfrm>
          <a:prstGeom prst="rect">
            <a:avLst/>
          </a:prstGeom>
        </p:spPr>
      </p:pic>
      <p:sp>
        <p:nvSpPr>
          <p:cNvPr id="11" name="Rectangle 10">
            <a:extLst>
              <a:ext uri="{FF2B5EF4-FFF2-40B4-BE49-F238E27FC236}">
                <a16:creationId xmlns:a16="http://schemas.microsoft.com/office/drawing/2014/main" id="{CA5BF042-62BD-496C-82D2-92EBF83014C4}"/>
              </a:ext>
            </a:extLst>
          </p:cNvPr>
          <p:cNvSpPr/>
          <p:nvPr/>
        </p:nvSpPr>
        <p:spPr>
          <a:xfrm>
            <a:off x="3887866" y="1365602"/>
            <a:ext cx="4851208"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lvl="0" algn="ctr"/>
            <a:r>
              <a:rPr lang="en-US" sz="5400" b="1" cap="none" spc="0" dirty="0">
                <a:ln/>
                <a:solidFill>
                  <a:schemeClr val="accent3"/>
                </a:solidFill>
                <a:effectLst/>
              </a:rPr>
              <a:t>SRTF</a:t>
            </a:r>
          </a:p>
        </p:txBody>
      </p:sp>
    </p:spTree>
    <p:extLst>
      <p:ext uri="{BB962C8B-B14F-4D97-AF65-F5344CB8AC3E}">
        <p14:creationId xmlns:p14="http://schemas.microsoft.com/office/powerpoint/2010/main" val="24942731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47</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335360" y="3236781"/>
            <a:ext cx="2179240" cy="584775"/>
          </a:xfrm>
          <a:prstGeom prst="rect">
            <a:avLst/>
          </a:prstGeom>
          <a:noFill/>
        </p:spPr>
        <p:txBody>
          <a:bodyPr wrap="square" rtlCol="0">
            <a:spAutoFit/>
          </a:bodyPr>
          <a:lstStyle/>
          <a:p>
            <a:r>
              <a:rPr lang="en-US" sz="3200" b="1" dirty="0"/>
              <a:t>BÀI 2 (3/3)</a:t>
            </a:r>
          </a:p>
        </p:txBody>
      </p:sp>
      <p:pic>
        <p:nvPicPr>
          <p:cNvPr id="6" name="Picture 5">
            <a:extLst>
              <a:ext uri="{FF2B5EF4-FFF2-40B4-BE49-F238E27FC236}">
                <a16:creationId xmlns:a16="http://schemas.microsoft.com/office/drawing/2014/main" id="{96474456-7DB7-460B-AC97-394AE0EB9822}"/>
              </a:ext>
            </a:extLst>
          </p:cNvPr>
          <p:cNvPicPr>
            <a:picLocks noChangeAspect="1"/>
          </p:cNvPicPr>
          <p:nvPr/>
        </p:nvPicPr>
        <p:blipFill>
          <a:blip r:embed="rId3"/>
          <a:stretch>
            <a:fillRect/>
          </a:stretch>
        </p:blipFill>
        <p:spPr>
          <a:xfrm>
            <a:off x="976694" y="1524000"/>
            <a:ext cx="10735340" cy="990600"/>
          </a:xfrm>
          <a:prstGeom prst="rect">
            <a:avLst/>
          </a:prstGeom>
        </p:spPr>
      </p:pic>
      <p:pic>
        <p:nvPicPr>
          <p:cNvPr id="8" name="Picture 7">
            <a:extLst>
              <a:ext uri="{FF2B5EF4-FFF2-40B4-BE49-F238E27FC236}">
                <a16:creationId xmlns:a16="http://schemas.microsoft.com/office/drawing/2014/main" id="{75C262A2-5D4B-4878-91FA-6AC16497B3D0}"/>
              </a:ext>
            </a:extLst>
          </p:cNvPr>
          <p:cNvPicPr>
            <a:picLocks noChangeAspect="1"/>
          </p:cNvPicPr>
          <p:nvPr/>
        </p:nvPicPr>
        <p:blipFill>
          <a:blip r:embed="rId4"/>
          <a:stretch>
            <a:fillRect/>
          </a:stretch>
        </p:blipFill>
        <p:spPr>
          <a:xfrm>
            <a:off x="1988994" y="3927274"/>
            <a:ext cx="9723040" cy="1585278"/>
          </a:xfrm>
          <a:prstGeom prst="rect">
            <a:avLst/>
          </a:prstGeom>
        </p:spPr>
      </p:pic>
      <p:sp>
        <p:nvSpPr>
          <p:cNvPr id="11" name="TextBox 10">
            <a:extLst>
              <a:ext uri="{FF2B5EF4-FFF2-40B4-BE49-F238E27FC236}">
                <a16:creationId xmlns:a16="http://schemas.microsoft.com/office/drawing/2014/main" id="{8D39E70C-A53C-498B-A849-5B1BD5CB90BE}"/>
              </a:ext>
            </a:extLst>
          </p:cNvPr>
          <p:cNvSpPr txBox="1"/>
          <p:nvPr/>
        </p:nvSpPr>
        <p:spPr>
          <a:xfrm>
            <a:off x="9840417" y="2714985"/>
            <a:ext cx="1370888" cy="1077218"/>
          </a:xfrm>
          <a:prstGeom prst="rect">
            <a:avLst/>
          </a:prstGeom>
          <a:noFill/>
        </p:spPr>
        <p:txBody>
          <a:bodyPr wrap="none" rtlCol="0">
            <a:spAutoFit/>
          </a:bodyPr>
          <a:lstStyle/>
          <a:p>
            <a:r>
              <a:rPr lang="en-US" sz="6400" b="1" dirty="0">
                <a:ln w="22225">
                  <a:solidFill>
                    <a:schemeClr val="accent2"/>
                  </a:solidFill>
                  <a:prstDash val="solid"/>
                </a:ln>
                <a:solidFill>
                  <a:schemeClr val="accent2">
                    <a:lumMod val="40000"/>
                    <a:lumOff val="60000"/>
                  </a:schemeClr>
                </a:solidFill>
              </a:rPr>
              <a:t>RR</a:t>
            </a:r>
          </a:p>
        </p:txBody>
      </p:sp>
    </p:spTree>
    <p:extLst>
      <p:ext uri="{BB962C8B-B14F-4D97-AF65-F5344CB8AC3E}">
        <p14:creationId xmlns:p14="http://schemas.microsoft.com/office/powerpoint/2010/main" val="240633124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48</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pic>
        <p:nvPicPr>
          <p:cNvPr id="2" name="Picture 1">
            <a:extLst>
              <a:ext uri="{FF2B5EF4-FFF2-40B4-BE49-F238E27FC236}">
                <a16:creationId xmlns:a16="http://schemas.microsoft.com/office/drawing/2014/main" id="{C1C795D9-15A7-4D3C-9B4D-8A3E92F40F32}"/>
              </a:ext>
            </a:extLst>
          </p:cNvPr>
          <p:cNvPicPr>
            <a:picLocks noChangeAspect="1"/>
          </p:cNvPicPr>
          <p:nvPr/>
        </p:nvPicPr>
        <p:blipFill>
          <a:blip r:embed="rId3"/>
          <a:stretch>
            <a:fillRect/>
          </a:stretch>
        </p:blipFill>
        <p:spPr>
          <a:xfrm>
            <a:off x="1783160" y="1305264"/>
            <a:ext cx="8920500" cy="5032583"/>
          </a:xfrm>
          <a:prstGeom prst="rect">
            <a:avLst/>
          </a:prstGeom>
        </p:spPr>
      </p:pic>
      <p:sp>
        <p:nvSpPr>
          <p:cNvPr id="3" name="TextBox 2">
            <a:extLst>
              <a:ext uri="{FF2B5EF4-FFF2-40B4-BE49-F238E27FC236}">
                <a16:creationId xmlns:a16="http://schemas.microsoft.com/office/drawing/2014/main" id="{38A88E76-6D12-437B-9726-0088E80928AF}"/>
              </a:ext>
            </a:extLst>
          </p:cNvPr>
          <p:cNvSpPr txBox="1"/>
          <p:nvPr/>
        </p:nvSpPr>
        <p:spPr>
          <a:xfrm>
            <a:off x="335360" y="3236781"/>
            <a:ext cx="1282668" cy="584775"/>
          </a:xfrm>
          <a:prstGeom prst="rect">
            <a:avLst/>
          </a:prstGeom>
          <a:noFill/>
        </p:spPr>
        <p:txBody>
          <a:bodyPr wrap="square" rtlCol="0">
            <a:spAutoFit/>
          </a:bodyPr>
          <a:lstStyle/>
          <a:p>
            <a:r>
              <a:rPr lang="en-US" sz="3200" b="1" dirty="0"/>
              <a:t>BÀI 3</a:t>
            </a:r>
          </a:p>
        </p:txBody>
      </p:sp>
    </p:spTree>
    <p:extLst>
      <p:ext uri="{BB962C8B-B14F-4D97-AF65-F5344CB8AC3E}">
        <p14:creationId xmlns:p14="http://schemas.microsoft.com/office/powerpoint/2010/main" val="35483350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49</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8" name="TextBox 7">
            <a:extLst>
              <a:ext uri="{FF2B5EF4-FFF2-40B4-BE49-F238E27FC236}">
                <a16:creationId xmlns:a16="http://schemas.microsoft.com/office/drawing/2014/main" id="{7CF19341-2BC0-4A58-B4BB-548A25A3CE94}"/>
              </a:ext>
            </a:extLst>
          </p:cNvPr>
          <p:cNvSpPr txBox="1"/>
          <p:nvPr/>
        </p:nvSpPr>
        <p:spPr>
          <a:xfrm>
            <a:off x="335360" y="3236781"/>
            <a:ext cx="1282668" cy="584775"/>
          </a:xfrm>
          <a:prstGeom prst="rect">
            <a:avLst/>
          </a:prstGeom>
          <a:noFill/>
        </p:spPr>
        <p:txBody>
          <a:bodyPr wrap="square" rtlCol="0">
            <a:spAutoFit/>
          </a:bodyPr>
          <a:lstStyle/>
          <a:p>
            <a:r>
              <a:rPr lang="en-US" sz="3200" b="1" dirty="0"/>
              <a:t>BÀI 4</a:t>
            </a:r>
          </a:p>
        </p:txBody>
      </p:sp>
      <p:pic>
        <p:nvPicPr>
          <p:cNvPr id="6" name="Picture 5">
            <a:extLst>
              <a:ext uri="{FF2B5EF4-FFF2-40B4-BE49-F238E27FC236}">
                <a16:creationId xmlns:a16="http://schemas.microsoft.com/office/drawing/2014/main" id="{35E29B99-CCE1-4FEC-85FE-DB090F33DBB7}"/>
              </a:ext>
            </a:extLst>
          </p:cNvPr>
          <p:cNvPicPr>
            <a:picLocks noChangeAspect="1"/>
          </p:cNvPicPr>
          <p:nvPr/>
        </p:nvPicPr>
        <p:blipFill>
          <a:blip r:embed="rId3"/>
          <a:stretch>
            <a:fillRect/>
          </a:stretch>
        </p:blipFill>
        <p:spPr>
          <a:xfrm>
            <a:off x="1937279" y="1263484"/>
            <a:ext cx="8883121" cy="5137316"/>
          </a:xfrm>
          <a:prstGeom prst="rect">
            <a:avLst/>
          </a:prstGeom>
        </p:spPr>
      </p:pic>
    </p:spTree>
    <p:extLst>
      <p:ext uri="{BB962C8B-B14F-4D97-AF65-F5344CB8AC3E}">
        <p14:creationId xmlns:p14="http://schemas.microsoft.com/office/powerpoint/2010/main" val="32841671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1775520" y="1412776"/>
            <a:ext cx="8640960" cy="693390"/>
          </a:xfrm>
        </p:spPr>
        <p:txBody>
          <a:bodyPr/>
          <a:lstStyle/>
          <a:p>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máy</a:t>
            </a:r>
            <a:r>
              <a:rPr lang="en-US" dirty="0"/>
              <a:t> </a:t>
            </a:r>
            <a:r>
              <a:rPr lang="en-US" dirty="0" err="1"/>
              <a:t>tính</a:t>
            </a:r>
            <a:r>
              <a:rPr lang="en-US" dirty="0"/>
              <a:t> </a:t>
            </a:r>
            <a:r>
              <a:rPr lang="en-US" dirty="0" err="1"/>
              <a:t>gồm</a:t>
            </a:r>
            <a:r>
              <a:rPr lang="en-US" dirty="0"/>
              <a:t> </a:t>
            </a:r>
            <a:r>
              <a:rPr lang="en-US" dirty="0" err="1"/>
              <a:t>những</a:t>
            </a:r>
            <a:r>
              <a:rPr lang="en-US" dirty="0"/>
              <a:t> </a:t>
            </a:r>
            <a:r>
              <a:rPr lang="en-US" dirty="0" err="1"/>
              <a:t>phần</a:t>
            </a:r>
            <a:r>
              <a:rPr lang="en-US" dirty="0"/>
              <a:t> </a:t>
            </a:r>
            <a:r>
              <a:rPr lang="en-US" dirty="0" err="1"/>
              <a:t>nào</a:t>
            </a:r>
            <a:r>
              <a:rPr lang="en-US" dirty="0"/>
              <a:t>? </a:t>
            </a:r>
          </a:p>
        </p:txBody>
      </p:sp>
      <p:pic>
        <p:nvPicPr>
          <p:cNvPr id="2" name="Picture 1">
            <a:extLst>
              <a:ext uri="{FF2B5EF4-FFF2-40B4-BE49-F238E27FC236}">
                <a16:creationId xmlns:a16="http://schemas.microsoft.com/office/drawing/2014/main" id="{E3193DC5-48FF-437E-85DC-7066CC039188}"/>
              </a:ext>
            </a:extLst>
          </p:cNvPr>
          <p:cNvPicPr>
            <a:picLocks noChangeAspect="1"/>
          </p:cNvPicPr>
          <p:nvPr/>
        </p:nvPicPr>
        <p:blipFill>
          <a:blip r:embed="rId3"/>
          <a:stretch>
            <a:fillRect/>
          </a:stretch>
        </p:blipFill>
        <p:spPr>
          <a:xfrm>
            <a:off x="3180160" y="2106166"/>
            <a:ext cx="5672727" cy="4199384"/>
          </a:xfrm>
          <a:prstGeom prst="rect">
            <a:avLst/>
          </a:prstGeom>
        </p:spPr>
      </p:pic>
    </p:spTree>
    <p:extLst>
      <p:ext uri="{BB962C8B-B14F-4D97-AF65-F5344CB8AC3E}">
        <p14:creationId xmlns:p14="http://schemas.microsoft.com/office/powerpoint/2010/main" val="221067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50</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335360" y="3236781"/>
            <a:ext cx="1282668" cy="584775"/>
          </a:xfrm>
          <a:prstGeom prst="rect">
            <a:avLst/>
          </a:prstGeom>
          <a:noFill/>
        </p:spPr>
        <p:txBody>
          <a:bodyPr wrap="square" rtlCol="0">
            <a:spAutoFit/>
          </a:bodyPr>
          <a:lstStyle/>
          <a:p>
            <a:r>
              <a:rPr lang="en-US" sz="3200" b="1" dirty="0"/>
              <a:t>BÀI 5</a:t>
            </a:r>
          </a:p>
        </p:txBody>
      </p:sp>
      <p:pic>
        <p:nvPicPr>
          <p:cNvPr id="6" name="Picture 5">
            <a:extLst>
              <a:ext uri="{FF2B5EF4-FFF2-40B4-BE49-F238E27FC236}">
                <a16:creationId xmlns:a16="http://schemas.microsoft.com/office/drawing/2014/main" id="{EBD5C1F2-42E8-4FF2-B386-9C9241E61F7E}"/>
              </a:ext>
            </a:extLst>
          </p:cNvPr>
          <p:cNvPicPr>
            <a:picLocks noChangeAspect="1"/>
          </p:cNvPicPr>
          <p:nvPr/>
        </p:nvPicPr>
        <p:blipFill>
          <a:blip r:embed="rId3"/>
          <a:stretch>
            <a:fillRect/>
          </a:stretch>
        </p:blipFill>
        <p:spPr>
          <a:xfrm>
            <a:off x="2133600" y="1295400"/>
            <a:ext cx="8705849" cy="5073339"/>
          </a:xfrm>
          <a:prstGeom prst="rect">
            <a:avLst/>
          </a:prstGeom>
        </p:spPr>
      </p:pic>
    </p:spTree>
    <p:extLst>
      <p:ext uri="{BB962C8B-B14F-4D97-AF65-F5344CB8AC3E}">
        <p14:creationId xmlns:p14="http://schemas.microsoft.com/office/powerpoint/2010/main" val="17326746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51</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4 – </a:t>
            </a:r>
            <a:r>
              <a:rPr lang="en-US" dirty="0" err="1"/>
              <a:t>Định</a:t>
            </a:r>
            <a:r>
              <a:rPr lang="en-US" dirty="0"/>
              <a:t> </a:t>
            </a:r>
            <a:r>
              <a:rPr lang="en-US" dirty="0" err="1"/>
              <a:t>thời</a:t>
            </a:r>
            <a:r>
              <a:rPr lang="en-US" dirty="0"/>
              <a:t> CPU</a:t>
            </a:r>
          </a:p>
        </p:txBody>
      </p:sp>
      <p:sp>
        <p:nvSpPr>
          <p:cNvPr id="3" name="TextBox 2">
            <a:extLst>
              <a:ext uri="{FF2B5EF4-FFF2-40B4-BE49-F238E27FC236}">
                <a16:creationId xmlns:a16="http://schemas.microsoft.com/office/drawing/2014/main" id="{38A88E76-6D12-437B-9726-0088E80928AF}"/>
              </a:ext>
            </a:extLst>
          </p:cNvPr>
          <p:cNvSpPr txBox="1"/>
          <p:nvPr/>
        </p:nvSpPr>
        <p:spPr>
          <a:xfrm>
            <a:off x="335360" y="3236781"/>
            <a:ext cx="1282668" cy="584775"/>
          </a:xfrm>
          <a:prstGeom prst="rect">
            <a:avLst/>
          </a:prstGeom>
          <a:noFill/>
        </p:spPr>
        <p:txBody>
          <a:bodyPr wrap="square" rtlCol="0">
            <a:spAutoFit/>
          </a:bodyPr>
          <a:lstStyle/>
          <a:p>
            <a:r>
              <a:rPr lang="en-US" sz="3200" b="1" dirty="0"/>
              <a:t>BÀI 6</a:t>
            </a:r>
          </a:p>
        </p:txBody>
      </p:sp>
      <p:pic>
        <p:nvPicPr>
          <p:cNvPr id="6" name="Picture 5">
            <a:extLst>
              <a:ext uri="{FF2B5EF4-FFF2-40B4-BE49-F238E27FC236}">
                <a16:creationId xmlns:a16="http://schemas.microsoft.com/office/drawing/2014/main" id="{39F5A307-FB4A-480C-B3E6-092E768EF1D9}"/>
              </a:ext>
            </a:extLst>
          </p:cNvPr>
          <p:cNvPicPr>
            <a:picLocks noChangeAspect="1"/>
          </p:cNvPicPr>
          <p:nvPr/>
        </p:nvPicPr>
        <p:blipFill>
          <a:blip r:embed="rId3"/>
          <a:stretch>
            <a:fillRect/>
          </a:stretch>
        </p:blipFill>
        <p:spPr>
          <a:xfrm>
            <a:off x="1975379" y="1262530"/>
            <a:ext cx="8619469" cy="5062070"/>
          </a:xfrm>
          <a:prstGeom prst="rect">
            <a:avLst/>
          </a:prstGeom>
        </p:spPr>
      </p:pic>
    </p:spTree>
    <p:extLst>
      <p:ext uri="{BB962C8B-B14F-4D97-AF65-F5344CB8AC3E}">
        <p14:creationId xmlns:p14="http://schemas.microsoft.com/office/powerpoint/2010/main" val="360383986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52</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5 – </a:t>
            </a:r>
            <a:r>
              <a:rPr lang="en-US" dirty="0" err="1"/>
              <a:t>Đồng</a:t>
            </a:r>
            <a:r>
              <a:rPr lang="en-US" dirty="0"/>
              <a:t> </a:t>
            </a:r>
            <a:r>
              <a:rPr lang="en-US" dirty="0" err="1"/>
              <a:t>bộ</a:t>
            </a:r>
            <a:endParaRPr lang="en-US" dirty="0"/>
          </a:p>
        </p:txBody>
      </p:sp>
      <p:sp>
        <p:nvSpPr>
          <p:cNvPr id="11" name="Content Placeholder 10"/>
          <p:cNvSpPr>
            <a:spLocks noGrp="1"/>
          </p:cNvSpPr>
          <p:nvPr>
            <p:ph idx="1"/>
          </p:nvPr>
        </p:nvSpPr>
        <p:spPr/>
        <p:txBody>
          <a:bodyPr/>
          <a:lstStyle/>
          <a:p>
            <a:pPr lvl="0"/>
            <a:r>
              <a:rPr lang="en-US" dirty="0"/>
              <a:t>Race condition </a:t>
            </a:r>
            <a:r>
              <a:rPr lang="en-US" dirty="0" err="1"/>
              <a:t>là</a:t>
            </a:r>
            <a:r>
              <a:rPr lang="en-US" dirty="0"/>
              <a:t> </a:t>
            </a:r>
            <a:r>
              <a:rPr lang="en-US" dirty="0" err="1"/>
              <a:t>gì</a:t>
            </a:r>
            <a:r>
              <a:rPr lang="en-US" dirty="0"/>
              <a:t>?</a:t>
            </a:r>
          </a:p>
          <a:p>
            <a:pPr lvl="0"/>
            <a:r>
              <a:rPr lang="en-US" dirty="0"/>
              <a:t>Critical section </a:t>
            </a:r>
            <a:r>
              <a:rPr lang="en-US" dirty="0" err="1"/>
              <a:t>là</a:t>
            </a:r>
            <a:r>
              <a:rPr lang="en-US" dirty="0"/>
              <a:t> </a:t>
            </a:r>
            <a:r>
              <a:rPr lang="en-US" dirty="0" err="1"/>
              <a:t>gì</a:t>
            </a:r>
            <a:r>
              <a:rPr lang="en-US" dirty="0"/>
              <a:t>?</a:t>
            </a:r>
          </a:p>
          <a:p>
            <a:pPr lvl="0"/>
            <a:r>
              <a:rPr lang="en-US" dirty="0" err="1"/>
              <a:t>Yêu</a:t>
            </a:r>
            <a:r>
              <a:rPr lang="en-US" dirty="0"/>
              <a:t> </a:t>
            </a:r>
            <a:r>
              <a:rPr lang="en-US" dirty="0" err="1"/>
              <a:t>cầu</a:t>
            </a:r>
            <a:r>
              <a:rPr lang="en-US" dirty="0"/>
              <a:t> </a:t>
            </a:r>
            <a:r>
              <a:rPr lang="en-US" dirty="0" err="1"/>
              <a:t>của</a:t>
            </a:r>
            <a:r>
              <a:rPr lang="en-US" dirty="0"/>
              <a:t> </a:t>
            </a:r>
            <a:r>
              <a:rPr lang="en-US" dirty="0" err="1"/>
              <a:t>giải</a:t>
            </a:r>
            <a:r>
              <a:rPr lang="en-US" dirty="0"/>
              <a:t> </a:t>
            </a:r>
            <a:r>
              <a:rPr lang="en-US" dirty="0" err="1"/>
              <a:t>pháp</a:t>
            </a:r>
            <a:r>
              <a:rPr lang="en-US" dirty="0"/>
              <a:t> </a:t>
            </a:r>
            <a:r>
              <a:rPr lang="en-US" dirty="0" err="1"/>
              <a:t>trong</a:t>
            </a:r>
            <a:r>
              <a:rPr lang="en-US" dirty="0"/>
              <a:t> </a:t>
            </a:r>
            <a:r>
              <a:rPr lang="en-US" dirty="0" err="1"/>
              <a:t>việc</a:t>
            </a:r>
            <a:r>
              <a:rPr lang="en-US" dirty="0"/>
              <a:t> </a:t>
            </a:r>
            <a:r>
              <a:rPr lang="en-US" dirty="0" err="1"/>
              <a:t>giải</a:t>
            </a:r>
            <a:r>
              <a:rPr lang="en-US" dirty="0"/>
              <a:t> </a:t>
            </a:r>
            <a:r>
              <a:rPr lang="en-US" dirty="0" err="1"/>
              <a:t>quyết</a:t>
            </a:r>
            <a:r>
              <a:rPr lang="en-US" dirty="0"/>
              <a:t> </a:t>
            </a:r>
            <a:r>
              <a:rPr lang="en-US" dirty="0" err="1"/>
              <a:t>tranh</a:t>
            </a:r>
            <a:r>
              <a:rPr lang="en-US" dirty="0"/>
              <a:t> </a:t>
            </a:r>
            <a:r>
              <a:rPr lang="en-US" dirty="0" err="1"/>
              <a:t>chấp</a:t>
            </a:r>
            <a:r>
              <a:rPr lang="en-US" dirty="0"/>
              <a:t>?</a:t>
            </a:r>
          </a:p>
          <a:p>
            <a:pPr lvl="0"/>
            <a:r>
              <a:rPr lang="en-US" dirty="0" err="1"/>
              <a:t>Các</a:t>
            </a:r>
            <a:r>
              <a:rPr lang="en-US" dirty="0"/>
              <a:t> </a:t>
            </a:r>
            <a:r>
              <a:rPr lang="en-US" dirty="0" err="1"/>
              <a:t>nhóm</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giải</a:t>
            </a:r>
            <a:r>
              <a:rPr lang="en-US" dirty="0"/>
              <a:t> </a:t>
            </a:r>
            <a:r>
              <a:rPr lang="en-US" dirty="0" err="1"/>
              <a:t>quyết</a:t>
            </a:r>
            <a:r>
              <a:rPr lang="en-US" dirty="0"/>
              <a:t> </a:t>
            </a:r>
            <a:r>
              <a:rPr lang="en-US" dirty="0" err="1"/>
              <a:t>tranh</a:t>
            </a:r>
            <a:r>
              <a:rPr lang="en-US" dirty="0"/>
              <a:t> </a:t>
            </a:r>
            <a:r>
              <a:rPr lang="en-US" dirty="0" err="1"/>
              <a:t>chấp</a:t>
            </a:r>
            <a:r>
              <a:rPr lang="en-US" dirty="0"/>
              <a:t> </a:t>
            </a:r>
            <a:br>
              <a:rPr lang="en-US" dirty="0"/>
            </a:br>
            <a:endParaRPr lang="en-US" dirty="0"/>
          </a:p>
        </p:txBody>
      </p:sp>
    </p:spTree>
    <p:extLst>
      <p:ext uri="{BB962C8B-B14F-4D97-AF65-F5344CB8AC3E}">
        <p14:creationId xmlns:p14="http://schemas.microsoft.com/office/powerpoint/2010/main" val="156432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53</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5 – </a:t>
            </a:r>
            <a:r>
              <a:rPr lang="en-US" dirty="0" err="1"/>
              <a:t>Đồng</a:t>
            </a:r>
            <a:r>
              <a:rPr lang="en-US" dirty="0"/>
              <a:t> </a:t>
            </a:r>
            <a:r>
              <a:rPr lang="en-US" dirty="0" err="1"/>
              <a:t>bộ</a:t>
            </a:r>
            <a:endParaRPr lang="en-US" dirty="0"/>
          </a:p>
        </p:txBody>
      </p:sp>
      <p:sp>
        <p:nvSpPr>
          <p:cNvPr id="11" name="Content Placeholder 10"/>
          <p:cNvSpPr>
            <a:spLocks noGrp="1"/>
          </p:cNvSpPr>
          <p:nvPr>
            <p:ph idx="1"/>
          </p:nvPr>
        </p:nvSpPr>
        <p:spPr/>
        <p:txBody>
          <a:bodyPr/>
          <a:lstStyle/>
          <a:p>
            <a:pPr lvl="0"/>
            <a:r>
              <a:rPr lang="en-US" dirty="0"/>
              <a:t>Race condition </a:t>
            </a:r>
            <a:r>
              <a:rPr lang="en-US" dirty="0" err="1"/>
              <a:t>là</a:t>
            </a:r>
            <a:r>
              <a:rPr lang="en-US" dirty="0"/>
              <a:t> </a:t>
            </a:r>
            <a:r>
              <a:rPr lang="en-US" dirty="0" err="1"/>
              <a:t>gì</a:t>
            </a:r>
            <a:r>
              <a:rPr lang="en-US" dirty="0"/>
              <a:t>?</a:t>
            </a:r>
          </a:p>
        </p:txBody>
      </p:sp>
      <p:pic>
        <p:nvPicPr>
          <p:cNvPr id="2" name="Picture 1">
            <a:extLst>
              <a:ext uri="{FF2B5EF4-FFF2-40B4-BE49-F238E27FC236}">
                <a16:creationId xmlns:a16="http://schemas.microsoft.com/office/drawing/2014/main" id="{136DDEDE-0755-42F3-A290-96A9529F51B1}"/>
              </a:ext>
            </a:extLst>
          </p:cNvPr>
          <p:cNvPicPr>
            <a:picLocks noChangeAspect="1"/>
          </p:cNvPicPr>
          <p:nvPr/>
        </p:nvPicPr>
        <p:blipFill>
          <a:blip r:embed="rId3"/>
          <a:stretch>
            <a:fillRect/>
          </a:stretch>
        </p:blipFill>
        <p:spPr>
          <a:xfrm>
            <a:off x="1382124" y="2209800"/>
            <a:ext cx="9427751" cy="3679122"/>
          </a:xfrm>
          <a:prstGeom prst="rect">
            <a:avLst/>
          </a:prstGeom>
        </p:spPr>
      </p:pic>
    </p:spTree>
    <p:extLst>
      <p:ext uri="{BB962C8B-B14F-4D97-AF65-F5344CB8AC3E}">
        <p14:creationId xmlns:p14="http://schemas.microsoft.com/office/powerpoint/2010/main" val="1711667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54</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5 – </a:t>
            </a:r>
            <a:r>
              <a:rPr lang="en-US" dirty="0" err="1"/>
              <a:t>Đồng</a:t>
            </a:r>
            <a:r>
              <a:rPr lang="en-US" dirty="0"/>
              <a:t> </a:t>
            </a:r>
            <a:r>
              <a:rPr lang="en-US" dirty="0" err="1"/>
              <a:t>bộ</a:t>
            </a:r>
            <a:endParaRPr lang="en-US" dirty="0"/>
          </a:p>
        </p:txBody>
      </p:sp>
      <p:sp>
        <p:nvSpPr>
          <p:cNvPr id="11" name="Content Placeholder 10"/>
          <p:cNvSpPr>
            <a:spLocks noGrp="1"/>
          </p:cNvSpPr>
          <p:nvPr>
            <p:ph idx="1"/>
          </p:nvPr>
        </p:nvSpPr>
        <p:spPr/>
        <p:txBody>
          <a:bodyPr/>
          <a:lstStyle/>
          <a:p>
            <a:pPr lvl="0"/>
            <a:r>
              <a:rPr lang="en-US" dirty="0"/>
              <a:t>Critical section </a:t>
            </a:r>
            <a:r>
              <a:rPr lang="en-US" dirty="0" err="1"/>
              <a:t>là</a:t>
            </a:r>
            <a:r>
              <a:rPr lang="en-US" dirty="0"/>
              <a:t> </a:t>
            </a:r>
            <a:r>
              <a:rPr lang="en-US" dirty="0" err="1"/>
              <a:t>gì</a:t>
            </a:r>
            <a:r>
              <a:rPr lang="en-US" dirty="0"/>
              <a:t>?</a:t>
            </a:r>
          </a:p>
        </p:txBody>
      </p:sp>
      <p:pic>
        <p:nvPicPr>
          <p:cNvPr id="3" name="Picture 2">
            <a:extLst>
              <a:ext uri="{FF2B5EF4-FFF2-40B4-BE49-F238E27FC236}">
                <a16:creationId xmlns:a16="http://schemas.microsoft.com/office/drawing/2014/main" id="{1B7F22BA-6BA3-4D02-B657-6D0B6740DB87}"/>
              </a:ext>
            </a:extLst>
          </p:cNvPr>
          <p:cNvPicPr>
            <a:picLocks noChangeAspect="1"/>
          </p:cNvPicPr>
          <p:nvPr/>
        </p:nvPicPr>
        <p:blipFill>
          <a:blip r:embed="rId3"/>
          <a:stretch>
            <a:fillRect/>
          </a:stretch>
        </p:blipFill>
        <p:spPr>
          <a:xfrm>
            <a:off x="1981200" y="2133600"/>
            <a:ext cx="8067675" cy="3609975"/>
          </a:xfrm>
          <a:prstGeom prst="rect">
            <a:avLst/>
          </a:prstGeom>
        </p:spPr>
      </p:pic>
    </p:spTree>
    <p:extLst>
      <p:ext uri="{BB962C8B-B14F-4D97-AF65-F5344CB8AC3E}">
        <p14:creationId xmlns:p14="http://schemas.microsoft.com/office/powerpoint/2010/main" val="184513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55</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5 – </a:t>
            </a:r>
            <a:r>
              <a:rPr lang="en-US" dirty="0" err="1"/>
              <a:t>Đồng</a:t>
            </a:r>
            <a:r>
              <a:rPr lang="en-US" dirty="0"/>
              <a:t> </a:t>
            </a:r>
            <a:r>
              <a:rPr lang="en-US" dirty="0" err="1"/>
              <a:t>bộ</a:t>
            </a:r>
            <a:endParaRPr lang="en-US" dirty="0"/>
          </a:p>
        </p:txBody>
      </p:sp>
      <p:sp>
        <p:nvSpPr>
          <p:cNvPr id="11" name="Content Placeholder 10"/>
          <p:cNvSpPr>
            <a:spLocks noGrp="1"/>
          </p:cNvSpPr>
          <p:nvPr>
            <p:ph idx="1"/>
          </p:nvPr>
        </p:nvSpPr>
        <p:spPr>
          <a:xfrm>
            <a:off x="335360" y="1412776"/>
            <a:ext cx="11521280" cy="476250"/>
          </a:xfrm>
        </p:spPr>
        <p:txBody>
          <a:bodyPr/>
          <a:lstStyle/>
          <a:p>
            <a:pPr lvl="0"/>
            <a:r>
              <a:rPr lang="en-US" dirty="0" err="1"/>
              <a:t>Yêu</a:t>
            </a:r>
            <a:r>
              <a:rPr lang="en-US" dirty="0"/>
              <a:t> </a:t>
            </a:r>
            <a:r>
              <a:rPr lang="en-US" dirty="0" err="1"/>
              <a:t>cầu</a:t>
            </a:r>
            <a:r>
              <a:rPr lang="en-US" dirty="0"/>
              <a:t> </a:t>
            </a:r>
            <a:r>
              <a:rPr lang="en-US" dirty="0" err="1"/>
              <a:t>của</a:t>
            </a:r>
            <a:r>
              <a:rPr lang="en-US" dirty="0"/>
              <a:t> </a:t>
            </a:r>
            <a:r>
              <a:rPr lang="en-US" dirty="0" err="1"/>
              <a:t>giải</a:t>
            </a:r>
            <a:r>
              <a:rPr lang="en-US" dirty="0"/>
              <a:t> </a:t>
            </a:r>
            <a:r>
              <a:rPr lang="en-US" dirty="0" err="1"/>
              <a:t>pháp</a:t>
            </a:r>
            <a:r>
              <a:rPr lang="en-US" dirty="0"/>
              <a:t> </a:t>
            </a:r>
            <a:r>
              <a:rPr lang="en-US" dirty="0" err="1"/>
              <a:t>trong</a:t>
            </a:r>
            <a:r>
              <a:rPr lang="en-US" dirty="0"/>
              <a:t> </a:t>
            </a:r>
            <a:r>
              <a:rPr lang="en-US" dirty="0" err="1"/>
              <a:t>việc</a:t>
            </a:r>
            <a:r>
              <a:rPr lang="en-US" dirty="0"/>
              <a:t> </a:t>
            </a:r>
            <a:r>
              <a:rPr lang="en-US" dirty="0" err="1"/>
              <a:t>giải</a:t>
            </a:r>
            <a:r>
              <a:rPr lang="en-US" dirty="0"/>
              <a:t> </a:t>
            </a:r>
            <a:r>
              <a:rPr lang="en-US" dirty="0" err="1"/>
              <a:t>quyết</a:t>
            </a:r>
            <a:r>
              <a:rPr lang="en-US" dirty="0"/>
              <a:t> </a:t>
            </a:r>
            <a:r>
              <a:rPr lang="en-US" dirty="0" err="1"/>
              <a:t>tranh</a:t>
            </a:r>
            <a:r>
              <a:rPr lang="en-US" dirty="0"/>
              <a:t> </a:t>
            </a:r>
            <a:r>
              <a:rPr lang="en-US" dirty="0" err="1"/>
              <a:t>chấp</a:t>
            </a:r>
            <a:r>
              <a:rPr lang="en-US" dirty="0"/>
              <a:t>?</a:t>
            </a:r>
            <a:br>
              <a:rPr lang="en-US" dirty="0"/>
            </a:br>
            <a:endParaRPr lang="en-US" dirty="0"/>
          </a:p>
        </p:txBody>
      </p:sp>
      <p:pic>
        <p:nvPicPr>
          <p:cNvPr id="2" name="Picture 1">
            <a:extLst>
              <a:ext uri="{FF2B5EF4-FFF2-40B4-BE49-F238E27FC236}">
                <a16:creationId xmlns:a16="http://schemas.microsoft.com/office/drawing/2014/main" id="{507F9FDD-5ECA-4FB9-A81A-B2E7BFBDDDF7}"/>
              </a:ext>
            </a:extLst>
          </p:cNvPr>
          <p:cNvPicPr>
            <a:picLocks noChangeAspect="1"/>
          </p:cNvPicPr>
          <p:nvPr/>
        </p:nvPicPr>
        <p:blipFill>
          <a:blip r:embed="rId3"/>
          <a:stretch>
            <a:fillRect/>
          </a:stretch>
        </p:blipFill>
        <p:spPr>
          <a:xfrm>
            <a:off x="1066800" y="2182912"/>
            <a:ext cx="9892274" cy="3532088"/>
          </a:xfrm>
          <a:prstGeom prst="rect">
            <a:avLst/>
          </a:prstGeom>
        </p:spPr>
      </p:pic>
    </p:spTree>
    <p:extLst>
      <p:ext uri="{BB962C8B-B14F-4D97-AF65-F5344CB8AC3E}">
        <p14:creationId xmlns:p14="http://schemas.microsoft.com/office/powerpoint/2010/main" val="1626544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56</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5 – </a:t>
            </a:r>
            <a:r>
              <a:rPr lang="en-US" dirty="0" err="1"/>
              <a:t>Đồng</a:t>
            </a:r>
            <a:r>
              <a:rPr lang="en-US" dirty="0"/>
              <a:t> </a:t>
            </a:r>
            <a:r>
              <a:rPr lang="en-US" dirty="0" err="1"/>
              <a:t>bộ</a:t>
            </a:r>
            <a:endParaRPr lang="en-US" dirty="0"/>
          </a:p>
        </p:txBody>
      </p:sp>
      <p:sp>
        <p:nvSpPr>
          <p:cNvPr id="11" name="Content Placeholder 10"/>
          <p:cNvSpPr>
            <a:spLocks noGrp="1"/>
          </p:cNvSpPr>
          <p:nvPr>
            <p:ph idx="1"/>
          </p:nvPr>
        </p:nvSpPr>
        <p:spPr>
          <a:xfrm>
            <a:off x="335360" y="1412776"/>
            <a:ext cx="11521280" cy="568424"/>
          </a:xfrm>
        </p:spPr>
        <p:txBody>
          <a:bodyPr/>
          <a:lstStyle/>
          <a:p>
            <a:pPr lvl="0"/>
            <a:r>
              <a:rPr lang="en-US" dirty="0" err="1"/>
              <a:t>Các</a:t>
            </a:r>
            <a:r>
              <a:rPr lang="en-US" dirty="0"/>
              <a:t> </a:t>
            </a:r>
            <a:r>
              <a:rPr lang="en-US" dirty="0" err="1"/>
              <a:t>nhóm</a:t>
            </a:r>
            <a:r>
              <a:rPr lang="en-US" dirty="0"/>
              <a:t> </a:t>
            </a:r>
            <a:r>
              <a:rPr lang="en-US" dirty="0" err="1"/>
              <a:t>các</a:t>
            </a:r>
            <a:r>
              <a:rPr lang="en-US" dirty="0"/>
              <a:t> </a:t>
            </a:r>
            <a:r>
              <a:rPr lang="en-US" dirty="0" err="1"/>
              <a:t>giải</a:t>
            </a:r>
            <a:r>
              <a:rPr lang="en-US" dirty="0"/>
              <a:t> </a:t>
            </a:r>
            <a:r>
              <a:rPr lang="en-US" dirty="0" err="1"/>
              <a:t>pháp</a:t>
            </a:r>
            <a:r>
              <a:rPr lang="en-US" dirty="0"/>
              <a:t> </a:t>
            </a:r>
            <a:r>
              <a:rPr lang="en-US" dirty="0" err="1"/>
              <a:t>giải</a:t>
            </a:r>
            <a:r>
              <a:rPr lang="en-US" dirty="0"/>
              <a:t> </a:t>
            </a:r>
            <a:r>
              <a:rPr lang="en-US" dirty="0" err="1"/>
              <a:t>quyết</a:t>
            </a:r>
            <a:r>
              <a:rPr lang="en-US" dirty="0"/>
              <a:t> </a:t>
            </a:r>
            <a:r>
              <a:rPr lang="en-US" dirty="0" err="1"/>
              <a:t>tranh</a:t>
            </a:r>
            <a:r>
              <a:rPr lang="en-US" dirty="0"/>
              <a:t> </a:t>
            </a:r>
            <a:r>
              <a:rPr lang="en-US" dirty="0" err="1"/>
              <a:t>chấp</a:t>
            </a:r>
            <a:r>
              <a:rPr lang="en-US" dirty="0"/>
              <a:t>?</a:t>
            </a:r>
          </a:p>
        </p:txBody>
      </p:sp>
      <p:graphicFrame>
        <p:nvGraphicFramePr>
          <p:cNvPr id="8" name="Table 7">
            <a:extLst>
              <a:ext uri="{FF2B5EF4-FFF2-40B4-BE49-F238E27FC236}">
                <a16:creationId xmlns:a16="http://schemas.microsoft.com/office/drawing/2014/main" id="{7C26B10E-65F5-469B-BDF8-0B24F3509BA9}"/>
              </a:ext>
            </a:extLst>
          </p:cNvPr>
          <p:cNvGraphicFramePr>
            <a:graphicFrameLocks noGrp="1"/>
          </p:cNvGraphicFramePr>
          <p:nvPr>
            <p:extLst>
              <p:ext uri="{D42A27DB-BD31-4B8C-83A1-F6EECF244321}">
                <p14:modId xmlns:p14="http://schemas.microsoft.com/office/powerpoint/2010/main" val="2754723619"/>
              </p:ext>
            </p:extLst>
          </p:nvPr>
        </p:nvGraphicFramePr>
        <p:xfrm>
          <a:off x="6480058" y="1878827"/>
          <a:ext cx="4424773" cy="4705410"/>
        </p:xfrm>
        <a:graphic>
          <a:graphicData uri="http://schemas.openxmlformats.org/drawingml/2006/table">
            <a:tbl>
              <a:tblPr firstRow="1" bandRow="1">
                <a:tableStyleId>{5C22544A-7EE6-4342-B048-85BDC9FD1C3A}</a:tableStyleId>
              </a:tblPr>
              <a:tblGrid>
                <a:gridCol w="551818">
                  <a:extLst>
                    <a:ext uri="{9D8B030D-6E8A-4147-A177-3AD203B41FA5}">
                      <a16:colId xmlns:a16="http://schemas.microsoft.com/office/drawing/2014/main" val="20000"/>
                    </a:ext>
                  </a:extLst>
                </a:gridCol>
                <a:gridCol w="3321137">
                  <a:extLst>
                    <a:ext uri="{9D8B030D-6E8A-4147-A177-3AD203B41FA5}">
                      <a16:colId xmlns:a16="http://schemas.microsoft.com/office/drawing/2014/main" val="20001"/>
                    </a:ext>
                  </a:extLst>
                </a:gridCol>
                <a:gridCol w="551818">
                  <a:extLst>
                    <a:ext uri="{9D8B030D-6E8A-4147-A177-3AD203B41FA5}">
                      <a16:colId xmlns:a16="http://schemas.microsoft.com/office/drawing/2014/main" val="20002"/>
                    </a:ext>
                  </a:extLst>
                </a:gridCol>
              </a:tblGrid>
              <a:tr h="421078">
                <a:tc>
                  <a:txBody>
                    <a:bodyPr/>
                    <a:lstStyle/>
                    <a:p>
                      <a:pPr latinLnBrk="1"/>
                      <a:endParaRPr lang="ko-KR" altLang="en-US" sz="1600" dirty="0"/>
                    </a:p>
                  </a:txBody>
                  <a:tcPr marL="83460" marR="83460" marT="41730" marB="41730">
                    <a:lnL w="28575" cap="flat" cmpd="sng" algn="ctr">
                      <a:solidFill>
                        <a:schemeClr val="accent4"/>
                      </a:solidFill>
                      <a:prstDash val="solid"/>
                      <a:round/>
                      <a:headEnd type="none" w="med" len="med"/>
                      <a:tailEnd type="none" w="med" len="med"/>
                    </a:lnL>
                    <a:lnT w="28575" cap="flat" cmpd="sng" algn="ctr">
                      <a:solidFill>
                        <a:schemeClr val="accent4"/>
                      </a:solidFill>
                      <a:prstDash val="solid"/>
                      <a:round/>
                      <a:headEnd type="none" w="med" len="med"/>
                      <a:tailEnd type="none" w="med" len="med"/>
                    </a:lnT>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err="1">
                          <a:solidFill>
                            <a:schemeClr val="accent4"/>
                          </a:solidFill>
                          <a:latin typeface="+mn-lt"/>
                          <a:cs typeface="Arial" pitchFamily="34" charset="0"/>
                        </a:rPr>
                        <a:t>Nhóm</a:t>
                      </a:r>
                      <a:endParaRPr lang="ko-KR" altLang="en-US" sz="2400" b="1" dirty="0">
                        <a:solidFill>
                          <a:schemeClr val="accent4"/>
                        </a:solidFill>
                        <a:latin typeface="+mn-lt"/>
                        <a:cs typeface="Arial" pitchFamily="34" charset="0"/>
                      </a:endParaRPr>
                    </a:p>
                  </a:txBody>
                  <a:tcPr marL="83460" marR="83460" marT="41730" marB="41730" anchor="b">
                    <a:lnT w="28575" cap="flat" cmpd="sng" algn="ctr">
                      <a:solidFill>
                        <a:schemeClr val="accent4"/>
                      </a:solidFill>
                      <a:prstDash val="solid"/>
                      <a:round/>
                      <a:headEnd type="none" w="med" len="med"/>
                      <a:tailEnd type="none" w="med" len="med"/>
                    </a:lnT>
                    <a:solidFill>
                      <a:schemeClr val="bg1"/>
                    </a:solidFill>
                  </a:tcPr>
                </a:tc>
                <a:tc>
                  <a:txBody>
                    <a:bodyPr/>
                    <a:lstStyle/>
                    <a:p>
                      <a:pPr latinLnBrk="1"/>
                      <a:endParaRPr lang="ko-KR" altLang="en-US" sz="1600" dirty="0">
                        <a:latin typeface="+mn-lt"/>
                      </a:endParaRPr>
                    </a:p>
                  </a:txBody>
                  <a:tcPr marL="83460" marR="83460" marT="41730" marB="41730">
                    <a:lnR w="28575" cap="flat" cmpd="sng" algn="ctr">
                      <a:solidFill>
                        <a:schemeClr val="accent4"/>
                      </a:solidFill>
                      <a:prstDash val="solid"/>
                      <a:round/>
                      <a:headEnd type="none" w="med" len="med"/>
                      <a:tailEnd type="none" w="med" len="med"/>
                    </a:lnR>
                    <a:lnT w="28575" cap="flat" cmpd="sng" algn="ctr">
                      <a:solidFill>
                        <a:schemeClr val="accent4"/>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549646">
                <a:tc>
                  <a:txBody>
                    <a:bodyPr/>
                    <a:lstStyle/>
                    <a:p>
                      <a:pPr latinLnBrk="1"/>
                      <a:endParaRPr lang="ko-KR" altLang="en-US" sz="1600" dirty="0"/>
                    </a:p>
                  </a:txBody>
                  <a:tcPr marL="83460" marR="83460" marT="41730" marB="41730">
                    <a:lnL w="28575" cap="flat" cmpd="sng" algn="ctr">
                      <a:solidFill>
                        <a:schemeClr val="accent4"/>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300" b="1" dirty="0">
                          <a:solidFill>
                            <a:schemeClr val="accent4"/>
                          </a:solidFill>
                          <a:latin typeface="+mn-lt"/>
                          <a:cs typeface="Arial" pitchFamily="34" charset="0"/>
                        </a:rPr>
                        <a:t>Sleep - Wakeup</a:t>
                      </a:r>
                      <a:endParaRPr lang="ko-KR" altLang="en-US" sz="3300" b="1" dirty="0">
                        <a:solidFill>
                          <a:schemeClr val="accent4"/>
                        </a:solidFill>
                        <a:latin typeface="+mn-lt"/>
                        <a:cs typeface="Arial" pitchFamily="34" charset="0"/>
                      </a:endParaRPr>
                    </a:p>
                  </a:txBody>
                  <a:tcPr marL="83460" marR="83460" marT="41730" marB="41730" anchor="ctr">
                    <a:solidFill>
                      <a:schemeClr val="bg1"/>
                    </a:solidFill>
                  </a:tcPr>
                </a:tc>
                <a:tc>
                  <a:txBody>
                    <a:bodyPr/>
                    <a:lstStyle/>
                    <a:p>
                      <a:pPr latinLnBrk="1"/>
                      <a:endParaRPr lang="ko-KR" altLang="en-US" sz="1600" dirty="0">
                        <a:latin typeface="+mn-lt"/>
                      </a:endParaRPr>
                    </a:p>
                  </a:txBody>
                  <a:tcPr marL="83460" marR="83460" marT="41730" marB="41730">
                    <a:lnR w="28575" cap="flat" cmpd="sng" algn="ctr">
                      <a:solidFill>
                        <a:schemeClr val="accent4"/>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2135312">
                <a:tc>
                  <a:txBody>
                    <a:bodyPr/>
                    <a:lstStyle/>
                    <a:p>
                      <a:pPr latinLnBrk="1"/>
                      <a:endParaRPr lang="ko-KR" altLang="en-US" sz="2400" b="0" dirty="0"/>
                    </a:p>
                  </a:txBody>
                  <a:tcPr marL="83460" marR="83460" marT="41730" marB="41730">
                    <a:lnL w="28575" cap="flat" cmpd="sng" algn="ctr">
                      <a:solidFill>
                        <a:schemeClr val="accent4"/>
                      </a:solidFill>
                      <a:prstDash val="solid"/>
                      <a:round/>
                      <a:headEnd type="none" w="med" len="med"/>
                      <a:tailEnd type="none" w="med" len="med"/>
                    </a:lnL>
                    <a:solidFill>
                      <a:schemeClr val="bg1"/>
                    </a:solidFill>
                  </a:tcPr>
                </a:tc>
                <a:tc>
                  <a:txBody>
                    <a:bodyPr/>
                    <a:lstStyle/>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a:solidFill>
                            <a:schemeClr val="tx1">
                              <a:lumMod val="65000"/>
                              <a:lumOff val="35000"/>
                            </a:schemeClr>
                          </a:solidFill>
                          <a:latin typeface="+mn-lt"/>
                          <a:cs typeface="Arial" pitchFamily="34" charset="0"/>
                        </a:rPr>
                        <a:t>Semaphore</a:t>
                      </a: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a:solidFill>
                            <a:schemeClr val="tx1">
                              <a:lumMod val="65000"/>
                              <a:lumOff val="35000"/>
                            </a:schemeClr>
                          </a:solidFill>
                          <a:latin typeface="+mn-lt"/>
                          <a:cs typeface="Arial" pitchFamily="34" charset="0"/>
                        </a:rPr>
                        <a:t>Monitor</a:t>
                      </a: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a:solidFill>
                            <a:schemeClr val="tx1">
                              <a:lumMod val="65000"/>
                              <a:lumOff val="35000"/>
                            </a:schemeClr>
                          </a:solidFill>
                          <a:latin typeface="+mn-lt"/>
                          <a:cs typeface="Arial" pitchFamily="34" charset="0"/>
                        </a:rPr>
                        <a:t>Message</a:t>
                      </a: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endParaRPr lang="en-US" altLang="ko-KR" sz="2400" b="0" dirty="0">
                        <a:solidFill>
                          <a:schemeClr val="tx1">
                            <a:lumMod val="65000"/>
                            <a:lumOff val="3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endParaRPr lang="en-US" altLang="ko-KR" sz="2400" b="0" dirty="0">
                        <a:solidFill>
                          <a:schemeClr val="tx1">
                            <a:lumMod val="65000"/>
                            <a:lumOff val="35000"/>
                          </a:schemeClr>
                        </a:solidFill>
                        <a:latin typeface="+mn-lt"/>
                        <a:cs typeface="Arial" pitchFamily="34" charset="0"/>
                      </a:endParaRPr>
                    </a:p>
                    <a:p>
                      <a:pPr marL="0" marR="0" indent="0" algn="l" defTabSz="914400" rtl="0" eaLnBrk="1" fontAlgn="auto" latinLnBrk="1" hangingPunct="1">
                        <a:lnSpc>
                          <a:spcPct val="100000"/>
                        </a:lnSpc>
                        <a:spcBef>
                          <a:spcPts val="0"/>
                        </a:spcBef>
                        <a:spcAft>
                          <a:spcPts val="0"/>
                        </a:spcAft>
                        <a:buClrTx/>
                        <a:buSzTx/>
                        <a:buFont typeface="Wingdings" pitchFamily="2" charset="2"/>
                        <a:buNone/>
                        <a:tabLst/>
                        <a:defRPr/>
                      </a:pPr>
                      <a:endParaRPr lang="ko-KR" altLang="en-US" sz="2400" b="0" dirty="0">
                        <a:solidFill>
                          <a:schemeClr val="tx1">
                            <a:lumMod val="65000"/>
                            <a:lumOff val="35000"/>
                          </a:schemeClr>
                        </a:solidFill>
                        <a:latin typeface="+mn-lt"/>
                        <a:cs typeface="Arial" pitchFamily="34" charset="0"/>
                      </a:endParaRPr>
                    </a:p>
                  </a:txBody>
                  <a:tcPr marL="83460" marR="83460" marT="41730" marB="41730" anchor="ctr">
                    <a:solidFill>
                      <a:schemeClr val="bg1"/>
                    </a:solidFill>
                  </a:tcPr>
                </a:tc>
                <a:tc>
                  <a:txBody>
                    <a:bodyPr/>
                    <a:lstStyle/>
                    <a:p>
                      <a:pPr latinLnBrk="1"/>
                      <a:endParaRPr lang="ko-KR" altLang="en-US" sz="1600" dirty="0">
                        <a:latin typeface="+mn-lt"/>
                      </a:endParaRPr>
                    </a:p>
                  </a:txBody>
                  <a:tcPr marL="83460" marR="83460" marT="41730" marB="41730">
                    <a:lnR w="28575" cap="flat" cmpd="sng" algn="ctr">
                      <a:solidFill>
                        <a:schemeClr val="accent4"/>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1063916">
                <a:tc>
                  <a:txBody>
                    <a:bodyPr/>
                    <a:lstStyle/>
                    <a:p>
                      <a:pPr latinLnBrk="1"/>
                      <a:endParaRPr lang="ko-KR" altLang="en-US" sz="1600"/>
                    </a:p>
                  </a:txBody>
                  <a:tcPr marL="83460" marR="83460" marT="41730" marB="41730">
                    <a:lnL w="28575" cap="flat" cmpd="sng" algn="ctr">
                      <a:solidFill>
                        <a:schemeClr val="accent4"/>
                      </a:solidFill>
                      <a:prstDash val="solid"/>
                      <a:round/>
                      <a:headEnd type="none" w="med" len="med"/>
                      <a:tailEnd type="none" w="med" len="med"/>
                    </a:lnL>
                    <a:lnR w="28575" cap="flat" cmpd="sng" algn="ctr">
                      <a:noFill/>
                      <a:prstDash val="solid"/>
                      <a:round/>
                      <a:headEnd type="none" w="med" len="med"/>
                      <a:tailEnd type="none" w="med" len="med"/>
                    </a:lnR>
                    <a:solidFill>
                      <a:schemeClr val="bg1"/>
                    </a:solidFill>
                  </a:tcPr>
                </a:tc>
                <a:tc>
                  <a:txBody>
                    <a:bodyPr/>
                    <a:lstStyle/>
                    <a:p>
                      <a:pPr algn="l" latinLnBrk="1"/>
                      <a:r>
                        <a:rPr kumimoji="1" lang="vi-VN" sz="1800" b="0" i="0" kern="1200" dirty="0">
                          <a:solidFill>
                            <a:schemeClr val="dk1"/>
                          </a:solidFill>
                          <a:effectLst/>
                          <a:latin typeface="+mn-lt"/>
                          <a:ea typeface="+mn-ea"/>
                          <a:cs typeface="+mn-cs"/>
                        </a:rPr>
                        <a:t>◼Từ bỏ CPU khi chưa được vào vùng tranh chấp</a:t>
                      </a:r>
                      <a:br>
                        <a:rPr kumimoji="1" lang="vi-VN" sz="1800" b="0" i="0" kern="1200" dirty="0">
                          <a:solidFill>
                            <a:schemeClr val="dk1"/>
                          </a:solidFill>
                          <a:effectLst/>
                          <a:latin typeface="+mn-lt"/>
                          <a:ea typeface="+mn-ea"/>
                          <a:cs typeface="+mn-cs"/>
                        </a:rPr>
                      </a:br>
                      <a:r>
                        <a:rPr kumimoji="1" lang="vi-VN" sz="1800" b="0" i="0" kern="1200" dirty="0">
                          <a:solidFill>
                            <a:schemeClr val="dk1"/>
                          </a:solidFill>
                          <a:effectLst/>
                          <a:latin typeface="+mn-lt"/>
                          <a:ea typeface="+mn-ea"/>
                          <a:cs typeface="+mn-cs"/>
                        </a:rPr>
                        <a:t>◼ Cần Hệ điều hành hỗ trợ</a:t>
                      </a:r>
                      <a:r>
                        <a:rPr lang="vi-VN" sz="1600" dirty="0"/>
                        <a:t> </a:t>
                      </a:r>
                      <a:br>
                        <a:rPr lang="vi-VN" sz="1600" dirty="0"/>
                      </a:br>
                      <a:endParaRPr lang="ko-KR" altLang="en-US" sz="1500" dirty="0">
                        <a:solidFill>
                          <a:schemeClr val="bg1"/>
                        </a:solidFill>
                        <a:latin typeface="+mn-lt"/>
                        <a:cs typeface="Arial" pitchFamily="34" charset="0"/>
                      </a:endParaRPr>
                    </a:p>
                  </a:txBody>
                  <a:tcPr marL="83460" marR="83460" marT="41730" marB="4173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solidFill>
                      <a:schemeClr val="accent4"/>
                    </a:solidFill>
                  </a:tcPr>
                </a:tc>
                <a:tc>
                  <a:txBody>
                    <a:bodyPr/>
                    <a:lstStyle/>
                    <a:p>
                      <a:pPr latinLnBrk="1"/>
                      <a:endParaRPr lang="ko-KR" altLang="en-US" sz="1600" dirty="0">
                        <a:latin typeface="+mn-lt"/>
                      </a:endParaRPr>
                    </a:p>
                  </a:txBody>
                  <a:tcPr marL="83460" marR="83460" marT="41730" marB="41730">
                    <a:lnL w="28575" cap="flat" cmpd="sng" algn="ctr">
                      <a:noFill/>
                      <a:prstDash val="solid"/>
                      <a:round/>
                      <a:headEnd type="none" w="med" len="med"/>
                      <a:tailEnd type="none" w="med" len="med"/>
                    </a:lnL>
                    <a:lnR w="28575" cap="flat" cmpd="sng" algn="ctr">
                      <a:solidFill>
                        <a:schemeClr val="accent4"/>
                      </a:solidFill>
                      <a:prstDash val="solid"/>
                      <a:round/>
                      <a:headEnd type="none" w="med" len="med"/>
                      <a:tailEnd type="none" w="med" len="med"/>
                    </a:lnR>
                    <a:solidFill>
                      <a:schemeClr val="bg1"/>
                    </a:solidFill>
                  </a:tcPr>
                </a:tc>
                <a:extLst>
                  <a:ext uri="{0D108BD9-81ED-4DB2-BD59-A6C34878D82A}">
                    <a16:rowId xmlns:a16="http://schemas.microsoft.com/office/drawing/2014/main" val="10008"/>
                  </a:ext>
                </a:extLst>
              </a:tr>
              <a:tr h="256770">
                <a:tc>
                  <a:txBody>
                    <a:bodyPr/>
                    <a:lstStyle/>
                    <a:p>
                      <a:pPr latinLnBrk="1"/>
                      <a:endParaRPr lang="ko-KR" altLang="en-US" sz="1600" dirty="0"/>
                    </a:p>
                  </a:txBody>
                  <a:tcPr marL="83460" marR="83460" marT="0" marB="0">
                    <a:lnL w="28575" cap="flat" cmpd="sng" algn="ctr">
                      <a:solidFill>
                        <a:schemeClr val="accent4"/>
                      </a:solidFill>
                      <a:prstDash val="solid"/>
                      <a:round/>
                      <a:headEnd type="none" w="med" len="med"/>
                      <a:tailEnd type="none" w="med" len="med"/>
                    </a:lnL>
                    <a:lnB w="28575" cap="flat" cmpd="sng" algn="ctr">
                      <a:solidFill>
                        <a:schemeClr val="accent4"/>
                      </a:solidFill>
                      <a:prstDash val="solid"/>
                      <a:round/>
                      <a:headEnd type="none" w="med" len="med"/>
                      <a:tailEnd type="none" w="med" len="med"/>
                    </a:lnB>
                    <a:solidFill>
                      <a:schemeClr val="bg1"/>
                    </a:solidFill>
                  </a:tcPr>
                </a:tc>
                <a:tc>
                  <a:txBody>
                    <a:bodyPr/>
                    <a:lstStyle/>
                    <a:p>
                      <a:pPr algn="ctr" latinLnBrk="1"/>
                      <a:endParaRPr lang="ko-KR" altLang="en-US" sz="1100" dirty="0">
                        <a:latin typeface="+mn-lt"/>
                        <a:cs typeface="Arial" pitchFamily="34" charset="0"/>
                      </a:endParaRPr>
                    </a:p>
                  </a:txBody>
                  <a:tcPr marL="83460" marR="83460" marT="0" marB="0" anchor="ctr">
                    <a:lnT w="28575" cap="flat" cmpd="sng" algn="ctr">
                      <a:noFill/>
                      <a:prstDash val="solid"/>
                      <a:round/>
                      <a:headEnd type="none" w="med" len="med"/>
                      <a:tailEnd type="none" w="med" len="med"/>
                    </a:lnT>
                    <a:lnB w="28575" cap="flat" cmpd="sng" algn="ctr">
                      <a:solidFill>
                        <a:schemeClr val="accent4"/>
                      </a:solidFill>
                      <a:prstDash val="solid"/>
                      <a:round/>
                      <a:headEnd type="none" w="med" len="med"/>
                      <a:tailEnd type="none" w="med" len="med"/>
                    </a:lnB>
                    <a:solidFill>
                      <a:schemeClr val="bg1"/>
                    </a:solidFill>
                  </a:tcPr>
                </a:tc>
                <a:tc>
                  <a:txBody>
                    <a:bodyPr/>
                    <a:lstStyle/>
                    <a:p>
                      <a:pPr latinLnBrk="1"/>
                      <a:endParaRPr lang="ko-KR" altLang="en-US" sz="1600" dirty="0">
                        <a:latin typeface="+mn-lt"/>
                      </a:endParaRPr>
                    </a:p>
                  </a:txBody>
                  <a:tcPr marL="83460" marR="83460" marT="0" marB="0">
                    <a:lnR w="28575" cap="flat" cmpd="sng" algn="ctr">
                      <a:solidFill>
                        <a:schemeClr val="accent4"/>
                      </a:solidFill>
                      <a:prstDash val="solid"/>
                      <a:round/>
                      <a:headEnd type="none" w="med" len="med"/>
                      <a:tailEnd type="none" w="med" len="med"/>
                    </a:lnR>
                    <a:lnB w="28575" cap="flat" cmpd="sng" algn="ctr">
                      <a:solidFill>
                        <a:schemeClr val="accent4"/>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graphicFrame>
        <p:nvGraphicFramePr>
          <p:cNvPr id="9" name="Table 3">
            <a:extLst>
              <a:ext uri="{FF2B5EF4-FFF2-40B4-BE49-F238E27FC236}">
                <a16:creationId xmlns:a16="http://schemas.microsoft.com/office/drawing/2014/main" id="{998287C2-2863-43D9-98E0-1D3B02C5F63C}"/>
              </a:ext>
            </a:extLst>
          </p:cNvPr>
          <p:cNvGraphicFramePr>
            <a:graphicFrameLocks noGrp="1"/>
          </p:cNvGraphicFramePr>
          <p:nvPr>
            <p:extLst>
              <p:ext uri="{D42A27DB-BD31-4B8C-83A1-F6EECF244321}">
                <p14:modId xmlns:p14="http://schemas.microsoft.com/office/powerpoint/2010/main" val="1663732397"/>
              </p:ext>
            </p:extLst>
          </p:nvPr>
        </p:nvGraphicFramePr>
        <p:xfrm>
          <a:off x="1061627" y="1859193"/>
          <a:ext cx="4424773" cy="4744120"/>
        </p:xfrm>
        <a:graphic>
          <a:graphicData uri="http://schemas.openxmlformats.org/drawingml/2006/table">
            <a:tbl>
              <a:tblPr firstRow="1" bandRow="1">
                <a:tableStyleId>{5C22544A-7EE6-4342-B048-85BDC9FD1C3A}</a:tableStyleId>
              </a:tblPr>
              <a:tblGrid>
                <a:gridCol w="233157">
                  <a:extLst>
                    <a:ext uri="{9D8B030D-6E8A-4147-A177-3AD203B41FA5}">
                      <a16:colId xmlns:a16="http://schemas.microsoft.com/office/drawing/2014/main" val="20000"/>
                    </a:ext>
                  </a:extLst>
                </a:gridCol>
                <a:gridCol w="3639799">
                  <a:extLst>
                    <a:ext uri="{9D8B030D-6E8A-4147-A177-3AD203B41FA5}">
                      <a16:colId xmlns:a16="http://schemas.microsoft.com/office/drawing/2014/main" val="20001"/>
                    </a:ext>
                  </a:extLst>
                </a:gridCol>
                <a:gridCol w="551817">
                  <a:extLst>
                    <a:ext uri="{9D8B030D-6E8A-4147-A177-3AD203B41FA5}">
                      <a16:colId xmlns:a16="http://schemas.microsoft.com/office/drawing/2014/main" val="20002"/>
                    </a:ext>
                  </a:extLst>
                </a:gridCol>
              </a:tblGrid>
              <a:tr h="419458">
                <a:tc>
                  <a:txBody>
                    <a:bodyPr/>
                    <a:lstStyle/>
                    <a:p>
                      <a:pPr latinLnBrk="1"/>
                      <a:endParaRPr lang="ko-KR" altLang="en-US" sz="1600" dirty="0"/>
                    </a:p>
                  </a:txBody>
                  <a:tcPr marL="83460" marR="83460" marT="41730" marB="41730">
                    <a:lnL w="28575" cap="flat" cmpd="sng" algn="ctr">
                      <a:solidFill>
                        <a:schemeClr val="accent3"/>
                      </a:solidFill>
                      <a:prstDash val="solid"/>
                      <a:round/>
                      <a:headEnd type="none" w="med" len="med"/>
                      <a:tailEnd type="none" w="med" len="med"/>
                    </a:lnL>
                    <a:lnT w="28575" cap="flat" cmpd="sng" algn="ctr">
                      <a:solidFill>
                        <a:schemeClr val="accent3"/>
                      </a:solidFill>
                      <a:prstDash val="solid"/>
                      <a:round/>
                      <a:headEnd type="none" w="med" len="med"/>
                      <a:tailEnd type="none" w="med" len="med"/>
                    </a:lnT>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2400" b="1" dirty="0" err="1">
                          <a:solidFill>
                            <a:schemeClr val="accent3"/>
                          </a:solidFill>
                          <a:latin typeface="+mn-lt"/>
                          <a:cs typeface="Arial" pitchFamily="34" charset="0"/>
                        </a:rPr>
                        <a:t>Nhóm</a:t>
                      </a:r>
                      <a:endParaRPr lang="ko-KR" altLang="en-US" sz="2400" b="1" dirty="0">
                        <a:solidFill>
                          <a:schemeClr val="accent3"/>
                        </a:solidFill>
                        <a:latin typeface="+mn-lt"/>
                        <a:cs typeface="Arial" pitchFamily="34" charset="0"/>
                      </a:endParaRPr>
                    </a:p>
                  </a:txBody>
                  <a:tcPr marL="83460" marR="83460" marT="41730" marB="41730" anchor="b">
                    <a:lnT w="28575" cap="flat" cmpd="sng" algn="ctr">
                      <a:solidFill>
                        <a:schemeClr val="accent3"/>
                      </a:solidFill>
                      <a:prstDash val="solid"/>
                      <a:round/>
                      <a:headEnd type="none" w="med" len="med"/>
                      <a:tailEnd type="none" w="med" len="med"/>
                    </a:lnT>
                    <a:solidFill>
                      <a:schemeClr val="bg1"/>
                    </a:solidFill>
                  </a:tcPr>
                </a:tc>
                <a:tc>
                  <a:txBody>
                    <a:bodyPr/>
                    <a:lstStyle/>
                    <a:p>
                      <a:pPr latinLnBrk="1"/>
                      <a:endParaRPr lang="ko-KR" altLang="en-US" sz="1600" dirty="0">
                        <a:latin typeface="+mn-lt"/>
                      </a:endParaRPr>
                    </a:p>
                  </a:txBody>
                  <a:tcPr marL="83460" marR="83460" marT="41730" marB="41730">
                    <a:lnR w="28575" cap="flat" cmpd="sng" algn="ctr">
                      <a:solidFill>
                        <a:schemeClr val="accent3"/>
                      </a:solidFill>
                      <a:prstDash val="solid"/>
                      <a:round/>
                      <a:headEnd type="none" w="med" len="med"/>
                      <a:tailEnd type="none" w="med" len="med"/>
                    </a:lnR>
                    <a:lnT w="28575" cap="flat" cmpd="sng" algn="ctr">
                      <a:solidFill>
                        <a:schemeClr val="accent3"/>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547531">
                <a:tc>
                  <a:txBody>
                    <a:bodyPr/>
                    <a:lstStyle/>
                    <a:p>
                      <a:pPr latinLnBrk="1"/>
                      <a:endParaRPr lang="ko-KR" altLang="en-US" sz="1600" dirty="0"/>
                    </a:p>
                  </a:txBody>
                  <a:tcPr marL="83460" marR="83460" marT="41730" marB="41730">
                    <a:lnL w="28575" cap="flat" cmpd="sng" algn="ctr">
                      <a:solidFill>
                        <a:schemeClr val="accent3"/>
                      </a:solidFill>
                      <a:prstDash val="solid"/>
                      <a:round/>
                      <a:headEnd type="none" w="med" len="med"/>
                      <a:tailEnd type="none" w="med" len="med"/>
                    </a:lnL>
                    <a:solidFill>
                      <a:schemeClr val="bg1"/>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en-US" altLang="ko-KR" sz="3300" b="1" dirty="0">
                          <a:solidFill>
                            <a:schemeClr val="accent3"/>
                          </a:solidFill>
                          <a:latin typeface="+mn-lt"/>
                          <a:cs typeface="Arial" pitchFamily="34" charset="0"/>
                        </a:rPr>
                        <a:t>Busy  Waiting</a:t>
                      </a:r>
                      <a:endParaRPr lang="ko-KR" altLang="en-US" sz="3300" b="1" dirty="0">
                        <a:solidFill>
                          <a:schemeClr val="accent3"/>
                        </a:solidFill>
                        <a:latin typeface="+mn-lt"/>
                        <a:cs typeface="Arial" pitchFamily="34" charset="0"/>
                      </a:endParaRPr>
                    </a:p>
                  </a:txBody>
                  <a:tcPr marL="83460" marR="83460" marT="41730" marB="41730" anchor="ctr">
                    <a:solidFill>
                      <a:schemeClr val="bg1"/>
                    </a:solidFill>
                  </a:tcPr>
                </a:tc>
                <a:tc>
                  <a:txBody>
                    <a:bodyPr/>
                    <a:lstStyle/>
                    <a:p>
                      <a:pPr latinLnBrk="1"/>
                      <a:endParaRPr lang="ko-KR" altLang="en-US" sz="1600" dirty="0">
                        <a:latin typeface="+mn-lt"/>
                      </a:endParaRPr>
                    </a:p>
                  </a:txBody>
                  <a:tcPr marL="83460" marR="83460" marT="41730" marB="41730">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2127095">
                <a:tc>
                  <a:txBody>
                    <a:bodyPr/>
                    <a:lstStyle/>
                    <a:p>
                      <a:pPr latinLnBrk="1"/>
                      <a:endParaRPr lang="ko-KR" altLang="en-US" sz="1600" dirty="0"/>
                    </a:p>
                  </a:txBody>
                  <a:tcPr marL="83460" marR="83460" marT="41730" marB="41730">
                    <a:lnL w="28575" cap="flat" cmpd="sng" algn="ctr">
                      <a:solidFill>
                        <a:schemeClr val="accent3"/>
                      </a:solidFill>
                      <a:prstDash val="solid"/>
                      <a:round/>
                      <a:headEnd type="none" w="med" len="med"/>
                      <a:tailEnd type="none" w="med" len="med"/>
                    </a:lnL>
                    <a:solidFill>
                      <a:schemeClr val="bg1"/>
                    </a:solidFill>
                  </a:tcPr>
                </a:tc>
                <a:tc>
                  <a:txBody>
                    <a:bodyPr/>
                    <a:lstStyle/>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err="1">
                          <a:solidFill>
                            <a:schemeClr val="tx1">
                              <a:lumMod val="65000"/>
                              <a:lumOff val="35000"/>
                            </a:schemeClr>
                          </a:solidFill>
                          <a:latin typeface="+mn-lt"/>
                          <a:cs typeface="Arial" pitchFamily="34" charset="0"/>
                        </a:rPr>
                        <a:t>Sử</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dụng</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các</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biến</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cờ</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hiệu</a:t>
                      </a:r>
                      <a:endParaRPr lang="en-US" altLang="ko-KR" sz="2400" b="0" dirty="0">
                        <a:solidFill>
                          <a:schemeClr val="tx1">
                            <a:lumMod val="65000"/>
                            <a:lumOff val="3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err="1">
                          <a:solidFill>
                            <a:schemeClr val="tx1">
                              <a:lumMod val="65000"/>
                              <a:lumOff val="35000"/>
                            </a:schemeClr>
                          </a:solidFill>
                          <a:latin typeface="+mn-lt"/>
                          <a:cs typeface="Arial" pitchFamily="34" charset="0"/>
                        </a:rPr>
                        <a:t>Sử</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dụng</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việc</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kiểm</a:t>
                      </a:r>
                      <a:r>
                        <a:rPr lang="en-US" altLang="ko-KR" sz="2400" b="0" dirty="0">
                          <a:solidFill>
                            <a:schemeClr val="tx1">
                              <a:lumMod val="65000"/>
                              <a:lumOff val="35000"/>
                            </a:schemeClr>
                          </a:solidFill>
                          <a:latin typeface="+mn-lt"/>
                          <a:cs typeface="Arial" pitchFamily="34" charset="0"/>
                        </a:rPr>
                        <a:t> tra </a:t>
                      </a:r>
                      <a:r>
                        <a:rPr lang="en-US" altLang="ko-KR" sz="2400" b="0" dirty="0" err="1">
                          <a:solidFill>
                            <a:schemeClr val="tx1">
                              <a:lumMod val="65000"/>
                              <a:lumOff val="35000"/>
                            </a:schemeClr>
                          </a:solidFill>
                          <a:latin typeface="+mn-lt"/>
                          <a:cs typeface="Arial" pitchFamily="34" charset="0"/>
                        </a:rPr>
                        <a:t>luân</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phiên</a:t>
                      </a:r>
                      <a:endParaRPr lang="en-US" altLang="ko-KR" sz="2400" b="0" dirty="0">
                        <a:solidFill>
                          <a:schemeClr val="tx1">
                            <a:lumMod val="65000"/>
                            <a:lumOff val="3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err="1">
                          <a:solidFill>
                            <a:schemeClr val="tx1">
                              <a:lumMod val="65000"/>
                              <a:lumOff val="35000"/>
                            </a:schemeClr>
                          </a:solidFill>
                          <a:latin typeface="+mn-lt"/>
                          <a:cs typeface="Arial" pitchFamily="34" charset="0"/>
                        </a:rPr>
                        <a:t>Giải</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pháp</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của</a:t>
                      </a:r>
                      <a:r>
                        <a:rPr lang="en-US" altLang="ko-KR" sz="2400" b="0" dirty="0">
                          <a:solidFill>
                            <a:schemeClr val="tx1">
                              <a:lumMod val="65000"/>
                              <a:lumOff val="35000"/>
                            </a:schemeClr>
                          </a:solidFill>
                          <a:latin typeface="+mn-lt"/>
                          <a:cs typeface="Arial" pitchFamily="34" charset="0"/>
                        </a:rPr>
                        <a:t> Peterson</a:t>
                      </a: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err="1">
                          <a:solidFill>
                            <a:schemeClr val="tx1">
                              <a:lumMod val="65000"/>
                              <a:lumOff val="35000"/>
                            </a:schemeClr>
                          </a:solidFill>
                          <a:latin typeface="+mn-lt"/>
                          <a:cs typeface="Arial" pitchFamily="34" charset="0"/>
                        </a:rPr>
                        <a:t>Cấm</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ngắt</a:t>
                      </a:r>
                      <a:endParaRPr lang="en-US" altLang="ko-KR" sz="2400" b="0" dirty="0">
                        <a:solidFill>
                          <a:schemeClr val="tx1">
                            <a:lumMod val="65000"/>
                            <a:lumOff val="35000"/>
                          </a:schemeClr>
                        </a:solidFill>
                        <a:latin typeface="+mn-lt"/>
                        <a:cs typeface="Arial" pitchFamily="34" charset="0"/>
                      </a:endParaRPr>
                    </a:p>
                    <a:p>
                      <a:pPr marL="171450" marR="0" indent="-171450" algn="l" defTabSz="914400" rtl="0" eaLnBrk="1" fontAlgn="auto" latinLnBrk="1" hangingPunct="1">
                        <a:lnSpc>
                          <a:spcPct val="100000"/>
                        </a:lnSpc>
                        <a:spcBef>
                          <a:spcPts val="0"/>
                        </a:spcBef>
                        <a:spcAft>
                          <a:spcPts val="0"/>
                        </a:spcAft>
                        <a:buClrTx/>
                        <a:buSzTx/>
                        <a:buFont typeface="Wingdings" pitchFamily="2" charset="2"/>
                        <a:buChar char="l"/>
                        <a:tabLst/>
                        <a:defRPr/>
                      </a:pPr>
                      <a:r>
                        <a:rPr lang="en-US" altLang="ko-KR" sz="2400" b="0" dirty="0" err="1">
                          <a:solidFill>
                            <a:schemeClr val="tx1">
                              <a:lumMod val="65000"/>
                              <a:lumOff val="35000"/>
                            </a:schemeClr>
                          </a:solidFill>
                          <a:latin typeface="+mn-lt"/>
                          <a:cs typeface="Arial" pitchFamily="34" charset="0"/>
                        </a:rPr>
                        <a:t>Chỉ</a:t>
                      </a:r>
                      <a:r>
                        <a:rPr lang="en-US" altLang="ko-KR" sz="2400" b="0" dirty="0">
                          <a:solidFill>
                            <a:schemeClr val="tx1">
                              <a:lumMod val="65000"/>
                              <a:lumOff val="35000"/>
                            </a:schemeClr>
                          </a:solidFill>
                          <a:latin typeface="+mn-lt"/>
                          <a:cs typeface="Arial" pitchFamily="34" charset="0"/>
                        </a:rPr>
                        <a:t> </a:t>
                      </a:r>
                      <a:r>
                        <a:rPr lang="en-US" altLang="ko-KR" sz="2400" b="0" dirty="0" err="1">
                          <a:solidFill>
                            <a:schemeClr val="tx1">
                              <a:lumMod val="65000"/>
                              <a:lumOff val="35000"/>
                            </a:schemeClr>
                          </a:solidFill>
                          <a:latin typeface="+mn-lt"/>
                          <a:cs typeface="Arial" pitchFamily="34" charset="0"/>
                        </a:rPr>
                        <a:t>thị</a:t>
                      </a:r>
                      <a:r>
                        <a:rPr lang="en-US" altLang="ko-KR" sz="2400" b="0" dirty="0">
                          <a:solidFill>
                            <a:schemeClr val="tx1">
                              <a:lumMod val="65000"/>
                              <a:lumOff val="35000"/>
                            </a:schemeClr>
                          </a:solidFill>
                          <a:latin typeface="+mn-lt"/>
                          <a:cs typeface="Arial" pitchFamily="34" charset="0"/>
                        </a:rPr>
                        <a:t> TSL</a:t>
                      </a:r>
                      <a:endParaRPr lang="ko-KR" altLang="en-US" sz="2400" b="0" dirty="0">
                        <a:solidFill>
                          <a:schemeClr val="tx1">
                            <a:lumMod val="65000"/>
                            <a:lumOff val="35000"/>
                          </a:schemeClr>
                        </a:solidFill>
                        <a:latin typeface="+mn-lt"/>
                        <a:cs typeface="Arial" pitchFamily="34" charset="0"/>
                      </a:endParaRPr>
                    </a:p>
                  </a:txBody>
                  <a:tcPr marL="83460" marR="83460" marT="41730" marB="41730" anchor="ctr">
                    <a:solidFill>
                      <a:schemeClr val="bg1"/>
                    </a:solidFill>
                  </a:tcPr>
                </a:tc>
                <a:tc>
                  <a:txBody>
                    <a:bodyPr/>
                    <a:lstStyle/>
                    <a:p>
                      <a:pPr latinLnBrk="1"/>
                      <a:endParaRPr lang="ko-KR" altLang="en-US" sz="1600" dirty="0">
                        <a:latin typeface="+mn-lt"/>
                      </a:endParaRPr>
                    </a:p>
                  </a:txBody>
                  <a:tcPr marL="83460" marR="83460" marT="41730" marB="41730">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1102513">
                <a:tc>
                  <a:txBody>
                    <a:bodyPr/>
                    <a:lstStyle/>
                    <a:p>
                      <a:pPr algn="l" latinLnBrk="1"/>
                      <a:endParaRPr lang="ko-KR" altLang="en-US" sz="1600"/>
                    </a:p>
                  </a:txBody>
                  <a:tcPr marL="83460" marR="83460" marT="41730" marB="41730">
                    <a:lnL w="28575" cap="flat" cmpd="sng" algn="ctr">
                      <a:solidFill>
                        <a:schemeClr val="accent3"/>
                      </a:solidFill>
                      <a:prstDash val="solid"/>
                      <a:round/>
                      <a:headEnd type="none" w="med" len="med"/>
                      <a:tailEnd type="none" w="med" len="med"/>
                    </a:lnL>
                    <a:lnR w="28575" cap="flat" cmpd="sng" algn="ctr">
                      <a:noFill/>
                      <a:prstDash val="solid"/>
                      <a:round/>
                      <a:headEnd type="none" w="med" len="med"/>
                      <a:tailEnd type="none" w="med" len="med"/>
                    </a:lnR>
                    <a:solidFill>
                      <a:schemeClr val="bg1"/>
                    </a:solidFill>
                  </a:tcPr>
                </a:tc>
                <a:tc>
                  <a:txBody>
                    <a:bodyPr/>
                    <a:lstStyle/>
                    <a:p>
                      <a:pPr algn="l" latinLnBrk="1"/>
                      <a:r>
                        <a:rPr kumimoji="1" lang="vi-VN" sz="1800" b="0" i="0" kern="1200" dirty="0">
                          <a:solidFill>
                            <a:schemeClr val="dk1"/>
                          </a:solidFill>
                          <a:effectLst/>
                          <a:latin typeface="+mn-lt"/>
                          <a:ea typeface="+mn-ea"/>
                          <a:cs typeface="+mn-cs"/>
                        </a:rPr>
                        <a:t>◼Tiếp tục tiêu thụ CPU trong khi chờ đợi vào vùng tranh</a:t>
                      </a:r>
                      <a:r>
                        <a:rPr kumimoji="1" lang="en-US" sz="1800" b="0" i="0" kern="1200" dirty="0">
                          <a:solidFill>
                            <a:schemeClr val="dk1"/>
                          </a:solidFill>
                          <a:effectLst/>
                          <a:latin typeface="+mn-lt"/>
                          <a:ea typeface="+mn-ea"/>
                          <a:cs typeface="+mn-cs"/>
                        </a:rPr>
                        <a:t> </a:t>
                      </a:r>
                      <a:r>
                        <a:rPr kumimoji="1" lang="vi-VN" sz="1800" b="0" i="0" kern="1200" dirty="0">
                          <a:solidFill>
                            <a:schemeClr val="dk1"/>
                          </a:solidFill>
                          <a:effectLst/>
                          <a:latin typeface="+mn-lt"/>
                          <a:ea typeface="+mn-ea"/>
                          <a:cs typeface="+mn-cs"/>
                        </a:rPr>
                        <a:t>chấp</a:t>
                      </a:r>
                      <a:br>
                        <a:rPr kumimoji="1" lang="vi-VN" sz="1800" b="0" i="0" kern="1200" dirty="0">
                          <a:solidFill>
                            <a:schemeClr val="dk1"/>
                          </a:solidFill>
                          <a:effectLst/>
                          <a:latin typeface="+mn-lt"/>
                          <a:ea typeface="+mn-ea"/>
                          <a:cs typeface="+mn-cs"/>
                        </a:rPr>
                      </a:br>
                      <a:r>
                        <a:rPr kumimoji="1" lang="vi-VN" sz="1800" b="0" i="0" kern="1200" dirty="0">
                          <a:solidFill>
                            <a:schemeClr val="dk1"/>
                          </a:solidFill>
                          <a:effectLst/>
                          <a:latin typeface="+mn-lt"/>
                          <a:ea typeface="+mn-ea"/>
                          <a:cs typeface="+mn-cs"/>
                        </a:rPr>
                        <a:t>◼ Không đòi hỏi sự trợ giúp của Hệ điều hành</a:t>
                      </a:r>
                      <a:r>
                        <a:rPr lang="vi-VN" sz="1600" dirty="0"/>
                        <a:t> </a:t>
                      </a:r>
                      <a:endParaRPr lang="ko-KR" altLang="en-US" sz="1500" dirty="0">
                        <a:solidFill>
                          <a:schemeClr val="bg1"/>
                        </a:solidFill>
                        <a:latin typeface="+mn-lt"/>
                        <a:cs typeface="Arial" pitchFamily="34" charset="0"/>
                      </a:endParaRPr>
                    </a:p>
                  </a:txBody>
                  <a:tcPr marL="83460" marR="83460" marT="41730" marB="4173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noFill/>
                      <a:prstDash val="solid"/>
                      <a:round/>
                      <a:headEnd type="none" w="med" len="med"/>
                      <a:tailEnd type="none" w="med" len="med"/>
                    </a:lnB>
                    <a:solidFill>
                      <a:schemeClr val="accent3"/>
                    </a:solidFill>
                  </a:tcPr>
                </a:tc>
                <a:tc>
                  <a:txBody>
                    <a:bodyPr/>
                    <a:lstStyle/>
                    <a:p>
                      <a:pPr latinLnBrk="1"/>
                      <a:endParaRPr lang="ko-KR" altLang="en-US" sz="1600" dirty="0">
                        <a:latin typeface="+mn-lt"/>
                      </a:endParaRPr>
                    </a:p>
                  </a:txBody>
                  <a:tcPr marL="83460" marR="83460" marT="41730" marB="41730">
                    <a:lnL w="28575" cap="flat" cmpd="sng" algn="ctr">
                      <a:noFill/>
                      <a:prstDash val="solid"/>
                      <a:round/>
                      <a:headEnd type="none" w="med" len="med"/>
                      <a:tailEnd type="none" w="med" len="med"/>
                    </a:lnL>
                    <a:lnR w="28575" cap="flat" cmpd="sng" algn="ctr">
                      <a:solidFill>
                        <a:schemeClr val="accent3"/>
                      </a:solidFill>
                      <a:prstDash val="solid"/>
                      <a:round/>
                      <a:headEnd type="none" w="med" len="med"/>
                      <a:tailEnd type="none" w="med" len="med"/>
                    </a:lnR>
                    <a:solidFill>
                      <a:schemeClr val="bg1"/>
                    </a:solidFill>
                  </a:tcPr>
                </a:tc>
                <a:extLst>
                  <a:ext uri="{0D108BD9-81ED-4DB2-BD59-A6C34878D82A}">
                    <a16:rowId xmlns:a16="http://schemas.microsoft.com/office/drawing/2014/main" val="10008"/>
                  </a:ext>
                </a:extLst>
              </a:tr>
              <a:tr h="249760">
                <a:tc>
                  <a:txBody>
                    <a:bodyPr/>
                    <a:lstStyle/>
                    <a:p>
                      <a:pPr latinLnBrk="1"/>
                      <a:endParaRPr lang="ko-KR" altLang="en-US" sz="1600" dirty="0"/>
                    </a:p>
                  </a:txBody>
                  <a:tcPr marL="83460" marR="83460" marT="0" marB="0">
                    <a:lnL w="28575" cap="flat" cmpd="sng" algn="ctr">
                      <a:solidFill>
                        <a:schemeClr val="accent3"/>
                      </a:solidFill>
                      <a:prstDash val="solid"/>
                      <a:round/>
                      <a:headEnd type="none" w="med" len="med"/>
                      <a:tailEnd type="none" w="med" len="med"/>
                    </a:lnL>
                    <a:lnB w="28575" cap="flat" cmpd="sng" algn="ctr">
                      <a:solidFill>
                        <a:schemeClr val="accent3"/>
                      </a:solidFill>
                      <a:prstDash val="solid"/>
                      <a:round/>
                      <a:headEnd type="none" w="med" len="med"/>
                      <a:tailEnd type="none" w="med" len="med"/>
                    </a:lnB>
                    <a:solidFill>
                      <a:schemeClr val="bg1"/>
                    </a:solidFill>
                  </a:tcPr>
                </a:tc>
                <a:tc>
                  <a:txBody>
                    <a:bodyPr/>
                    <a:lstStyle/>
                    <a:p>
                      <a:pPr algn="ctr" latinLnBrk="1"/>
                      <a:endParaRPr lang="ko-KR" altLang="en-US" sz="1100" dirty="0">
                        <a:latin typeface="+mn-lt"/>
                        <a:cs typeface="Arial" pitchFamily="34" charset="0"/>
                      </a:endParaRPr>
                    </a:p>
                  </a:txBody>
                  <a:tcPr marL="83460" marR="83460" marT="0" marB="0" anchor="ctr">
                    <a:lnT w="28575" cap="flat" cmpd="sng" algn="ctr">
                      <a:noFill/>
                      <a:prstDash val="solid"/>
                      <a:round/>
                      <a:headEnd type="none" w="med" len="med"/>
                      <a:tailEnd type="none" w="med" len="med"/>
                    </a:lnT>
                    <a:lnB w="28575" cap="flat" cmpd="sng" algn="ctr">
                      <a:solidFill>
                        <a:schemeClr val="accent3"/>
                      </a:solidFill>
                      <a:prstDash val="solid"/>
                      <a:round/>
                      <a:headEnd type="none" w="med" len="med"/>
                      <a:tailEnd type="none" w="med" len="med"/>
                    </a:lnB>
                    <a:solidFill>
                      <a:schemeClr val="bg1"/>
                    </a:solidFill>
                  </a:tcPr>
                </a:tc>
                <a:tc>
                  <a:txBody>
                    <a:bodyPr/>
                    <a:lstStyle/>
                    <a:p>
                      <a:pPr latinLnBrk="1"/>
                      <a:endParaRPr lang="ko-KR" altLang="en-US" sz="1600" dirty="0">
                        <a:latin typeface="+mn-lt"/>
                      </a:endParaRPr>
                    </a:p>
                  </a:txBody>
                  <a:tcPr marL="83460" marR="83460" marT="0" marB="0">
                    <a:lnR w="28575" cap="flat" cmpd="sng" algn="ctr">
                      <a:solidFill>
                        <a:schemeClr val="accent3"/>
                      </a:solidFill>
                      <a:prstDash val="solid"/>
                      <a:round/>
                      <a:headEnd type="none" w="med" len="med"/>
                      <a:tailEnd type="none" w="med" len="med"/>
                    </a:lnR>
                    <a:lnB w="28575" cap="flat" cmpd="sng" algn="ctr">
                      <a:solidFill>
                        <a:schemeClr val="accent3"/>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02031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316B3F-0459-4566-A93F-9CC7797A5ABC}"/>
              </a:ext>
            </a:extLst>
          </p:cNvPr>
          <p:cNvSpPr>
            <a:spLocks noGrp="1"/>
          </p:cNvSpPr>
          <p:nvPr>
            <p:ph type="dt" sz="half" idx="10"/>
          </p:nvPr>
        </p:nvSpPr>
        <p:spPr/>
        <p:txBody>
          <a:bodyPr/>
          <a:lstStyle/>
          <a:p>
            <a:fld id="{5A8E3929-EB02-46DA-BB5F-26DFD1F576BD}" type="datetime1">
              <a:rPr kumimoji="1" lang="en-US" altLang="ja-JP" smtClean="0"/>
              <a:t>4/24/2020</a:t>
            </a:fld>
            <a:endParaRPr kumimoji="1" lang="ja-JP" altLang="en-US"/>
          </a:p>
        </p:txBody>
      </p:sp>
      <p:sp>
        <p:nvSpPr>
          <p:cNvPr id="5" name="Slide Number Placeholder 4">
            <a:extLst>
              <a:ext uri="{FF2B5EF4-FFF2-40B4-BE49-F238E27FC236}">
                <a16:creationId xmlns:a16="http://schemas.microsoft.com/office/drawing/2014/main" id="{A1228678-A1DE-43C1-BF46-1669FB07DEDA}"/>
              </a:ext>
            </a:extLst>
          </p:cNvPr>
          <p:cNvSpPr>
            <a:spLocks noGrp="1"/>
          </p:cNvSpPr>
          <p:nvPr>
            <p:ph type="sldNum" sz="quarter" idx="12"/>
          </p:nvPr>
        </p:nvSpPr>
        <p:spPr/>
        <p:txBody>
          <a:bodyPr/>
          <a:lstStyle/>
          <a:p>
            <a:fld id="{800C8475-47C1-49C9-BEE5-594F8CF4D71F}" type="slidenum">
              <a:rPr kumimoji="1" lang="ja-JP" altLang="en-US" smtClean="0"/>
              <a:pPr/>
              <a:t>57</a:t>
            </a:fld>
            <a:endParaRPr kumimoji="1" lang="ja-JP" altLang="en-US"/>
          </a:p>
        </p:txBody>
      </p:sp>
      <p:sp>
        <p:nvSpPr>
          <p:cNvPr id="6" name="Footer Placeholder 5">
            <a:extLst>
              <a:ext uri="{FF2B5EF4-FFF2-40B4-BE49-F238E27FC236}">
                <a16:creationId xmlns:a16="http://schemas.microsoft.com/office/drawing/2014/main" id="{DFB18015-471C-434A-8EB5-6353A833E900}"/>
              </a:ext>
            </a:extLst>
          </p:cNvPr>
          <p:cNvSpPr>
            <a:spLocks noGrp="1"/>
          </p:cNvSpPr>
          <p:nvPr>
            <p:ph type="ftr" sz="quarter" idx="11"/>
          </p:nvPr>
        </p:nvSpPr>
        <p:spPr/>
        <p:txBody>
          <a:bodyPr/>
          <a:lstStyle/>
          <a:p>
            <a:r>
              <a:rPr kumimoji="1" lang="en-US" altLang="ja-JP"/>
              <a:t>Copyrights 2016 UIT-CE. All Rights Reserved.</a:t>
            </a:r>
            <a:endParaRPr kumimoji="1" lang="ja-JP" altLang="en-US" dirty="0"/>
          </a:p>
        </p:txBody>
      </p:sp>
      <p:pic>
        <p:nvPicPr>
          <p:cNvPr id="1026" name="Picture 2" descr="The Anatomy of a &quot;Thank You&quot;">
            <a:extLst>
              <a:ext uri="{FF2B5EF4-FFF2-40B4-BE49-F238E27FC236}">
                <a16:creationId xmlns:a16="http://schemas.microsoft.com/office/drawing/2014/main" id="{FA93F934-B003-40DF-8FCD-3EDAEF3994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1508" y="1709737"/>
            <a:ext cx="5466868"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91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6</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grpSp>
        <p:nvGrpSpPr>
          <p:cNvPr id="12" name="Group 11">
            <a:extLst>
              <a:ext uri="{FF2B5EF4-FFF2-40B4-BE49-F238E27FC236}">
                <a16:creationId xmlns:a16="http://schemas.microsoft.com/office/drawing/2014/main" id="{2E4D9CAE-EE1D-41A6-BFC8-F94715FC897F}"/>
              </a:ext>
            </a:extLst>
          </p:cNvPr>
          <p:cNvGrpSpPr/>
          <p:nvPr/>
        </p:nvGrpSpPr>
        <p:grpSpPr>
          <a:xfrm>
            <a:off x="917899" y="1372264"/>
            <a:ext cx="3818025" cy="654913"/>
            <a:chOff x="917899" y="1372264"/>
            <a:chExt cx="3818025" cy="654913"/>
          </a:xfrm>
        </p:grpSpPr>
        <p:sp>
          <p:nvSpPr>
            <p:cNvPr id="13" name="Rectangle 12">
              <a:extLst>
                <a:ext uri="{FF2B5EF4-FFF2-40B4-BE49-F238E27FC236}">
                  <a16:creationId xmlns:a16="http://schemas.microsoft.com/office/drawing/2014/main" id="{F54CD79F-2083-4A85-A322-3A5371E1AD98}"/>
                </a:ext>
              </a:extLst>
            </p:cNvPr>
            <p:cNvSpPr/>
            <p:nvPr/>
          </p:nvSpPr>
          <p:spPr>
            <a:xfrm>
              <a:off x="917899" y="1451992"/>
              <a:ext cx="3818025" cy="57518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Down Arrow 100">
              <a:extLst>
                <a:ext uri="{FF2B5EF4-FFF2-40B4-BE49-F238E27FC236}">
                  <a16:creationId xmlns:a16="http://schemas.microsoft.com/office/drawing/2014/main" id="{7F353D65-BC88-4F53-8274-E52AF5F00064}"/>
                </a:ext>
              </a:extLst>
            </p:cNvPr>
            <p:cNvSpPr/>
            <p:nvPr/>
          </p:nvSpPr>
          <p:spPr>
            <a:xfrm rot="18900000">
              <a:off x="926411" y="1372264"/>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5" name="Text Placeholder 12">
              <a:extLst>
                <a:ext uri="{FF2B5EF4-FFF2-40B4-BE49-F238E27FC236}">
                  <a16:creationId xmlns:a16="http://schemas.microsoft.com/office/drawing/2014/main" id="{8EC4F6E3-DE74-48F1-B7EE-D6A682F8EAF3}"/>
                </a:ext>
              </a:extLst>
            </p:cNvPr>
            <p:cNvSpPr txBox="1">
              <a:spLocks/>
            </p:cNvSpPr>
            <p:nvPr/>
          </p:nvSpPr>
          <p:spPr>
            <a:xfrm>
              <a:off x="2573804" y="1435586"/>
              <a:ext cx="472255" cy="544163"/>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6600" dirty="0">
                  <a:solidFill>
                    <a:schemeClr val="bg1"/>
                  </a:solidFill>
                  <a:cs typeface="Arial" pitchFamily="34" charset="0"/>
                </a:rPr>
                <a:t>1</a:t>
              </a:r>
            </a:p>
          </p:txBody>
        </p:sp>
      </p:grpSp>
      <p:sp>
        <p:nvSpPr>
          <p:cNvPr id="16" name="TextBox 15">
            <a:extLst>
              <a:ext uri="{FF2B5EF4-FFF2-40B4-BE49-F238E27FC236}">
                <a16:creationId xmlns:a16="http://schemas.microsoft.com/office/drawing/2014/main" id="{CF670E19-002D-4517-AEF6-8D9A1598549F}"/>
              </a:ext>
            </a:extLst>
          </p:cNvPr>
          <p:cNvSpPr txBox="1"/>
          <p:nvPr/>
        </p:nvSpPr>
        <p:spPr>
          <a:xfrm>
            <a:off x="917898" y="2027290"/>
            <a:ext cx="3827239" cy="830997"/>
          </a:xfrm>
          <a:prstGeom prst="rect">
            <a:avLst/>
          </a:prstGeom>
          <a:noFill/>
        </p:spPr>
        <p:txBody>
          <a:bodyPr wrap="square" rtlCol="0">
            <a:spAutoFit/>
          </a:bodyPr>
          <a:lstStyle/>
          <a:p>
            <a:r>
              <a:rPr lang="en-US" sz="2400" dirty="0" err="1">
                <a:solidFill>
                  <a:srgbClr val="000000"/>
                </a:solidFill>
              </a:rPr>
              <a:t>Phân</a:t>
            </a:r>
            <a:r>
              <a:rPr lang="en-US" sz="2400" dirty="0">
                <a:solidFill>
                  <a:srgbClr val="000000"/>
                </a:solidFill>
              </a:rPr>
              <a:t> chia </a:t>
            </a:r>
            <a:r>
              <a:rPr lang="en-US" sz="2400" dirty="0" err="1">
                <a:solidFill>
                  <a:srgbClr val="000000"/>
                </a:solidFill>
              </a:rPr>
              <a:t>thời</a:t>
            </a:r>
            <a:r>
              <a:rPr lang="en-US" sz="2400" dirty="0">
                <a:solidFill>
                  <a:srgbClr val="000000"/>
                </a:solidFill>
              </a:rPr>
              <a:t> </a:t>
            </a:r>
            <a:r>
              <a:rPr lang="en-US" sz="2400" dirty="0" err="1">
                <a:solidFill>
                  <a:srgbClr val="000000"/>
                </a:solidFill>
              </a:rPr>
              <a:t>gian</a:t>
            </a:r>
            <a:r>
              <a:rPr lang="en-US" sz="2400" dirty="0">
                <a:solidFill>
                  <a:srgbClr val="000000"/>
                </a:solidFill>
              </a:rPr>
              <a:t> </a:t>
            </a:r>
            <a:r>
              <a:rPr lang="en-US" sz="2400" dirty="0" err="1">
                <a:solidFill>
                  <a:srgbClr val="000000"/>
                </a:solidFill>
              </a:rPr>
              <a:t>xử</a:t>
            </a:r>
            <a:r>
              <a:rPr lang="en-US" sz="2400" dirty="0">
                <a:solidFill>
                  <a:srgbClr val="000000"/>
                </a:solidFill>
              </a:rPr>
              <a:t> </a:t>
            </a:r>
            <a:r>
              <a:rPr lang="en-US" sz="2400" dirty="0" err="1">
                <a:solidFill>
                  <a:srgbClr val="000000"/>
                </a:solidFill>
              </a:rPr>
              <a:t>lý</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định</a:t>
            </a:r>
            <a:r>
              <a:rPr lang="en-US" sz="2400" dirty="0">
                <a:solidFill>
                  <a:srgbClr val="000000"/>
                </a:solidFill>
              </a:rPr>
              <a:t> </a:t>
            </a:r>
            <a:r>
              <a:rPr lang="en-US" sz="2400" dirty="0" err="1">
                <a:solidFill>
                  <a:srgbClr val="000000"/>
                </a:solidFill>
              </a:rPr>
              <a:t>thời</a:t>
            </a:r>
            <a:r>
              <a:rPr lang="en-US" sz="2400" dirty="0">
                <a:solidFill>
                  <a:srgbClr val="000000"/>
                </a:solidFill>
              </a:rPr>
              <a:t> CPU</a:t>
            </a:r>
            <a:endParaRPr lang="en-US" sz="2400" dirty="0"/>
          </a:p>
        </p:txBody>
      </p:sp>
      <p:grpSp>
        <p:nvGrpSpPr>
          <p:cNvPr id="17" name="Group 16">
            <a:extLst>
              <a:ext uri="{FF2B5EF4-FFF2-40B4-BE49-F238E27FC236}">
                <a16:creationId xmlns:a16="http://schemas.microsoft.com/office/drawing/2014/main" id="{EECE5214-3C76-474C-8EC9-1DB2CF59BA5C}"/>
              </a:ext>
            </a:extLst>
          </p:cNvPr>
          <p:cNvGrpSpPr/>
          <p:nvPr/>
        </p:nvGrpSpPr>
        <p:grpSpPr>
          <a:xfrm>
            <a:off x="898196" y="2988226"/>
            <a:ext cx="3823470" cy="663093"/>
            <a:chOff x="1442171" y="3226198"/>
            <a:chExt cx="3823470" cy="663093"/>
          </a:xfrm>
        </p:grpSpPr>
        <p:sp>
          <p:nvSpPr>
            <p:cNvPr id="18" name="Rectangle 17">
              <a:extLst>
                <a:ext uri="{FF2B5EF4-FFF2-40B4-BE49-F238E27FC236}">
                  <a16:creationId xmlns:a16="http://schemas.microsoft.com/office/drawing/2014/main" id="{2FF2472A-75F2-4952-B529-1CED751438CB}"/>
                </a:ext>
              </a:extLst>
            </p:cNvPr>
            <p:cNvSpPr/>
            <p:nvPr/>
          </p:nvSpPr>
          <p:spPr>
            <a:xfrm>
              <a:off x="1447616" y="3314106"/>
              <a:ext cx="3818025" cy="57518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Down Arrow 105">
              <a:extLst>
                <a:ext uri="{FF2B5EF4-FFF2-40B4-BE49-F238E27FC236}">
                  <a16:creationId xmlns:a16="http://schemas.microsoft.com/office/drawing/2014/main" id="{4F46213A-D9B1-4F34-A1FE-F20704A812D9}"/>
                </a:ext>
              </a:extLst>
            </p:cNvPr>
            <p:cNvSpPr/>
            <p:nvPr/>
          </p:nvSpPr>
          <p:spPr>
            <a:xfrm rot="18900000">
              <a:off x="1442171" y="3226198"/>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0" name="Text Placeholder 12">
              <a:extLst>
                <a:ext uri="{FF2B5EF4-FFF2-40B4-BE49-F238E27FC236}">
                  <a16:creationId xmlns:a16="http://schemas.microsoft.com/office/drawing/2014/main" id="{83F78E3E-9287-4FA3-B9B0-AE67A042F92C}"/>
                </a:ext>
              </a:extLst>
            </p:cNvPr>
            <p:cNvSpPr txBox="1">
              <a:spLocks/>
            </p:cNvSpPr>
            <p:nvPr/>
          </p:nvSpPr>
          <p:spPr>
            <a:xfrm>
              <a:off x="3113335" y="3298459"/>
              <a:ext cx="472255" cy="544163"/>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6600" dirty="0">
                  <a:solidFill>
                    <a:schemeClr val="bg1"/>
                  </a:solidFill>
                  <a:cs typeface="Arial" pitchFamily="34" charset="0"/>
                </a:rPr>
                <a:t>2</a:t>
              </a:r>
            </a:p>
          </p:txBody>
        </p:sp>
      </p:grpSp>
      <p:sp>
        <p:nvSpPr>
          <p:cNvPr id="21" name="TextBox 20">
            <a:extLst>
              <a:ext uri="{FF2B5EF4-FFF2-40B4-BE49-F238E27FC236}">
                <a16:creationId xmlns:a16="http://schemas.microsoft.com/office/drawing/2014/main" id="{F05AA554-50B1-45A6-B936-35F07920EEBA}"/>
              </a:ext>
            </a:extLst>
          </p:cNvPr>
          <p:cNvSpPr txBox="1"/>
          <p:nvPr/>
        </p:nvSpPr>
        <p:spPr>
          <a:xfrm>
            <a:off x="766488" y="3671401"/>
            <a:ext cx="4338911" cy="1200329"/>
          </a:xfrm>
          <a:prstGeom prst="rect">
            <a:avLst/>
          </a:prstGeom>
          <a:noFill/>
        </p:spPr>
        <p:txBody>
          <a:bodyPr wrap="square" rtlCol="0">
            <a:spAutoFit/>
          </a:bodyPr>
          <a:lstStyle/>
          <a:p>
            <a:r>
              <a:rPr lang="en-US" sz="2400" dirty="0" err="1">
                <a:solidFill>
                  <a:srgbClr val="000000"/>
                </a:solidFill>
              </a:rPr>
              <a:t>Phối</a:t>
            </a:r>
            <a:r>
              <a:rPr lang="en-US" sz="2400" dirty="0">
                <a:solidFill>
                  <a:srgbClr val="000000"/>
                </a:solidFill>
              </a:rPr>
              <a:t> </a:t>
            </a:r>
            <a:r>
              <a:rPr lang="en-US" sz="2400" dirty="0" err="1">
                <a:solidFill>
                  <a:srgbClr val="000000"/>
                </a:solidFill>
              </a:rPr>
              <a:t>hợp</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đồng</a:t>
            </a:r>
            <a:r>
              <a:rPr lang="en-US" sz="2400" dirty="0">
                <a:solidFill>
                  <a:srgbClr val="000000"/>
                </a:solidFill>
              </a:rPr>
              <a:t> </a:t>
            </a:r>
            <a:r>
              <a:rPr lang="en-US" sz="2400" dirty="0" err="1">
                <a:solidFill>
                  <a:srgbClr val="000000"/>
                </a:solidFill>
              </a:rPr>
              <a:t>bộ</a:t>
            </a:r>
            <a:r>
              <a:rPr lang="en-US" sz="2400" dirty="0">
                <a:solidFill>
                  <a:srgbClr val="000000"/>
                </a:solidFill>
              </a:rPr>
              <a:t> </a:t>
            </a:r>
            <a:r>
              <a:rPr lang="en-US" sz="2400" dirty="0" err="1">
                <a:solidFill>
                  <a:srgbClr val="000000"/>
                </a:solidFill>
              </a:rPr>
              <a:t>hoạt</a:t>
            </a:r>
            <a:r>
              <a:rPr lang="en-US" sz="2400" dirty="0">
                <a:solidFill>
                  <a:srgbClr val="000000"/>
                </a:solidFill>
              </a:rPr>
              <a:t> </a:t>
            </a:r>
            <a:r>
              <a:rPr lang="en-US" sz="2400" dirty="0" err="1">
                <a:solidFill>
                  <a:srgbClr val="000000"/>
                </a:solidFill>
              </a:rPr>
              <a:t>động</a:t>
            </a:r>
            <a:r>
              <a:rPr lang="en-US" sz="2400" dirty="0">
                <a:solidFill>
                  <a:srgbClr val="000000"/>
                </a:solidFill>
              </a:rPr>
              <a:t> </a:t>
            </a:r>
            <a:r>
              <a:rPr lang="en-US" sz="2400" dirty="0" err="1">
                <a:solidFill>
                  <a:srgbClr val="000000"/>
                </a:solidFill>
              </a:rPr>
              <a:t>giữa</a:t>
            </a:r>
            <a:r>
              <a:rPr lang="en-US" sz="2400" dirty="0">
                <a:solidFill>
                  <a:srgbClr val="000000"/>
                </a:solidFill>
              </a:rPr>
              <a:t> </a:t>
            </a:r>
            <a:r>
              <a:rPr lang="en-US" sz="2400" dirty="0" err="1">
                <a:solidFill>
                  <a:srgbClr val="000000"/>
                </a:solidFill>
              </a:rPr>
              <a:t>các</a:t>
            </a:r>
            <a:r>
              <a:rPr lang="en-US" sz="2400" dirty="0">
                <a:solidFill>
                  <a:srgbClr val="000000"/>
                </a:solidFill>
              </a:rPr>
              <a:t>  processes </a:t>
            </a:r>
          </a:p>
          <a:p>
            <a:r>
              <a:rPr lang="en-US" sz="2400" dirty="0">
                <a:solidFill>
                  <a:srgbClr val="000000"/>
                </a:solidFill>
              </a:rPr>
              <a:t>(coordination &amp; synchronization)</a:t>
            </a:r>
            <a:endParaRPr lang="en-US" altLang="ko-KR" sz="2400"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62C61980-DB3B-447D-B75F-39F7F4B62A84}"/>
              </a:ext>
            </a:extLst>
          </p:cNvPr>
          <p:cNvSpPr txBox="1"/>
          <p:nvPr/>
        </p:nvSpPr>
        <p:spPr>
          <a:xfrm>
            <a:off x="725547" y="5493603"/>
            <a:ext cx="4684654" cy="830997"/>
          </a:xfrm>
          <a:prstGeom prst="rect">
            <a:avLst/>
          </a:prstGeom>
          <a:noFill/>
        </p:spPr>
        <p:txBody>
          <a:bodyPr wrap="square" rtlCol="0">
            <a:spAutoFit/>
          </a:bodyPr>
          <a:lstStyle/>
          <a:p>
            <a:r>
              <a:rPr lang="en-US" sz="2400" dirty="0" err="1">
                <a:solidFill>
                  <a:srgbClr val="000000"/>
                </a:solidFill>
              </a:rPr>
              <a:t>Quản</a:t>
            </a:r>
            <a:r>
              <a:rPr lang="en-US" sz="2400" dirty="0">
                <a:solidFill>
                  <a:srgbClr val="000000"/>
                </a:solidFill>
              </a:rPr>
              <a:t> </a:t>
            </a:r>
            <a:r>
              <a:rPr lang="en-US" sz="2400" dirty="0" err="1">
                <a:solidFill>
                  <a:srgbClr val="000000"/>
                </a:solidFill>
              </a:rPr>
              <a:t>lý</a:t>
            </a:r>
            <a:r>
              <a:rPr lang="en-US" sz="2400" dirty="0">
                <a:solidFill>
                  <a:srgbClr val="000000"/>
                </a:solidFill>
              </a:rPr>
              <a:t> </a:t>
            </a:r>
            <a:r>
              <a:rPr lang="en-US" sz="2400" dirty="0" err="1">
                <a:solidFill>
                  <a:srgbClr val="000000"/>
                </a:solidFill>
              </a:rPr>
              <a:t>tài</a:t>
            </a:r>
            <a:r>
              <a:rPr lang="en-US" sz="2400" dirty="0">
                <a:solidFill>
                  <a:srgbClr val="000000"/>
                </a:solidFill>
              </a:rPr>
              <a:t> </a:t>
            </a:r>
            <a:r>
              <a:rPr lang="en-US" sz="2400" dirty="0" err="1">
                <a:solidFill>
                  <a:srgbClr val="000000"/>
                </a:solidFill>
              </a:rPr>
              <a:t>nguyên</a:t>
            </a:r>
            <a:r>
              <a:rPr lang="en-US" sz="2400" dirty="0">
                <a:solidFill>
                  <a:srgbClr val="000000"/>
                </a:solidFill>
              </a:rPr>
              <a:t> </a:t>
            </a:r>
            <a:r>
              <a:rPr lang="en-US" sz="2400" dirty="0" err="1">
                <a:solidFill>
                  <a:srgbClr val="000000"/>
                </a:solidFill>
              </a:rPr>
              <a:t>hệ</a:t>
            </a:r>
            <a:r>
              <a:rPr lang="en-US" sz="2400" dirty="0">
                <a:solidFill>
                  <a:srgbClr val="000000"/>
                </a:solidFill>
              </a:rPr>
              <a:t> </a:t>
            </a:r>
            <a:r>
              <a:rPr lang="en-US" sz="2400" dirty="0" err="1">
                <a:solidFill>
                  <a:srgbClr val="000000"/>
                </a:solidFill>
              </a:rPr>
              <a:t>thống</a:t>
            </a:r>
            <a:r>
              <a:rPr lang="en-US" sz="2400" dirty="0">
                <a:solidFill>
                  <a:srgbClr val="000000"/>
                </a:solidFill>
              </a:rPr>
              <a:t> (</a:t>
            </a:r>
            <a:r>
              <a:rPr lang="en-US" sz="2400" dirty="0" err="1">
                <a:solidFill>
                  <a:srgbClr val="000000"/>
                </a:solidFill>
              </a:rPr>
              <a:t>thiết</a:t>
            </a:r>
            <a:r>
              <a:rPr lang="en-US" sz="2400" dirty="0">
                <a:solidFill>
                  <a:srgbClr val="000000"/>
                </a:solidFill>
              </a:rPr>
              <a:t> </a:t>
            </a:r>
            <a:r>
              <a:rPr lang="en-US" sz="2400" dirty="0" err="1">
                <a:solidFill>
                  <a:srgbClr val="000000"/>
                </a:solidFill>
              </a:rPr>
              <a:t>bị</a:t>
            </a:r>
            <a:r>
              <a:rPr lang="en-US" sz="2400" dirty="0">
                <a:solidFill>
                  <a:srgbClr val="000000"/>
                </a:solidFill>
              </a:rPr>
              <a:t> I/O, </a:t>
            </a:r>
            <a:r>
              <a:rPr lang="en-US" sz="2400" dirty="0" err="1">
                <a:solidFill>
                  <a:srgbClr val="000000"/>
                </a:solidFill>
              </a:rPr>
              <a:t>bộ</a:t>
            </a:r>
            <a:r>
              <a:rPr lang="en-US" sz="2400" dirty="0">
                <a:solidFill>
                  <a:srgbClr val="000000"/>
                </a:solidFill>
              </a:rPr>
              <a:t> </a:t>
            </a:r>
            <a:r>
              <a:rPr lang="en-US" sz="2400" dirty="0" err="1">
                <a:solidFill>
                  <a:srgbClr val="000000"/>
                </a:solidFill>
              </a:rPr>
              <a:t>nhớ</a:t>
            </a:r>
            <a:r>
              <a:rPr lang="en-US" sz="2400" dirty="0">
                <a:solidFill>
                  <a:srgbClr val="000000"/>
                </a:solidFill>
              </a:rPr>
              <a:t>, file </a:t>
            </a:r>
            <a:r>
              <a:rPr lang="en-US" sz="2400" dirty="0" err="1">
                <a:solidFill>
                  <a:srgbClr val="000000"/>
                </a:solidFill>
              </a:rPr>
              <a:t>chứa</a:t>
            </a:r>
            <a:r>
              <a:rPr lang="en-US" sz="2400" dirty="0">
                <a:solidFill>
                  <a:srgbClr val="000000"/>
                </a:solidFill>
              </a:rPr>
              <a:t> </a:t>
            </a:r>
            <a:r>
              <a:rPr lang="en-US" sz="2400" dirty="0" err="1">
                <a:solidFill>
                  <a:srgbClr val="000000"/>
                </a:solidFill>
              </a:rPr>
              <a:t>dữ</a:t>
            </a:r>
            <a:r>
              <a:rPr lang="en-US" sz="2400" dirty="0">
                <a:solidFill>
                  <a:srgbClr val="000000"/>
                </a:solidFill>
              </a:rPr>
              <a:t> </a:t>
            </a:r>
            <a:r>
              <a:rPr lang="en-US" sz="2400" dirty="0" err="1">
                <a:solidFill>
                  <a:srgbClr val="000000"/>
                </a:solidFill>
              </a:rPr>
              <a:t>liệu</a:t>
            </a:r>
            <a:r>
              <a:rPr lang="en-US" sz="2400" dirty="0">
                <a:solidFill>
                  <a:srgbClr val="000000"/>
                </a:solidFill>
              </a:rPr>
              <a:t>,…)</a:t>
            </a:r>
            <a:endParaRPr lang="en-US" sz="2400" dirty="0"/>
          </a:p>
        </p:txBody>
      </p:sp>
      <p:grpSp>
        <p:nvGrpSpPr>
          <p:cNvPr id="23" name="Group 22">
            <a:extLst>
              <a:ext uri="{FF2B5EF4-FFF2-40B4-BE49-F238E27FC236}">
                <a16:creationId xmlns:a16="http://schemas.microsoft.com/office/drawing/2014/main" id="{3D647950-B292-42B9-AF9E-CA4F429C2904}"/>
              </a:ext>
            </a:extLst>
          </p:cNvPr>
          <p:cNvGrpSpPr/>
          <p:nvPr/>
        </p:nvGrpSpPr>
        <p:grpSpPr>
          <a:xfrm>
            <a:off x="7535775" y="1447800"/>
            <a:ext cx="3818025" cy="664234"/>
            <a:chOff x="7475821" y="1743943"/>
            <a:chExt cx="3818025" cy="664234"/>
          </a:xfrm>
        </p:grpSpPr>
        <p:sp>
          <p:nvSpPr>
            <p:cNvPr id="24" name="Rectangle 23">
              <a:extLst>
                <a:ext uri="{FF2B5EF4-FFF2-40B4-BE49-F238E27FC236}">
                  <a16:creationId xmlns:a16="http://schemas.microsoft.com/office/drawing/2014/main" id="{7D541B90-2EC8-49B4-B2A0-6A3678CDDE06}"/>
                </a:ext>
              </a:extLst>
            </p:cNvPr>
            <p:cNvSpPr/>
            <p:nvPr/>
          </p:nvSpPr>
          <p:spPr>
            <a:xfrm>
              <a:off x="7475821" y="1832992"/>
              <a:ext cx="3818025" cy="5751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Down Arrow 115">
              <a:extLst>
                <a:ext uri="{FF2B5EF4-FFF2-40B4-BE49-F238E27FC236}">
                  <a16:creationId xmlns:a16="http://schemas.microsoft.com/office/drawing/2014/main" id="{F4896EB2-F108-42AB-BA37-5652AE54CCA5}"/>
                </a:ext>
              </a:extLst>
            </p:cNvPr>
            <p:cNvSpPr/>
            <p:nvPr/>
          </p:nvSpPr>
          <p:spPr>
            <a:xfrm rot="18900000">
              <a:off x="7494641" y="1743943"/>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Text Placeholder 12">
              <a:extLst>
                <a:ext uri="{FF2B5EF4-FFF2-40B4-BE49-F238E27FC236}">
                  <a16:creationId xmlns:a16="http://schemas.microsoft.com/office/drawing/2014/main" id="{4C7301A7-DD7F-4E65-A774-B64773425407}"/>
                </a:ext>
              </a:extLst>
            </p:cNvPr>
            <p:cNvSpPr txBox="1">
              <a:spLocks/>
            </p:cNvSpPr>
            <p:nvPr/>
          </p:nvSpPr>
          <p:spPr>
            <a:xfrm>
              <a:off x="9142034" y="1848502"/>
              <a:ext cx="472255" cy="544163"/>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6600" dirty="0">
                  <a:solidFill>
                    <a:schemeClr val="bg1"/>
                  </a:solidFill>
                  <a:cs typeface="Arial" pitchFamily="34" charset="0"/>
                </a:rPr>
                <a:t>4</a:t>
              </a:r>
            </a:p>
          </p:txBody>
        </p:sp>
      </p:grpSp>
      <p:sp>
        <p:nvSpPr>
          <p:cNvPr id="27" name="TextBox 26">
            <a:extLst>
              <a:ext uri="{FF2B5EF4-FFF2-40B4-BE49-F238E27FC236}">
                <a16:creationId xmlns:a16="http://schemas.microsoft.com/office/drawing/2014/main" id="{8866CD6D-2F6F-4C87-937E-5282A4A87E17}"/>
              </a:ext>
            </a:extLst>
          </p:cNvPr>
          <p:cNvSpPr txBox="1"/>
          <p:nvPr/>
        </p:nvSpPr>
        <p:spPr>
          <a:xfrm>
            <a:off x="7475821" y="2164091"/>
            <a:ext cx="4716180" cy="461665"/>
          </a:xfrm>
          <a:prstGeom prst="rect">
            <a:avLst/>
          </a:prstGeom>
          <a:noFill/>
        </p:spPr>
        <p:txBody>
          <a:bodyPr wrap="square" rtlCol="0">
            <a:spAutoFit/>
          </a:bodyPr>
          <a:lstStyle/>
          <a:p>
            <a:r>
              <a:rPr lang="en-US" sz="2400" dirty="0" err="1">
                <a:solidFill>
                  <a:srgbClr val="000000"/>
                </a:solidFill>
              </a:rPr>
              <a:t>Kiểm</a:t>
            </a:r>
            <a:r>
              <a:rPr lang="en-US" sz="2400" dirty="0">
                <a:solidFill>
                  <a:srgbClr val="000000"/>
                </a:solidFill>
              </a:rPr>
              <a:t> </a:t>
            </a:r>
            <a:r>
              <a:rPr lang="en-US" sz="2400" dirty="0" err="1">
                <a:solidFill>
                  <a:srgbClr val="000000"/>
                </a:solidFill>
              </a:rPr>
              <a:t>soát</a:t>
            </a:r>
            <a:r>
              <a:rPr lang="en-US" sz="2400" dirty="0">
                <a:solidFill>
                  <a:srgbClr val="000000"/>
                </a:solidFill>
              </a:rPr>
              <a:t> </a:t>
            </a:r>
            <a:r>
              <a:rPr lang="en-US" sz="2400" dirty="0" err="1">
                <a:solidFill>
                  <a:srgbClr val="000000"/>
                </a:solidFill>
              </a:rPr>
              <a:t>truy</a:t>
            </a:r>
            <a:r>
              <a:rPr lang="en-US" sz="2400" dirty="0">
                <a:solidFill>
                  <a:srgbClr val="000000"/>
                </a:solidFill>
              </a:rPr>
              <a:t> </a:t>
            </a:r>
            <a:r>
              <a:rPr lang="en-US" sz="2400" dirty="0" err="1">
                <a:solidFill>
                  <a:srgbClr val="000000"/>
                </a:solidFill>
              </a:rPr>
              <a:t>cập</a:t>
            </a:r>
            <a:r>
              <a:rPr lang="en-US" sz="2400" dirty="0">
                <a:solidFill>
                  <a:srgbClr val="000000"/>
                </a:solidFill>
              </a:rPr>
              <a:t>, </a:t>
            </a:r>
            <a:r>
              <a:rPr lang="en-US" sz="2400" dirty="0" err="1">
                <a:solidFill>
                  <a:srgbClr val="000000"/>
                </a:solidFill>
              </a:rPr>
              <a:t>bảo</a:t>
            </a:r>
            <a:r>
              <a:rPr lang="en-US" sz="2400" dirty="0">
                <a:solidFill>
                  <a:srgbClr val="000000"/>
                </a:solidFill>
              </a:rPr>
              <a:t> </a:t>
            </a:r>
            <a:r>
              <a:rPr lang="en-US" sz="2400" dirty="0" err="1">
                <a:solidFill>
                  <a:srgbClr val="000000"/>
                </a:solidFill>
              </a:rPr>
              <a:t>vệ</a:t>
            </a:r>
            <a:r>
              <a:rPr lang="en-US" sz="2400" dirty="0">
                <a:solidFill>
                  <a:srgbClr val="000000"/>
                </a:solidFill>
              </a:rPr>
              <a:t> </a:t>
            </a:r>
            <a:r>
              <a:rPr lang="en-US" sz="2400" dirty="0" err="1">
                <a:solidFill>
                  <a:srgbClr val="000000"/>
                </a:solidFill>
              </a:rPr>
              <a:t>hệ</a:t>
            </a:r>
            <a:r>
              <a:rPr lang="en-US" sz="2400" dirty="0">
                <a:solidFill>
                  <a:srgbClr val="000000"/>
                </a:solidFill>
              </a:rPr>
              <a:t> </a:t>
            </a:r>
            <a:r>
              <a:rPr lang="en-US" sz="2400" dirty="0" err="1">
                <a:solidFill>
                  <a:srgbClr val="000000"/>
                </a:solidFill>
              </a:rPr>
              <a:t>thống</a:t>
            </a:r>
            <a:endParaRPr lang="en-US" sz="2400" dirty="0"/>
          </a:p>
        </p:txBody>
      </p:sp>
      <p:sp>
        <p:nvSpPr>
          <p:cNvPr id="28" name="TextBox 27">
            <a:extLst>
              <a:ext uri="{FF2B5EF4-FFF2-40B4-BE49-F238E27FC236}">
                <a16:creationId xmlns:a16="http://schemas.microsoft.com/office/drawing/2014/main" id="{DD51B215-EBA5-471A-A94F-9DF8C3CA3594}"/>
              </a:ext>
            </a:extLst>
          </p:cNvPr>
          <p:cNvSpPr txBox="1"/>
          <p:nvPr/>
        </p:nvSpPr>
        <p:spPr>
          <a:xfrm>
            <a:off x="7397529" y="3660872"/>
            <a:ext cx="4489671" cy="1200329"/>
          </a:xfrm>
          <a:prstGeom prst="rect">
            <a:avLst/>
          </a:prstGeom>
          <a:noFill/>
        </p:spPr>
        <p:txBody>
          <a:bodyPr wrap="square" rtlCol="0">
            <a:spAutoFit/>
          </a:bodyPr>
          <a:lstStyle/>
          <a:p>
            <a:r>
              <a:rPr lang="en-US" sz="2400" dirty="0" err="1">
                <a:solidFill>
                  <a:srgbClr val="000000"/>
                </a:solidFill>
              </a:rPr>
              <a:t>Duy</a:t>
            </a:r>
            <a:r>
              <a:rPr lang="en-US" sz="2400" dirty="0">
                <a:solidFill>
                  <a:srgbClr val="000000"/>
                </a:solidFill>
              </a:rPr>
              <a:t> </a:t>
            </a:r>
            <a:r>
              <a:rPr lang="en-US" sz="2400" dirty="0" err="1">
                <a:solidFill>
                  <a:srgbClr val="000000"/>
                </a:solidFill>
              </a:rPr>
              <a:t>trì</a:t>
            </a:r>
            <a:r>
              <a:rPr lang="en-US" sz="2400" dirty="0">
                <a:solidFill>
                  <a:srgbClr val="000000"/>
                </a:solidFill>
              </a:rPr>
              <a:t> </a:t>
            </a:r>
            <a:r>
              <a:rPr lang="en-US" sz="2400" dirty="0" err="1">
                <a:solidFill>
                  <a:srgbClr val="000000"/>
                </a:solidFill>
              </a:rPr>
              <a:t>sự</a:t>
            </a:r>
            <a:r>
              <a:rPr lang="en-US" sz="2400" dirty="0">
                <a:solidFill>
                  <a:srgbClr val="000000"/>
                </a:solidFill>
              </a:rPr>
              <a:t> </a:t>
            </a:r>
            <a:r>
              <a:rPr lang="en-US" sz="2400" dirty="0" err="1">
                <a:solidFill>
                  <a:srgbClr val="000000"/>
                </a:solidFill>
              </a:rPr>
              <a:t>nhất</a:t>
            </a:r>
            <a:r>
              <a:rPr lang="en-US" sz="2400" dirty="0">
                <a:solidFill>
                  <a:srgbClr val="000000"/>
                </a:solidFill>
              </a:rPr>
              <a:t> </a:t>
            </a:r>
            <a:r>
              <a:rPr lang="en-US" sz="2400" dirty="0" err="1">
                <a:solidFill>
                  <a:srgbClr val="000000"/>
                </a:solidFill>
              </a:rPr>
              <a:t>quán</a:t>
            </a:r>
            <a:r>
              <a:rPr lang="en-US" sz="2400" dirty="0">
                <a:solidFill>
                  <a:srgbClr val="000000"/>
                </a:solidFill>
              </a:rPr>
              <a:t> (integrity), </a:t>
            </a:r>
            <a:r>
              <a:rPr lang="en-US" sz="2400" dirty="0" err="1">
                <a:solidFill>
                  <a:srgbClr val="000000"/>
                </a:solidFill>
              </a:rPr>
              <a:t>kiểm</a:t>
            </a:r>
            <a:r>
              <a:rPr lang="en-US" sz="2400" dirty="0">
                <a:solidFill>
                  <a:srgbClr val="000000"/>
                </a:solidFill>
              </a:rPr>
              <a:t> </a:t>
            </a:r>
            <a:r>
              <a:rPr lang="en-US" sz="2400" dirty="0" err="1">
                <a:solidFill>
                  <a:srgbClr val="000000"/>
                </a:solidFill>
              </a:rPr>
              <a:t>soát</a:t>
            </a:r>
            <a:r>
              <a:rPr lang="en-US" sz="2400" dirty="0">
                <a:solidFill>
                  <a:srgbClr val="000000"/>
                </a:solidFill>
              </a:rPr>
              <a:t> </a:t>
            </a:r>
            <a:r>
              <a:rPr lang="en-US" sz="2400" dirty="0" err="1">
                <a:solidFill>
                  <a:srgbClr val="000000"/>
                </a:solidFill>
              </a:rPr>
              <a:t>lỗi</a:t>
            </a:r>
            <a:r>
              <a:rPr lang="en-US" sz="2400" dirty="0">
                <a:solidFill>
                  <a:srgbClr val="000000"/>
                </a:solidFill>
              </a:rPr>
              <a:t> </a:t>
            </a:r>
            <a:r>
              <a:rPr lang="en-US" sz="2400" dirty="0" err="1">
                <a:solidFill>
                  <a:srgbClr val="000000"/>
                </a:solidFill>
              </a:rPr>
              <a:t>và</a:t>
            </a:r>
            <a:r>
              <a:rPr lang="en-US" sz="2400" dirty="0">
                <a:solidFill>
                  <a:srgbClr val="000000"/>
                </a:solidFill>
              </a:rPr>
              <a:t> </a:t>
            </a:r>
            <a:r>
              <a:rPr lang="en-US" sz="2400" dirty="0" err="1">
                <a:solidFill>
                  <a:srgbClr val="000000"/>
                </a:solidFill>
              </a:rPr>
              <a:t>phục</a:t>
            </a:r>
            <a:r>
              <a:rPr lang="en-US" sz="2400" dirty="0">
                <a:solidFill>
                  <a:srgbClr val="000000"/>
                </a:solidFill>
              </a:rPr>
              <a:t> </a:t>
            </a:r>
            <a:r>
              <a:rPr lang="en-US" sz="2400" dirty="0" err="1">
                <a:solidFill>
                  <a:srgbClr val="000000"/>
                </a:solidFill>
              </a:rPr>
              <a:t>hồi</a:t>
            </a:r>
            <a:r>
              <a:rPr lang="en-US" sz="2400" dirty="0">
                <a:solidFill>
                  <a:srgbClr val="000000"/>
                </a:solidFill>
              </a:rPr>
              <a:t> </a:t>
            </a:r>
            <a:r>
              <a:rPr lang="en-US" sz="2400" dirty="0" err="1">
                <a:solidFill>
                  <a:srgbClr val="000000"/>
                </a:solidFill>
              </a:rPr>
              <a:t>hệ</a:t>
            </a:r>
            <a:r>
              <a:rPr lang="en-US" sz="2400" dirty="0">
                <a:solidFill>
                  <a:srgbClr val="000000"/>
                </a:solidFill>
              </a:rPr>
              <a:t> </a:t>
            </a:r>
            <a:r>
              <a:rPr lang="en-US" sz="2400" dirty="0" err="1">
                <a:solidFill>
                  <a:srgbClr val="000000"/>
                </a:solidFill>
              </a:rPr>
              <a:t>thống</a:t>
            </a:r>
            <a:r>
              <a:rPr lang="en-US" sz="2400" dirty="0">
                <a:solidFill>
                  <a:srgbClr val="000000"/>
                </a:solidFill>
              </a:rPr>
              <a:t> </a:t>
            </a:r>
            <a:r>
              <a:rPr lang="en-US" sz="2400" dirty="0" err="1">
                <a:solidFill>
                  <a:srgbClr val="000000"/>
                </a:solidFill>
              </a:rPr>
              <a:t>khi</a:t>
            </a:r>
            <a:r>
              <a:rPr lang="en-US" sz="2400" dirty="0">
                <a:solidFill>
                  <a:srgbClr val="000000"/>
                </a:solidFill>
              </a:rPr>
              <a:t> </a:t>
            </a:r>
            <a:r>
              <a:rPr lang="en-US" sz="2400" dirty="0" err="1">
                <a:solidFill>
                  <a:srgbClr val="000000"/>
                </a:solidFill>
              </a:rPr>
              <a:t>có</a:t>
            </a:r>
            <a:r>
              <a:rPr lang="en-US" sz="2400" dirty="0">
                <a:solidFill>
                  <a:srgbClr val="000000"/>
                </a:solidFill>
              </a:rPr>
              <a:t> </a:t>
            </a:r>
            <a:r>
              <a:rPr lang="en-US" sz="2400" dirty="0" err="1">
                <a:solidFill>
                  <a:srgbClr val="000000"/>
                </a:solidFill>
              </a:rPr>
              <a:t>lỗi</a:t>
            </a:r>
            <a:r>
              <a:rPr lang="en-US" sz="2400" dirty="0">
                <a:solidFill>
                  <a:srgbClr val="000000"/>
                </a:solidFill>
              </a:rPr>
              <a:t> (error recovery)</a:t>
            </a:r>
            <a:endParaRPr lang="en-US" sz="2400" dirty="0"/>
          </a:p>
        </p:txBody>
      </p:sp>
      <p:sp>
        <p:nvSpPr>
          <p:cNvPr id="29" name="TextBox 28">
            <a:extLst>
              <a:ext uri="{FF2B5EF4-FFF2-40B4-BE49-F238E27FC236}">
                <a16:creationId xmlns:a16="http://schemas.microsoft.com/office/drawing/2014/main" id="{7380376C-882A-4A6F-81FF-118CB6957433}"/>
              </a:ext>
            </a:extLst>
          </p:cNvPr>
          <p:cNvSpPr txBox="1"/>
          <p:nvPr/>
        </p:nvSpPr>
        <p:spPr>
          <a:xfrm>
            <a:off x="7391400" y="5596935"/>
            <a:ext cx="4489671" cy="830997"/>
          </a:xfrm>
          <a:prstGeom prst="rect">
            <a:avLst/>
          </a:prstGeom>
          <a:noFill/>
        </p:spPr>
        <p:txBody>
          <a:bodyPr wrap="square" rtlCol="0">
            <a:spAutoFit/>
          </a:bodyPr>
          <a:lstStyle/>
          <a:p>
            <a:r>
              <a:rPr lang="en-US" sz="2400" dirty="0" err="1">
                <a:solidFill>
                  <a:srgbClr val="000000"/>
                </a:solidFill>
              </a:rPr>
              <a:t>Cung</a:t>
            </a:r>
            <a:r>
              <a:rPr lang="en-US" sz="2400" dirty="0">
                <a:solidFill>
                  <a:srgbClr val="000000"/>
                </a:solidFill>
              </a:rPr>
              <a:t> </a:t>
            </a:r>
            <a:r>
              <a:rPr lang="en-US" sz="2400" dirty="0" err="1">
                <a:solidFill>
                  <a:srgbClr val="000000"/>
                </a:solidFill>
              </a:rPr>
              <a:t>cấp</a:t>
            </a:r>
            <a:r>
              <a:rPr lang="en-US" sz="2400" dirty="0">
                <a:solidFill>
                  <a:srgbClr val="000000"/>
                </a:solidFill>
              </a:rPr>
              <a:t> </a:t>
            </a:r>
            <a:r>
              <a:rPr lang="en-US" sz="2400" dirty="0" err="1">
                <a:solidFill>
                  <a:srgbClr val="000000"/>
                </a:solidFill>
              </a:rPr>
              <a:t>giao</a:t>
            </a:r>
            <a:r>
              <a:rPr lang="en-US" sz="2400" dirty="0">
                <a:solidFill>
                  <a:srgbClr val="000000"/>
                </a:solidFill>
              </a:rPr>
              <a:t> </a:t>
            </a:r>
            <a:r>
              <a:rPr lang="en-US" sz="2400" dirty="0" err="1">
                <a:solidFill>
                  <a:srgbClr val="000000"/>
                </a:solidFill>
              </a:rPr>
              <a:t>diện</a:t>
            </a:r>
            <a:r>
              <a:rPr lang="en-US" sz="2400" dirty="0">
                <a:solidFill>
                  <a:srgbClr val="000000"/>
                </a:solidFill>
              </a:rPr>
              <a:t> </a:t>
            </a:r>
            <a:r>
              <a:rPr lang="en-US" sz="2400" dirty="0" err="1">
                <a:solidFill>
                  <a:srgbClr val="000000"/>
                </a:solidFill>
              </a:rPr>
              <a:t>làm</a:t>
            </a:r>
            <a:r>
              <a:rPr lang="en-US" sz="2400" dirty="0">
                <a:solidFill>
                  <a:srgbClr val="000000"/>
                </a:solidFill>
              </a:rPr>
              <a:t> </a:t>
            </a:r>
            <a:r>
              <a:rPr lang="en-US" sz="2400" dirty="0" err="1">
                <a:solidFill>
                  <a:srgbClr val="000000"/>
                </a:solidFill>
              </a:rPr>
              <a:t>việc</a:t>
            </a:r>
            <a:r>
              <a:rPr lang="en-US" sz="2400" dirty="0">
                <a:solidFill>
                  <a:srgbClr val="000000"/>
                </a:solidFill>
              </a:rPr>
              <a:t> </a:t>
            </a:r>
            <a:r>
              <a:rPr lang="en-US" sz="2400" dirty="0" err="1">
                <a:solidFill>
                  <a:srgbClr val="000000"/>
                </a:solidFill>
              </a:rPr>
              <a:t>cho</a:t>
            </a:r>
            <a:r>
              <a:rPr lang="en-US" sz="2400" dirty="0">
                <a:solidFill>
                  <a:srgbClr val="000000"/>
                </a:solidFill>
              </a:rPr>
              <a:t> users</a:t>
            </a:r>
            <a:endParaRPr lang="en-US" altLang="ko-KR" sz="2400" dirty="0">
              <a:solidFill>
                <a:schemeClr val="tx1">
                  <a:lumMod val="75000"/>
                  <a:lumOff val="25000"/>
                </a:schemeClr>
              </a:solidFill>
              <a:cs typeface="Arial" pitchFamily="34" charset="0"/>
            </a:endParaRPr>
          </a:p>
        </p:txBody>
      </p:sp>
      <p:grpSp>
        <p:nvGrpSpPr>
          <p:cNvPr id="30" name="Group 29">
            <a:extLst>
              <a:ext uri="{FF2B5EF4-FFF2-40B4-BE49-F238E27FC236}">
                <a16:creationId xmlns:a16="http://schemas.microsoft.com/office/drawing/2014/main" id="{11C749AE-BCCB-4AE3-B9C1-DB82F9E27BEF}"/>
              </a:ext>
            </a:extLst>
          </p:cNvPr>
          <p:cNvGrpSpPr/>
          <p:nvPr/>
        </p:nvGrpSpPr>
        <p:grpSpPr>
          <a:xfrm>
            <a:off x="7451529" y="2858072"/>
            <a:ext cx="3826071" cy="860129"/>
            <a:chOff x="6927796" y="3023826"/>
            <a:chExt cx="3826071" cy="860129"/>
          </a:xfrm>
        </p:grpSpPr>
        <p:sp>
          <p:nvSpPr>
            <p:cNvPr id="31" name="Down Arrow 120">
              <a:extLst>
                <a:ext uri="{FF2B5EF4-FFF2-40B4-BE49-F238E27FC236}">
                  <a16:creationId xmlns:a16="http://schemas.microsoft.com/office/drawing/2014/main" id="{9A1701B4-7BB8-4323-AF39-D8D5E7E72102}"/>
                </a:ext>
              </a:extLst>
            </p:cNvPr>
            <p:cNvSpPr/>
            <p:nvPr/>
          </p:nvSpPr>
          <p:spPr>
            <a:xfrm rot="18900000">
              <a:off x="6937009" y="3023826"/>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2" name="Rectangle 31">
              <a:extLst>
                <a:ext uri="{FF2B5EF4-FFF2-40B4-BE49-F238E27FC236}">
                  <a16:creationId xmlns:a16="http://schemas.microsoft.com/office/drawing/2014/main" id="{1247652A-071A-4CF0-A4A5-A529CB8437DE}"/>
                </a:ext>
              </a:extLst>
            </p:cNvPr>
            <p:cNvSpPr/>
            <p:nvPr/>
          </p:nvSpPr>
          <p:spPr>
            <a:xfrm>
              <a:off x="6935842" y="3308770"/>
              <a:ext cx="3818025" cy="57518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Text Placeholder 12">
              <a:extLst>
                <a:ext uri="{FF2B5EF4-FFF2-40B4-BE49-F238E27FC236}">
                  <a16:creationId xmlns:a16="http://schemas.microsoft.com/office/drawing/2014/main" id="{38819BE6-BDD8-4669-9DAB-31CB680228F1}"/>
                </a:ext>
              </a:extLst>
            </p:cNvPr>
            <p:cNvSpPr txBox="1">
              <a:spLocks/>
            </p:cNvSpPr>
            <p:nvPr/>
          </p:nvSpPr>
          <p:spPr>
            <a:xfrm>
              <a:off x="8669779" y="3294051"/>
              <a:ext cx="472255" cy="544163"/>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6600" dirty="0">
                  <a:solidFill>
                    <a:schemeClr val="bg1"/>
                  </a:solidFill>
                  <a:cs typeface="Arial" pitchFamily="34" charset="0"/>
                </a:rPr>
                <a:t>5</a:t>
              </a:r>
            </a:p>
          </p:txBody>
        </p:sp>
        <p:sp>
          <p:nvSpPr>
            <p:cNvPr id="34" name="Down Arrow 115">
              <a:extLst>
                <a:ext uri="{FF2B5EF4-FFF2-40B4-BE49-F238E27FC236}">
                  <a16:creationId xmlns:a16="http://schemas.microsoft.com/office/drawing/2014/main" id="{CB47710A-A59B-4C7B-AAA9-6200E4C3EF0C}"/>
                </a:ext>
              </a:extLst>
            </p:cNvPr>
            <p:cNvSpPr/>
            <p:nvPr/>
          </p:nvSpPr>
          <p:spPr>
            <a:xfrm rot="18900000">
              <a:off x="6927796" y="3226197"/>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35" name="Group 34">
            <a:extLst>
              <a:ext uri="{FF2B5EF4-FFF2-40B4-BE49-F238E27FC236}">
                <a16:creationId xmlns:a16="http://schemas.microsoft.com/office/drawing/2014/main" id="{DA0E7B22-AD04-4624-A14F-D4160245CF9B}"/>
              </a:ext>
            </a:extLst>
          </p:cNvPr>
          <p:cNvGrpSpPr/>
          <p:nvPr/>
        </p:nvGrpSpPr>
        <p:grpSpPr>
          <a:xfrm>
            <a:off x="7442098" y="4944943"/>
            <a:ext cx="3835502" cy="678258"/>
            <a:chOff x="6388115" y="4700600"/>
            <a:chExt cx="3835502" cy="678258"/>
          </a:xfrm>
        </p:grpSpPr>
        <p:sp>
          <p:nvSpPr>
            <p:cNvPr id="36" name="Down Arrow 125">
              <a:extLst>
                <a:ext uri="{FF2B5EF4-FFF2-40B4-BE49-F238E27FC236}">
                  <a16:creationId xmlns:a16="http://schemas.microsoft.com/office/drawing/2014/main" id="{81205CA3-A925-437D-B4BA-C75E87CC4273}"/>
                </a:ext>
              </a:extLst>
            </p:cNvPr>
            <p:cNvSpPr/>
            <p:nvPr/>
          </p:nvSpPr>
          <p:spPr>
            <a:xfrm rot="18900000">
              <a:off x="6388115" y="4700600"/>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36">
              <a:extLst>
                <a:ext uri="{FF2B5EF4-FFF2-40B4-BE49-F238E27FC236}">
                  <a16:creationId xmlns:a16="http://schemas.microsoft.com/office/drawing/2014/main" id="{565CACA7-EDBC-4829-BDB7-996C9A9BF05C}"/>
                </a:ext>
              </a:extLst>
            </p:cNvPr>
            <p:cNvSpPr/>
            <p:nvPr/>
          </p:nvSpPr>
          <p:spPr>
            <a:xfrm>
              <a:off x="6405592" y="4803673"/>
              <a:ext cx="3818025" cy="5751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8" name="Text Placeholder 12">
              <a:extLst>
                <a:ext uri="{FF2B5EF4-FFF2-40B4-BE49-F238E27FC236}">
                  <a16:creationId xmlns:a16="http://schemas.microsoft.com/office/drawing/2014/main" id="{98C5C44B-93F8-4630-B545-BC516CC13460}"/>
                </a:ext>
              </a:extLst>
            </p:cNvPr>
            <p:cNvSpPr txBox="1">
              <a:spLocks/>
            </p:cNvSpPr>
            <p:nvPr/>
          </p:nvSpPr>
          <p:spPr>
            <a:xfrm>
              <a:off x="8088203" y="4794246"/>
              <a:ext cx="472255" cy="544163"/>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6600" dirty="0">
                  <a:solidFill>
                    <a:schemeClr val="bg1"/>
                  </a:solidFill>
                  <a:cs typeface="Arial" pitchFamily="34" charset="0"/>
                </a:rPr>
                <a:t>6</a:t>
              </a:r>
            </a:p>
          </p:txBody>
        </p:sp>
        <p:sp>
          <p:nvSpPr>
            <p:cNvPr id="39" name="Down Arrow 115">
              <a:extLst>
                <a:ext uri="{FF2B5EF4-FFF2-40B4-BE49-F238E27FC236}">
                  <a16:creationId xmlns:a16="http://schemas.microsoft.com/office/drawing/2014/main" id="{9FAB32A1-FB99-4366-8107-A94273F26600}"/>
                </a:ext>
              </a:extLst>
            </p:cNvPr>
            <p:cNvSpPr/>
            <p:nvPr/>
          </p:nvSpPr>
          <p:spPr>
            <a:xfrm rot="18900000">
              <a:off x="6412436" y="4717442"/>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0" name="Group 39">
            <a:extLst>
              <a:ext uri="{FF2B5EF4-FFF2-40B4-BE49-F238E27FC236}">
                <a16:creationId xmlns:a16="http://schemas.microsoft.com/office/drawing/2014/main" id="{84AD4865-408A-41E2-A74A-E88D00C1E0C1}"/>
              </a:ext>
            </a:extLst>
          </p:cNvPr>
          <p:cNvGrpSpPr/>
          <p:nvPr/>
        </p:nvGrpSpPr>
        <p:grpSpPr>
          <a:xfrm>
            <a:off x="914400" y="4824552"/>
            <a:ext cx="3837428" cy="661848"/>
            <a:chOff x="1963783" y="4717010"/>
            <a:chExt cx="3837428" cy="661848"/>
          </a:xfrm>
        </p:grpSpPr>
        <p:sp>
          <p:nvSpPr>
            <p:cNvPr id="41" name="Rectangle 40">
              <a:extLst>
                <a:ext uri="{FF2B5EF4-FFF2-40B4-BE49-F238E27FC236}">
                  <a16:creationId xmlns:a16="http://schemas.microsoft.com/office/drawing/2014/main" id="{43DFB7CF-40B9-4E49-BA30-7A0C74D4467F}"/>
                </a:ext>
              </a:extLst>
            </p:cNvPr>
            <p:cNvSpPr/>
            <p:nvPr/>
          </p:nvSpPr>
          <p:spPr>
            <a:xfrm>
              <a:off x="1983186" y="4803673"/>
              <a:ext cx="3818025" cy="57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Down Arrow 110">
              <a:extLst>
                <a:ext uri="{FF2B5EF4-FFF2-40B4-BE49-F238E27FC236}">
                  <a16:creationId xmlns:a16="http://schemas.microsoft.com/office/drawing/2014/main" id="{21453854-127A-43F0-A587-0CF99B595B57}"/>
                </a:ext>
              </a:extLst>
            </p:cNvPr>
            <p:cNvSpPr/>
            <p:nvPr/>
          </p:nvSpPr>
          <p:spPr>
            <a:xfrm rot="18900000">
              <a:off x="1963783" y="4717010"/>
              <a:ext cx="342204" cy="514270"/>
            </a:xfrm>
            <a:prstGeom prst="down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Text Placeholder 12">
              <a:extLst>
                <a:ext uri="{FF2B5EF4-FFF2-40B4-BE49-F238E27FC236}">
                  <a16:creationId xmlns:a16="http://schemas.microsoft.com/office/drawing/2014/main" id="{C87D4A96-F2B0-4837-B16F-0AAEFF6BC4C3}"/>
                </a:ext>
              </a:extLst>
            </p:cNvPr>
            <p:cNvSpPr txBox="1">
              <a:spLocks/>
            </p:cNvSpPr>
            <p:nvPr/>
          </p:nvSpPr>
          <p:spPr>
            <a:xfrm>
              <a:off x="3665797" y="4783365"/>
              <a:ext cx="472255" cy="544163"/>
            </a:xfrm>
            <a:prstGeom prst="rect">
              <a:avLst/>
            </a:prstGeom>
          </p:spPr>
          <p:txBody>
            <a:bodyPr lIns="0" tIns="0" rIns="0" bIns="0" anchor="ctr"/>
            <a:lstStyle>
              <a:lvl1pPr marL="0" indent="0" algn="l" defTabSz="914400" rtl="0" eaLnBrk="1" latinLnBrk="0" hangingPunct="1">
                <a:spcBef>
                  <a:spcPct val="20000"/>
                </a:spcBef>
                <a:buFontTx/>
                <a:buNone/>
                <a:defRPr sz="3200" b="1"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6600" dirty="0">
                  <a:solidFill>
                    <a:schemeClr val="bg1"/>
                  </a:solidFill>
                  <a:cs typeface="Arial" pitchFamily="34" charset="0"/>
                </a:rPr>
                <a:t>3</a:t>
              </a:r>
            </a:p>
          </p:txBody>
        </p:sp>
      </p:grpSp>
      <p:sp>
        <p:nvSpPr>
          <p:cNvPr id="44" name="Rectangle 43">
            <a:extLst>
              <a:ext uri="{FF2B5EF4-FFF2-40B4-BE49-F238E27FC236}">
                <a16:creationId xmlns:a16="http://schemas.microsoft.com/office/drawing/2014/main" id="{904BA2D9-48E6-4A7F-A11E-1738EF998016}"/>
              </a:ext>
            </a:extLst>
          </p:cNvPr>
          <p:cNvSpPr/>
          <p:nvPr/>
        </p:nvSpPr>
        <p:spPr>
          <a:xfrm>
            <a:off x="5505834" y="1848650"/>
            <a:ext cx="1452792" cy="4031873"/>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err="1">
                <a:ln/>
                <a:solidFill>
                  <a:schemeClr val="accent3"/>
                </a:solidFill>
                <a:effectLst/>
              </a:rPr>
              <a:t>Hệ</a:t>
            </a:r>
            <a:r>
              <a:rPr lang="en-US" sz="3200" b="1" cap="none" spc="0" dirty="0">
                <a:ln/>
                <a:solidFill>
                  <a:schemeClr val="accent3"/>
                </a:solidFill>
                <a:effectLst/>
              </a:rPr>
              <a:t> </a:t>
            </a:r>
            <a:r>
              <a:rPr lang="en-US" sz="3200" b="1" cap="none" spc="0" dirty="0" err="1">
                <a:ln/>
                <a:solidFill>
                  <a:schemeClr val="accent3"/>
                </a:solidFill>
                <a:effectLst/>
              </a:rPr>
              <a:t>điều</a:t>
            </a:r>
            <a:r>
              <a:rPr lang="en-US" sz="3200" b="1" cap="none" spc="0" dirty="0">
                <a:ln/>
                <a:solidFill>
                  <a:schemeClr val="accent3"/>
                </a:solidFill>
                <a:effectLst/>
              </a:rPr>
              <a:t> </a:t>
            </a:r>
            <a:r>
              <a:rPr lang="en-US" sz="3200" b="1" cap="none" spc="0" dirty="0" err="1">
                <a:ln/>
                <a:solidFill>
                  <a:schemeClr val="accent3"/>
                </a:solidFill>
                <a:effectLst/>
              </a:rPr>
              <a:t>hành</a:t>
            </a:r>
            <a:r>
              <a:rPr lang="en-US" sz="3200" b="1" cap="none" spc="0" dirty="0">
                <a:ln/>
                <a:solidFill>
                  <a:schemeClr val="accent3"/>
                </a:solidFill>
                <a:effectLst/>
              </a:rPr>
              <a:t> </a:t>
            </a:r>
            <a:r>
              <a:rPr lang="en-US" sz="3200" b="1" cap="none" spc="0" dirty="0" err="1">
                <a:ln/>
                <a:solidFill>
                  <a:schemeClr val="accent3"/>
                </a:solidFill>
                <a:effectLst/>
              </a:rPr>
              <a:t>có</a:t>
            </a:r>
            <a:r>
              <a:rPr lang="en-US" sz="3200" b="1" cap="none" spc="0" dirty="0">
                <a:ln/>
                <a:solidFill>
                  <a:schemeClr val="accent3"/>
                </a:solidFill>
                <a:effectLst/>
              </a:rPr>
              <a:t> </a:t>
            </a:r>
            <a:r>
              <a:rPr lang="en-US" sz="3200" b="1" cap="none" spc="0" dirty="0" err="1">
                <a:ln/>
                <a:solidFill>
                  <a:schemeClr val="accent3"/>
                </a:solidFill>
                <a:effectLst/>
              </a:rPr>
              <a:t>những</a:t>
            </a:r>
            <a:r>
              <a:rPr lang="en-US" sz="3200" b="1" cap="none" spc="0" dirty="0">
                <a:ln/>
                <a:solidFill>
                  <a:schemeClr val="accent3"/>
                </a:solidFill>
                <a:effectLst/>
              </a:rPr>
              <a:t> </a:t>
            </a:r>
            <a:r>
              <a:rPr lang="en-US" sz="3200" b="1" cap="none" spc="0" dirty="0" err="1">
                <a:ln/>
                <a:solidFill>
                  <a:schemeClr val="accent3"/>
                </a:solidFill>
                <a:effectLst/>
              </a:rPr>
              <a:t>chức</a:t>
            </a:r>
            <a:r>
              <a:rPr lang="en-US" sz="3200" b="1" cap="none" spc="0" dirty="0">
                <a:ln/>
                <a:solidFill>
                  <a:schemeClr val="accent3"/>
                </a:solidFill>
                <a:effectLst/>
              </a:rPr>
              <a:t> </a:t>
            </a:r>
            <a:r>
              <a:rPr lang="en-US" sz="3200" b="1" cap="none" spc="0" dirty="0" err="1">
                <a:ln/>
                <a:solidFill>
                  <a:schemeClr val="accent3"/>
                </a:solidFill>
                <a:effectLst/>
              </a:rPr>
              <a:t>năng</a:t>
            </a:r>
            <a:r>
              <a:rPr lang="en-US" sz="3200" b="1" cap="none" spc="0" dirty="0">
                <a:ln/>
                <a:solidFill>
                  <a:schemeClr val="accent3"/>
                </a:solidFill>
                <a:effectLst/>
              </a:rPr>
              <a:t> </a:t>
            </a:r>
            <a:r>
              <a:rPr lang="en-US" sz="3200" b="1" cap="none" spc="0" dirty="0" err="1">
                <a:ln/>
                <a:solidFill>
                  <a:schemeClr val="accent3"/>
                </a:solidFill>
                <a:effectLst/>
              </a:rPr>
              <a:t>gì</a:t>
            </a:r>
            <a:r>
              <a:rPr lang="en-US" sz="3200" b="1" cap="none" spc="0" dirty="0">
                <a:ln/>
                <a:solidFill>
                  <a:schemeClr val="accent3"/>
                </a:solidFill>
                <a:effectLst/>
              </a:rPr>
              <a:t>? </a:t>
            </a:r>
          </a:p>
        </p:txBody>
      </p:sp>
    </p:spTree>
    <p:extLst>
      <p:ext uri="{BB962C8B-B14F-4D97-AF65-F5344CB8AC3E}">
        <p14:creationId xmlns:p14="http://schemas.microsoft.com/office/powerpoint/2010/main" val="3890398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childTnLst>
                                </p:cTn>
                              </p:par>
                              <p:par>
                                <p:cTn id="38" presetID="10" presetClass="entr" presetSubtype="0" fill="hold"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457950"/>
            <a:ext cx="457200" cy="476250"/>
          </a:xfrm>
          <a:prstGeom prst="rect">
            <a:avLst/>
          </a:prstGeom>
        </p:spPr>
        <p:txBody>
          <a:bodyPr/>
          <a:lstStyle/>
          <a:p>
            <a:fld id="{6294C92D-0306-4E69-9CD3-20855E849650}" type="slidenum">
              <a:rPr kumimoji="0" lang="en-US" smtClean="0"/>
              <a:pPr/>
              <a:t>7</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dirty="0"/>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3" name="Content Placeholder 10">
            <a:extLst>
              <a:ext uri="{FF2B5EF4-FFF2-40B4-BE49-F238E27FC236}">
                <a16:creationId xmlns:a16="http://schemas.microsoft.com/office/drawing/2014/main" id="{5E54CB51-520E-43A0-A485-9A176DED78B0}"/>
              </a:ext>
            </a:extLst>
          </p:cNvPr>
          <p:cNvSpPr>
            <a:spLocks noGrp="1"/>
          </p:cNvSpPr>
          <p:nvPr>
            <p:ph idx="1"/>
          </p:nvPr>
        </p:nvSpPr>
        <p:spPr>
          <a:xfrm>
            <a:off x="654810" y="1334872"/>
            <a:ext cx="11521280" cy="646328"/>
          </a:xfrm>
        </p:spPr>
        <p:txBody>
          <a:bodyPr/>
          <a:lstStyle/>
          <a:p>
            <a:pPr lvl="0"/>
            <a:r>
              <a:rPr lang="vi-VN" dirty="0"/>
              <a:t>Dưới góc độ hình thức xử lý, hệ điều hành chia thành</a:t>
            </a:r>
            <a:r>
              <a:rPr lang="en-US" dirty="0"/>
              <a:t> </a:t>
            </a:r>
            <a:r>
              <a:rPr lang="vi-VN" dirty="0"/>
              <a:t>những</a:t>
            </a:r>
            <a:r>
              <a:rPr lang="en-US" dirty="0"/>
              <a:t> </a:t>
            </a:r>
            <a:r>
              <a:rPr lang="vi-VN" dirty="0"/>
              <a:t>loại nào? </a:t>
            </a:r>
            <a:endParaRPr lang="en-US" dirty="0"/>
          </a:p>
        </p:txBody>
      </p:sp>
      <p:grpSp>
        <p:nvGrpSpPr>
          <p:cNvPr id="14" name="Group 13">
            <a:extLst>
              <a:ext uri="{FF2B5EF4-FFF2-40B4-BE49-F238E27FC236}">
                <a16:creationId xmlns:a16="http://schemas.microsoft.com/office/drawing/2014/main" id="{080EEDD4-91CA-41D0-9FD1-9FFC353BA3BA}"/>
              </a:ext>
            </a:extLst>
          </p:cNvPr>
          <p:cNvGrpSpPr/>
          <p:nvPr/>
        </p:nvGrpSpPr>
        <p:grpSpPr>
          <a:xfrm>
            <a:off x="505833" y="2333973"/>
            <a:ext cx="5209167" cy="922730"/>
            <a:chOff x="5511873" y="953392"/>
            <a:chExt cx="6199481" cy="922730"/>
          </a:xfrm>
        </p:grpSpPr>
        <p:sp>
          <p:nvSpPr>
            <p:cNvPr id="15" name="Rectangle: Rounded Corners 14">
              <a:extLst>
                <a:ext uri="{FF2B5EF4-FFF2-40B4-BE49-F238E27FC236}">
                  <a16:creationId xmlns:a16="http://schemas.microsoft.com/office/drawing/2014/main" id="{D3D9778D-5F7A-46C2-99DE-947BEC6F9F58}"/>
                </a:ext>
              </a:extLst>
            </p:cNvPr>
            <p:cNvSpPr/>
            <p:nvPr/>
          </p:nvSpPr>
          <p:spPr>
            <a:xfrm>
              <a:off x="5512777" y="953392"/>
              <a:ext cx="6198577" cy="922730"/>
            </a:xfrm>
            <a:prstGeom prst="roundRect">
              <a:avLst>
                <a:gd name="adj" fmla="val 5000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16" name="Oval 15">
              <a:extLst>
                <a:ext uri="{FF2B5EF4-FFF2-40B4-BE49-F238E27FC236}">
                  <a16:creationId xmlns:a16="http://schemas.microsoft.com/office/drawing/2014/main" id="{41193BE7-3B03-4551-9F39-17B127CC015A}"/>
                </a:ext>
              </a:extLst>
            </p:cNvPr>
            <p:cNvSpPr/>
            <p:nvPr/>
          </p:nvSpPr>
          <p:spPr>
            <a:xfrm>
              <a:off x="5595679" y="994406"/>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nvGrpSpPr>
            <p:cNvPr id="17" name="Group 16">
              <a:extLst>
                <a:ext uri="{FF2B5EF4-FFF2-40B4-BE49-F238E27FC236}">
                  <a16:creationId xmlns:a16="http://schemas.microsoft.com/office/drawing/2014/main" id="{944103DB-6F59-42AA-9ED9-FC0CABBCF1E3}"/>
                </a:ext>
              </a:extLst>
            </p:cNvPr>
            <p:cNvGrpSpPr/>
            <p:nvPr/>
          </p:nvGrpSpPr>
          <p:grpSpPr>
            <a:xfrm>
              <a:off x="6575881" y="998229"/>
              <a:ext cx="5135473" cy="861774"/>
              <a:chOff x="6575881" y="998229"/>
              <a:chExt cx="5135473" cy="861774"/>
            </a:xfrm>
          </p:grpSpPr>
          <p:sp>
            <p:nvSpPr>
              <p:cNvPr id="19" name="TextBox 3">
                <a:extLst>
                  <a:ext uri="{FF2B5EF4-FFF2-40B4-BE49-F238E27FC236}">
                    <a16:creationId xmlns:a16="http://schemas.microsoft.com/office/drawing/2014/main" id="{76C0F720-1E54-4E58-B7B5-0C88459C0FE0}"/>
                  </a:ext>
                </a:extLst>
              </p:cNvPr>
              <p:cNvSpPr txBox="1"/>
              <p:nvPr/>
            </p:nvSpPr>
            <p:spPr>
              <a:xfrm>
                <a:off x="6575881" y="1362515"/>
                <a:ext cx="466184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ko-KR" sz="1200" dirty="0">
                  <a:solidFill>
                    <a:schemeClr val="tx1">
                      <a:lumMod val="75000"/>
                      <a:lumOff val="25000"/>
                    </a:schemeClr>
                  </a:solidFill>
                  <a:cs typeface="Arial" pitchFamily="34" charset="0"/>
                </a:endParaRPr>
              </a:p>
            </p:txBody>
          </p:sp>
          <p:sp>
            <p:nvSpPr>
              <p:cNvPr id="20" name="TextBox 5">
                <a:extLst>
                  <a:ext uri="{FF2B5EF4-FFF2-40B4-BE49-F238E27FC236}">
                    <a16:creationId xmlns:a16="http://schemas.microsoft.com/office/drawing/2014/main" id="{23C7E0C6-98F8-4558-A1E8-6263B38F2B48}"/>
                  </a:ext>
                </a:extLst>
              </p:cNvPr>
              <p:cNvSpPr txBox="1"/>
              <p:nvPr/>
            </p:nvSpPr>
            <p:spPr>
              <a:xfrm>
                <a:off x="6575881" y="998229"/>
                <a:ext cx="5135473" cy="861774"/>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sz="2500" dirty="0"/>
                  <a:t>Hệ thống xử lý theo chương trình</a:t>
                </a:r>
                <a:r>
                  <a:rPr lang="en-US" sz="2500" dirty="0"/>
                  <a:t> (đ</a:t>
                </a:r>
                <a:r>
                  <a:rPr lang="vi-VN" sz="2500" dirty="0"/>
                  <a:t>ơ</a:t>
                </a:r>
                <a:r>
                  <a:rPr lang="en-US" sz="2500" dirty="0"/>
                  <a:t>n </a:t>
                </a:r>
                <a:r>
                  <a:rPr lang="en-US" sz="2500" dirty="0" err="1"/>
                  <a:t>và</a:t>
                </a:r>
                <a:r>
                  <a:rPr lang="en-US" sz="2500" dirty="0"/>
                  <a:t> </a:t>
                </a:r>
                <a:r>
                  <a:rPr lang="en-US" sz="2500" dirty="0" err="1"/>
                  <a:t>đa</a:t>
                </a:r>
                <a:r>
                  <a:rPr lang="en-US" sz="2500" dirty="0"/>
                  <a:t> </a:t>
                </a:r>
                <a:r>
                  <a:rPr lang="en-US" sz="2500" dirty="0" err="1"/>
                  <a:t>ch</a:t>
                </a:r>
                <a:r>
                  <a:rPr lang="vi-VN" sz="2500" dirty="0"/>
                  <a:t>ư</a:t>
                </a:r>
                <a:r>
                  <a:rPr lang="en-US" sz="2500" dirty="0" err="1"/>
                  <a:t>ơng</a:t>
                </a:r>
                <a:r>
                  <a:rPr lang="en-US" sz="2500" dirty="0"/>
                  <a:t>)</a:t>
                </a:r>
                <a:r>
                  <a:rPr lang="vi-VN" sz="2500" dirty="0"/>
                  <a:t> </a:t>
                </a:r>
                <a:endParaRPr lang="ko-KR" altLang="en-US" sz="2500" b="1" dirty="0">
                  <a:solidFill>
                    <a:schemeClr val="tx1">
                      <a:lumMod val="75000"/>
                      <a:lumOff val="25000"/>
                    </a:schemeClr>
                  </a:solidFill>
                  <a:cs typeface="Arial" pitchFamily="34" charset="0"/>
                </a:endParaRPr>
              </a:p>
            </p:txBody>
          </p:sp>
        </p:grpSp>
        <p:sp>
          <p:nvSpPr>
            <p:cNvPr id="18" name="TextBox 6">
              <a:extLst>
                <a:ext uri="{FF2B5EF4-FFF2-40B4-BE49-F238E27FC236}">
                  <a16:creationId xmlns:a16="http://schemas.microsoft.com/office/drawing/2014/main" id="{C289153D-2F0B-4B9B-B2A3-F280730B9F26}"/>
                </a:ext>
              </a:extLst>
            </p:cNvPr>
            <p:cNvSpPr txBox="1"/>
            <p:nvPr/>
          </p:nvSpPr>
          <p:spPr>
            <a:xfrm>
              <a:off x="5511873" y="1091591"/>
              <a:ext cx="98110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tx1">
                      <a:lumMod val="75000"/>
                      <a:lumOff val="25000"/>
                    </a:schemeClr>
                  </a:solidFill>
                  <a:cs typeface="Arial" pitchFamily="34" charset="0"/>
                </a:rPr>
                <a:t>01</a:t>
              </a:r>
              <a:endParaRPr lang="ko-KR" altLang="en-US" sz="36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F6192498-546C-4D38-AF26-5308B4C35219}"/>
              </a:ext>
            </a:extLst>
          </p:cNvPr>
          <p:cNvGrpSpPr/>
          <p:nvPr/>
        </p:nvGrpSpPr>
        <p:grpSpPr>
          <a:xfrm>
            <a:off x="505833" y="3694216"/>
            <a:ext cx="5209167" cy="922730"/>
            <a:chOff x="5511873" y="953392"/>
            <a:chExt cx="6199481" cy="922730"/>
          </a:xfrm>
        </p:grpSpPr>
        <p:sp>
          <p:nvSpPr>
            <p:cNvPr id="22" name="Rectangle: Rounded Corners 21">
              <a:extLst>
                <a:ext uri="{FF2B5EF4-FFF2-40B4-BE49-F238E27FC236}">
                  <a16:creationId xmlns:a16="http://schemas.microsoft.com/office/drawing/2014/main" id="{26463A62-C551-44B3-9B8A-FB1777118C14}"/>
                </a:ext>
              </a:extLst>
            </p:cNvPr>
            <p:cNvSpPr/>
            <p:nvPr/>
          </p:nvSpPr>
          <p:spPr>
            <a:xfrm>
              <a:off x="5512777" y="953392"/>
              <a:ext cx="6198577" cy="922730"/>
            </a:xfrm>
            <a:prstGeom prst="roundRect">
              <a:avLst>
                <a:gd name="adj" fmla="val 5000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23" name="Oval 22">
              <a:extLst>
                <a:ext uri="{FF2B5EF4-FFF2-40B4-BE49-F238E27FC236}">
                  <a16:creationId xmlns:a16="http://schemas.microsoft.com/office/drawing/2014/main" id="{A70A8EC8-5D3C-4F73-9318-11907550F6F8}"/>
                </a:ext>
              </a:extLst>
            </p:cNvPr>
            <p:cNvSpPr/>
            <p:nvPr/>
          </p:nvSpPr>
          <p:spPr>
            <a:xfrm>
              <a:off x="5595679" y="994406"/>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nvGrpSpPr>
            <p:cNvPr id="24" name="Group 23">
              <a:extLst>
                <a:ext uri="{FF2B5EF4-FFF2-40B4-BE49-F238E27FC236}">
                  <a16:creationId xmlns:a16="http://schemas.microsoft.com/office/drawing/2014/main" id="{8E140F0D-3167-4F8D-9869-1C26FB6BF650}"/>
                </a:ext>
              </a:extLst>
            </p:cNvPr>
            <p:cNvGrpSpPr/>
            <p:nvPr/>
          </p:nvGrpSpPr>
          <p:grpSpPr>
            <a:xfrm>
              <a:off x="6575881" y="1130136"/>
              <a:ext cx="5135473" cy="523220"/>
              <a:chOff x="6575881" y="1130136"/>
              <a:chExt cx="5135473" cy="523220"/>
            </a:xfrm>
          </p:grpSpPr>
          <p:sp>
            <p:nvSpPr>
              <p:cNvPr id="26" name="TextBox 38">
                <a:extLst>
                  <a:ext uri="{FF2B5EF4-FFF2-40B4-BE49-F238E27FC236}">
                    <a16:creationId xmlns:a16="http://schemas.microsoft.com/office/drawing/2014/main" id="{8710ABC9-71CB-49CA-AC0A-120D3C3250E8}"/>
                  </a:ext>
                </a:extLst>
              </p:cNvPr>
              <p:cNvSpPr txBox="1"/>
              <p:nvPr/>
            </p:nvSpPr>
            <p:spPr>
              <a:xfrm>
                <a:off x="6575881" y="1362515"/>
                <a:ext cx="466184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ko-KR" sz="1200" dirty="0">
                  <a:solidFill>
                    <a:schemeClr val="tx1">
                      <a:lumMod val="75000"/>
                      <a:lumOff val="25000"/>
                    </a:schemeClr>
                  </a:solidFill>
                  <a:cs typeface="Arial" pitchFamily="34" charset="0"/>
                </a:endParaRPr>
              </a:p>
            </p:txBody>
          </p:sp>
          <p:sp>
            <p:nvSpPr>
              <p:cNvPr id="27" name="TextBox 39">
                <a:extLst>
                  <a:ext uri="{FF2B5EF4-FFF2-40B4-BE49-F238E27FC236}">
                    <a16:creationId xmlns:a16="http://schemas.microsoft.com/office/drawing/2014/main" id="{0903E1C7-0C7F-4E8C-A104-C09E09FC6640}"/>
                  </a:ext>
                </a:extLst>
              </p:cNvPr>
              <p:cNvSpPr txBox="1"/>
              <p:nvPr/>
            </p:nvSpPr>
            <p:spPr>
              <a:xfrm>
                <a:off x="6575881" y="1130136"/>
                <a:ext cx="5135473" cy="523220"/>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err="1"/>
                  <a:t>Hệ</a:t>
                </a:r>
                <a:r>
                  <a:rPr lang="en-US" sz="2800" dirty="0"/>
                  <a:t> </a:t>
                </a:r>
                <a:r>
                  <a:rPr lang="en-US" sz="2800" dirty="0" err="1"/>
                  <a:t>thống</a:t>
                </a:r>
                <a:r>
                  <a:rPr lang="en-US" sz="2800" dirty="0"/>
                  <a:t> chia </a:t>
                </a:r>
                <a:r>
                  <a:rPr lang="en-US" sz="2800" dirty="0" err="1"/>
                  <a:t>sẻ</a:t>
                </a:r>
                <a:r>
                  <a:rPr lang="en-US" sz="2800" dirty="0"/>
                  <a:t> </a:t>
                </a:r>
                <a:r>
                  <a:rPr lang="en-US" sz="2800" dirty="0" err="1"/>
                  <a:t>thời</a:t>
                </a:r>
                <a:r>
                  <a:rPr lang="en-US" sz="2800" dirty="0"/>
                  <a:t> </a:t>
                </a:r>
                <a:r>
                  <a:rPr lang="en-US" sz="2800" dirty="0" err="1"/>
                  <a:t>gian</a:t>
                </a:r>
                <a:r>
                  <a:rPr lang="en-US" sz="2800" dirty="0"/>
                  <a:t> </a:t>
                </a:r>
                <a:endParaRPr lang="ko-KR" altLang="en-US" sz="2800" b="1" dirty="0">
                  <a:solidFill>
                    <a:schemeClr val="tx1">
                      <a:lumMod val="75000"/>
                      <a:lumOff val="25000"/>
                    </a:schemeClr>
                  </a:solidFill>
                  <a:cs typeface="Arial" pitchFamily="34" charset="0"/>
                </a:endParaRPr>
              </a:p>
            </p:txBody>
          </p:sp>
        </p:grpSp>
        <p:sp>
          <p:nvSpPr>
            <p:cNvPr id="25" name="TextBox 37">
              <a:extLst>
                <a:ext uri="{FF2B5EF4-FFF2-40B4-BE49-F238E27FC236}">
                  <a16:creationId xmlns:a16="http://schemas.microsoft.com/office/drawing/2014/main" id="{2C8BC79D-937D-4BB2-8163-BCF767A84C04}"/>
                </a:ext>
              </a:extLst>
            </p:cNvPr>
            <p:cNvSpPr txBox="1"/>
            <p:nvPr/>
          </p:nvSpPr>
          <p:spPr>
            <a:xfrm>
              <a:off x="5511873" y="1091591"/>
              <a:ext cx="98110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tx1">
                      <a:lumMod val="75000"/>
                      <a:lumOff val="25000"/>
                    </a:schemeClr>
                  </a:solidFill>
                  <a:cs typeface="Arial" pitchFamily="34" charset="0"/>
                </a:rPr>
                <a:t>02</a:t>
              </a:r>
              <a:endParaRPr lang="ko-KR" altLang="en-US" sz="36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235163A8-B4C7-4F30-AADC-ED5E7C3F2E6F}"/>
              </a:ext>
            </a:extLst>
          </p:cNvPr>
          <p:cNvGrpSpPr/>
          <p:nvPr/>
        </p:nvGrpSpPr>
        <p:grpSpPr>
          <a:xfrm>
            <a:off x="6553200" y="2225040"/>
            <a:ext cx="5209167" cy="954107"/>
            <a:chOff x="5511873" y="945466"/>
            <a:chExt cx="6199481" cy="954107"/>
          </a:xfrm>
        </p:grpSpPr>
        <p:sp>
          <p:nvSpPr>
            <p:cNvPr id="29" name="Rectangle: Rounded Corners 28">
              <a:extLst>
                <a:ext uri="{FF2B5EF4-FFF2-40B4-BE49-F238E27FC236}">
                  <a16:creationId xmlns:a16="http://schemas.microsoft.com/office/drawing/2014/main" id="{48256956-2B67-4796-A1CB-3B5713251C2A}"/>
                </a:ext>
              </a:extLst>
            </p:cNvPr>
            <p:cNvSpPr/>
            <p:nvPr/>
          </p:nvSpPr>
          <p:spPr>
            <a:xfrm>
              <a:off x="5512777" y="953392"/>
              <a:ext cx="6198577" cy="922730"/>
            </a:xfrm>
            <a:prstGeom prst="roundRect">
              <a:avLst>
                <a:gd name="adj" fmla="val 5000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30" name="Oval 29">
              <a:extLst>
                <a:ext uri="{FF2B5EF4-FFF2-40B4-BE49-F238E27FC236}">
                  <a16:creationId xmlns:a16="http://schemas.microsoft.com/office/drawing/2014/main" id="{F0DD7FE6-161F-4E6A-9172-CF090C317DBC}"/>
                </a:ext>
              </a:extLst>
            </p:cNvPr>
            <p:cNvSpPr/>
            <p:nvPr/>
          </p:nvSpPr>
          <p:spPr>
            <a:xfrm>
              <a:off x="5595679" y="994406"/>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34" name="TextBox 46">
              <a:extLst>
                <a:ext uri="{FF2B5EF4-FFF2-40B4-BE49-F238E27FC236}">
                  <a16:creationId xmlns:a16="http://schemas.microsoft.com/office/drawing/2014/main" id="{F82CEBE2-B9EA-4FF2-879C-751020C63659}"/>
                </a:ext>
              </a:extLst>
            </p:cNvPr>
            <p:cNvSpPr txBox="1"/>
            <p:nvPr/>
          </p:nvSpPr>
          <p:spPr>
            <a:xfrm>
              <a:off x="6528351" y="945466"/>
              <a:ext cx="4661840" cy="954107"/>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err="1"/>
                <a:t>Hệ</a:t>
              </a:r>
              <a:r>
                <a:rPr lang="en-US" sz="2800" dirty="0"/>
                <a:t> </a:t>
              </a:r>
              <a:r>
                <a:rPr lang="en-US" sz="2800" dirty="0" err="1"/>
                <a:t>thống</a:t>
              </a:r>
              <a:r>
                <a:rPr lang="en-US" sz="2800" dirty="0"/>
                <a:t> song song(</a:t>
              </a:r>
              <a:r>
                <a:rPr lang="en-US" sz="2800" dirty="0" err="1"/>
                <a:t>đối</a:t>
              </a:r>
              <a:r>
                <a:rPr lang="en-US" sz="2800" dirty="0"/>
                <a:t> </a:t>
              </a:r>
              <a:r>
                <a:rPr lang="en-US" sz="2800" dirty="0" err="1"/>
                <a:t>xứng</a:t>
              </a:r>
              <a:r>
                <a:rPr lang="en-US" sz="2800" dirty="0"/>
                <a:t> </a:t>
              </a:r>
              <a:r>
                <a:rPr lang="en-US" sz="2800" dirty="0" err="1"/>
                <a:t>và</a:t>
              </a:r>
              <a:r>
                <a:rPr lang="en-US" sz="2800" dirty="0"/>
                <a:t> </a:t>
              </a:r>
              <a:r>
                <a:rPr lang="en-US" sz="2800" dirty="0" err="1"/>
                <a:t>bất</a:t>
              </a:r>
              <a:r>
                <a:rPr lang="en-US" sz="2800" dirty="0"/>
                <a:t> </a:t>
              </a:r>
              <a:r>
                <a:rPr lang="en-US" sz="2800" dirty="0" err="1"/>
                <a:t>đối</a:t>
              </a:r>
              <a:r>
                <a:rPr lang="en-US" sz="2800" dirty="0"/>
                <a:t> </a:t>
              </a:r>
              <a:r>
                <a:rPr lang="en-US" sz="2800" dirty="0" err="1"/>
                <a:t>xứng</a:t>
              </a:r>
              <a:r>
                <a:rPr lang="en-US" sz="2800" dirty="0"/>
                <a:t>) </a:t>
              </a:r>
              <a:endParaRPr lang="ko-KR" altLang="en-US" sz="2800" b="1" dirty="0">
                <a:solidFill>
                  <a:schemeClr val="tx1">
                    <a:lumMod val="75000"/>
                    <a:lumOff val="25000"/>
                  </a:schemeClr>
                </a:solidFill>
                <a:cs typeface="Arial" pitchFamily="34" charset="0"/>
              </a:endParaRPr>
            </a:p>
          </p:txBody>
        </p:sp>
        <p:sp>
          <p:nvSpPr>
            <p:cNvPr id="32" name="TextBox 44">
              <a:extLst>
                <a:ext uri="{FF2B5EF4-FFF2-40B4-BE49-F238E27FC236}">
                  <a16:creationId xmlns:a16="http://schemas.microsoft.com/office/drawing/2014/main" id="{F4BE5D68-378F-4D29-A4F1-10591E2D42B1}"/>
                </a:ext>
              </a:extLst>
            </p:cNvPr>
            <p:cNvSpPr txBox="1"/>
            <p:nvPr/>
          </p:nvSpPr>
          <p:spPr>
            <a:xfrm>
              <a:off x="5511873" y="1091591"/>
              <a:ext cx="98110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tx1">
                      <a:lumMod val="75000"/>
                      <a:lumOff val="25000"/>
                    </a:schemeClr>
                  </a:solidFill>
                  <a:cs typeface="Arial" pitchFamily="34" charset="0"/>
                </a:rPr>
                <a:t>03</a:t>
              </a:r>
              <a:endParaRPr lang="ko-KR" altLang="en-US" sz="3600" b="1"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0885F606-DE14-4B7E-A403-3194D515C310}"/>
              </a:ext>
            </a:extLst>
          </p:cNvPr>
          <p:cNvGrpSpPr/>
          <p:nvPr/>
        </p:nvGrpSpPr>
        <p:grpSpPr>
          <a:xfrm>
            <a:off x="6553200" y="3593208"/>
            <a:ext cx="5209167" cy="922730"/>
            <a:chOff x="5511873" y="953392"/>
            <a:chExt cx="6199481" cy="922730"/>
          </a:xfrm>
        </p:grpSpPr>
        <p:sp>
          <p:nvSpPr>
            <p:cNvPr id="36" name="Rectangle: Rounded Corners 35">
              <a:extLst>
                <a:ext uri="{FF2B5EF4-FFF2-40B4-BE49-F238E27FC236}">
                  <a16:creationId xmlns:a16="http://schemas.microsoft.com/office/drawing/2014/main" id="{9712DA61-41FC-4BE4-8DAA-8B214610BF05}"/>
                </a:ext>
              </a:extLst>
            </p:cNvPr>
            <p:cNvSpPr/>
            <p:nvPr/>
          </p:nvSpPr>
          <p:spPr>
            <a:xfrm>
              <a:off x="5512777" y="953392"/>
              <a:ext cx="6198577" cy="922730"/>
            </a:xfrm>
            <a:prstGeom prst="roundRect">
              <a:avLst>
                <a:gd name="adj" fmla="val 5000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37" name="Oval 36">
              <a:extLst>
                <a:ext uri="{FF2B5EF4-FFF2-40B4-BE49-F238E27FC236}">
                  <a16:creationId xmlns:a16="http://schemas.microsoft.com/office/drawing/2014/main" id="{8A6E620F-1395-4A24-AB77-7BC494BAB0C0}"/>
                </a:ext>
              </a:extLst>
            </p:cNvPr>
            <p:cNvSpPr/>
            <p:nvPr/>
          </p:nvSpPr>
          <p:spPr>
            <a:xfrm>
              <a:off x="5595679" y="994406"/>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nvGrpSpPr>
            <p:cNvPr id="38" name="Group 37">
              <a:extLst>
                <a:ext uri="{FF2B5EF4-FFF2-40B4-BE49-F238E27FC236}">
                  <a16:creationId xmlns:a16="http://schemas.microsoft.com/office/drawing/2014/main" id="{5079ADE7-B692-4D91-9B9F-02DD03EA14EF}"/>
                </a:ext>
              </a:extLst>
            </p:cNvPr>
            <p:cNvGrpSpPr/>
            <p:nvPr/>
          </p:nvGrpSpPr>
          <p:grpSpPr>
            <a:xfrm>
              <a:off x="6575881" y="1135389"/>
              <a:ext cx="4661841" cy="523220"/>
              <a:chOff x="6575881" y="1135389"/>
              <a:chExt cx="4661841" cy="523220"/>
            </a:xfrm>
          </p:grpSpPr>
          <p:sp>
            <p:nvSpPr>
              <p:cNvPr id="40" name="TextBox 52">
                <a:extLst>
                  <a:ext uri="{FF2B5EF4-FFF2-40B4-BE49-F238E27FC236}">
                    <a16:creationId xmlns:a16="http://schemas.microsoft.com/office/drawing/2014/main" id="{8CE73CA0-B030-4F08-9142-BEA815816E3D}"/>
                  </a:ext>
                </a:extLst>
              </p:cNvPr>
              <p:cNvSpPr txBox="1"/>
              <p:nvPr/>
            </p:nvSpPr>
            <p:spPr>
              <a:xfrm>
                <a:off x="6575881" y="1362515"/>
                <a:ext cx="466184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1200" dirty="0">
                    <a:solidFill>
                      <a:schemeClr val="tx1">
                        <a:lumMod val="75000"/>
                        <a:lumOff val="25000"/>
                      </a:schemeClr>
                    </a:solidFill>
                    <a:ea typeface="FZShuTi" pitchFamily="2" charset="-122"/>
                    <a:cs typeface="Arial" pitchFamily="34" charset="0"/>
                  </a:rPr>
                  <a:t>.</a:t>
                </a:r>
                <a:endParaRPr lang="en-US" altLang="ko-KR" sz="1200" dirty="0">
                  <a:solidFill>
                    <a:schemeClr val="tx1">
                      <a:lumMod val="75000"/>
                      <a:lumOff val="25000"/>
                    </a:schemeClr>
                  </a:solidFill>
                  <a:cs typeface="Arial" pitchFamily="34" charset="0"/>
                </a:endParaRPr>
              </a:p>
            </p:txBody>
          </p:sp>
          <p:sp>
            <p:nvSpPr>
              <p:cNvPr id="41" name="TextBox 53">
                <a:extLst>
                  <a:ext uri="{FF2B5EF4-FFF2-40B4-BE49-F238E27FC236}">
                    <a16:creationId xmlns:a16="http://schemas.microsoft.com/office/drawing/2014/main" id="{CF055EC9-5B15-4822-95BB-FF6D675AD6D6}"/>
                  </a:ext>
                </a:extLst>
              </p:cNvPr>
              <p:cNvSpPr txBox="1"/>
              <p:nvPr/>
            </p:nvSpPr>
            <p:spPr>
              <a:xfrm>
                <a:off x="6575882" y="1135389"/>
                <a:ext cx="4661840" cy="523220"/>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err="1"/>
                  <a:t>Hệ</a:t>
                </a:r>
                <a:r>
                  <a:rPr lang="en-US" sz="2800" dirty="0"/>
                  <a:t> </a:t>
                </a:r>
                <a:r>
                  <a:rPr lang="en-US" sz="2800" dirty="0" err="1"/>
                  <a:t>thống</a:t>
                </a:r>
                <a:r>
                  <a:rPr lang="en-US" sz="2800" dirty="0"/>
                  <a:t> </a:t>
                </a:r>
                <a:r>
                  <a:rPr lang="en-US" sz="2800" dirty="0" err="1"/>
                  <a:t>phân</a:t>
                </a:r>
                <a:r>
                  <a:rPr lang="en-US" sz="2800" dirty="0"/>
                  <a:t> </a:t>
                </a:r>
                <a:r>
                  <a:rPr lang="en-US" sz="2800" dirty="0" err="1"/>
                  <a:t>tán</a:t>
                </a:r>
                <a:r>
                  <a:rPr lang="en-US" sz="2800" dirty="0"/>
                  <a:t> </a:t>
                </a:r>
                <a:endParaRPr lang="ko-KR" altLang="en-US" sz="2800" b="1" dirty="0">
                  <a:solidFill>
                    <a:schemeClr val="tx1">
                      <a:lumMod val="75000"/>
                      <a:lumOff val="25000"/>
                    </a:schemeClr>
                  </a:solidFill>
                  <a:cs typeface="Arial" pitchFamily="34" charset="0"/>
                </a:endParaRPr>
              </a:p>
            </p:txBody>
          </p:sp>
        </p:grpSp>
        <p:sp>
          <p:nvSpPr>
            <p:cNvPr id="39" name="TextBox 51">
              <a:extLst>
                <a:ext uri="{FF2B5EF4-FFF2-40B4-BE49-F238E27FC236}">
                  <a16:creationId xmlns:a16="http://schemas.microsoft.com/office/drawing/2014/main" id="{4C5429FC-DF87-40F9-9E6D-B0AFE214640C}"/>
                </a:ext>
              </a:extLst>
            </p:cNvPr>
            <p:cNvSpPr txBox="1"/>
            <p:nvPr/>
          </p:nvSpPr>
          <p:spPr>
            <a:xfrm>
              <a:off x="5511873" y="1091591"/>
              <a:ext cx="98110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tx1">
                      <a:lumMod val="75000"/>
                      <a:lumOff val="25000"/>
                    </a:schemeClr>
                  </a:solidFill>
                  <a:cs typeface="Arial" pitchFamily="34" charset="0"/>
                </a:rPr>
                <a:t>04</a:t>
              </a:r>
              <a:endParaRPr lang="ko-KR" altLang="en-US" sz="3600" b="1" dirty="0">
                <a:solidFill>
                  <a:schemeClr val="tx1">
                    <a:lumMod val="75000"/>
                    <a:lumOff val="25000"/>
                  </a:schemeClr>
                </a:solidFill>
                <a:cs typeface="Arial" pitchFamily="34" charset="0"/>
              </a:endParaRPr>
            </a:p>
          </p:txBody>
        </p:sp>
      </p:grpSp>
      <p:grpSp>
        <p:nvGrpSpPr>
          <p:cNvPr id="42" name="Group 41">
            <a:extLst>
              <a:ext uri="{FF2B5EF4-FFF2-40B4-BE49-F238E27FC236}">
                <a16:creationId xmlns:a16="http://schemas.microsoft.com/office/drawing/2014/main" id="{92DC5CF7-B4E6-48B5-9B4C-99C80F65124D}"/>
              </a:ext>
            </a:extLst>
          </p:cNvPr>
          <p:cNvGrpSpPr/>
          <p:nvPr/>
        </p:nvGrpSpPr>
        <p:grpSpPr>
          <a:xfrm>
            <a:off x="3266528" y="5029200"/>
            <a:ext cx="6943408" cy="1120864"/>
            <a:chOff x="5502866" y="953392"/>
            <a:chExt cx="6208488" cy="1120864"/>
          </a:xfrm>
        </p:grpSpPr>
        <p:sp>
          <p:nvSpPr>
            <p:cNvPr id="43" name="Rectangle: Rounded Corners 42">
              <a:extLst>
                <a:ext uri="{FF2B5EF4-FFF2-40B4-BE49-F238E27FC236}">
                  <a16:creationId xmlns:a16="http://schemas.microsoft.com/office/drawing/2014/main" id="{D0D8C465-CE3E-450A-86FB-8F5E654C2FB3}"/>
                </a:ext>
              </a:extLst>
            </p:cNvPr>
            <p:cNvSpPr/>
            <p:nvPr/>
          </p:nvSpPr>
          <p:spPr>
            <a:xfrm>
              <a:off x="5512777" y="953392"/>
              <a:ext cx="6198577" cy="922730"/>
            </a:xfrm>
            <a:prstGeom prst="roundRect">
              <a:avLst>
                <a:gd name="adj" fmla="val 50000"/>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44" name="Oval 43">
              <a:extLst>
                <a:ext uri="{FF2B5EF4-FFF2-40B4-BE49-F238E27FC236}">
                  <a16:creationId xmlns:a16="http://schemas.microsoft.com/office/drawing/2014/main" id="{929F9EAB-87DD-4E93-8EB9-8539AC9F3728}"/>
                </a:ext>
              </a:extLst>
            </p:cNvPr>
            <p:cNvSpPr/>
            <p:nvPr/>
          </p:nvSpPr>
          <p:spPr>
            <a:xfrm>
              <a:off x="5595679" y="994406"/>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nvGrpSpPr>
            <p:cNvPr id="45" name="Group 44">
              <a:extLst>
                <a:ext uri="{FF2B5EF4-FFF2-40B4-BE49-F238E27FC236}">
                  <a16:creationId xmlns:a16="http://schemas.microsoft.com/office/drawing/2014/main" id="{8C23B810-A95B-476A-8EF9-9D32430234B4}"/>
                </a:ext>
              </a:extLst>
            </p:cNvPr>
            <p:cNvGrpSpPr/>
            <p:nvPr/>
          </p:nvGrpSpPr>
          <p:grpSpPr>
            <a:xfrm>
              <a:off x="6575881" y="1120149"/>
              <a:ext cx="4661840" cy="954107"/>
              <a:chOff x="6575881" y="1120149"/>
              <a:chExt cx="4661840" cy="954107"/>
            </a:xfrm>
          </p:grpSpPr>
          <p:sp>
            <p:nvSpPr>
              <p:cNvPr id="47" name="TextBox 52">
                <a:extLst>
                  <a:ext uri="{FF2B5EF4-FFF2-40B4-BE49-F238E27FC236}">
                    <a16:creationId xmlns:a16="http://schemas.microsoft.com/office/drawing/2014/main" id="{736E35D5-4157-40BC-A947-76E5E7C36DEC}"/>
                  </a:ext>
                </a:extLst>
              </p:cNvPr>
              <p:cNvSpPr txBox="1"/>
              <p:nvPr/>
            </p:nvSpPr>
            <p:spPr>
              <a:xfrm>
                <a:off x="6575881" y="1362515"/>
                <a:ext cx="466184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ko-KR" sz="1200" dirty="0">
                  <a:solidFill>
                    <a:schemeClr val="tx1">
                      <a:lumMod val="75000"/>
                      <a:lumOff val="25000"/>
                    </a:schemeClr>
                  </a:solidFill>
                  <a:cs typeface="Arial" pitchFamily="34" charset="0"/>
                </a:endParaRPr>
              </a:p>
            </p:txBody>
          </p:sp>
          <p:sp>
            <p:nvSpPr>
              <p:cNvPr id="48" name="TextBox 53">
                <a:extLst>
                  <a:ext uri="{FF2B5EF4-FFF2-40B4-BE49-F238E27FC236}">
                    <a16:creationId xmlns:a16="http://schemas.microsoft.com/office/drawing/2014/main" id="{EA435A11-9375-4E5B-B3E3-AC8FC3199588}"/>
                  </a:ext>
                </a:extLst>
              </p:cNvPr>
              <p:cNvSpPr txBox="1"/>
              <p:nvPr/>
            </p:nvSpPr>
            <p:spPr>
              <a:xfrm>
                <a:off x="6575881" y="1120149"/>
                <a:ext cx="4285457" cy="954107"/>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err="1"/>
                  <a:t>Hệ</a:t>
                </a:r>
                <a:r>
                  <a:rPr lang="en-US" sz="2800" dirty="0"/>
                  <a:t> </a:t>
                </a:r>
                <a:r>
                  <a:rPr lang="en-US" sz="2800" dirty="0" err="1"/>
                  <a:t>thống</a:t>
                </a:r>
                <a:r>
                  <a:rPr lang="en-US" sz="2800" dirty="0"/>
                  <a:t> </a:t>
                </a:r>
                <a:r>
                  <a:rPr lang="en-US" sz="2800" dirty="0" err="1"/>
                  <a:t>nhúng</a:t>
                </a:r>
                <a:r>
                  <a:rPr lang="en-US" sz="2800" dirty="0"/>
                  <a:t> </a:t>
                </a:r>
                <a:r>
                  <a:rPr lang="en-US" sz="2800" dirty="0" err="1"/>
                  <a:t>thời</a:t>
                </a:r>
                <a:r>
                  <a:rPr lang="en-US" sz="2800" dirty="0"/>
                  <a:t> </a:t>
                </a:r>
                <a:r>
                  <a:rPr lang="en-US" sz="2800" dirty="0" err="1"/>
                  <a:t>gian</a:t>
                </a:r>
                <a:r>
                  <a:rPr lang="en-US" sz="2800" dirty="0"/>
                  <a:t> </a:t>
                </a:r>
                <a:r>
                  <a:rPr lang="en-US" sz="2800" dirty="0" err="1"/>
                  <a:t>thực</a:t>
                </a:r>
                <a:r>
                  <a:rPr lang="en-US" sz="2800" dirty="0"/>
                  <a:t> </a:t>
                </a:r>
                <a:endParaRPr lang="ko-KR" altLang="en-US" sz="2800" b="1" dirty="0">
                  <a:solidFill>
                    <a:schemeClr val="tx1">
                      <a:lumMod val="75000"/>
                      <a:lumOff val="25000"/>
                    </a:schemeClr>
                  </a:solidFill>
                  <a:cs typeface="Arial" pitchFamily="34" charset="0"/>
                </a:endParaRPr>
              </a:p>
            </p:txBody>
          </p:sp>
        </p:grpSp>
        <p:sp>
          <p:nvSpPr>
            <p:cNvPr id="46" name="TextBox 51">
              <a:extLst>
                <a:ext uri="{FF2B5EF4-FFF2-40B4-BE49-F238E27FC236}">
                  <a16:creationId xmlns:a16="http://schemas.microsoft.com/office/drawing/2014/main" id="{F2EB3D53-A85F-4004-AA8C-858DEEACADAB}"/>
                </a:ext>
              </a:extLst>
            </p:cNvPr>
            <p:cNvSpPr txBox="1"/>
            <p:nvPr/>
          </p:nvSpPr>
          <p:spPr>
            <a:xfrm>
              <a:off x="5502866" y="1092305"/>
              <a:ext cx="981106"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tx1">
                      <a:lumMod val="75000"/>
                      <a:lumOff val="25000"/>
                    </a:schemeClr>
                  </a:solidFill>
                  <a:cs typeface="Arial" pitchFamily="34" charset="0"/>
                </a:rPr>
                <a:t>05</a:t>
              </a:r>
              <a:endParaRPr lang="ko-KR" altLang="en-US" sz="3600" b="1" dirty="0">
                <a:solidFill>
                  <a:schemeClr val="tx1">
                    <a:lumMod val="75000"/>
                    <a:lumOff val="25000"/>
                  </a:schemeClr>
                </a:solidFill>
                <a:cs typeface="Arial" pitchFamily="34" charset="0"/>
              </a:endParaRPr>
            </a:p>
          </p:txBody>
        </p:sp>
      </p:grpSp>
      <p:sp>
        <p:nvSpPr>
          <p:cNvPr id="49" name="Oval 48">
            <a:extLst>
              <a:ext uri="{FF2B5EF4-FFF2-40B4-BE49-F238E27FC236}">
                <a16:creationId xmlns:a16="http://schemas.microsoft.com/office/drawing/2014/main" id="{19940895-22F1-41DC-B9CA-B4675824F308}"/>
              </a:ext>
            </a:extLst>
          </p:cNvPr>
          <p:cNvSpPr/>
          <p:nvPr/>
        </p:nvSpPr>
        <p:spPr>
          <a:xfrm>
            <a:off x="9233609" y="5051822"/>
            <a:ext cx="909791"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50" name="TextBox 51">
            <a:extLst>
              <a:ext uri="{FF2B5EF4-FFF2-40B4-BE49-F238E27FC236}">
                <a16:creationId xmlns:a16="http://schemas.microsoft.com/office/drawing/2014/main" id="{91E428D2-3687-489F-9B95-B2B1D17C6809}"/>
              </a:ext>
            </a:extLst>
          </p:cNvPr>
          <p:cNvSpPr txBox="1"/>
          <p:nvPr/>
        </p:nvSpPr>
        <p:spPr>
          <a:xfrm>
            <a:off x="9139882" y="5153795"/>
            <a:ext cx="1097243" cy="646331"/>
          </a:xfrm>
          <a:prstGeom prst="rect">
            <a:avLst/>
          </a:prstGeom>
          <a:noFill/>
        </p:spPr>
        <p:txBody>
          <a:bodyPr wrap="square" lIns="108000" rIns="10800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ko-KR" sz="3600" b="1" dirty="0">
                <a:solidFill>
                  <a:schemeClr val="tx1">
                    <a:lumMod val="75000"/>
                    <a:lumOff val="25000"/>
                  </a:schemeClr>
                </a:solidFill>
                <a:cs typeface="Arial" pitchFamily="34" charset="0"/>
              </a:rPr>
              <a:t>05</a:t>
            </a:r>
            <a:endParaRPr lang="ko-KR" altLang="en-US" sz="3600" b="1"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405104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anim calcmode="lin" valueType="num">
                                      <p:cBhvr>
                                        <p:cTn id="29" dur="1000" fill="hold"/>
                                        <p:tgtEl>
                                          <p:spTgt spid="35"/>
                                        </p:tgtEl>
                                        <p:attrNameLst>
                                          <p:attrName>ppt_x</p:attrName>
                                        </p:attrNameLst>
                                      </p:cBhvr>
                                      <p:tavLst>
                                        <p:tav tm="0">
                                          <p:val>
                                            <p:strVal val="#ppt_x"/>
                                          </p:val>
                                        </p:tav>
                                        <p:tav tm="100000">
                                          <p:val>
                                            <p:strVal val="#ppt_x"/>
                                          </p:val>
                                        </p:tav>
                                      </p:tavLst>
                                    </p:anim>
                                    <p:anim calcmode="lin" valueType="num">
                                      <p:cBhvr>
                                        <p:cTn id="30"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1000"/>
                                        <p:tgtEl>
                                          <p:spTgt spid="49"/>
                                        </p:tgtEl>
                                      </p:cBhvr>
                                    </p:animEffect>
                                    <p:anim calcmode="lin" valueType="num">
                                      <p:cBhvr>
                                        <p:cTn id="41" dur="1000" fill="hold"/>
                                        <p:tgtEl>
                                          <p:spTgt spid="49"/>
                                        </p:tgtEl>
                                        <p:attrNameLst>
                                          <p:attrName>ppt_x</p:attrName>
                                        </p:attrNameLst>
                                      </p:cBhvr>
                                      <p:tavLst>
                                        <p:tav tm="0">
                                          <p:val>
                                            <p:strVal val="#ppt_x"/>
                                          </p:val>
                                        </p:tav>
                                        <p:tav tm="100000">
                                          <p:val>
                                            <p:strVal val="#ppt_x"/>
                                          </p:val>
                                        </p:tav>
                                      </p:tavLst>
                                    </p:anim>
                                    <p:anim calcmode="lin" valueType="num">
                                      <p:cBhvr>
                                        <p:cTn id="42" dur="1000" fill="hold"/>
                                        <p:tgtEl>
                                          <p:spTgt spid="49"/>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1000"/>
                                        <p:tgtEl>
                                          <p:spTgt spid="50"/>
                                        </p:tgtEl>
                                      </p:cBhvr>
                                    </p:animEffect>
                                    <p:anim calcmode="lin" valueType="num">
                                      <p:cBhvr>
                                        <p:cTn id="46" dur="1000" fill="hold"/>
                                        <p:tgtEl>
                                          <p:spTgt spid="50"/>
                                        </p:tgtEl>
                                        <p:attrNameLst>
                                          <p:attrName>ppt_x</p:attrName>
                                        </p:attrNameLst>
                                      </p:cBhvr>
                                      <p:tavLst>
                                        <p:tav tm="0">
                                          <p:val>
                                            <p:strVal val="#ppt_x"/>
                                          </p:val>
                                        </p:tav>
                                        <p:tav tm="100000">
                                          <p:val>
                                            <p:strVal val="#ppt_x"/>
                                          </p:val>
                                        </p:tav>
                                      </p:tavLst>
                                    </p:anim>
                                    <p:anim calcmode="lin" valueType="num">
                                      <p:cBhvr>
                                        <p:cTn id="47"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C558E11F-C195-4917-93E3-BEA329C9A3D7}"/>
              </a:ext>
            </a:extLst>
          </p:cNvPr>
          <p:cNvGrpSpPr/>
          <p:nvPr/>
        </p:nvGrpSpPr>
        <p:grpSpPr>
          <a:xfrm>
            <a:off x="4524130" y="1525403"/>
            <a:ext cx="2898663" cy="4534104"/>
            <a:chOff x="445712" y="1449040"/>
            <a:chExt cx="2113018" cy="3924176"/>
          </a:xfrm>
        </p:grpSpPr>
        <p:sp>
          <p:nvSpPr>
            <p:cNvPr id="74" name="Rounded Rectangle 21">
              <a:extLst>
                <a:ext uri="{FF2B5EF4-FFF2-40B4-BE49-F238E27FC236}">
                  <a16:creationId xmlns:a16="http://schemas.microsoft.com/office/drawing/2014/main" id="{FAC52FF4-D302-4161-9A29-446E5DCBC02C}"/>
                </a:ext>
              </a:extLst>
            </p:cNvPr>
            <p:cNvSpPr/>
            <p:nvPr/>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800"/>
            </a:p>
          </p:txBody>
        </p:sp>
        <p:sp>
          <p:nvSpPr>
            <p:cNvPr id="75" name="Rectangle 74">
              <a:extLst>
                <a:ext uri="{FF2B5EF4-FFF2-40B4-BE49-F238E27FC236}">
                  <a16:creationId xmlns:a16="http://schemas.microsoft.com/office/drawing/2014/main" id="{710F1089-B6F7-4744-A04D-2F69233DBCF6}"/>
                </a:ext>
              </a:extLst>
            </p:cNvPr>
            <p:cNvSpPr/>
            <p:nvPr/>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800"/>
            </a:p>
          </p:txBody>
        </p:sp>
        <p:grpSp>
          <p:nvGrpSpPr>
            <p:cNvPr id="76" name="Group 75">
              <a:extLst>
                <a:ext uri="{FF2B5EF4-FFF2-40B4-BE49-F238E27FC236}">
                  <a16:creationId xmlns:a16="http://schemas.microsoft.com/office/drawing/2014/main" id="{D75991F3-4E17-42B1-85AE-4F4716733DF4}"/>
                </a:ext>
              </a:extLst>
            </p:cNvPr>
            <p:cNvGrpSpPr/>
            <p:nvPr/>
          </p:nvGrpSpPr>
          <p:grpSpPr>
            <a:xfrm>
              <a:off x="1407705" y="5045834"/>
              <a:ext cx="211967" cy="211967"/>
              <a:chOff x="1549420" y="5712364"/>
              <a:chExt cx="312583" cy="312583"/>
            </a:xfrm>
          </p:grpSpPr>
          <p:sp>
            <p:nvSpPr>
              <p:cNvPr id="77" name="Oval 76">
                <a:extLst>
                  <a:ext uri="{FF2B5EF4-FFF2-40B4-BE49-F238E27FC236}">
                    <a16:creationId xmlns:a16="http://schemas.microsoft.com/office/drawing/2014/main" id="{44571DD0-DEF7-4139-93E2-CD6DD6CBACE1}"/>
                  </a:ext>
                </a:extLst>
              </p:cNvPr>
              <p:cNvSpPr/>
              <p:nvPr/>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800"/>
              </a:p>
            </p:txBody>
          </p:sp>
          <p:sp>
            <p:nvSpPr>
              <p:cNvPr id="78" name="Rounded Rectangle 25">
                <a:extLst>
                  <a:ext uri="{FF2B5EF4-FFF2-40B4-BE49-F238E27FC236}">
                    <a16:creationId xmlns:a16="http://schemas.microsoft.com/office/drawing/2014/main" id="{5307CA1A-1254-4326-917F-7C6B3D6C14A4}"/>
                  </a:ext>
                </a:extLst>
              </p:cNvPr>
              <p:cNvSpPr/>
              <p:nvPr/>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1800"/>
              </a:p>
            </p:txBody>
          </p:sp>
        </p:grpSp>
      </p:grpSp>
      <p:sp>
        <p:nvSpPr>
          <p:cNvPr id="10" name="Slide Number Placeholder 9"/>
          <p:cNvSpPr>
            <a:spLocks noGrp="1"/>
          </p:cNvSpPr>
          <p:nvPr>
            <p:ph type="sldNum" sz="quarter" idx="12"/>
          </p:nvPr>
        </p:nvSpPr>
        <p:spPr>
          <a:xfrm>
            <a:off x="10137648" y="6457950"/>
            <a:ext cx="457200" cy="476250"/>
          </a:xfrm>
          <a:prstGeom prst="rect">
            <a:avLst/>
          </a:prstGeom>
        </p:spPr>
        <p:txBody>
          <a:bodyPr/>
          <a:lstStyle/>
          <a:p>
            <a:fld id="{6294C92D-0306-4E69-9CD3-20855E849650}" type="slidenum">
              <a:rPr kumimoji="0" lang="en-US" smtClean="0"/>
              <a:pPr/>
              <a:t>8</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5029200" y="1705361"/>
            <a:ext cx="1883133" cy="3247639"/>
          </a:xfrm>
        </p:spPr>
        <p:txBody>
          <a:bodyPr/>
          <a:lstStyle/>
          <a:p>
            <a:pPr marL="0" lvl="0" indent="0" algn="ctr">
              <a:buNone/>
            </a:pPr>
            <a:r>
              <a:rPr lang="en-US" sz="3200" dirty="0" err="1">
                <a:solidFill>
                  <a:schemeClr val="bg1"/>
                </a:solidFill>
              </a:rPr>
              <a:t>Dưới</a:t>
            </a:r>
            <a:r>
              <a:rPr lang="en-US" sz="3200" dirty="0">
                <a:solidFill>
                  <a:schemeClr val="bg1"/>
                </a:solidFill>
              </a:rPr>
              <a:t> </a:t>
            </a:r>
            <a:r>
              <a:rPr lang="en-US" sz="3200" dirty="0" err="1">
                <a:solidFill>
                  <a:schemeClr val="bg1"/>
                </a:solidFill>
              </a:rPr>
              <a:t>góc</a:t>
            </a:r>
            <a:r>
              <a:rPr lang="en-US" sz="3200" dirty="0">
                <a:solidFill>
                  <a:schemeClr val="bg1"/>
                </a:solidFill>
              </a:rPr>
              <a:t> </a:t>
            </a:r>
            <a:r>
              <a:rPr lang="en-US" sz="3200" dirty="0" err="1">
                <a:solidFill>
                  <a:schemeClr val="bg1"/>
                </a:solidFill>
              </a:rPr>
              <a:t>độ</a:t>
            </a:r>
            <a:r>
              <a:rPr lang="en-US" sz="3200" dirty="0">
                <a:solidFill>
                  <a:schemeClr val="bg1"/>
                </a:solidFill>
              </a:rPr>
              <a:t> </a:t>
            </a:r>
            <a:r>
              <a:rPr lang="en-US" sz="3200" dirty="0" err="1">
                <a:solidFill>
                  <a:schemeClr val="bg1"/>
                </a:solidFill>
              </a:rPr>
              <a:t>loại</a:t>
            </a:r>
            <a:r>
              <a:rPr lang="en-US" sz="3200" dirty="0">
                <a:solidFill>
                  <a:schemeClr val="bg1"/>
                </a:solidFill>
              </a:rPr>
              <a:t> </a:t>
            </a:r>
            <a:r>
              <a:rPr lang="en-US" sz="3200" dirty="0" err="1">
                <a:solidFill>
                  <a:schemeClr val="bg1"/>
                </a:solidFill>
              </a:rPr>
              <a:t>máy</a:t>
            </a:r>
            <a:r>
              <a:rPr lang="en-US" sz="3200" dirty="0">
                <a:solidFill>
                  <a:schemeClr val="bg1"/>
                </a:solidFill>
              </a:rPr>
              <a:t> </a:t>
            </a:r>
            <a:r>
              <a:rPr lang="en-US" sz="3200" dirty="0" err="1">
                <a:solidFill>
                  <a:schemeClr val="bg1"/>
                </a:solidFill>
              </a:rPr>
              <a:t>tính</a:t>
            </a:r>
            <a:r>
              <a:rPr lang="en-US" sz="3200" dirty="0">
                <a:solidFill>
                  <a:schemeClr val="bg1"/>
                </a:solidFill>
              </a:rPr>
              <a:t>, </a:t>
            </a:r>
            <a:r>
              <a:rPr lang="en-US" sz="3200" dirty="0" err="1">
                <a:solidFill>
                  <a:schemeClr val="bg1"/>
                </a:solidFill>
              </a:rPr>
              <a:t>hệ</a:t>
            </a:r>
            <a:r>
              <a:rPr lang="en-US" sz="3200" dirty="0">
                <a:solidFill>
                  <a:schemeClr val="bg1"/>
                </a:solidFill>
              </a:rPr>
              <a:t> </a:t>
            </a:r>
            <a:r>
              <a:rPr lang="en-US" sz="3200" dirty="0" err="1">
                <a:solidFill>
                  <a:schemeClr val="bg1"/>
                </a:solidFill>
              </a:rPr>
              <a:t>điều</a:t>
            </a:r>
            <a:r>
              <a:rPr lang="en-US" sz="3200" dirty="0">
                <a:solidFill>
                  <a:schemeClr val="bg1"/>
                </a:solidFill>
              </a:rPr>
              <a:t> </a:t>
            </a:r>
            <a:r>
              <a:rPr lang="en-US" sz="3200" dirty="0" err="1">
                <a:solidFill>
                  <a:schemeClr val="bg1"/>
                </a:solidFill>
              </a:rPr>
              <a:t>hành</a:t>
            </a:r>
            <a:r>
              <a:rPr lang="en-US" sz="3200" dirty="0">
                <a:solidFill>
                  <a:schemeClr val="bg1"/>
                </a:solidFill>
              </a:rPr>
              <a:t> chia </a:t>
            </a:r>
            <a:r>
              <a:rPr lang="en-US" sz="3200" dirty="0" err="1">
                <a:solidFill>
                  <a:schemeClr val="bg1"/>
                </a:solidFill>
              </a:rPr>
              <a:t>thành</a:t>
            </a:r>
            <a:r>
              <a:rPr lang="en-US" sz="3200" dirty="0">
                <a:solidFill>
                  <a:schemeClr val="bg1"/>
                </a:solidFill>
              </a:rPr>
              <a:t> </a:t>
            </a:r>
            <a:r>
              <a:rPr lang="en-US" sz="3200" dirty="0" err="1">
                <a:solidFill>
                  <a:schemeClr val="bg1"/>
                </a:solidFill>
              </a:rPr>
              <a:t>những</a:t>
            </a:r>
            <a:r>
              <a:rPr lang="en-US" sz="3200" dirty="0">
                <a:solidFill>
                  <a:schemeClr val="bg1"/>
                </a:solidFill>
              </a:rPr>
              <a:t> </a:t>
            </a:r>
            <a:r>
              <a:rPr lang="en-US" sz="3200" dirty="0" err="1">
                <a:solidFill>
                  <a:schemeClr val="bg1"/>
                </a:solidFill>
              </a:rPr>
              <a:t>loại</a:t>
            </a:r>
            <a:r>
              <a:rPr lang="en-US" sz="3200" dirty="0">
                <a:solidFill>
                  <a:schemeClr val="bg1"/>
                </a:solidFill>
              </a:rPr>
              <a:t> </a:t>
            </a:r>
            <a:r>
              <a:rPr lang="en-US" sz="3200" dirty="0" err="1">
                <a:solidFill>
                  <a:schemeClr val="bg1"/>
                </a:solidFill>
              </a:rPr>
              <a:t>nào</a:t>
            </a:r>
            <a:r>
              <a:rPr lang="en-US" sz="3200" dirty="0">
                <a:solidFill>
                  <a:schemeClr val="bg1"/>
                </a:solidFill>
              </a:rPr>
              <a:t>?</a:t>
            </a:r>
          </a:p>
          <a:p>
            <a:pPr marL="0" indent="0" algn="just">
              <a:buNone/>
            </a:pPr>
            <a:r>
              <a:rPr lang="en-US" dirty="0">
                <a:solidFill>
                  <a:schemeClr val="bg1"/>
                </a:solidFill>
              </a:rPr>
              <a:t> </a:t>
            </a:r>
          </a:p>
          <a:p>
            <a:pPr marL="0" indent="0">
              <a:buNone/>
            </a:pPr>
            <a:endParaRPr lang="en-US" dirty="0">
              <a:solidFill>
                <a:schemeClr val="bg1"/>
              </a:solidFill>
            </a:endParaRPr>
          </a:p>
        </p:txBody>
      </p:sp>
      <p:grpSp>
        <p:nvGrpSpPr>
          <p:cNvPr id="8" name="Group 7">
            <a:extLst>
              <a:ext uri="{FF2B5EF4-FFF2-40B4-BE49-F238E27FC236}">
                <a16:creationId xmlns:a16="http://schemas.microsoft.com/office/drawing/2014/main" id="{1DAB7F73-D1BD-4123-93DF-36A9D00BE56F}"/>
              </a:ext>
            </a:extLst>
          </p:cNvPr>
          <p:cNvGrpSpPr/>
          <p:nvPr/>
        </p:nvGrpSpPr>
        <p:grpSpPr>
          <a:xfrm flipH="1">
            <a:off x="-2" y="1830288"/>
            <a:ext cx="4415537" cy="907171"/>
            <a:chOff x="8871437" y="1986229"/>
            <a:chExt cx="3285395" cy="907171"/>
          </a:xfrm>
        </p:grpSpPr>
        <p:sp>
          <p:nvSpPr>
            <p:cNvPr id="56" name="Rectangle: Top Corners Rounded 55">
              <a:extLst>
                <a:ext uri="{FF2B5EF4-FFF2-40B4-BE49-F238E27FC236}">
                  <a16:creationId xmlns:a16="http://schemas.microsoft.com/office/drawing/2014/main" id="{9D571309-4A98-4E53-97C1-FF1A730E1640}"/>
                </a:ext>
              </a:extLst>
            </p:cNvPr>
            <p:cNvSpPr/>
            <p:nvPr/>
          </p:nvSpPr>
          <p:spPr>
            <a:xfrm rot="16200000">
              <a:off x="10060549" y="797117"/>
              <a:ext cx="907171" cy="3285395"/>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7" name="Oval 56">
              <a:extLst>
                <a:ext uri="{FF2B5EF4-FFF2-40B4-BE49-F238E27FC236}">
                  <a16:creationId xmlns:a16="http://schemas.microsoft.com/office/drawing/2014/main" id="{D8A5807E-2000-4D5E-9DF7-C92FE6727372}"/>
                </a:ext>
              </a:extLst>
            </p:cNvPr>
            <p:cNvSpPr/>
            <p:nvPr/>
          </p:nvSpPr>
          <p:spPr>
            <a:xfrm>
              <a:off x="8936757" y="2033070"/>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grpSp>
        <p:nvGrpSpPr>
          <p:cNvPr id="9" name="Group 8">
            <a:extLst>
              <a:ext uri="{FF2B5EF4-FFF2-40B4-BE49-F238E27FC236}">
                <a16:creationId xmlns:a16="http://schemas.microsoft.com/office/drawing/2014/main" id="{BB621F6E-B9B5-4667-999F-B8E6B6EBDA05}"/>
              </a:ext>
            </a:extLst>
          </p:cNvPr>
          <p:cNvGrpSpPr/>
          <p:nvPr/>
        </p:nvGrpSpPr>
        <p:grpSpPr>
          <a:xfrm>
            <a:off x="7620890" y="1846704"/>
            <a:ext cx="4571110" cy="907171"/>
            <a:chOff x="8871437" y="1986229"/>
            <a:chExt cx="3285395" cy="907171"/>
          </a:xfrm>
          <a:solidFill>
            <a:schemeClr val="accent3"/>
          </a:solidFill>
        </p:grpSpPr>
        <p:sp>
          <p:nvSpPr>
            <p:cNvPr id="54" name="Rectangle: Top Corners Rounded 53">
              <a:extLst>
                <a:ext uri="{FF2B5EF4-FFF2-40B4-BE49-F238E27FC236}">
                  <a16:creationId xmlns:a16="http://schemas.microsoft.com/office/drawing/2014/main" id="{96C9A4F6-8739-445D-AB29-532259529CED}"/>
                </a:ext>
              </a:extLst>
            </p:cNvPr>
            <p:cNvSpPr/>
            <p:nvPr/>
          </p:nvSpPr>
          <p:spPr>
            <a:xfrm rot="16200000">
              <a:off x="10060549" y="797117"/>
              <a:ext cx="907171" cy="328539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5" name="Oval 54">
              <a:extLst>
                <a:ext uri="{FF2B5EF4-FFF2-40B4-BE49-F238E27FC236}">
                  <a16:creationId xmlns:a16="http://schemas.microsoft.com/office/drawing/2014/main" id="{A4BD840F-B059-4AB2-A4B3-D4BF54A3D569}"/>
                </a:ext>
              </a:extLst>
            </p:cNvPr>
            <p:cNvSpPr/>
            <p:nvPr/>
          </p:nvSpPr>
          <p:spPr>
            <a:xfrm>
              <a:off x="8936757" y="2033070"/>
              <a:ext cx="813495" cy="8134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75000"/>
                    <a:lumOff val="25000"/>
                  </a:schemeClr>
                </a:solidFill>
              </a:endParaRPr>
            </a:p>
          </p:txBody>
        </p:sp>
      </p:grpSp>
      <p:sp>
        <p:nvSpPr>
          <p:cNvPr id="12" name="Oval 21">
            <a:extLst>
              <a:ext uri="{FF2B5EF4-FFF2-40B4-BE49-F238E27FC236}">
                <a16:creationId xmlns:a16="http://schemas.microsoft.com/office/drawing/2014/main" id="{8FAB9ACC-7809-4409-BC09-834F20320250}"/>
              </a:ext>
            </a:extLst>
          </p:cNvPr>
          <p:cNvSpPr>
            <a:spLocks noChangeAspect="1"/>
          </p:cNvSpPr>
          <p:nvPr/>
        </p:nvSpPr>
        <p:spPr>
          <a:xfrm>
            <a:off x="3581400" y="2072791"/>
            <a:ext cx="418076" cy="42216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13" name="Rounded Rectangle 7">
            <a:extLst>
              <a:ext uri="{FF2B5EF4-FFF2-40B4-BE49-F238E27FC236}">
                <a16:creationId xmlns:a16="http://schemas.microsoft.com/office/drawing/2014/main" id="{21B8CBD3-9DCB-4CB3-B5C9-17C67A72E9B6}"/>
              </a:ext>
            </a:extLst>
          </p:cNvPr>
          <p:cNvSpPr/>
          <p:nvPr/>
        </p:nvSpPr>
        <p:spPr>
          <a:xfrm>
            <a:off x="8151259" y="2100631"/>
            <a:ext cx="230741" cy="399317"/>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dirty="0"/>
          </a:p>
        </p:txBody>
      </p:sp>
      <p:grpSp>
        <p:nvGrpSpPr>
          <p:cNvPr id="16" name="Group 15">
            <a:extLst>
              <a:ext uri="{FF2B5EF4-FFF2-40B4-BE49-F238E27FC236}">
                <a16:creationId xmlns:a16="http://schemas.microsoft.com/office/drawing/2014/main" id="{43C94C0C-272F-4725-896A-496F02F98FFE}"/>
              </a:ext>
            </a:extLst>
          </p:cNvPr>
          <p:cNvGrpSpPr/>
          <p:nvPr/>
        </p:nvGrpSpPr>
        <p:grpSpPr>
          <a:xfrm flipH="1">
            <a:off x="-1" y="3329841"/>
            <a:ext cx="4321625" cy="907171"/>
            <a:chOff x="8871437" y="1986229"/>
            <a:chExt cx="3285395" cy="907171"/>
          </a:xfrm>
        </p:grpSpPr>
        <p:sp>
          <p:nvSpPr>
            <p:cNvPr id="48" name="Rectangle: Top Corners Rounded 47">
              <a:extLst>
                <a:ext uri="{FF2B5EF4-FFF2-40B4-BE49-F238E27FC236}">
                  <a16:creationId xmlns:a16="http://schemas.microsoft.com/office/drawing/2014/main" id="{67E30F35-FBA2-42C5-A27D-EE341972A8BF}"/>
                </a:ext>
              </a:extLst>
            </p:cNvPr>
            <p:cNvSpPr/>
            <p:nvPr/>
          </p:nvSpPr>
          <p:spPr>
            <a:xfrm rot="16200000">
              <a:off x="10060549" y="797117"/>
              <a:ext cx="907171" cy="3285395"/>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9" name="Oval 48">
              <a:extLst>
                <a:ext uri="{FF2B5EF4-FFF2-40B4-BE49-F238E27FC236}">
                  <a16:creationId xmlns:a16="http://schemas.microsoft.com/office/drawing/2014/main" id="{13D0E175-9212-4F52-9EA3-DDC131E6E139}"/>
                </a:ext>
              </a:extLst>
            </p:cNvPr>
            <p:cNvSpPr/>
            <p:nvPr/>
          </p:nvSpPr>
          <p:spPr>
            <a:xfrm>
              <a:off x="8936757" y="2033070"/>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grpSp>
        <p:nvGrpSpPr>
          <p:cNvPr id="17" name="Group 16">
            <a:extLst>
              <a:ext uri="{FF2B5EF4-FFF2-40B4-BE49-F238E27FC236}">
                <a16:creationId xmlns:a16="http://schemas.microsoft.com/office/drawing/2014/main" id="{279D090F-A2C4-4515-8E27-CF4D51677550}"/>
              </a:ext>
            </a:extLst>
          </p:cNvPr>
          <p:cNvGrpSpPr/>
          <p:nvPr/>
        </p:nvGrpSpPr>
        <p:grpSpPr>
          <a:xfrm>
            <a:off x="7620889" y="3346257"/>
            <a:ext cx="4571111" cy="907171"/>
            <a:chOff x="8871437" y="1986229"/>
            <a:chExt cx="3285395" cy="907171"/>
          </a:xfrm>
          <a:solidFill>
            <a:schemeClr val="accent3"/>
          </a:solidFill>
        </p:grpSpPr>
        <p:sp>
          <p:nvSpPr>
            <p:cNvPr id="46" name="Rectangle: Top Corners Rounded 45">
              <a:extLst>
                <a:ext uri="{FF2B5EF4-FFF2-40B4-BE49-F238E27FC236}">
                  <a16:creationId xmlns:a16="http://schemas.microsoft.com/office/drawing/2014/main" id="{3118264F-6020-4BD5-9C23-72DDF9DF5CDF}"/>
                </a:ext>
              </a:extLst>
            </p:cNvPr>
            <p:cNvSpPr/>
            <p:nvPr/>
          </p:nvSpPr>
          <p:spPr>
            <a:xfrm rot="16200000">
              <a:off x="10060549" y="797117"/>
              <a:ext cx="907171" cy="328539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7" name="Oval 46">
              <a:extLst>
                <a:ext uri="{FF2B5EF4-FFF2-40B4-BE49-F238E27FC236}">
                  <a16:creationId xmlns:a16="http://schemas.microsoft.com/office/drawing/2014/main" id="{410F4382-44BE-4135-B94D-5607A1C241DD}"/>
                </a:ext>
              </a:extLst>
            </p:cNvPr>
            <p:cNvSpPr/>
            <p:nvPr/>
          </p:nvSpPr>
          <p:spPr>
            <a:xfrm>
              <a:off x="8936757" y="2033070"/>
              <a:ext cx="813495" cy="8134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sp>
        <p:nvSpPr>
          <p:cNvPr id="18" name="Rounded Rectangle 7">
            <a:extLst>
              <a:ext uri="{FF2B5EF4-FFF2-40B4-BE49-F238E27FC236}">
                <a16:creationId xmlns:a16="http://schemas.microsoft.com/office/drawing/2014/main" id="{3D1B66A3-B968-4CDF-A99F-2ADC7FCB70CC}"/>
              </a:ext>
            </a:extLst>
          </p:cNvPr>
          <p:cNvSpPr/>
          <p:nvPr/>
        </p:nvSpPr>
        <p:spPr>
          <a:xfrm>
            <a:off x="3581400" y="3613028"/>
            <a:ext cx="394347" cy="340797"/>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19" name="Rectangle 23">
            <a:extLst>
              <a:ext uri="{FF2B5EF4-FFF2-40B4-BE49-F238E27FC236}">
                <a16:creationId xmlns:a16="http://schemas.microsoft.com/office/drawing/2014/main" id="{0F5C8BC2-17B0-4B56-83E2-09AFBED03DC4}"/>
              </a:ext>
            </a:extLst>
          </p:cNvPr>
          <p:cNvSpPr/>
          <p:nvPr/>
        </p:nvSpPr>
        <p:spPr>
          <a:xfrm>
            <a:off x="8011883" y="3668575"/>
            <a:ext cx="446317" cy="262535"/>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dirty="0"/>
          </a:p>
        </p:txBody>
      </p:sp>
      <p:grpSp>
        <p:nvGrpSpPr>
          <p:cNvPr id="22" name="Group 21">
            <a:extLst>
              <a:ext uri="{FF2B5EF4-FFF2-40B4-BE49-F238E27FC236}">
                <a16:creationId xmlns:a16="http://schemas.microsoft.com/office/drawing/2014/main" id="{A7CB967D-1AB6-4948-9A9B-FD19BAB96BDC}"/>
              </a:ext>
            </a:extLst>
          </p:cNvPr>
          <p:cNvGrpSpPr/>
          <p:nvPr/>
        </p:nvGrpSpPr>
        <p:grpSpPr>
          <a:xfrm flipH="1">
            <a:off x="0" y="4829394"/>
            <a:ext cx="4415535" cy="907171"/>
            <a:chOff x="8871437" y="1986229"/>
            <a:chExt cx="3285395" cy="907171"/>
          </a:xfrm>
        </p:grpSpPr>
        <p:sp>
          <p:nvSpPr>
            <p:cNvPr id="40" name="Rectangle: Top Corners Rounded 39">
              <a:extLst>
                <a:ext uri="{FF2B5EF4-FFF2-40B4-BE49-F238E27FC236}">
                  <a16:creationId xmlns:a16="http://schemas.microsoft.com/office/drawing/2014/main" id="{639E2470-E49A-4487-8AD6-CC2CD28DC3B2}"/>
                </a:ext>
              </a:extLst>
            </p:cNvPr>
            <p:cNvSpPr/>
            <p:nvPr/>
          </p:nvSpPr>
          <p:spPr>
            <a:xfrm rot="16200000">
              <a:off x="10060549" y="797117"/>
              <a:ext cx="907171" cy="3285395"/>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Oval 40">
              <a:extLst>
                <a:ext uri="{FF2B5EF4-FFF2-40B4-BE49-F238E27FC236}">
                  <a16:creationId xmlns:a16="http://schemas.microsoft.com/office/drawing/2014/main" id="{1CC71708-4347-4813-A3C7-29C99715A9CD}"/>
                </a:ext>
              </a:extLst>
            </p:cNvPr>
            <p:cNvSpPr/>
            <p:nvPr/>
          </p:nvSpPr>
          <p:spPr>
            <a:xfrm>
              <a:off x="8936757" y="2033070"/>
              <a:ext cx="813495"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grpSp>
        <p:nvGrpSpPr>
          <p:cNvPr id="23" name="Group 22">
            <a:extLst>
              <a:ext uri="{FF2B5EF4-FFF2-40B4-BE49-F238E27FC236}">
                <a16:creationId xmlns:a16="http://schemas.microsoft.com/office/drawing/2014/main" id="{6234D061-9C43-48F8-B02C-F7C7E3FEE626}"/>
              </a:ext>
            </a:extLst>
          </p:cNvPr>
          <p:cNvGrpSpPr/>
          <p:nvPr/>
        </p:nvGrpSpPr>
        <p:grpSpPr>
          <a:xfrm>
            <a:off x="7620000" y="4845810"/>
            <a:ext cx="4572000" cy="907171"/>
            <a:chOff x="8871437" y="1986229"/>
            <a:chExt cx="3285395" cy="907171"/>
          </a:xfrm>
          <a:solidFill>
            <a:schemeClr val="accent3"/>
          </a:solidFill>
        </p:grpSpPr>
        <p:sp>
          <p:nvSpPr>
            <p:cNvPr id="38" name="Rectangle: Top Corners Rounded 37">
              <a:extLst>
                <a:ext uri="{FF2B5EF4-FFF2-40B4-BE49-F238E27FC236}">
                  <a16:creationId xmlns:a16="http://schemas.microsoft.com/office/drawing/2014/main" id="{75D58510-237B-4B07-9686-6608C041EEC8}"/>
                </a:ext>
              </a:extLst>
            </p:cNvPr>
            <p:cNvSpPr/>
            <p:nvPr/>
          </p:nvSpPr>
          <p:spPr>
            <a:xfrm rot="16200000">
              <a:off x="10060549" y="797117"/>
              <a:ext cx="907171" cy="3285395"/>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Oval 38">
              <a:extLst>
                <a:ext uri="{FF2B5EF4-FFF2-40B4-BE49-F238E27FC236}">
                  <a16:creationId xmlns:a16="http://schemas.microsoft.com/office/drawing/2014/main" id="{76061F46-54EC-45A8-B850-A289369028B3}"/>
                </a:ext>
              </a:extLst>
            </p:cNvPr>
            <p:cNvSpPr/>
            <p:nvPr/>
          </p:nvSpPr>
          <p:spPr>
            <a:xfrm>
              <a:off x="8936757" y="2033070"/>
              <a:ext cx="813495" cy="81349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grpSp>
      <p:sp>
        <p:nvSpPr>
          <p:cNvPr id="24" name="Rounded Rectangle 27">
            <a:extLst>
              <a:ext uri="{FF2B5EF4-FFF2-40B4-BE49-F238E27FC236}">
                <a16:creationId xmlns:a16="http://schemas.microsoft.com/office/drawing/2014/main" id="{AAF6082F-6405-4952-ACE5-D7985832FB15}"/>
              </a:ext>
            </a:extLst>
          </p:cNvPr>
          <p:cNvSpPr/>
          <p:nvPr/>
        </p:nvSpPr>
        <p:spPr>
          <a:xfrm>
            <a:off x="3696792" y="5122209"/>
            <a:ext cx="418008" cy="321541"/>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5" name="Rectangle 9">
            <a:extLst>
              <a:ext uri="{FF2B5EF4-FFF2-40B4-BE49-F238E27FC236}">
                <a16:creationId xmlns:a16="http://schemas.microsoft.com/office/drawing/2014/main" id="{8217EF40-86AA-4DA7-96DB-85005996B592}"/>
              </a:ext>
            </a:extLst>
          </p:cNvPr>
          <p:cNvSpPr/>
          <p:nvPr/>
        </p:nvSpPr>
        <p:spPr>
          <a:xfrm>
            <a:off x="8082014" y="5123324"/>
            <a:ext cx="376186" cy="35214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1"/>
          </a:p>
        </p:txBody>
      </p:sp>
      <p:sp>
        <p:nvSpPr>
          <p:cNvPr id="28" name="TextBox 79">
            <a:extLst>
              <a:ext uri="{FF2B5EF4-FFF2-40B4-BE49-F238E27FC236}">
                <a16:creationId xmlns:a16="http://schemas.microsoft.com/office/drawing/2014/main" id="{C8702CC9-A6F9-41F8-9BE2-3733B1E9A67A}"/>
              </a:ext>
            </a:extLst>
          </p:cNvPr>
          <p:cNvSpPr txBox="1"/>
          <p:nvPr/>
        </p:nvSpPr>
        <p:spPr>
          <a:xfrm>
            <a:off x="8930082" y="1822528"/>
            <a:ext cx="3352801" cy="9541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HĐH </a:t>
            </a:r>
            <a:r>
              <a:rPr lang="en-US" sz="2800" dirty="0" err="1"/>
              <a:t>dành</a:t>
            </a:r>
            <a:r>
              <a:rPr lang="en-US" sz="2800" dirty="0"/>
              <a:t> </a:t>
            </a:r>
            <a:r>
              <a:rPr lang="en-US" sz="2800" dirty="0" err="1"/>
              <a:t>cho</a:t>
            </a:r>
            <a:r>
              <a:rPr lang="en-US" sz="2800" dirty="0"/>
              <a:t> </a:t>
            </a:r>
            <a:r>
              <a:rPr lang="en-US" sz="2800" dirty="0" err="1"/>
              <a:t>máy</a:t>
            </a:r>
            <a:r>
              <a:rPr lang="en-US" sz="2800" dirty="0"/>
              <a:t> PDA (Phone,…)</a:t>
            </a:r>
            <a:endParaRPr lang="ko-KR" altLang="en-US" sz="2800" dirty="0">
              <a:solidFill>
                <a:schemeClr val="bg1"/>
              </a:solidFill>
              <a:cs typeface="Arial" pitchFamily="34" charset="0"/>
            </a:endParaRPr>
          </a:p>
        </p:txBody>
      </p:sp>
      <p:sp>
        <p:nvSpPr>
          <p:cNvPr id="29" name="TextBox 80">
            <a:extLst>
              <a:ext uri="{FF2B5EF4-FFF2-40B4-BE49-F238E27FC236}">
                <a16:creationId xmlns:a16="http://schemas.microsoft.com/office/drawing/2014/main" id="{DC9FE3A8-C552-4722-AC27-742182CA6484}"/>
              </a:ext>
            </a:extLst>
          </p:cNvPr>
          <p:cNvSpPr txBox="1"/>
          <p:nvPr/>
        </p:nvSpPr>
        <p:spPr>
          <a:xfrm>
            <a:off x="8932980" y="3314581"/>
            <a:ext cx="3792419" cy="9541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HĐH </a:t>
            </a:r>
            <a:r>
              <a:rPr lang="en-US" sz="2800" dirty="0" err="1"/>
              <a:t>dành</a:t>
            </a:r>
            <a:r>
              <a:rPr lang="en-US" sz="2800" dirty="0"/>
              <a:t> </a:t>
            </a:r>
            <a:r>
              <a:rPr lang="en-US" sz="2800" dirty="0" err="1"/>
              <a:t>cho</a:t>
            </a:r>
            <a:r>
              <a:rPr lang="en-US" sz="2800" dirty="0"/>
              <a:t> </a:t>
            </a:r>
            <a:r>
              <a:rPr lang="en-US" sz="2800" dirty="0" err="1"/>
              <a:t>máy</a:t>
            </a:r>
            <a:r>
              <a:rPr lang="en-US" sz="2800" dirty="0"/>
              <a:t> </a:t>
            </a:r>
            <a:r>
              <a:rPr lang="en-US" sz="2800" dirty="0" err="1"/>
              <a:t>chuyên</a:t>
            </a:r>
            <a:r>
              <a:rPr lang="en-US" sz="2800" dirty="0"/>
              <a:t> </a:t>
            </a:r>
            <a:r>
              <a:rPr lang="en-US" sz="2800" dirty="0" err="1"/>
              <a:t>biệt</a:t>
            </a:r>
            <a:r>
              <a:rPr lang="en-US" sz="2800" dirty="0"/>
              <a:t> (Car, TV) </a:t>
            </a:r>
            <a:endParaRPr lang="ko-KR" altLang="en-US" sz="2800" dirty="0">
              <a:solidFill>
                <a:schemeClr val="bg1"/>
              </a:solidFill>
              <a:cs typeface="Arial" pitchFamily="34" charset="0"/>
            </a:endParaRPr>
          </a:p>
        </p:txBody>
      </p:sp>
      <p:sp>
        <p:nvSpPr>
          <p:cNvPr id="30" name="TextBox 81">
            <a:extLst>
              <a:ext uri="{FF2B5EF4-FFF2-40B4-BE49-F238E27FC236}">
                <a16:creationId xmlns:a16="http://schemas.microsoft.com/office/drawing/2014/main" id="{2539EC0E-FE01-4A1A-95D8-8F0B7FBAC7EB}"/>
              </a:ext>
            </a:extLst>
          </p:cNvPr>
          <p:cNvSpPr txBox="1"/>
          <p:nvPr/>
        </p:nvSpPr>
        <p:spPr>
          <a:xfrm>
            <a:off x="8915400" y="4837093"/>
            <a:ext cx="3886200" cy="9541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HĐH </a:t>
            </a:r>
            <a:r>
              <a:rPr lang="en-US" sz="2800" dirty="0" err="1"/>
              <a:t>dành</a:t>
            </a:r>
            <a:r>
              <a:rPr lang="en-US" sz="2800" dirty="0"/>
              <a:t> </a:t>
            </a:r>
            <a:r>
              <a:rPr lang="en-US" sz="2800" dirty="0" err="1"/>
              <a:t>cho</a:t>
            </a:r>
            <a:r>
              <a:rPr lang="en-US" sz="2800" dirty="0"/>
              <a:t> </a:t>
            </a:r>
            <a:r>
              <a:rPr lang="en-US" sz="2800" dirty="0" err="1"/>
              <a:t>thiết</a:t>
            </a:r>
            <a:r>
              <a:rPr lang="en-US" sz="2800" dirty="0"/>
              <a:t> </a:t>
            </a:r>
            <a:r>
              <a:rPr lang="en-US" sz="2800" dirty="0" err="1"/>
              <a:t>bị</a:t>
            </a:r>
            <a:r>
              <a:rPr lang="en-US" sz="2800" dirty="0"/>
              <a:t> </a:t>
            </a:r>
            <a:r>
              <a:rPr lang="en-US" sz="2800" dirty="0" err="1"/>
              <a:t>nhúng</a:t>
            </a:r>
            <a:r>
              <a:rPr lang="en-US" sz="2800" dirty="0"/>
              <a:t> (RTOS) </a:t>
            </a:r>
            <a:endParaRPr lang="ko-KR" altLang="en-US" sz="2800" dirty="0">
              <a:solidFill>
                <a:schemeClr val="bg1"/>
              </a:solidFill>
              <a:cs typeface="Arial" pitchFamily="34" charset="0"/>
            </a:endParaRPr>
          </a:p>
        </p:txBody>
      </p:sp>
      <p:sp>
        <p:nvSpPr>
          <p:cNvPr id="31" name="TextBox 82">
            <a:extLst>
              <a:ext uri="{FF2B5EF4-FFF2-40B4-BE49-F238E27FC236}">
                <a16:creationId xmlns:a16="http://schemas.microsoft.com/office/drawing/2014/main" id="{A4B8C8FB-F311-4D78-B7A5-9EFD685A767D}"/>
              </a:ext>
            </a:extLst>
          </p:cNvPr>
          <p:cNvSpPr txBox="1"/>
          <p:nvPr/>
        </p:nvSpPr>
        <p:spPr>
          <a:xfrm>
            <a:off x="0" y="1828800"/>
            <a:ext cx="3609391" cy="9541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HĐH </a:t>
            </a:r>
            <a:r>
              <a:rPr lang="en-US" sz="2800" dirty="0" err="1"/>
              <a:t>dành</a:t>
            </a:r>
            <a:r>
              <a:rPr lang="en-US" sz="2800" dirty="0"/>
              <a:t> </a:t>
            </a:r>
            <a:r>
              <a:rPr lang="en-US" sz="2800" dirty="0" err="1"/>
              <a:t>cho</a:t>
            </a:r>
            <a:r>
              <a:rPr lang="en-US" sz="2800" dirty="0"/>
              <a:t> </a:t>
            </a:r>
            <a:r>
              <a:rPr lang="en-US" sz="2800" dirty="0" err="1"/>
              <a:t>máy</a:t>
            </a:r>
            <a:r>
              <a:rPr lang="en-US" sz="2800" dirty="0"/>
              <a:t> </a:t>
            </a:r>
            <a:r>
              <a:rPr lang="en-US" sz="2800" dirty="0" err="1"/>
              <a:t>MainFrame</a:t>
            </a:r>
            <a:r>
              <a:rPr lang="en-US" sz="2800" dirty="0"/>
              <a:t> </a:t>
            </a:r>
            <a:endParaRPr lang="ko-KR" altLang="en-US" sz="2800" dirty="0">
              <a:solidFill>
                <a:schemeClr val="bg1"/>
              </a:solidFill>
              <a:cs typeface="Arial" pitchFamily="34" charset="0"/>
            </a:endParaRPr>
          </a:p>
        </p:txBody>
      </p:sp>
      <p:sp>
        <p:nvSpPr>
          <p:cNvPr id="32" name="TextBox 83">
            <a:extLst>
              <a:ext uri="{FF2B5EF4-FFF2-40B4-BE49-F238E27FC236}">
                <a16:creationId xmlns:a16="http://schemas.microsoft.com/office/drawing/2014/main" id="{2AF2A660-5A77-464E-A079-DBD710A24D46}"/>
              </a:ext>
            </a:extLst>
          </p:cNvPr>
          <p:cNvSpPr txBox="1"/>
          <p:nvPr/>
        </p:nvSpPr>
        <p:spPr>
          <a:xfrm>
            <a:off x="0" y="3250049"/>
            <a:ext cx="3609391" cy="1323439"/>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HĐH </a:t>
            </a:r>
            <a:r>
              <a:rPr lang="en-US" sz="2800" dirty="0" err="1"/>
              <a:t>dành</a:t>
            </a:r>
            <a:r>
              <a:rPr lang="en-US" sz="2800" dirty="0"/>
              <a:t> </a:t>
            </a:r>
            <a:r>
              <a:rPr lang="en-US" sz="2800" dirty="0" err="1"/>
              <a:t>cho</a:t>
            </a:r>
            <a:r>
              <a:rPr lang="en-US" sz="2800" dirty="0"/>
              <a:t> </a:t>
            </a:r>
            <a:r>
              <a:rPr lang="en-US" sz="2800" dirty="0" err="1"/>
              <a:t>máy</a:t>
            </a:r>
            <a:r>
              <a:rPr lang="en-US" sz="2800" dirty="0"/>
              <a:t> Server </a:t>
            </a:r>
            <a:br>
              <a:rPr lang="en-US" sz="2400" dirty="0"/>
            </a:br>
            <a:endParaRPr lang="ko-KR" altLang="en-US" sz="2400" dirty="0">
              <a:solidFill>
                <a:schemeClr val="bg1"/>
              </a:solidFill>
              <a:cs typeface="Arial" pitchFamily="34" charset="0"/>
            </a:endParaRPr>
          </a:p>
        </p:txBody>
      </p:sp>
      <p:sp>
        <p:nvSpPr>
          <p:cNvPr id="33" name="TextBox 84">
            <a:extLst>
              <a:ext uri="{FF2B5EF4-FFF2-40B4-BE49-F238E27FC236}">
                <a16:creationId xmlns:a16="http://schemas.microsoft.com/office/drawing/2014/main" id="{CDF0F2EB-943A-4582-BC99-2AB6EA633972}"/>
              </a:ext>
            </a:extLst>
          </p:cNvPr>
          <p:cNvSpPr txBox="1"/>
          <p:nvPr/>
        </p:nvSpPr>
        <p:spPr>
          <a:xfrm>
            <a:off x="-8530" y="4802088"/>
            <a:ext cx="3818530" cy="954107"/>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t>HĐH </a:t>
            </a:r>
            <a:r>
              <a:rPr lang="en-US" sz="2800" dirty="0" err="1"/>
              <a:t>dành</a:t>
            </a:r>
            <a:r>
              <a:rPr lang="en-US" sz="2800" dirty="0"/>
              <a:t> </a:t>
            </a:r>
            <a:r>
              <a:rPr lang="en-US" sz="2800" dirty="0" err="1"/>
              <a:t>cho</a:t>
            </a:r>
            <a:r>
              <a:rPr lang="en-US" sz="2800" dirty="0"/>
              <a:t> </a:t>
            </a:r>
          </a:p>
          <a:p>
            <a:r>
              <a:rPr lang="en-US" sz="2800" dirty="0" err="1"/>
              <a:t>máy</a:t>
            </a:r>
            <a:r>
              <a:rPr lang="en-US" sz="2800" dirty="0"/>
              <a:t> </a:t>
            </a:r>
            <a:r>
              <a:rPr lang="en-US" sz="2800" dirty="0" err="1"/>
              <a:t>tính</a:t>
            </a:r>
            <a:r>
              <a:rPr lang="en-US" sz="2800" dirty="0"/>
              <a:t> </a:t>
            </a:r>
            <a:r>
              <a:rPr lang="en-US" sz="2800" dirty="0" err="1"/>
              <a:t>cá</a:t>
            </a:r>
            <a:r>
              <a:rPr lang="en-US" sz="2800" dirty="0"/>
              <a:t> </a:t>
            </a:r>
            <a:r>
              <a:rPr lang="en-US" sz="2800" dirty="0" err="1"/>
              <a:t>nhân</a:t>
            </a:r>
            <a:endParaRPr lang="ko-KR" altLang="en-US" sz="2800" dirty="0">
              <a:solidFill>
                <a:schemeClr val="bg1"/>
              </a:solidFill>
              <a:cs typeface="Arial" pitchFamily="34" charset="0"/>
            </a:endParaRPr>
          </a:p>
        </p:txBody>
      </p:sp>
      <p:sp>
        <p:nvSpPr>
          <p:cNvPr id="58" name="Oval 57">
            <a:extLst>
              <a:ext uri="{FF2B5EF4-FFF2-40B4-BE49-F238E27FC236}">
                <a16:creationId xmlns:a16="http://schemas.microsoft.com/office/drawing/2014/main" id="{E641E475-CB59-48E5-B15B-6DEC2131DF04}"/>
              </a:ext>
            </a:extLst>
          </p:cNvPr>
          <p:cNvSpPr/>
          <p:nvPr/>
        </p:nvSpPr>
        <p:spPr>
          <a:xfrm flipH="1">
            <a:off x="7670549" y="1884701"/>
            <a:ext cx="1150938"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62" name="Oval 61">
            <a:extLst>
              <a:ext uri="{FF2B5EF4-FFF2-40B4-BE49-F238E27FC236}">
                <a16:creationId xmlns:a16="http://schemas.microsoft.com/office/drawing/2014/main" id="{3245581D-4A60-42C4-AD3B-1D24442EA9BE}"/>
              </a:ext>
            </a:extLst>
          </p:cNvPr>
          <p:cNvSpPr/>
          <p:nvPr/>
        </p:nvSpPr>
        <p:spPr>
          <a:xfrm flipH="1">
            <a:off x="7701466" y="3390781"/>
            <a:ext cx="1150938"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
        <p:nvSpPr>
          <p:cNvPr id="63" name="Oval 62">
            <a:extLst>
              <a:ext uri="{FF2B5EF4-FFF2-40B4-BE49-F238E27FC236}">
                <a16:creationId xmlns:a16="http://schemas.microsoft.com/office/drawing/2014/main" id="{42F1B853-3C57-4D8A-9BF7-0E1E261F1D70}"/>
              </a:ext>
            </a:extLst>
          </p:cNvPr>
          <p:cNvSpPr/>
          <p:nvPr/>
        </p:nvSpPr>
        <p:spPr>
          <a:xfrm flipH="1">
            <a:off x="7691160" y="4907398"/>
            <a:ext cx="1150938" cy="813495"/>
          </a:xfrm>
          <a:prstGeom prst="ellipse">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Tree>
    <p:extLst>
      <p:ext uri="{BB962C8B-B14F-4D97-AF65-F5344CB8AC3E}">
        <p14:creationId xmlns:p14="http://schemas.microsoft.com/office/powerpoint/2010/main" val="129950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randombar(horizontal)">
                                      <p:cBhvr>
                                        <p:cTn id="10" dur="500"/>
                                        <p:tgtEl>
                                          <p:spTgt spid="1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randombar(horizontal)">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randombar(horizontal)">
                                      <p:cBhvr>
                                        <p:cTn id="21" dur="500"/>
                                        <p:tgtEl>
                                          <p:spTgt spid="1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randombar(horizontal)">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randombar(horizontal)">
                                      <p:cBhvr>
                                        <p:cTn id="29" dur="500"/>
                                        <p:tgtEl>
                                          <p:spTgt spid="2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randombar(horizontal)">
                                      <p:cBhvr>
                                        <p:cTn id="32" dur="500"/>
                                        <p:tgtEl>
                                          <p:spTgt spid="24"/>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randombar(horizontal)">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randombar(horizontal)">
                                      <p:cBhvr>
                                        <p:cTn id="40" dur="500"/>
                                        <p:tgtEl>
                                          <p:spTgt spid="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randombar(horizontal)">
                                      <p:cBhvr>
                                        <p:cTn id="43" dur="500"/>
                                        <p:tgtEl>
                                          <p:spTgt spid="13"/>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randombar(horizontal)">
                                      <p:cBhvr>
                                        <p:cTn id="46" dur="500"/>
                                        <p:tgtEl>
                                          <p:spTgt spid="28"/>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randombar(horizontal)">
                                      <p:cBhvr>
                                        <p:cTn id="49" dur="500"/>
                                        <p:tgtEl>
                                          <p:spTgt spid="58"/>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randombar(horizontal)">
                                      <p:cBhvr>
                                        <p:cTn id="54" dur="500"/>
                                        <p:tgtEl>
                                          <p:spTgt spid="17"/>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randombar(horizontal)">
                                      <p:cBhvr>
                                        <p:cTn id="57" dur="500"/>
                                        <p:tgtEl>
                                          <p:spTgt spid="19"/>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randombar(horizontal)">
                                      <p:cBhvr>
                                        <p:cTn id="60" dur="500"/>
                                        <p:tgtEl>
                                          <p:spTgt spid="29"/>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randombar(horizontal)">
                                      <p:cBhvr>
                                        <p:cTn id="63" dur="500"/>
                                        <p:tgtEl>
                                          <p:spTgt spid="62"/>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randombar(horizontal)">
                                      <p:cBhvr>
                                        <p:cTn id="68" dur="500"/>
                                        <p:tgtEl>
                                          <p:spTgt spid="23"/>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randombar(horizontal)">
                                      <p:cBhvr>
                                        <p:cTn id="71" dur="500"/>
                                        <p:tgtEl>
                                          <p:spTgt spid="25"/>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63"/>
                                        </p:tgtEl>
                                        <p:attrNameLst>
                                          <p:attrName>style.visibility</p:attrName>
                                        </p:attrNameLst>
                                      </p:cBhvr>
                                      <p:to>
                                        <p:strVal val="visible"/>
                                      </p:to>
                                    </p:set>
                                    <p:animEffect transition="in" filter="randombar(horizontal)">
                                      <p:cBhvr>
                                        <p:cTn id="74" dur="500"/>
                                        <p:tgtEl>
                                          <p:spTgt spid="63"/>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randombar(horizontal)">
                                      <p:cBhvr>
                                        <p:cTn id="7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P spid="19" grpId="0" animBg="1"/>
      <p:bldP spid="24" grpId="0" animBg="1"/>
      <p:bldP spid="25" grpId="0" animBg="1"/>
      <p:bldP spid="28" grpId="0"/>
      <p:bldP spid="29" grpId="0"/>
      <p:bldP spid="30" grpId="0"/>
      <p:bldP spid="31" grpId="0"/>
      <p:bldP spid="32" grpId="0"/>
      <p:bldP spid="33" grpId="0"/>
      <p:bldP spid="58"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a:xfrm>
            <a:off x="10137648" y="6305550"/>
            <a:ext cx="457200" cy="476250"/>
          </a:xfrm>
          <a:prstGeom prst="rect">
            <a:avLst/>
          </a:prstGeom>
        </p:spPr>
        <p:txBody>
          <a:bodyPr/>
          <a:lstStyle/>
          <a:p>
            <a:fld id="{6294C92D-0306-4E69-9CD3-20855E849650}" type="slidenum">
              <a:rPr kumimoji="0" lang="en-US" smtClean="0"/>
              <a:pPr/>
              <a:t>9</a:t>
            </a:fld>
            <a:endParaRPr kumimoji="0" lang="en-US"/>
          </a:p>
        </p:txBody>
      </p:sp>
      <p:sp>
        <p:nvSpPr>
          <p:cNvPr id="4" name="Date Placeholder 3"/>
          <p:cNvSpPr>
            <a:spLocks noGrp="1"/>
          </p:cNvSpPr>
          <p:nvPr>
            <p:ph type="dt" sz="half" idx="10"/>
          </p:nvPr>
        </p:nvSpPr>
        <p:spPr/>
        <p:txBody>
          <a:bodyPr/>
          <a:lstStyle/>
          <a:p>
            <a:fld id="{DB6C528D-07A9-44AF-B376-C5F22691CB79}" type="datetime1">
              <a:rPr kumimoji="1" lang="en-US" altLang="ja-JP" smtClean="0"/>
              <a:t>4/24/2020</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2016 UIT-CE. All Rights Reserved.</a:t>
            </a:r>
            <a:endParaRPr kumimoji="1" lang="ja-JP" altLang="en-US" dirty="0"/>
          </a:p>
        </p:txBody>
      </p:sp>
      <p:sp>
        <p:nvSpPr>
          <p:cNvPr id="7" name="Title 6"/>
          <p:cNvSpPr>
            <a:spLocks noGrp="1"/>
          </p:cNvSpPr>
          <p:nvPr>
            <p:ph type="title"/>
          </p:nvPr>
        </p:nvSpPr>
        <p:spPr>
          <a:xfrm>
            <a:off x="2855914" y="228600"/>
            <a:ext cx="7354887" cy="693390"/>
          </a:xfrm>
        </p:spPr>
        <p:txBody>
          <a:bodyPr/>
          <a:lstStyle/>
          <a:p>
            <a:pPr algn="ctr"/>
            <a:r>
              <a:rPr lang="en-US" dirty="0" err="1"/>
              <a:t>Chương</a:t>
            </a:r>
            <a:r>
              <a:rPr lang="en-US" dirty="0"/>
              <a:t> 1 - </a:t>
            </a:r>
            <a:r>
              <a:rPr lang="en-US" dirty="0" err="1"/>
              <a:t>Tổng</a:t>
            </a:r>
            <a:r>
              <a:rPr lang="en-US" dirty="0"/>
              <a:t> </a:t>
            </a:r>
            <a:r>
              <a:rPr lang="en-US" dirty="0" err="1"/>
              <a:t>quan</a:t>
            </a:r>
            <a:r>
              <a:rPr lang="en-US" dirty="0"/>
              <a:t> </a:t>
            </a:r>
            <a:r>
              <a:rPr lang="en-US" dirty="0" err="1"/>
              <a:t>về</a:t>
            </a:r>
            <a:r>
              <a:rPr lang="en-US" dirty="0"/>
              <a:t> </a:t>
            </a:r>
            <a:r>
              <a:rPr lang="en-US" dirty="0" err="1"/>
              <a:t>hệ</a:t>
            </a:r>
            <a:r>
              <a:rPr lang="en-US" dirty="0"/>
              <a:t> </a:t>
            </a:r>
            <a:r>
              <a:rPr lang="en-US" dirty="0" err="1"/>
              <a:t>điều</a:t>
            </a:r>
            <a:r>
              <a:rPr lang="en-US" dirty="0"/>
              <a:t> </a:t>
            </a:r>
            <a:r>
              <a:rPr lang="en-US" dirty="0" err="1"/>
              <a:t>hành</a:t>
            </a:r>
            <a:endParaRPr lang="en-US" dirty="0"/>
          </a:p>
        </p:txBody>
      </p:sp>
      <p:sp>
        <p:nvSpPr>
          <p:cNvPr id="11" name="Content Placeholder 10"/>
          <p:cNvSpPr>
            <a:spLocks noGrp="1"/>
          </p:cNvSpPr>
          <p:nvPr>
            <p:ph idx="1"/>
          </p:nvPr>
        </p:nvSpPr>
        <p:spPr>
          <a:xfrm>
            <a:off x="228599" y="1266466"/>
            <a:ext cx="11521280" cy="476250"/>
          </a:xfrm>
        </p:spPr>
        <p:txBody>
          <a:bodyPr/>
          <a:lstStyle/>
          <a:p>
            <a:pPr lvl="0"/>
            <a:r>
              <a:rPr lang="en-US" dirty="0" err="1"/>
              <a:t>Nêu</a:t>
            </a:r>
            <a:r>
              <a:rPr lang="en-US" dirty="0"/>
              <a:t>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hệ</a:t>
            </a:r>
            <a:r>
              <a:rPr lang="en-US" dirty="0"/>
              <a:t> </a:t>
            </a:r>
            <a:r>
              <a:rPr lang="en-US" dirty="0" err="1"/>
              <a:t>điều</a:t>
            </a:r>
            <a:r>
              <a:rPr lang="en-US" dirty="0"/>
              <a:t> </a:t>
            </a:r>
            <a:r>
              <a:rPr lang="en-US" dirty="0" err="1"/>
              <a:t>hành</a:t>
            </a:r>
            <a:r>
              <a:rPr lang="en-US" dirty="0"/>
              <a:t>? </a:t>
            </a:r>
          </a:p>
          <a:p>
            <a:pPr lvl="0"/>
            <a:endParaRPr lang="en-US" dirty="0"/>
          </a:p>
          <a:p>
            <a:pPr marL="0" indent="0">
              <a:buNone/>
            </a:pPr>
            <a:endParaRPr lang="en-US" dirty="0"/>
          </a:p>
        </p:txBody>
      </p:sp>
      <p:pic>
        <p:nvPicPr>
          <p:cNvPr id="2" name="Picture 1">
            <a:extLst>
              <a:ext uri="{FF2B5EF4-FFF2-40B4-BE49-F238E27FC236}">
                <a16:creationId xmlns:a16="http://schemas.microsoft.com/office/drawing/2014/main" id="{35003AF6-E0D1-48ED-AFAD-883DC7C4A133}"/>
              </a:ext>
            </a:extLst>
          </p:cNvPr>
          <p:cNvPicPr>
            <a:picLocks noChangeAspect="1"/>
          </p:cNvPicPr>
          <p:nvPr/>
        </p:nvPicPr>
        <p:blipFill>
          <a:blip r:embed="rId3"/>
          <a:stretch>
            <a:fillRect/>
          </a:stretch>
        </p:blipFill>
        <p:spPr>
          <a:xfrm>
            <a:off x="228599" y="1981200"/>
            <a:ext cx="6086474" cy="4324350"/>
          </a:xfrm>
          <a:prstGeom prst="rect">
            <a:avLst/>
          </a:prstGeom>
        </p:spPr>
      </p:pic>
      <p:pic>
        <p:nvPicPr>
          <p:cNvPr id="3" name="Picture 2">
            <a:extLst>
              <a:ext uri="{FF2B5EF4-FFF2-40B4-BE49-F238E27FC236}">
                <a16:creationId xmlns:a16="http://schemas.microsoft.com/office/drawing/2014/main" id="{BBC21191-85BF-4860-B492-80FE9CF90C57}"/>
              </a:ext>
            </a:extLst>
          </p:cNvPr>
          <p:cNvPicPr>
            <a:picLocks noChangeAspect="1"/>
          </p:cNvPicPr>
          <p:nvPr/>
        </p:nvPicPr>
        <p:blipFill>
          <a:blip r:embed="rId4"/>
          <a:stretch>
            <a:fillRect/>
          </a:stretch>
        </p:blipFill>
        <p:spPr>
          <a:xfrm>
            <a:off x="6105526" y="2062748"/>
            <a:ext cx="6086474" cy="4038600"/>
          </a:xfrm>
          <a:prstGeom prst="rect">
            <a:avLst/>
          </a:prstGeom>
        </p:spPr>
      </p:pic>
    </p:spTree>
    <p:extLst>
      <p:ext uri="{BB962C8B-B14F-4D97-AF65-F5344CB8AC3E}">
        <p14:creationId xmlns:p14="http://schemas.microsoft.com/office/powerpoint/2010/main" val="89506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 Slide Bai Giang" id="{6D1FE97C-0DC9-49F0-BCBD-0231858D21AC}" vid="{6CE6C4B3-F117-464C-B978-3242D7D8DC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Lecture_Format_2017</Template>
  <TotalTime>5170</TotalTime>
  <Words>3282</Words>
  <Application>Microsoft Office PowerPoint</Application>
  <PresentationFormat>Widescreen</PresentationFormat>
  <Paragraphs>557</Paragraphs>
  <Slides>57</Slides>
  <Notes>55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Calibri</vt:lpstr>
      <vt:lpstr>Cambria Math</vt:lpstr>
      <vt:lpstr>Georgia</vt:lpstr>
      <vt:lpstr>Tahoma</vt:lpstr>
      <vt:lpstr>Times New Roman</vt:lpstr>
      <vt:lpstr>TimesNewRomanPSMT</vt:lpstr>
      <vt:lpstr>Wingdings</vt:lpstr>
      <vt:lpstr>Wingdings-Regular</vt:lpstr>
      <vt:lpstr>dsp</vt:lpstr>
      <vt:lpstr>HỆ ĐIỀU HÀNH</vt:lpstr>
      <vt:lpstr>Nội dung</vt:lpstr>
      <vt:lpstr>Chương 1 - Tổng quan về hệ điều hành</vt:lpstr>
      <vt:lpstr>Chương 1 - Tổng quan về hệ điều hành</vt:lpstr>
      <vt:lpstr>Chương 1 - Tổng quan về hệ điều hành</vt:lpstr>
      <vt:lpstr>Chương 1 - Tổng quan về hệ điều hành</vt:lpstr>
      <vt:lpstr>Chương 1 - Tổng quan về hệ điều hành</vt:lpstr>
      <vt:lpstr>Chương 1 - Tổng quan về hệ điều hành</vt:lpstr>
      <vt:lpstr>Chương 1 - Tổng quan về hệ điều hành</vt:lpstr>
      <vt:lpstr>Chương 1 - Tổng quan về hệ điều hành</vt:lpstr>
      <vt:lpstr>Chương 1 - Tổng quan về hệ điều hành</vt:lpstr>
      <vt:lpstr>Chương 2 – Cấu trúc hệ điều hành</vt:lpstr>
      <vt:lpstr>Chương 2 – Cấu trúc hệ điều hành</vt:lpstr>
      <vt:lpstr>Chương 2 – Cấu trúc hệ điều hành</vt:lpstr>
      <vt:lpstr>Chương 2 – Cấu trúc hệ điều hành</vt:lpstr>
      <vt:lpstr>Chương 2 – Cấu trúc hệ điều hành</vt:lpstr>
      <vt:lpstr>Chương 2 – Cấu trúc hệ điều hành</vt:lpstr>
      <vt:lpstr>Chương 2 – Cấu trúc hệ điều hành</vt:lpstr>
      <vt:lpstr>Chương 2 – Cấu trúc hệ điều hành</vt:lpstr>
      <vt:lpstr>Chương 2 – Cấu trúc hệ điều hành</vt:lpstr>
      <vt:lpstr>Chương 3 – Tiến trình</vt:lpstr>
      <vt:lpstr>Chương 3: Tiến trình</vt:lpstr>
      <vt:lpstr>Chương 3: Tiến trình</vt:lpstr>
      <vt:lpstr>Chương 3: Tiến trình</vt:lpstr>
      <vt:lpstr>Chương 3: Tiến trình</vt:lpstr>
      <vt:lpstr>Chương 3: Tiến trình</vt:lpstr>
      <vt:lpstr>Chương 3: Tiến trình</vt:lpstr>
      <vt:lpstr>Chương 3: Tiến trình</vt:lpstr>
      <vt:lpstr>Chương 3: Tiến trình</vt:lpstr>
      <vt:lpstr>Chương 3: Tiến trình</vt:lpstr>
      <vt:lpstr>Chương 3: Tiến trình</vt:lpstr>
      <vt:lpstr>Chương 3: Tiến trình</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4 – Định thời CPU</vt:lpstr>
      <vt:lpstr>Chương 5 – Đồng bộ</vt:lpstr>
      <vt:lpstr>Chương 5 – Đồng bộ</vt:lpstr>
      <vt:lpstr>Chương 5 – Đồng bộ</vt:lpstr>
      <vt:lpstr>Chương 5 – Đồng bộ</vt:lpstr>
      <vt:lpstr>Chương 5 – Đồng bộ</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Mobile Applications</dc:title>
  <dc:creator>quado</dc:creator>
  <cp:lastModifiedBy>Ngô Hiếu Trường</cp:lastModifiedBy>
  <cp:revision>642</cp:revision>
  <dcterms:created xsi:type="dcterms:W3CDTF">2013-02-24T12:47:21Z</dcterms:created>
  <dcterms:modified xsi:type="dcterms:W3CDTF">2020-04-24T03:43:05Z</dcterms:modified>
</cp:coreProperties>
</file>