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7"/>
  </p:notesMasterIdLst>
  <p:sldIdLst>
    <p:sldId id="329" r:id="rId2"/>
    <p:sldId id="431" r:id="rId3"/>
    <p:sldId id="456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49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3741" autoAdjust="0"/>
  </p:normalViewPr>
  <p:slideViewPr>
    <p:cSldViewPr>
      <p:cViewPr varScale="1">
        <p:scale>
          <a:sx n="95" d="100"/>
          <a:sy n="95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6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4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4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9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9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12192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12192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" y="10716"/>
            <a:ext cx="2349468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72008"/>
            <a:ext cx="1817165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26941" y="1012874"/>
            <a:ext cx="1016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0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6279819" y="16288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9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03"/>
            <a:ext cx="109728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26941" y="1012874"/>
            <a:ext cx="1016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613833" y="5562601"/>
            <a:ext cx="6294967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1" y="5562601"/>
            <a:ext cx="3966633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176085" y="5543065"/>
            <a:ext cx="173504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613833" y="5562601"/>
            <a:ext cx="6294967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1" y="5562601"/>
            <a:ext cx="3966633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176085" y="5543065"/>
            <a:ext cx="173504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12173243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9185" y="84139"/>
            <a:ext cx="10644716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44450"/>
            <a:ext cx="11521017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87338"/>
            <a:ext cx="9806516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412776"/>
            <a:ext cx="115212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360" y="6525344"/>
            <a:ext cx="28448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9468" y="6524626"/>
            <a:ext cx="749094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19840" y="6524626"/>
            <a:ext cx="233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92617" y="1123680"/>
            <a:ext cx="113284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593"/>
            <a:ext cx="1488676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HỆ ĐIỀU HÀNH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2169C2-BE08-4C99-8CBC-AF1CAC69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03" y="1352202"/>
            <a:ext cx="10966292" cy="304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0D325-E27B-4523-8467-93A55B02D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11" y="4422812"/>
            <a:ext cx="10693143" cy="126478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FC41A3-1007-4FE9-83E7-804F987BF528}"/>
              </a:ext>
            </a:extLst>
          </p:cNvPr>
          <p:cNvSpPr/>
          <p:nvPr/>
        </p:nvSpPr>
        <p:spPr>
          <a:xfrm>
            <a:off x="1006512" y="1656304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7DC7F3-9988-422E-962C-FE01516A0F60}"/>
              </a:ext>
            </a:extLst>
          </p:cNvPr>
          <p:cNvSpPr/>
          <p:nvPr/>
        </p:nvSpPr>
        <p:spPr>
          <a:xfrm>
            <a:off x="5486400" y="5293808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66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68270-8A2B-4000-B415-339BF7B7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10696761" cy="32766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45AB79-AA93-439A-A638-FAE49B07D053}"/>
              </a:ext>
            </a:extLst>
          </p:cNvPr>
          <p:cNvSpPr/>
          <p:nvPr/>
        </p:nvSpPr>
        <p:spPr>
          <a:xfrm>
            <a:off x="6878096" y="2021392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9C2069-F555-4B3E-892D-C06F47252167}"/>
              </a:ext>
            </a:extLst>
          </p:cNvPr>
          <p:cNvSpPr/>
          <p:nvPr/>
        </p:nvSpPr>
        <p:spPr>
          <a:xfrm>
            <a:off x="1355688" y="3763944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DC23ED-4FEB-49D7-9344-43EA41A49A0E}"/>
              </a:ext>
            </a:extLst>
          </p:cNvPr>
          <p:cNvGrpSpPr/>
          <p:nvPr/>
        </p:nvGrpSpPr>
        <p:grpSpPr>
          <a:xfrm>
            <a:off x="2209800" y="164751"/>
            <a:ext cx="7283129" cy="2899761"/>
            <a:chOff x="2667000" y="1676400"/>
            <a:chExt cx="8305800" cy="37338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540D03-BFF7-4DB7-9F6A-DC4EB29273FC}"/>
                </a:ext>
              </a:extLst>
            </p:cNvPr>
            <p:cNvSpPr/>
            <p:nvPr/>
          </p:nvSpPr>
          <p:spPr>
            <a:xfrm>
              <a:off x="2667000" y="1676400"/>
              <a:ext cx="8305800" cy="37338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2E1F45-19F2-4055-9C3F-DC2DFAAD5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8793" y="2129795"/>
              <a:ext cx="7858605" cy="2598410"/>
            </a:xfrm>
            <a:prstGeom prst="rect">
              <a:avLst/>
            </a:prstGeom>
            <a:solidFill>
              <a:srgbClr val="00B050"/>
            </a:solidFill>
          </p:spPr>
        </p:pic>
      </p:grpSp>
    </p:spTree>
    <p:extLst>
      <p:ext uri="{BB962C8B-B14F-4D97-AF65-F5344CB8AC3E}">
        <p14:creationId xmlns:p14="http://schemas.microsoft.com/office/powerpoint/2010/main" val="1939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B8CB9-59A1-425A-88C4-2A80F0B2C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10551242" cy="3886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092C5A-25CF-4F07-AADA-474E7704C55F}"/>
              </a:ext>
            </a:extLst>
          </p:cNvPr>
          <p:cNvSpPr/>
          <p:nvPr/>
        </p:nvSpPr>
        <p:spPr>
          <a:xfrm>
            <a:off x="7696200" y="339885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B7B001-CED1-4E08-BBC5-535A9D477C4F}"/>
              </a:ext>
            </a:extLst>
          </p:cNvPr>
          <p:cNvSpPr/>
          <p:nvPr/>
        </p:nvSpPr>
        <p:spPr>
          <a:xfrm>
            <a:off x="970504" y="4810648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53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(2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D10B2-445E-43B1-A842-0339A4D33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79" y="1470645"/>
            <a:ext cx="97631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6700C0-D895-46CE-B682-559608B1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01" y="1371600"/>
            <a:ext cx="8496300" cy="50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6B3F-0459-4566-A93F-9CC7797A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28678-A1DE-43C1-BF46-1669FB07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18015-471C-434A-8EB5-6353A833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1026" name="Picture 2" descr="The Anatomy of a &quot;Thank You&quot;">
            <a:extLst>
              <a:ext uri="{FF2B5EF4-FFF2-40B4-BE49-F238E27FC236}">
                <a16:creationId xmlns:a16="http://schemas.microsoft.com/office/drawing/2014/main" id="{FA93F934-B003-40DF-8FCD-3EDAEF39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08" y="1709737"/>
            <a:ext cx="5466868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91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5360" y="1412776"/>
            <a:ext cx="11521280" cy="1711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(</a:t>
            </a:r>
            <a:r>
              <a:rPr lang="en-US" i="1" dirty="0" err="1"/>
              <a:t>cấu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theo </a:t>
            </a:r>
            <a:r>
              <a:rPr lang="en-US" i="1" dirty="0" err="1"/>
              <a:t>từng</a:t>
            </a:r>
            <a:r>
              <a:rPr lang="en-US" i="1" dirty="0"/>
              <a:t> </a:t>
            </a:r>
            <a:r>
              <a:rPr lang="en-US" i="1" dirty="0" err="1"/>
              <a:t>kỳ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dirty="0"/>
              <a:t>)  (*)</a:t>
            </a:r>
          </a:p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(7đ): 20 </a:t>
            </a:r>
            <a:r>
              <a:rPr lang="en-US" dirty="0" err="1"/>
              <a:t>câu</a:t>
            </a:r>
            <a:endParaRPr lang="en-US" dirty="0"/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(3đ): 1 – 2 </a:t>
            </a:r>
            <a:r>
              <a:rPr lang="en-US" dirty="0" err="1"/>
              <a:t>câu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31D74-A3FE-42A8-A109-3A44D32438F9}"/>
              </a:ext>
            </a:extLst>
          </p:cNvPr>
          <p:cNvSpPr txBox="1"/>
          <p:nvPr/>
        </p:nvSpPr>
        <p:spPr>
          <a:xfrm>
            <a:off x="4300834" y="6324571"/>
            <a:ext cx="35477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*: Do </a:t>
            </a:r>
            <a:r>
              <a:rPr lang="en-US" sz="700" i="1" dirty="0" err="1"/>
              <a:t>ảnh</a:t>
            </a:r>
            <a:r>
              <a:rPr lang="en-US" sz="700" i="1" dirty="0"/>
              <a:t> h</a:t>
            </a:r>
            <a:r>
              <a:rPr lang="vi-VN" sz="700" i="1" dirty="0"/>
              <a:t>ư</a:t>
            </a:r>
            <a:r>
              <a:rPr lang="en-US" sz="700" i="1" dirty="0" err="1"/>
              <a:t>ởng</a:t>
            </a:r>
            <a:r>
              <a:rPr lang="en-US" sz="700" i="1" dirty="0"/>
              <a:t> </a:t>
            </a:r>
            <a:r>
              <a:rPr lang="en-US" sz="700" i="1" dirty="0" err="1"/>
              <a:t>của</a:t>
            </a:r>
            <a:r>
              <a:rPr lang="en-US" sz="700" i="1" dirty="0"/>
              <a:t> </a:t>
            </a:r>
            <a:r>
              <a:rPr lang="en-US" sz="700" i="1" dirty="0" err="1"/>
              <a:t>dịch</a:t>
            </a:r>
            <a:r>
              <a:rPr lang="en-US" sz="700" i="1" dirty="0"/>
              <a:t> Covid2019, HKII 2019 – 2020 </a:t>
            </a:r>
            <a:r>
              <a:rPr lang="en-US" sz="700" i="1" dirty="0" err="1"/>
              <a:t>không</a:t>
            </a:r>
            <a:r>
              <a:rPr lang="en-US" sz="700" i="1" dirty="0"/>
              <a:t> </a:t>
            </a:r>
            <a:r>
              <a:rPr lang="en-US" sz="700" i="1" dirty="0" err="1"/>
              <a:t>tổ</a:t>
            </a:r>
            <a:r>
              <a:rPr lang="en-US" sz="700" i="1" dirty="0"/>
              <a:t> </a:t>
            </a:r>
            <a:r>
              <a:rPr lang="en-US" sz="700" i="1" dirty="0" err="1"/>
              <a:t>chức</a:t>
            </a:r>
            <a:r>
              <a:rPr lang="en-US" sz="700" i="1" dirty="0"/>
              <a:t> </a:t>
            </a:r>
            <a:r>
              <a:rPr lang="en-US" sz="700" i="1" dirty="0" err="1"/>
              <a:t>thi</a:t>
            </a:r>
            <a:r>
              <a:rPr lang="en-US" sz="700" i="1" dirty="0"/>
              <a:t> </a:t>
            </a:r>
            <a:r>
              <a:rPr lang="en-US" sz="700" i="1" dirty="0" err="1"/>
              <a:t>giữa</a:t>
            </a:r>
            <a:r>
              <a:rPr lang="en-US" sz="700" i="1" dirty="0"/>
              <a:t> </a:t>
            </a:r>
            <a:r>
              <a:rPr lang="en-US" sz="700" i="1" dirty="0" err="1"/>
              <a:t>kỳ</a:t>
            </a:r>
            <a:r>
              <a:rPr lang="en-US" sz="700" i="1" dirty="0"/>
              <a:t> </a:t>
            </a:r>
            <a:r>
              <a:rPr lang="en-US" sz="700" i="1" dirty="0" err="1"/>
              <a:t>tập</a:t>
            </a:r>
            <a:r>
              <a:rPr lang="en-US" sz="700" i="1" dirty="0"/>
              <a:t> </a:t>
            </a:r>
            <a:r>
              <a:rPr lang="en-US" sz="700" i="1" dirty="0" err="1"/>
              <a:t>trung</a:t>
            </a:r>
            <a:endParaRPr lang="en-US" sz="700" i="1" dirty="0"/>
          </a:p>
        </p:txBody>
      </p:sp>
    </p:spTree>
    <p:extLst>
      <p:ext uri="{BB962C8B-B14F-4D97-AF65-F5344CB8AC3E}">
        <p14:creationId xmlns:p14="http://schemas.microsoft.com/office/powerpoint/2010/main" val="423940811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83C219-62F3-4E22-B0ED-1F6912CD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06" y="1579216"/>
            <a:ext cx="11588436" cy="3429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0CB4F5E-E704-4020-AE81-D589386072A5}"/>
              </a:ext>
            </a:extLst>
          </p:cNvPr>
          <p:cNvSpPr/>
          <p:nvPr/>
        </p:nvSpPr>
        <p:spPr>
          <a:xfrm>
            <a:off x="5486400" y="25146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3E47DC-3BCC-4468-90DB-E4784CAFCC16}"/>
              </a:ext>
            </a:extLst>
          </p:cNvPr>
          <p:cNvSpPr/>
          <p:nvPr/>
        </p:nvSpPr>
        <p:spPr>
          <a:xfrm>
            <a:off x="577606" y="4602144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01957-419C-4469-95FE-6BFBA37C544C}"/>
              </a:ext>
            </a:extLst>
          </p:cNvPr>
          <p:cNvSpPr/>
          <p:nvPr/>
        </p:nvSpPr>
        <p:spPr>
          <a:xfrm>
            <a:off x="8318780" y="4016485"/>
            <a:ext cx="3784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dirty="0">
                <a:solidFill>
                  <a:srgbClr val="000000"/>
                </a:solidFill>
                <a:latin typeface="TimesNewRomanPSMT"/>
              </a:rPr>
              <a:t>Nhiều công việc được nạp đồng thời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0000"/>
                </a:solidFill>
                <a:latin typeface="TimesNewRomanPSMT"/>
              </a:rPr>
              <a:t>vào bộ nhớ chính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dirty="0">
                <a:solidFill>
                  <a:srgbClr val="000000"/>
                </a:solidFill>
                <a:latin typeface="TimesNewRomanPSMT"/>
              </a:rPr>
              <a:t>Khi một tiến trình thực hiện I/O, một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0000"/>
                </a:solidFill>
                <a:latin typeface="TimesNewRomanPSMT"/>
              </a:rPr>
              <a:t>tiến trình khác được thực thi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dirty="0">
                <a:solidFill>
                  <a:srgbClr val="000000"/>
                </a:solidFill>
                <a:latin typeface="TimesNewRomanPSMT"/>
              </a:rPr>
              <a:t>Tận dụng được thời gian rảnh, tăng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0000"/>
                </a:solidFill>
                <a:latin typeface="TimesNewRomanPSMT"/>
              </a:rPr>
              <a:t>hiệu suất sử dụng CPU (CPU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0000"/>
                </a:solidFill>
                <a:latin typeface="TimesNewRomanPSMT"/>
              </a:rPr>
              <a:t>utilization)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E97931-314B-405E-8236-6A199401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6" y="1676400"/>
            <a:ext cx="11450907" cy="212623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AA3C368-D666-4184-987A-760795B263EC}"/>
              </a:ext>
            </a:extLst>
          </p:cNvPr>
          <p:cNvSpPr/>
          <p:nvPr/>
        </p:nvSpPr>
        <p:spPr>
          <a:xfrm>
            <a:off x="370546" y="2404571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617233-834A-4ABC-AF11-58E3C7461DE7}"/>
              </a:ext>
            </a:extLst>
          </p:cNvPr>
          <p:cNvSpPr/>
          <p:nvPr/>
        </p:nvSpPr>
        <p:spPr>
          <a:xfrm>
            <a:off x="370546" y="3345432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2D38D-8B37-4A42-BAD7-6B48DD96BDBF}"/>
              </a:ext>
            </a:extLst>
          </p:cNvPr>
          <p:cNvSpPr/>
          <p:nvPr/>
        </p:nvSpPr>
        <p:spPr>
          <a:xfrm>
            <a:off x="7358445" y="3650232"/>
            <a:ext cx="47573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>
                <a:solidFill>
                  <a:srgbClr val="000000"/>
                </a:solidFill>
                <a:latin typeface="TimesNewRomanPSMT"/>
              </a:rPr>
              <a:t>Yêu cầu đối với OS trong hệ thống time-sharing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Định thời công việc (job scheduling)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Quản lý bộ nhớ (memory management)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Virtual memory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Quản lý các quá trình (process management)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Định thời CPU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Đồng bộ các quá trình (synchronization)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Giao tiếp giữa các quá trình (process communication)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Tránh deadlock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Quản lý hệ thống file, hệ thống lưu trữ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Cấp phát hợp lý các tài nguyên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Bảo vệ (protection)</a:t>
            </a:r>
            <a:r>
              <a:rPr lang="vi-VN" sz="1600" dirty="0"/>
              <a:t> </a:t>
            </a:r>
            <a:br>
              <a:rPr lang="vi-VN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BD7C2-4FF7-4784-9987-B9CF9D73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69" y="1676400"/>
            <a:ext cx="10912399" cy="242984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9B03CC5-883B-44E6-AEA5-6569F6A720B3}"/>
              </a:ext>
            </a:extLst>
          </p:cNvPr>
          <p:cNvSpPr/>
          <p:nvPr/>
        </p:nvSpPr>
        <p:spPr>
          <a:xfrm>
            <a:off x="5562600" y="1935144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D421C7-960D-4193-AD7B-6F37FEC62ED9}"/>
              </a:ext>
            </a:extLst>
          </p:cNvPr>
          <p:cNvSpPr/>
          <p:nvPr/>
        </p:nvSpPr>
        <p:spPr>
          <a:xfrm>
            <a:off x="5547946" y="367769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4E5A1-2241-4592-81D8-4FB6B39A7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510" y="4106242"/>
            <a:ext cx="6320774" cy="2418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2A35C9-64CD-4866-AE86-247B96A2528B}"/>
              </a:ext>
            </a:extLst>
          </p:cNvPr>
          <p:cNvSpPr/>
          <p:nvPr/>
        </p:nvSpPr>
        <p:spPr>
          <a:xfrm>
            <a:off x="1399548" y="5029200"/>
            <a:ext cx="189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0000"/>
                </a:solidFill>
                <a:latin typeface="TimesNewRomanPSMT"/>
              </a:rPr>
              <a:t>(n - 1)q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7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C27B85-DE25-4E83-9EE9-98758A62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11658600" cy="211755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519320-7137-47B6-BDD9-90260D60A30D}"/>
              </a:ext>
            </a:extLst>
          </p:cNvPr>
          <p:cNvSpPr/>
          <p:nvPr/>
        </p:nvSpPr>
        <p:spPr>
          <a:xfrm>
            <a:off x="8229600" y="2089288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6C068-4D50-4A24-9D37-95B59669EB29}"/>
              </a:ext>
            </a:extLst>
          </p:cNvPr>
          <p:cNvSpPr/>
          <p:nvPr/>
        </p:nvSpPr>
        <p:spPr>
          <a:xfrm>
            <a:off x="457200" y="3336888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7C169-D01F-42A1-98BC-7B3E9612F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583" y="3870158"/>
            <a:ext cx="5383252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48ECA-0D27-4649-83E2-324F9EF7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152" y="3722369"/>
            <a:ext cx="2600537" cy="30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5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6C4E7A-F95F-4A0F-8738-E05C3964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" y="1524000"/>
            <a:ext cx="11025188" cy="1905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949EBC9-8A52-4D37-95A7-0BBA015494B4}"/>
              </a:ext>
            </a:extLst>
          </p:cNvPr>
          <p:cNvSpPr/>
          <p:nvPr/>
        </p:nvSpPr>
        <p:spPr>
          <a:xfrm>
            <a:off x="5713942" y="187485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A9C144-2BC2-45A8-81FD-B317FAD0962B}"/>
              </a:ext>
            </a:extLst>
          </p:cNvPr>
          <p:cNvSpPr/>
          <p:nvPr/>
        </p:nvSpPr>
        <p:spPr>
          <a:xfrm>
            <a:off x="5704952" y="276329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0E9DF7-AB52-4B3D-A22E-0F065A53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204" y="3645663"/>
            <a:ext cx="7391400" cy="26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45CAED-88CE-4755-84F1-338E9C5E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67" y="1197847"/>
            <a:ext cx="9582150" cy="51244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267E5C-12C4-4132-85E9-9530C2F80FBA}"/>
              </a:ext>
            </a:extLst>
          </p:cNvPr>
          <p:cNvSpPr/>
          <p:nvPr/>
        </p:nvSpPr>
        <p:spPr>
          <a:xfrm>
            <a:off x="6019800" y="17526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98FDA-CBD6-4976-96AD-6215779CFBB6}"/>
              </a:ext>
            </a:extLst>
          </p:cNvPr>
          <p:cNvSpPr/>
          <p:nvPr/>
        </p:nvSpPr>
        <p:spPr>
          <a:xfrm>
            <a:off x="3276600" y="598217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17BBCD-72B5-4EF2-889B-F1FA249B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209800"/>
            <a:ext cx="3648075" cy="17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AE5095-85DF-4944-9F30-FA650F10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10437373" cy="469203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F6EBDBE-89E7-4406-BB28-84B7A54DD999}"/>
              </a:ext>
            </a:extLst>
          </p:cNvPr>
          <p:cNvSpPr/>
          <p:nvPr/>
        </p:nvSpPr>
        <p:spPr>
          <a:xfrm>
            <a:off x="1046704" y="222989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97ACE-AE0E-4CFD-B75F-4EE37B97DE18}"/>
              </a:ext>
            </a:extLst>
          </p:cNvPr>
          <p:cNvSpPr/>
          <p:nvPr/>
        </p:nvSpPr>
        <p:spPr>
          <a:xfrm>
            <a:off x="990600" y="48006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D5AB2-A5F2-4BBC-B8A9-08BC63D55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35" y="713001"/>
            <a:ext cx="6097014" cy="29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5109</TotalTime>
  <Words>481</Words>
  <Application>Microsoft Office PowerPoint</Application>
  <PresentationFormat>Widescreen</PresentationFormat>
  <Paragraphs>78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TimesNewRomanPSMT</vt:lpstr>
      <vt:lpstr>Wingdings</vt:lpstr>
      <vt:lpstr>Wingdings-Regular</vt:lpstr>
      <vt:lpstr>dsp</vt:lpstr>
      <vt:lpstr>HỆ ĐIỀU HÀNH</vt:lpstr>
      <vt:lpstr>Nội dung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Tự luận (2 câu)</vt:lpstr>
      <vt:lpstr>Trắc nghiệm khách quan (20 câu)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Ngô Hiếu Trường</cp:lastModifiedBy>
  <cp:revision>644</cp:revision>
  <dcterms:created xsi:type="dcterms:W3CDTF">2013-02-24T12:47:21Z</dcterms:created>
  <dcterms:modified xsi:type="dcterms:W3CDTF">2020-04-24T03:47:33Z</dcterms:modified>
</cp:coreProperties>
</file>