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62" r:id="rId2"/>
    <p:sldId id="334" r:id="rId3"/>
    <p:sldId id="335" r:id="rId4"/>
    <p:sldId id="336" r:id="rId5"/>
    <p:sldId id="302" r:id="rId6"/>
    <p:sldId id="303" r:id="rId7"/>
    <p:sldId id="337" r:id="rId8"/>
    <p:sldId id="338" r:id="rId9"/>
    <p:sldId id="339" r:id="rId10"/>
    <p:sldId id="340" r:id="rId11"/>
    <p:sldId id="341" r:id="rId12"/>
    <p:sldId id="342" r:id="rId13"/>
    <p:sldId id="343" r:id="rId14"/>
    <p:sldId id="344" r:id="rId15"/>
    <p:sldId id="345" r:id="rId16"/>
    <p:sldId id="346" r:id="rId17"/>
    <p:sldId id="348" r:id="rId18"/>
    <p:sldId id="347" r:id="rId19"/>
    <p:sldId id="349" r:id="rId20"/>
    <p:sldId id="368" r:id="rId21"/>
    <p:sldId id="367" r:id="rId22"/>
    <p:sldId id="369" r:id="rId23"/>
    <p:sldId id="352" r:id="rId24"/>
    <p:sldId id="353" r:id="rId25"/>
    <p:sldId id="371" r:id="rId26"/>
    <p:sldId id="370" r:id="rId27"/>
    <p:sldId id="372" r:id="rId28"/>
    <p:sldId id="374" r:id="rId29"/>
    <p:sldId id="373" r:id="rId30"/>
    <p:sldId id="375" r:id="rId31"/>
    <p:sldId id="357" r:id="rId32"/>
    <p:sldId id="358" r:id="rId33"/>
    <p:sldId id="359" r:id="rId34"/>
    <p:sldId id="360" r:id="rId35"/>
    <p:sldId id="361" r:id="rId36"/>
    <p:sldId id="362" r:id="rId37"/>
    <p:sldId id="363" r:id="rId38"/>
    <p:sldId id="376" r:id="rId39"/>
    <p:sldId id="301" r:id="rId40"/>
    <p:sldId id="364" r:id="rId41"/>
    <p:sldId id="365" r:id="rId42"/>
    <p:sldId id="366"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4" id="{01E33B1B-E197-463B-A531-467BFB591BCB}">
          <p14:sldIdLst>
            <p14:sldId id="262"/>
            <p14:sldId id="334"/>
            <p14:sldId id="335"/>
            <p14:sldId id="336"/>
            <p14:sldId id="302"/>
            <p14:sldId id="303"/>
            <p14:sldId id="337"/>
            <p14:sldId id="338"/>
            <p14:sldId id="339"/>
            <p14:sldId id="340"/>
            <p14:sldId id="341"/>
            <p14:sldId id="342"/>
            <p14:sldId id="343"/>
            <p14:sldId id="344"/>
            <p14:sldId id="345"/>
            <p14:sldId id="346"/>
            <p14:sldId id="348"/>
            <p14:sldId id="347"/>
            <p14:sldId id="349"/>
            <p14:sldId id="368"/>
            <p14:sldId id="367"/>
            <p14:sldId id="369"/>
            <p14:sldId id="352"/>
            <p14:sldId id="353"/>
            <p14:sldId id="371"/>
            <p14:sldId id="370"/>
            <p14:sldId id="372"/>
            <p14:sldId id="374"/>
            <p14:sldId id="373"/>
            <p14:sldId id="375"/>
            <p14:sldId id="357"/>
            <p14:sldId id="358"/>
            <p14:sldId id="359"/>
            <p14:sldId id="360"/>
            <p14:sldId id="361"/>
            <p14:sldId id="362"/>
            <p14:sldId id="363"/>
            <p14:sldId id="376"/>
            <p14:sldId id="301"/>
            <p14:sldId id="364"/>
            <p14:sldId id="365"/>
            <p14:sldId id="36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6" autoAdjust="0"/>
    <p:restoredTop sz="81575" autoAdjust="0"/>
  </p:normalViewPr>
  <p:slideViewPr>
    <p:cSldViewPr>
      <p:cViewPr varScale="1">
        <p:scale>
          <a:sx n="78" d="100"/>
          <a:sy n="78" d="100"/>
        </p:scale>
        <p:origin x="344" y="168"/>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2020/3/23</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2020/3/23</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358741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366862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3488495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877631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38</a:t>
            </a:fld>
            <a:endParaRPr kumimoji="1" lang="ja-JP" altLang="en-US"/>
          </a:p>
        </p:txBody>
      </p:sp>
    </p:spTree>
    <p:extLst>
      <p:ext uri="{BB962C8B-B14F-4D97-AF65-F5344CB8AC3E}">
        <p14:creationId xmlns:p14="http://schemas.microsoft.com/office/powerpoint/2010/main" val="4256041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39</a:t>
            </a:fld>
            <a:endParaRPr kumimoji="1" lang="ja-JP" altLang="en-US"/>
          </a:p>
        </p:txBody>
      </p:sp>
    </p:spTree>
    <p:extLst>
      <p:ext uri="{BB962C8B-B14F-4D97-AF65-F5344CB8AC3E}">
        <p14:creationId xmlns:p14="http://schemas.microsoft.com/office/powerpoint/2010/main" val="1033967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40</a:t>
            </a:fld>
            <a:endParaRPr kumimoji="1" lang="ja-JP" altLang="en-US"/>
          </a:p>
        </p:txBody>
      </p:sp>
    </p:spTree>
    <p:extLst>
      <p:ext uri="{BB962C8B-B14F-4D97-AF65-F5344CB8AC3E}">
        <p14:creationId xmlns:p14="http://schemas.microsoft.com/office/powerpoint/2010/main" val="3387000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41</a:t>
            </a:fld>
            <a:endParaRPr kumimoji="1" lang="ja-JP" altLang="en-US"/>
          </a:p>
        </p:txBody>
      </p:sp>
    </p:spTree>
    <p:extLst>
      <p:ext uri="{BB962C8B-B14F-4D97-AF65-F5344CB8AC3E}">
        <p14:creationId xmlns:p14="http://schemas.microsoft.com/office/powerpoint/2010/main" val="558232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42</a:t>
            </a:fld>
            <a:endParaRPr kumimoji="1" lang="ja-JP" altLang="en-US"/>
          </a:p>
        </p:txBody>
      </p:sp>
    </p:spTree>
    <p:extLst>
      <p:ext uri="{BB962C8B-B14F-4D97-AF65-F5344CB8AC3E}">
        <p14:creationId xmlns:p14="http://schemas.microsoft.com/office/powerpoint/2010/main" val="148662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1403630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661761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2957296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236453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2285018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23</a:t>
            </a:fld>
            <a:endParaRPr kumimoji="1" lang="ja-JP" altLang="en-US"/>
          </a:p>
        </p:txBody>
      </p:sp>
    </p:spTree>
    <p:extLst>
      <p:ext uri="{BB962C8B-B14F-4D97-AF65-F5344CB8AC3E}">
        <p14:creationId xmlns:p14="http://schemas.microsoft.com/office/powerpoint/2010/main" val="1701119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24</a:t>
            </a:fld>
            <a:endParaRPr kumimoji="1" lang="ja-JP" altLang="en-US"/>
          </a:p>
        </p:txBody>
      </p:sp>
    </p:spTree>
    <p:extLst>
      <p:ext uri="{BB962C8B-B14F-4D97-AF65-F5344CB8AC3E}">
        <p14:creationId xmlns:p14="http://schemas.microsoft.com/office/powerpoint/2010/main" val="3614732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1507820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12192000" cy="1485900"/>
          </a:xfrm>
          <a:prstGeom prst="rect">
            <a:avLst/>
          </a:prstGeom>
          <a:noFill/>
        </p:spPr>
      </p:pic>
      <p:sp>
        <p:nvSpPr>
          <p:cNvPr id="37892" name="Rectangle 4"/>
          <p:cNvSpPr>
            <a:spLocks noGrp="1" noChangeArrowheads="1"/>
          </p:cNvSpPr>
          <p:nvPr>
            <p:ph type="ctrTitle" hasCustomPrompt="1"/>
          </p:nvPr>
        </p:nvSpPr>
        <p:spPr>
          <a:xfrm>
            <a:off x="912284" y="2133601"/>
            <a:ext cx="103632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12192000" cy="1560512"/>
          </a:xfrm>
          <a:prstGeom prst="rect">
            <a:avLst/>
          </a:prstGeom>
          <a:solidFill>
            <a:schemeClr val="bg1">
              <a:alpha val="30000"/>
            </a:schemeClr>
          </a:solidFill>
          <a:ln w="9525">
            <a:noFill/>
            <a:miter lim="800000"/>
            <a:headEnd/>
            <a:tailEnd/>
          </a:ln>
          <a:effectLst/>
        </p:spPr>
        <p:txBody>
          <a:bodyPr wrap="none" anchor="ctr"/>
          <a:lstStyle/>
          <a:p>
            <a:endParaRPr lang="ja-JP" altLang="en-US" sz="1800"/>
          </a:p>
        </p:txBody>
      </p:sp>
      <p:sp>
        <p:nvSpPr>
          <p:cNvPr id="37893" name="Rectangle 5"/>
          <p:cNvSpPr>
            <a:spLocks noGrp="1" noChangeArrowheads="1"/>
          </p:cNvSpPr>
          <p:nvPr>
            <p:ph type="subTitle" idx="1" hasCustomPrompt="1"/>
          </p:nvPr>
        </p:nvSpPr>
        <p:spPr>
          <a:xfrm>
            <a:off x="1828800" y="3886200"/>
            <a:ext cx="85344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3/23/20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 y="10716"/>
            <a:ext cx="2349468"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4459" y="72008"/>
            <a:ext cx="1817165"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3/23/20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01"/>
            <a:ext cx="103632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3/23/20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3/23/20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239185" y="84139"/>
            <a:ext cx="10644716" cy="1296987"/>
          </a:xfrm>
          <a:prstGeom prst="rect">
            <a:avLst/>
          </a:prstGeom>
          <a:noFill/>
        </p:spPr>
      </p:pic>
      <p:sp>
        <p:nvSpPr>
          <p:cNvPr id="1066" name="Rectangle 42"/>
          <p:cNvSpPr>
            <a:spLocks noChangeArrowheads="1"/>
          </p:cNvSpPr>
          <p:nvPr/>
        </p:nvSpPr>
        <p:spPr bwMode="auto">
          <a:xfrm>
            <a:off x="1" y="44450"/>
            <a:ext cx="11521017" cy="1296988"/>
          </a:xfrm>
          <a:prstGeom prst="rect">
            <a:avLst/>
          </a:prstGeom>
          <a:solidFill>
            <a:schemeClr val="bg1">
              <a:alpha val="60001"/>
            </a:schemeClr>
          </a:solidFill>
          <a:ln w="9525">
            <a:noFill/>
            <a:miter lim="800000"/>
            <a:headEnd/>
            <a:tailEnd/>
          </a:ln>
          <a:effectLst/>
        </p:spPr>
        <p:txBody>
          <a:bodyPr wrap="none" anchor="ctr"/>
          <a:lstStyle/>
          <a:p>
            <a:endParaRPr lang="ja-JP" altLang="en-US" sz="1800">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775885" y="2873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335360" y="1412776"/>
            <a:ext cx="115212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335360" y="6525344"/>
            <a:ext cx="28448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3/23/20</a:t>
            </a:fld>
            <a:endParaRPr kumimoji="1" lang="ja-JP" altLang="en-US"/>
          </a:p>
        </p:txBody>
      </p:sp>
      <p:sp>
        <p:nvSpPr>
          <p:cNvPr id="1029" name="Rectangle 5"/>
          <p:cNvSpPr>
            <a:spLocks noGrp="1" noChangeArrowheads="1"/>
          </p:cNvSpPr>
          <p:nvPr>
            <p:ph type="ftr" sz="quarter" idx="3"/>
          </p:nvPr>
        </p:nvSpPr>
        <p:spPr bwMode="auto">
          <a:xfrm>
            <a:off x="2349468" y="6524626"/>
            <a:ext cx="7490949"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9519840" y="6524626"/>
            <a:ext cx="23368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92617" y="1123680"/>
            <a:ext cx="11328400" cy="0"/>
          </a:xfrm>
          <a:prstGeom prst="line">
            <a:avLst/>
          </a:prstGeom>
          <a:noFill/>
          <a:ln w="9525">
            <a:solidFill>
              <a:srgbClr val="3366CC"/>
            </a:solidFill>
            <a:round/>
            <a:headEnd/>
            <a:tailEnd/>
          </a:ln>
          <a:effectLst/>
        </p:spPr>
        <p:txBody>
          <a:bodyPr/>
          <a:lstStyle/>
          <a:p>
            <a:endParaRPr lang="ja-JP" altLang="en-US" sz="1800"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339" y="1593"/>
            <a:ext cx="1488676"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8213" y="2133600"/>
            <a:ext cx="7772400" cy="2133600"/>
          </a:xfrm>
        </p:spPr>
        <p:txBody>
          <a:bodyPr/>
          <a:lstStyle/>
          <a:p>
            <a:r>
              <a:rPr lang="en-US" altLang="ja-JP" sz="4400" b="1"/>
              <a:t>HỆ ĐIỀU HÀNH</a:t>
            </a:r>
            <a:br>
              <a:rPr lang="en-US" altLang="ja-JP" sz="4400" b="1"/>
            </a:br>
            <a:r>
              <a:rPr lang="en-US" altLang="ja-JP" sz="4400" b="1"/>
              <a:t>Chương 4 (1) </a:t>
            </a:r>
            <a:br>
              <a:rPr lang="en-US" altLang="ja-JP" sz="4400" b="1"/>
            </a:br>
            <a:r>
              <a:rPr lang="en-US" altLang="ja-JP" sz="4400" b="1"/>
              <a:t>Định thời CPU</a:t>
            </a:r>
            <a:endParaRPr kumimoji="1" lang="ja-JP" altLang="en-US" dirty="0"/>
          </a:p>
        </p:txBody>
      </p:sp>
      <p:sp>
        <p:nvSpPr>
          <p:cNvPr id="3" name="サブタイトル 2"/>
          <p:cNvSpPr>
            <a:spLocks noGrp="1"/>
          </p:cNvSpPr>
          <p:nvPr>
            <p:ph type="subTitle" idx="1"/>
          </p:nvPr>
        </p:nvSpPr>
        <p:spPr>
          <a:xfrm>
            <a:off x="2894013" y="4495800"/>
            <a:ext cx="6400800" cy="1143000"/>
          </a:xfrm>
        </p:spPr>
        <p:txBody>
          <a:bodyPr/>
          <a:lstStyle/>
          <a:p>
            <a:fld id="{F3D08AC2-B54E-4DC6-8F6F-C5524D19B871}" type="datetime1">
              <a:rPr lang="en-US" altLang="ja-JP" smtClean="0"/>
              <a:t>3/23/20</a:t>
            </a:fld>
            <a:endParaRPr lang="en-US" altLang="ja-JP" dirty="0"/>
          </a:p>
        </p:txBody>
      </p:sp>
      <p:sp>
        <p:nvSpPr>
          <p:cNvPr id="4" name="日付プレースホルダ 3"/>
          <p:cNvSpPr>
            <a:spLocks noGrp="1"/>
          </p:cNvSpPr>
          <p:nvPr>
            <p:ph type="dt" sz="half" idx="10"/>
          </p:nvPr>
        </p:nvSpPr>
        <p:spPr>
          <a:xfrm>
            <a:off x="1775520" y="6525344"/>
            <a:ext cx="2133600" cy="288206"/>
          </a:xfrm>
        </p:spPr>
        <p:txBody>
          <a:bodyPr/>
          <a:lstStyle/>
          <a:p>
            <a:fld id="{0DA31E94-D226-4D30-9A93-5BB7AC33FD00}" type="datetime1">
              <a:rPr kumimoji="1" lang="en-US" altLang="ja-JP" smtClean="0"/>
              <a:t>3/23/20</a:t>
            </a:fld>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8663880" y="6524626"/>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bộ định thời (tt)</a:t>
            </a:r>
          </a:p>
        </p:txBody>
      </p:sp>
      <p:sp>
        <p:nvSpPr>
          <p:cNvPr id="3" name="Content Placeholder 2"/>
          <p:cNvSpPr>
            <a:spLocks noGrp="1"/>
          </p:cNvSpPr>
          <p:nvPr>
            <p:ph idx="1"/>
          </p:nvPr>
        </p:nvSpPr>
        <p:spPr/>
        <p:txBody>
          <a:bodyPr/>
          <a:lstStyle/>
          <a:p>
            <a:r>
              <a:rPr lang="vi-VN"/>
              <a:t>Short-term scheduling</a:t>
            </a:r>
          </a:p>
          <a:p>
            <a:pPr lvl="1"/>
            <a:r>
              <a:rPr lang="vi-VN"/>
              <a:t>Xác định process nào trong ready queue sẽ được chiếm CPU để thực thi kế tiếp (còn được gọi là định thời CPU, CPU scheduling)</a:t>
            </a:r>
          </a:p>
          <a:p>
            <a:pPr lvl="1"/>
            <a:r>
              <a:rPr lang="vi-VN"/>
              <a:t>Bộ định thời short-term được gọi mỗi khi có một trong các sự kiện/interrupt sau xảy ra:</a:t>
            </a:r>
          </a:p>
          <a:p>
            <a:pPr lvl="2"/>
            <a:r>
              <a:rPr lang="vi-VN"/>
              <a:t>Ngắt thời gian (clock interrupt)</a:t>
            </a:r>
          </a:p>
          <a:p>
            <a:pPr lvl="2"/>
            <a:r>
              <a:rPr lang="vi-VN"/>
              <a:t>Ngắt ngoại vi (I/O interrupt)</a:t>
            </a:r>
          </a:p>
          <a:p>
            <a:pPr lvl="2"/>
            <a:r>
              <a:rPr lang="vi-VN"/>
              <a:t>Lời gọi hệ thống (operating system call)</a:t>
            </a:r>
          </a:p>
          <a:p>
            <a:pPr lvl="2"/>
            <a:r>
              <a:rPr lang="vi-VN"/>
              <a:t>Signal </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3010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định thời</a:t>
            </a:r>
          </a:p>
        </p:txBody>
      </p:sp>
      <p:sp>
        <p:nvSpPr>
          <p:cNvPr id="3" name="Content Placeholder 2"/>
          <p:cNvSpPr>
            <a:spLocks noGrp="1"/>
          </p:cNvSpPr>
          <p:nvPr>
            <p:ph idx="1"/>
          </p:nvPr>
        </p:nvSpPr>
        <p:spPr/>
        <p:txBody>
          <a:bodyPr/>
          <a:lstStyle/>
          <a:p>
            <a:r>
              <a:rPr lang="en-US"/>
              <a:t>Bộ định thời</a:t>
            </a:r>
            <a:r>
              <a:rPr lang="vi-VN"/>
              <a:t> sẽ chuyển quyền điều khiển CPU về cho process được chọn</a:t>
            </a:r>
            <a:r>
              <a:rPr lang="en-US"/>
              <a:t>.</a:t>
            </a:r>
            <a:endParaRPr lang="vi-VN"/>
          </a:p>
          <a:p>
            <a:r>
              <a:rPr lang="vi-VN"/>
              <a:t>Bao gồm:</a:t>
            </a:r>
          </a:p>
          <a:p>
            <a:pPr lvl="1"/>
            <a:r>
              <a:rPr lang="vi-VN"/>
              <a:t>Chuyển ngữ cảnh (sử dụng thông tin ngữ cảnh trong PCB)</a:t>
            </a:r>
          </a:p>
          <a:p>
            <a:pPr lvl="1"/>
            <a:r>
              <a:rPr lang="vi-VN"/>
              <a:t>Chuyển chế độ người dùng</a:t>
            </a:r>
          </a:p>
          <a:p>
            <a:pPr lvl="1"/>
            <a:r>
              <a:rPr lang="vi-VN"/>
              <a:t>Nhảy đến vị trí thích hợp trong chương trình ứng dụng để khởi động lại chương trình (chính là program counter trong PCB)</a:t>
            </a:r>
          </a:p>
          <a:p>
            <a:r>
              <a:rPr lang="vi-VN"/>
              <a:t>Công việc này gây ra phí tổn</a:t>
            </a:r>
          </a:p>
          <a:p>
            <a:pPr lvl="1"/>
            <a:r>
              <a:rPr lang="vi-VN"/>
              <a:t>Dispatch latency: thời gian mà </a:t>
            </a:r>
            <a:r>
              <a:rPr lang="en-US"/>
              <a:t>bộ định thời</a:t>
            </a:r>
            <a:r>
              <a:rPr lang="vi-VN"/>
              <a:t> dừng một process và khởi động một process khác</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1459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tiêu chuẩn định thời CPU</a:t>
            </a:r>
          </a:p>
        </p:txBody>
      </p:sp>
      <p:sp>
        <p:nvSpPr>
          <p:cNvPr id="3" name="Content Placeholder 2"/>
          <p:cNvSpPr>
            <a:spLocks noGrp="1"/>
          </p:cNvSpPr>
          <p:nvPr>
            <p:ph idx="1"/>
          </p:nvPr>
        </p:nvSpPr>
        <p:spPr/>
        <p:txBody>
          <a:bodyPr/>
          <a:lstStyle/>
          <a:p>
            <a:r>
              <a:rPr lang="vi-VN"/>
              <a:t>Hướng người dùng (User-oriented)</a:t>
            </a:r>
          </a:p>
          <a:p>
            <a:pPr lvl="1"/>
            <a:r>
              <a:rPr lang="vi-VN"/>
              <a:t>Thời gian đáp ứng (Response time): khoảng thời gian process nhận yêu cầu đến khi yêu cầu đầu tiên được đáp ứng (time-sharing, interactive system) → cực tiểu</a:t>
            </a:r>
          </a:p>
          <a:p>
            <a:pPr lvl="1"/>
            <a:r>
              <a:rPr lang="vi-VN"/>
              <a:t>Thời gian quay vòng (hoàn thành) (Turnaround time): khoảng thời gian từ lúc một process được nạp vào hệ thống đến khi process đó kết thúc → cực tiểu</a:t>
            </a:r>
          </a:p>
          <a:p>
            <a:pPr lvl="1"/>
            <a:r>
              <a:rPr lang="vi-VN"/>
              <a:t>Thời gian chờ (Waiting time): tổng thời gian một process đợi trong ready queue → cực tiểu</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53947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tiêu chuẩn định thời CPU (tt)</a:t>
            </a:r>
          </a:p>
        </p:txBody>
      </p:sp>
      <p:sp>
        <p:nvSpPr>
          <p:cNvPr id="3" name="Content Placeholder 2"/>
          <p:cNvSpPr>
            <a:spLocks noGrp="1"/>
          </p:cNvSpPr>
          <p:nvPr>
            <p:ph idx="1"/>
          </p:nvPr>
        </p:nvSpPr>
        <p:spPr/>
        <p:txBody>
          <a:bodyPr/>
          <a:lstStyle/>
          <a:p>
            <a:r>
              <a:rPr lang="vi-VN"/>
              <a:t>Hướng hệ thống (System-oriented)</a:t>
            </a:r>
          </a:p>
          <a:p>
            <a:pPr lvl="1"/>
            <a:r>
              <a:rPr lang="vi-VN"/>
              <a:t>Sử dụng CPU (processor utilization): định thời sao cho CPU càng bận càng tốt → cực đại</a:t>
            </a:r>
          </a:p>
          <a:p>
            <a:pPr lvl="1"/>
            <a:r>
              <a:rPr lang="vi-VN"/>
              <a:t>Công bằng (fairness): tất cả process phải được đối xử như nhau</a:t>
            </a:r>
          </a:p>
          <a:p>
            <a:pPr lvl="1"/>
            <a:r>
              <a:rPr lang="vi-VN"/>
              <a:t>Thông lượng (throughput): số process hoàn tất công việc trong một đơn vị thời gian → cực đại</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46793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Hai yếu tố của giải thuật định thời</a:t>
            </a:r>
          </a:p>
        </p:txBody>
      </p:sp>
      <p:sp>
        <p:nvSpPr>
          <p:cNvPr id="3" name="Content Placeholder 2"/>
          <p:cNvSpPr>
            <a:spLocks noGrp="1"/>
          </p:cNvSpPr>
          <p:nvPr>
            <p:ph idx="1"/>
          </p:nvPr>
        </p:nvSpPr>
        <p:spPr/>
        <p:txBody>
          <a:bodyPr/>
          <a:lstStyle/>
          <a:p>
            <a:r>
              <a:rPr lang="vi-VN"/>
              <a:t>Hàm chọn lựa (selection function): dùng để chọn process nào trong ready queue được thực thi (thường dựa trên độ ưu tiên, yêu cầu về tài nguyên, đặc điểm thực thi của process,…)</a:t>
            </a:r>
            <a:endParaRPr lang="en-US"/>
          </a:p>
          <a:p>
            <a:r>
              <a:rPr lang="vi-VN"/>
              <a:t>Chế độ quyết định (decision mode): chọn thời điểm thực hiện hàm chọn lựa để định thời</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3461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Hai yếu tố của giải thuật định thời (tt)</a:t>
            </a:r>
          </a:p>
        </p:txBody>
      </p:sp>
      <p:sp>
        <p:nvSpPr>
          <p:cNvPr id="3" name="Content Placeholder 2"/>
          <p:cNvSpPr>
            <a:spLocks noGrp="1"/>
          </p:cNvSpPr>
          <p:nvPr>
            <p:ph idx="1"/>
          </p:nvPr>
        </p:nvSpPr>
        <p:spPr/>
        <p:txBody>
          <a:bodyPr/>
          <a:lstStyle/>
          <a:p>
            <a:r>
              <a:rPr lang="vi-VN"/>
              <a:t>Có hai chế độ</a:t>
            </a:r>
            <a:r>
              <a:rPr lang="en-US"/>
              <a:t> quyết định</a:t>
            </a:r>
            <a:r>
              <a:rPr lang="vi-VN"/>
              <a:t>:</a:t>
            </a:r>
          </a:p>
          <a:p>
            <a:pPr lvl="1"/>
            <a:r>
              <a:rPr lang="vi-VN"/>
              <a:t>Không trưng dụng (Non-preemptive)</a:t>
            </a:r>
          </a:p>
          <a:p>
            <a:pPr lvl="2"/>
            <a:r>
              <a:rPr lang="vi-VN"/>
              <a:t>Khi ở trạng thái running, process sẽ thực thi cho đến khi kết thúc hoặc bị blocked do yêu cầu I/O</a:t>
            </a:r>
          </a:p>
          <a:p>
            <a:pPr lvl="1"/>
            <a:r>
              <a:rPr lang="vi-VN"/>
              <a:t>Trưng dụng (Preemptive)</a:t>
            </a:r>
          </a:p>
          <a:p>
            <a:pPr lvl="2"/>
            <a:r>
              <a:rPr lang="vi-VN"/>
              <a:t>Process đang thực thi (trạng thái running) có thể bị ngắt nửa chừng và chuyển về trạng thái ready </a:t>
            </a:r>
          </a:p>
          <a:p>
            <a:pPr lvl="2"/>
            <a:r>
              <a:rPr lang="vi-VN"/>
              <a:t>Chi phí cao hơn non-preemptive nhưng đánh đổi lại bằng thời gian đáp ứng tốt hơn vì không có trường hợp một process độc chiếm CPU quá lâu</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38675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Preemptive và Non-preemptive</a:t>
            </a:r>
          </a:p>
        </p:txBody>
      </p:sp>
      <p:sp>
        <p:nvSpPr>
          <p:cNvPr id="3" name="Content Placeholder 2"/>
          <p:cNvSpPr>
            <a:spLocks noGrp="1"/>
          </p:cNvSpPr>
          <p:nvPr>
            <p:ph idx="1"/>
          </p:nvPr>
        </p:nvSpPr>
        <p:spPr/>
        <p:txBody>
          <a:bodyPr/>
          <a:lstStyle/>
          <a:p>
            <a:r>
              <a:rPr lang="vi-VN"/>
              <a:t>Hàm định thời được thực hiện khi</a:t>
            </a:r>
          </a:p>
          <a:p>
            <a:pPr lvl="1"/>
            <a:r>
              <a:rPr lang="vi-VN"/>
              <a:t>(1)</a:t>
            </a:r>
            <a:r>
              <a:rPr lang="en-US"/>
              <a:t> </a:t>
            </a:r>
            <a:r>
              <a:rPr lang="vi-VN"/>
              <a:t>Chuyển từ trạng thái running sang waiting </a:t>
            </a:r>
          </a:p>
          <a:p>
            <a:pPr lvl="1"/>
            <a:r>
              <a:rPr lang="vi-VN"/>
              <a:t>(2) Chuyển từ trạng thái running sang ready</a:t>
            </a:r>
          </a:p>
          <a:p>
            <a:pPr lvl="1"/>
            <a:r>
              <a:rPr lang="vi-VN"/>
              <a:t>(3) Chuyển từ trạng thái waiting, new sang ready</a:t>
            </a:r>
          </a:p>
          <a:p>
            <a:pPr lvl="1"/>
            <a:r>
              <a:rPr lang="vi-VN"/>
              <a:t>(4) Kết thúc thực thi</a:t>
            </a:r>
          </a:p>
          <a:p>
            <a:pPr lvl="1"/>
            <a:r>
              <a:rPr lang="vi-VN"/>
              <a:t>(1) và (4) không cần lựa chọn loại định thời biểu, (2) và (3) cần</a:t>
            </a:r>
          </a:p>
          <a:p>
            <a:r>
              <a:rPr lang="vi-VN"/>
              <a:t>Trường hợp 1, 4 được gọi là định thời nonpreemptive</a:t>
            </a:r>
          </a:p>
          <a:p>
            <a:r>
              <a:rPr lang="vi-VN"/>
              <a:t>Trường hợp 2, 3 được gọi là định thời preemptive</a:t>
            </a:r>
          </a:p>
          <a:p>
            <a:pPr marL="0" indent="0" algn="ctr">
              <a:buNone/>
            </a:pPr>
            <a:r>
              <a:rPr lang="vi-VN"/>
              <a:t>Thực hiện theo cơ chế nào khó hơn? Tại sao?</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174403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Khảo sát giải thuật định thời</a:t>
            </a:r>
          </a:p>
        </p:txBody>
      </p:sp>
      <p:sp>
        <p:nvSpPr>
          <p:cNvPr id="3" name="Content Placeholder 2"/>
          <p:cNvSpPr>
            <a:spLocks noGrp="1"/>
          </p:cNvSpPr>
          <p:nvPr>
            <p:ph idx="1"/>
          </p:nvPr>
        </p:nvSpPr>
        <p:spPr/>
        <p:txBody>
          <a:bodyPr/>
          <a:lstStyle/>
          <a:p>
            <a:r>
              <a:rPr lang="en-US"/>
              <a:t>Service time = thời gian process cần CPU trong một chu kỳ CPU-I/O </a:t>
            </a:r>
          </a:p>
          <a:p>
            <a:r>
              <a:rPr lang="en-US"/>
              <a:t>Process có service time lớn là các CPU-bound process</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3"/>
          <a:stretch>
            <a:fillRect/>
          </a:stretch>
        </p:blipFill>
        <p:spPr>
          <a:xfrm>
            <a:off x="2779378" y="2892748"/>
            <a:ext cx="6631658" cy="3508052"/>
          </a:xfrm>
          <a:prstGeom prst="rect">
            <a:avLst/>
          </a:prstGeom>
        </p:spPr>
      </p:pic>
    </p:spTree>
    <p:extLst>
      <p:ext uri="{BB962C8B-B14F-4D97-AF65-F5344CB8AC3E}">
        <p14:creationId xmlns:p14="http://schemas.microsoft.com/office/powerpoint/2010/main" val="154287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giải thuật định thời</a:t>
            </a:r>
          </a:p>
        </p:txBody>
      </p:sp>
      <p:sp>
        <p:nvSpPr>
          <p:cNvPr id="3" name="Content Placeholder 2"/>
          <p:cNvSpPr>
            <a:spLocks noGrp="1"/>
          </p:cNvSpPr>
          <p:nvPr>
            <p:ph idx="1"/>
          </p:nvPr>
        </p:nvSpPr>
        <p:spPr/>
        <p:txBody>
          <a:bodyPr/>
          <a:lstStyle/>
          <a:p>
            <a:r>
              <a:rPr lang="en-US"/>
              <a:t>First-Come, First-Served (FCFS)</a:t>
            </a:r>
          </a:p>
          <a:p>
            <a:r>
              <a:rPr lang="en-US"/>
              <a:t>Shortest Job First (SJF)</a:t>
            </a:r>
          </a:p>
          <a:p>
            <a:r>
              <a:rPr lang="en-US"/>
              <a:t>Shortest Remaining Time First (SRTF)</a:t>
            </a:r>
          </a:p>
          <a:p>
            <a:r>
              <a:rPr lang="en-US"/>
              <a:t>Round-Robin (RR)</a:t>
            </a:r>
          </a:p>
          <a:p>
            <a:r>
              <a:rPr lang="en-US"/>
              <a:t>Priority Scheduling</a:t>
            </a:r>
          </a:p>
          <a:p>
            <a:r>
              <a:rPr lang="en-US"/>
              <a:t>Highest Response Ratio Next (HRRN)</a:t>
            </a:r>
          </a:p>
          <a:p>
            <a:r>
              <a:rPr lang="en-US"/>
              <a:t>Multilevel Queue </a:t>
            </a:r>
          </a:p>
          <a:p>
            <a:r>
              <a:rPr lang="en-US"/>
              <a:t>Multilevel Feedback Queue</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305480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First-Come, First-Served (FCFS)</a:t>
            </a:r>
          </a:p>
        </p:txBody>
      </p:sp>
      <p:sp>
        <p:nvSpPr>
          <p:cNvPr id="3" name="Content Placeholder 2"/>
          <p:cNvSpPr>
            <a:spLocks noGrp="1"/>
          </p:cNvSpPr>
          <p:nvPr>
            <p:ph idx="1"/>
          </p:nvPr>
        </p:nvSpPr>
        <p:spPr/>
        <p:txBody>
          <a:bodyPr/>
          <a:lstStyle/>
          <a:p>
            <a:r>
              <a:rPr lang="vi-VN"/>
              <a:t>Hàm lựa chọn: </a:t>
            </a:r>
          </a:p>
          <a:p>
            <a:pPr lvl="1"/>
            <a:r>
              <a:rPr lang="vi-VN"/>
              <a:t>Tiến trình nào yêu cầu CPU trước sẽ được cấp phát CPU trước</a:t>
            </a:r>
          </a:p>
          <a:p>
            <a:pPr lvl="1"/>
            <a:r>
              <a:rPr lang="vi-VN"/>
              <a:t>Process sẽ thực thi đến khi kết thúc hoặc bị blocked do I/O</a:t>
            </a:r>
          </a:p>
          <a:p>
            <a:r>
              <a:rPr lang="vi-VN"/>
              <a:t>Chế độ quyết định: non-preemptive algorithm</a:t>
            </a:r>
          </a:p>
          <a:p>
            <a:r>
              <a:rPr lang="vi-VN"/>
              <a:t>Hiện thực: sử dụng hàng đợi FIFO (FIFO queues)</a:t>
            </a:r>
          </a:p>
          <a:p>
            <a:pPr lvl="1"/>
            <a:r>
              <a:rPr lang="vi-VN"/>
              <a:t>Tiến trình đi vào được thêm vào cuối hàng đợi </a:t>
            </a:r>
          </a:p>
          <a:p>
            <a:pPr lvl="1"/>
            <a:r>
              <a:rPr lang="vi-VN"/>
              <a:t>Tiến trình được lựa chọn để xử lý được lấy từ đầu của queues</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3"/>
          <a:stretch>
            <a:fillRect/>
          </a:stretch>
        </p:blipFill>
        <p:spPr>
          <a:xfrm>
            <a:off x="3679521" y="4646039"/>
            <a:ext cx="4831373" cy="1854202"/>
          </a:xfrm>
          <a:prstGeom prst="rect">
            <a:avLst/>
          </a:prstGeom>
        </p:spPr>
      </p:pic>
    </p:spTree>
    <p:extLst>
      <p:ext uri="{BB962C8B-B14F-4D97-AF65-F5344CB8AC3E}">
        <p14:creationId xmlns:p14="http://schemas.microsoft.com/office/powerpoint/2010/main" val="372784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3</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8" name="Rectangle 3"/>
          <p:cNvSpPr txBox="1">
            <a:spLocks noChangeArrowheads="1"/>
          </p:cNvSpPr>
          <p:nvPr/>
        </p:nvSpPr>
        <p:spPr bwMode="auto">
          <a:xfrm>
            <a:off x="1981200" y="1641476"/>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spcBef>
                <a:spcPts val="788"/>
              </a:spcBef>
              <a:buNone/>
              <a:defRPr/>
            </a:pPr>
            <a:r>
              <a:rPr lang="en-US" sz="2800" kern="0"/>
              <a:t>Nêu cụ thể các trạng thái của tiến trình?</a:t>
            </a:r>
          </a:p>
          <a:p>
            <a:pPr marL="0" indent="0">
              <a:spcBef>
                <a:spcPts val="788"/>
              </a:spcBef>
              <a:buNone/>
              <a:defRPr/>
            </a:pPr>
            <a:r>
              <a:rPr lang="en-US" sz="2800" b="1" kern="0">
                <a:solidFill>
                  <a:srgbClr val="000000"/>
                </a:solidFill>
                <a:latin typeface="Arial" charset="0"/>
              </a:rPr>
              <a:t>/* test.c */</a:t>
            </a:r>
          </a:p>
          <a:p>
            <a:pPr marL="0" indent="0">
              <a:spcBef>
                <a:spcPts val="788"/>
              </a:spcBef>
              <a:buNone/>
              <a:defRPr/>
            </a:pPr>
            <a:r>
              <a:rPr lang="en-US" sz="2800" b="1" kern="0">
                <a:solidFill>
                  <a:srgbClr val="000000"/>
                </a:solidFill>
                <a:latin typeface="Arial" charset="0"/>
              </a:rPr>
              <a:t>int main(int argc, char** argv)</a:t>
            </a:r>
          </a:p>
          <a:p>
            <a:pPr marL="0" indent="0">
              <a:spcBef>
                <a:spcPts val="788"/>
              </a:spcBef>
              <a:buNone/>
              <a:defRPr/>
            </a:pPr>
            <a:r>
              <a:rPr lang="en-US" sz="2800" b="1" kern="0">
                <a:solidFill>
                  <a:srgbClr val="000000"/>
                </a:solidFill>
                <a:latin typeface="Arial" charset="0"/>
              </a:rPr>
              <a:t>{       </a:t>
            </a:r>
          </a:p>
          <a:p>
            <a:pPr marL="0" indent="0">
              <a:spcBef>
                <a:spcPts val="788"/>
              </a:spcBef>
              <a:buNone/>
              <a:defRPr/>
            </a:pPr>
            <a:r>
              <a:rPr lang="en-US" sz="2800" b="1" kern="0">
                <a:solidFill>
                  <a:srgbClr val="000000"/>
                </a:solidFill>
                <a:latin typeface="Arial" charset="0"/>
              </a:rPr>
              <a:t>   printf(“Hello world\n");</a:t>
            </a:r>
          </a:p>
          <a:p>
            <a:pPr marL="0" indent="0">
              <a:spcBef>
                <a:spcPts val="788"/>
              </a:spcBef>
              <a:buNone/>
              <a:defRPr/>
            </a:pPr>
            <a:r>
              <a:rPr lang="en-US" sz="2800" b="1" kern="0">
                <a:solidFill>
                  <a:srgbClr val="000000"/>
                </a:solidFill>
                <a:latin typeface="Arial" charset="0"/>
              </a:rPr>
              <a:t>   scanf(“ Nhập c = %d”,&amp;c);</a:t>
            </a:r>
          </a:p>
          <a:p>
            <a:pPr marL="0" indent="0">
              <a:spcBef>
                <a:spcPts val="788"/>
              </a:spcBef>
              <a:buNone/>
              <a:defRPr/>
            </a:pPr>
            <a:r>
              <a:rPr lang="en-US" sz="2800" b="1" kern="0">
                <a:solidFill>
                  <a:srgbClr val="000000"/>
                </a:solidFill>
                <a:latin typeface="Arial" charset="0"/>
              </a:rPr>
              <a:t>   exit(0);</a:t>
            </a:r>
          </a:p>
          <a:p>
            <a:pPr marL="0" indent="0">
              <a:spcBef>
                <a:spcPts val="788"/>
              </a:spcBef>
              <a:buNone/>
              <a:defRPr/>
            </a:pPr>
            <a:r>
              <a:rPr lang="en-US" sz="2800" b="1" kern="0">
                <a:solidFill>
                  <a:srgbClr val="000000"/>
                </a:solidFill>
                <a:latin typeface="Arial" charset="0"/>
              </a:rPr>
              <a:t>}</a:t>
            </a:r>
          </a:p>
          <a:p>
            <a:pPr marL="0" indent="0">
              <a:lnSpc>
                <a:spcPct val="150000"/>
              </a:lnSpc>
              <a:buNone/>
              <a:defRPr/>
            </a:pPr>
            <a:endParaRPr lang="en-US" kern="0" dirty="0">
              <a:latin typeface="+mj-lt"/>
            </a:endParaRPr>
          </a:p>
        </p:txBody>
      </p:sp>
    </p:spTree>
    <p:extLst>
      <p:ext uri="{BB962C8B-B14F-4D97-AF65-F5344CB8AC3E}">
        <p14:creationId xmlns:p14="http://schemas.microsoft.com/office/powerpoint/2010/main" val="79778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First-Come, First-Served (FCFS)</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775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đáp ứng: </a:t>
            </a:r>
          </a:p>
          <a:p>
            <a:pPr lvl="1"/>
            <a:r>
              <a:rPr lang="en-US"/>
              <a:t>P1 = 0, P2 = 10, P3 = 14, P4 = 18, P5 = 18</a:t>
            </a:r>
          </a:p>
          <a:p>
            <a:pPr lvl="1"/>
            <a:r>
              <a:rPr lang="en-US"/>
              <a:t>Thời gian đáp ứng trung bình: (0 + 10 + 14 + 18 + 18)/5 = 12</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3581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2727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27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925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6205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7668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82174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3627121"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536448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669036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7709154"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853008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249402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7137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60091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74569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27</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796334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905802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9314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293099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First-Come, First-Served (FCFS)</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775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chờ: </a:t>
            </a:r>
          </a:p>
          <a:p>
            <a:pPr lvl="1"/>
            <a:r>
              <a:rPr lang="en-US"/>
              <a:t>P1 = 0, P2 = 10, P3 = 14, P4 = 18, P5 = 18</a:t>
            </a:r>
          </a:p>
          <a:p>
            <a:pPr lvl="1"/>
            <a:r>
              <a:rPr lang="en-US"/>
              <a:t>Thời gian chờ trung bình: (0 + 10 + 14 + 18 + 18)/5 = 12</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extLst>
              <p:ext uri="{D42A27DB-BD31-4B8C-83A1-F6EECF244321}">
                <p14:modId xmlns:p14="http://schemas.microsoft.com/office/powerpoint/2010/main" val="3561718033"/>
              </p:ext>
            </p:extLst>
          </p:nvPr>
        </p:nvGraphicFramePr>
        <p:xfrm>
          <a:off x="3581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2727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27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925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6205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7668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82174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3627121"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536448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669036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7709154"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853008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249402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7137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60091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74569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27</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796334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905802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9314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60054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First-Come, First-Served (FCFS)</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775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hoàn thành: </a:t>
            </a:r>
          </a:p>
          <a:p>
            <a:pPr lvl="1"/>
            <a:r>
              <a:rPr lang="en-US"/>
              <a:t>P1 = 12, P2 = 17, P3 = 22, P4 = 21, P5 = 24</a:t>
            </a:r>
          </a:p>
          <a:p>
            <a:pPr lvl="1"/>
            <a:r>
              <a:rPr lang="en-US"/>
              <a:t>Thời gian hoàn thành trung bình: (12 + 17 + 22 + 21 + 24)/5 = 19.2</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3581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2727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27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925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6205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7668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82174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3627121"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536448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669036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7709154"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853008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249402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7137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60091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74569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27</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796334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905802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9314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32321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Shortest-Job-First (SJF)</a:t>
            </a:r>
          </a:p>
        </p:txBody>
      </p:sp>
      <p:sp>
        <p:nvSpPr>
          <p:cNvPr id="3" name="Content Placeholder 2"/>
          <p:cNvSpPr>
            <a:spLocks noGrp="1"/>
          </p:cNvSpPr>
          <p:nvPr>
            <p:ph idx="1"/>
          </p:nvPr>
        </p:nvSpPr>
        <p:spPr/>
        <p:txBody>
          <a:bodyPr/>
          <a:lstStyle/>
          <a:p>
            <a:r>
              <a:rPr lang="vi-VN"/>
              <a:t>Định thời biểu công việc ngắn nhất trước</a:t>
            </a:r>
          </a:p>
          <a:p>
            <a:r>
              <a:rPr lang="vi-VN"/>
              <a:t>Khi CPU được tự do, nó sẽ cấp phát cho tiến trình yêu cầu ít thời gian nhất để kết thúc (tiến trình ngắn nhất)</a:t>
            </a:r>
          </a:p>
          <a:p>
            <a:r>
              <a:rPr lang="vi-VN"/>
              <a:t>Liên quan đến chiều dài thời gian sử dụng CPU cho lần tiếp theo của mỗi tiến trình</a:t>
            </a:r>
          </a:p>
          <a:p>
            <a:r>
              <a:rPr lang="vi-VN"/>
              <a:t>Sử dụng những chiều dài này để lập lịch cho tiến trình với thời gian ngắn nhất</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05340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Shortest-Job-First (SJF) (tt)</a:t>
            </a:r>
          </a:p>
        </p:txBody>
      </p:sp>
      <p:sp>
        <p:nvSpPr>
          <p:cNvPr id="3" name="Content Placeholder 2"/>
          <p:cNvSpPr>
            <a:spLocks noGrp="1"/>
          </p:cNvSpPr>
          <p:nvPr>
            <p:ph idx="1"/>
          </p:nvPr>
        </p:nvSpPr>
        <p:spPr/>
        <p:txBody>
          <a:bodyPr/>
          <a:lstStyle/>
          <a:p>
            <a:r>
              <a:rPr lang="vi-VN"/>
              <a:t>Scheme 1: Non-preemptive</a:t>
            </a:r>
          </a:p>
          <a:p>
            <a:pPr lvl="1"/>
            <a:r>
              <a:rPr lang="vi-VN"/>
              <a:t>Khi CPU được trao cho quá trình nó không nhường cho đến khi nó kết thúc chu kỳ xử lý của nó </a:t>
            </a:r>
          </a:p>
          <a:p>
            <a:r>
              <a:rPr lang="vi-VN"/>
              <a:t>Scheme 2: Preemptive</a:t>
            </a:r>
          </a:p>
          <a:p>
            <a:pPr lvl="1"/>
            <a:r>
              <a:rPr lang="vi-VN"/>
              <a:t>Nếu một tiến trình mới được đưa vào danh sách với chiều dài sử dụng CPU cho lần tiếp theo nhỏ hơn thời gian còn lại của tiến trình đang xử lý, nó sẽ dừng hoạt động tiến trình hiện hành → Shortest-Remaining-Time-First (SRTF)</a:t>
            </a:r>
          </a:p>
          <a:p>
            <a:r>
              <a:rPr lang="vi-VN"/>
              <a:t>SJF là tối ưu – cho thời gian chờ đợi trung bình tối thiểu với một tập tiến trình cho trước</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227236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Non-Preemptive SJF</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775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đáp ứng: </a:t>
            </a:r>
          </a:p>
          <a:p>
            <a:pPr lvl="1"/>
            <a:r>
              <a:rPr lang="en-US"/>
              <a:t>P1 = 0, P2 = 19, P3 = 23, P4 = 3, P5 = 3</a:t>
            </a:r>
          </a:p>
          <a:p>
            <a:pPr lvl="1"/>
            <a:r>
              <a:rPr lang="en-US"/>
              <a:t>Thời gian đáp ứng trung bình: (0 + 19 + 23 + 3 + 3)/5 = 9.6</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3581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2727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27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925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54742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5714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78516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3627121"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495300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79120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699973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830580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249402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7137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525780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15</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632460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21</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762000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905802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9314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88679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Non-Preemptive SJF</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775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chờ: </a:t>
            </a:r>
          </a:p>
          <a:p>
            <a:pPr lvl="1"/>
            <a:r>
              <a:rPr lang="en-US"/>
              <a:t>P1 = 0, P2 = 19, P3 = 23, P4 = 3, P5 = 3</a:t>
            </a:r>
          </a:p>
          <a:p>
            <a:pPr lvl="1"/>
            <a:r>
              <a:rPr lang="en-US"/>
              <a:t>Thời gian chờ trung bình: (0 + 19 + 23 + 3 + 3)/5 = 9.6</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3581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2727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27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925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54742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5714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78516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3627121"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495300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79120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699973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830580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249402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7137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525780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15</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632460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21</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762000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905802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9314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28074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Non-Preemptive SJF</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775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hoàn thành: </a:t>
            </a:r>
          </a:p>
          <a:p>
            <a:pPr lvl="1"/>
            <a:r>
              <a:rPr lang="en-US"/>
              <a:t>P1 = 12, P2 = 26, P3 = 31, P4 = 6, P5 = 9</a:t>
            </a:r>
          </a:p>
          <a:p>
            <a:pPr lvl="1"/>
            <a:r>
              <a:rPr lang="en-US"/>
              <a:t>Thời gian hoàn thành trung bình: (12 + 26 + 31 + 6 + 9)/5 = 16.8</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3581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2727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27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925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54742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5714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78516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3627121"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495300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79120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699973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830580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249402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7137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525780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15</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632460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21</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762000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905802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9314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97726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ltLang="en-US"/>
              <a:t>Preemptive SJF (SRTF)</a:t>
            </a:r>
            <a:endParaRPr lang="en-US"/>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775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đáp ứng: </a:t>
            </a:r>
          </a:p>
          <a:p>
            <a:pPr lvl="1"/>
            <a:r>
              <a:rPr lang="en-US"/>
              <a:t>P1 = 0, P2 = 0, P3 = 13, P4 = 0, P5 = 0</a:t>
            </a:r>
          </a:p>
          <a:p>
            <a:pPr lvl="1"/>
            <a:r>
              <a:rPr lang="en-US"/>
              <a:t>Thời gian đáp ứng trung bình: (0 + 0 + 13 + 0 + 0)/5 = 2.6</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3581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2727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27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3769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4925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0228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74858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685289"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442264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24560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652576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812596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249402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123417"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9</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470611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582168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18</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728472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905802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9314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3096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28849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342900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3482108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ltLang="en-US"/>
              <a:t>Preemptive SJF (SRTF)</a:t>
            </a:r>
            <a:endParaRPr lang="en-US"/>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775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chờ: </a:t>
            </a:r>
          </a:p>
          <a:p>
            <a:pPr lvl="1"/>
            <a:r>
              <a:rPr lang="en-US"/>
              <a:t>P1 = 24, P2 = 0, P3 = 13, P4 = 0, P5 = 0</a:t>
            </a:r>
          </a:p>
          <a:p>
            <a:pPr lvl="1"/>
            <a:r>
              <a:rPr lang="en-US"/>
              <a:t>Thời gian chờ trung bình: (24 + 0 + 13 + 0 + 0)/5 = 7.4</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3581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2727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27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3769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4925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0228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74858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685289"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442264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24560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652576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812596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249402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123417"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9</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470611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582168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18</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728472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905802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9314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3096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28849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342900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2031652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3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Rectangle 3"/>
          <p:cNvSpPr txBox="1">
            <a:spLocks noChangeArrowheads="1"/>
          </p:cNvSpPr>
          <p:nvPr/>
        </p:nvSpPr>
        <p:spPr bwMode="auto">
          <a:xfrm>
            <a:off x="3001095" y="1250951"/>
            <a:ext cx="6285805"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a:lnSpc>
                <a:spcPct val="80000"/>
              </a:lnSpc>
              <a:spcBef>
                <a:spcPts val="788"/>
              </a:spcBef>
              <a:buNone/>
              <a:defRPr/>
            </a:pPr>
            <a:r>
              <a:rPr lang="en-US" altLang="en-US" sz="2000" b="1" kern="0">
                <a:solidFill>
                  <a:srgbClr val="000000"/>
                </a:solidFill>
                <a:latin typeface="Courier New" pitchFamily="49" charset="0"/>
              </a:rPr>
              <a:t>#include &lt;stdio.h&gt;</a:t>
            </a:r>
          </a:p>
          <a:p>
            <a:pPr>
              <a:lnSpc>
                <a:spcPct val="80000"/>
              </a:lnSpc>
              <a:spcBef>
                <a:spcPts val="788"/>
              </a:spcBef>
              <a:buNone/>
              <a:defRPr/>
            </a:pPr>
            <a:r>
              <a:rPr lang="en-US" altLang="en-US" sz="2000" b="1" kern="0">
                <a:solidFill>
                  <a:srgbClr val="000000"/>
                </a:solidFill>
                <a:latin typeface="Courier New" pitchFamily="49" charset="0"/>
              </a:rPr>
              <a:t>#include &lt;unistd.h&gt;</a:t>
            </a:r>
          </a:p>
          <a:p>
            <a:pPr>
              <a:lnSpc>
                <a:spcPct val="80000"/>
              </a:lnSpc>
              <a:spcBef>
                <a:spcPts val="788"/>
              </a:spcBef>
              <a:buNone/>
              <a:defRPr/>
            </a:pPr>
            <a:r>
              <a:rPr lang="en-US" altLang="en-US" sz="2000" b="1" kern="0">
                <a:solidFill>
                  <a:srgbClr val="000000"/>
                </a:solidFill>
                <a:latin typeface="Courier New" pitchFamily="49" charset="0"/>
              </a:rPr>
              <a:t>int main (int argc, char *argv[])</a:t>
            </a:r>
          </a:p>
          <a:p>
            <a:pPr>
              <a:lnSpc>
                <a:spcPct val="80000"/>
              </a:lnSpc>
              <a:spcBef>
                <a:spcPts val="788"/>
              </a:spcBef>
              <a:buNone/>
              <a:defRPr/>
            </a:pPr>
            <a:r>
              <a:rPr lang="en-US" altLang="en-US" sz="2000" b="1" kern="0">
                <a:solidFill>
                  <a:srgbClr val="000000"/>
                </a:solidFill>
                <a:latin typeface="Courier New" pitchFamily="49" charset="0"/>
              </a:rPr>
              <a:t>{</a:t>
            </a:r>
          </a:p>
          <a:p>
            <a:pPr>
              <a:lnSpc>
                <a:spcPct val="80000"/>
              </a:lnSpc>
              <a:spcBef>
                <a:spcPts val="788"/>
              </a:spcBef>
              <a:buNone/>
              <a:defRPr/>
            </a:pPr>
            <a:r>
              <a:rPr lang="en-US" altLang="en-US" sz="2000" b="1" kern="0">
                <a:solidFill>
                  <a:srgbClr val="000000"/>
                </a:solidFill>
                <a:latin typeface="Courier New" pitchFamily="49" charset="0"/>
              </a:rPr>
              <a:t>	int pid;</a:t>
            </a:r>
          </a:p>
          <a:p>
            <a:pPr>
              <a:lnSpc>
                <a:spcPct val="80000"/>
              </a:lnSpc>
              <a:spcBef>
                <a:spcPts val="788"/>
              </a:spcBef>
              <a:buNone/>
              <a:defRPr/>
            </a:pPr>
            <a:r>
              <a:rPr lang="en-US" altLang="en-US" sz="2000" b="1" kern="0">
                <a:solidFill>
                  <a:schemeClr val="hlink"/>
                </a:solidFill>
                <a:latin typeface="Courier New" pitchFamily="49" charset="0"/>
              </a:rPr>
              <a:t>	pid = fork</a:t>
            </a:r>
            <a:r>
              <a:rPr lang="en-US" altLang="en-US" sz="2000" b="1" kern="0">
                <a:solidFill>
                  <a:srgbClr val="000000"/>
                </a:solidFill>
                <a:latin typeface="Courier New" pitchFamily="49" charset="0"/>
              </a:rPr>
              <a:t>();</a:t>
            </a:r>
          </a:p>
          <a:p>
            <a:pPr>
              <a:lnSpc>
                <a:spcPct val="80000"/>
              </a:lnSpc>
              <a:spcBef>
                <a:spcPts val="788"/>
              </a:spcBef>
              <a:buNone/>
              <a:defRPr/>
            </a:pPr>
            <a:r>
              <a:rPr lang="en-US" altLang="en-US" sz="2000" b="1" kern="0">
                <a:solidFill>
                  <a:srgbClr val="000000"/>
                </a:solidFill>
                <a:latin typeface="Courier New" pitchFamily="49" charset="0"/>
              </a:rPr>
              <a:t>	</a:t>
            </a:r>
            <a:r>
              <a:rPr lang="en-US" altLang="en-US" sz="2000" b="1" kern="0">
                <a:solidFill>
                  <a:srgbClr val="00B0F0"/>
                </a:solidFill>
                <a:latin typeface="Courier New" pitchFamily="49" charset="0"/>
              </a:rPr>
              <a:t>printf(“ so 1”);</a:t>
            </a:r>
          </a:p>
          <a:p>
            <a:pPr>
              <a:lnSpc>
                <a:spcPct val="80000"/>
              </a:lnSpc>
              <a:spcBef>
                <a:spcPts val="788"/>
              </a:spcBef>
              <a:buNone/>
              <a:defRPr/>
            </a:pPr>
            <a:r>
              <a:rPr lang="en-US" altLang="en-US" sz="2000" b="1" kern="0">
                <a:solidFill>
                  <a:schemeClr val="hlink"/>
                </a:solidFill>
                <a:latin typeface="Courier New" pitchFamily="49" charset="0"/>
              </a:rPr>
              <a:t>	</a:t>
            </a:r>
            <a:r>
              <a:rPr lang="en-US" altLang="en-US" sz="2000" b="1" kern="0">
                <a:solidFill>
                  <a:srgbClr val="00B0F0"/>
                </a:solidFill>
                <a:latin typeface="Courier New" pitchFamily="49" charset="0"/>
              </a:rPr>
              <a:t>printf(“ so 2”);</a:t>
            </a:r>
            <a:endParaRPr lang="en-US" altLang="en-US" sz="2000" b="1" kern="0">
              <a:solidFill>
                <a:srgbClr val="000000"/>
              </a:solidFill>
              <a:latin typeface="Courier New" pitchFamily="49" charset="0"/>
            </a:endParaRPr>
          </a:p>
          <a:p>
            <a:pPr>
              <a:lnSpc>
                <a:spcPct val="80000"/>
              </a:lnSpc>
              <a:spcBef>
                <a:spcPts val="788"/>
              </a:spcBef>
              <a:buNone/>
              <a:defRPr/>
            </a:pPr>
            <a:r>
              <a:rPr lang="en-US" altLang="en-US" sz="2000" b="1" kern="0">
                <a:solidFill>
                  <a:schemeClr val="hlink"/>
                </a:solidFill>
                <a:latin typeface="Courier New" pitchFamily="49" charset="0"/>
              </a:rPr>
              <a:t>	fork</a:t>
            </a:r>
            <a:r>
              <a:rPr lang="en-US" altLang="en-US" sz="2000" b="1" kern="0">
                <a:solidFill>
                  <a:srgbClr val="000000"/>
                </a:solidFill>
                <a:latin typeface="Courier New" pitchFamily="49" charset="0"/>
              </a:rPr>
              <a:t>();</a:t>
            </a:r>
          </a:p>
          <a:p>
            <a:pPr>
              <a:lnSpc>
                <a:spcPct val="80000"/>
              </a:lnSpc>
              <a:spcBef>
                <a:spcPts val="788"/>
              </a:spcBef>
              <a:buNone/>
              <a:defRPr/>
            </a:pPr>
            <a:r>
              <a:rPr lang="en-US" altLang="en-US" sz="2000" b="1" kern="0">
                <a:solidFill>
                  <a:srgbClr val="00B0F0"/>
                </a:solidFill>
                <a:latin typeface="Courier New" pitchFamily="49" charset="0"/>
              </a:rPr>
              <a:t>	</a:t>
            </a:r>
            <a:r>
              <a:rPr lang="en-US" altLang="en-US" sz="2000" b="1" kern="0">
                <a:solidFill>
                  <a:srgbClr val="000000"/>
                </a:solidFill>
                <a:latin typeface="Courier New" pitchFamily="49" charset="0"/>
              </a:rPr>
              <a:t>if (pid &lt; 0){</a:t>
            </a:r>
          </a:p>
          <a:p>
            <a:pPr>
              <a:lnSpc>
                <a:spcPct val="80000"/>
              </a:lnSpc>
              <a:spcBef>
                <a:spcPts val="788"/>
              </a:spcBef>
              <a:buNone/>
              <a:defRPr/>
            </a:pPr>
            <a:r>
              <a:rPr lang="en-US" altLang="en-US" sz="2000" b="1" kern="0">
                <a:solidFill>
                  <a:srgbClr val="000000"/>
                </a:solidFill>
                <a:latin typeface="Courier New" pitchFamily="49" charset="0"/>
              </a:rPr>
              <a:t>		</a:t>
            </a:r>
            <a:r>
              <a:rPr lang="en-US" altLang="en-US" sz="2000" b="1" kern="0">
                <a:solidFill>
                  <a:srgbClr val="00B0F0"/>
                </a:solidFill>
                <a:latin typeface="Courier New" pitchFamily="49" charset="0"/>
              </a:rPr>
              <a:t>printf(“hello”);</a:t>
            </a:r>
            <a:r>
              <a:rPr lang="en-US" altLang="en-US" sz="2000" b="1" kern="0">
                <a:solidFill>
                  <a:schemeClr val="hlink"/>
                </a:solidFill>
                <a:latin typeface="Courier New" pitchFamily="49" charset="0"/>
              </a:rPr>
              <a:t> </a:t>
            </a:r>
          </a:p>
          <a:p>
            <a:pPr>
              <a:lnSpc>
                <a:spcPct val="80000"/>
              </a:lnSpc>
              <a:spcBef>
                <a:spcPts val="788"/>
              </a:spcBef>
              <a:buNone/>
              <a:defRPr/>
            </a:pPr>
            <a:r>
              <a:rPr lang="en-US" altLang="en-US" sz="2000" b="1" kern="0">
                <a:solidFill>
                  <a:schemeClr val="hlink"/>
                </a:solidFill>
                <a:latin typeface="Courier New" pitchFamily="49" charset="0"/>
              </a:rPr>
              <a:t>		fork</a:t>
            </a:r>
            <a:r>
              <a:rPr lang="en-US" altLang="en-US" sz="2000" b="1" kern="0">
                <a:solidFill>
                  <a:srgbClr val="000000"/>
                </a:solidFill>
                <a:latin typeface="Courier New" pitchFamily="49" charset="0"/>
              </a:rPr>
              <a:t>();</a:t>
            </a:r>
            <a:endParaRPr lang="en-US" altLang="en-US" sz="2000" b="1" kern="0">
              <a:solidFill>
                <a:srgbClr val="00B0F0"/>
              </a:solidFill>
              <a:latin typeface="Courier New" pitchFamily="49" charset="0"/>
            </a:endParaRPr>
          </a:p>
          <a:p>
            <a:pPr>
              <a:lnSpc>
                <a:spcPct val="80000"/>
              </a:lnSpc>
              <a:spcBef>
                <a:spcPts val="788"/>
              </a:spcBef>
              <a:buNone/>
              <a:defRPr/>
            </a:pPr>
            <a:r>
              <a:rPr lang="en-US" altLang="en-US" sz="2000" b="1" kern="0">
                <a:solidFill>
                  <a:srgbClr val="00B0F0"/>
                </a:solidFill>
                <a:latin typeface="Courier New" pitchFamily="49" charset="0"/>
              </a:rPr>
              <a:t>	</a:t>
            </a:r>
            <a:r>
              <a:rPr lang="en-US" altLang="en-US" sz="2000" b="1" kern="0">
                <a:latin typeface="Courier New" pitchFamily="49" charset="0"/>
              </a:rPr>
              <a:t>}else</a:t>
            </a:r>
          </a:p>
          <a:p>
            <a:pPr>
              <a:lnSpc>
                <a:spcPct val="80000"/>
              </a:lnSpc>
              <a:spcBef>
                <a:spcPts val="788"/>
              </a:spcBef>
              <a:buNone/>
              <a:defRPr/>
            </a:pPr>
            <a:r>
              <a:rPr lang="en-US" altLang="en-US" sz="2000" b="1" kern="0">
                <a:latin typeface="Courier New" pitchFamily="49" charset="0"/>
              </a:rPr>
              <a:t>		</a:t>
            </a:r>
            <a:r>
              <a:rPr lang="en-US" altLang="en-US" sz="2000" b="1" kern="0">
                <a:solidFill>
                  <a:schemeClr val="hlink"/>
                </a:solidFill>
                <a:latin typeface="Courier New" pitchFamily="49" charset="0"/>
              </a:rPr>
              <a:t>fork</a:t>
            </a:r>
            <a:r>
              <a:rPr lang="en-US" altLang="en-US" sz="2000" b="1" kern="0">
                <a:solidFill>
                  <a:srgbClr val="000000"/>
                </a:solidFill>
                <a:latin typeface="Courier New" pitchFamily="49" charset="0"/>
              </a:rPr>
              <a:t>();</a:t>
            </a:r>
            <a:endParaRPr lang="en-US" altLang="en-US" sz="2000" b="1" kern="0">
              <a:latin typeface="Courier New" pitchFamily="49" charset="0"/>
            </a:endParaRPr>
          </a:p>
          <a:p>
            <a:pPr marL="0" indent="0">
              <a:lnSpc>
                <a:spcPct val="80000"/>
              </a:lnSpc>
              <a:spcBef>
                <a:spcPts val="788"/>
              </a:spcBef>
              <a:buNone/>
              <a:defRPr/>
            </a:pPr>
            <a:r>
              <a:rPr lang="en-US" altLang="en-US" sz="2000" b="1" kern="0">
                <a:solidFill>
                  <a:srgbClr val="000000"/>
                </a:solidFill>
                <a:latin typeface="Courier New" pitchFamily="49" charset="0"/>
              </a:rPr>
              <a:t>	</a:t>
            </a:r>
            <a:r>
              <a:rPr lang="en-US" altLang="en-US" sz="2000" b="1" kern="0">
                <a:solidFill>
                  <a:srgbClr val="00B0F0"/>
                </a:solidFill>
                <a:latin typeface="Courier New" pitchFamily="49" charset="0"/>
              </a:rPr>
              <a:t>printf(“bye”);</a:t>
            </a:r>
          </a:p>
          <a:p>
            <a:pPr>
              <a:lnSpc>
                <a:spcPct val="80000"/>
              </a:lnSpc>
              <a:spcBef>
                <a:spcPts val="788"/>
              </a:spcBef>
              <a:buNone/>
              <a:defRPr/>
            </a:pPr>
            <a:r>
              <a:rPr lang="en-US" altLang="en-US" sz="2000" b="1" kern="0">
                <a:solidFill>
                  <a:srgbClr val="000000"/>
                </a:solidFill>
                <a:latin typeface="Courier New" pitchFamily="49" charset="0"/>
              </a:rPr>
              <a:t>}</a:t>
            </a:r>
            <a:endParaRPr lang="en-US" altLang="en-US" sz="2000" b="1" kern="0" dirty="0">
              <a:solidFill>
                <a:srgbClr val="000000"/>
              </a:solidFill>
              <a:latin typeface="Courier New" pitchFamily="49" charset="0"/>
            </a:endParaRPr>
          </a:p>
        </p:txBody>
      </p:sp>
    </p:spTree>
    <p:extLst>
      <p:ext uri="{BB962C8B-B14F-4D97-AF65-F5344CB8AC3E}">
        <p14:creationId xmlns:p14="http://schemas.microsoft.com/office/powerpoint/2010/main" val="837231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ltLang="en-US"/>
              <a:t>Preemptive SJF (SRTF)</a:t>
            </a:r>
            <a:endParaRPr lang="en-US"/>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775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hoàn thành: </a:t>
            </a:r>
          </a:p>
          <a:p>
            <a:pPr lvl="1"/>
            <a:r>
              <a:rPr lang="en-US"/>
              <a:t>P1 = 36, P2 = 7, P3 = 21, P4 = 3, P5 = 6</a:t>
            </a:r>
          </a:p>
          <a:p>
            <a:pPr lvl="1"/>
            <a:r>
              <a:rPr lang="en-US"/>
              <a:t>Thời gian hoàn thành trung bình: (36 + 7 + 21 + 3 + 6)/5 = 14.6</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3581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2727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27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3769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4925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0228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74858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685289"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442264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24560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652576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812596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249402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123417"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9</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470611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582168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18</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728472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905802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9314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3096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28849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3429001"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2231087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xét về giải thuật SJF</a:t>
            </a:r>
          </a:p>
        </p:txBody>
      </p:sp>
      <p:sp>
        <p:nvSpPr>
          <p:cNvPr id="3" name="Content Placeholder 2"/>
          <p:cNvSpPr>
            <a:spLocks noGrp="1"/>
          </p:cNvSpPr>
          <p:nvPr>
            <p:ph idx="1"/>
          </p:nvPr>
        </p:nvSpPr>
        <p:spPr/>
        <p:txBody>
          <a:bodyPr/>
          <a:lstStyle/>
          <a:p>
            <a:r>
              <a:rPr lang="vi-VN"/>
              <a:t>Có thể xảy ra tình trạng “đói” (starvation) đối với các process có CPU-burst lớn khi có nhiều process với CPU-burst nhỏ đến hệ thống.</a:t>
            </a:r>
          </a:p>
          <a:p>
            <a:r>
              <a:rPr lang="vi-VN"/>
              <a:t>Cơ chế non-preemptive không phù hợp cho hệ thống time sharing (interactive)</a:t>
            </a:r>
            <a:r>
              <a:rPr lang="en-US"/>
              <a:t>.</a:t>
            </a:r>
            <a:endParaRPr lang="vi-VN"/>
          </a:p>
          <a:p>
            <a:r>
              <a:rPr lang="vi-VN"/>
              <a:t>Giải thuật SJF ngầm định ra độ ưu tiên theo burst time</a:t>
            </a:r>
            <a:r>
              <a:rPr lang="en-US"/>
              <a:t>.</a:t>
            </a:r>
            <a:r>
              <a:rPr lang="vi-VN"/>
              <a:t> </a:t>
            </a:r>
          </a:p>
          <a:p>
            <a:r>
              <a:rPr lang="vi-VN"/>
              <a:t>Các CPU-bound process có độ ưu tiên thấp hơn so với I/O-bound process, nhưng khi một process không thực hiện I/O được thực thi thì nó độc chiếm CPU cho đến khi kết thúc</a:t>
            </a:r>
            <a:r>
              <a:rPr lang="en-US"/>
              <a:t>.</a:t>
            </a:r>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713985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xét về giải thuật SJF (tt)</a:t>
            </a:r>
          </a:p>
        </p:txBody>
      </p:sp>
      <p:sp>
        <p:nvSpPr>
          <p:cNvPr id="3" name="Content Placeholder 2"/>
          <p:cNvSpPr>
            <a:spLocks noGrp="1"/>
          </p:cNvSpPr>
          <p:nvPr>
            <p:ph idx="1"/>
          </p:nvPr>
        </p:nvSpPr>
        <p:spPr/>
        <p:txBody>
          <a:bodyPr/>
          <a:lstStyle/>
          <a:p>
            <a:r>
              <a:rPr lang="vi-VN"/>
              <a:t>Tương ứng với mỗi process cần có độ dài của CPU burst tiếp theo</a:t>
            </a:r>
          </a:p>
          <a:p>
            <a:r>
              <a:rPr lang="vi-VN"/>
              <a:t>Hàm lựa chọn: chọn process có độ dài CPU burst nhỏ nhất</a:t>
            </a:r>
          </a:p>
          <a:p>
            <a:r>
              <a:rPr lang="vi-VN"/>
              <a:t>Chứng minh được: SJF tối ưu trong việc giảm thời gian đợi trung bình</a:t>
            </a:r>
          </a:p>
          <a:p>
            <a:r>
              <a:rPr lang="vi-VN"/>
              <a:t>Nhược điểm: Cần phải ước lượng thời gian cần CPU tiếp theo của process</a:t>
            </a:r>
          </a:p>
          <a:p>
            <a:r>
              <a:rPr lang="vi-VN"/>
              <a:t>Giải pháp cho vấn đề này?</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313195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xét về giải thuật SJF (tt)</a:t>
            </a:r>
          </a:p>
        </p:txBody>
      </p:sp>
      <p:sp>
        <p:nvSpPr>
          <p:cNvPr id="3" name="Content Placeholder 2"/>
          <p:cNvSpPr>
            <a:spLocks noGrp="1"/>
          </p:cNvSpPr>
          <p:nvPr>
            <p:ph idx="1"/>
          </p:nvPr>
        </p:nvSpPr>
        <p:spPr/>
        <p:txBody>
          <a:bodyPr/>
          <a:lstStyle/>
          <a:p>
            <a:r>
              <a:rPr lang="vi-VN"/>
              <a:t>Thời gian sử dụng CPU chính là độ dài của CPU burst</a:t>
            </a:r>
          </a:p>
          <a:p>
            <a:pPr lvl="1"/>
            <a:r>
              <a:rPr lang="vi-VN"/>
              <a:t>Trung bình tất cả các CPU burst đo được trong quá khứ</a:t>
            </a:r>
          </a:p>
          <a:p>
            <a:pPr lvl="1"/>
            <a:r>
              <a:rPr lang="vi-VN"/>
              <a:t>Nhưng thông thường những CPU burst càng mới càng phản ánh đúng hành vi của process trong tương lai</a:t>
            </a:r>
          </a:p>
          <a:p>
            <a:r>
              <a:rPr lang="vi-VN"/>
              <a:t>Một kỹ thuật thường dùng là sử dụng trung bình hàm mũ (exponential averaging) </a:t>
            </a:r>
          </a:p>
          <a:p>
            <a:pPr lvl="1"/>
            <a:r>
              <a:rPr lang="el-GR"/>
              <a:t>τ</a:t>
            </a:r>
            <a:r>
              <a:rPr lang="vi-VN"/>
              <a:t>n+1 = a tn + (1 - a) </a:t>
            </a:r>
            <a:r>
              <a:rPr lang="el-GR"/>
              <a:t>τ</a:t>
            </a:r>
            <a:r>
              <a:rPr lang="vi-VN"/>
              <a:t>n ,    0 ≤ a ≤ 1</a:t>
            </a:r>
          </a:p>
          <a:p>
            <a:pPr lvl="1"/>
            <a:r>
              <a:rPr lang="el-GR"/>
              <a:t>τ</a:t>
            </a:r>
            <a:r>
              <a:rPr lang="vi-VN"/>
              <a:t>n+1 = a tn + (1- a) a tn-1 +…+ (1- a)ja</a:t>
            </a:r>
            <a:r>
              <a:rPr lang="el-GR"/>
              <a:t>τ</a:t>
            </a:r>
            <a:r>
              <a:rPr lang="vi-VN"/>
              <a:t>n-j +…+ (1- a)n+1a</a:t>
            </a:r>
            <a:r>
              <a:rPr lang="el-GR"/>
              <a:t>τ0 </a:t>
            </a:r>
          </a:p>
          <a:p>
            <a:pPr lvl="1"/>
            <a:r>
              <a:rPr lang="vi-VN"/>
              <a:t>Nếu chọn  a = ½ thì có nghĩa là trị đo được tn và trị dự đoán </a:t>
            </a:r>
            <a:r>
              <a:rPr lang="el-GR"/>
              <a:t>τ</a:t>
            </a:r>
            <a:r>
              <a:rPr lang="vi-VN"/>
              <a:t>n được xem quan trọng như nhau.</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71170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Dự đoán thời gian sử dụng CPU</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l="641" t="2280" r="641" b="2849"/>
          <a:stretch>
            <a:fillRect/>
          </a:stretch>
        </p:blipFill>
        <p:spPr bwMode="auto">
          <a:xfrm>
            <a:off x="2014539" y="1922464"/>
            <a:ext cx="5140325" cy="37052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5"/>
          <p:cNvSpPr>
            <a:spLocks noChangeShapeType="1"/>
          </p:cNvSpPr>
          <p:nvPr/>
        </p:nvSpPr>
        <p:spPr bwMode="auto">
          <a:xfrm flipH="1" flipV="1">
            <a:off x="5156200" y="2895600"/>
            <a:ext cx="2400300" cy="4953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p:cNvSpPr>
            <a:spLocks noChangeShapeType="1"/>
          </p:cNvSpPr>
          <p:nvPr/>
        </p:nvSpPr>
        <p:spPr bwMode="auto">
          <a:xfrm flipH="1">
            <a:off x="6197600" y="1866900"/>
            <a:ext cx="1498600" cy="2667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7"/>
          <p:cNvSpPr txBox="1">
            <a:spLocks noChangeArrowheads="1"/>
          </p:cNvSpPr>
          <p:nvPr/>
        </p:nvSpPr>
        <p:spPr bwMode="auto">
          <a:xfrm>
            <a:off x="7829551" y="1450976"/>
            <a:ext cx="238238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a:defRPr/>
            </a:pPr>
            <a:r>
              <a:rPr kumimoji="0" lang="en-US" altLang="en-US" sz="2400" dirty="0" err="1">
                <a:latin typeface="+mj-lt"/>
              </a:rPr>
              <a:t>Độ</a:t>
            </a:r>
            <a:r>
              <a:rPr kumimoji="0" lang="en-US" altLang="en-US" sz="2400" dirty="0">
                <a:latin typeface="+mj-lt"/>
              </a:rPr>
              <a:t> </a:t>
            </a:r>
            <a:r>
              <a:rPr kumimoji="0" lang="en-US" altLang="en-US" sz="2400" dirty="0" err="1">
                <a:latin typeface="+mj-lt"/>
              </a:rPr>
              <a:t>dài</a:t>
            </a:r>
            <a:r>
              <a:rPr kumimoji="0" lang="en-US" altLang="en-US" sz="2400" dirty="0">
                <a:latin typeface="+mj-lt"/>
              </a:rPr>
              <a:t> CPU burst</a:t>
            </a:r>
          </a:p>
          <a:p>
            <a:pPr>
              <a:defRPr/>
            </a:pPr>
            <a:r>
              <a:rPr kumimoji="0" lang="en-US" altLang="en-US" sz="2400" dirty="0" err="1">
                <a:latin typeface="+mj-lt"/>
                <a:cs typeface="Times New Roman" panose="02020603050405020304" pitchFamily="18" charset="0"/>
              </a:rPr>
              <a:t>đo</a:t>
            </a:r>
            <a:r>
              <a:rPr kumimoji="0" lang="en-US" altLang="en-US" sz="2400" dirty="0">
                <a:latin typeface="+mj-lt"/>
                <a:cs typeface="Times New Roman" panose="02020603050405020304" pitchFamily="18" charset="0"/>
              </a:rPr>
              <a:t> </a:t>
            </a:r>
            <a:r>
              <a:rPr kumimoji="0" lang="en-US" altLang="en-US" sz="2400" dirty="0" err="1">
                <a:latin typeface="+mj-lt"/>
                <a:cs typeface="Times New Roman" panose="02020603050405020304" pitchFamily="18" charset="0"/>
              </a:rPr>
              <a:t>được</a:t>
            </a:r>
            <a:endParaRPr kumimoji="0" lang="en-US" altLang="en-US" sz="2400" dirty="0">
              <a:latin typeface="+mj-lt"/>
              <a:cs typeface="Times New Roman" panose="02020603050405020304" pitchFamily="18" charset="0"/>
            </a:endParaRPr>
          </a:p>
        </p:txBody>
      </p:sp>
      <p:sp>
        <p:nvSpPr>
          <p:cNvPr id="11" name="Text Box 8"/>
          <p:cNvSpPr txBox="1">
            <a:spLocks noChangeArrowheads="1"/>
          </p:cNvSpPr>
          <p:nvPr/>
        </p:nvSpPr>
        <p:spPr bwMode="auto">
          <a:xfrm>
            <a:off x="7669213" y="3175001"/>
            <a:ext cx="242887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a:defRPr/>
            </a:pPr>
            <a:r>
              <a:rPr kumimoji="0" lang="en-US" altLang="en-US" sz="2400" dirty="0" err="1">
                <a:latin typeface="+mj-lt"/>
              </a:rPr>
              <a:t>Độ</a:t>
            </a:r>
            <a:r>
              <a:rPr kumimoji="0" lang="en-US" altLang="en-US" sz="2400" dirty="0">
                <a:latin typeface="+mj-lt"/>
              </a:rPr>
              <a:t> </a:t>
            </a:r>
            <a:r>
              <a:rPr kumimoji="0" lang="en-US" altLang="en-US" sz="2400" dirty="0" err="1">
                <a:latin typeface="+mj-lt"/>
              </a:rPr>
              <a:t>dài</a:t>
            </a:r>
            <a:r>
              <a:rPr kumimoji="0" lang="en-US" altLang="en-US" sz="2400" dirty="0">
                <a:latin typeface="+mj-lt"/>
              </a:rPr>
              <a:t> CPU burst</a:t>
            </a:r>
          </a:p>
          <a:p>
            <a:pPr>
              <a:defRPr/>
            </a:pPr>
            <a:r>
              <a:rPr kumimoji="0" lang="en-US" altLang="en-US" sz="2400" dirty="0" err="1">
                <a:latin typeface="+mj-lt"/>
              </a:rPr>
              <a:t>dự</a:t>
            </a:r>
            <a:r>
              <a:rPr kumimoji="0" lang="en-US" altLang="en-US" sz="2400" dirty="0">
                <a:latin typeface="+mj-lt"/>
              </a:rPr>
              <a:t> </a:t>
            </a:r>
            <a:r>
              <a:rPr kumimoji="0" lang="en-US" altLang="en-US" sz="2400" dirty="0" err="1">
                <a:latin typeface="+mj-lt"/>
              </a:rPr>
              <a:t>đoán</a:t>
            </a:r>
            <a:r>
              <a:rPr kumimoji="0" lang="en-US" altLang="en-US" sz="2400" dirty="0">
                <a:latin typeface="+mj-lt"/>
              </a:rPr>
              <a:t>, </a:t>
            </a:r>
            <a:r>
              <a:rPr kumimoji="0" lang="en-US" altLang="en-US" sz="2400" dirty="0" err="1">
                <a:latin typeface="+mj-lt"/>
              </a:rPr>
              <a:t>với</a:t>
            </a:r>
            <a:r>
              <a:rPr kumimoji="0" lang="en-US" altLang="en-US" sz="2400" dirty="0">
                <a:latin typeface="+mj-lt"/>
              </a:rPr>
              <a:t>         </a:t>
            </a:r>
          </a:p>
          <a:p>
            <a:pPr>
              <a:defRPr/>
            </a:pPr>
            <a:r>
              <a:rPr lang="en-US" altLang="en-US" sz="2400" dirty="0">
                <a:latin typeface="+mj-lt"/>
                <a:sym typeface="Symbol" panose="05050102010706020507" pitchFamily="18" charset="2"/>
              </a:rPr>
              <a:t>a</a:t>
            </a:r>
            <a:r>
              <a:rPr kumimoji="0" lang="en-US" altLang="en-US" sz="2400" dirty="0">
                <a:latin typeface="+mj-lt"/>
              </a:rPr>
              <a:t> = ½ </a:t>
            </a:r>
            <a:r>
              <a:rPr kumimoji="0" lang="en-US" altLang="en-US" sz="2400" dirty="0" err="1">
                <a:latin typeface="+mj-lt"/>
              </a:rPr>
              <a:t>và</a:t>
            </a:r>
            <a:r>
              <a:rPr kumimoji="0" lang="en-US" altLang="en-US" sz="2400" dirty="0">
                <a:latin typeface="+mj-lt"/>
              </a:rPr>
              <a:t> </a:t>
            </a:r>
            <a:r>
              <a:rPr lang="en-US" altLang="en-US" sz="2400" dirty="0">
                <a:latin typeface="+mj-lt"/>
                <a:sym typeface="Symbol" panose="05050102010706020507" pitchFamily="18" charset="2"/>
              </a:rPr>
              <a:t></a:t>
            </a:r>
            <a:r>
              <a:rPr kumimoji="0" lang="en-US" altLang="en-US" sz="2400" baseline="-25000" dirty="0">
                <a:latin typeface="+mj-lt"/>
              </a:rPr>
              <a:t>0</a:t>
            </a:r>
            <a:r>
              <a:rPr kumimoji="0" lang="en-US" altLang="en-US" sz="2400" dirty="0">
                <a:latin typeface="+mj-lt"/>
              </a:rPr>
              <a:t> = 10</a:t>
            </a:r>
          </a:p>
        </p:txBody>
      </p:sp>
    </p:spTree>
    <p:extLst>
      <p:ext uri="{BB962C8B-B14F-4D97-AF65-F5344CB8AC3E}">
        <p14:creationId xmlns:p14="http://schemas.microsoft.com/office/powerpoint/2010/main" val="1087268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 Scheduling</a:t>
            </a:r>
          </a:p>
        </p:txBody>
      </p:sp>
      <p:sp>
        <p:nvSpPr>
          <p:cNvPr id="3" name="Content Placeholder 2"/>
          <p:cNvSpPr>
            <a:spLocks noGrp="1"/>
          </p:cNvSpPr>
          <p:nvPr>
            <p:ph idx="1"/>
          </p:nvPr>
        </p:nvSpPr>
        <p:spPr/>
        <p:txBody>
          <a:bodyPr/>
          <a:lstStyle/>
          <a:p>
            <a:r>
              <a:rPr lang="vi-VN"/>
              <a:t>Mỗi process sẽ được gán một độ ưu tiên</a:t>
            </a:r>
          </a:p>
          <a:p>
            <a:r>
              <a:rPr lang="vi-VN"/>
              <a:t>CPU sẽ được cấp cho process có độ ưu tiên cao nhất</a:t>
            </a:r>
          </a:p>
          <a:p>
            <a:r>
              <a:rPr lang="vi-VN"/>
              <a:t>Định thời sử dụng độ ưu tiên có thể:</a:t>
            </a:r>
          </a:p>
          <a:p>
            <a:pPr lvl="1"/>
            <a:r>
              <a:rPr lang="vi-VN"/>
              <a:t>Preemptive hoặc</a:t>
            </a:r>
          </a:p>
          <a:p>
            <a:pPr lvl="1"/>
            <a:r>
              <a:rPr lang="vi-VN"/>
              <a:t>Non</a:t>
            </a:r>
            <a:r>
              <a:rPr lang="en-US"/>
              <a:t>-</a:t>
            </a:r>
            <a:r>
              <a:rPr lang="vi-VN"/>
              <a:t>preemptive</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89369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 Scheduling (tt)</a:t>
            </a:r>
          </a:p>
        </p:txBody>
      </p:sp>
      <p:sp>
        <p:nvSpPr>
          <p:cNvPr id="3" name="Content Placeholder 2"/>
          <p:cNvSpPr>
            <a:spLocks noGrp="1"/>
          </p:cNvSpPr>
          <p:nvPr>
            <p:ph idx="1"/>
          </p:nvPr>
        </p:nvSpPr>
        <p:spPr/>
        <p:txBody>
          <a:bodyPr/>
          <a:lstStyle/>
          <a:p>
            <a:r>
              <a:rPr lang="vi-VN"/>
              <a:t>SJF là một giải thuật định thời sử dụng độ ưu tiên với độ ưu tiên là thời-gian-sử-dụng-CPU-dự-đoán</a:t>
            </a:r>
          </a:p>
          <a:p>
            <a:r>
              <a:rPr lang="vi-VN"/>
              <a:t>Gán độ ưu tiên còn dựa vào:</a:t>
            </a:r>
          </a:p>
          <a:p>
            <a:pPr lvl="1"/>
            <a:r>
              <a:rPr lang="vi-VN"/>
              <a:t>Yêu cầu về bộ nhớ</a:t>
            </a:r>
          </a:p>
          <a:p>
            <a:pPr lvl="1"/>
            <a:r>
              <a:rPr lang="vi-VN"/>
              <a:t>Số lượng file được mở</a:t>
            </a:r>
          </a:p>
          <a:p>
            <a:pPr lvl="1"/>
            <a:r>
              <a:rPr lang="vi-VN"/>
              <a:t>Tỉ lệ thời gian dùng cho I/O trên thời gian sử dụng CPU</a:t>
            </a:r>
          </a:p>
          <a:p>
            <a:pPr lvl="1"/>
            <a:r>
              <a:rPr lang="vi-VN"/>
              <a:t>Các yêu cầu bên ngoài ví dụ như: số tiền người dùng trả khi thực thi công việc</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79356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 Scheduling (tt)</a:t>
            </a:r>
          </a:p>
        </p:txBody>
      </p:sp>
      <p:sp>
        <p:nvSpPr>
          <p:cNvPr id="3" name="Content Placeholder 2"/>
          <p:cNvSpPr>
            <a:spLocks noGrp="1"/>
          </p:cNvSpPr>
          <p:nvPr>
            <p:ph idx="1"/>
          </p:nvPr>
        </p:nvSpPr>
        <p:spPr/>
        <p:txBody>
          <a:bodyPr/>
          <a:lstStyle/>
          <a:p>
            <a:r>
              <a:rPr lang="vi-VN"/>
              <a:t>Vấn đề: trì hoãn vô hạn định – process có độ ưu tiên thấp có thể không bao giờ được thực thi</a:t>
            </a:r>
          </a:p>
          <a:p>
            <a:endParaRPr lang="vi-VN"/>
          </a:p>
          <a:p>
            <a:r>
              <a:rPr lang="vi-VN"/>
              <a:t>Giải pháp: làm mới (aging) – độ ưu tiên của process sẽ tăng theo thời gian</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21973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vi-VN"/>
              <a:t>Non</a:t>
            </a:r>
            <a:r>
              <a:rPr lang="en-US"/>
              <a:t>-</a:t>
            </a:r>
            <a:r>
              <a:rPr lang="vi-VN"/>
              <a:t>preemptive</a:t>
            </a:r>
            <a:r>
              <a:rPr lang="en-US"/>
              <a:t> Priority Scheduling</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775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chờ, đáp ứng, hoàn thành?</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extLst>
              <p:ext uri="{D42A27DB-BD31-4B8C-83A1-F6EECF244321}">
                <p14:modId xmlns:p14="http://schemas.microsoft.com/office/powerpoint/2010/main" val="3124122407"/>
              </p:ext>
            </p:extLst>
          </p:nvPr>
        </p:nvGraphicFramePr>
        <p:xfrm>
          <a:off x="2884928" y="1169840"/>
          <a:ext cx="6426712" cy="2373252"/>
        </p:xfrm>
        <a:graphic>
          <a:graphicData uri="http://schemas.openxmlformats.org/drawingml/2006/table">
            <a:tbl>
              <a:tblPr firstRow="1" bandRow="1">
                <a:tableStyleId>{5C22544A-7EE6-4342-B048-85BDC9FD1C3A}</a:tableStyleId>
              </a:tblPr>
              <a:tblGrid>
                <a:gridCol w="1606678">
                  <a:extLst>
                    <a:ext uri="{9D8B030D-6E8A-4147-A177-3AD203B41FA5}">
                      <a16:colId xmlns:a16="http://schemas.microsoft.com/office/drawing/2014/main" val="481577464"/>
                    </a:ext>
                  </a:extLst>
                </a:gridCol>
                <a:gridCol w="1606678">
                  <a:extLst>
                    <a:ext uri="{9D8B030D-6E8A-4147-A177-3AD203B41FA5}">
                      <a16:colId xmlns:a16="http://schemas.microsoft.com/office/drawing/2014/main" val="2862322994"/>
                    </a:ext>
                  </a:extLst>
                </a:gridCol>
                <a:gridCol w="1606678">
                  <a:extLst>
                    <a:ext uri="{9D8B030D-6E8A-4147-A177-3AD203B41FA5}">
                      <a16:colId xmlns:a16="http://schemas.microsoft.com/office/drawing/2014/main" val="1978994312"/>
                    </a:ext>
                  </a:extLst>
                </a:gridCol>
                <a:gridCol w="1606678">
                  <a:extLst>
                    <a:ext uri="{9D8B030D-6E8A-4147-A177-3AD203B41FA5}">
                      <a16:colId xmlns:a16="http://schemas.microsoft.com/office/drawing/2014/main" val="1534886781"/>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Priority</a:t>
                      </a: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5</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4</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2727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27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73030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4925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205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78516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3599689"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652576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735787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836371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249402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710184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25</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470611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600456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765048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905802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9314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534619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1330925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3/23/20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7" name="Content Placeholder 6"/>
          <p:cNvSpPr>
            <a:spLocks noGrp="1"/>
          </p:cNvSpPr>
          <p:nvPr>
            <p:ph idx="1"/>
          </p:nvPr>
        </p:nvSpPr>
        <p:spPr/>
        <p:txBody>
          <a:bodyPr/>
          <a:lstStyle/>
          <a:p>
            <a:r>
              <a:rPr lang="vi-VN"/>
              <a:t>Các khái niệm cơ bản về định thời</a:t>
            </a:r>
          </a:p>
          <a:p>
            <a:r>
              <a:rPr lang="vi-VN"/>
              <a:t>Các bộ định thời</a:t>
            </a:r>
          </a:p>
          <a:p>
            <a:r>
              <a:rPr lang="vi-VN"/>
              <a:t>Các tiêu chuẩn định thời CPU</a:t>
            </a:r>
          </a:p>
          <a:p>
            <a:r>
              <a:rPr lang="vi-VN"/>
              <a:t>Các giải thuật định thời</a:t>
            </a:r>
          </a:p>
          <a:p>
            <a:pPr lvl="1"/>
            <a:r>
              <a:rPr lang="vi-VN"/>
              <a:t>First-Come, First-Served (FCFS)</a:t>
            </a:r>
          </a:p>
          <a:p>
            <a:pPr lvl="1"/>
            <a:r>
              <a:rPr lang="vi-VN"/>
              <a:t>Shortest Job First (SJF)</a:t>
            </a:r>
          </a:p>
          <a:p>
            <a:pPr lvl="1"/>
            <a:r>
              <a:rPr lang="vi-VN"/>
              <a:t>Shortest Remaining Time First (SRTF)</a:t>
            </a:r>
          </a:p>
          <a:p>
            <a:pPr lvl="1"/>
            <a:r>
              <a:rPr lang="vi-VN"/>
              <a:t>Priority Scheduling</a:t>
            </a:r>
          </a:p>
        </p:txBody>
      </p:sp>
    </p:spTree>
    <p:extLst>
      <p:ext uri="{BB962C8B-B14F-4D97-AF65-F5344CB8AC3E}">
        <p14:creationId xmlns:p14="http://schemas.microsoft.com/office/powerpoint/2010/main" val="1896279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3 (tt)</a:t>
            </a:r>
          </a:p>
        </p:txBody>
      </p:sp>
      <p:sp>
        <p:nvSpPr>
          <p:cNvPr id="3" name="Content Placeholder 2"/>
          <p:cNvSpPr>
            <a:spLocks noGrp="1"/>
          </p:cNvSpPr>
          <p:nvPr>
            <p:ph idx="1"/>
          </p:nvPr>
        </p:nvSpPr>
        <p:spPr/>
        <p:txBody>
          <a:bodyPr/>
          <a:lstStyle/>
          <a:p>
            <a:r>
              <a:rPr lang="en-US"/>
              <a:t>Process control block chứa những thông tin gì?</a:t>
            </a:r>
          </a:p>
          <a:p>
            <a:r>
              <a:rPr lang="en-US"/>
              <a:t>Các tác vụ đối với tiến trình?</a:t>
            </a:r>
          </a:p>
          <a:p>
            <a:r>
              <a:rPr lang="en-US"/>
              <a:t>Tại sao phải định thời, có mấy loại bộ định thời?</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620652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p:txBody>
          <a:bodyPr/>
          <a:lstStyle/>
          <a:p>
            <a:r>
              <a:rPr lang="en-US"/>
              <a:t>Sử dụng các giải thuật FCFS, SJF, SRTF, Priority để tính các giá trị thời gian đợi, thời gian đáp ứng và thời gian hoàn thành trung bình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80060593-9753-435A-93EC-6DB7C33B07CB}"/>
              </a:ext>
            </a:extLst>
          </p:cNvPr>
          <p:cNvGraphicFramePr>
            <a:graphicFrameLocks noGrp="1"/>
          </p:cNvGraphicFramePr>
          <p:nvPr>
            <p:extLst>
              <p:ext uri="{D42A27DB-BD31-4B8C-83A1-F6EECF244321}">
                <p14:modId xmlns:p14="http://schemas.microsoft.com/office/powerpoint/2010/main" val="2782029421"/>
              </p:ext>
            </p:extLst>
          </p:nvPr>
        </p:nvGraphicFramePr>
        <p:xfrm>
          <a:off x="2514600" y="2964388"/>
          <a:ext cx="7315200" cy="255651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81577464"/>
                    </a:ext>
                  </a:extLst>
                </a:gridCol>
                <a:gridCol w="1828800">
                  <a:extLst>
                    <a:ext uri="{9D8B030D-6E8A-4147-A177-3AD203B41FA5}">
                      <a16:colId xmlns:a16="http://schemas.microsoft.com/office/drawing/2014/main" val="2862322994"/>
                    </a:ext>
                  </a:extLst>
                </a:gridCol>
                <a:gridCol w="1828800">
                  <a:extLst>
                    <a:ext uri="{9D8B030D-6E8A-4147-A177-3AD203B41FA5}">
                      <a16:colId xmlns:a16="http://schemas.microsoft.com/office/drawing/2014/main" val="1978994312"/>
                    </a:ext>
                  </a:extLst>
                </a:gridCol>
                <a:gridCol w="1828800">
                  <a:extLst>
                    <a:ext uri="{9D8B030D-6E8A-4147-A177-3AD203B41FA5}">
                      <a16:colId xmlns:a16="http://schemas.microsoft.com/office/drawing/2014/main" val="1534886781"/>
                    </a:ext>
                  </a:extLst>
                </a:gridCol>
              </a:tblGrid>
              <a:tr h="356426">
                <a:tc>
                  <a:txBody>
                    <a:bodyPr/>
                    <a:lstStyle/>
                    <a:p>
                      <a:pPr algn="ctr">
                        <a:lnSpc>
                          <a:spcPct val="107000"/>
                        </a:lnSpc>
                        <a:spcAft>
                          <a:spcPts val="800"/>
                        </a:spcAft>
                      </a:pPr>
                      <a:r>
                        <a:rPr lang="en-US" sz="2200" b="1">
                          <a:solidFill>
                            <a:schemeClr val="tx1"/>
                          </a:solidFill>
                          <a:effectLst/>
                          <a:latin typeface="Times New Roman" panose="02020603050405020304" pitchFamily="18" charset="0"/>
                          <a:cs typeface="Times New Roman" panose="02020603050405020304" pitchFamily="18" charset="0"/>
                        </a:rPr>
                        <a:t>Process</a:t>
                      </a:r>
                      <a:endParaRPr lang="en-US" sz="2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US" sz="2200" b="1">
                          <a:solidFill>
                            <a:schemeClr val="tx1"/>
                          </a:solidFill>
                          <a:effectLst/>
                          <a:latin typeface="Times New Roman" panose="02020603050405020304" pitchFamily="18" charset="0"/>
                          <a:cs typeface="Times New Roman" panose="02020603050405020304" pitchFamily="18" charset="0"/>
                        </a:rPr>
                        <a:t>Arrival Time</a:t>
                      </a:r>
                      <a:endParaRPr lang="en-US" sz="2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solidFill>
                            <a:schemeClr val="tx1"/>
                          </a:solidFill>
                          <a:effectLst/>
                          <a:latin typeface="Times New Roman" panose="02020603050405020304" pitchFamily="18" charset="0"/>
                          <a:cs typeface="Times New Roman" panose="02020603050405020304" pitchFamily="18" charset="0"/>
                        </a:rPr>
                        <a:t> Burst Time</a:t>
                      </a:r>
                      <a:endParaRPr lang="en-US" sz="2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Priority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P1</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0</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P2</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5</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P3</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3</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P4</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P5</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1252960"/>
                  </a:ext>
                </a:extLst>
              </a:tr>
            </a:tbl>
          </a:graphicData>
        </a:graphic>
      </p:graphicFrame>
    </p:spTree>
    <p:extLst>
      <p:ext uri="{BB962C8B-B14F-4D97-AF65-F5344CB8AC3E}">
        <p14:creationId xmlns:p14="http://schemas.microsoft.com/office/powerpoint/2010/main" val="252189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2</a:t>
            </a:r>
          </a:p>
        </p:txBody>
      </p:sp>
      <p:sp>
        <p:nvSpPr>
          <p:cNvPr id="3" name="Content Placeholder 2"/>
          <p:cNvSpPr>
            <a:spLocks noGrp="1"/>
          </p:cNvSpPr>
          <p:nvPr>
            <p:ph idx="1"/>
          </p:nvPr>
        </p:nvSpPr>
        <p:spPr/>
        <p:txBody>
          <a:bodyPr/>
          <a:lstStyle/>
          <a:p>
            <a:r>
              <a:rPr lang="en-US"/>
              <a:t>Sử dụng các giải thuật FCFS, SJF, SRTF, Priority để tính các giá trị thời gian đợi, thời gian đáp ứng và thời gian hoàn thành trung bình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01" y="2947437"/>
            <a:ext cx="6343674" cy="3272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56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15666"/>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3/23/20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31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4</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3/23/20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7" name="Content Placeholder 6"/>
          <p:cNvSpPr>
            <a:spLocks noGrp="1"/>
          </p:cNvSpPr>
          <p:nvPr>
            <p:ph idx="1"/>
          </p:nvPr>
        </p:nvSpPr>
        <p:spPr/>
        <p:txBody>
          <a:bodyPr/>
          <a:lstStyle/>
          <a:p>
            <a:r>
              <a:rPr lang="vi-VN"/>
              <a:t>Biết được các khái niệm cơ bản về định thời</a:t>
            </a:r>
          </a:p>
          <a:p>
            <a:r>
              <a:rPr lang="vi-VN"/>
              <a:t>Biết được các tiêu chuẩn định thời CPU</a:t>
            </a:r>
          </a:p>
          <a:p>
            <a:r>
              <a:rPr lang="vi-VN"/>
              <a:t>Hiểu được các giải thuật định thời</a:t>
            </a:r>
          </a:p>
          <a:p>
            <a:r>
              <a:rPr lang="vi-VN"/>
              <a:t>Vận dụng các giải thuật định thời để làm bài tập và mô phỏng</a:t>
            </a:r>
          </a:p>
        </p:txBody>
      </p:sp>
    </p:spTree>
    <p:extLst>
      <p:ext uri="{BB962C8B-B14F-4D97-AF65-F5344CB8AC3E}">
        <p14:creationId xmlns:p14="http://schemas.microsoft.com/office/powerpoint/2010/main" val="1601255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4</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3/23/20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7" name="Content Placeholder 6"/>
          <p:cNvSpPr>
            <a:spLocks noGrp="1"/>
          </p:cNvSpPr>
          <p:nvPr>
            <p:ph idx="1"/>
          </p:nvPr>
        </p:nvSpPr>
        <p:spPr/>
        <p:txBody>
          <a:bodyPr/>
          <a:lstStyle/>
          <a:p>
            <a:r>
              <a:rPr lang="vi-VN"/>
              <a:t>Các khái niệm cơ bản về định thời</a:t>
            </a:r>
          </a:p>
          <a:p>
            <a:r>
              <a:rPr lang="vi-VN"/>
              <a:t>Các bộ định thời</a:t>
            </a:r>
          </a:p>
          <a:p>
            <a:r>
              <a:rPr lang="vi-VN"/>
              <a:t>Các tiêu chuẩn định thời CPU</a:t>
            </a:r>
          </a:p>
          <a:p>
            <a:r>
              <a:rPr lang="vi-VN"/>
              <a:t>Các giải thuật định thời</a:t>
            </a:r>
          </a:p>
          <a:p>
            <a:pPr lvl="1"/>
            <a:r>
              <a:rPr lang="vi-VN"/>
              <a:t>First-Come, First-Served (FCFS)</a:t>
            </a:r>
          </a:p>
          <a:p>
            <a:pPr lvl="1"/>
            <a:r>
              <a:rPr lang="vi-VN"/>
              <a:t>Shortest Job First (SJF)</a:t>
            </a:r>
          </a:p>
          <a:p>
            <a:pPr lvl="1"/>
            <a:r>
              <a:rPr lang="vi-VN"/>
              <a:t>Shortest Remaining Time First (SRTF)</a:t>
            </a:r>
          </a:p>
          <a:p>
            <a:pPr lvl="1"/>
            <a:r>
              <a:rPr lang="vi-VN"/>
              <a:t>Priority Scheduling</a:t>
            </a:r>
          </a:p>
        </p:txBody>
      </p:sp>
    </p:spTree>
    <p:extLst>
      <p:ext uri="{BB962C8B-B14F-4D97-AF65-F5344CB8AC3E}">
        <p14:creationId xmlns:p14="http://schemas.microsoft.com/office/powerpoint/2010/main" val="47885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cơ bản</a:t>
            </a:r>
          </a:p>
        </p:txBody>
      </p:sp>
      <p:sp>
        <p:nvSpPr>
          <p:cNvPr id="3" name="Content Placeholder 2"/>
          <p:cNvSpPr>
            <a:spLocks noGrp="1"/>
          </p:cNvSpPr>
          <p:nvPr>
            <p:ph idx="1"/>
          </p:nvPr>
        </p:nvSpPr>
        <p:spPr/>
        <p:txBody>
          <a:bodyPr/>
          <a:lstStyle/>
          <a:p>
            <a:r>
              <a:rPr lang="vi-VN"/>
              <a:t>Trong các hệ thống multitasking</a:t>
            </a:r>
          </a:p>
          <a:p>
            <a:pPr lvl="1"/>
            <a:r>
              <a:rPr lang="vi-VN"/>
              <a:t>Thực thi nhiều chương trình đồng thời làm tăng hiệu suất hệ thống</a:t>
            </a:r>
          </a:p>
          <a:p>
            <a:pPr lvl="1"/>
            <a:r>
              <a:rPr lang="vi-VN"/>
              <a:t>Tại mỗi thời điểm, chỉ có một process được thực thi</a:t>
            </a:r>
          </a:p>
          <a:p>
            <a:r>
              <a:rPr lang="vi-VN"/>
              <a:t>= &gt; </a:t>
            </a:r>
            <a:r>
              <a:rPr lang="en-US"/>
              <a:t>C</a:t>
            </a:r>
            <a:r>
              <a:rPr lang="vi-VN"/>
              <a:t>ần phải giải quyết vấn đề phân chia, lựa chọn process thực thi sao cho được hiệu quả nhất </a:t>
            </a:r>
          </a:p>
          <a:p>
            <a:r>
              <a:rPr lang="vi-VN"/>
              <a:t> = &gt; </a:t>
            </a:r>
            <a:r>
              <a:rPr lang="en-US"/>
              <a:t>C</a:t>
            </a:r>
            <a:r>
              <a:rPr lang="vi-VN"/>
              <a:t>hiến lược định thời CPU</a:t>
            </a:r>
          </a:p>
          <a:p>
            <a:r>
              <a:rPr lang="vi-VN"/>
              <a:t>Định thời CPU</a:t>
            </a:r>
          </a:p>
          <a:p>
            <a:pPr lvl="1"/>
            <a:r>
              <a:rPr lang="vi-VN"/>
              <a:t>Chọn một process (từ ready queue) thực thi</a:t>
            </a:r>
          </a:p>
          <a:p>
            <a:pPr lvl="1"/>
            <a:r>
              <a:rPr lang="vi-VN"/>
              <a:t>Với một multithreaded kernel, việc định thời CPU là do OS chọn kernel thread được chiếm CPU</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2592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bộ định thời</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2"/>
          <a:stretch>
            <a:fillRect/>
          </a:stretch>
        </p:blipFill>
        <p:spPr>
          <a:xfrm>
            <a:off x="2286001" y="1524001"/>
            <a:ext cx="7516801" cy="4634379"/>
          </a:xfrm>
          <a:prstGeom prst="rect">
            <a:avLst/>
          </a:prstGeom>
        </p:spPr>
      </p:pic>
    </p:spTree>
    <p:extLst>
      <p:ext uri="{BB962C8B-B14F-4D97-AF65-F5344CB8AC3E}">
        <p14:creationId xmlns:p14="http://schemas.microsoft.com/office/powerpoint/2010/main" val="341134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bộ định thời (tt)</a:t>
            </a:r>
          </a:p>
        </p:txBody>
      </p:sp>
      <p:sp>
        <p:nvSpPr>
          <p:cNvPr id="3" name="Content Placeholder 2"/>
          <p:cNvSpPr>
            <a:spLocks noGrp="1"/>
          </p:cNvSpPr>
          <p:nvPr>
            <p:ph idx="1"/>
          </p:nvPr>
        </p:nvSpPr>
        <p:spPr/>
        <p:txBody>
          <a:bodyPr/>
          <a:lstStyle/>
          <a:p>
            <a:r>
              <a:rPr lang="vi-VN"/>
              <a:t>Long-term scheduling</a:t>
            </a:r>
          </a:p>
          <a:p>
            <a:pPr lvl="1"/>
            <a:r>
              <a:rPr lang="vi-VN"/>
              <a:t>Xác định chương trình nào được chấp nhận nạp vào hệ thống để thực thi</a:t>
            </a:r>
          </a:p>
          <a:p>
            <a:pPr lvl="1"/>
            <a:r>
              <a:rPr lang="vi-VN"/>
              <a:t>Điều khiển mức độ multiprogramming của hệ thống</a:t>
            </a:r>
          </a:p>
          <a:p>
            <a:pPr lvl="1"/>
            <a:r>
              <a:rPr lang="vi-VN"/>
              <a:t>Long term scheduler thường cố gắng duy trì xen lẫn CPU-bound và I/O-bound process</a:t>
            </a:r>
          </a:p>
          <a:p>
            <a:r>
              <a:rPr lang="vi-VN"/>
              <a:t>Medium-term scheduling</a:t>
            </a:r>
          </a:p>
          <a:p>
            <a:pPr lvl="1"/>
            <a:r>
              <a:rPr lang="vi-VN"/>
              <a:t>Process nào được đưa vào (swap in), đưa ra khỏi (swap out) bộ nhớ chính</a:t>
            </a:r>
          </a:p>
          <a:p>
            <a:pPr lvl="1"/>
            <a:r>
              <a:rPr lang="vi-VN"/>
              <a:t>Được thực hiện bởi phần quản lý bộ nhớ và được thảo luận ở phần quản lý bộ nhớ</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3/23/20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36258559"/>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688</TotalTime>
  <Words>3337</Words>
  <Application>Microsoft Macintosh PowerPoint</Application>
  <PresentationFormat>Widescreen</PresentationFormat>
  <Paragraphs>784</Paragraphs>
  <Slides>42</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ＭＳ Ｐゴシック</vt:lpstr>
      <vt:lpstr>Arial</vt:lpstr>
      <vt:lpstr>Calibri</vt:lpstr>
      <vt:lpstr>Courier New</vt:lpstr>
      <vt:lpstr>DFKai-SB</vt:lpstr>
      <vt:lpstr>DFKai-SB</vt:lpstr>
      <vt:lpstr>Symbol</vt:lpstr>
      <vt:lpstr>Times New Roman</vt:lpstr>
      <vt:lpstr>Wingdings</vt:lpstr>
      <vt:lpstr>dsp</vt:lpstr>
      <vt:lpstr>HỆ ĐIỀU HÀNH Chương 4 (1)  Định thời CPU</vt:lpstr>
      <vt:lpstr>Câu hỏi ôn tập chương 3</vt:lpstr>
      <vt:lpstr>Câu hỏi ôn tập chương 3 (tt)</vt:lpstr>
      <vt:lpstr>Câu hỏi ôn tập chương 3 (tt)</vt:lpstr>
      <vt:lpstr>Mục tiêu chương 4</vt:lpstr>
      <vt:lpstr>Nội dung chương 4</vt:lpstr>
      <vt:lpstr>Khái niệm cơ bản</vt:lpstr>
      <vt:lpstr>Các bộ định thời</vt:lpstr>
      <vt:lpstr>Các bộ định thời (tt)</vt:lpstr>
      <vt:lpstr>Các bộ định thời (tt)</vt:lpstr>
      <vt:lpstr>Bộ định thời</vt:lpstr>
      <vt:lpstr>Các tiêu chuẩn định thời CPU</vt:lpstr>
      <vt:lpstr>Các tiêu chuẩn định thời CPU (tt)</vt:lpstr>
      <vt:lpstr>Hai yếu tố của giải thuật định thời</vt:lpstr>
      <vt:lpstr>Hai yếu tố của giải thuật định thời (tt)</vt:lpstr>
      <vt:lpstr>Preemptive và Non-preemptive</vt:lpstr>
      <vt:lpstr>Khảo sát giải thuật định thời</vt:lpstr>
      <vt:lpstr>Các giải thuật định thời</vt:lpstr>
      <vt:lpstr>First-Come, First-Served (FCFS)</vt:lpstr>
      <vt:lpstr>First-Come, First-Served (FCFS)</vt:lpstr>
      <vt:lpstr>First-Come, First-Served (FCFS)</vt:lpstr>
      <vt:lpstr>First-Come, First-Served (FCFS)</vt:lpstr>
      <vt:lpstr>Shortest-Job-First (SJF)</vt:lpstr>
      <vt:lpstr>Shortest-Job-First (SJF) (tt)</vt:lpstr>
      <vt:lpstr>Non-Preemptive SJF</vt:lpstr>
      <vt:lpstr>Non-Preemptive SJF</vt:lpstr>
      <vt:lpstr>Non-Preemptive SJF</vt:lpstr>
      <vt:lpstr>Preemptive SJF (SRTF)</vt:lpstr>
      <vt:lpstr>Preemptive SJF (SRTF)</vt:lpstr>
      <vt:lpstr>Preemptive SJF (SRTF)</vt:lpstr>
      <vt:lpstr>Nhận xét về giải thuật SJF</vt:lpstr>
      <vt:lpstr>Nhận xét về giải thuật SJF (tt)</vt:lpstr>
      <vt:lpstr>Nhận xét về giải thuật SJF (tt)</vt:lpstr>
      <vt:lpstr>Dự đoán thời gian sử dụng CPU</vt:lpstr>
      <vt:lpstr>Priority Scheduling</vt:lpstr>
      <vt:lpstr>Priority Scheduling (tt)</vt:lpstr>
      <vt:lpstr>Priority Scheduling (tt)</vt:lpstr>
      <vt:lpstr>Non-preemptive Priority Scheduling</vt:lpstr>
      <vt:lpstr>Tóm tắt lại nội dung buổi học</vt:lpstr>
      <vt:lpstr>Bài tập 1</vt:lpstr>
      <vt:lpstr>Bài tập 2</vt:lpstr>
      <vt:lpstr>THẢO LUẬN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Quan Pham</cp:lastModifiedBy>
  <cp:revision>94</cp:revision>
  <dcterms:created xsi:type="dcterms:W3CDTF">2017-02-19T14:22:18Z</dcterms:created>
  <dcterms:modified xsi:type="dcterms:W3CDTF">2020-03-23T10:10:33Z</dcterms:modified>
</cp:coreProperties>
</file>