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4"/>
  </p:notesMasterIdLst>
  <p:handoutMasterIdLst>
    <p:handoutMasterId r:id="rId45"/>
  </p:handoutMasterIdLst>
  <p:sldIdLst>
    <p:sldId id="262" r:id="rId2"/>
    <p:sldId id="334" r:id="rId3"/>
    <p:sldId id="303" r:id="rId4"/>
    <p:sldId id="335" r:id="rId5"/>
    <p:sldId id="336" r:id="rId6"/>
    <p:sldId id="374" r:id="rId7"/>
    <p:sldId id="375" r:id="rId8"/>
    <p:sldId id="339" r:id="rId9"/>
    <p:sldId id="338" r:id="rId10"/>
    <p:sldId id="340" r:id="rId11"/>
    <p:sldId id="341" r:id="rId12"/>
    <p:sldId id="342" r:id="rId13"/>
    <p:sldId id="343" r:id="rId14"/>
    <p:sldId id="344" r:id="rId15"/>
    <p:sldId id="345" r:id="rId16"/>
    <p:sldId id="346" r:id="rId17"/>
    <p:sldId id="376" r:id="rId18"/>
    <p:sldId id="377" r:id="rId19"/>
    <p:sldId id="347" r:id="rId20"/>
    <p:sldId id="348" r:id="rId21"/>
    <p:sldId id="349" r:id="rId22"/>
    <p:sldId id="350" r:id="rId23"/>
    <p:sldId id="351" r:id="rId24"/>
    <p:sldId id="352" r:id="rId25"/>
    <p:sldId id="353" r:id="rId26"/>
    <p:sldId id="379" r:id="rId27"/>
    <p:sldId id="381" r:id="rId28"/>
    <p:sldId id="380" r:id="rId29"/>
    <p:sldId id="382" r:id="rId30"/>
    <p:sldId id="383" r:id="rId31"/>
    <p:sldId id="385" r:id="rId32"/>
    <p:sldId id="384" r:id="rId33"/>
    <p:sldId id="354" r:id="rId34"/>
    <p:sldId id="301" r:id="rId35"/>
    <p:sldId id="356" r:id="rId36"/>
    <p:sldId id="357" r:id="rId37"/>
    <p:sldId id="359" r:id="rId38"/>
    <p:sldId id="360" r:id="rId39"/>
    <p:sldId id="361" r:id="rId40"/>
    <p:sldId id="362" r:id="rId41"/>
    <p:sldId id="363" r:id="rId42"/>
    <p:sldId id="358" r:id="rId43"/>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Chương 4" id="{01E33B1B-E197-463B-A531-467BFB591BCB}">
          <p14:sldIdLst>
            <p14:sldId id="262"/>
            <p14:sldId id="334"/>
            <p14:sldId id="303"/>
            <p14:sldId id="335"/>
            <p14:sldId id="336"/>
            <p14:sldId id="374"/>
            <p14:sldId id="375"/>
            <p14:sldId id="339"/>
            <p14:sldId id="338"/>
            <p14:sldId id="340"/>
            <p14:sldId id="341"/>
            <p14:sldId id="342"/>
            <p14:sldId id="343"/>
            <p14:sldId id="344"/>
            <p14:sldId id="345"/>
            <p14:sldId id="346"/>
            <p14:sldId id="376"/>
            <p14:sldId id="377"/>
            <p14:sldId id="347"/>
            <p14:sldId id="348"/>
            <p14:sldId id="349"/>
            <p14:sldId id="350"/>
            <p14:sldId id="351"/>
            <p14:sldId id="352"/>
            <p14:sldId id="353"/>
            <p14:sldId id="379"/>
            <p14:sldId id="381"/>
            <p14:sldId id="380"/>
            <p14:sldId id="382"/>
            <p14:sldId id="383"/>
            <p14:sldId id="385"/>
            <p14:sldId id="384"/>
            <p14:sldId id="354"/>
            <p14:sldId id="301"/>
            <p14:sldId id="356"/>
            <p14:sldId id="357"/>
            <p14:sldId id="359"/>
            <p14:sldId id="360"/>
            <p14:sldId id="361"/>
            <p14:sldId id="362"/>
            <p14:sldId id="363"/>
            <p14:sldId id="358"/>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FF99CC"/>
    <a:srgbClr val="FF99FF"/>
    <a:srgbClr val="9BD4FF"/>
    <a:srgbClr val="FF9933"/>
    <a:srgbClr val="FF6699"/>
    <a:srgbClr val="414B53"/>
    <a:srgbClr val="FFA3A3"/>
    <a:srgbClr val="FF8B8B"/>
    <a:srgbClr val="CDE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384" autoAdjust="0"/>
    <p:restoredTop sz="81575" autoAdjust="0"/>
  </p:normalViewPr>
  <p:slideViewPr>
    <p:cSldViewPr>
      <p:cViewPr varScale="1">
        <p:scale>
          <a:sx n="67" d="100"/>
          <a:sy n="67" d="100"/>
        </p:scale>
        <p:origin x="1459" y="53"/>
      </p:cViewPr>
      <p:guideLst>
        <p:guide orient="horz" pos="2160"/>
        <p:guide pos="3840"/>
      </p:guideLst>
    </p:cSldViewPr>
  </p:slideViewPr>
  <p:notesTextViewPr>
    <p:cViewPr>
      <p:scale>
        <a:sx n="1" d="1"/>
        <a:sy n="1" d="1"/>
      </p:scale>
      <p:origin x="0" y="0"/>
    </p:cViewPr>
  </p:notesTextViewPr>
  <p:notesViewPr>
    <p:cSldViewPr>
      <p:cViewPr varScale="1">
        <p:scale>
          <a:sx n="57" d="100"/>
          <a:sy n="57" d="100"/>
        </p:scale>
        <p:origin x="-2045" y="-101"/>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Thị Trinh" userId="99ef8f5c-b768-4752-a6cc-c0de37905cec" providerId="ADAL" clId="{40DA5CA5-6575-49B5-84FC-AAA187985360}"/>
    <pc:docChg chg="modSld">
      <pc:chgData name="Nguyễn Thị Trinh" userId="99ef8f5c-b768-4752-a6cc-c0de37905cec" providerId="ADAL" clId="{40DA5CA5-6575-49B5-84FC-AAA187985360}" dt="2023-10-15T09:59:46.238" v="0" actId="1076"/>
      <pc:docMkLst>
        <pc:docMk/>
      </pc:docMkLst>
      <pc:sldChg chg="modSp mod">
        <pc:chgData name="Nguyễn Thị Trinh" userId="99ef8f5c-b768-4752-a6cc-c0de37905cec" providerId="ADAL" clId="{40DA5CA5-6575-49B5-84FC-AAA187985360}" dt="2023-10-15T09:59:46.238" v="0" actId="1076"/>
        <pc:sldMkLst>
          <pc:docMk/>
          <pc:sldMk cId="2563247834" sldId="379"/>
        </pc:sldMkLst>
        <pc:spChg chg="mod">
          <ac:chgData name="Nguyễn Thị Trinh" userId="99ef8f5c-b768-4752-a6cc-c0de37905cec" providerId="ADAL" clId="{40DA5CA5-6575-49B5-84FC-AAA187985360}" dt="2023-10-15T09:59:46.238" v="0" actId="1076"/>
          <ac:spMkLst>
            <pc:docMk/>
            <pc:sldMk cId="2563247834" sldId="379"/>
            <ac:spMk id="37" creationId="{D6167AB6-709C-1447-A502-4E256D423349}"/>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DB41815E-765A-40A8-99C6-F127D7A12C4B}" type="datetimeFigureOut">
              <a:rPr kumimoji="1" lang="ja-JP" altLang="en-US" smtClean="0"/>
              <a:t>2023/10/15</a:t>
            </a:fld>
            <a:endParaRPr kumimoji="1" lang="ja-JP" altLang="en-US"/>
          </a:p>
        </p:txBody>
      </p:sp>
      <p:sp>
        <p:nvSpPr>
          <p:cNvPr id="4" name="フッター プレースホルダ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96E1689-3E24-4715-81AA-F8F7237FC61E}" type="slidenum">
              <a:rPr kumimoji="1" lang="ja-JP" altLang="en-US" smtClean="0"/>
              <a:t>‹#›</a:t>
            </a:fld>
            <a:endParaRPr kumimoji="1" lang="ja-JP" altLang="en-US"/>
          </a:p>
        </p:txBody>
      </p:sp>
    </p:spTree>
    <p:extLst>
      <p:ext uri="{BB962C8B-B14F-4D97-AF65-F5344CB8AC3E}">
        <p14:creationId xmlns:p14="http://schemas.microsoft.com/office/powerpoint/2010/main" val="12542573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2DC1322-60E5-4FB1-AE3F-C5810C4969C1}" type="datetimeFigureOut">
              <a:rPr kumimoji="1" lang="ja-JP" altLang="en-US" smtClean="0"/>
              <a:pPr/>
              <a:t>2023/10/15</a:t>
            </a:fld>
            <a:endParaRPr kumimoji="1" lang="ja-JP" altLang="en-US"/>
          </a:p>
        </p:txBody>
      </p:sp>
      <p:sp>
        <p:nvSpPr>
          <p:cNvPr id="4" name="スライド イメージ プレースホルダー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9D7235-7D46-4FEA-A007-68D1C591E286}" type="slidenum">
              <a:rPr kumimoji="1" lang="ja-JP" altLang="en-US" smtClean="0"/>
              <a:pPr/>
              <a:t>‹#›</a:t>
            </a:fld>
            <a:endParaRPr kumimoji="1" lang="ja-JP" altLang="en-US"/>
          </a:p>
        </p:txBody>
      </p:sp>
    </p:spTree>
    <p:extLst>
      <p:ext uri="{BB962C8B-B14F-4D97-AF65-F5344CB8AC3E}">
        <p14:creationId xmlns:p14="http://schemas.microsoft.com/office/powerpoint/2010/main" val="271875256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Chào</a:t>
            </a:r>
            <a:r>
              <a:rPr lang="en-US" dirty="0"/>
              <a:t> </a:t>
            </a:r>
            <a:r>
              <a:rPr lang="en-US" dirty="0" err="1"/>
              <a:t>các</a:t>
            </a:r>
            <a:r>
              <a:rPr lang="en-US" dirty="0"/>
              <a:t> </a:t>
            </a:r>
            <a:r>
              <a:rPr lang="en-US" dirty="0" err="1"/>
              <a:t>bạn</a:t>
            </a:r>
            <a:r>
              <a:rPr lang="en-US" dirty="0"/>
              <a:t>,</a:t>
            </a:r>
          </a:p>
          <a:p>
            <a:r>
              <a:rPr lang="en-US" dirty="0" err="1"/>
              <a:t>Rất</a:t>
            </a:r>
            <a:r>
              <a:rPr lang="en-US" dirty="0"/>
              <a:t> </a:t>
            </a:r>
            <a:r>
              <a:rPr lang="en-US" dirty="0" err="1"/>
              <a:t>vui</a:t>
            </a:r>
            <a:r>
              <a:rPr lang="en-US" dirty="0"/>
              <a:t> </a:t>
            </a:r>
            <a:r>
              <a:rPr lang="en-US" dirty="0" err="1"/>
              <a:t>được</a:t>
            </a:r>
            <a:r>
              <a:rPr lang="en-US" dirty="0"/>
              <a:t> </a:t>
            </a:r>
            <a:r>
              <a:rPr lang="en-US" dirty="0" err="1"/>
              <a:t>gặp</a:t>
            </a:r>
            <a:r>
              <a:rPr lang="en-US" dirty="0"/>
              <a:t> </a:t>
            </a:r>
            <a:r>
              <a:rPr lang="en-US" dirty="0" err="1"/>
              <a:t>lại</a:t>
            </a:r>
            <a:r>
              <a:rPr lang="en-US" dirty="0"/>
              <a:t> </a:t>
            </a:r>
            <a:r>
              <a:rPr lang="en-US" dirty="0" err="1"/>
              <a:t>các</a:t>
            </a:r>
            <a:r>
              <a:rPr lang="en-US" dirty="0"/>
              <a:t> </a:t>
            </a:r>
            <a:r>
              <a:rPr lang="en-US" dirty="0" err="1"/>
              <a:t>bạn</a:t>
            </a:r>
            <a:r>
              <a:rPr lang="en-US" dirty="0"/>
              <a:t> </a:t>
            </a:r>
            <a:r>
              <a:rPr lang="en-US" dirty="0" err="1"/>
              <a:t>trong</a:t>
            </a:r>
            <a:r>
              <a:rPr lang="en-US" dirty="0"/>
              <a:t> </a:t>
            </a:r>
            <a:r>
              <a:rPr lang="en-US" dirty="0" err="1"/>
              <a:t>nội</a:t>
            </a:r>
            <a:r>
              <a:rPr lang="en-US" dirty="0"/>
              <a:t> dung </a:t>
            </a:r>
            <a:r>
              <a:rPr lang="en-US" dirty="0" err="1"/>
              <a:t>tiếp</a:t>
            </a:r>
            <a:r>
              <a:rPr lang="en-US" dirty="0"/>
              <a:t> </a:t>
            </a:r>
            <a:r>
              <a:rPr lang="en-US" dirty="0" err="1"/>
              <a:t>theo</a:t>
            </a:r>
            <a:r>
              <a:rPr lang="en-US" dirty="0"/>
              <a:t> </a:t>
            </a:r>
            <a:r>
              <a:rPr lang="en-US" dirty="0" err="1"/>
              <a:t>của</a:t>
            </a:r>
            <a:r>
              <a:rPr lang="en-US" dirty="0"/>
              <a:t> </a:t>
            </a:r>
            <a:r>
              <a:rPr lang="en-US" dirty="0" err="1"/>
              <a:t>môn</a:t>
            </a:r>
            <a:r>
              <a:rPr lang="en-US" dirty="0"/>
              <a:t> </a:t>
            </a:r>
            <a:r>
              <a:rPr lang="en-US" dirty="0" err="1"/>
              <a:t>học</a:t>
            </a:r>
            <a:r>
              <a:rPr lang="en-US" dirty="0"/>
              <a:t> </a:t>
            </a:r>
            <a:r>
              <a:rPr lang="en-US" dirty="0" err="1"/>
              <a:t>Hệ</a:t>
            </a:r>
            <a:r>
              <a:rPr lang="en-US" dirty="0"/>
              <a:t> </a:t>
            </a:r>
            <a:r>
              <a:rPr lang="en-US" dirty="0" err="1"/>
              <a:t>Điều</a:t>
            </a:r>
            <a:r>
              <a:rPr lang="en-US" dirty="0"/>
              <a:t> </a:t>
            </a:r>
            <a:r>
              <a:rPr lang="en-US" dirty="0" err="1"/>
              <a:t>Hành</a:t>
            </a:r>
            <a:r>
              <a:rPr lang="en-US" dirty="0"/>
              <a:t>.</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a:t>
            </a:fld>
            <a:endParaRPr kumimoji="1" lang="ja-JP" altLang="en-US"/>
          </a:p>
        </p:txBody>
      </p:sp>
    </p:spTree>
    <p:extLst>
      <p:ext uri="{BB962C8B-B14F-4D97-AF65-F5344CB8AC3E}">
        <p14:creationId xmlns:p14="http://schemas.microsoft.com/office/powerpoint/2010/main" val="23720988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15</a:t>
            </a:fld>
            <a:endParaRPr kumimoji="1" lang="ja-JP" altLang="en-US"/>
          </a:p>
        </p:txBody>
      </p:sp>
    </p:spTree>
    <p:extLst>
      <p:ext uri="{BB962C8B-B14F-4D97-AF65-F5344CB8AC3E}">
        <p14:creationId xmlns:p14="http://schemas.microsoft.com/office/powerpoint/2010/main" val="231535638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16</a:t>
            </a:fld>
            <a:endParaRPr kumimoji="1" lang="ja-JP" altLang="en-US"/>
          </a:p>
        </p:txBody>
      </p:sp>
    </p:spTree>
    <p:extLst>
      <p:ext uri="{BB962C8B-B14F-4D97-AF65-F5344CB8AC3E}">
        <p14:creationId xmlns:p14="http://schemas.microsoft.com/office/powerpoint/2010/main" val="20282692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base"/>
            <a:r>
              <a:rPr kumimoji="1" lang="en-US" sz="1200" b="0" i="0" u="none" strike="noStrike" kern="1200" dirty="0">
                <a:solidFill>
                  <a:schemeClr val="tx1"/>
                </a:solidFill>
                <a:effectLst/>
                <a:latin typeface="+mn-lt"/>
                <a:ea typeface="+mn-ea"/>
                <a:cs typeface="+mn-cs"/>
              </a:rPr>
              <a:t>At t = 0 we have only one process available, so A gets scheduled.</a:t>
            </a:r>
          </a:p>
          <a:p>
            <a:pPr fontAlgn="base"/>
            <a:r>
              <a:rPr kumimoji="1" lang="en-US" sz="1200" b="0" i="0" u="none" strike="noStrike" kern="1200" dirty="0">
                <a:solidFill>
                  <a:schemeClr val="tx1"/>
                </a:solidFill>
                <a:effectLst/>
                <a:latin typeface="+mn-lt"/>
                <a:ea typeface="+mn-ea"/>
                <a:cs typeface="+mn-cs"/>
              </a:rPr>
              <a:t>Similarly at t = 3 we have only one process available, so B gets scheduled.</a:t>
            </a:r>
          </a:p>
          <a:p>
            <a:pPr fontAlgn="base"/>
            <a:r>
              <a:rPr kumimoji="1" lang="en-US" sz="1200" b="0" i="0" u="none" strike="noStrike" kern="1200" dirty="0">
                <a:solidFill>
                  <a:schemeClr val="tx1"/>
                </a:solidFill>
                <a:effectLst/>
                <a:latin typeface="+mn-lt"/>
                <a:ea typeface="+mn-ea"/>
                <a:cs typeface="+mn-cs"/>
              </a:rPr>
              <a:t>Now at t = 9 we have 3 processes available, C, D and E. Since, C, D and E were available after 4, 6 and 8 units respectively. Therefore, waiting time for C, D and E are (9 – 4 =)5, (9 – 6 =)3, and (9 – 8 =)1 unit respectively.</a:t>
            </a:r>
          </a:p>
          <a:p>
            <a:pPr fontAlgn="base"/>
            <a:r>
              <a:rPr kumimoji="1" lang="en-US" sz="1200" b="0" i="0" u="none" strike="noStrike" kern="1200" dirty="0">
                <a:solidFill>
                  <a:schemeClr val="tx1"/>
                </a:solidFill>
                <a:effectLst/>
                <a:latin typeface="+mn-lt"/>
                <a:ea typeface="+mn-ea"/>
                <a:cs typeface="+mn-cs"/>
              </a:rPr>
              <a:t>Using the formula given above we calculate the Response Ratios of C, D and E respectively as 2.25, 1.6 and 1.5.</a:t>
            </a:r>
          </a:p>
          <a:p>
            <a:pPr fontAlgn="base"/>
            <a:r>
              <a:rPr kumimoji="1" lang="en-US" sz="1200" b="0" i="0" u="none" strike="noStrike" kern="1200" dirty="0">
                <a:solidFill>
                  <a:schemeClr val="tx1"/>
                </a:solidFill>
                <a:effectLst/>
                <a:latin typeface="+mn-lt"/>
                <a:ea typeface="+mn-ea"/>
                <a:cs typeface="+mn-cs"/>
              </a:rPr>
              <a:t>Clearly C has the highest Response Ratio and so it gets scheduled</a:t>
            </a:r>
          </a:p>
          <a:p>
            <a:pPr fontAlgn="base"/>
            <a:r>
              <a:rPr kumimoji="1" lang="en-US" sz="1200" b="0" i="0" u="none" strike="noStrike" kern="1200" dirty="0">
                <a:solidFill>
                  <a:schemeClr val="tx1"/>
                </a:solidFill>
                <a:effectLst/>
                <a:latin typeface="+mn-lt"/>
                <a:ea typeface="+mn-ea"/>
                <a:cs typeface="+mn-cs"/>
              </a:rPr>
              <a:t>Next at t = 13 we have 2 jobs available D and E.</a:t>
            </a:r>
          </a:p>
          <a:p>
            <a:pPr fontAlgn="base"/>
            <a:r>
              <a:rPr kumimoji="1" lang="en-US" sz="1200" b="0" i="0" u="none" strike="noStrike" kern="1200" dirty="0">
                <a:solidFill>
                  <a:schemeClr val="tx1"/>
                </a:solidFill>
                <a:effectLst/>
                <a:latin typeface="+mn-lt"/>
                <a:ea typeface="+mn-ea"/>
                <a:cs typeface="+mn-cs"/>
              </a:rPr>
              <a:t>Response Ratios of D and E are 2.4 and 3.5 respectively.</a:t>
            </a:r>
          </a:p>
          <a:p>
            <a:pPr fontAlgn="base"/>
            <a:r>
              <a:rPr kumimoji="1" lang="en-US" sz="1200" b="0" i="0" u="none" strike="noStrike" kern="1200" dirty="0">
                <a:solidFill>
                  <a:schemeClr val="tx1"/>
                </a:solidFill>
                <a:effectLst/>
                <a:latin typeface="+mn-lt"/>
                <a:ea typeface="+mn-ea"/>
                <a:cs typeface="+mn-cs"/>
              </a:rPr>
              <a:t>So process E is selected next and process D is selected last.</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17</a:t>
            </a:fld>
            <a:endParaRPr kumimoji="1" lang="ja-JP" altLang="en-US"/>
          </a:p>
        </p:txBody>
      </p:sp>
    </p:spTree>
    <p:extLst>
      <p:ext uri="{BB962C8B-B14F-4D97-AF65-F5344CB8AC3E}">
        <p14:creationId xmlns:p14="http://schemas.microsoft.com/office/powerpoint/2010/main" val="37215422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19</a:t>
            </a:fld>
            <a:endParaRPr kumimoji="1" lang="ja-JP" altLang="en-US"/>
          </a:p>
        </p:txBody>
      </p:sp>
    </p:spTree>
    <p:extLst>
      <p:ext uri="{BB962C8B-B14F-4D97-AF65-F5344CB8AC3E}">
        <p14:creationId xmlns:p14="http://schemas.microsoft.com/office/powerpoint/2010/main" val="23846801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20</a:t>
            </a:fld>
            <a:endParaRPr kumimoji="1" lang="ja-JP" altLang="en-US"/>
          </a:p>
        </p:txBody>
      </p:sp>
    </p:spTree>
    <p:extLst>
      <p:ext uri="{BB962C8B-B14F-4D97-AF65-F5344CB8AC3E}">
        <p14:creationId xmlns:p14="http://schemas.microsoft.com/office/powerpoint/2010/main" val="16494480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21</a:t>
            </a:fld>
            <a:endParaRPr kumimoji="1" lang="ja-JP" altLang="en-US"/>
          </a:p>
        </p:txBody>
      </p:sp>
    </p:spTree>
    <p:extLst>
      <p:ext uri="{BB962C8B-B14F-4D97-AF65-F5344CB8AC3E}">
        <p14:creationId xmlns:p14="http://schemas.microsoft.com/office/powerpoint/2010/main" val="3411720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24</a:t>
            </a:fld>
            <a:endParaRPr kumimoji="1" lang="ja-JP" altLang="en-US"/>
          </a:p>
        </p:txBody>
      </p:sp>
    </p:spTree>
    <p:extLst>
      <p:ext uri="{BB962C8B-B14F-4D97-AF65-F5344CB8AC3E}">
        <p14:creationId xmlns:p14="http://schemas.microsoft.com/office/powerpoint/2010/main" val="5305516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26</a:t>
            </a:fld>
            <a:endParaRPr kumimoji="1" lang="ja-JP" altLang="en-US"/>
          </a:p>
        </p:txBody>
      </p:sp>
    </p:spTree>
    <p:extLst>
      <p:ext uri="{BB962C8B-B14F-4D97-AF65-F5344CB8AC3E}">
        <p14:creationId xmlns:p14="http://schemas.microsoft.com/office/powerpoint/2010/main" val="293546816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Hỏi</a:t>
            </a:r>
            <a:r>
              <a:rPr lang="en-US" baseline="0"/>
              <a:t> bài sinh viên và ôn tập lại kiến thức chương 4 (khoảng 15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35</a:t>
            </a:fld>
            <a:endParaRPr kumimoji="1" lang="ja-JP" altLang="en-US"/>
          </a:p>
        </p:txBody>
      </p:sp>
    </p:spTree>
    <p:extLst>
      <p:ext uri="{BB962C8B-B14F-4D97-AF65-F5344CB8AC3E}">
        <p14:creationId xmlns:p14="http://schemas.microsoft.com/office/powerpoint/2010/main" val="219200119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36</a:t>
            </a:fld>
            <a:endParaRPr kumimoji="1" lang="ja-JP" altLang="en-US"/>
          </a:p>
        </p:txBody>
      </p:sp>
    </p:spTree>
    <p:extLst>
      <p:ext uri="{BB962C8B-B14F-4D97-AF65-F5344CB8AC3E}">
        <p14:creationId xmlns:p14="http://schemas.microsoft.com/office/powerpoint/2010/main" val="12205257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Trong</a:t>
            </a:r>
            <a:r>
              <a:rPr lang="en-US" dirty="0"/>
              <a:t> </a:t>
            </a:r>
            <a:r>
              <a:rPr lang="en-US" dirty="0" err="1"/>
              <a:t>bài</a:t>
            </a:r>
            <a:r>
              <a:rPr lang="en-US" dirty="0"/>
              <a:t> </a:t>
            </a:r>
            <a:r>
              <a:rPr lang="en-US" dirty="0" err="1"/>
              <a:t>học</a:t>
            </a:r>
            <a:r>
              <a:rPr lang="en-US" dirty="0"/>
              <a:t> </a:t>
            </a:r>
            <a:r>
              <a:rPr lang="en-US" dirty="0" err="1"/>
              <a:t>tuần</a:t>
            </a:r>
            <a:r>
              <a:rPr lang="en-US" dirty="0"/>
              <a:t> </a:t>
            </a:r>
            <a:r>
              <a:rPr lang="en-US" dirty="0" err="1"/>
              <a:t>trước</a:t>
            </a:r>
            <a:r>
              <a:rPr lang="en-US" dirty="0"/>
              <a:t>, </a:t>
            </a:r>
            <a:r>
              <a:rPr lang="en-US" dirty="0" err="1"/>
              <a:t>các</a:t>
            </a:r>
            <a:r>
              <a:rPr lang="en-US" dirty="0"/>
              <a:t> </a:t>
            </a:r>
            <a:r>
              <a:rPr lang="en-US" dirty="0" err="1"/>
              <a:t>bạn</a:t>
            </a:r>
            <a:r>
              <a:rPr lang="en-US" dirty="0"/>
              <a:t> </a:t>
            </a:r>
            <a:r>
              <a:rPr lang="en-US" dirty="0" err="1"/>
              <a:t>đã</a:t>
            </a:r>
            <a:r>
              <a:rPr lang="en-US" dirty="0"/>
              <a:t> </a:t>
            </a:r>
            <a:r>
              <a:rPr lang="en-US" dirty="0" err="1"/>
              <a:t>được</a:t>
            </a:r>
            <a:r>
              <a:rPr lang="en-US" dirty="0"/>
              <a:t> </a:t>
            </a:r>
            <a:r>
              <a:rPr lang="en-US" dirty="0" err="1"/>
              <a:t>học</a:t>
            </a:r>
            <a:r>
              <a:rPr lang="en-US" dirty="0"/>
              <a:t> </a:t>
            </a:r>
            <a:r>
              <a:rPr lang="en-US" dirty="0" err="1"/>
              <a:t>về</a:t>
            </a:r>
            <a:r>
              <a:rPr lang="en-US" dirty="0"/>
              <a:t>: </a:t>
            </a:r>
            <a:r>
              <a:rPr lang="en-US" dirty="0" err="1"/>
              <a:t>các</a:t>
            </a:r>
            <a:r>
              <a:rPr lang="en-US" dirty="0"/>
              <a:t> </a:t>
            </a:r>
            <a:r>
              <a:rPr lang="en-US" dirty="0" err="1"/>
              <a:t>khái</a:t>
            </a:r>
            <a:r>
              <a:rPr lang="en-US" dirty="0"/>
              <a:t> </a:t>
            </a:r>
            <a:r>
              <a:rPr lang="en-US" dirty="0" err="1"/>
              <a:t>niệm</a:t>
            </a:r>
            <a:r>
              <a:rPr lang="en-US" dirty="0"/>
              <a:t> </a:t>
            </a:r>
            <a:r>
              <a:rPr lang="en-US" dirty="0" err="1"/>
              <a:t>cở</a:t>
            </a:r>
            <a:r>
              <a:rPr lang="en-US" dirty="0"/>
              <a:t> </a:t>
            </a:r>
            <a:r>
              <a:rPr lang="en-US" dirty="0" err="1"/>
              <a:t>bản</a:t>
            </a:r>
            <a:r>
              <a:rPr lang="en-US" dirty="0"/>
              <a:t> </a:t>
            </a:r>
            <a:r>
              <a:rPr lang="en-US" dirty="0" err="1"/>
              <a:t>về</a:t>
            </a:r>
            <a:r>
              <a:rPr lang="en-US" dirty="0"/>
              <a:t> </a:t>
            </a:r>
            <a:r>
              <a:rPr lang="en-US" dirty="0" err="1"/>
              <a:t>định</a:t>
            </a:r>
            <a:r>
              <a:rPr lang="en-US" dirty="0"/>
              <a:t> </a:t>
            </a:r>
            <a:r>
              <a:rPr lang="en-US" dirty="0" err="1"/>
              <a:t>thời</a:t>
            </a:r>
            <a:r>
              <a:rPr lang="en-US" dirty="0"/>
              <a:t> </a:t>
            </a:r>
            <a:r>
              <a:rPr lang="en-US" dirty="0" err="1"/>
              <a:t>trong</a:t>
            </a:r>
            <a:r>
              <a:rPr lang="en-US" dirty="0"/>
              <a:t> </a:t>
            </a:r>
            <a:r>
              <a:rPr lang="en-US" dirty="0" err="1"/>
              <a:t>máy</a:t>
            </a:r>
            <a:r>
              <a:rPr lang="en-US" dirty="0"/>
              <a:t> </a:t>
            </a:r>
            <a:r>
              <a:rPr lang="en-US" dirty="0" err="1"/>
              <a:t>tính</a:t>
            </a:r>
            <a:r>
              <a:rPr lang="en-US" dirty="0"/>
              <a:t>, </a:t>
            </a:r>
            <a:r>
              <a:rPr lang="en-US" dirty="0" err="1"/>
              <a:t>các</a:t>
            </a:r>
            <a:r>
              <a:rPr lang="en-US" dirty="0"/>
              <a:t> </a:t>
            </a:r>
            <a:r>
              <a:rPr lang="en-US" dirty="0" err="1"/>
              <a:t>bộ</a:t>
            </a:r>
            <a:r>
              <a:rPr lang="en-US" dirty="0"/>
              <a:t> </a:t>
            </a:r>
            <a:r>
              <a:rPr lang="en-US" dirty="0" err="1"/>
              <a:t>định</a:t>
            </a:r>
            <a:r>
              <a:rPr lang="en-US" dirty="0"/>
              <a:t> </a:t>
            </a:r>
            <a:r>
              <a:rPr lang="en-US" dirty="0" err="1"/>
              <a:t>thời</a:t>
            </a:r>
            <a:r>
              <a:rPr lang="en-US" dirty="0"/>
              <a:t>, </a:t>
            </a:r>
            <a:r>
              <a:rPr lang="en-US" dirty="0" err="1"/>
              <a:t>các</a:t>
            </a:r>
            <a:r>
              <a:rPr lang="en-US" dirty="0"/>
              <a:t> </a:t>
            </a:r>
            <a:r>
              <a:rPr lang="en-US" dirty="0" err="1"/>
              <a:t>tiêu</a:t>
            </a:r>
            <a:r>
              <a:rPr lang="en-US" dirty="0"/>
              <a:t> </a:t>
            </a:r>
            <a:r>
              <a:rPr lang="en-US" dirty="0" err="1"/>
              <a:t>chuẩn</a:t>
            </a:r>
            <a:r>
              <a:rPr lang="en-US" dirty="0"/>
              <a:t> </a:t>
            </a:r>
            <a:r>
              <a:rPr lang="en-US" dirty="0" err="1"/>
              <a:t>định</a:t>
            </a:r>
            <a:r>
              <a:rPr lang="en-US" dirty="0"/>
              <a:t> </a:t>
            </a:r>
            <a:r>
              <a:rPr lang="en-US" dirty="0" err="1"/>
              <a:t>thời</a:t>
            </a:r>
            <a:r>
              <a:rPr lang="en-US" dirty="0"/>
              <a:t> </a:t>
            </a:r>
            <a:r>
              <a:rPr lang="en-US" dirty="0" err="1"/>
              <a:t>cpu</a:t>
            </a:r>
            <a:r>
              <a:rPr lang="en-US" dirty="0"/>
              <a:t> </a:t>
            </a:r>
            <a:r>
              <a:rPr lang="en-US" dirty="0" err="1"/>
              <a:t>và</a:t>
            </a:r>
            <a:r>
              <a:rPr lang="en-US" dirty="0"/>
              <a:t> 4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First Come, First Served, Shortest Job First, Shortest Remaining Time First </a:t>
            </a:r>
            <a:r>
              <a:rPr lang="en-US" dirty="0" err="1"/>
              <a:t>và</a:t>
            </a:r>
            <a:r>
              <a:rPr lang="en-US" dirty="0"/>
              <a:t> Priority Scheduling.</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2</a:t>
            </a:fld>
            <a:endParaRPr kumimoji="1" lang="ja-JP" altLang="en-US"/>
          </a:p>
        </p:txBody>
      </p:sp>
    </p:spTree>
    <p:extLst>
      <p:ext uri="{BB962C8B-B14F-4D97-AF65-F5344CB8AC3E}">
        <p14:creationId xmlns:p14="http://schemas.microsoft.com/office/powerpoint/2010/main" val="212713518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37</a:t>
            </a:fld>
            <a:endParaRPr kumimoji="1" lang="ja-JP" altLang="en-US"/>
          </a:p>
        </p:txBody>
      </p:sp>
    </p:spTree>
    <p:extLst>
      <p:ext uri="{BB962C8B-B14F-4D97-AF65-F5344CB8AC3E}">
        <p14:creationId xmlns:p14="http://schemas.microsoft.com/office/powerpoint/2010/main" val="16749249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38</a:t>
            </a:fld>
            <a:endParaRPr kumimoji="1" lang="ja-JP" altLang="en-US"/>
          </a:p>
        </p:txBody>
      </p:sp>
    </p:spTree>
    <p:extLst>
      <p:ext uri="{BB962C8B-B14F-4D97-AF65-F5344CB8AC3E}">
        <p14:creationId xmlns:p14="http://schemas.microsoft.com/office/powerpoint/2010/main" val="36568035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39</a:t>
            </a:fld>
            <a:endParaRPr kumimoji="1" lang="ja-JP" altLang="en-US"/>
          </a:p>
        </p:txBody>
      </p:sp>
    </p:spTree>
    <p:extLst>
      <p:ext uri="{BB962C8B-B14F-4D97-AF65-F5344CB8AC3E}">
        <p14:creationId xmlns:p14="http://schemas.microsoft.com/office/powerpoint/2010/main" val="212131175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40</a:t>
            </a:fld>
            <a:endParaRPr kumimoji="1" lang="ja-JP" altLang="en-US"/>
          </a:p>
        </p:txBody>
      </p:sp>
    </p:spTree>
    <p:extLst>
      <p:ext uri="{BB962C8B-B14F-4D97-AF65-F5344CB8AC3E}">
        <p14:creationId xmlns:p14="http://schemas.microsoft.com/office/powerpoint/2010/main" val="82815874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a:t>Cho sinh viên</a:t>
            </a:r>
            <a:r>
              <a:rPr lang="en-US" baseline="0"/>
              <a:t> làm bài tập theo nhóm (khoảng 20 phút)</a:t>
            </a:r>
            <a:endParaRPr lang="en-US"/>
          </a:p>
        </p:txBody>
      </p:sp>
      <p:sp>
        <p:nvSpPr>
          <p:cNvPr id="4" name="Slide Number Placeholder 3"/>
          <p:cNvSpPr>
            <a:spLocks noGrp="1"/>
          </p:cNvSpPr>
          <p:nvPr>
            <p:ph type="sldNum" sz="quarter" idx="10"/>
          </p:nvPr>
        </p:nvSpPr>
        <p:spPr/>
        <p:txBody>
          <a:bodyPr/>
          <a:lstStyle/>
          <a:p>
            <a:fld id="{269D7235-7D46-4FEA-A007-68D1C591E286}" type="slidenum">
              <a:rPr kumimoji="1" lang="ja-JP" altLang="en-US" smtClean="0"/>
              <a:pPr/>
              <a:t>41</a:t>
            </a:fld>
            <a:endParaRPr kumimoji="1" lang="ja-JP" altLang="en-US"/>
          </a:p>
        </p:txBody>
      </p:sp>
    </p:spTree>
    <p:extLst>
      <p:ext uri="{BB962C8B-B14F-4D97-AF65-F5344CB8AC3E}">
        <p14:creationId xmlns:p14="http://schemas.microsoft.com/office/powerpoint/2010/main" val="317985010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42</a:t>
            </a:fld>
            <a:endParaRPr kumimoji="1" lang="ja-JP" altLang="en-US"/>
          </a:p>
        </p:txBody>
      </p:sp>
    </p:spTree>
    <p:extLst>
      <p:ext uri="{BB962C8B-B14F-4D97-AF65-F5344CB8AC3E}">
        <p14:creationId xmlns:p14="http://schemas.microsoft.com/office/powerpoint/2010/main" val="13666799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Trong</a:t>
            </a:r>
            <a:r>
              <a:rPr lang="en-US" dirty="0"/>
              <a:t> </a:t>
            </a:r>
            <a:r>
              <a:rPr lang="en-US" dirty="0" err="1"/>
              <a:t>bài</a:t>
            </a:r>
            <a:r>
              <a:rPr lang="en-US" dirty="0"/>
              <a:t> </a:t>
            </a:r>
            <a:r>
              <a:rPr lang="en-US" dirty="0" err="1"/>
              <a:t>học</a:t>
            </a:r>
            <a:r>
              <a:rPr lang="en-US" dirty="0"/>
              <a:t> </a:t>
            </a:r>
            <a:r>
              <a:rPr lang="en-US" dirty="0" err="1"/>
              <a:t>hôm</a:t>
            </a:r>
            <a:r>
              <a:rPr lang="en-US" dirty="0"/>
              <a:t> nay, </a:t>
            </a:r>
            <a:r>
              <a:rPr lang="en-US" dirty="0" err="1"/>
              <a:t>chúng</a:t>
            </a:r>
            <a:r>
              <a:rPr lang="en-US" dirty="0"/>
              <a:t> ta </a:t>
            </a:r>
            <a:r>
              <a:rPr lang="en-US" dirty="0" err="1"/>
              <a:t>sẽ</a:t>
            </a:r>
            <a:r>
              <a:rPr lang="en-US" dirty="0"/>
              <a:t> </a:t>
            </a:r>
            <a:r>
              <a:rPr lang="en-US" dirty="0" err="1"/>
              <a:t>cùng</a:t>
            </a:r>
            <a:r>
              <a:rPr lang="en-US" dirty="0"/>
              <a:t> </a:t>
            </a:r>
            <a:r>
              <a:rPr lang="en-US" dirty="0" err="1"/>
              <a:t>nhau</a:t>
            </a:r>
            <a:r>
              <a:rPr lang="en-US" dirty="0"/>
              <a:t> </a:t>
            </a:r>
            <a:r>
              <a:rPr lang="en-US" dirty="0" err="1"/>
              <a:t>tìm</a:t>
            </a:r>
            <a:r>
              <a:rPr lang="en-US" dirty="0"/>
              <a:t> </a:t>
            </a:r>
            <a:r>
              <a:rPr lang="en-US" dirty="0" err="1"/>
              <a:t>hiểu</a:t>
            </a:r>
            <a:r>
              <a:rPr lang="en-US" dirty="0"/>
              <a:t> </a:t>
            </a:r>
            <a:r>
              <a:rPr lang="en-US" dirty="0" err="1"/>
              <a:t>nội</a:t>
            </a:r>
            <a:r>
              <a:rPr lang="en-US" dirty="0"/>
              <a:t> dung </a:t>
            </a:r>
            <a:r>
              <a:rPr lang="en-US" dirty="0" err="1"/>
              <a:t>của</a:t>
            </a:r>
            <a:r>
              <a:rPr lang="en-US" dirty="0"/>
              <a:t> 4 </a:t>
            </a:r>
            <a:r>
              <a:rPr lang="en-US" dirty="0" err="1"/>
              <a:t>giải</a:t>
            </a:r>
            <a:r>
              <a:rPr lang="en-US" dirty="0"/>
              <a:t> </a:t>
            </a:r>
            <a:r>
              <a:rPr lang="en-US" dirty="0" err="1"/>
              <a:t>thuật</a:t>
            </a:r>
            <a:r>
              <a:rPr lang="en-US" dirty="0"/>
              <a:t> </a:t>
            </a:r>
            <a:r>
              <a:rPr lang="en-US" dirty="0" err="1"/>
              <a:t>định</a:t>
            </a:r>
            <a:r>
              <a:rPr lang="en-US" dirty="0"/>
              <a:t> </a:t>
            </a:r>
            <a:r>
              <a:rPr lang="en-US" dirty="0" err="1"/>
              <a:t>thời</a:t>
            </a:r>
            <a:r>
              <a:rPr lang="en-US" dirty="0"/>
              <a:t>: Round-Robin, Highest </a:t>
            </a:r>
            <a:r>
              <a:rPr lang="en-US" dirty="0" err="1"/>
              <a:t>Responese</a:t>
            </a:r>
            <a:r>
              <a:rPr lang="en-US" dirty="0"/>
              <a:t> Ratio Next, Multilevel Queue </a:t>
            </a:r>
            <a:r>
              <a:rPr lang="en-US" dirty="0" err="1"/>
              <a:t>và</a:t>
            </a:r>
            <a:r>
              <a:rPr lang="en-US" dirty="0"/>
              <a:t> Multilevel Feedback Queue.</a:t>
            </a:r>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3</a:t>
            </a:fld>
            <a:endParaRPr kumimoji="1" lang="ja-JP" altLang="en-US"/>
          </a:p>
        </p:txBody>
      </p:sp>
    </p:spTree>
    <p:extLst>
      <p:ext uri="{BB962C8B-B14F-4D97-AF65-F5344CB8AC3E}">
        <p14:creationId xmlns:p14="http://schemas.microsoft.com/office/powerpoint/2010/main" val="3741528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4</a:t>
            </a:fld>
            <a:endParaRPr kumimoji="1" lang="ja-JP" altLang="en-US"/>
          </a:p>
        </p:txBody>
      </p:sp>
    </p:spTree>
    <p:extLst>
      <p:ext uri="{BB962C8B-B14F-4D97-AF65-F5344CB8AC3E}">
        <p14:creationId xmlns:p14="http://schemas.microsoft.com/office/powerpoint/2010/main" val="6604420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10</a:t>
            </a:fld>
            <a:endParaRPr kumimoji="1" lang="ja-JP" altLang="en-US"/>
          </a:p>
        </p:txBody>
      </p:sp>
    </p:spTree>
    <p:extLst>
      <p:ext uri="{BB962C8B-B14F-4D97-AF65-F5344CB8AC3E}">
        <p14:creationId xmlns:p14="http://schemas.microsoft.com/office/powerpoint/2010/main" val="388926379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11</a:t>
            </a:fld>
            <a:endParaRPr kumimoji="1" lang="ja-JP" altLang="en-US"/>
          </a:p>
        </p:txBody>
      </p:sp>
    </p:spTree>
    <p:extLst>
      <p:ext uri="{BB962C8B-B14F-4D97-AF65-F5344CB8AC3E}">
        <p14:creationId xmlns:p14="http://schemas.microsoft.com/office/powerpoint/2010/main" val="8405286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12</a:t>
            </a:fld>
            <a:endParaRPr kumimoji="1" lang="ja-JP" altLang="en-US"/>
          </a:p>
        </p:txBody>
      </p:sp>
    </p:spTree>
    <p:extLst>
      <p:ext uri="{BB962C8B-B14F-4D97-AF65-F5344CB8AC3E}">
        <p14:creationId xmlns:p14="http://schemas.microsoft.com/office/powerpoint/2010/main" val="29237620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13</a:t>
            </a:fld>
            <a:endParaRPr kumimoji="1" lang="ja-JP" altLang="en-US"/>
          </a:p>
        </p:txBody>
      </p:sp>
    </p:spTree>
    <p:extLst>
      <p:ext uri="{BB962C8B-B14F-4D97-AF65-F5344CB8AC3E}">
        <p14:creationId xmlns:p14="http://schemas.microsoft.com/office/powerpoint/2010/main" val="29665314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69D7235-7D46-4FEA-A007-68D1C591E286}" type="slidenum">
              <a:rPr kumimoji="1" lang="ja-JP" altLang="en-US" smtClean="0"/>
              <a:pPr/>
              <a:t>14</a:t>
            </a:fld>
            <a:endParaRPr kumimoji="1" lang="ja-JP" altLang="en-US"/>
          </a:p>
        </p:txBody>
      </p:sp>
    </p:spTree>
    <p:extLst>
      <p:ext uri="{BB962C8B-B14F-4D97-AF65-F5344CB8AC3E}">
        <p14:creationId xmlns:p14="http://schemas.microsoft.com/office/powerpoint/2010/main" val="354299543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5.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タイトル スライド">
    <p:spTree>
      <p:nvGrpSpPr>
        <p:cNvPr id="1" name=""/>
        <p:cNvGrpSpPr/>
        <p:nvPr/>
      </p:nvGrpSpPr>
      <p:grpSpPr>
        <a:xfrm>
          <a:off x="0" y="0"/>
          <a:ext cx="0" cy="0"/>
          <a:chOff x="0" y="0"/>
          <a:chExt cx="0" cy="0"/>
        </a:xfrm>
      </p:grpSpPr>
      <p:pic>
        <p:nvPicPr>
          <p:cNvPr id="37902" name="Picture 14" descr="OFDM"/>
          <p:cNvPicPr>
            <a:picLocks noChangeAspect="1" noChangeArrowheads="1"/>
          </p:cNvPicPr>
          <p:nvPr/>
        </p:nvPicPr>
        <p:blipFill>
          <a:blip r:embed="rId2" cstate="print"/>
          <a:srcRect/>
          <a:stretch>
            <a:fillRect/>
          </a:stretch>
        </p:blipFill>
        <p:spPr bwMode="auto">
          <a:xfrm>
            <a:off x="0" y="4654550"/>
            <a:ext cx="12192000" cy="1485900"/>
          </a:xfrm>
          <a:prstGeom prst="rect">
            <a:avLst/>
          </a:prstGeom>
          <a:noFill/>
        </p:spPr>
      </p:pic>
      <p:sp>
        <p:nvSpPr>
          <p:cNvPr id="37892" name="Rectangle 4"/>
          <p:cNvSpPr>
            <a:spLocks noGrp="1" noChangeArrowheads="1"/>
          </p:cNvSpPr>
          <p:nvPr>
            <p:ph type="ctrTitle" hasCustomPrompt="1"/>
          </p:nvPr>
        </p:nvSpPr>
        <p:spPr>
          <a:xfrm>
            <a:off x="912284" y="2133601"/>
            <a:ext cx="10363200" cy="1470025"/>
          </a:xfrm>
        </p:spPr>
        <p:txBody>
          <a:bodyPr/>
          <a:lstStyle>
            <a:lvl1pPr algn="ctr">
              <a:defRPr kumimoji="0" baseline="0"/>
            </a:lvl1pPr>
          </a:lstStyle>
          <a:p>
            <a:r>
              <a:rPr lang="en-US" altLang="ja-JP" dirty="0"/>
              <a:t>Master Presentation Title Format</a:t>
            </a:r>
            <a:endParaRPr lang="ja-JP" altLang="ja-JP" dirty="0"/>
          </a:p>
        </p:txBody>
      </p:sp>
      <p:sp>
        <p:nvSpPr>
          <p:cNvPr id="37900" name="Rectangle 12"/>
          <p:cNvSpPr>
            <a:spLocks noChangeArrowheads="1"/>
          </p:cNvSpPr>
          <p:nvPr/>
        </p:nvSpPr>
        <p:spPr bwMode="auto">
          <a:xfrm flipH="1">
            <a:off x="0" y="4652963"/>
            <a:ext cx="12192000" cy="1560512"/>
          </a:xfrm>
          <a:prstGeom prst="rect">
            <a:avLst/>
          </a:prstGeom>
          <a:solidFill>
            <a:schemeClr val="bg1">
              <a:alpha val="30000"/>
            </a:schemeClr>
          </a:solidFill>
          <a:ln w="9525">
            <a:noFill/>
            <a:miter lim="800000"/>
            <a:headEnd/>
            <a:tailEnd/>
          </a:ln>
          <a:effectLst/>
        </p:spPr>
        <p:txBody>
          <a:bodyPr wrap="none" anchor="ctr"/>
          <a:lstStyle/>
          <a:p>
            <a:endParaRPr lang="ja-JP" altLang="en-US" sz="1800"/>
          </a:p>
        </p:txBody>
      </p:sp>
      <p:sp>
        <p:nvSpPr>
          <p:cNvPr id="37893" name="Rectangle 5"/>
          <p:cNvSpPr>
            <a:spLocks noGrp="1" noChangeArrowheads="1"/>
          </p:cNvSpPr>
          <p:nvPr>
            <p:ph type="subTitle" idx="1" hasCustomPrompt="1"/>
          </p:nvPr>
        </p:nvSpPr>
        <p:spPr>
          <a:xfrm>
            <a:off x="1828800" y="3886200"/>
            <a:ext cx="8534400" cy="1752600"/>
          </a:xfrm>
        </p:spPr>
        <p:txBody>
          <a:bodyPr/>
          <a:lstStyle>
            <a:lvl1pPr marL="0" indent="0" algn="ctr">
              <a:buFont typeface="Wingdings" pitchFamily="2" charset="2"/>
              <a:buNone/>
              <a:defRPr baseline="0"/>
            </a:lvl1pPr>
          </a:lstStyle>
          <a:p>
            <a:r>
              <a:rPr lang="en-US" altLang="ja-JP" dirty="0"/>
              <a:t>Master Presentation Sub-Title Format</a:t>
            </a:r>
            <a:endParaRPr lang="ja-JP" altLang="ja-JP" dirty="0"/>
          </a:p>
        </p:txBody>
      </p:sp>
      <p:sp>
        <p:nvSpPr>
          <p:cNvPr id="3" name="Date Placeholder 2"/>
          <p:cNvSpPr>
            <a:spLocks noGrp="1"/>
          </p:cNvSpPr>
          <p:nvPr>
            <p:ph type="dt" sz="half" idx="10"/>
          </p:nvPr>
        </p:nvSpPr>
        <p:spPr/>
        <p:txBody>
          <a:bodyPr/>
          <a:lstStyle/>
          <a:p>
            <a:fld id="{6F52207E-8A09-4FC6-83E9-3D1773E47D00}" type="datetime1">
              <a:rPr kumimoji="1" lang="en-US" altLang="ja-JP" smtClean="0"/>
              <a:t>10/15/2023</a:t>
            </a:fld>
            <a:endParaRPr kumimoji="1" lang="ja-JP" altLang="en-US"/>
          </a:p>
        </p:txBody>
      </p:sp>
      <p:sp>
        <p:nvSpPr>
          <p:cNvPr id="4" name="Footer Placeholder 3"/>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pic>
        <p:nvPicPr>
          <p:cNvPr id="8" name="Picture 7"/>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94" y="10716"/>
            <a:ext cx="2349468" cy="1762101"/>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0224459" y="72008"/>
            <a:ext cx="1817165" cy="1628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a:lvl1pPr>
          </a:lstStyle>
          <a:p>
            <a:r>
              <a:rPr lang="en-US" altLang="ja-JP" dirty="0"/>
              <a:t>Master Slide Title Format</a:t>
            </a:r>
            <a:endParaRPr lang="ja-JP" altLang="en-US" dirty="0"/>
          </a:p>
        </p:txBody>
      </p:sp>
      <p:sp>
        <p:nvSpPr>
          <p:cNvPr id="3" name="コンテンツ プレースホルダ 2"/>
          <p:cNvSpPr>
            <a:spLocks noGrp="1"/>
          </p:cNvSpPr>
          <p:nvPr>
            <p:ph idx="1" hasCustomPrompt="1"/>
          </p:nvPr>
        </p:nvSpPr>
        <p:spPr/>
        <p:txBody>
          <a:bodyPr/>
          <a:lstStyle>
            <a:lvl1pPr algn="just">
              <a:defRPr sz="2600"/>
            </a:lvl1pPr>
            <a:lvl2pPr algn="just">
              <a:defRPr baseline="0"/>
            </a:lvl2pPr>
            <a:lvl3pPr algn="just">
              <a:defRPr sz="2200" baseline="0"/>
            </a:lvl3pPr>
            <a:lvl4pPr algn="just">
              <a:defRPr sz="2000" baseline="0"/>
            </a:lvl4pPr>
            <a:lvl5pPr>
              <a:defRPr baseline="0"/>
            </a:lvl5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4" name="日付プレースホルダ 3"/>
          <p:cNvSpPr>
            <a:spLocks noGrp="1"/>
          </p:cNvSpPr>
          <p:nvPr>
            <p:ph type="dt" sz="half" idx="10"/>
          </p:nvPr>
        </p:nvSpPr>
        <p:spPr/>
        <p:txBody>
          <a:bodyPr/>
          <a:lstStyle>
            <a:lvl1pPr>
              <a:defRPr/>
            </a:lvl1pPr>
          </a:lstStyle>
          <a:p>
            <a:fld id="{F7681EE8-9FE2-425D-8FB4-74C399BDEDA0}" type="datetime1">
              <a:rPr kumimoji="1" lang="en-US" altLang="ja-JP" smtClean="0"/>
              <a:t>10/15/2023</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7"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3BAD0F7-3350-4E06-B588-1E0EA9C9F1FB}" type="datetime1">
              <a:rPr kumimoji="1" lang="en-US" altLang="ja-JP" smtClean="0"/>
              <a:t>10/15/2023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a:t>
            </a:fld>
            <a:endParaRPr kumimoji="1" lang="ja-JP" altLang="en-US"/>
          </a:p>
        </p:txBody>
      </p:sp>
      <p:sp>
        <p:nvSpPr>
          <p:cNvPr id="6"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777600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a:xfrm>
            <a:off x="963084" y="4406901"/>
            <a:ext cx="10363200" cy="1362075"/>
          </a:xfrm>
        </p:spPr>
        <p:txBody>
          <a:bodyPr anchor="t"/>
          <a:lstStyle>
            <a:lvl1pPr algn="l">
              <a:defRPr sz="4000" b="0" cap="all" baseline="0"/>
            </a:lvl1pPr>
          </a:lstStyle>
          <a:p>
            <a:r>
              <a:rPr lang="en-US" altLang="ja-JP" dirty="0"/>
              <a:t>Master Slide Title Format</a:t>
            </a:r>
            <a:endParaRPr lang="ja-JP" altLang="en-US" dirty="0"/>
          </a:p>
        </p:txBody>
      </p:sp>
      <p:sp>
        <p:nvSpPr>
          <p:cNvPr id="3" name="テキスト プレースホルダ 2"/>
          <p:cNvSpPr>
            <a:spLocks noGrp="1"/>
          </p:cNvSpPr>
          <p:nvPr>
            <p:ph type="body" idx="1" hasCustomPrompt="1"/>
          </p:nvPr>
        </p:nvSpPr>
        <p:spPr>
          <a:xfrm>
            <a:off x="963084" y="2906713"/>
            <a:ext cx="10363200" cy="1500187"/>
          </a:xfrm>
        </p:spPr>
        <p:txBody>
          <a:bodyPr anchor="b"/>
          <a:lstStyle>
            <a:lvl1pPr marL="0" indent="0">
              <a:buNone/>
              <a:defRPr sz="2000" baseline="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ltLang="ja-JP" dirty="0"/>
              <a:t>Master Slide Content Format</a:t>
            </a:r>
            <a:endParaRPr lang="ja-JP" altLang="en-US" dirty="0"/>
          </a:p>
        </p:txBody>
      </p:sp>
      <p:sp>
        <p:nvSpPr>
          <p:cNvPr id="4" name="日付プレースホルダ 3"/>
          <p:cNvSpPr>
            <a:spLocks noGrp="1"/>
          </p:cNvSpPr>
          <p:nvPr>
            <p:ph type="dt" sz="half" idx="10"/>
          </p:nvPr>
        </p:nvSpPr>
        <p:spPr/>
        <p:txBody>
          <a:bodyPr/>
          <a:lstStyle>
            <a:lvl1pPr>
              <a:defRPr/>
            </a:lvl1pPr>
          </a:lstStyle>
          <a:p>
            <a:fld id="{E47B8097-A83C-4868-B5B8-F5134B7BBCC6}" type="datetime1">
              <a:rPr kumimoji="1" lang="en-US" altLang="ja-JP" smtClean="0"/>
              <a:t>10/15/2023</a:t>
            </a:fld>
            <a:endParaRPr kumimoji="1" lang="ja-JP" altLang="en-US"/>
          </a:p>
        </p:txBody>
      </p:sp>
      <p:sp>
        <p:nvSpPr>
          <p:cNvPr id="6" name="スライド番号プレースホルダ 5"/>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8" name="Footer Placeholder 3"/>
          <p:cNvSpPr>
            <a:spLocks noGrp="1"/>
          </p:cNvSpPr>
          <p:nvPr>
            <p:ph type="ftr" sz="quarter" idx="11"/>
          </p:nvPr>
        </p:nvSpPr>
        <p:spPr>
          <a:xfrm>
            <a:off x="2349468" y="6524626"/>
            <a:ext cx="7490949" cy="288925"/>
          </a:xfrm>
        </p:spPr>
        <p:txBody>
          <a:bodyPr/>
          <a:lstStyle/>
          <a:p>
            <a:r>
              <a:rPr kumimoji="1" lang="en-US" altLang="ja-JP"/>
              <a:t>Copyrights 2020 CE-UIT. All Rights Reserved.</a:t>
            </a:r>
            <a:endParaRPr kumimoji="1" lang="ja-JP" alt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 つのコンテンツ">
    <p:spTree>
      <p:nvGrpSpPr>
        <p:cNvPr id="1" name=""/>
        <p:cNvGrpSpPr/>
        <p:nvPr/>
      </p:nvGrpSpPr>
      <p:grpSpPr>
        <a:xfrm>
          <a:off x="0" y="0"/>
          <a:ext cx="0" cy="0"/>
          <a:chOff x="0" y="0"/>
          <a:chExt cx="0" cy="0"/>
        </a:xfrm>
      </p:grpSpPr>
      <p:sp>
        <p:nvSpPr>
          <p:cNvPr id="2" name="タイトル 1"/>
          <p:cNvSpPr>
            <a:spLocks noGrp="1"/>
          </p:cNvSpPr>
          <p:nvPr>
            <p:ph type="title" hasCustomPrompt="1"/>
          </p:nvPr>
        </p:nvSpPr>
        <p:spPr/>
        <p:txBody>
          <a:bodyPr/>
          <a:lstStyle>
            <a:lvl1pPr>
              <a:defRPr baseline="0"/>
            </a:lvl1pPr>
          </a:lstStyle>
          <a:p>
            <a:r>
              <a:rPr lang="en-US" altLang="ja-JP" dirty="0"/>
              <a:t>Master Slide Title Format</a:t>
            </a:r>
            <a:endParaRPr lang="ja-JP" altLang="en-US" dirty="0"/>
          </a:p>
        </p:txBody>
      </p:sp>
      <p:sp>
        <p:nvSpPr>
          <p:cNvPr id="3" name="コンテンツ プレースホルダ 2"/>
          <p:cNvSpPr>
            <a:spLocks noGrp="1"/>
          </p:cNvSpPr>
          <p:nvPr>
            <p:ph sz="half" idx="1" hasCustomPrompt="1"/>
          </p:nvPr>
        </p:nvSpPr>
        <p:spPr>
          <a:xfrm>
            <a:off x="624417" y="1628776"/>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5" name="日付プレースホルダ 4"/>
          <p:cNvSpPr>
            <a:spLocks noGrp="1"/>
          </p:cNvSpPr>
          <p:nvPr>
            <p:ph type="dt" sz="half" idx="10"/>
          </p:nvPr>
        </p:nvSpPr>
        <p:spPr/>
        <p:txBody>
          <a:bodyPr/>
          <a:lstStyle>
            <a:lvl1pPr>
              <a:defRPr/>
            </a:lvl1pPr>
          </a:lstStyle>
          <a:p>
            <a:fld id="{BA136E8E-48A6-4CCA-8C49-35959C36CF6D}" type="datetime1">
              <a:rPr kumimoji="1" lang="en-US" altLang="ja-JP" smtClean="0"/>
              <a:t>10/15/2023</a:t>
            </a:fld>
            <a:endParaRPr kumimoji="1" lang="ja-JP" altLang="en-US"/>
          </a:p>
        </p:txBody>
      </p:sp>
      <p:sp>
        <p:nvSpPr>
          <p:cNvPr id="7" name="スライド番号プレースホルダ 6"/>
          <p:cNvSpPr>
            <a:spLocks noGrp="1"/>
          </p:cNvSpPr>
          <p:nvPr>
            <p:ph type="sldNum" sz="quarter" idx="12"/>
          </p:nvPr>
        </p:nvSpPr>
        <p:spPr/>
        <p:txBody>
          <a:bodyPr/>
          <a:lstStyle>
            <a:lvl1pPr>
              <a:defRPr/>
            </a:lvl1pPr>
          </a:lstStyle>
          <a:p>
            <a:fld id="{800C8475-47C1-49C9-BEE5-594F8CF4D71F}" type="slidenum">
              <a:rPr kumimoji="1" lang="ja-JP" altLang="en-US" smtClean="0"/>
              <a:pPr/>
              <a:t>‹#›</a:t>
            </a:fld>
            <a:endParaRPr kumimoji="1" lang="ja-JP" altLang="en-US"/>
          </a:p>
        </p:txBody>
      </p:sp>
      <p:sp>
        <p:nvSpPr>
          <p:cNvPr id="9" name="コンテンツ プレースホルダ 2"/>
          <p:cNvSpPr>
            <a:spLocks noGrp="1"/>
          </p:cNvSpPr>
          <p:nvPr>
            <p:ph sz="half" idx="13" hasCustomPrompt="1"/>
          </p:nvPr>
        </p:nvSpPr>
        <p:spPr>
          <a:xfrm>
            <a:off x="6279819" y="1628800"/>
            <a:ext cx="5384800" cy="4525963"/>
          </a:xfrm>
        </p:spPr>
        <p:txBody>
          <a:bodyPr/>
          <a:lstStyle>
            <a:lvl1pPr>
              <a:defRPr sz="2800"/>
            </a:lvl1pPr>
            <a:lvl2pPr>
              <a:defRPr sz="2400" baseline="0"/>
            </a:lvl2pPr>
            <a:lvl3pPr>
              <a:defRPr sz="2000" baseline="0"/>
            </a:lvl3pPr>
            <a:lvl4pPr>
              <a:defRPr sz="1800" baseline="0"/>
            </a:lvl4pPr>
            <a:lvl5pPr>
              <a:defRPr sz="1800" baseline="0"/>
            </a:lvl5pPr>
            <a:lvl6pPr>
              <a:defRPr sz="1800"/>
            </a:lvl6pPr>
            <a:lvl7pPr>
              <a:defRPr sz="1800"/>
            </a:lvl7pPr>
            <a:lvl8pPr>
              <a:defRPr sz="1800"/>
            </a:lvl8pPr>
            <a:lvl9pPr>
              <a:defRPr sz="1800"/>
            </a:lvl9p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 name="Footer Placeholder 3"/>
          <p:cNvSpPr>
            <a:spLocks noGrp="1"/>
          </p:cNvSpPr>
          <p:nvPr>
            <p:ph type="ftr" sz="quarter" idx="11"/>
          </p:nvPr>
        </p:nvSpPr>
        <p:spPr>
          <a:xfrm>
            <a:off x="2349468" y="6524626"/>
            <a:ext cx="7490949" cy="288925"/>
          </a:xfrm>
        </p:spPr>
        <p:txBody>
          <a:bodyPr/>
          <a:lstStyle/>
          <a:p>
            <a:r>
              <a:rPr kumimoji="1" lang="en-US" altLang="ja-JP"/>
              <a:t>Copyrights 2020 CE-UIT . All Rights Reserved.</a:t>
            </a:r>
            <a:endParaRPr kumimoji="1" lang="ja-JP" alt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65" name="Picture 41" descr="OFDM"/>
          <p:cNvPicPr>
            <a:picLocks noChangeAspect="1" noChangeArrowheads="1"/>
          </p:cNvPicPr>
          <p:nvPr/>
        </p:nvPicPr>
        <p:blipFill>
          <a:blip r:embed="rId7" cstate="print"/>
          <a:srcRect/>
          <a:stretch>
            <a:fillRect/>
          </a:stretch>
        </p:blipFill>
        <p:spPr bwMode="auto">
          <a:xfrm>
            <a:off x="239185" y="84139"/>
            <a:ext cx="10644716" cy="1296987"/>
          </a:xfrm>
          <a:prstGeom prst="rect">
            <a:avLst/>
          </a:prstGeom>
          <a:noFill/>
        </p:spPr>
      </p:pic>
      <p:sp>
        <p:nvSpPr>
          <p:cNvPr id="1066" name="Rectangle 42"/>
          <p:cNvSpPr>
            <a:spLocks noChangeArrowheads="1"/>
          </p:cNvSpPr>
          <p:nvPr/>
        </p:nvSpPr>
        <p:spPr bwMode="auto">
          <a:xfrm>
            <a:off x="1" y="44450"/>
            <a:ext cx="11521017" cy="1296988"/>
          </a:xfrm>
          <a:prstGeom prst="rect">
            <a:avLst/>
          </a:prstGeom>
          <a:solidFill>
            <a:schemeClr val="bg1">
              <a:alpha val="60001"/>
            </a:schemeClr>
          </a:solidFill>
          <a:ln w="9525">
            <a:noFill/>
            <a:miter lim="800000"/>
            <a:headEnd/>
            <a:tailEnd/>
          </a:ln>
          <a:effectLst/>
        </p:spPr>
        <p:txBody>
          <a:bodyPr wrap="none" anchor="ctr"/>
          <a:lstStyle/>
          <a:p>
            <a:endParaRPr lang="ja-JP" altLang="en-US" sz="1800">
              <a:latin typeface="Times New Roman" pitchFamily="18" charset="0"/>
              <a:cs typeface="Times New Roman" pitchFamily="18" charset="0"/>
            </a:endParaRPr>
          </a:p>
        </p:txBody>
      </p:sp>
      <p:sp>
        <p:nvSpPr>
          <p:cNvPr id="1026" name="Rectangle 2"/>
          <p:cNvSpPr>
            <a:spLocks noGrp="1" noChangeArrowheads="1"/>
          </p:cNvSpPr>
          <p:nvPr>
            <p:ph type="title"/>
          </p:nvPr>
        </p:nvSpPr>
        <p:spPr bwMode="auto">
          <a:xfrm>
            <a:off x="1775885" y="287338"/>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ja-JP" dirty="0"/>
              <a:t>Master Slide Title Format</a:t>
            </a:r>
            <a:endParaRPr lang="ja-JP" altLang="en-US" dirty="0"/>
          </a:p>
        </p:txBody>
      </p:sp>
      <p:sp>
        <p:nvSpPr>
          <p:cNvPr id="1027" name="Rectangle 3"/>
          <p:cNvSpPr>
            <a:spLocks noGrp="1" noChangeArrowheads="1"/>
          </p:cNvSpPr>
          <p:nvPr>
            <p:ph type="body" idx="1"/>
          </p:nvPr>
        </p:nvSpPr>
        <p:spPr bwMode="auto">
          <a:xfrm>
            <a:off x="335360" y="1412776"/>
            <a:ext cx="11521280" cy="482453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ja-JP" dirty="0"/>
              <a:t>Master Slide Content Format</a:t>
            </a:r>
            <a:endParaRPr lang="ja-JP" altLang="en-US" dirty="0"/>
          </a:p>
          <a:p>
            <a:pPr lvl="1"/>
            <a:r>
              <a:rPr lang="en-US" altLang="ja-JP" dirty="0"/>
              <a:t>Level 2</a:t>
            </a:r>
            <a:endParaRPr lang="ja-JP" altLang="en-US" dirty="0"/>
          </a:p>
          <a:p>
            <a:pPr lvl="2"/>
            <a:r>
              <a:rPr lang="en-US" altLang="ja-JP" dirty="0"/>
              <a:t>Level 3</a:t>
            </a:r>
            <a:endParaRPr lang="ja-JP" altLang="en-US" dirty="0"/>
          </a:p>
          <a:p>
            <a:pPr lvl="3"/>
            <a:r>
              <a:rPr lang="en-US" altLang="ja-JP" dirty="0"/>
              <a:t>Level 4</a:t>
            </a:r>
            <a:endParaRPr lang="ja-JP" altLang="en-US" dirty="0"/>
          </a:p>
          <a:p>
            <a:pPr lvl="4"/>
            <a:r>
              <a:rPr lang="en-US" altLang="ja-JP" dirty="0"/>
              <a:t>Level 5</a:t>
            </a:r>
            <a:endParaRPr lang="ja-JP" altLang="en-US" dirty="0"/>
          </a:p>
        </p:txBody>
      </p:sp>
      <p:sp>
        <p:nvSpPr>
          <p:cNvPr id="1028" name="Rectangle 4"/>
          <p:cNvSpPr>
            <a:spLocks noGrp="1" noChangeArrowheads="1"/>
          </p:cNvSpPr>
          <p:nvPr>
            <p:ph type="dt" sz="half" idx="2"/>
          </p:nvPr>
        </p:nvSpPr>
        <p:spPr bwMode="auto">
          <a:xfrm>
            <a:off x="335360" y="6525344"/>
            <a:ext cx="2844800" cy="288206"/>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000">
                <a:latin typeface="Times New Roman" pitchFamily="18" charset="0"/>
                <a:cs typeface="Times New Roman" pitchFamily="18" charset="0"/>
              </a:defRPr>
            </a:lvl1pPr>
          </a:lstStyle>
          <a:p>
            <a:fld id="{547C34CA-7153-4941-88F2-C5EB28E4F17F}" type="datetime1">
              <a:rPr kumimoji="1" lang="en-US" altLang="ja-JP" smtClean="0"/>
              <a:t>10/15/2023</a:t>
            </a:fld>
            <a:endParaRPr kumimoji="1" lang="ja-JP" altLang="en-US"/>
          </a:p>
        </p:txBody>
      </p:sp>
      <p:sp>
        <p:nvSpPr>
          <p:cNvPr id="1029" name="Rectangle 5"/>
          <p:cNvSpPr>
            <a:spLocks noGrp="1" noChangeArrowheads="1"/>
          </p:cNvSpPr>
          <p:nvPr>
            <p:ph type="ftr" sz="quarter" idx="3"/>
          </p:nvPr>
        </p:nvSpPr>
        <p:spPr bwMode="auto">
          <a:xfrm>
            <a:off x="2349468" y="6524626"/>
            <a:ext cx="7490949"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kumimoji="0" sz="1000">
                <a:latin typeface="Times New Roman" pitchFamily="18" charset="0"/>
                <a:cs typeface="Times New Roman" pitchFamily="18" charset="0"/>
              </a:defRPr>
            </a:lvl1pPr>
          </a:lstStyle>
          <a:p>
            <a:r>
              <a:rPr kumimoji="1" lang="en-US" altLang="ja-JP"/>
              <a:t>Copyrights 2020 CE-UIT. All Rights Reserved.</a:t>
            </a:r>
            <a:endParaRPr kumimoji="1" lang="ja-JP" altLang="en-US" dirty="0"/>
          </a:p>
        </p:txBody>
      </p:sp>
      <p:sp>
        <p:nvSpPr>
          <p:cNvPr id="1030" name="Rectangle 6"/>
          <p:cNvSpPr>
            <a:spLocks noGrp="1" noChangeArrowheads="1"/>
          </p:cNvSpPr>
          <p:nvPr>
            <p:ph type="sldNum" sz="quarter" idx="4"/>
          </p:nvPr>
        </p:nvSpPr>
        <p:spPr bwMode="auto">
          <a:xfrm>
            <a:off x="9519840" y="6524626"/>
            <a:ext cx="2336800" cy="2889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000">
                <a:latin typeface="Times New Roman" pitchFamily="18" charset="0"/>
                <a:cs typeface="Times New Roman" pitchFamily="18" charset="0"/>
              </a:defRPr>
            </a:lvl1pPr>
          </a:lstStyle>
          <a:p>
            <a:fld id="{800C8475-47C1-49C9-BEE5-594F8CF4D71F}" type="slidenum">
              <a:rPr kumimoji="1" lang="ja-JP" altLang="en-US" smtClean="0"/>
              <a:pPr/>
              <a:t>‹#›</a:t>
            </a:fld>
            <a:endParaRPr kumimoji="1" lang="ja-JP" altLang="en-US"/>
          </a:p>
        </p:txBody>
      </p:sp>
      <p:sp>
        <p:nvSpPr>
          <p:cNvPr id="1052" name="Line 28"/>
          <p:cNvSpPr>
            <a:spLocks noChangeShapeType="1"/>
          </p:cNvSpPr>
          <p:nvPr/>
        </p:nvSpPr>
        <p:spPr bwMode="auto">
          <a:xfrm>
            <a:off x="192617" y="1123680"/>
            <a:ext cx="11328400" cy="0"/>
          </a:xfrm>
          <a:prstGeom prst="line">
            <a:avLst/>
          </a:prstGeom>
          <a:noFill/>
          <a:ln w="9525">
            <a:solidFill>
              <a:srgbClr val="3366CC"/>
            </a:solidFill>
            <a:round/>
            <a:headEnd/>
            <a:tailEnd/>
          </a:ln>
          <a:effectLst/>
        </p:spPr>
        <p:txBody>
          <a:bodyPr/>
          <a:lstStyle/>
          <a:p>
            <a:endParaRPr lang="ja-JP" altLang="en-US" sz="1800" dirty="0">
              <a:latin typeface="Times New Roman" pitchFamily="18" charset="0"/>
              <a:cs typeface="Times New Roman" pitchFamily="18" charset="0"/>
            </a:endParaRPr>
          </a:p>
        </p:txBody>
      </p:sp>
      <p:pic>
        <p:nvPicPr>
          <p:cNvPr id="3" name="Picture 2"/>
          <p:cNvPicPr>
            <a:picLocks noChangeAspect="1"/>
          </p:cNvPicPr>
          <p:nvPr userDrawn="1"/>
        </p:nvPicPr>
        <p:blipFill>
          <a:blip r:embed="rId8" cstate="print">
            <a:extLst>
              <a:ext uri="{28A0092B-C50C-407E-A947-70E740481C1C}">
                <a14:useLocalDpi xmlns:a14="http://schemas.microsoft.com/office/drawing/2010/main" val="0"/>
              </a:ext>
            </a:extLst>
          </a:blip>
          <a:stretch>
            <a:fillRect/>
          </a:stretch>
        </p:blipFill>
        <p:spPr>
          <a:xfrm>
            <a:off x="143339" y="1593"/>
            <a:ext cx="1488676" cy="1116507"/>
          </a:xfrm>
          <a:prstGeom prst="rect">
            <a:avLst/>
          </a:prstGeom>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72" r:id="rId3"/>
    <p:sldLayoutId id="2147483663" r:id="rId4"/>
    <p:sldLayoutId id="2147483664" r:id="rId5"/>
  </p:sldLayoutIdLst>
  <p:hf hdr="0"/>
  <p:txStyles>
    <p:title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p:titleStyle>
    <p:body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9.wmf"/></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a:xfrm>
            <a:off x="2208213" y="2133600"/>
            <a:ext cx="7772400" cy="2133600"/>
          </a:xfrm>
        </p:spPr>
        <p:txBody>
          <a:bodyPr/>
          <a:lstStyle/>
          <a:p>
            <a:r>
              <a:rPr lang="en-US" altLang="ja-JP" sz="4400" b="1"/>
              <a:t>HỆ ĐIỀU HÀNH</a:t>
            </a:r>
            <a:br>
              <a:rPr lang="en-US" altLang="ja-JP" sz="4400" b="1"/>
            </a:br>
            <a:r>
              <a:rPr lang="en-US" altLang="ja-JP" sz="4400" b="1"/>
              <a:t>Chương 4 (2) </a:t>
            </a:r>
            <a:br>
              <a:rPr lang="en-US" altLang="ja-JP" sz="4400" b="1"/>
            </a:br>
            <a:r>
              <a:rPr lang="en-US" altLang="ja-JP" sz="4400" b="1"/>
              <a:t>Định thời CPU</a:t>
            </a:r>
            <a:endParaRPr kumimoji="1" lang="ja-JP" altLang="en-US" dirty="0"/>
          </a:p>
        </p:txBody>
      </p:sp>
      <p:sp>
        <p:nvSpPr>
          <p:cNvPr id="3" name="サブタイトル 2"/>
          <p:cNvSpPr>
            <a:spLocks noGrp="1"/>
          </p:cNvSpPr>
          <p:nvPr>
            <p:ph type="subTitle" idx="1"/>
          </p:nvPr>
        </p:nvSpPr>
        <p:spPr>
          <a:xfrm>
            <a:off x="2894013" y="4495800"/>
            <a:ext cx="6400800" cy="1143000"/>
          </a:xfrm>
        </p:spPr>
        <p:txBody>
          <a:bodyPr/>
          <a:lstStyle/>
          <a:p>
            <a:fld id="{9B392129-7358-4976-A7CD-B88BAAAA9897}" type="datetime1">
              <a:rPr lang="en-US" altLang="ja-JP" smtClean="0"/>
              <a:t>10/15/2023</a:t>
            </a:fld>
            <a:endParaRPr lang="en-US" altLang="ja-JP" dirty="0"/>
          </a:p>
        </p:txBody>
      </p:sp>
      <p:sp>
        <p:nvSpPr>
          <p:cNvPr id="4" name="日付プレースホルダ 3"/>
          <p:cNvSpPr>
            <a:spLocks noGrp="1"/>
          </p:cNvSpPr>
          <p:nvPr>
            <p:ph type="dt" sz="half" idx="10"/>
          </p:nvPr>
        </p:nvSpPr>
        <p:spPr>
          <a:xfrm>
            <a:off x="1775520" y="6525344"/>
            <a:ext cx="2133600" cy="288206"/>
          </a:xfrm>
        </p:spPr>
        <p:txBody>
          <a:bodyPr/>
          <a:lstStyle/>
          <a:p>
            <a:fld id="{0DA31E94-D226-4D30-9A93-5BB7AC33FD00}" type="datetime1">
              <a:rPr kumimoji="1" lang="en-US" altLang="ja-JP" smtClean="0"/>
              <a:t>10/15/2023</a:t>
            </a:fld>
            <a:endParaRPr kumimoji="1" lang="ja-JP" altLang="en-US" dirty="0"/>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a:xfrm>
            <a:off x="8663880" y="6524626"/>
            <a:ext cx="1752600" cy="288925"/>
          </a:xfrm>
        </p:spPr>
        <p:txBody>
          <a:bodyPr/>
          <a:lstStyle/>
          <a:p>
            <a:fld id="{800C8475-47C1-49C9-BEE5-594F8CF4D71F}" type="slidenum">
              <a:rPr kumimoji="1" lang="ja-JP" altLang="en-US" smtClean="0"/>
              <a:pPr/>
              <a:t>1</a:t>
            </a:fld>
            <a:endParaRPr kumimoji="1" lang="ja-JP" alt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Round Robin (RR) (tt)</a:t>
            </a:r>
            <a:endParaRPr lang="en-US"/>
          </a:p>
        </p:txBody>
      </p:sp>
      <p:sp>
        <p:nvSpPr>
          <p:cNvPr id="3" name="Content Placeholder 2"/>
          <p:cNvSpPr>
            <a:spLocks noGrp="1"/>
          </p:cNvSpPr>
          <p:nvPr>
            <p:ph idx="1"/>
          </p:nvPr>
        </p:nvSpPr>
        <p:spPr/>
        <p:txBody>
          <a:bodyPr/>
          <a:lstStyle/>
          <a:p>
            <a:r>
              <a:rPr lang="vi-VN"/>
              <a:t>Thời gian hoàn thành trung bình (average turnaround time) không chắc sẽ được cải thiện khi quantum lớn</a:t>
            </a:r>
          </a:p>
          <a:p>
            <a:endParaRPr lang="vi-VN"/>
          </a:p>
        </p:txBody>
      </p:sp>
      <p:sp>
        <p:nvSpPr>
          <p:cNvPr id="4" name="Date Placeholder 3"/>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4"/>
          <p:cNvPicPr>
            <a:picLocks noChangeAspect="1" noChangeArrowheads="1"/>
          </p:cNvPicPr>
          <p:nvPr/>
        </p:nvPicPr>
        <p:blipFill>
          <a:blip r:embed="rId3">
            <a:extLst>
              <a:ext uri="{28A0092B-C50C-407E-A947-70E740481C1C}">
                <a14:useLocalDpi xmlns:a14="http://schemas.microsoft.com/office/drawing/2010/main" val="0"/>
              </a:ext>
            </a:extLst>
          </a:blip>
          <a:srcRect l="5371" t="768" r="5179" b="1022"/>
          <a:stretch>
            <a:fillRect/>
          </a:stretch>
        </p:blipFill>
        <p:spPr bwMode="auto">
          <a:xfrm>
            <a:off x="3759201" y="2533685"/>
            <a:ext cx="4672013" cy="3846924"/>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38684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Round Robin (RR) (tt)</a:t>
            </a:r>
            <a:endParaRPr lang="en-US"/>
          </a:p>
        </p:txBody>
      </p:sp>
      <p:sp>
        <p:nvSpPr>
          <p:cNvPr id="3" name="Content Placeholder 2"/>
          <p:cNvSpPr>
            <a:spLocks noGrp="1"/>
          </p:cNvSpPr>
          <p:nvPr>
            <p:ph idx="1"/>
          </p:nvPr>
        </p:nvSpPr>
        <p:spPr/>
        <p:txBody>
          <a:bodyPr/>
          <a:lstStyle/>
          <a:p>
            <a:r>
              <a:rPr lang="vi-VN"/>
              <a:t>Quantum time và response time</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Object 1"/>
          <p:cNvGraphicFramePr>
            <a:graphicFrameLocks noChangeAspect="1"/>
          </p:cNvGraphicFramePr>
          <p:nvPr>
            <p:extLst>
              <p:ext uri="{D42A27DB-BD31-4B8C-83A1-F6EECF244321}">
                <p14:modId xmlns:p14="http://schemas.microsoft.com/office/powerpoint/2010/main" val="3426505497"/>
              </p:ext>
            </p:extLst>
          </p:nvPr>
        </p:nvGraphicFramePr>
        <p:xfrm>
          <a:off x="2382045" y="1956247"/>
          <a:ext cx="7426325" cy="4424363"/>
        </p:xfrm>
        <a:graphic>
          <a:graphicData uri="http://schemas.openxmlformats.org/presentationml/2006/ole">
            <mc:AlternateContent xmlns:mc="http://schemas.openxmlformats.org/markup-compatibility/2006">
              <mc:Choice xmlns:v="urn:schemas-microsoft-com:vml" Requires="v">
                <p:oleObj name="Artwork" r:id="rId3" imgW="6335009" imgH="3772427" progId="Adobe.Illustrator.7">
                  <p:embed/>
                </p:oleObj>
              </mc:Choice>
              <mc:Fallback>
                <p:oleObj name="Artwork" r:id="rId3" imgW="6335009" imgH="3772427" progId="Adobe.Illustrator.7">
                  <p:embed/>
                  <p:pic>
                    <p:nvPicPr>
                      <p:cNvPr id="8"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82045" y="1956247"/>
                        <a:ext cx="7426325" cy="4424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797018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Quantum time cho Round Robin</a:t>
            </a:r>
            <a:endParaRPr lang="en-US"/>
          </a:p>
        </p:txBody>
      </p:sp>
      <p:sp>
        <p:nvSpPr>
          <p:cNvPr id="3" name="Content Placeholder 2"/>
          <p:cNvSpPr>
            <a:spLocks noGrp="1"/>
          </p:cNvSpPr>
          <p:nvPr>
            <p:ph idx="1"/>
          </p:nvPr>
        </p:nvSpPr>
        <p:spPr/>
        <p:txBody>
          <a:bodyPr/>
          <a:lstStyle/>
          <a:p>
            <a:r>
              <a:rPr lang="vi-VN"/>
              <a:t>Khi thực hiện process switch thì OS sẽ sử dụng CPU chứ không phải process của người dùng (OS overhead)</a:t>
            </a:r>
          </a:p>
          <a:p>
            <a:pPr lvl="1"/>
            <a:r>
              <a:rPr lang="vi-VN"/>
              <a:t>Dừng thực thi, lưu tất cả thông tin, nạp thông tin của process sắp thực thi</a:t>
            </a:r>
          </a:p>
          <a:p>
            <a:r>
              <a:rPr lang="vi-VN"/>
              <a:t>Performance tùy thuộc vào kích thước của quantum time (còn gọi là time slice), và hàm phụ thuộc này không đơn giản</a:t>
            </a:r>
          </a:p>
          <a:p>
            <a:r>
              <a:rPr lang="vi-VN"/>
              <a:t>Time slice ngắn thì đáp ứng nhanh</a:t>
            </a:r>
          </a:p>
          <a:p>
            <a:pPr lvl="1"/>
            <a:r>
              <a:rPr lang="vi-VN"/>
              <a:t>Vấn đề: có nhiều chuyển ngữ cảnh. Phí tổn sẽ cao.</a:t>
            </a:r>
          </a:p>
          <a:p>
            <a:r>
              <a:rPr lang="vi-VN"/>
              <a:t>Time slice dài hơn thì throughput tốt hơn (do giảm phí tổn OS overhead) nhưng thời gian đáp ứng lớn</a:t>
            </a:r>
          </a:p>
          <a:p>
            <a:pPr lvl="1"/>
            <a:r>
              <a:rPr lang="vi-VN"/>
              <a:t>Nếu time slice quá lớn, RR trở thành FCFS</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293138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Quantum time cho Round Robin (tt)</a:t>
            </a:r>
            <a:endParaRPr lang="en-US"/>
          </a:p>
        </p:txBody>
      </p:sp>
      <p:sp>
        <p:nvSpPr>
          <p:cNvPr id="3" name="Content Placeholder 2"/>
          <p:cNvSpPr>
            <a:spLocks noGrp="1"/>
          </p:cNvSpPr>
          <p:nvPr>
            <p:ph idx="1"/>
          </p:nvPr>
        </p:nvSpPr>
        <p:spPr/>
        <p:txBody>
          <a:bodyPr/>
          <a:lstStyle/>
          <a:p>
            <a:r>
              <a:rPr lang="vi-VN"/>
              <a:t>Quantum time và thời gian cho process switch:</a:t>
            </a:r>
          </a:p>
          <a:p>
            <a:pPr lvl="1"/>
            <a:r>
              <a:rPr lang="vi-VN"/>
              <a:t>Nếu quantum time = 20 ms và thời gian cho process switch = 5 ms, như vậy phí tổn OS overhead chiếm 5/25 = 20%</a:t>
            </a:r>
          </a:p>
          <a:p>
            <a:pPr lvl="1"/>
            <a:r>
              <a:rPr lang="vi-VN"/>
              <a:t>Nếu quantum = 500 ms, thì phí tổn chỉ còn 1%</a:t>
            </a:r>
          </a:p>
          <a:p>
            <a:pPr lvl="2"/>
            <a:r>
              <a:rPr lang="vi-VN"/>
              <a:t>Nhưng nếu có nhiều người sử dụng trên hệ thống và thuộc loại interactive thì sẽ thấy đáp ứng rất chậm</a:t>
            </a:r>
          </a:p>
          <a:p>
            <a:pPr lvl="1"/>
            <a:r>
              <a:rPr lang="vi-VN"/>
              <a:t>Tùy thuộc vào tập công việc mà lựa chọn quantum time</a:t>
            </a:r>
          </a:p>
          <a:p>
            <a:pPr lvl="1"/>
            <a:r>
              <a:rPr lang="vi-VN"/>
              <a:t>Time slice nên lớn trong tương quan so sánh với thời gian cho process switch</a:t>
            </a:r>
          </a:p>
          <a:p>
            <a:pPr lvl="2"/>
            <a:r>
              <a:rPr lang="vi-VN"/>
              <a:t>Ví dụ với 4.3 BSD UNIX, time slice là 1 giây</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1033893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Quantum time cho Round Robin (tt)</a:t>
            </a:r>
            <a:endParaRPr lang="en-US"/>
          </a:p>
        </p:txBody>
      </p:sp>
      <p:sp>
        <p:nvSpPr>
          <p:cNvPr id="3" name="Content Placeholder 2"/>
          <p:cNvSpPr>
            <a:spLocks noGrp="1"/>
          </p:cNvSpPr>
          <p:nvPr>
            <p:ph idx="1"/>
          </p:nvPr>
        </p:nvSpPr>
        <p:spPr/>
        <p:txBody>
          <a:bodyPr/>
          <a:lstStyle/>
          <a:p>
            <a:r>
              <a:rPr lang="vi-VN"/>
              <a:t>Nếu có n process trong hàng đợi ready, và quantum time là q, như vậy mỗi process sẽ lấy 1/n thời gian CPU theo từng khối có kích thước lớn nhất là q</a:t>
            </a:r>
          </a:p>
          <a:p>
            <a:pPr lvl="1"/>
            <a:r>
              <a:rPr lang="vi-VN"/>
              <a:t>Sẽ không có process nào chờ lâu hơn (n - 1)q đơn vị thời gian</a:t>
            </a:r>
          </a:p>
          <a:p>
            <a:r>
              <a:rPr lang="vi-VN"/>
              <a:t>RR sử dụng một giả thiết ngầm là tất cả các process đều có tầm quan trọng ngang nhau</a:t>
            </a:r>
          </a:p>
          <a:p>
            <a:pPr lvl="1"/>
            <a:r>
              <a:rPr lang="vi-VN"/>
              <a:t>Không thể sử dụng RR nếu muốn các process khác nhau có độ ưu tiên khác nhau</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001642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Nhược điểm của Round Robin</a:t>
            </a:r>
          </a:p>
        </p:txBody>
      </p:sp>
      <p:sp>
        <p:nvSpPr>
          <p:cNvPr id="3" name="Content Placeholder 2"/>
          <p:cNvSpPr>
            <a:spLocks noGrp="1"/>
          </p:cNvSpPr>
          <p:nvPr>
            <p:ph idx="1"/>
          </p:nvPr>
        </p:nvSpPr>
        <p:spPr/>
        <p:txBody>
          <a:bodyPr/>
          <a:lstStyle/>
          <a:p>
            <a:r>
              <a:rPr lang="vi-VN"/>
              <a:t>Các process dạng CPU-bound vẫn còn được “ưu tiên”</a:t>
            </a:r>
          </a:p>
          <a:p>
            <a:pPr lvl="1"/>
            <a:r>
              <a:rPr lang="vi-VN"/>
              <a:t>Ví dụ:</a:t>
            </a:r>
          </a:p>
          <a:p>
            <a:pPr lvl="2"/>
            <a:r>
              <a:rPr lang="vi-VN"/>
              <a:t>Một I/O-bound process sử dụng CPU trong thời gian ngắn hơn quantum time và bị blocked để đợi I/O.</a:t>
            </a:r>
          </a:p>
          <a:p>
            <a:pPr lvl="2"/>
            <a:r>
              <a:rPr lang="vi-VN"/>
              <a:t>Một CPU-bound process chạy hết time slice và lại quay trở về hàng đợi ready queue (ở phía trước các process đã bị blocked)</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49852647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Highest Response Ratio Next</a:t>
            </a:r>
            <a:endParaRPr lang="en-US" dirty="0"/>
          </a:p>
        </p:txBody>
      </p:sp>
      <p:sp>
        <p:nvSpPr>
          <p:cNvPr id="3" name="Content Placeholder 2"/>
          <p:cNvSpPr>
            <a:spLocks noGrp="1"/>
          </p:cNvSpPr>
          <p:nvPr>
            <p:ph idx="1"/>
          </p:nvPr>
        </p:nvSpPr>
        <p:spPr/>
        <p:txBody>
          <a:bodyPr/>
          <a:lstStyle/>
          <a:p>
            <a:r>
              <a:rPr lang="vi-VN"/>
              <a:t>Chọn process kế tiếp có giá trị RR (Response ratio) lớn nhất</a:t>
            </a:r>
          </a:p>
          <a:p>
            <a:endParaRPr lang="vi-VN"/>
          </a:p>
          <a:p>
            <a:r>
              <a:rPr lang="vi-VN"/>
              <a:t>Các process ngắn được ưu tiên hơn (vì service time nhỏ)</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16</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7" name="Object 6"/>
          <p:cNvGraphicFramePr>
            <a:graphicFrameLocks noGrp="1" noChangeAspect="1"/>
          </p:cNvGraphicFramePr>
          <p:nvPr>
            <p:extLst>
              <p:ext uri="{D42A27DB-BD31-4B8C-83A1-F6EECF244321}">
                <p14:modId xmlns:p14="http://schemas.microsoft.com/office/powerpoint/2010/main" val="1073222474"/>
              </p:ext>
            </p:extLst>
          </p:nvPr>
        </p:nvGraphicFramePr>
        <p:xfrm>
          <a:off x="2015744" y="3825045"/>
          <a:ext cx="8204200" cy="1152525"/>
        </p:xfrm>
        <a:graphic>
          <a:graphicData uri="http://schemas.openxmlformats.org/presentationml/2006/ole">
            <mc:AlternateContent xmlns:mc="http://schemas.openxmlformats.org/markup-compatibility/2006">
              <mc:Choice xmlns:v="urn:schemas-microsoft-com:vml" Requires="v">
                <p:oleObj name="Equation" r:id="rId3" imgW="2984500" imgH="419100" progId="Equation.3">
                  <p:embed/>
                </p:oleObj>
              </mc:Choice>
              <mc:Fallback>
                <p:oleObj name="Equation" r:id="rId3" imgW="2984500" imgH="419100" progId="Equation.3">
                  <p:embed/>
                  <p:pic>
                    <p:nvPicPr>
                      <p:cNvPr id="7" name="Object 6"/>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5744" y="3825045"/>
                        <a:ext cx="8204200" cy="1152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3265853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1775520" y="1240362"/>
            <a:ext cx="8640960" cy="5573187"/>
          </a:xfrm>
        </p:spPr>
        <p:txBody>
          <a:bodyPr/>
          <a:lstStyle/>
          <a:p>
            <a:endParaRPr lang="en-US" dirty="0"/>
          </a:p>
          <a:p>
            <a:endParaRPr lang="en-US" dirty="0"/>
          </a:p>
          <a:p>
            <a:endParaRPr lang="en-US" dirty="0"/>
          </a:p>
          <a:p>
            <a:endParaRPr lang="en-US" dirty="0"/>
          </a:p>
          <a:p>
            <a:endParaRPr lang="en-US" dirty="0"/>
          </a:p>
          <a:p>
            <a:r>
              <a:rPr lang="en-US" dirty="0" err="1"/>
              <a:t>Giản</a:t>
            </a:r>
            <a:r>
              <a:rPr lang="en-US" dirty="0"/>
              <a:t> </a:t>
            </a:r>
            <a:r>
              <a:rPr lang="en-US" dirty="0" err="1"/>
              <a:t>đồ</a:t>
            </a:r>
            <a:r>
              <a:rPr lang="en-US" dirty="0"/>
              <a:t> Gantt</a:t>
            </a:r>
          </a:p>
          <a:p>
            <a:pPr marL="0" indent="0">
              <a:buNone/>
            </a:pPr>
            <a:endParaRPr lang="en-US" dirty="0"/>
          </a:p>
          <a:p>
            <a:endParaRPr lang="en-US" dirty="0"/>
          </a:p>
          <a:p>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a:t>
            </a:r>
            <a:r>
              <a:rPr lang="en-US" dirty="0" err="1"/>
              <a:t>đợi</a:t>
            </a:r>
            <a:r>
              <a:rPr lang="en-US" dirty="0"/>
              <a:t>: </a:t>
            </a:r>
          </a:p>
          <a:p>
            <a:pPr lvl="1"/>
            <a:r>
              <a:rPr lang="en-US" dirty="0"/>
              <a:t>P1 = 0, P2 = 1, P3 = 5, P4 = 9, P5 = 5</a:t>
            </a:r>
          </a:p>
          <a:p>
            <a:pPr lvl="1"/>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a:t>
            </a:r>
            <a:r>
              <a:rPr lang="en-US" dirty="0" err="1"/>
              <a:t>đợi</a:t>
            </a:r>
            <a:r>
              <a:rPr lang="en-US" dirty="0"/>
              <a:t> </a:t>
            </a:r>
            <a:r>
              <a:rPr lang="en-US" dirty="0" err="1"/>
              <a:t>trung</a:t>
            </a:r>
            <a:r>
              <a:rPr lang="en-US" dirty="0"/>
              <a:t> </a:t>
            </a:r>
            <a:r>
              <a:rPr lang="en-US" dirty="0" err="1"/>
              <a:t>bình</a:t>
            </a:r>
            <a:r>
              <a:rPr lang="en-US" dirty="0"/>
              <a:t>: 4</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17</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extLst>
              <p:ext uri="{D42A27DB-BD31-4B8C-83A1-F6EECF244321}">
                <p14:modId xmlns:p14="http://schemas.microsoft.com/office/powerpoint/2010/main" val="1043242728"/>
              </p:ext>
            </p:extLst>
          </p:nvPr>
        </p:nvGraphicFramePr>
        <p:xfrm>
          <a:off x="3581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4</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4</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6</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5</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8</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2727960" y="4107483"/>
            <a:ext cx="473964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2727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4650605"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5334000" y="4136029"/>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7467600" y="4190298"/>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895601"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4650605" y="4164435"/>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P3</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5502648" y="4164574"/>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P5</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2494025"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438149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9</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5097780" y="4849586"/>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13</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723366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20</a:t>
            </a:r>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34625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324307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3</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3608833"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34" name="Line 18">
            <a:extLst>
              <a:ext uri="{FF2B5EF4-FFF2-40B4-BE49-F238E27FC236}">
                <a16:creationId xmlns:a16="http://schemas.microsoft.com/office/drawing/2014/main" id="{A7114E6D-BE92-40BC-B65E-247D5C02E48F}"/>
              </a:ext>
            </a:extLst>
          </p:cNvPr>
          <p:cNvSpPr>
            <a:spLocks noChangeShapeType="1"/>
          </p:cNvSpPr>
          <p:nvPr/>
        </p:nvSpPr>
        <p:spPr bwMode="auto">
          <a:xfrm>
            <a:off x="6102344"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13">
            <a:extLst>
              <a:ext uri="{FF2B5EF4-FFF2-40B4-BE49-F238E27FC236}">
                <a16:creationId xmlns:a16="http://schemas.microsoft.com/office/drawing/2014/main" id="{F685915D-F7C4-46B4-AA74-4545FB34A0ED}"/>
              </a:ext>
            </a:extLst>
          </p:cNvPr>
          <p:cNvSpPr txBox="1">
            <a:spLocks noChangeArrowheads="1"/>
          </p:cNvSpPr>
          <p:nvPr/>
        </p:nvSpPr>
        <p:spPr bwMode="auto">
          <a:xfrm>
            <a:off x="5900912" y="4816929"/>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15</a:t>
            </a:r>
          </a:p>
        </p:txBody>
      </p:sp>
      <p:sp>
        <p:nvSpPr>
          <p:cNvPr id="42" name="Text Box 13">
            <a:extLst>
              <a:ext uri="{FF2B5EF4-FFF2-40B4-BE49-F238E27FC236}">
                <a16:creationId xmlns:a16="http://schemas.microsoft.com/office/drawing/2014/main" id="{B6E52838-AC95-41E9-8C4B-F68BEEDAC005}"/>
              </a:ext>
            </a:extLst>
          </p:cNvPr>
          <p:cNvSpPr txBox="1">
            <a:spLocks noChangeArrowheads="1"/>
          </p:cNvSpPr>
          <p:nvPr/>
        </p:nvSpPr>
        <p:spPr bwMode="auto">
          <a:xfrm>
            <a:off x="6663657" y="4164574"/>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P4</a:t>
            </a:r>
          </a:p>
        </p:txBody>
      </p:sp>
      <p:sp>
        <p:nvSpPr>
          <p:cNvPr id="46" name="Title 1">
            <a:extLst>
              <a:ext uri="{FF2B5EF4-FFF2-40B4-BE49-F238E27FC236}">
                <a16:creationId xmlns:a16="http://schemas.microsoft.com/office/drawing/2014/main" id="{A07C8C32-B183-A84A-8294-5611ACB0127F}"/>
              </a:ext>
            </a:extLst>
          </p:cNvPr>
          <p:cNvSpPr txBox="1">
            <a:spLocks/>
          </p:cNvSpPr>
          <p:nvPr/>
        </p:nvSpPr>
        <p:spPr bwMode="auto">
          <a:xfrm>
            <a:off x="1928285" y="439738"/>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a:lstStyle>
          <a:p>
            <a:r>
              <a:rPr lang="en-US" altLang="en-US" kern="0"/>
              <a:t>Highest Response Ratio Next</a:t>
            </a:r>
            <a:endParaRPr lang="en-US" kern="0" dirty="0"/>
          </a:p>
        </p:txBody>
      </p:sp>
    </p:spTree>
    <p:extLst>
      <p:ext uri="{BB962C8B-B14F-4D97-AF65-F5344CB8AC3E}">
        <p14:creationId xmlns:p14="http://schemas.microsoft.com/office/powerpoint/2010/main" val="33551169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1775520" y="1240362"/>
            <a:ext cx="8640960" cy="5573187"/>
          </a:xfrm>
        </p:spPr>
        <p:txBody>
          <a:bodyPr/>
          <a:lstStyle/>
          <a:p>
            <a:endParaRPr lang="en-US" dirty="0"/>
          </a:p>
          <a:p>
            <a:endParaRPr lang="en-US" dirty="0"/>
          </a:p>
          <a:p>
            <a:endParaRPr lang="en-US" dirty="0"/>
          </a:p>
          <a:p>
            <a:endParaRPr lang="en-US" dirty="0"/>
          </a:p>
          <a:p>
            <a:endParaRPr lang="en-US" dirty="0"/>
          </a:p>
          <a:p>
            <a:r>
              <a:rPr lang="en-US" dirty="0" err="1"/>
              <a:t>Giản</a:t>
            </a:r>
            <a:r>
              <a:rPr lang="en-US" dirty="0"/>
              <a:t> </a:t>
            </a:r>
            <a:r>
              <a:rPr lang="en-US" dirty="0" err="1"/>
              <a:t>đồ</a:t>
            </a:r>
            <a:r>
              <a:rPr lang="en-US" dirty="0"/>
              <a:t> Gantt</a:t>
            </a:r>
          </a:p>
          <a:p>
            <a:pPr marL="0" indent="0">
              <a:buNone/>
            </a:pPr>
            <a:endParaRPr lang="en-US" dirty="0"/>
          </a:p>
          <a:p>
            <a:endParaRPr lang="en-US" dirty="0"/>
          </a:p>
          <a:p>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p>
          <a:p>
            <a:pPr lvl="1"/>
            <a:r>
              <a:rPr lang="en-US" dirty="0"/>
              <a:t>P1 = 3, P2 = 7, P3 = 9, P4 = 14, P5 = 7</a:t>
            </a:r>
          </a:p>
          <a:p>
            <a:pPr lvl="1"/>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 8</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18</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3581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4</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4</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6</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5</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8</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2727960" y="4107483"/>
            <a:ext cx="473964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2727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4650605"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5334000" y="4136029"/>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7467600" y="4190298"/>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895601"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4650605" y="4164435"/>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P3</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5502648" y="4164574"/>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P5</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2494025"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438149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9</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5097780" y="4849586"/>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13</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723366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20</a:t>
            </a:r>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34625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324307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3</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3608833"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34" name="Line 18">
            <a:extLst>
              <a:ext uri="{FF2B5EF4-FFF2-40B4-BE49-F238E27FC236}">
                <a16:creationId xmlns:a16="http://schemas.microsoft.com/office/drawing/2014/main" id="{A7114E6D-BE92-40BC-B65E-247D5C02E48F}"/>
              </a:ext>
            </a:extLst>
          </p:cNvPr>
          <p:cNvSpPr>
            <a:spLocks noChangeShapeType="1"/>
          </p:cNvSpPr>
          <p:nvPr/>
        </p:nvSpPr>
        <p:spPr bwMode="auto">
          <a:xfrm>
            <a:off x="6102344"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13">
            <a:extLst>
              <a:ext uri="{FF2B5EF4-FFF2-40B4-BE49-F238E27FC236}">
                <a16:creationId xmlns:a16="http://schemas.microsoft.com/office/drawing/2014/main" id="{F685915D-F7C4-46B4-AA74-4545FB34A0ED}"/>
              </a:ext>
            </a:extLst>
          </p:cNvPr>
          <p:cNvSpPr txBox="1">
            <a:spLocks noChangeArrowheads="1"/>
          </p:cNvSpPr>
          <p:nvPr/>
        </p:nvSpPr>
        <p:spPr bwMode="auto">
          <a:xfrm>
            <a:off x="5900912" y="4816929"/>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15</a:t>
            </a:r>
          </a:p>
        </p:txBody>
      </p:sp>
      <p:sp>
        <p:nvSpPr>
          <p:cNvPr id="42" name="Text Box 13">
            <a:extLst>
              <a:ext uri="{FF2B5EF4-FFF2-40B4-BE49-F238E27FC236}">
                <a16:creationId xmlns:a16="http://schemas.microsoft.com/office/drawing/2014/main" id="{B6E52838-AC95-41E9-8C4B-F68BEEDAC005}"/>
              </a:ext>
            </a:extLst>
          </p:cNvPr>
          <p:cNvSpPr txBox="1">
            <a:spLocks noChangeArrowheads="1"/>
          </p:cNvSpPr>
          <p:nvPr/>
        </p:nvSpPr>
        <p:spPr bwMode="auto">
          <a:xfrm>
            <a:off x="6663657" y="4164574"/>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P4</a:t>
            </a:r>
          </a:p>
        </p:txBody>
      </p:sp>
      <p:sp>
        <p:nvSpPr>
          <p:cNvPr id="46" name="Title 1">
            <a:extLst>
              <a:ext uri="{FF2B5EF4-FFF2-40B4-BE49-F238E27FC236}">
                <a16:creationId xmlns:a16="http://schemas.microsoft.com/office/drawing/2014/main" id="{A07C8C32-B183-A84A-8294-5611ACB0127F}"/>
              </a:ext>
            </a:extLst>
          </p:cNvPr>
          <p:cNvSpPr txBox="1">
            <a:spLocks/>
          </p:cNvSpPr>
          <p:nvPr/>
        </p:nvSpPr>
        <p:spPr bwMode="auto">
          <a:xfrm>
            <a:off x="1928285" y="439738"/>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a:lstStyle>
          <a:p>
            <a:r>
              <a:rPr lang="en-US" altLang="en-US" kern="0"/>
              <a:t>Highest Response Ratio Next</a:t>
            </a:r>
            <a:endParaRPr lang="en-US" kern="0" dirty="0"/>
          </a:p>
        </p:txBody>
      </p:sp>
    </p:spTree>
    <p:extLst>
      <p:ext uri="{BB962C8B-B14F-4D97-AF65-F5344CB8AC3E}">
        <p14:creationId xmlns:p14="http://schemas.microsoft.com/office/powerpoint/2010/main" val="23729882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Multilevel Queue Scheduling</a:t>
            </a:r>
            <a:endParaRPr lang="en-US" dirty="0"/>
          </a:p>
        </p:txBody>
      </p:sp>
      <p:sp>
        <p:nvSpPr>
          <p:cNvPr id="3" name="Content Placeholder 2"/>
          <p:cNvSpPr>
            <a:spLocks noGrp="1"/>
          </p:cNvSpPr>
          <p:nvPr>
            <p:ph idx="1"/>
          </p:nvPr>
        </p:nvSpPr>
        <p:spPr/>
        <p:txBody>
          <a:bodyPr/>
          <a:lstStyle/>
          <a:p>
            <a:r>
              <a:rPr lang="vi-VN"/>
              <a:t>Hàng đợi ready được chia thành nhiều hàng đợi riêng biệt theo một số tiêu chuẩn như</a:t>
            </a:r>
          </a:p>
          <a:p>
            <a:pPr lvl="1"/>
            <a:r>
              <a:rPr lang="vi-VN"/>
              <a:t>Đặc điểm và yêu cầu định thời của process </a:t>
            </a:r>
          </a:p>
          <a:p>
            <a:pPr lvl="1"/>
            <a:r>
              <a:rPr lang="vi-VN"/>
              <a:t>Foreground (interactive) và background process,…</a:t>
            </a:r>
          </a:p>
          <a:p>
            <a:r>
              <a:rPr lang="vi-VN"/>
              <a:t>Process được gán cố định vào một hàng đợi, mỗi hàng đợi sử dụng giải thuật định thời riêng</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19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1498042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Ôn</a:t>
            </a:r>
            <a:r>
              <a:rPr lang="en-US" dirty="0"/>
              <a:t> </a:t>
            </a:r>
            <a:r>
              <a:rPr lang="en-US" dirty="0" err="1"/>
              <a:t>tập</a:t>
            </a:r>
            <a:r>
              <a:rPr lang="en-US" dirty="0"/>
              <a:t> </a:t>
            </a:r>
            <a:r>
              <a:rPr lang="en-US" dirty="0" err="1"/>
              <a:t>chương</a:t>
            </a:r>
            <a:r>
              <a:rPr lang="en-US" dirty="0"/>
              <a:t> 4 (1)</a:t>
            </a:r>
          </a:p>
        </p:txBody>
      </p:sp>
      <p:sp>
        <p:nvSpPr>
          <p:cNvPr id="3" name="Content Placeholder 2"/>
          <p:cNvSpPr>
            <a:spLocks noGrp="1"/>
          </p:cNvSpPr>
          <p:nvPr>
            <p:ph idx="1"/>
          </p:nvPr>
        </p:nvSpPr>
        <p:spPr/>
        <p:txBody>
          <a:bodyPr/>
          <a:lstStyle/>
          <a:p>
            <a:r>
              <a:rPr lang="vi-VN"/>
              <a:t>Các khái niệm cơ bản về định thời</a:t>
            </a:r>
          </a:p>
          <a:p>
            <a:r>
              <a:rPr lang="vi-VN"/>
              <a:t>Các bộ định thời</a:t>
            </a:r>
          </a:p>
          <a:p>
            <a:r>
              <a:rPr lang="vi-VN"/>
              <a:t>Các tiêu chuẩn định thời CPU</a:t>
            </a:r>
          </a:p>
          <a:p>
            <a:r>
              <a:rPr lang="vi-VN"/>
              <a:t>Các giải thuật định thời</a:t>
            </a:r>
          </a:p>
          <a:p>
            <a:pPr lvl="1"/>
            <a:r>
              <a:rPr lang="vi-VN"/>
              <a:t>First-Come, First-Served (FCFS)</a:t>
            </a:r>
          </a:p>
          <a:p>
            <a:pPr lvl="1"/>
            <a:r>
              <a:rPr lang="vi-VN"/>
              <a:t>Shortest Job First (SJF)</a:t>
            </a:r>
          </a:p>
          <a:p>
            <a:pPr lvl="1"/>
            <a:r>
              <a:rPr lang="vi-VN"/>
              <a:t>Shortest Remaining Time First (SRTF)</a:t>
            </a:r>
          </a:p>
          <a:p>
            <a:pPr lvl="1"/>
            <a:r>
              <a:rPr lang="vi-VN"/>
              <a:t>Priority Scheduling</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7977857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Multilevel Queue Scheduling (tt)</a:t>
            </a:r>
            <a:endParaRPr lang="en-US"/>
          </a:p>
        </p:txBody>
      </p:sp>
      <p:sp>
        <p:nvSpPr>
          <p:cNvPr id="3" name="Content Placeholder 2"/>
          <p:cNvSpPr>
            <a:spLocks noGrp="1"/>
          </p:cNvSpPr>
          <p:nvPr>
            <p:ph idx="1"/>
          </p:nvPr>
        </p:nvSpPr>
        <p:spPr/>
        <p:txBody>
          <a:bodyPr/>
          <a:lstStyle/>
          <a:p>
            <a:r>
              <a:rPr lang="vi-VN" dirty="0"/>
              <a:t>Hệ điều hành cần phải định thời cho các hàng đợi.</a:t>
            </a:r>
          </a:p>
          <a:p>
            <a:pPr lvl="1"/>
            <a:r>
              <a:rPr lang="vi-VN" dirty="0"/>
              <a:t>Fixed priority scheduling: phục vụ từ hàng đợi có độ ưu tiên cao đến thấp. Vấn đề: có thể có starvation.</a:t>
            </a:r>
          </a:p>
          <a:p>
            <a:pPr lvl="1"/>
            <a:r>
              <a:rPr lang="vi-VN" dirty="0"/>
              <a:t>Time slice: mỗi hàng đợi được nhận một khoảng thời gian chiếm CPU và phân phối cho các process trong hàng đợi khoảng thời gian đó. Ví dụ: 80% cho hàng đợi foreground định thời bằng RR và 20% cho hàng đợi background định thời bằng giải thuật FCFS</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20</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1948287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Multilevel Queue Scheduling (tt)</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21</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8" name="Rectangle 3"/>
          <p:cNvSpPr txBox="1">
            <a:spLocks noChangeArrowheads="1"/>
          </p:cNvSpPr>
          <p:nvPr/>
        </p:nvSpPr>
        <p:spPr bwMode="auto">
          <a:xfrm>
            <a:off x="2119313" y="1328738"/>
            <a:ext cx="7916862" cy="51546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r>
              <a:rPr lang="en-US" altLang="en-US" sz="2800" kern="0"/>
              <a:t>Ví dụ phân nhóm các quá trình</a:t>
            </a:r>
          </a:p>
        </p:txBody>
      </p:sp>
      <p:grpSp>
        <p:nvGrpSpPr>
          <p:cNvPr id="9" name="Group 4"/>
          <p:cNvGrpSpPr>
            <a:grpSpLocks/>
          </p:cNvGrpSpPr>
          <p:nvPr/>
        </p:nvGrpSpPr>
        <p:grpSpPr bwMode="auto">
          <a:xfrm>
            <a:off x="2886075" y="2017713"/>
            <a:ext cx="6832600" cy="4084968"/>
            <a:chOff x="615" y="962"/>
            <a:chExt cx="4498" cy="2867"/>
          </a:xfrm>
        </p:grpSpPr>
        <p:sp>
          <p:nvSpPr>
            <p:cNvPr id="10" name="Rectangle 5"/>
            <p:cNvSpPr>
              <a:spLocks noChangeArrowheads="1"/>
            </p:cNvSpPr>
            <p:nvPr/>
          </p:nvSpPr>
          <p:spPr bwMode="auto">
            <a:xfrm>
              <a:off x="1657" y="1422"/>
              <a:ext cx="2651" cy="284"/>
            </a:xfrm>
            <a:prstGeom prst="rect">
              <a:avLst/>
            </a:prstGeom>
            <a:solidFill>
              <a:srgbClr val="E40904"/>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lvl1pPr defTabSz="901700">
                <a:defRPr>
                  <a:solidFill>
                    <a:schemeClr val="tx1"/>
                  </a:solidFill>
                  <a:latin typeface="Verdana" panose="020B0604030504040204" pitchFamily="34" charset="0"/>
                  <a:ea typeface="MS PGothic" panose="020B0600070205080204" pitchFamily="34" charset="-128"/>
                </a:defRPr>
              </a:lvl1pPr>
              <a:lvl2pPr marL="742950" indent="-285750" defTabSz="901700">
                <a:defRPr>
                  <a:solidFill>
                    <a:schemeClr val="tx1"/>
                  </a:solidFill>
                  <a:latin typeface="Verdana" panose="020B0604030504040204" pitchFamily="34" charset="0"/>
                  <a:ea typeface="MS PGothic" panose="020B0600070205080204" pitchFamily="34" charset="-128"/>
                </a:defRPr>
              </a:lvl2pPr>
              <a:lvl3pPr marL="1143000" indent="-228600" defTabSz="901700">
                <a:defRPr>
                  <a:solidFill>
                    <a:schemeClr val="tx1"/>
                  </a:solidFill>
                  <a:latin typeface="Verdana" panose="020B0604030504040204" pitchFamily="34" charset="0"/>
                  <a:ea typeface="MS PGothic" panose="020B0600070205080204" pitchFamily="34" charset="-128"/>
                </a:defRPr>
              </a:lvl3pPr>
              <a:lvl4pPr marL="1600200" indent="-228600" defTabSz="901700">
                <a:defRPr>
                  <a:solidFill>
                    <a:schemeClr val="tx1"/>
                  </a:solidFill>
                  <a:latin typeface="Verdana" panose="020B0604030504040204" pitchFamily="34" charset="0"/>
                  <a:ea typeface="MS PGothic" panose="020B0600070205080204" pitchFamily="34" charset="-128"/>
                </a:defRPr>
              </a:lvl4pPr>
              <a:lvl5pPr marL="2057400" indent="-228600" defTabSz="901700">
                <a:defRPr>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2400">
                  <a:latin typeface="Arial" panose="020B0604020202020204" pitchFamily="34" charset="0"/>
                  <a:ea typeface="DFKai-SB" pitchFamily="65" charset="-128"/>
                </a:rPr>
                <a:t>System Processes</a:t>
              </a:r>
            </a:p>
          </p:txBody>
        </p:sp>
        <p:sp>
          <p:nvSpPr>
            <p:cNvPr id="11" name="AutoShape 6"/>
            <p:cNvSpPr>
              <a:spLocks noChangeArrowheads="1"/>
            </p:cNvSpPr>
            <p:nvPr/>
          </p:nvSpPr>
          <p:spPr bwMode="auto">
            <a:xfrm>
              <a:off x="852" y="1516"/>
              <a:ext cx="805" cy="143"/>
            </a:xfrm>
            <a:prstGeom prst="rightArrow">
              <a:avLst>
                <a:gd name="adj1" fmla="val 50000"/>
                <a:gd name="adj2" fmla="val 140734"/>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US" altLang="en-US" sz="1600">
                <a:latin typeface="Arial" panose="020B0604020202020204" pitchFamily="34" charset="0"/>
                <a:ea typeface="DFKai-SB" pitchFamily="65" charset="-128"/>
              </a:endParaRPr>
            </a:p>
          </p:txBody>
        </p:sp>
        <p:sp>
          <p:nvSpPr>
            <p:cNvPr id="12" name="AutoShape 7"/>
            <p:cNvSpPr>
              <a:spLocks noChangeArrowheads="1"/>
            </p:cNvSpPr>
            <p:nvPr/>
          </p:nvSpPr>
          <p:spPr bwMode="auto">
            <a:xfrm>
              <a:off x="4308" y="1516"/>
              <a:ext cx="805" cy="143"/>
            </a:xfrm>
            <a:prstGeom prst="rightArrow">
              <a:avLst>
                <a:gd name="adj1" fmla="val 50000"/>
                <a:gd name="adj2" fmla="val 140734"/>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US" altLang="en-US" sz="1600">
                <a:latin typeface="Arial" panose="020B0604020202020204" pitchFamily="34" charset="0"/>
                <a:ea typeface="DFKai-SB" pitchFamily="65" charset="-128"/>
              </a:endParaRPr>
            </a:p>
          </p:txBody>
        </p:sp>
        <p:sp>
          <p:nvSpPr>
            <p:cNvPr id="13" name="Rectangle 8"/>
            <p:cNvSpPr>
              <a:spLocks noChangeArrowheads="1"/>
            </p:cNvSpPr>
            <p:nvPr/>
          </p:nvSpPr>
          <p:spPr bwMode="auto">
            <a:xfrm>
              <a:off x="1657" y="1990"/>
              <a:ext cx="2651" cy="285"/>
            </a:xfrm>
            <a:prstGeom prst="rect">
              <a:avLst/>
            </a:prstGeom>
            <a:solidFill>
              <a:srgbClr val="FD8A87"/>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lvl1pPr defTabSz="901700">
                <a:defRPr>
                  <a:solidFill>
                    <a:schemeClr val="tx1"/>
                  </a:solidFill>
                  <a:latin typeface="Verdana" panose="020B0604030504040204" pitchFamily="34" charset="0"/>
                  <a:ea typeface="MS PGothic" panose="020B0600070205080204" pitchFamily="34" charset="-128"/>
                </a:defRPr>
              </a:lvl1pPr>
              <a:lvl2pPr marL="742950" indent="-285750" defTabSz="901700">
                <a:defRPr>
                  <a:solidFill>
                    <a:schemeClr val="tx1"/>
                  </a:solidFill>
                  <a:latin typeface="Verdana" panose="020B0604030504040204" pitchFamily="34" charset="0"/>
                  <a:ea typeface="MS PGothic" panose="020B0600070205080204" pitchFamily="34" charset="-128"/>
                </a:defRPr>
              </a:lvl2pPr>
              <a:lvl3pPr marL="1143000" indent="-228600" defTabSz="901700">
                <a:defRPr>
                  <a:solidFill>
                    <a:schemeClr val="tx1"/>
                  </a:solidFill>
                  <a:latin typeface="Verdana" panose="020B0604030504040204" pitchFamily="34" charset="0"/>
                  <a:ea typeface="MS PGothic" panose="020B0600070205080204" pitchFamily="34" charset="-128"/>
                </a:defRPr>
              </a:lvl3pPr>
              <a:lvl4pPr marL="1600200" indent="-228600" defTabSz="901700">
                <a:defRPr>
                  <a:solidFill>
                    <a:schemeClr val="tx1"/>
                  </a:solidFill>
                  <a:latin typeface="Verdana" panose="020B0604030504040204" pitchFamily="34" charset="0"/>
                  <a:ea typeface="MS PGothic" panose="020B0600070205080204" pitchFamily="34" charset="-128"/>
                </a:defRPr>
              </a:lvl4pPr>
              <a:lvl5pPr marL="2057400" indent="-228600" defTabSz="901700">
                <a:defRPr>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2400">
                  <a:latin typeface="Arial" panose="020B0604020202020204" pitchFamily="34" charset="0"/>
                  <a:ea typeface="DFKai-SB" pitchFamily="65" charset="-128"/>
                </a:rPr>
                <a:t>Interactive Processes</a:t>
              </a:r>
            </a:p>
          </p:txBody>
        </p:sp>
        <p:sp>
          <p:nvSpPr>
            <p:cNvPr id="14" name="AutoShape 9"/>
            <p:cNvSpPr>
              <a:spLocks noChangeArrowheads="1"/>
            </p:cNvSpPr>
            <p:nvPr/>
          </p:nvSpPr>
          <p:spPr bwMode="auto">
            <a:xfrm>
              <a:off x="852" y="2085"/>
              <a:ext cx="805" cy="142"/>
            </a:xfrm>
            <a:prstGeom prst="rightArrow">
              <a:avLst>
                <a:gd name="adj1" fmla="val 50000"/>
                <a:gd name="adj2" fmla="val 141725"/>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US" altLang="en-US" sz="1600">
                <a:latin typeface="Arial" panose="020B0604020202020204" pitchFamily="34" charset="0"/>
                <a:ea typeface="DFKai-SB" pitchFamily="65" charset="-128"/>
              </a:endParaRPr>
            </a:p>
          </p:txBody>
        </p:sp>
        <p:sp>
          <p:nvSpPr>
            <p:cNvPr id="15" name="AutoShape 10"/>
            <p:cNvSpPr>
              <a:spLocks noChangeArrowheads="1"/>
            </p:cNvSpPr>
            <p:nvPr/>
          </p:nvSpPr>
          <p:spPr bwMode="auto">
            <a:xfrm>
              <a:off x="4308" y="2085"/>
              <a:ext cx="805" cy="142"/>
            </a:xfrm>
            <a:prstGeom prst="rightArrow">
              <a:avLst>
                <a:gd name="adj1" fmla="val 50000"/>
                <a:gd name="adj2" fmla="val 141725"/>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US" altLang="en-US" sz="1600">
                <a:latin typeface="Arial" panose="020B0604020202020204" pitchFamily="34" charset="0"/>
                <a:ea typeface="DFKai-SB" pitchFamily="65" charset="-128"/>
              </a:endParaRPr>
            </a:p>
          </p:txBody>
        </p:sp>
        <p:sp>
          <p:nvSpPr>
            <p:cNvPr id="16" name="Rectangle 11"/>
            <p:cNvSpPr>
              <a:spLocks noChangeArrowheads="1"/>
            </p:cNvSpPr>
            <p:nvPr/>
          </p:nvSpPr>
          <p:spPr bwMode="auto">
            <a:xfrm>
              <a:off x="1657" y="2464"/>
              <a:ext cx="2651" cy="284"/>
            </a:xfrm>
            <a:prstGeom prst="rect">
              <a:avLst/>
            </a:prstGeom>
            <a:solidFill>
              <a:srgbClr val="99CC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lvl1pPr defTabSz="901700">
                <a:defRPr>
                  <a:solidFill>
                    <a:schemeClr val="tx1"/>
                  </a:solidFill>
                  <a:latin typeface="Verdana" panose="020B0604030504040204" pitchFamily="34" charset="0"/>
                  <a:ea typeface="MS PGothic" panose="020B0600070205080204" pitchFamily="34" charset="-128"/>
                </a:defRPr>
              </a:lvl1pPr>
              <a:lvl2pPr marL="742950" indent="-285750" defTabSz="901700">
                <a:defRPr>
                  <a:solidFill>
                    <a:schemeClr val="tx1"/>
                  </a:solidFill>
                  <a:latin typeface="Verdana" panose="020B0604030504040204" pitchFamily="34" charset="0"/>
                  <a:ea typeface="MS PGothic" panose="020B0600070205080204" pitchFamily="34" charset="-128"/>
                </a:defRPr>
              </a:lvl2pPr>
              <a:lvl3pPr marL="1143000" indent="-228600" defTabSz="901700">
                <a:defRPr>
                  <a:solidFill>
                    <a:schemeClr val="tx1"/>
                  </a:solidFill>
                  <a:latin typeface="Verdana" panose="020B0604030504040204" pitchFamily="34" charset="0"/>
                  <a:ea typeface="MS PGothic" panose="020B0600070205080204" pitchFamily="34" charset="-128"/>
                </a:defRPr>
              </a:lvl3pPr>
              <a:lvl4pPr marL="1600200" indent="-228600" defTabSz="901700">
                <a:defRPr>
                  <a:solidFill>
                    <a:schemeClr val="tx1"/>
                  </a:solidFill>
                  <a:latin typeface="Verdana" panose="020B0604030504040204" pitchFamily="34" charset="0"/>
                  <a:ea typeface="MS PGothic" panose="020B0600070205080204" pitchFamily="34" charset="-128"/>
                </a:defRPr>
              </a:lvl4pPr>
              <a:lvl5pPr marL="2057400" indent="-228600" defTabSz="901700">
                <a:defRPr>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2400">
                  <a:latin typeface="Arial" panose="020B0604020202020204" pitchFamily="34" charset="0"/>
                  <a:ea typeface="DFKai-SB" pitchFamily="65" charset="-128"/>
                </a:rPr>
                <a:t>Batch Processes</a:t>
              </a:r>
            </a:p>
          </p:txBody>
        </p:sp>
        <p:sp>
          <p:nvSpPr>
            <p:cNvPr id="17" name="AutoShape 12"/>
            <p:cNvSpPr>
              <a:spLocks noChangeArrowheads="1"/>
            </p:cNvSpPr>
            <p:nvPr/>
          </p:nvSpPr>
          <p:spPr bwMode="auto">
            <a:xfrm>
              <a:off x="852" y="2559"/>
              <a:ext cx="805" cy="142"/>
            </a:xfrm>
            <a:prstGeom prst="rightArrow">
              <a:avLst>
                <a:gd name="adj1" fmla="val 50000"/>
                <a:gd name="adj2" fmla="val 141725"/>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US" altLang="en-US" sz="1600">
                <a:latin typeface="Arial" panose="020B0604020202020204" pitchFamily="34" charset="0"/>
                <a:ea typeface="DFKai-SB" pitchFamily="65" charset="-128"/>
              </a:endParaRPr>
            </a:p>
          </p:txBody>
        </p:sp>
        <p:sp>
          <p:nvSpPr>
            <p:cNvPr id="18" name="AutoShape 13"/>
            <p:cNvSpPr>
              <a:spLocks noChangeArrowheads="1"/>
            </p:cNvSpPr>
            <p:nvPr/>
          </p:nvSpPr>
          <p:spPr bwMode="auto">
            <a:xfrm>
              <a:off x="4308" y="2559"/>
              <a:ext cx="805" cy="142"/>
            </a:xfrm>
            <a:prstGeom prst="rightArrow">
              <a:avLst>
                <a:gd name="adj1" fmla="val 50000"/>
                <a:gd name="adj2" fmla="val 141725"/>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US" altLang="en-US" sz="1600">
                <a:latin typeface="Arial" panose="020B0604020202020204" pitchFamily="34" charset="0"/>
                <a:ea typeface="DFKai-SB" pitchFamily="65" charset="-128"/>
              </a:endParaRPr>
            </a:p>
          </p:txBody>
        </p:sp>
        <p:sp>
          <p:nvSpPr>
            <p:cNvPr id="19" name="Rectangle 14"/>
            <p:cNvSpPr>
              <a:spLocks noChangeArrowheads="1"/>
            </p:cNvSpPr>
            <p:nvPr/>
          </p:nvSpPr>
          <p:spPr bwMode="auto">
            <a:xfrm>
              <a:off x="1657" y="2985"/>
              <a:ext cx="2651" cy="285"/>
            </a:xfrm>
            <a:prstGeom prst="rect">
              <a:avLst/>
            </a:prstGeom>
            <a:solidFill>
              <a:srgbClr val="CCFFFF"/>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nchor="ctr"/>
            <a:lstStyle>
              <a:lvl1pPr defTabSz="901700">
                <a:defRPr>
                  <a:solidFill>
                    <a:schemeClr val="tx1"/>
                  </a:solidFill>
                  <a:latin typeface="Verdana" panose="020B0604030504040204" pitchFamily="34" charset="0"/>
                  <a:ea typeface="MS PGothic" panose="020B0600070205080204" pitchFamily="34" charset="-128"/>
                </a:defRPr>
              </a:lvl1pPr>
              <a:lvl2pPr marL="742950" indent="-285750" defTabSz="901700">
                <a:defRPr>
                  <a:solidFill>
                    <a:schemeClr val="tx1"/>
                  </a:solidFill>
                  <a:latin typeface="Verdana" panose="020B0604030504040204" pitchFamily="34" charset="0"/>
                  <a:ea typeface="MS PGothic" panose="020B0600070205080204" pitchFamily="34" charset="-128"/>
                </a:defRPr>
              </a:lvl2pPr>
              <a:lvl3pPr marL="1143000" indent="-228600" defTabSz="901700">
                <a:defRPr>
                  <a:solidFill>
                    <a:schemeClr val="tx1"/>
                  </a:solidFill>
                  <a:latin typeface="Verdana" panose="020B0604030504040204" pitchFamily="34" charset="0"/>
                  <a:ea typeface="MS PGothic" panose="020B0600070205080204" pitchFamily="34" charset="-128"/>
                </a:defRPr>
              </a:lvl3pPr>
              <a:lvl4pPr marL="1600200" indent="-228600" defTabSz="901700">
                <a:defRPr>
                  <a:solidFill>
                    <a:schemeClr val="tx1"/>
                  </a:solidFill>
                  <a:latin typeface="Verdana" panose="020B0604030504040204" pitchFamily="34" charset="0"/>
                  <a:ea typeface="MS PGothic" panose="020B0600070205080204" pitchFamily="34" charset="-128"/>
                </a:defRPr>
              </a:lvl4pPr>
              <a:lvl5pPr marL="2057400" indent="-228600" defTabSz="901700">
                <a:defRPr>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2400">
                  <a:latin typeface="Arial" panose="020B0604020202020204" pitchFamily="34" charset="0"/>
                  <a:ea typeface="DFKai-SB" pitchFamily="65" charset="-128"/>
                </a:rPr>
                <a:t>Student Processes</a:t>
              </a:r>
            </a:p>
          </p:txBody>
        </p:sp>
        <p:sp>
          <p:nvSpPr>
            <p:cNvPr id="20" name="AutoShape 15"/>
            <p:cNvSpPr>
              <a:spLocks noChangeArrowheads="1"/>
            </p:cNvSpPr>
            <p:nvPr/>
          </p:nvSpPr>
          <p:spPr bwMode="auto">
            <a:xfrm>
              <a:off x="852" y="3080"/>
              <a:ext cx="805" cy="142"/>
            </a:xfrm>
            <a:prstGeom prst="rightArrow">
              <a:avLst>
                <a:gd name="adj1" fmla="val 50000"/>
                <a:gd name="adj2" fmla="val 141725"/>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US" altLang="en-US" sz="1600">
                <a:latin typeface="Arial" panose="020B0604020202020204" pitchFamily="34" charset="0"/>
                <a:ea typeface="DFKai-SB" pitchFamily="65" charset="-128"/>
              </a:endParaRPr>
            </a:p>
          </p:txBody>
        </p:sp>
        <p:sp>
          <p:nvSpPr>
            <p:cNvPr id="21" name="AutoShape 16"/>
            <p:cNvSpPr>
              <a:spLocks noChangeArrowheads="1"/>
            </p:cNvSpPr>
            <p:nvPr/>
          </p:nvSpPr>
          <p:spPr bwMode="auto">
            <a:xfrm>
              <a:off x="4308" y="3080"/>
              <a:ext cx="805" cy="142"/>
            </a:xfrm>
            <a:prstGeom prst="rightArrow">
              <a:avLst>
                <a:gd name="adj1" fmla="val 50000"/>
                <a:gd name="adj2" fmla="val 141725"/>
              </a:avLst>
            </a:prstGeom>
            <a:gradFill rotWithShape="0">
              <a:gsLst>
                <a:gs pos="0">
                  <a:schemeClr val="bg1"/>
                </a:gs>
                <a:gs pos="100000">
                  <a:schemeClr val="hlink"/>
                </a:gs>
              </a:gsLst>
              <a:lin ang="0" scaled="1"/>
            </a:gra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US" altLang="en-US" sz="1600">
                <a:latin typeface="Arial" panose="020B0604020202020204" pitchFamily="34" charset="0"/>
                <a:ea typeface="DFKai-SB" pitchFamily="65" charset="-128"/>
              </a:endParaRPr>
            </a:p>
          </p:txBody>
        </p:sp>
        <p:sp>
          <p:nvSpPr>
            <p:cNvPr id="22" name="Text Box 17"/>
            <p:cNvSpPr txBox="1">
              <a:spLocks noChangeArrowheads="1"/>
            </p:cNvSpPr>
            <p:nvPr/>
          </p:nvSpPr>
          <p:spPr bwMode="auto">
            <a:xfrm>
              <a:off x="615" y="3506"/>
              <a:ext cx="1969"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spAutoFit/>
            </a:bodyPr>
            <a:lstStyle>
              <a:lvl1pPr defTabSz="901700">
                <a:defRPr>
                  <a:solidFill>
                    <a:schemeClr val="tx1"/>
                  </a:solidFill>
                  <a:latin typeface="Verdana" panose="020B0604030504040204" pitchFamily="34" charset="0"/>
                  <a:ea typeface="MS PGothic" panose="020B0600070205080204" pitchFamily="34" charset="-128"/>
                </a:defRPr>
              </a:lvl1pPr>
              <a:lvl2pPr marL="742950" indent="-285750" defTabSz="901700">
                <a:defRPr>
                  <a:solidFill>
                    <a:schemeClr val="tx1"/>
                  </a:solidFill>
                  <a:latin typeface="Verdana" panose="020B0604030504040204" pitchFamily="34" charset="0"/>
                  <a:ea typeface="MS PGothic" panose="020B0600070205080204" pitchFamily="34" charset="-128"/>
                </a:defRPr>
              </a:lvl2pPr>
              <a:lvl3pPr marL="1143000" indent="-228600" defTabSz="901700">
                <a:defRPr>
                  <a:solidFill>
                    <a:schemeClr val="tx1"/>
                  </a:solidFill>
                  <a:latin typeface="Verdana" panose="020B0604030504040204" pitchFamily="34" charset="0"/>
                  <a:ea typeface="MS PGothic" panose="020B0600070205080204" pitchFamily="34" charset="-128"/>
                </a:defRPr>
              </a:lvl3pPr>
              <a:lvl4pPr marL="1600200" indent="-228600" defTabSz="901700">
                <a:defRPr>
                  <a:solidFill>
                    <a:schemeClr val="tx1"/>
                  </a:solidFill>
                  <a:latin typeface="Verdana" panose="020B0604030504040204" pitchFamily="34" charset="0"/>
                  <a:ea typeface="MS PGothic" panose="020B0600070205080204" pitchFamily="34" charset="-128"/>
                </a:defRPr>
              </a:lvl4pPr>
              <a:lvl5pPr marL="2057400" indent="-228600" defTabSz="901700">
                <a:defRPr>
                  <a:solidFill>
                    <a:schemeClr val="tx1"/>
                  </a:solidFill>
                  <a:latin typeface="Verdana" panose="020B0604030504040204" pitchFamily="34" charset="0"/>
                  <a:ea typeface="MS PGothic" panose="020B0600070205080204" pitchFamily="34" charset="-128"/>
                </a:defRPr>
              </a:lvl5pPr>
              <a:lvl6pPr marL="25146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defTabSz="9017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r>
                <a:rPr lang="en-US" altLang="en-US" sz="2400">
                  <a:latin typeface="Arial" panose="020B0604020202020204" pitchFamily="34" charset="0"/>
                  <a:ea typeface="DFKai-SB" pitchFamily="65" charset="-128"/>
                </a:rPr>
                <a:t>Độ ưu tiên thấp nhất</a:t>
              </a:r>
            </a:p>
          </p:txBody>
        </p:sp>
        <p:sp>
          <p:nvSpPr>
            <p:cNvPr id="23" name="Text Box 18"/>
            <p:cNvSpPr txBox="1">
              <a:spLocks noChangeArrowheads="1"/>
            </p:cNvSpPr>
            <p:nvPr/>
          </p:nvSpPr>
          <p:spPr bwMode="auto">
            <a:xfrm>
              <a:off x="615" y="962"/>
              <a:ext cx="1713" cy="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215" tIns="45107" rIns="90215" bIns="45107">
              <a:spAutoFit/>
            </a:bodyPr>
            <a:lstStyle>
              <a:lvl1pPr defTabSz="901700" eaLnBrk="0" hangingPunct="0">
                <a:defRPr kumimoji="1" sz="1600">
                  <a:solidFill>
                    <a:schemeClr val="tx1"/>
                  </a:solidFill>
                  <a:latin typeface="Arial" panose="020B0604020202020204" pitchFamily="34" charset="0"/>
                  <a:ea typeface="標楷體" panose="03000509000000000000" pitchFamily="65" charset="-120"/>
                </a:defRPr>
              </a:lvl1pPr>
              <a:lvl2pPr marL="742950" indent="-285750" defTabSz="901700" eaLnBrk="0" hangingPunct="0">
                <a:defRPr kumimoji="1" sz="1600">
                  <a:solidFill>
                    <a:schemeClr val="tx1"/>
                  </a:solidFill>
                  <a:latin typeface="Arial" panose="020B0604020202020204" pitchFamily="34" charset="0"/>
                  <a:ea typeface="標楷體" panose="03000509000000000000" pitchFamily="65" charset="-120"/>
                </a:defRPr>
              </a:lvl2pPr>
              <a:lvl3pPr marL="1143000" indent="-228600" defTabSz="901700" eaLnBrk="0" hangingPunct="0">
                <a:defRPr kumimoji="1" sz="1600">
                  <a:solidFill>
                    <a:schemeClr val="tx1"/>
                  </a:solidFill>
                  <a:latin typeface="Arial" panose="020B0604020202020204" pitchFamily="34" charset="0"/>
                  <a:ea typeface="標楷體" panose="03000509000000000000" pitchFamily="65" charset="-120"/>
                </a:defRPr>
              </a:lvl3pPr>
              <a:lvl4pPr marL="1600200" indent="-228600" defTabSz="901700" eaLnBrk="0" hangingPunct="0">
                <a:defRPr kumimoji="1" sz="1600">
                  <a:solidFill>
                    <a:schemeClr val="tx1"/>
                  </a:solidFill>
                  <a:latin typeface="Arial" panose="020B0604020202020204" pitchFamily="34" charset="0"/>
                  <a:ea typeface="標楷體" panose="03000509000000000000" pitchFamily="65" charset="-120"/>
                </a:defRPr>
              </a:lvl4pPr>
              <a:lvl5pPr marL="2057400" indent="-228600" defTabSz="901700" eaLnBrk="0" hangingPunct="0">
                <a:defRPr kumimoji="1" sz="1600">
                  <a:solidFill>
                    <a:schemeClr val="tx1"/>
                  </a:solidFill>
                  <a:latin typeface="Arial" panose="020B0604020202020204" pitchFamily="34" charset="0"/>
                  <a:ea typeface="標楷體" panose="03000509000000000000" pitchFamily="65" charset="-120"/>
                </a:defRPr>
              </a:lvl5pPr>
              <a:lvl6pPr marL="2514600" indent="-228600" algn="ctr" defTabSz="9017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6pPr>
              <a:lvl7pPr marL="2971800" indent="-228600" algn="ctr" defTabSz="9017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7pPr>
              <a:lvl8pPr marL="3429000" indent="-228600" algn="ctr" defTabSz="9017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8pPr>
              <a:lvl9pPr marL="3886200" indent="-228600" algn="ctr" defTabSz="901700" eaLnBrk="0" fontAlgn="base" hangingPunct="0">
                <a:spcBef>
                  <a:spcPct val="0"/>
                </a:spcBef>
                <a:spcAft>
                  <a:spcPct val="0"/>
                </a:spcAft>
                <a:defRPr kumimoji="1" sz="1600">
                  <a:solidFill>
                    <a:schemeClr val="tx1"/>
                  </a:solidFill>
                  <a:latin typeface="Arial" panose="020B0604020202020204" pitchFamily="34" charset="0"/>
                  <a:ea typeface="標楷體" panose="03000509000000000000" pitchFamily="65" charset="-120"/>
                </a:defRPr>
              </a:lvl9pPr>
            </a:lstStyle>
            <a:p>
              <a:pPr>
                <a:defRPr/>
              </a:pPr>
              <a:r>
                <a:rPr kumimoji="0" lang="en-US" altLang="en-US" sz="2400" dirty="0" err="1">
                  <a:latin typeface="+mn-lt"/>
                </a:rPr>
                <a:t>Độ</a:t>
              </a:r>
              <a:r>
                <a:rPr kumimoji="0" lang="en-US" altLang="en-US" sz="2400" dirty="0">
                  <a:latin typeface="+mn-lt"/>
                </a:rPr>
                <a:t> </a:t>
              </a:r>
              <a:r>
                <a:rPr kumimoji="0" lang="en-US" altLang="en-US" sz="2400" dirty="0" err="1">
                  <a:latin typeface="+mn-lt"/>
                </a:rPr>
                <a:t>ưu</a:t>
              </a:r>
              <a:r>
                <a:rPr kumimoji="0" lang="en-US" altLang="en-US" sz="2400" dirty="0">
                  <a:latin typeface="+mn-lt"/>
                </a:rPr>
                <a:t> </a:t>
              </a:r>
              <a:r>
                <a:rPr kumimoji="0" lang="en-US" altLang="en-US" sz="2400" dirty="0" err="1">
                  <a:latin typeface="+mn-lt"/>
                </a:rPr>
                <a:t>tiên</a:t>
              </a:r>
              <a:r>
                <a:rPr kumimoji="0" lang="en-US" altLang="en-US" sz="2400" dirty="0">
                  <a:latin typeface="+mn-lt"/>
                </a:rPr>
                <a:t> </a:t>
              </a:r>
              <a:r>
                <a:rPr kumimoji="0" lang="en-US" altLang="en-US" sz="2400" dirty="0" err="1">
                  <a:latin typeface="+mn-lt"/>
                </a:rPr>
                <a:t>cao</a:t>
              </a:r>
              <a:r>
                <a:rPr kumimoji="0" lang="en-US" altLang="en-US" sz="2400" dirty="0">
                  <a:latin typeface="+mn-lt"/>
                </a:rPr>
                <a:t> </a:t>
              </a:r>
              <a:r>
                <a:rPr kumimoji="0" lang="en-US" altLang="en-US" sz="2400" dirty="0" err="1">
                  <a:latin typeface="+mn-lt"/>
                </a:rPr>
                <a:t>nhất</a:t>
              </a:r>
              <a:endParaRPr kumimoji="0" lang="en-US" altLang="en-US" sz="2400" dirty="0">
                <a:latin typeface="+mn-lt"/>
              </a:endParaRPr>
            </a:p>
          </p:txBody>
        </p:sp>
      </p:grpSp>
    </p:spTree>
    <p:extLst>
      <p:ext uri="{BB962C8B-B14F-4D97-AF65-F5344CB8AC3E}">
        <p14:creationId xmlns:p14="http://schemas.microsoft.com/office/powerpoint/2010/main" val="36091337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Multilevel Feedback Queue</a:t>
            </a:r>
            <a:endParaRPr lang="en-US"/>
          </a:p>
        </p:txBody>
      </p:sp>
      <p:sp>
        <p:nvSpPr>
          <p:cNvPr id="3" name="Content Placeholder 2"/>
          <p:cNvSpPr>
            <a:spLocks noGrp="1"/>
          </p:cNvSpPr>
          <p:nvPr>
            <p:ph idx="1"/>
          </p:nvPr>
        </p:nvSpPr>
        <p:spPr/>
        <p:txBody>
          <a:bodyPr/>
          <a:lstStyle/>
          <a:p>
            <a:r>
              <a:rPr lang="vi-VN" dirty="0"/>
              <a:t>Vấn đề của multilevel queue</a:t>
            </a:r>
          </a:p>
          <a:p>
            <a:pPr lvl="1"/>
            <a:r>
              <a:rPr lang="en-US" dirty="0"/>
              <a:t>P</a:t>
            </a:r>
            <a:r>
              <a:rPr lang="vi-VN" dirty="0"/>
              <a:t>rocess không thể chuyển từ hàng đợi này sang hàng đợi khác </a:t>
            </a:r>
          </a:p>
          <a:p>
            <a:pPr marL="0" indent="0">
              <a:buNone/>
            </a:pPr>
            <a:r>
              <a:rPr lang="en-US" dirty="0"/>
              <a:t>	=&gt;</a:t>
            </a:r>
            <a:r>
              <a:rPr lang="vi-VN" dirty="0"/>
              <a:t>  </a:t>
            </a:r>
            <a:r>
              <a:rPr lang="en-US" sz="2400" dirty="0"/>
              <a:t>K</a:t>
            </a:r>
            <a:r>
              <a:rPr lang="vi-VN" sz="2400" dirty="0"/>
              <a:t>hắc phục bằng cơ chế feedback: cho phép process di chuyển một cách thích hợp giữa các hàng đợi khác nhau</a:t>
            </a:r>
            <a:r>
              <a:rPr lang="en-US" sz="2400" dirty="0"/>
              <a:t>.</a:t>
            </a:r>
            <a:endParaRPr lang="vi-VN" sz="2400" dirty="0"/>
          </a:p>
        </p:txBody>
      </p:sp>
      <p:sp>
        <p:nvSpPr>
          <p:cNvPr id="4" name="Date Placeholder 3"/>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22</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45688783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Multilevel Feedback Queue (tt)</a:t>
            </a:r>
            <a:endParaRPr lang="en-US"/>
          </a:p>
        </p:txBody>
      </p:sp>
      <p:sp>
        <p:nvSpPr>
          <p:cNvPr id="3" name="Content Placeholder 2"/>
          <p:cNvSpPr>
            <a:spLocks noGrp="1"/>
          </p:cNvSpPr>
          <p:nvPr>
            <p:ph idx="1"/>
          </p:nvPr>
        </p:nvSpPr>
        <p:spPr/>
        <p:txBody>
          <a:bodyPr/>
          <a:lstStyle/>
          <a:p>
            <a:r>
              <a:rPr lang="vi-VN"/>
              <a:t>Multilevel Feedback Queue</a:t>
            </a:r>
          </a:p>
          <a:p>
            <a:pPr lvl="1"/>
            <a:r>
              <a:rPr lang="vi-VN"/>
              <a:t>Phân loại processes dựa trên các đặc tính về CPU-burst</a:t>
            </a:r>
          </a:p>
          <a:p>
            <a:pPr lvl="1"/>
            <a:r>
              <a:rPr lang="vi-VN"/>
              <a:t>Sử dụng decision mode preemptive</a:t>
            </a:r>
          </a:p>
          <a:p>
            <a:pPr lvl="1"/>
            <a:r>
              <a:rPr lang="vi-VN"/>
              <a:t>Sau một khoảng thời gian nào đó, các I/O-bound process và interactive process sẽ ở các hàng đợi có độ ưu tiên cao hơn còn CPU-bound process sẽ ở các queue có độ ưu tiên thấp hơn</a:t>
            </a:r>
          </a:p>
          <a:p>
            <a:pPr lvl="1"/>
            <a:r>
              <a:rPr lang="vi-VN"/>
              <a:t>Một process đã chờ quá lâu ở một hàng đợi có độ ưu tiên thấp có thể được chuyển đến hàng đợi có độ ưu tiên cao hơn (cơ chế niên hạn, aging)</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0896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Multilevel Feedback Queue (tt)</a:t>
            </a:r>
            <a:endParaRPr lang="en-US"/>
          </a:p>
        </p:txBody>
      </p:sp>
      <p:sp>
        <p:nvSpPr>
          <p:cNvPr id="3" name="Content Placeholder 2"/>
          <p:cNvSpPr>
            <a:spLocks noGrp="1"/>
          </p:cNvSpPr>
          <p:nvPr>
            <p:ph idx="1"/>
          </p:nvPr>
        </p:nvSpPr>
        <p:spPr/>
        <p:txBody>
          <a:bodyPr/>
          <a:lstStyle/>
          <a:p>
            <a:r>
              <a:rPr lang="vi-VN"/>
              <a:t>Ví dụ: Có 3 hàng đợi</a:t>
            </a:r>
          </a:p>
          <a:p>
            <a:pPr lvl="1"/>
            <a:r>
              <a:rPr lang="vi-VN"/>
              <a:t>Q0, dùng RR với quantum 8 ms</a:t>
            </a:r>
          </a:p>
          <a:p>
            <a:pPr lvl="1"/>
            <a:r>
              <a:rPr lang="vi-VN"/>
              <a:t>Q1, dùng RR với quantum 16 ms</a:t>
            </a:r>
          </a:p>
          <a:p>
            <a:pPr lvl="1"/>
            <a:r>
              <a:rPr lang="vi-VN"/>
              <a:t>Q2, dùng FCFS</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pic>
        <p:nvPicPr>
          <p:cNvPr id="7"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l="610" t="10027" r="1016" b="9756"/>
          <a:stretch>
            <a:fillRect/>
          </a:stretch>
        </p:blipFill>
        <p:spPr bwMode="auto">
          <a:xfrm>
            <a:off x="4036220" y="3429000"/>
            <a:ext cx="4117975" cy="2519362"/>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640450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Multilevel Feedback Queue (tt)</a:t>
            </a:r>
            <a:endParaRPr lang="en-US"/>
          </a:p>
        </p:txBody>
      </p:sp>
      <p:sp>
        <p:nvSpPr>
          <p:cNvPr id="3" name="Content Placeholder 2"/>
          <p:cNvSpPr>
            <a:spLocks noGrp="1"/>
          </p:cNvSpPr>
          <p:nvPr>
            <p:ph idx="1"/>
          </p:nvPr>
        </p:nvSpPr>
        <p:spPr/>
        <p:txBody>
          <a:bodyPr/>
          <a:lstStyle/>
          <a:p>
            <a:r>
              <a:rPr lang="vi-VN"/>
              <a:t>Định thời dùng multilevel feedback queue đòi hỏi phải giải quyết các vấn đề sau</a:t>
            </a:r>
          </a:p>
          <a:p>
            <a:pPr lvl="1"/>
            <a:r>
              <a:rPr lang="vi-VN"/>
              <a:t>Số lượng hàng đợi bao nhiêu là thích hợp?</a:t>
            </a:r>
          </a:p>
          <a:p>
            <a:pPr lvl="1"/>
            <a:r>
              <a:rPr lang="vi-VN"/>
              <a:t>Dùng giải thuật định thời nào ở mỗi hàng đợi?</a:t>
            </a:r>
          </a:p>
          <a:p>
            <a:pPr lvl="1"/>
            <a:r>
              <a:rPr lang="vi-VN"/>
              <a:t>Làm sao để xác định thời điểm cần chuyển một process đến hàng đợi cao hơn hoặc thấp hơn?</a:t>
            </a:r>
          </a:p>
          <a:p>
            <a:pPr lvl="1"/>
            <a:r>
              <a:rPr lang="vi-VN"/>
              <a:t>Khi process yêu cầu được xử lý thì đưa vào hàng đợi nào là hợp lý nhất?</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25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87597336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1757760" y="1346494"/>
            <a:ext cx="8640960" cy="5573187"/>
          </a:xfrm>
        </p:spPr>
        <p:txBody>
          <a:bodyPr/>
          <a:lstStyle/>
          <a:p>
            <a:endParaRPr lang="en-US" dirty="0"/>
          </a:p>
          <a:p>
            <a:endParaRPr lang="en-US" dirty="0"/>
          </a:p>
          <a:p>
            <a:endParaRPr lang="en-US" dirty="0"/>
          </a:p>
          <a:p>
            <a:endParaRPr lang="en-US" dirty="0"/>
          </a:p>
          <a:p>
            <a:endParaRPr lang="en-US" dirty="0"/>
          </a:p>
          <a:p>
            <a:r>
              <a:rPr lang="en-US" dirty="0" err="1"/>
              <a:t>Giản</a:t>
            </a:r>
            <a:r>
              <a:rPr lang="en-US" dirty="0"/>
              <a:t> </a:t>
            </a:r>
            <a:r>
              <a:rPr lang="en-US" dirty="0" err="1"/>
              <a:t>đồ</a:t>
            </a:r>
            <a:r>
              <a:rPr lang="en-US" dirty="0"/>
              <a:t> Gantt</a:t>
            </a:r>
          </a:p>
          <a:p>
            <a:pPr marL="0" indent="0">
              <a:buNone/>
            </a:pPr>
            <a:endParaRPr lang="en-US" dirty="0"/>
          </a:p>
          <a:p>
            <a:endParaRPr lang="en-US" dirty="0"/>
          </a:p>
          <a:p>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p>
          <a:p>
            <a:pPr lvl="1"/>
            <a:r>
              <a:rPr lang="en-US" dirty="0"/>
              <a:t>P1 = 0, P2 = 3, P3 = 7, P4 = 0, P5 = 4</a:t>
            </a:r>
          </a:p>
          <a:p>
            <a:pPr lvl="1"/>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a:t> trung</a:t>
            </a:r>
            <a:r>
              <a:rPr lang="en-US" dirty="0"/>
              <a:t> </a:t>
            </a:r>
            <a:r>
              <a:rPr lang="en-US" dirty="0" err="1"/>
              <a:t>bình</a:t>
            </a:r>
            <a:r>
              <a:rPr lang="en-US" dirty="0"/>
              <a:t>: 2.8</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26</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extLst>
              <p:ext uri="{D42A27DB-BD31-4B8C-83A1-F6EECF244321}">
                <p14:modId xmlns:p14="http://schemas.microsoft.com/office/powerpoint/2010/main" val="3111126012"/>
              </p:ext>
            </p:extLst>
          </p:nvPr>
        </p:nvGraphicFramePr>
        <p:xfrm>
          <a:off x="3581400" y="1169840"/>
          <a:ext cx="4876800" cy="269938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81577464"/>
                    </a:ext>
                  </a:extLst>
                </a:gridCol>
                <a:gridCol w="1219200">
                  <a:extLst>
                    <a:ext uri="{9D8B030D-6E8A-4147-A177-3AD203B41FA5}">
                      <a16:colId xmlns:a16="http://schemas.microsoft.com/office/drawing/2014/main" val="2862322994"/>
                    </a:ext>
                  </a:extLst>
                </a:gridCol>
                <a:gridCol w="1219200">
                  <a:extLst>
                    <a:ext uri="{9D8B030D-6E8A-4147-A177-3AD203B41FA5}">
                      <a16:colId xmlns:a16="http://schemas.microsoft.com/office/drawing/2014/main" val="1978994312"/>
                    </a:ext>
                  </a:extLst>
                </a:gridCol>
                <a:gridCol w="1219200">
                  <a:extLst>
                    <a:ext uri="{9D8B030D-6E8A-4147-A177-3AD203B41FA5}">
                      <a16:colId xmlns:a16="http://schemas.microsoft.com/office/drawing/2014/main" val="3683561881"/>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 Burst Time</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Queue Number</a:t>
                      </a: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4</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1</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3</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0</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8</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10</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5</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dirty="0">
                          <a:effectLst/>
                          <a:latin typeface="+mj-lt"/>
                        </a:rPr>
                        <a:t>P5</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16</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5</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2727959" y="4107483"/>
            <a:ext cx="5721319"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2727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4650605"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5334000" y="4136029"/>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8449279" y="4107483"/>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895601"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4732670" y="4133087"/>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P3</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5502648" y="4164574"/>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P4</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2494025"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438149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7</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5097780" y="4849586"/>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10</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723366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20</a:t>
            </a:r>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3711815"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3438315"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4</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3948799" y="4125633"/>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P2</a:t>
            </a:r>
          </a:p>
        </p:txBody>
      </p:sp>
      <p:sp>
        <p:nvSpPr>
          <p:cNvPr id="34" name="Line 18">
            <a:extLst>
              <a:ext uri="{FF2B5EF4-FFF2-40B4-BE49-F238E27FC236}">
                <a16:creationId xmlns:a16="http://schemas.microsoft.com/office/drawing/2014/main" id="{A7114E6D-BE92-40BC-B65E-247D5C02E48F}"/>
              </a:ext>
            </a:extLst>
          </p:cNvPr>
          <p:cNvSpPr>
            <a:spLocks noChangeShapeType="1"/>
          </p:cNvSpPr>
          <p:nvPr/>
        </p:nvSpPr>
        <p:spPr bwMode="auto">
          <a:xfrm>
            <a:off x="6364241" y="4133087"/>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13">
            <a:extLst>
              <a:ext uri="{FF2B5EF4-FFF2-40B4-BE49-F238E27FC236}">
                <a16:creationId xmlns:a16="http://schemas.microsoft.com/office/drawing/2014/main" id="{F685915D-F7C4-46B4-AA74-4545FB34A0ED}"/>
              </a:ext>
            </a:extLst>
          </p:cNvPr>
          <p:cNvSpPr txBox="1">
            <a:spLocks noChangeArrowheads="1"/>
          </p:cNvSpPr>
          <p:nvPr/>
        </p:nvSpPr>
        <p:spPr bwMode="auto">
          <a:xfrm>
            <a:off x="6063121" y="4816929"/>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15</a:t>
            </a:r>
          </a:p>
        </p:txBody>
      </p:sp>
      <p:sp>
        <p:nvSpPr>
          <p:cNvPr id="42" name="Text Box 13">
            <a:extLst>
              <a:ext uri="{FF2B5EF4-FFF2-40B4-BE49-F238E27FC236}">
                <a16:creationId xmlns:a16="http://schemas.microsoft.com/office/drawing/2014/main" id="{B6E52838-AC95-41E9-8C4B-F68BEEDAC005}"/>
              </a:ext>
            </a:extLst>
          </p:cNvPr>
          <p:cNvSpPr txBox="1">
            <a:spLocks noChangeArrowheads="1"/>
          </p:cNvSpPr>
          <p:nvPr/>
        </p:nvSpPr>
        <p:spPr bwMode="auto">
          <a:xfrm>
            <a:off x="6663657" y="4164574"/>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P3</a:t>
            </a:r>
          </a:p>
        </p:txBody>
      </p:sp>
      <p:sp>
        <p:nvSpPr>
          <p:cNvPr id="29" name="Text Box 13">
            <a:extLst>
              <a:ext uri="{FF2B5EF4-FFF2-40B4-BE49-F238E27FC236}">
                <a16:creationId xmlns:a16="http://schemas.microsoft.com/office/drawing/2014/main" id="{ACB910C0-69CB-084E-84ED-45543D691F08}"/>
              </a:ext>
            </a:extLst>
          </p:cNvPr>
          <p:cNvSpPr txBox="1">
            <a:spLocks noChangeArrowheads="1"/>
          </p:cNvSpPr>
          <p:nvPr/>
        </p:nvSpPr>
        <p:spPr bwMode="auto">
          <a:xfrm>
            <a:off x="8230920" y="4831483"/>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25</a:t>
            </a:r>
          </a:p>
        </p:txBody>
      </p:sp>
      <p:sp>
        <p:nvSpPr>
          <p:cNvPr id="30" name="Line 18">
            <a:extLst>
              <a:ext uri="{FF2B5EF4-FFF2-40B4-BE49-F238E27FC236}">
                <a16:creationId xmlns:a16="http://schemas.microsoft.com/office/drawing/2014/main" id="{2B32FFCD-7FB7-DC40-A242-77131DFE84C0}"/>
              </a:ext>
            </a:extLst>
          </p:cNvPr>
          <p:cNvSpPr>
            <a:spLocks noChangeShapeType="1"/>
          </p:cNvSpPr>
          <p:nvPr/>
        </p:nvSpPr>
        <p:spPr bwMode="auto">
          <a:xfrm>
            <a:off x="739140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ext Box 13">
            <a:extLst>
              <a:ext uri="{FF2B5EF4-FFF2-40B4-BE49-F238E27FC236}">
                <a16:creationId xmlns:a16="http://schemas.microsoft.com/office/drawing/2014/main" id="{18B0C776-BC5E-5341-9E59-2FC79128398B}"/>
              </a:ext>
            </a:extLst>
          </p:cNvPr>
          <p:cNvSpPr txBox="1">
            <a:spLocks noChangeArrowheads="1"/>
          </p:cNvSpPr>
          <p:nvPr/>
        </p:nvSpPr>
        <p:spPr bwMode="auto">
          <a:xfrm>
            <a:off x="7680749" y="413780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P5</a:t>
            </a:r>
          </a:p>
        </p:txBody>
      </p:sp>
      <p:sp>
        <p:nvSpPr>
          <p:cNvPr id="37" name="Title 1">
            <a:extLst>
              <a:ext uri="{FF2B5EF4-FFF2-40B4-BE49-F238E27FC236}">
                <a16:creationId xmlns:a16="http://schemas.microsoft.com/office/drawing/2014/main" id="{D6167AB6-709C-1447-A502-4E256D423349}"/>
              </a:ext>
            </a:extLst>
          </p:cNvPr>
          <p:cNvSpPr txBox="1">
            <a:spLocks/>
          </p:cNvSpPr>
          <p:nvPr/>
        </p:nvSpPr>
        <p:spPr bwMode="auto">
          <a:xfrm>
            <a:off x="1828800" y="437510"/>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a:lstStyle>
          <a:p>
            <a:r>
              <a:rPr lang="en-US" altLang="en-US" kern="0" dirty="0"/>
              <a:t>Multilevel Queue Scheduling (Fixed Priority)</a:t>
            </a:r>
            <a:endParaRPr lang="en-US" kern="0" dirty="0"/>
          </a:p>
        </p:txBody>
      </p:sp>
    </p:spTree>
    <p:extLst>
      <p:ext uri="{BB962C8B-B14F-4D97-AF65-F5344CB8AC3E}">
        <p14:creationId xmlns:p14="http://schemas.microsoft.com/office/powerpoint/2010/main" val="256324783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1757760" y="1346494"/>
            <a:ext cx="8640960" cy="5573187"/>
          </a:xfrm>
        </p:spPr>
        <p:txBody>
          <a:bodyPr/>
          <a:lstStyle/>
          <a:p>
            <a:endParaRPr lang="en-US" dirty="0"/>
          </a:p>
          <a:p>
            <a:endParaRPr lang="en-US" dirty="0"/>
          </a:p>
          <a:p>
            <a:endParaRPr lang="en-US" dirty="0"/>
          </a:p>
          <a:p>
            <a:endParaRPr lang="en-US" dirty="0"/>
          </a:p>
          <a:p>
            <a:endParaRPr lang="en-US" dirty="0"/>
          </a:p>
          <a:p>
            <a:r>
              <a:rPr lang="en-US" dirty="0" err="1"/>
              <a:t>Giản</a:t>
            </a:r>
            <a:r>
              <a:rPr lang="en-US" dirty="0"/>
              <a:t> </a:t>
            </a:r>
            <a:r>
              <a:rPr lang="en-US" dirty="0" err="1"/>
              <a:t>đồ</a:t>
            </a:r>
            <a:r>
              <a:rPr lang="en-US" dirty="0"/>
              <a:t> Gantt</a:t>
            </a:r>
          </a:p>
          <a:p>
            <a:pPr marL="0" indent="0">
              <a:buNone/>
            </a:pPr>
            <a:endParaRPr lang="en-US" dirty="0"/>
          </a:p>
          <a:p>
            <a:endParaRPr lang="en-US" dirty="0"/>
          </a:p>
          <a:p>
            <a:r>
              <a:rPr lang="en-US" dirty="0" err="1"/>
              <a:t>Thời</a:t>
            </a:r>
            <a:r>
              <a:rPr lang="en-US" dirty="0"/>
              <a:t> </a:t>
            </a:r>
            <a:r>
              <a:rPr lang="en-US" dirty="0" err="1"/>
              <a:t>gian</a:t>
            </a:r>
            <a:r>
              <a:rPr lang="en-US" dirty="0"/>
              <a:t> </a:t>
            </a:r>
            <a:r>
              <a:rPr lang="en-US" dirty="0" err="1"/>
              <a:t>đợi</a:t>
            </a:r>
            <a:r>
              <a:rPr lang="en-US" dirty="0"/>
              <a:t>: </a:t>
            </a:r>
          </a:p>
          <a:p>
            <a:pPr lvl="1"/>
            <a:r>
              <a:rPr lang="en-US" dirty="0"/>
              <a:t>P1 = 0, P2 = 3, P3 = 12, P4 = 0, P5 = 4</a:t>
            </a:r>
          </a:p>
          <a:p>
            <a:pPr lvl="1"/>
            <a:r>
              <a:rPr lang="en-US" dirty="0" err="1"/>
              <a:t>Thời</a:t>
            </a:r>
            <a:r>
              <a:rPr lang="en-US" dirty="0"/>
              <a:t> </a:t>
            </a:r>
            <a:r>
              <a:rPr lang="en-US" dirty="0" err="1"/>
              <a:t>gian</a:t>
            </a:r>
            <a:r>
              <a:rPr lang="en-US" dirty="0"/>
              <a:t> </a:t>
            </a:r>
            <a:r>
              <a:rPr lang="en-US" dirty="0" err="1"/>
              <a:t>đợi</a:t>
            </a:r>
            <a:r>
              <a:rPr lang="en-US" dirty="0"/>
              <a:t> </a:t>
            </a:r>
            <a:r>
              <a:rPr lang="en-US" dirty="0" err="1"/>
              <a:t>trung</a:t>
            </a:r>
            <a:r>
              <a:rPr lang="en-US" dirty="0"/>
              <a:t> </a:t>
            </a:r>
            <a:r>
              <a:rPr lang="en-US" dirty="0" err="1"/>
              <a:t>bình</a:t>
            </a:r>
            <a:r>
              <a:rPr lang="en-US" dirty="0"/>
              <a:t>: 3.8</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27</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3581400" y="1169840"/>
          <a:ext cx="4876800" cy="269938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81577464"/>
                    </a:ext>
                  </a:extLst>
                </a:gridCol>
                <a:gridCol w="1219200">
                  <a:extLst>
                    <a:ext uri="{9D8B030D-6E8A-4147-A177-3AD203B41FA5}">
                      <a16:colId xmlns:a16="http://schemas.microsoft.com/office/drawing/2014/main" val="2862322994"/>
                    </a:ext>
                  </a:extLst>
                </a:gridCol>
                <a:gridCol w="1219200">
                  <a:extLst>
                    <a:ext uri="{9D8B030D-6E8A-4147-A177-3AD203B41FA5}">
                      <a16:colId xmlns:a16="http://schemas.microsoft.com/office/drawing/2014/main" val="1978994312"/>
                    </a:ext>
                  </a:extLst>
                </a:gridCol>
                <a:gridCol w="1219200">
                  <a:extLst>
                    <a:ext uri="{9D8B030D-6E8A-4147-A177-3AD203B41FA5}">
                      <a16:colId xmlns:a16="http://schemas.microsoft.com/office/drawing/2014/main" val="3683561881"/>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 Burst Time</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Queue Number</a:t>
                      </a: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4</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1</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3</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0</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8</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10</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5</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dirty="0">
                          <a:effectLst/>
                          <a:latin typeface="+mj-lt"/>
                        </a:rPr>
                        <a:t>P5</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16</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5</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2727959" y="4107483"/>
            <a:ext cx="5721319"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2727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4650605"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5334000" y="4136029"/>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8449279" y="4107483"/>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895601"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4732670" y="4133087"/>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P3</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5502648" y="4164574"/>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P4</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2494025"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438149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7</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5097780" y="4849586"/>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10</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723366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20</a:t>
            </a:r>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3711815"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3438315"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4</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3948799" y="4125633"/>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P2</a:t>
            </a:r>
          </a:p>
        </p:txBody>
      </p:sp>
      <p:sp>
        <p:nvSpPr>
          <p:cNvPr id="34" name="Line 18">
            <a:extLst>
              <a:ext uri="{FF2B5EF4-FFF2-40B4-BE49-F238E27FC236}">
                <a16:creationId xmlns:a16="http://schemas.microsoft.com/office/drawing/2014/main" id="{A7114E6D-BE92-40BC-B65E-247D5C02E48F}"/>
              </a:ext>
            </a:extLst>
          </p:cNvPr>
          <p:cNvSpPr>
            <a:spLocks noChangeShapeType="1"/>
          </p:cNvSpPr>
          <p:nvPr/>
        </p:nvSpPr>
        <p:spPr bwMode="auto">
          <a:xfrm>
            <a:off x="6364241" y="4133087"/>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13">
            <a:extLst>
              <a:ext uri="{FF2B5EF4-FFF2-40B4-BE49-F238E27FC236}">
                <a16:creationId xmlns:a16="http://schemas.microsoft.com/office/drawing/2014/main" id="{F685915D-F7C4-46B4-AA74-4545FB34A0ED}"/>
              </a:ext>
            </a:extLst>
          </p:cNvPr>
          <p:cNvSpPr txBox="1">
            <a:spLocks noChangeArrowheads="1"/>
          </p:cNvSpPr>
          <p:nvPr/>
        </p:nvSpPr>
        <p:spPr bwMode="auto">
          <a:xfrm>
            <a:off x="6063121" y="4816929"/>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15</a:t>
            </a:r>
          </a:p>
        </p:txBody>
      </p:sp>
      <p:sp>
        <p:nvSpPr>
          <p:cNvPr id="42" name="Text Box 13">
            <a:extLst>
              <a:ext uri="{FF2B5EF4-FFF2-40B4-BE49-F238E27FC236}">
                <a16:creationId xmlns:a16="http://schemas.microsoft.com/office/drawing/2014/main" id="{B6E52838-AC95-41E9-8C4B-F68BEEDAC005}"/>
              </a:ext>
            </a:extLst>
          </p:cNvPr>
          <p:cNvSpPr txBox="1">
            <a:spLocks noChangeArrowheads="1"/>
          </p:cNvSpPr>
          <p:nvPr/>
        </p:nvSpPr>
        <p:spPr bwMode="auto">
          <a:xfrm>
            <a:off x="6663657" y="4164574"/>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P3</a:t>
            </a:r>
          </a:p>
        </p:txBody>
      </p:sp>
      <p:sp>
        <p:nvSpPr>
          <p:cNvPr id="28" name="Title 1">
            <a:extLst>
              <a:ext uri="{FF2B5EF4-FFF2-40B4-BE49-F238E27FC236}">
                <a16:creationId xmlns:a16="http://schemas.microsoft.com/office/drawing/2014/main" id="{3106A0A9-7D2B-514D-B000-9195DE54EE99}"/>
              </a:ext>
            </a:extLst>
          </p:cNvPr>
          <p:cNvSpPr>
            <a:spLocks noGrp="1"/>
          </p:cNvSpPr>
          <p:nvPr>
            <p:ph type="title"/>
          </p:nvPr>
        </p:nvSpPr>
        <p:spPr>
          <a:xfrm>
            <a:off x="1775885" y="287338"/>
            <a:ext cx="9806516" cy="693390"/>
          </a:xfrm>
        </p:spPr>
        <p:txBody>
          <a:bodyPr/>
          <a:lstStyle/>
          <a:p>
            <a:r>
              <a:rPr lang="en-US" altLang="en-US" dirty="0"/>
              <a:t>Multilevel Queue Scheduling (Fixed Priority)</a:t>
            </a:r>
            <a:endParaRPr lang="en-US" dirty="0"/>
          </a:p>
        </p:txBody>
      </p:sp>
      <p:sp>
        <p:nvSpPr>
          <p:cNvPr id="29" name="Text Box 13">
            <a:extLst>
              <a:ext uri="{FF2B5EF4-FFF2-40B4-BE49-F238E27FC236}">
                <a16:creationId xmlns:a16="http://schemas.microsoft.com/office/drawing/2014/main" id="{ACB910C0-69CB-084E-84ED-45543D691F08}"/>
              </a:ext>
            </a:extLst>
          </p:cNvPr>
          <p:cNvSpPr txBox="1">
            <a:spLocks noChangeArrowheads="1"/>
          </p:cNvSpPr>
          <p:nvPr/>
        </p:nvSpPr>
        <p:spPr bwMode="auto">
          <a:xfrm>
            <a:off x="8230920" y="4831483"/>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25</a:t>
            </a:r>
          </a:p>
        </p:txBody>
      </p:sp>
      <p:sp>
        <p:nvSpPr>
          <p:cNvPr id="30" name="Line 18">
            <a:extLst>
              <a:ext uri="{FF2B5EF4-FFF2-40B4-BE49-F238E27FC236}">
                <a16:creationId xmlns:a16="http://schemas.microsoft.com/office/drawing/2014/main" id="{2B32FFCD-7FB7-DC40-A242-77131DFE84C0}"/>
              </a:ext>
            </a:extLst>
          </p:cNvPr>
          <p:cNvSpPr>
            <a:spLocks noChangeShapeType="1"/>
          </p:cNvSpPr>
          <p:nvPr/>
        </p:nvSpPr>
        <p:spPr bwMode="auto">
          <a:xfrm>
            <a:off x="739140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ext Box 13">
            <a:extLst>
              <a:ext uri="{FF2B5EF4-FFF2-40B4-BE49-F238E27FC236}">
                <a16:creationId xmlns:a16="http://schemas.microsoft.com/office/drawing/2014/main" id="{18B0C776-BC5E-5341-9E59-2FC79128398B}"/>
              </a:ext>
            </a:extLst>
          </p:cNvPr>
          <p:cNvSpPr txBox="1">
            <a:spLocks noChangeArrowheads="1"/>
          </p:cNvSpPr>
          <p:nvPr/>
        </p:nvSpPr>
        <p:spPr bwMode="auto">
          <a:xfrm>
            <a:off x="7680749" y="413780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P5</a:t>
            </a:r>
          </a:p>
        </p:txBody>
      </p:sp>
    </p:spTree>
    <p:extLst>
      <p:ext uri="{BB962C8B-B14F-4D97-AF65-F5344CB8AC3E}">
        <p14:creationId xmlns:p14="http://schemas.microsoft.com/office/powerpoint/2010/main" val="308123865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1757760" y="1346494"/>
            <a:ext cx="8640960" cy="5573187"/>
          </a:xfrm>
        </p:spPr>
        <p:txBody>
          <a:bodyPr/>
          <a:lstStyle/>
          <a:p>
            <a:endParaRPr lang="en-US" dirty="0"/>
          </a:p>
          <a:p>
            <a:endParaRPr lang="en-US" dirty="0"/>
          </a:p>
          <a:p>
            <a:endParaRPr lang="en-US" dirty="0"/>
          </a:p>
          <a:p>
            <a:endParaRPr lang="en-US" dirty="0"/>
          </a:p>
          <a:p>
            <a:endParaRPr lang="en-US" dirty="0"/>
          </a:p>
          <a:p>
            <a:r>
              <a:rPr lang="en-US" dirty="0" err="1"/>
              <a:t>Giản</a:t>
            </a:r>
            <a:r>
              <a:rPr lang="en-US" dirty="0"/>
              <a:t> </a:t>
            </a:r>
            <a:r>
              <a:rPr lang="en-US" dirty="0" err="1"/>
              <a:t>đồ</a:t>
            </a:r>
            <a:r>
              <a:rPr lang="en-US" dirty="0"/>
              <a:t> Gantt</a:t>
            </a:r>
          </a:p>
          <a:p>
            <a:pPr marL="0" indent="0">
              <a:buNone/>
            </a:pPr>
            <a:endParaRPr lang="en-US" dirty="0"/>
          </a:p>
          <a:p>
            <a:endParaRPr lang="en-US" dirty="0"/>
          </a:p>
          <a:p>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p>
          <a:p>
            <a:pPr lvl="1"/>
            <a:r>
              <a:rPr lang="en-US" dirty="0"/>
              <a:t>P1 = 4, P2 = 6, P3 = 20, P4 = 5, P5 = 9</a:t>
            </a:r>
          </a:p>
          <a:p>
            <a:pPr lvl="1"/>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 8.8</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28</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3581400" y="1169840"/>
          <a:ext cx="4876800" cy="269938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81577464"/>
                    </a:ext>
                  </a:extLst>
                </a:gridCol>
                <a:gridCol w="1219200">
                  <a:extLst>
                    <a:ext uri="{9D8B030D-6E8A-4147-A177-3AD203B41FA5}">
                      <a16:colId xmlns:a16="http://schemas.microsoft.com/office/drawing/2014/main" val="2862322994"/>
                    </a:ext>
                  </a:extLst>
                </a:gridCol>
                <a:gridCol w="1219200">
                  <a:extLst>
                    <a:ext uri="{9D8B030D-6E8A-4147-A177-3AD203B41FA5}">
                      <a16:colId xmlns:a16="http://schemas.microsoft.com/office/drawing/2014/main" val="1978994312"/>
                    </a:ext>
                  </a:extLst>
                </a:gridCol>
                <a:gridCol w="1219200">
                  <a:extLst>
                    <a:ext uri="{9D8B030D-6E8A-4147-A177-3AD203B41FA5}">
                      <a16:colId xmlns:a16="http://schemas.microsoft.com/office/drawing/2014/main" val="3683561881"/>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 Burst Time</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Queue Number</a:t>
                      </a: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4</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1</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3</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0</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8</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10</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5</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dirty="0">
                          <a:effectLst/>
                          <a:latin typeface="+mj-lt"/>
                        </a:rPr>
                        <a:t>P5</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16</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5</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2727959" y="4107483"/>
            <a:ext cx="5721319"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2727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4650605"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5334000" y="4136029"/>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8449279" y="4107483"/>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895601"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4732670" y="4133087"/>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P3</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5502648" y="4164574"/>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P4</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2494025"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438149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7</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5097780" y="4849586"/>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10</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723366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20</a:t>
            </a:r>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3711815"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3438315"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4</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3948799" y="4125633"/>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P2</a:t>
            </a:r>
          </a:p>
        </p:txBody>
      </p:sp>
      <p:sp>
        <p:nvSpPr>
          <p:cNvPr id="34" name="Line 18">
            <a:extLst>
              <a:ext uri="{FF2B5EF4-FFF2-40B4-BE49-F238E27FC236}">
                <a16:creationId xmlns:a16="http://schemas.microsoft.com/office/drawing/2014/main" id="{A7114E6D-BE92-40BC-B65E-247D5C02E48F}"/>
              </a:ext>
            </a:extLst>
          </p:cNvPr>
          <p:cNvSpPr>
            <a:spLocks noChangeShapeType="1"/>
          </p:cNvSpPr>
          <p:nvPr/>
        </p:nvSpPr>
        <p:spPr bwMode="auto">
          <a:xfrm>
            <a:off x="6364241" y="4133087"/>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13">
            <a:extLst>
              <a:ext uri="{FF2B5EF4-FFF2-40B4-BE49-F238E27FC236}">
                <a16:creationId xmlns:a16="http://schemas.microsoft.com/office/drawing/2014/main" id="{F685915D-F7C4-46B4-AA74-4545FB34A0ED}"/>
              </a:ext>
            </a:extLst>
          </p:cNvPr>
          <p:cNvSpPr txBox="1">
            <a:spLocks noChangeArrowheads="1"/>
          </p:cNvSpPr>
          <p:nvPr/>
        </p:nvSpPr>
        <p:spPr bwMode="auto">
          <a:xfrm>
            <a:off x="6063121" y="4816929"/>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15</a:t>
            </a:r>
          </a:p>
        </p:txBody>
      </p:sp>
      <p:sp>
        <p:nvSpPr>
          <p:cNvPr id="42" name="Text Box 13">
            <a:extLst>
              <a:ext uri="{FF2B5EF4-FFF2-40B4-BE49-F238E27FC236}">
                <a16:creationId xmlns:a16="http://schemas.microsoft.com/office/drawing/2014/main" id="{B6E52838-AC95-41E9-8C4B-F68BEEDAC005}"/>
              </a:ext>
            </a:extLst>
          </p:cNvPr>
          <p:cNvSpPr txBox="1">
            <a:spLocks noChangeArrowheads="1"/>
          </p:cNvSpPr>
          <p:nvPr/>
        </p:nvSpPr>
        <p:spPr bwMode="auto">
          <a:xfrm>
            <a:off x="6663657" y="4164574"/>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P3</a:t>
            </a:r>
          </a:p>
        </p:txBody>
      </p:sp>
      <p:sp>
        <p:nvSpPr>
          <p:cNvPr id="29" name="Text Box 13">
            <a:extLst>
              <a:ext uri="{FF2B5EF4-FFF2-40B4-BE49-F238E27FC236}">
                <a16:creationId xmlns:a16="http://schemas.microsoft.com/office/drawing/2014/main" id="{ACB910C0-69CB-084E-84ED-45543D691F08}"/>
              </a:ext>
            </a:extLst>
          </p:cNvPr>
          <p:cNvSpPr txBox="1">
            <a:spLocks noChangeArrowheads="1"/>
          </p:cNvSpPr>
          <p:nvPr/>
        </p:nvSpPr>
        <p:spPr bwMode="auto">
          <a:xfrm>
            <a:off x="8230920" y="4831483"/>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25</a:t>
            </a:r>
          </a:p>
        </p:txBody>
      </p:sp>
      <p:sp>
        <p:nvSpPr>
          <p:cNvPr id="30" name="Line 18">
            <a:extLst>
              <a:ext uri="{FF2B5EF4-FFF2-40B4-BE49-F238E27FC236}">
                <a16:creationId xmlns:a16="http://schemas.microsoft.com/office/drawing/2014/main" id="{2B32FFCD-7FB7-DC40-A242-77131DFE84C0}"/>
              </a:ext>
            </a:extLst>
          </p:cNvPr>
          <p:cNvSpPr>
            <a:spLocks noChangeShapeType="1"/>
          </p:cNvSpPr>
          <p:nvPr/>
        </p:nvSpPr>
        <p:spPr bwMode="auto">
          <a:xfrm>
            <a:off x="739140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ext Box 13">
            <a:extLst>
              <a:ext uri="{FF2B5EF4-FFF2-40B4-BE49-F238E27FC236}">
                <a16:creationId xmlns:a16="http://schemas.microsoft.com/office/drawing/2014/main" id="{18B0C776-BC5E-5341-9E59-2FC79128398B}"/>
              </a:ext>
            </a:extLst>
          </p:cNvPr>
          <p:cNvSpPr txBox="1">
            <a:spLocks noChangeArrowheads="1"/>
          </p:cNvSpPr>
          <p:nvPr/>
        </p:nvSpPr>
        <p:spPr bwMode="auto">
          <a:xfrm>
            <a:off x="7680749" y="413780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P5</a:t>
            </a:r>
          </a:p>
        </p:txBody>
      </p:sp>
      <p:sp>
        <p:nvSpPr>
          <p:cNvPr id="37" name="Title 1">
            <a:extLst>
              <a:ext uri="{FF2B5EF4-FFF2-40B4-BE49-F238E27FC236}">
                <a16:creationId xmlns:a16="http://schemas.microsoft.com/office/drawing/2014/main" id="{9523B7DA-25D8-744A-8B3E-4E799AB642C9}"/>
              </a:ext>
            </a:extLst>
          </p:cNvPr>
          <p:cNvSpPr txBox="1">
            <a:spLocks/>
          </p:cNvSpPr>
          <p:nvPr/>
        </p:nvSpPr>
        <p:spPr bwMode="auto">
          <a:xfrm>
            <a:off x="1928285" y="439738"/>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a:lstStyle>
          <a:p>
            <a:r>
              <a:rPr lang="en-US" altLang="en-US" kern="0"/>
              <a:t>Multilevel Queue Scheduling (Fixed Priority)</a:t>
            </a:r>
            <a:endParaRPr lang="en-US" kern="0" dirty="0"/>
          </a:p>
        </p:txBody>
      </p:sp>
    </p:spTree>
    <p:extLst>
      <p:ext uri="{BB962C8B-B14F-4D97-AF65-F5344CB8AC3E}">
        <p14:creationId xmlns:p14="http://schemas.microsoft.com/office/powerpoint/2010/main" val="187139419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2047280" y="1385373"/>
            <a:ext cx="8640960" cy="3185881"/>
          </a:xfrm>
        </p:spPr>
        <p:txBody>
          <a:bodyPr/>
          <a:lstStyle/>
          <a:p>
            <a:pPr lvl="0"/>
            <a:r>
              <a:rPr lang="vi-VN" dirty="0"/>
              <a:t>Tính thời gian chờ, thời gian đáp ứng, thời gian hoàn thành và các giá trị trung bình theo giải thuật </a:t>
            </a:r>
            <a:r>
              <a:rPr lang="vi-VN" b="1" dirty="0"/>
              <a:t>Multilevel Queue </a:t>
            </a:r>
            <a:r>
              <a:rPr lang="vi-VN" dirty="0"/>
              <a:t>cho chuỗi tiến trình sau biết Queue 1 có độ ưu tiên cao hơn Queue 2 và cả hai đều sử dụng Round Robin scheduling với Quantum time của Q1, Q2 lần lượt là 4 và 2.</a:t>
            </a:r>
            <a:endParaRPr lang="en-US" dirty="0"/>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29</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extLst>
              <p:ext uri="{D42A27DB-BD31-4B8C-83A1-F6EECF244321}">
                <p14:modId xmlns:p14="http://schemas.microsoft.com/office/powerpoint/2010/main" val="3470890677"/>
              </p:ext>
            </p:extLst>
          </p:nvPr>
        </p:nvGraphicFramePr>
        <p:xfrm>
          <a:off x="3656542" y="3657600"/>
          <a:ext cx="4876800" cy="269938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81577464"/>
                    </a:ext>
                  </a:extLst>
                </a:gridCol>
                <a:gridCol w="1219200">
                  <a:extLst>
                    <a:ext uri="{9D8B030D-6E8A-4147-A177-3AD203B41FA5}">
                      <a16:colId xmlns:a16="http://schemas.microsoft.com/office/drawing/2014/main" val="2862322994"/>
                    </a:ext>
                  </a:extLst>
                </a:gridCol>
                <a:gridCol w="1219200">
                  <a:extLst>
                    <a:ext uri="{9D8B030D-6E8A-4147-A177-3AD203B41FA5}">
                      <a16:colId xmlns:a16="http://schemas.microsoft.com/office/drawing/2014/main" val="1978994312"/>
                    </a:ext>
                  </a:extLst>
                </a:gridCol>
                <a:gridCol w="1219200">
                  <a:extLst>
                    <a:ext uri="{9D8B030D-6E8A-4147-A177-3AD203B41FA5}">
                      <a16:colId xmlns:a16="http://schemas.microsoft.com/office/drawing/2014/main" val="3683561881"/>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 Burst Time</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Queue Number</a:t>
                      </a: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4</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1</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3</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0</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8</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10</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5</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dirty="0">
                          <a:effectLst/>
                          <a:latin typeface="+mj-lt"/>
                        </a:rPr>
                        <a:t>P5</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16</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5</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3141252960"/>
                  </a:ext>
                </a:extLst>
              </a:tr>
            </a:tbl>
          </a:graphicData>
        </a:graphic>
      </p:graphicFrame>
      <p:sp>
        <p:nvSpPr>
          <p:cNvPr id="37" name="Title 1">
            <a:extLst>
              <a:ext uri="{FF2B5EF4-FFF2-40B4-BE49-F238E27FC236}">
                <a16:creationId xmlns:a16="http://schemas.microsoft.com/office/drawing/2014/main" id="{9523B7DA-25D8-744A-8B3E-4E799AB642C9}"/>
              </a:ext>
            </a:extLst>
          </p:cNvPr>
          <p:cNvSpPr txBox="1">
            <a:spLocks/>
          </p:cNvSpPr>
          <p:nvPr/>
        </p:nvSpPr>
        <p:spPr bwMode="auto">
          <a:xfrm>
            <a:off x="1928285" y="439738"/>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a:lstStyle>
          <a:p>
            <a:r>
              <a:rPr lang="en-US" altLang="en-US" kern="0" dirty="0"/>
              <a:t>Multilevel Queue Scheduling (Time Slicing)</a:t>
            </a:r>
            <a:endParaRPr lang="en-US" kern="0" dirty="0"/>
          </a:p>
        </p:txBody>
      </p:sp>
    </p:spTree>
    <p:extLst>
      <p:ext uri="{BB962C8B-B14F-4D97-AF65-F5344CB8AC3E}">
        <p14:creationId xmlns:p14="http://schemas.microsoft.com/office/powerpoint/2010/main" val="33184695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Nội dung chương 4 (2)</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10/15/2023</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a:t>
            </a:fld>
            <a:endParaRPr kumimoji="1" lang="ja-JP" altLang="en-US"/>
          </a:p>
        </p:txBody>
      </p:sp>
      <p:sp>
        <p:nvSpPr>
          <p:cNvPr id="7" name="Content Placeholder 6"/>
          <p:cNvSpPr>
            <a:spLocks noGrp="1"/>
          </p:cNvSpPr>
          <p:nvPr>
            <p:ph idx="1"/>
          </p:nvPr>
        </p:nvSpPr>
        <p:spPr/>
        <p:txBody>
          <a:bodyPr/>
          <a:lstStyle/>
          <a:p>
            <a:r>
              <a:rPr lang="vi-VN"/>
              <a:t>Các giải thuật định thời</a:t>
            </a:r>
          </a:p>
          <a:p>
            <a:pPr lvl="1"/>
            <a:r>
              <a:rPr lang="vi-VN">
                <a:solidFill>
                  <a:schemeClr val="tx2">
                    <a:lumMod val="40000"/>
                    <a:lumOff val="60000"/>
                  </a:schemeClr>
                </a:solidFill>
              </a:rPr>
              <a:t>First-Come, First-Served (FCFS)</a:t>
            </a:r>
          </a:p>
          <a:p>
            <a:pPr lvl="1"/>
            <a:r>
              <a:rPr lang="vi-VN">
                <a:solidFill>
                  <a:schemeClr val="tx2">
                    <a:lumMod val="40000"/>
                    <a:lumOff val="60000"/>
                  </a:schemeClr>
                </a:solidFill>
              </a:rPr>
              <a:t>Shortest Job First (SJF)</a:t>
            </a:r>
          </a:p>
          <a:p>
            <a:pPr lvl="1"/>
            <a:r>
              <a:rPr lang="vi-VN">
                <a:solidFill>
                  <a:schemeClr val="tx2">
                    <a:lumMod val="40000"/>
                    <a:lumOff val="60000"/>
                  </a:schemeClr>
                </a:solidFill>
              </a:rPr>
              <a:t>Shortest Remaining Time First (SRTF)</a:t>
            </a:r>
          </a:p>
          <a:p>
            <a:pPr lvl="1"/>
            <a:r>
              <a:rPr lang="vi-VN">
                <a:solidFill>
                  <a:schemeClr val="tx2">
                    <a:lumMod val="40000"/>
                    <a:lumOff val="60000"/>
                  </a:schemeClr>
                </a:solidFill>
              </a:rPr>
              <a:t>Priority Scheduling</a:t>
            </a:r>
          </a:p>
          <a:p>
            <a:pPr lvl="1"/>
            <a:r>
              <a:rPr lang="vi-VN"/>
              <a:t>Round-Robin (RR)</a:t>
            </a:r>
          </a:p>
          <a:p>
            <a:pPr lvl="1"/>
            <a:r>
              <a:rPr lang="vi-VN"/>
              <a:t>Highest Response Ratio Next (HRRN)</a:t>
            </a:r>
          </a:p>
          <a:p>
            <a:pPr lvl="1"/>
            <a:r>
              <a:rPr lang="vi-VN"/>
              <a:t>Multilevel Queue </a:t>
            </a:r>
          </a:p>
          <a:p>
            <a:pPr lvl="1"/>
            <a:r>
              <a:rPr lang="vi-VN"/>
              <a:t>Multilevel Feedback Queue</a:t>
            </a:r>
          </a:p>
        </p:txBody>
      </p:sp>
    </p:spTree>
    <p:extLst>
      <p:ext uri="{BB962C8B-B14F-4D97-AF65-F5344CB8AC3E}">
        <p14:creationId xmlns:p14="http://schemas.microsoft.com/office/powerpoint/2010/main" val="4788512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1295400" y="1346494"/>
            <a:ext cx="9103320" cy="5573187"/>
          </a:xfrm>
        </p:spPr>
        <p:txBody>
          <a:bodyPr/>
          <a:lstStyle/>
          <a:p>
            <a:endParaRPr lang="en-US" dirty="0"/>
          </a:p>
          <a:p>
            <a:endParaRPr lang="en-US" dirty="0"/>
          </a:p>
          <a:p>
            <a:endParaRPr lang="en-US" dirty="0"/>
          </a:p>
          <a:p>
            <a:endParaRPr lang="en-US" dirty="0"/>
          </a:p>
          <a:p>
            <a:endParaRPr lang="en-US" dirty="0"/>
          </a:p>
          <a:p>
            <a:r>
              <a:rPr lang="en-US" dirty="0" err="1"/>
              <a:t>Giản</a:t>
            </a:r>
            <a:r>
              <a:rPr lang="en-US" dirty="0"/>
              <a:t> </a:t>
            </a:r>
            <a:r>
              <a:rPr lang="en-US" dirty="0" err="1"/>
              <a:t>đồ</a:t>
            </a:r>
            <a:r>
              <a:rPr lang="en-US" dirty="0"/>
              <a:t> Gantt</a:t>
            </a:r>
          </a:p>
          <a:p>
            <a:pPr marL="0" indent="0">
              <a:buNone/>
            </a:pPr>
            <a:endParaRPr lang="en-US" dirty="0"/>
          </a:p>
          <a:p>
            <a:endParaRPr lang="en-US" dirty="0"/>
          </a:p>
          <a:p>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p>
          <a:p>
            <a:pPr lvl="1"/>
            <a:r>
              <a:rPr lang="en-US" dirty="0"/>
              <a:t>P1 = 0, P2 = 1, P3 = 5, P4 = 1, P5 = 2</a:t>
            </a:r>
          </a:p>
          <a:p>
            <a:pPr lvl="1"/>
            <a:r>
              <a:rPr lang="en-US" dirty="0" err="1"/>
              <a:t>Thời</a:t>
            </a:r>
            <a:r>
              <a:rPr lang="en-US" dirty="0"/>
              <a:t> </a:t>
            </a:r>
            <a:r>
              <a:rPr lang="en-US" dirty="0" err="1"/>
              <a:t>gian</a:t>
            </a:r>
            <a:r>
              <a:rPr lang="en-US" dirty="0"/>
              <a:t> </a:t>
            </a:r>
            <a:r>
              <a:rPr lang="en-US" dirty="0" err="1"/>
              <a:t>đáp</a:t>
            </a:r>
            <a:r>
              <a:rPr lang="en-US" dirty="0"/>
              <a:t> </a:t>
            </a:r>
            <a:r>
              <a:rPr lang="en-US" dirty="0" err="1"/>
              <a:t>ứng</a:t>
            </a:r>
            <a:r>
              <a:rPr lang="en-US" dirty="0"/>
              <a:t> </a:t>
            </a:r>
            <a:r>
              <a:rPr lang="en-US" dirty="0" err="1"/>
              <a:t>trung</a:t>
            </a:r>
            <a:r>
              <a:rPr lang="en-US" dirty="0"/>
              <a:t> </a:t>
            </a:r>
            <a:r>
              <a:rPr lang="en-US" dirty="0" err="1"/>
              <a:t>bình</a:t>
            </a:r>
            <a:r>
              <a:rPr lang="en-US" dirty="0"/>
              <a:t>: 1.8</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30</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extLst>
              <p:ext uri="{D42A27DB-BD31-4B8C-83A1-F6EECF244321}">
                <p14:modId xmlns:p14="http://schemas.microsoft.com/office/powerpoint/2010/main" val="519768876"/>
              </p:ext>
            </p:extLst>
          </p:nvPr>
        </p:nvGraphicFramePr>
        <p:xfrm>
          <a:off x="3581400" y="1169840"/>
          <a:ext cx="4876800" cy="269938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81577464"/>
                    </a:ext>
                  </a:extLst>
                </a:gridCol>
                <a:gridCol w="1219200">
                  <a:extLst>
                    <a:ext uri="{9D8B030D-6E8A-4147-A177-3AD203B41FA5}">
                      <a16:colId xmlns:a16="http://schemas.microsoft.com/office/drawing/2014/main" val="2862322994"/>
                    </a:ext>
                  </a:extLst>
                </a:gridCol>
                <a:gridCol w="1219200">
                  <a:extLst>
                    <a:ext uri="{9D8B030D-6E8A-4147-A177-3AD203B41FA5}">
                      <a16:colId xmlns:a16="http://schemas.microsoft.com/office/drawing/2014/main" val="1978994312"/>
                    </a:ext>
                  </a:extLst>
                </a:gridCol>
                <a:gridCol w="1219200">
                  <a:extLst>
                    <a:ext uri="{9D8B030D-6E8A-4147-A177-3AD203B41FA5}">
                      <a16:colId xmlns:a16="http://schemas.microsoft.com/office/drawing/2014/main" val="3683561881"/>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 Burst Time</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Queue Number</a:t>
                      </a: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4</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1</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3</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0</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8</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10</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5</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dirty="0">
                          <a:effectLst/>
                          <a:latin typeface="+mj-lt"/>
                        </a:rPr>
                        <a:t>P5</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16</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5</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757761" y="4191000"/>
            <a:ext cx="936744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2743200" y="41910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4645476" y="41910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5497205" y="420134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8449279" y="41910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1999359" y="4257645"/>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3838834" y="4219545"/>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P3</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6566188" y="423727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P4</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1561374" y="4816929"/>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441457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7</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5228441" y="481785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9</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723366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16</a:t>
            </a:r>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3733800" y="41910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3516918"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5</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2936970" y="4256247"/>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P2</a:t>
            </a:r>
          </a:p>
        </p:txBody>
      </p:sp>
      <p:sp>
        <p:nvSpPr>
          <p:cNvPr id="34" name="Line 18">
            <a:extLst>
              <a:ext uri="{FF2B5EF4-FFF2-40B4-BE49-F238E27FC236}">
                <a16:creationId xmlns:a16="http://schemas.microsoft.com/office/drawing/2014/main" id="{A7114E6D-BE92-40BC-B65E-247D5C02E48F}"/>
              </a:ext>
            </a:extLst>
          </p:cNvPr>
          <p:cNvSpPr>
            <a:spLocks noChangeShapeType="1"/>
          </p:cNvSpPr>
          <p:nvPr/>
        </p:nvSpPr>
        <p:spPr bwMode="auto">
          <a:xfrm>
            <a:off x="6297056" y="420134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13">
            <a:extLst>
              <a:ext uri="{FF2B5EF4-FFF2-40B4-BE49-F238E27FC236}">
                <a16:creationId xmlns:a16="http://schemas.microsoft.com/office/drawing/2014/main" id="{F685915D-F7C4-46B4-AA74-4545FB34A0ED}"/>
              </a:ext>
            </a:extLst>
          </p:cNvPr>
          <p:cNvSpPr txBox="1">
            <a:spLocks noChangeArrowheads="1"/>
          </p:cNvSpPr>
          <p:nvPr/>
        </p:nvSpPr>
        <p:spPr bwMode="auto">
          <a:xfrm>
            <a:off x="6063121" y="4816929"/>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11</a:t>
            </a:r>
          </a:p>
        </p:txBody>
      </p:sp>
      <p:sp>
        <p:nvSpPr>
          <p:cNvPr id="42" name="Text Box 13">
            <a:extLst>
              <a:ext uri="{FF2B5EF4-FFF2-40B4-BE49-F238E27FC236}">
                <a16:creationId xmlns:a16="http://schemas.microsoft.com/office/drawing/2014/main" id="{B6E52838-AC95-41E9-8C4B-F68BEEDAC005}"/>
              </a:ext>
            </a:extLst>
          </p:cNvPr>
          <p:cNvSpPr txBox="1">
            <a:spLocks noChangeArrowheads="1"/>
          </p:cNvSpPr>
          <p:nvPr/>
        </p:nvSpPr>
        <p:spPr bwMode="auto">
          <a:xfrm>
            <a:off x="5627298" y="4228657"/>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P3</a:t>
            </a:r>
          </a:p>
        </p:txBody>
      </p:sp>
      <p:sp>
        <p:nvSpPr>
          <p:cNvPr id="29" name="Text Box 13">
            <a:extLst>
              <a:ext uri="{FF2B5EF4-FFF2-40B4-BE49-F238E27FC236}">
                <a16:creationId xmlns:a16="http://schemas.microsoft.com/office/drawing/2014/main" id="{ACB910C0-69CB-084E-84ED-45543D691F08}"/>
              </a:ext>
            </a:extLst>
          </p:cNvPr>
          <p:cNvSpPr txBox="1">
            <a:spLocks noChangeArrowheads="1"/>
          </p:cNvSpPr>
          <p:nvPr/>
        </p:nvSpPr>
        <p:spPr bwMode="auto">
          <a:xfrm>
            <a:off x="8230920" y="4831483"/>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18</a:t>
            </a:r>
          </a:p>
        </p:txBody>
      </p:sp>
      <p:sp>
        <p:nvSpPr>
          <p:cNvPr id="30" name="Line 18">
            <a:extLst>
              <a:ext uri="{FF2B5EF4-FFF2-40B4-BE49-F238E27FC236}">
                <a16:creationId xmlns:a16="http://schemas.microsoft.com/office/drawing/2014/main" id="{2B32FFCD-7FB7-DC40-A242-77131DFE84C0}"/>
              </a:ext>
            </a:extLst>
          </p:cNvPr>
          <p:cNvSpPr>
            <a:spLocks noChangeShapeType="1"/>
          </p:cNvSpPr>
          <p:nvPr/>
        </p:nvSpPr>
        <p:spPr bwMode="auto">
          <a:xfrm>
            <a:off x="7467599" y="420134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ext Box 13">
            <a:extLst>
              <a:ext uri="{FF2B5EF4-FFF2-40B4-BE49-F238E27FC236}">
                <a16:creationId xmlns:a16="http://schemas.microsoft.com/office/drawing/2014/main" id="{18B0C776-BC5E-5341-9E59-2FC79128398B}"/>
              </a:ext>
            </a:extLst>
          </p:cNvPr>
          <p:cNvSpPr txBox="1">
            <a:spLocks noChangeArrowheads="1"/>
          </p:cNvSpPr>
          <p:nvPr/>
        </p:nvSpPr>
        <p:spPr bwMode="auto">
          <a:xfrm>
            <a:off x="7697649" y="4219545"/>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P3</a:t>
            </a:r>
          </a:p>
        </p:txBody>
      </p:sp>
      <p:sp>
        <p:nvSpPr>
          <p:cNvPr id="37" name="Title 1">
            <a:extLst>
              <a:ext uri="{FF2B5EF4-FFF2-40B4-BE49-F238E27FC236}">
                <a16:creationId xmlns:a16="http://schemas.microsoft.com/office/drawing/2014/main" id="{9523B7DA-25D8-744A-8B3E-4E799AB642C9}"/>
              </a:ext>
            </a:extLst>
          </p:cNvPr>
          <p:cNvSpPr txBox="1">
            <a:spLocks/>
          </p:cNvSpPr>
          <p:nvPr/>
        </p:nvSpPr>
        <p:spPr bwMode="auto">
          <a:xfrm>
            <a:off x="1928285" y="439738"/>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a:lstStyle>
          <a:p>
            <a:r>
              <a:rPr lang="en-US" altLang="en-US" kern="0" dirty="0"/>
              <a:t>Multilevel Queue Scheduling (Time Slicing)</a:t>
            </a:r>
            <a:endParaRPr lang="en-US" kern="0" dirty="0"/>
          </a:p>
        </p:txBody>
      </p:sp>
      <p:sp>
        <p:nvSpPr>
          <p:cNvPr id="38" name="Line 18">
            <a:extLst>
              <a:ext uri="{FF2B5EF4-FFF2-40B4-BE49-F238E27FC236}">
                <a16:creationId xmlns:a16="http://schemas.microsoft.com/office/drawing/2014/main" id="{08A33B47-2B74-C140-A37E-CFC87667BCFA}"/>
              </a:ext>
            </a:extLst>
          </p:cNvPr>
          <p:cNvSpPr>
            <a:spLocks noChangeShapeType="1"/>
          </p:cNvSpPr>
          <p:nvPr/>
        </p:nvSpPr>
        <p:spPr bwMode="auto">
          <a:xfrm>
            <a:off x="1763203" y="4182843"/>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Text Box 13">
            <a:extLst>
              <a:ext uri="{FF2B5EF4-FFF2-40B4-BE49-F238E27FC236}">
                <a16:creationId xmlns:a16="http://schemas.microsoft.com/office/drawing/2014/main" id="{755ABB6F-4927-4342-AFC5-DB2143892FA6}"/>
              </a:ext>
            </a:extLst>
          </p:cNvPr>
          <p:cNvSpPr txBox="1">
            <a:spLocks noChangeArrowheads="1"/>
          </p:cNvSpPr>
          <p:nvPr/>
        </p:nvSpPr>
        <p:spPr bwMode="auto">
          <a:xfrm>
            <a:off x="2478560" y="4806686"/>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2</a:t>
            </a:r>
          </a:p>
        </p:txBody>
      </p:sp>
      <p:sp>
        <p:nvSpPr>
          <p:cNvPr id="40" name="Text Box 13">
            <a:extLst>
              <a:ext uri="{FF2B5EF4-FFF2-40B4-BE49-F238E27FC236}">
                <a16:creationId xmlns:a16="http://schemas.microsoft.com/office/drawing/2014/main" id="{AC0005B7-0E9B-2F45-B26A-13A4FC8D7B44}"/>
              </a:ext>
            </a:extLst>
          </p:cNvPr>
          <p:cNvSpPr txBox="1">
            <a:spLocks noChangeArrowheads="1"/>
          </p:cNvSpPr>
          <p:nvPr/>
        </p:nvSpPr>
        <p:spPr bwMode="auto">
          <a:xfrm>
            <a:off x="4796664" y="422855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P1</a:t>
            </a:r>
          </a:p>
        </p:txBody>
      </p:sp>
      <p:sp>
        <p:nvSpPr>
          <p:cNvPr id="41" name="Text Box 13">
            <a:extLst>
              <a:ext uri="{FF2B5EF4-FFF2-40B4-BE49-F238E27FC236}">
                <a16:creationId xmlns:a16="http://schemas.microsoft.com/office/drawing/2014/main" id="{DC17FA80-F05D-3F4D-A82F-0BD79ABB119C}"/>
              </a:ext>
            </a:extLst>
          </p:cNvPr>
          <p:cNvSpPr txBox="1">
            <a:spLocks noChangeArrowheads="1"/>
          </p:cNvSpPr>
          <p:nvPr/>
        </p:nvSpPr>
        <p:spPr bwMode="auto">
          <a:xfrm>
            <a:off x="8627881" y="4201344"/>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P5</a:t>
            </a:r>
          </a:p>
        </p:txBody>
      </p:sp>
      <p:sp>
        <p:nvSpPr>
          <p:cNvPr id="43" name="Line 18">
            <a:extLst>
              <a:ext uri="{FF2B5EF4-FFF2-40B4-BE49-F238E27FC236}">
                <a16:creationId xmlns:a16="http://schemas.microsoft.com/office/drawing/2014/main" id="{BDE2CE2D-0A7A-FE49-89E0-658DEFBB1BD3}"/>
              </a:ext>
            </a:extLst>
          </p:cNvPr>
          <p:cNvSpPr>
            <a:spLocks noChangeShapeType="1"/>
          </p:cNvSpPr>
          <p:nvPr/>
        </p:nvSpPr>
        <p:spPr bwMode="auto">
          <a:xfrm>
            <a:off x="9372600" y="4219545"/>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8">
            <a:extLst>
              <a:ext uri="{FF2B5EF4-FFF2-40B4-BE49-F238E27FC236}">
                <a16:creationId xmlns:a16="http://schemas.microsoft.com/office/drawing/2014/main" id="{76A74A39-3113-CB4D-97D6-8BB4E9A14A80}"/>
              </a:ext>
            </a:extLst>
          </p:cNvPr>
          <p:cNvSpPr>
            <a:spLocks noChangeShapeType="1"/>
          </p:cNvSpPr>
          <p:nvPr/>
        </p:nvSpPr>
        <p:spPr bwMode="auto">
          <a:xfrm>
            <a:off x="10210800" y="4219545"/>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18">
            <a:extLst>
              <a:ext uri="{FF2B5EF4-FFF2-40B4-BE49-F238E27FC236}">
                <a16:creationId xmlns:a16="http://schemas.microsoft.com/office/drawing/2014/main" id="{22331E32-DD83-4E49-BF97-713199E6E60F}"/>
              </a:ext>
            </a:extLst>
          </p:cNvPr>
          <p:cNvSpPr>
            <a:spLocks noChangeShapeType="1"/>
          </p:cNvSpPr>
          <p:nvPr/>
        </p:nvSpPr>
        <p:spPr bwMode="auto">
          <a:xfrm>
            <a:off x="11127166" y="420134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Text Box 13">
            <a:extLst>
              <a:ext uri="{FF2B5EF4-FFF2-40B4-BE49-F238E27FC236}">
                <a16:creationId xmlns:a16="http://schemas.microsoft.com/office/drawing/2014/main" id="{F52911DB-CCF1-8947-AD08-62F6E545AAB1}"/>
              </a:ext>
            </a:extLst>
          </p:cNvPr>
          <p:cNvSpPr txBox="1">
            <a:spLocks noChangeArrowheads="1"/>
          </p:cNvSpPr>
          <p:nvPr/>
        </p:nvSpPr>
        <p:spPr bwMode="auto">
          <a:xfrm>
            <a:off x="9138664" y="4805501"/>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20</a:t>
            </a:r>
          </a:p>
        </p:txBody>
      </p:sp>
      <p:sp>
        <p:nvSpPr>
          <p:cNvPr id="47" name="Text Box 13">
            <a:extLst>
              <a:ext uri="{FF2B5EF4-FFF2-40B4-BE49-F238E27FC236}">
                <a16:creationId xmlns:a16="http://schemas.microsoft.com/office/drawing/2014/main" id="{ECAB7721-19E2-BB49-9A27-0B832146A35A}"/>
              </a:ext>
            </a:extLst>
          </p:cNvPr>
          <p:cNvSpPr txBox="1">
            <a:spLocks noChangeArrowheads="1"/>
          </p:cNvSpPr>
          <p:nvPr/>
        </p:nvSpPr>
        <p:spPr bwMode="auto">
          <a:xfrm>
            <a:off x="9976864" y="4857675"/>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22</a:t>
            </a:r>
          </a:p>
        </p:txBody>
      </p:sp>
      <p:sp>
        <p:nvSpPr>
          <p:cNvPr id="48" name="Text Box 13">
            <a:extLst>
              <a:ext uri="{FF2B5EF4-FFF2-40B4-BE49-F238E27FC236}">
                <a16:creationId xmlns:a16="http://schemas.microsoft.com/office/drawing/2014/main" id="{9B5AF06C-E057-FA44-AF27-9258C9A53747}"/>
              </a:ext>
            </a:extLst>
          </p:cNvPr>
          <p:cNvSpPr txBox="1">
            <a:spLocks noChangeArrowheads="1"/>
          </p:cNvSpPr>
          <p:nvPr/>
        </p:nvSpPr>
        <p:spPr bwMode="auto">
          <a:xfrm>
            <a:off x="10863552" y="4816929"/>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25</a:t>
            </a:r>
          </a:p>
        </p:txBody>
      </p:sp>
      <p:sp>
        <p:nvSpPr>
          <p:cNvPr id="50" name="Text Box 13">
            <a:extLst>
              <a:ext uri="{FF2B5EF4-FFF2-40B4-BE49-F238E27FC236}">
                <a16:creationId xmlns:a16="http://schemas.microsoft.com/office/drawing/2014/main" id="{73C5F328-C4A1-D54B-A074-A0B2D09A3D15}"/>
              </a:ext>
            </a:extLst>
          </p:cNvPr>
          <p:cNvSpPr txBox="1">
            <a:spLocks noChangeArrowheads="1"/>
          </p:cNvSpPr>
          <p:nvPr/>
        </p:nvSpPr>
        <p:spPr bwMode="auto">
          <a:xfrm>
            <a:off x="10364389" y="423727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P5</a:t>
            </a:r>
          </a:p>
        </p:txBody>
      </p:sp>
      <p:sp>
        <p:nvSpPr>
          <p:cNvPr id="53" name="Text Box 13">
            <a:extLst>
              <a:ext uri="{FF2B5EF4-FFF2-40B4-BE49-F238E27FC236}">
                <a16:creationId xmlns:a16="http://schemas.microsoft.com/office/drawing/2014/main" id="{31BB0323-C4C5-A849-A434-E44EC5380E01}"/>
              </a:ext>
            </a:extLst>
          </p:cNvPr>
          <p:cNvSpPr txBox="1">
            <a:spLocks noChangeArrowheads="1"/>
          </p:cNvSpPr>
          <p:nvPr/>
        </p:nvSpPr>
        <p:spPr bwMode="auto">
          <a:xfrm>
            <a:off x="9549610" y="4244887"/>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P3</a:t>
            </a:r>
          </a:p>
        </p:txBody>
      </p:sp>
    </p:spTree>
    <p:extLst>
      <p:ext uri="{BB962C8B-B14F-4D97-AF65-F5344CB8AC3E}">
        <p14:creationId xmlns:p14="http://schemas.microsoft.com/office/powerpoint/2010/main" val="201701819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1295400" y="1346494"/>
            <a:ext cx="9103320" cy="5573187"/>
          </a:xfrm>
        </p:spPr>
        <p:txBody>
          <a:bodyPr/>
          <a:lstStyle/>
          <a:p>
            <a:endParaRPr lang="en-US" dirty="0"/>
          </a:p>
          <a:p>
            <a:endParaRPr lang="en-US" dirty="0"/>
          </a:p>
          <a:p>
            <a:endParaRPr lang="en-US" dirty="0"/>
          </a:p>
          <a:p>
            <a:endParaRPr lang="en-US" dirty="0"/>
          </a:p>
          <a:p>
            <a:endParaRPr lang="en-US" dirty="0"/>
          </a:p>
          <a:p>
            <a:r>
              <a:rPr lang="en-US" dirty="0" err="1"/>
              <a:t>Giản</a:t>
            </a:r>
            <a:r>
              <a:rPr lang="en-US" dirty="0"/>
              <a:t> </a:t>
            </a:r>
            <a:r>
              <a:rPr lang="en-US" dirty="0" err="1"/>
              <a:t>đồ</a:t>
            </a:r>
            <a:r>
              <a:rPr lang="en-US" dirty="0"/>
              <a:t> Gantt</a:t>
            </a:r>
          </a:p>
          <a:p>
            <a:pPr marL="0" indent="0">
              <a:buNone/>
            </a:pPr>
            <a:endParaRPr lang="en-US" dirty="0"/>
          </a:p>
          <a:p>
            <a:endParaRPr lang="en-US" dirty="0"/>
          </a:p>
          <a:p>
            <a:r>
              <a:rPr lang="en-US" dirty="0" err="1"/>
              <a:t>Thời</a:t>
            </a:r>
            <a:r>
              <a:rPr lang="en-US" dirty="0"/>
              <a:t> </a:t>
            </a:r>
            <a:r>
              <a:rPr lang="en-US" dirty="0" err="1"/>
              <a:t>gian</a:t>
            </a:r>
            <a:r>
              <a:rPr lang="en-US" dirty="0"/>
              <a:t> </a:t>
            </a:r>
            <a:r>
              <a:rPr lang="en-US" dirty="0" err="1"/>
              <a:t>đợi</a:t>
            </a:r>
            <a:r>
              <a:rPr lang="en-US" dirty="0"/>
              <a:t>: </a:t>
            </a:r>
          </a:p>
          <a:p>
            <a:pPr lvl="1"/>
            <a:r>
              <a:rPr lang="en-US" dirty="0"/>
              <a:t>P1 = 5, P2 = 1, P3 = 14, P4 = 1, P5 = 4</a:t>
            </a:r>
          </a:p>
          <a:p>
            <a:pPr lvl="1"/>
            <a:r>
              <a:rPr lang="en-US" dirty="0" err="1"/>
              <a:t>Thời</a:t>
            </a:r>
            <a:r>
              <a:rPr lang="en-US" dirty="0"/>
              <a:t> </a:t>
            </a:r>
            <a:r>
              <a:rPr lang="en-US" dirty="0" err="1"/>
              <a:t>gian</a:t>
            </a:r>
            <a:r>
              <a:rPr lang="en-US" dirty="0"/>
              <a:t> </a:t>
            </a:r>
            <a:r>
              <a:rPr lang="en-US" dirty="0" err="1"/>
              <a:t>đợi</a:t>
            </a:r>
            <a:r>
              <a:rPr lang="en-US" dirty="0"/>
              <a:t> </a:t>
            </a:r>
            <a:r>
              <a:rPr lang="en-US" dirty="0" err="1"/>
              <a:t>trung</a:t>
            </a:r>
            <a:r>
              <a:rPr lang="en-US" dirty="0"/>
              <a:t> </a:t>
            </a:r>
            <a:r>
              <a:rPr lang="en-US" dirty="0" err="1"/>
              <a:t>bình</a:t>
            </a:r>
            <a:r>
              <a:rPr lang="en-US" dirty="0"/>
              <a:t>: 5</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31</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3581400" y="1169840"/>
          <a:ext cx="4876800" cy="269938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81577464"/>
                    </a:ext>
                  </a:extLst>
                </a:gridCol>
                <a:gridCol w="1219200">
                  <a:extLst>
                    <a:ext uri="{9D8B030D-6E8A-4147-A177-3AD203B41FA5}">
                      <a16:colId xmlns:a16="http://schemas.microsoft.com/office/drawing/2014/main" val="2862322994"/>
                    </a:ext>
                  </a:extLst>
                </a:gridCol>
                <a:gridCol w="1219200">
                  <a:extLst>
                    <a:ext uri="{9D8B030D-6E8A-4147-A177-3AD203B41FA5}">
                      <a16:colId xmlns:a16="http://schemas.microsoft.com/office/drawing/2014/main" val="1978994312"/>
                    </a:ext>
                  </a:extLst>
                </a:gridCol>
                <a:gridCol w="1219200">
                  <a:extLst>
                    <a:ext uri="{9D8B030D-6E8A-4147-A177-3AD203B41FA5}">
                      <a16:colId xmlns:a16="http://schemas.microsoft.com/office/drawing/2014/main" val="3683561881"/>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 Burst Time</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Queue Number</a:t>
                      </a: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4</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1</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3</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0</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8</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10</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5</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dirty="0">
                          <a:effectLst/>
                          <a:latin typeface="+mj-lt"/>
                        </a:rPr>
                        <a:t>P5</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16</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5</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757761" y="4191000"/>
            <a:ext cx="936744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2743200" y="41910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4645476" y="41910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5497205" y="420134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8449279" y="41910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1999359" y="4257645"/>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3838834" y="4219545"/>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P3</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6566188" y="423727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P4</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1561374" y="4816929"/>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441457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7</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5228441" y="481785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9</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723366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16</a:t>
            </a:r>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3733800" y="41910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3516918"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5</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2936970" y="4256247"/>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P2</a:t>
            </a:r>
          </a:p>
        </p:txBody>
      </p:sp>
      <p:sp>
        <p:nvSpPr>
          <p:cNvPr id="34" name="Line 18">
            <a:extLst>
              <a:ext uri="{FF2B5EF4-FFF2-40B4-BE49-F238E27FC236}">
                <a16:creationId xmlns:a16="http://schemas.microsoft.com/office/drawing/2014/main" id="{A7114E6D-BE92-40BC-B65E-247D5C02E48F}"/>
              </a:ext>
            </a:extLst>
          </p:cNvPr>
          <p:cNvSpPr>
            <a:spLocks noChangeShapeType="1"/>
          </p:cNvSpPr>
          <p:nvPr/>
        </p:nvSpPr>
        <p:spPr bwMode="auto">
          <a:xfrm>
            <a:off x="6297056" y="420134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13">
            <a:extLst>
              <a:ext uri="{FF2B5EF4-FFF2-40B4-BE49-F238E27FC236}">
                <a16:creationId xmlns:a16="http://schemas.microsoft.com/office/drawing/2014/main" id="{F685915D-F7C4-46B4-AA74-4545FB34A0ED}"/>
              </a:ext>
            </a:extLst>
          </p:cNvPr>
          <p:cNvSpPr txBox="1">
            <a:spLocks noChangeArrowheads="1"/>
          </p:cNvSpPr>
          <p:nvPr/>
        </p:nvSpPr>
        <p:spPr bwMode="auto">
          <a:xfrm>
            <a:off x="6063121" y="4816929"/>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11</a:t>
            </a:r>
          </a:p>
        </p:txBody>
      </p:sp>
      <p:sp>
        <p:nvSpPr>
          <p:cNvPr id="42" name="Text Box 13">
            <a:extLst>
              <a:ext uri="{FF2B5EF4-FFF2-40B4-BE49-F238E27FC236}">
                <a16:creationId xmlns:a16="http://schemas.microsoft.com/office/drawing/2014/main" id="{B6E52838-AC95-41E9-8C4B-F68BEEDAC005}"/>
              </a:ext>
            </a:extLst>
          </p:cNvPr>
          <p:cNvSpPr txBox="1">
            <a:spLocks noChangeArrowheads="1"/>
          </p:cNvSpPr>
          <p:nvPr/>
        </p:nvSpPr>
        <p:spPr bwMode="auto">
          <a:xfrm>
            <a:off x="5627298" y="4228657"/>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P3</a:t>
            </a:r>
          </a:p>
        </p:txBody>
      </p:sp>
      <p:sp>
        <p:nvSpPr>
          <p:cNvPr id="29" name="Text Box 13">
            <a:extLst>
              <a:ext uri="{FF2B5EF4-FFF2-40B4-BE49-F238E27FC236}">
                <a16:creationId xmlns:a16="http://schemas.microsoft.com/office/drawing/2014/main" id="{ACB910C0-69CB-084E-84ED-45543D691F08}"/>
              </a:ext>
            </a:extLst>
          </p:cNvPr>
          <p:cNvSpPr txBox="1">
            <a:spLocks noChangeArrowheads="1"/>
          </p:cNvSpPr>
          <p:nvPr/>
        </p:nvSpPr>
        <p:spPr bwMode="auto">
          <a:xfrm>
            <a:off x="8230920" y="4831483"/>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18</a:t>
            </a:r>
          </a:p>
        </p:txBody>
      </p:sp>
      <p:sp>
        <p:nvSpPr>
          <p:cNvPr id="30" name="Line 18">
            <a:extLst>
              <a:ext uri="{FF2B5EF4-FFF2-40B4-BE49-F238E27FC236}">
                <a16:creationId xmlns:a16="http://schemas.microsoft.com/office/drawing/2014/main" id="{2B32FFCD-7FB7-DC40-A242-77131DFE84C0}"/>
              </a:ext>
            </a:extLst>
          </p:cNvPr>
          <p:cNvSpPr>
            <a:spLocks noChangeShapeType="1"/>
          </p:cNvSpPr>
          <p:nvPr/>
        </p:nvSpPr>
        <p:spPr bwMode="auto">
          <a:xfrm>
            <a:off x="7467599" y="420134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ext Box 13">
            <a:extLst>
              <a:ext uri="{FF2B5EF4-FFF2-40B4-BE49-F238E27FC236}">
                <a16:creationId xmlns:a16="http://schemas.microsoft.com/office/drawing/2014/main" id="{18B0C776-BC5E-5341-9E59-2FC79128398B}"/>
              </a:ext>
            </a:extLst>
          </p:cNvPr>
          <p:cNvSpPr txBox="1">
            <a:spLocks noChangeArrowheads="1"/>
          </p:cNvSpPr>
          <p:nvPr/>
        </p:nvSpPr>
        <p:spPr bwMode="auto">
          <a:xfrm>
            <a:off x="7697649" y="4219545"/>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P3</a:t>
            </a:r>
          </a:p>
        </p:txBody>
      </p:sp>
      <p:sp>
        <p:nvSpPr>
          <p:cNvPr id="37" name="Title 1">
            <a:extLst>
              <a:ext uri="{FF2B5EF4-FFF2-40B4-BE49-F238E27FC236}">
                <a16:creationId xmlns:a16="http://schemas.microsoft.com/office/drawing/2014/main" id="{9523B7DA-25D8-744A-8B3E-4E799AB642C9}"/>
              </a:ext>
            </a:extLst>
          </p:cNvPr>
          <p:cNvSpPr txBox="1">
            <a:spLocks/>
          </p:cNvSpPr>
          <p:nvPr/>
        </p:nvSpPr>
        <p:spPr bwMode="auto">
          <a:xfrm>
            <a:off x="1928285" y="439738"/>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a:lstStyle>
          <a:p>
            <a:r>
              <a:rPr lang="en-US" altLang="en-US" kern="0" dirty="0"/>
              <a:t>Multilevel Queue Scheduling (Time Slicing)</a:t>
            </a:r>
            <a:endParaRPr lang="en-US" kern="0" dirty="0"/>
          </a:p>
        </p:txBody>
      </p:sp>
      <p:sp>
        <p:nvSpPr>
          <p:cNvPr id="38" name="Line 18">
            <a:extLst>
              <a:ext uri="{FF2B5EF4-FFF2-40B4-BE49-F238E27FC236}">
                <a16:creationId xmlns:a16="http://schemas.microsoft.com/office/drawing/2014/main" id="{08A33B47-2B74-C140-A37E-CFC87667BCFA}"/>
              </a:ext>
            </a:extLst>
          </p:cNvPr>
          <p:cNvSpPr>
            <a:spLocks noChangeShapeType="1"/>
          </p:cNvSpPr>
          <p:nvPr/>
        </p:nvSpPr>
        <p:spPr bwMode="auto">
          <a:xfrm>
            <a:off x="1763203" y="4182843"/>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Text Box 13">
            <a:extLst>
              <a:ext uri="{FF2B5EF4-FFF2-40B4-BE49-F238E27FC236}">
                <a16:creationId xmlns:a16="http://schemas.microsoft.com/office/drawing/2014/main" id="{755ABB6F-4927-4342-AFC5-DB2143892FA6}"/>
              </a:ext>
            </a:extLst>
          </p:cNvPr>
          <p:cNvSpPr txBox="1">
            <a:spLocks noChangeArrowheads="1"/>
          </p:cNvSpPr>
          <p:nvPr/>
        </p:nvSpPr>
        <p:spPr bwMode="auto">
          <a:xfrm>
            <a:off x="2478560" y="4806686"/>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2</a:t>
            </a:r>
          </a:p>
        </p:txBody>
      </p:sp>
      <p:sp>
        <p:nvSpPr>
          <p:cNvPr id="40" name="Text Box 13">
            <a:extLst>
              <a:ext uri="{FF2B5EF4-FFF2-40B4-BE49-F238E27FC236}">
                <a16:creationId xmlns:a16="http://schemas.microsoft.com/office/drawing/2014/main" id="{AC0005B7-0E9B-2F45-B26A-13A4FC8D7B44}"/>
              </a:ext>
            </a:extLst>
          </p:cNvPr>
          <p:cNvSpPr txBox="1">
            <a:spLocks noChangeArrowheads="1"/>
          </p:cNvSpPr>
          <p:nvPr/>
        </p:nvSpPr>
        <p:spPr bwMode="auto">
          <a:xfrm>
            <a:off x="4796664" y="422855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P1</a:t>
            </a:r>
          </a:p>
        </p:txBody>
      </p:sp>
      <p:sp>
        <p:nvSpPr>
          <p:cNvPr id="41" name="Text Box 13">
            <a:extLst>
              <a:ext uri="{FF2B5EF4-FFF2-40B4-BE49-F238E27FC236}">
                <a16:creationId xmlns:a16="http://schemas.microsoft.com/office/drawing/2014/main" id="{DC17FA80-F05D-3F4D-A82F-0BD79ABB119C}"/>
              </a:ext>
            </a:extLst>
          </p:cNvPr>
          <p:cNvSpPr txBox="1">
            <a:spLocks noChangeArrowheads="1"/>
          </p:cNvSpPr>
          <p:nvPr/>
        </p:nvSpPr>
        <p:spPr bwMode="auto">
          <a:xfrm>
            <a:off x="8627881" y="4201344"/>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P5</a:t>
            </a:r>
          </a:p>
        </p:txBody>
      </p:sp>
      <p:sp>
        <p:nvSpPr>
          <p:cNvPr id="43" name="Line 18">
            <a:extLst>
              <a:ext uri="{FF2B5EF4-FFF2-40B4-BE49-F238E27FC236}">
                <a16:creationId xmlns:a16="http://schemas.microsoft.com/office/drawing/2014/main" id="{BDE2CE2D-0A7A-FE49-89E0-658DEFBB1BD3}"/>
              </a:ext>
            </a:extLst>
          </p:cNvPr>
          <p:cNvSpPr>
            <a:spLocks noChangeShapeType="1"/>
          </p:cNvSpPr>
          <p:nvPr/>
        </p:nvSpPr>
        <p:spPr bwMode="auto">
          <a:xfrm>
            <a:off x="9372600" y="4219545"/>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8">
            <a:extLst>
              <a:ext uri="{FF2B5EF4-FFF2-40B4-BE49-F238E27FC236}">
                <a16:creationId xmlns:a16="http://schemas.microsoft.com/office/drawing/2014/main" id="{76A74A39-3113-CB4D-97D6-8BB4E9A14A80}"/>
              </a:ext>
            </a:extLst>
          </p:cNvPr>
          <p:cNvSpPr>
            <a:spLocks noChangeShapeType="1"/>
          </p:cNvSpPr>
          <p:nvPr/>
        </p:nvSpPr>
        <p:spPr bwMode="auto">
          <a:xfrm>
            <a:off x="10210800" y="4219545"/>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18">
            <a:extLst>
              <a:ext uri="{FF2B5EF4-FFF2-40B4-BE49-F238E27FC236}">
                <a16:creationId xmlns:a16="http://schemas.microsoft.com/office/drawing/2014/main" id="{22331E32-DD83-4E49-BF97-713199E6E60F}"/>
              </a:ext>
            </a:extLst>
          </p:cNvPr>
          <p:cNvSpPr>
            <a:spLocks noChangeShapeType="1"/>
          </p:cNvSpPr>
          <p:nvPr/>
        </p:nvSpPr>
        <p:spPr bwMode="auto">
          <a:xfrm>
            <a:off x="11127166" y="420134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Text Box 13">
            <a:extLst>
              <a:ext uri="{FF2B5EF4-FFF2-40B4-BE49-F238E27FC236}">
                <a16:creationId xmlns:a16="http://schemas.microsoft.com/office/drawing/2014/main" id="{F52911DB-CCF1-8947-AD08-62F6E545AAB1}"/>
              </a:ext>
            </a:extLst>
          </p:cNvPr>
          <p:cNvSpPr txBox="1">
            <a:spLocks noChangeArrowheads="1"/>
          </p:cNvSpPr>
          <p:nvPr/>
        </p:nvSpPr>
        <p:spPr bwMode="auto">
          <a:xfrm>
            <a:off x="9138664" y="4805501"/>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20</a:t>
            </a:r>
          </a:p>
        </p:txBody>
      </p:sp>
      <p:sp>
        <p:nvSpPr>
          <p:cNvPr id="47" name="Text Box 13">
            <a:extLst>
              <a:ext uri="{FF2B5EF4-FFF2-40B4-BE49-F238E27FC236}">
                <a16:creationId xmlns:a16="http://schemas.microsoft.com/office/drawing/2014/main" id="{ECAB7721-19E2-BB49-9A27-0B832146A35A}"/>
              </a:ext>
            </a:extLst>
          </p:cNvPr>
          <p:cNvSpPr txBox="1">
            <a:spLocks noChangeArrowheads="1"/>
          </p:cNvSpPr>
          <p:nvPr/>
        </p:nvSpPr>
        <p:spPr bwMode="auto">
          <a:xfrm>
            <a:off x="9976864" y="4857675"/>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22</a:t>
            </a:r>
          </a:p>
        </p:txBody>
      </p:sp>
      <p:sp>
        <p:nvSpPr>
          <p:cNvPr id="48" name="Text Box 13">
            <a:extLst>
              <a:ext uri="{FF2B5EF4-FFF2-40B4-BE49-F238E27FC236}">
                <a16:creationId xmlns:a16="http://schemas.microsoft.com/office/drawing/2014/main" id="{9B5AF06C-E057-FA44-AF27-9258C9A53747}"/>
              </a:ext>
            </a:extLst>
          </p:cNvPr>
          <p:cNvSpPr txBox="1">
            <a:spLocks noChangeArrowheads="1"/>
          </p:cNvSpPr>
          <p:nvPr/>
        </p:nvSpPr>
        <p:spPr bwMode="auto">
          <a:xfrm>
            <a:off x="10863552" y="4816929"/>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25</a:t>
            </a:r>
          </a:p>
        </p:txBody>
      </p:sp>
      <p:sp>
        <p:nvSpPr>
          <p:cNvPr id="50" name="Text Box 13">
            <a:extLst>
              <a:ext uri="{FF2B5EF4-FFF2-40B4-BE49-F238E27FC236}">
                <a16:creationId xmlns:a16="http://schemas.microsoft.com/office/drawing/2014/main" id="{73C5F328-C4A1-D54B-A074-A0B2D09A3D15}"/>
              </a:ext>
            </a:extLst>
          </p:cNvPr>
          <p:cNvSpPr txBox="1">
            <a:spLocks noChangeArrowheads="1"/>
          </p:cNvSpPr>
          <p:nvPr/>
        </p:nvSpPr>
        <p:spPr bwMode="auto">
          <a:xfrm>
            <a:off x="10364389" y="423727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P5</a:t>
            </a:r>
          </a:p>
        </p:txBody>
      </p:sp>
      <p:sp>
        <p:nvSpPr>
          <p:cNvPr id="53" name="Text Box 13">
            <a:extLst>
              <a:ext uri="{FF2B5EF4-FFF2-40B4-BE49-F238E27FC236}">
                <a16:creationId xmlns:a16="http://schemas.microsoft.com/office/drawing/2014/main" id="{31BB0323-C4C5-A849-A434-E44EC5380E01}"/>
              </a:ext>
            </a:extLst>
          </p:cNvPr>
          <p:cNvSpPr txBox="1">
            <a:spLocks noChangeArrowheads="1"/>
          </p:cNvSpPr>
          <p:nvPr/>
        </p:nvSpPr>
        <p:spPr bwMode="auto">
          <a:xfrm>
            <a:off x="9549610" y="4244887"/>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P3</a:t>
            </a:r>
          </a:p>
        </p:txBody>
      </p:sp>
    </p:spTree>
    <p:extLst>
      <p:ext uri="{BB962C8B-B14F-4D97-AF65-F5344CB8AC3E}">
        <p14:creationId xmlns:p14="http://schemas.microsoft.com/office/powerpoint/2010/main" val="1979814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1295400" y="1346494"/>
            <a:ext cx="9103320" cy="5573187"/>
          </a:xfrm>
        </p:spPr>
        <p:txBody>
          <a:bodyPr/>
          <a:lstStyle/>
          <a:p>
            <a:endParaRPr lang="en-US" dirty="0"/>
          </a:p>
          <a:p>
            <a:endParaRPr lang="en-US" dirty="0"/>
          </a:p>
          <a:p>
            <a:endParaRPr lang="en-US" dirty="0"/>
          </a:p>
          <a:p>
            <a:endParaRPr lang="en-US" dirty="0"/>
          </a:p>
          <a:p>
            <a:endParaRPr lang="en-US" dirty="0"/>
          </a:p>
          <a:p>
            <a:r>
              <a:rPr lang="en-US" dirty="0" err="1"/>
              <a:t>Giản</a:t>
            </a:r>
            <a:r>
              <a:rPr lang="en-US" dirty="0"/>
              <a:t> </a:t>
            </a:r>
            <a:r>
              <a:rPr lang="en-US" dirty="0" err="1"/>
              <a:t>đồ</a:t>
            </a:r>
            <a:r>
              <a:rPr lang="en-US" dirty="0"/>
              <a:t> Gantt</a:t>
            </a:r>
          </a:p>
          <a:p>
            <a:pPr marL="0" indent="0">
              <a:buNone/>
            </a:pPr>
            <a:endParaRPr lang="en-US" dirty="0"/>
          </a:p>
          <a:p>
            <a:endParaRPr lang="en-US" dirty="0"/>
          </a:p>
          <a:p>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p>
          <a:p>
            <a:pPr lvl="1"/>
            <a:r>
              <a:rPr lang="en-US" dirty="0"/>
              <a:t>P1 = 9, P2 = 4, P3 = 22, P4 = 6, P5 = 9</a:t>
            </a:r>
          </a:p>
          <a:p>
            <a:pPr lvl="1"/>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 10</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32</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3581400" y="1169840"/>
          <a:ext cx="4876800" cy="2699388"/>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481577464"/>
                    </a:ext>
                  </a:extLst>
                </a:gridCol>
                <a:gridCol w="1219200">
                  <a:extLst>
                    <a:ext uri="{9D8B030D-6E8A-4147-A177-3AD203B41FA5}">
                      <a16:colId xmlns:a16="http://schemas.microsoft.com/office/drawing/2014/main" val="2862322994"/>
                    </a:ext>
                  </a:extLst>
                </a:gridCol>
                <a:gridCol w="1219200">
                  <a:extLst>
                    <a:ext uri="{9D8B030D-6E8A-4147-A177-3AD203B41FA5}">
                      <a16:colId xmlns:a16="http://schemas.microsoft.com/office/drawing/2014/main" val="1978994312"/>
                    </a:ext>
                  </a:extLst>
                </a:gridCol>
                <a:gridCol w="1219200">
                  <a:extLst>
                    <a:ext uri="{9D8B030D-6E8A-4147-A177-3AD203B41FA5}">
                      <a16:colId xmlns:a16="http://schemas.microsoft.com/office/drawing/2014/main" val="3683561881"/>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 Burst Time</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Queue Number</a:t>
                      </a: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4</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1</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3</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rPr>
                        <a:t>0</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8</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10</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5</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dirty="0">
                          <a:effectLst/>
                          <a:latin typeface="+mj-lt"/>
                        </a:rPr>
                        <a:t>P5</a:t>
                      </a:r>
                      <a:endParaRPr lang="en-US" sz="2000" b="1" dirty="0">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16</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5</a:t>
                      </a:r>
                    </a:p>
                  </a:txBody>
                  <a:tcPr/>
                </a:tc>
                <a:tc>
                  <a:txBody>
                    <a:bodyPr/>
                    <a:lstStyle/>
                    <a:p>
                      <a:pPr algn="ctr">
                        <a:lnSpc>
                          <a:spcPct val="107000"/>
                        </a:lnSpc>
                        <a:spcAft>
                          <a:spcPts val="800"/>
                        </a:spcAft>
                      </a:pPr>
                      <a:r>
                        <a:rPr lang="en-US" sz="2000" b="1" dirty="0">
                          <a:effectLst/>
                          <a:latin typeface="+mj-lt"/>
                          <a:ea typeface="Calibri" panose="020F0502020204030204" pitchFamily="34" charset="0"/>
                          <a:cs typeface="Times New Roman" panose="02020603050405020304" pitchFamily="18" charset="0"/>
                        </a:rPr>
                        <a:t>2</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1757761" y="4191000"/>
            <a:ext cx="936744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2743200" y="41910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4645476" y="41910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5497205" y="420134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8449279" y="41910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1999359" y="4257645"/>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3838834" y="4219545"/>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P3</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6566188" y="423727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P4</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1561374" y="4816929"/>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441457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7</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5228441" y="481785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9</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7233664"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16</a:t>
            </a:r>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3733800" y="41910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3516918"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5</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2936970" y="4256247"/>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P2</a:t>
            </a:r>
          </a:p>
        </p:txBody>
      </p:sp>
      <p:sp>
        <p:nvSpPr>
          <p:cNvPr id="34" name="Line 18">
            <a:extLst>
              <a:ext uri="{FF2B5EF4-FFF2-40B4-BE49-F238E27FC236}">
                <a16:creationId xmlns:a16="http://schemas.microsoft.com/office/drawing/2014/main" id="{A7114E6D-BE92-40BC-B65E-247D5C02E48F}"/>
              </a:ext>
            </a:extLst>
          </p:cNvPr>
          <p:cNvSpPr>
            <a:spLocks noChangeShapeType="1"/>
          </p:cNvSpPr>
          <p:nvPr/>
        </p:nvSpPr>
        <p:spPr bwMode="auto">
          <a:xfrm>
            <a:off x="6297056" y="420134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13">
            <a:extLst>
              <a:ext uri="{FF2B5EF4-FFF2-40B4-BE49-F238E27FC236}">
                <a16:creationId xmlns:a16="http://schemas.microsoft.com/office/drawing/2014/main" id="{F685915D-F7C4-46B4-AA74-4545FB34A0ED}"/>
              </a:ext>
            </a:extLst>
          </p:cNvPr>
          <p:cNvSpPr txBox="1">
            <a:spLocks noChangeArrowheads="1"/>
          </p:cNvSpPr>
          <p:nvPr/>
        </p:nvSpPr>
        <p:spPr bwMode="auto">
          <a:xfrm>
            <a:off x="6063121" y="4816929"/>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11</a:t>
            </a:r>
          </a:p>
        </p:txBody>
      </p:sp>
      <p:sp>
        <p:nvSpPr>
          <p:cNvPr id="42" name="Text Box 13">
            <a:extLst>
              <a:ext uri="{FF2B5EF4-FFF2-40B4-BE49-F238E27FC236}">
                <a16:creationId xmlns:a16="http://schemas.microsoft.com/office/drawing/2014/main" id="{B6E52838-AC95-41E9-8C4B-F68BEEDAC005}"/>
              </a:ext>
            </a:extLst>
          </p:cNvPr>
          <p:cNvSpPr txBox="1">
            <a:spLocks noChangeArrowheads="1"/>
          </p:cNvSpPr>
          <p:nvPr/>
        </p:nvSpPr>
        <p:spPr bwMode="auto">
          <a:xfrm>
            <a:off x="5627298" y="4228657"/>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P3</a:t>
            </a:r>
          </a:p>
        </p:txBody>
      </p:sp>
      <p:sp>
        <p:nvSpPr>
          <p:cNvPr id="29" name="Text Box 13">
            <a:extLst>
              <a:ext uri="{FF2B5EF4-FFF2-40B4-BE49-F238E27FC236}">
                <a16:creationId xmlns:a16="http://schemas.microsoft.com/office/drawing/2014/main" id="{ACB910C0-69CB-084E-84ED-45543D691F08}"/>
              </a:ext>
            </a:extLst>
          </p:cNvPr>
          <p:cNvSpPr txBox="1">
            <a:spLocks noChangeArrowheads="1"/>
          </p:cNvSpPr>
          <p:nvPr/>
        </p:nvSpPr>
        <p:spPr bwMode="auto">
          <a:xfrm>
            <a:off x="8230920" y="4831483"/>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18</a:t>
            </a:r>
          </a:p>
        </p:txBody>
      </p:sp>
      <p:sp>
        <p:nvSpPr>
          <p:cNvPr id="30" name="Line 18">
            <a:extLst>
              <a:ext uri="{FF2B5EF4-FFF2-40B4-BE49-F238E27FC236}">
                <a16:creationId xmlns:a16="http://schemas.microsoft.com/office/drawing/2014/main" id="{2B32FFCD-7FB7-DC40-A242-77131DFE84C0}"/>
              </a:ext>
            </a:extLst>
          </p:cNvPr>
          <p:cNvSpPr>
            <a:spLocks noChangeShapeType="1"/>
          </p:cNvSpPr>
          <p:nvPr/>
        </p:nvSpPr>
        <p:spPr bwMode="auto">
          <a:xfrm>
            <a:off x="7467599" y="420134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Text Box 13">
            <a:extLst>
              <a:ext uri="{FF2B5EF4-FFF2-40B4-BE49-F238E27FC236}">
                <a16:creationId xmlns:a16="http://schemas.microsoft.com/office/drawing/2014/main" id="{18B0C776-BC5E-5341-9E59-2FC79128398B}"/>
              </a:ext>
            </a:extLst>
          </p:cNvPr>
          <p:cNvSpPr txBox="1">
            <a:spLocks noChangeArrowheads="1"/>
          </p:cNvSpPr>
          <p:nvPr/>
        </p:nvSpPr>
        <p:spPr bwMode="auto">
          <a:xfrm>
            <a:off x="7697649" y="4219545"/>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P3</a:t>
            </a:r>
          </a:p>
        </p:txBody>
      </p:sp>
      <p:sp>
        <p:nvSpPr>
          <p:cNvPr id="37" name="Title 1">
            <a:extLst>
              <a:ext uri="{FF2B5EF4-FFF2-40B4-BE49-F238E27FC236}">
                <a16:creationId xmlns:a16="http://schemas.microsoft.com/office/drawing/2014/main" id="{9523B7DA-25D8-744A-8B3E-4E799AB642C9}"/>
              </a:ext>
            </a:extLst>
          </p:cNvPr>
          <p:cNvSpPr txBox="1">
            <a:spLocks/>
          </p:cNvSpPr>
          <p:nvPr/>
        </p:nvSpPr>
        <p:spPr bwMode="auto">
          <a:xfrm>
            <a:off x="1928285" y="439738"/>
            <a:ext cx="9806516" cy="693390"/>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lvl1pPr algn="l" rtl="0" eaLnBrk="1" fontAlgn="base" hangingPunct="1">
              <a:spcBef>
                <a:spcPct val="0"/>
              </a:spcBef>
              <a:spcAft>
                <a:spcPct val="0"/>
              </a:spcAft>
              <a:defRPr kumimoji="1" sz="3200" baseline="0">
                <a:solidFill>
                  <a:srgbClr val="3366CC"/>
                </a:solidFill>
                <a:latin typeface="Times New Roman" pitchFamily="18" charset="0"/>
                <a:ea typeface="+mj-ea"/>
                <a:cs typeface="Times New Roman" pitchFamily="18" charset="0"/>
              </a:defRPr>
            </a:lvl1pPr>
            <a:lvl2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2pPr>
            <a:lvl3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3pPr>
            <a:lvl4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4pPr>
            <a:lvl5pPr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5pPr>
            <a:lvl6pPr marL="4572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6pPr>
            <a:lvl7pPr marL="9144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7pPr>
            <a:lvl8pPr marL="13716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8pPr>
            <a:lvl9pPr marL="1828800" algn="l" rtl="0" eaLnBrk="1" fontAlgn="base" hangingPunct="1">
              <a:spcBef>
                <a:spcPct val="0"/>
              </a:spcBef>
              <a:spcAft>
                <a:spcPct val="0"/>
              </a:spcAft>
              <a:defRPr kumimoji="1" sz="4400">
                <a:solidFill>
                  <a:srgbClr val="3366CC"/>
                </a:solidFill>
                <a:latin typeface="Times New Roman" pitchFamily="18" charset="0"/>
                <a:ea typeface="ＭＳ Ｐゴシック" charset="-128"/>
              </a:defRPr>
            </a:lvl9pPr>
          </a:lstStyle>
          <a:p>
            <a:r>
              <a:rPr lang="en-US" altLang="en-US" kern="0" dirty="0"/>
              <a:t>Multilevel Queue Scheduling (Time Slicing)</a:t>
            </a:r>
            <a:endParaRPr lang="en-US" kern="0" dirty="0"/>
          </a:p>
        </p:txBody>
      </p:sp>
      <p:sp>
        <p:nvSpPr>
          <p:cNvPr id="38" name="Line 18">
            <a:extLst>
              <a:ext uri="{FF2B5EF4-FFF2-40B4-BE49-F238E27FC236}">
                <a16:creationId xmlns:a16="http://schemas.microsoft.com/office/drawing/2014/main" id="{08A33B47-2B74-C140-A37E-CFC87667BCFA}"/>
              </a:ext>
            </a:extLst>
          </p:cNvPr>
          <p:cNvSpPr>
            <a:spLocks noChangeShapeType="1"/>
          </p:cNvSpPr>
          <p:nvPr/>
        </p:nvSpPr>
        <p:spPr bwMode="auto">
          <a:xfrm>
            <a:off x="1763203" y="4182843"/>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Text Box 13">
            <a:extLst>
              <a:ext uri="{FF2B5EF4-FFF2-40B4-BE49-F238E27FC236}">
                <a16:creationId xmlns:a16="http://schemas.microsoft.com/office/drawing/2014/main" id="{755ABB6F-4927-4342-AFC5-DB2143892FA6}"/>
              </a:ext>
            </a:extLst>
          </p:cNvPr>
          <p:cNvSpPr txBox="1">
            <a:spLocks noChangeArrowheads="1"/>
          </p:cNvSpPr>
          <p:nvPr/>
        </p:nvSpPr>
        <p:spPr bwMode="auto">
          <a:xfrm>
            <a:off x="2478560" y="4806686"/>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2</a:t>
            </a:r>
          </a:p>
        </p:txBody>
      </p:sp>
      <p:sp>
        <p:nvSpPr>
          <p:cNvPr id="40" name="Text Box 13">
            <a:extLst>
              <a:ext uri="{FF2B5EF4-FFF2-40B4-BE49-F238E27FC236}">
                <a16:creationId xmlns:a16="http://schemas.microsoft.com/office/drawing/2014/main" id="{AC0005B7-0E9B-2F45-B26A-13A4FC8D7B44}"/>
              </a:ext>
            </a:extLst>
          </p:cNvPr>
          <p:cNvSpPr txBox="1">
            <a:spLocks noChangeArrowheads="1"/>
          </p:cNvSpPr>
          <p:nvPr/>
        </p:nvSpPr>
        <p:spPr bwMode="auto">
          <a:xfrm>
            <a:off x="4796664" y="422855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P1</a:t>
            </a:r>
          </a:p>
        </p:txBody>
      </p:sp>
      <p:sp>
        <p:nvSpPr>
          <p:cNvPr id="41" name="Text Box 13">
            <a:extLst>
              <a:ext uri="{FF2B5EF4-FFF2-40B4-BE49-F238E27FC236}">
                <a16:creationId xmlns:a16="http://schemas.microsoft.com/office/drawing/2014/main" id="{DC17FA80-F05D-3F4D-A82F-0BD79ABB119C}"/>
              </a:ext>
            </a:extLst>
          </p:cNvPr>
          <p:cNvSpPr txBox="1">
            <a:spLocks noChangeArrowheads="1"/>
          </p:cNvSpPr>
          <p:nvPr/>
        </p:nvSpPr>
        <p:spPr bwMode="auto">
          <a:xfrm>
            <a:off x="8627881" y="4201344"/>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P5</a:t>
            </a:r>
          </a:p>
        </p:txBody>
      </p:sp>
      <p:sp>
        <p:nvSpPr>
          <p:cNvPr id="43" name="Line 18">
            <a:extLst>
              <a:ext uri="{FF2B5EF4-FFF2-40B4-BE49-F238E27FC236}">
                <a16:creationId xmlns:a16="http://schemas.microsoft.com/office/drawing/2014/main" id="{BDE2CE2D-0A7A-FE49-89E0-658DEFBB1BD3}"/>
              </a:ext>
            </a:extLst>
          </p:cNvPr>
          <p:cNvSpPr>
            <a:spLocks noChangeShapeType="1"/>
          </p:cNvSpPr>
          <p:nvPr/>
        </p:nvSpPr>
        <p:spPr bwMode="auto">
          <a:xfrm>
            <a:off x="9372600" y="4219545"/>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4" name="Line 18">
            <a:extLst>
              <a:ext uri="{FF2B5EF4-FFF2-40B4-BE49-F238E27FC236}">
                <a16:creationId xmlns:a16="http://schemas.microsoft.com/office/drawing/2014/main" id="{76A74A39-3113-CB4D-97D6-8BB4E9A14A80}"/>
              </a:ext>
            </a:extLst>
          </p:cNvPr>
          <p:cNvSpPr>
            <a:spLocks noChangeShapeType="1"/>
          </p:cNvSpPr>
          <p:nvPr/>
        </p:nvSpPr>
        <p:spPr bwMode="auto">
          <a:xfrm>
            <a:off x="10210800" y="4219545"/>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5" name="Line 18">
            <a:extLst>
              <a:ext uri="{FF2B5EF4-FFF2-40B4-BE49-F238E27FC236}">
                <a16:creationId xmlns:a16="http://schemas.microsoft.com/office/drawing/2014/main" id="{22331E32-DD83-4E49-BF97-713199E6E60F}"/>
              </a:ext>
            </a:extLst>
          </p:cNvPr>
          <p:cNvSpPr>
            <a:spLocks noChangeShapeType="1"/>
          </p:cNvSpPr>
          <p:nvPr/>
        </p:nvSpPr>
        <p:spPr bwMode="auto">
          <a:xfrm>
            <a:off x="11127166" y="4201344"/>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6" name="Text Box 13">
            <a:extLst>
              <a:ext uri="{FF2B5EF4-FFF2-40B4-BE49-F238E27FC236}">
                <a16:creationId xmlns:a16="http://schemas.microsoft.com/office/drawing/2014/main" id="{F52911DB-CCF1-8947-AD08-62F6E545AAB1}"/>
              </a:ext>
            </a:extLst>
          </p:cNvPr>
          <p:cNvSpPr txBox="1">
            <a:spLocks noChangeArrowheads="1"/>
          </p:cNvSpPr>
          <p:nvPr/>
        </p:nvSpPr>
        <p:spPr bwMode="auto">
          <a:xfrm>
            <a:off x="9138664" y="4805501"/>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20</a:t>
            </a:r>
          </a:p>
        </p:txBody>
      </p:sp>
      <p:sp>
        <p:nvSpPr>
          <p:cNvPr id="47" name="Text Box 13">
            <a:extLst>
              <a:ext uri="{FF2B5EF4-FFF2-40B4-BE49-F238E27FC236}">
                <a16:creationId xmlns:a16="http://schemas.microsoft.com/office/drawing/2014/main" id="{ECAB7721-19E2-BB49-9A27-0B832146A35A}"/>
              </a:ext>
            </a:extLst>
          </p:cNvPr>
          <p:cNvSpPr txBox="1">
            <a:spLocks noChangeArrowheads="1"/>
          </p:cNvSpPr>
          <p:nvPr/>
        </p:nvSpPr>
        <p:spPr bwMode="auto">
          <a:xfrm>
            <a:off x="9976864" y="4857675"/>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22</a:t>
            </a:r>
          </a:p>
        </p:txBody>
      </p:sp>
      <p:sp>
        <p:nvSpPr>
          <p:cNvPr id="48" name="Text Box 13">
            <a:extLst>
              <a:ext uri="{FF2B5EF4-FFF2-40B4-BE49-F238E27FC236}">
                <a16:creationId xmlns:a16="http://schemas.microsoft.com/office/drawing/2014/main" id="{9B5AF06C-E057-FA44-AF27-9258C9A53747}"/>
              </a:ext>
            </a:extLst>
          </p:cNvPr>
          <p:cNvSpPr txBox="1">
            <a:spLocks noChangeArrowheads="1"/>
          </p:cNvSpPr>
          <p:nvPr/>
        </p:nvSpPr>
        <p:spPr bwMode="auto">
          <a:xfrm>
            <a:off x="10863552" y="4816929"/>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dirty="0">
                <a:latin typeface="Times New Roman" panose="02020603050405020304" pitchFamily="18" charset="0"/>
                <a:ea typeface="DFKai-SB" pitchFamily="65" charset="-128"/>
              </a:rPr>
              <a:t>25</a:t>
            </a:r>
          </a:p>
        </p:txBody>
      </p:sp>
      <p:sp>
        <p:nvSpPr>
          <p:cNvPr id="50" name="Text Box 13">
            <a:extLst>
              <a:ext uri="{FF2B5EF4-FFF2-40B4-BE49-F238E27FC236}">
                <a16:creationId xmlns:a16="http://schemas.microsoft.com/office/drawing/2014/main" id="{73C5F328-C4A1-D54B-A074-A0B2D09A3D15}"/>
              </a:ext>
            </a:extLst>
          </p:cNvPr>
          <p:cNvSpPr txBox="1">
            <a:spLocks noChangeArrowheads="1"/>
          </p:cNvSpPr>
          <p:nvPr/>
        </p:nvSpPr>
        <p:spPr bwMode="auto">
          <a:xfrm>
            <a:off x="10364389" y="423727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P5</a:t>
            </a:r>
          </a:p>
        </p:txBody>
      </p:sp>
      <p:sp>
        <p:nvSpPr>
          <p:cNvPr id="53" name="Text Box 13">
            <a:extLst>
              <a:ext uri="{FF2B5EF4-FFF2-40B4-BE49-F238E27FC236}">
                <a16:creationId xmlns:a16="http://schemas.microsoft.com/office/drawing/2014/main" id="{31BB0323-C4C5-A849-A434-E44EC5380E01}"/>
              </a:ext>
            </a:extLst>
          </p:cNvPr>
          <p:cNvSpPr txBox="1">
            <a:spLocks noChangeArrowheads="1"/>
          </p:cNvSpPr>
          <p:nvPr/>
        </p:nvSpPr>
        <p:spPr bwMode="auto">
          <a:xfrm>
            <a:off x="9549610" y="4244887"/>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dirty="0">
                <a:latin typeface="Times New Roman" panose="02020603050405020304" pitchFamily="18" charset="0"/>
                <a:ea typeface="DFKai-SB" pitchFamily="65" charset="-128"/>
              </a:rPr>
              <a:t>P3</a:t>
            </a:r>
          </a:p>
        </p:txBody>
      </p:sp>
    </p:spTree>
    <p:extLst>
      <p:ext uri="{BB962C8B-B14F-4D97-AF65-F5344CB8AC3E}">
        <p14:creationId xmlns:p14="http://schemas.microsoft.com/office/powerpoint/2010/main" val="23613739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So sánh các giải thuật</a:t>
            </a:r>
          </a:p>
        </p:txBody>
      </p:sp>
      <p:sp>
        <p:nvSpPr>
          <p:cNvPr id="3" name="Content Placeholder 2"/>
          <p:cNvSpPr>
            <a:spLocks noGrp="1"/>
          </p:cNvSpPr>
          <p:nvPr>
            <p:ph idx="1"/>
          </p:nvPr>
        </p:nvSpPr>
        <p:spPr/>
        <p:txBody>
          <a:bodyPr/>
          <a:lstStyle/>
          <a:p>
            <a:r>
              <a:rPr lang="vi-VN"/>
              <a:t>Giải thuật định thời nào là tốt nhất?</a:t>
            </a:r>
          </a:p>
          <a:p>
            <a:r>
              <a:rPr lang="vi-VN"/>
              <a:t>Câu trả lời phụ thuộc các yếu tố sau:</a:t>
            </a:r>
          </a:p>
          <a:p>
            <a:pPr lvl="1"/>
            <a:r>
              <a:rPr lang="vi-VN"/>
              <a:t>Tần </a:t>
            </a:r>
            <a:r>
              <a:rPr lang="en-US"/>
              <a:t>s</a:t>
            </a:r>
            <a:r>
              <a:rPr lang="vi-VN"/>
              <a:t>uất tải việc (System workload)</a:t>
            </a:r>
          </a:p>
          <a:p>
            <a:pPr lvl="1"/>
            <a:r>
              <a:rPr lang="vi-VN"/>
              <a:t>Sự hỗ trợ của phần cứng đối với dispatcher</a:t>
            </a:r>
          </a:p>
          <a:p>
            <a:pPr lvl="1"/>
            <a:r>
              <a:rPr lang="vi-VN"/>
              <a:t>Sự tương quan về trọng số của các tiêu chuẩn định thời như response time, hiệu suất CPU, throughput,…</a:t>
            </a:r>
          </a:p>
          <a:p>
            <a:pPr lvl="1"/>
            <a:r>
              <a:rPr lang="vi-VN"/>
              <a:t>Phương pháp định lượng so sánh</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33</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63130445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dirty="0" err="1"/>
              <a:t>Tóm</a:t>
            </a:r>
            <a:r>
              <a:rPr lang="en-US" altLang="ja-JP" dirty="0"/>
              <a:t> </a:t>
            </a:r>
            <a:r>
              <a:rPr lang="en-US" altLang="ja-JP" dirty="0" err="1"/>
              <a:t>tắt</a:t>
            </a:r>
            <a:r>
              <a:rPr lang="en-US" altLang="ja-JP" dirty="0"/>
              <a:t> </a:t>
            </a:r>
            <a:r>
              <a:rPr lang="en-US" altLang="ja-JP" dirty="0" err="1"/>
              <a:t>lại</a:t>
            </a:r>
            <a:r>
              <a:rPr lang="en-US" altLang="ja-JP" dirty="0"/>
              <a:t> </a:t>
            </a:r>
            <a:r>
              <a:rPr lang="en-US" altLang="ja-JP" dirty="0" err="1"/>
              <a:t>nội</a:t>
            </a:r>
            <a:r>
              <a:rPr lang="en-US" altLang="ja-JP" dirty="0"/>
              <a:t> </a:t>
            </a:r>
            <a:r>
              <a:rPr lang="en-US" altLang="ja-JP"/>
              <a:t>dung buổi </a:t>
            </a:r>
            <a:r>
              <a:rPr lang="en-US" altLang="ja-JP" dirty="0" err="1"/>
              <a:t>học</a:t>
            </a:r>
            <a:endParaRPr kumimoji="1" lang="ja-JP" altLang="en-US" dirty="0"/>
          </a:p>
        </p:txBody>
      </p:sp>
      <p:sp>
        <p:nvSpPr>
          <p:cNvPr id="4" name="日付プレースホルダ 3"/>
          <p:cNvSpPr>
            <a:spLocks noGrp="1"/>
          </p:cNvSpPr>
          <p:nvPr>
            <p:ph type="dt" sz="half" idx="10"/>
          </p:nvPr>
        </p:nvSpPr>
        <p:spPr/>
        <p:txBody>
          <a:bodyPr/>
          <a:lstStyle/>
          <a:p>
            <a:fld id="{2EA8B268-5139-4E23-9EFA-DCDBB496E24C}" type="datetime1">
              <a:rPr kumimoji="1" lang="en-US" altLang="ja-JP" smtClean="0"/>
              <a:t>10/15/2023</a:t>
            </a:fld>
            <a:endParaRPr kumimoji="1" lang="ja-JP" altLang="en-US"/>
          </a:p>
        </p:txBody>
      </p:sp>
      <p:sp>
        <p:nvSpPr>
          <p:cNvPr id="5" name="フッター プレースホルダ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 5"/>
          <p:cNvSpPr>
            <a:spLocks noGrp="1"/>
          </p:cNvSpPr>
          <p:nvPr>
            <p:ph type="sldNum" sz="quarter" idx="12"/>
          </p:nvPr>
        </p:nvSpPr>
        <p:spPr/>
        <p:txBody>
          <a:bodyPr/>
          <a:lstStyle/>
          <a:p>
            <a:fld id="{800C8475-47C1-49C9-BEE5-594F8CF4D71F}" type="slidenum">
              <a:rPr kumimoji="1" lang="ja-JP" altLang="en-US" smtClean="0"/>
              <a:pPr/>
              <a:t>34</a:t>
            </a:fld>
            <a:endParaRPr kumimoji="1" lang="ja-JP" altLang="en-US"/>
          </a:p>
        </p:txBody>
      </p:sp>
      <p:sp>
        <p:nvSpPr>
          <p:cNvPr id="7" name="Content Placeholder 6"/>
          <p:cNvSpPr>
            <a:spLocks noGrp="1"/>
          </p:cNvSpPr>
          <p:nvPr>
            <p:ph idx="1"/>
          </p:nvPr>
        </p:nvSpPr>
        <p:spPr/>
        <p:txBody>
          <a:bodyPr/>
          <a:lstStyle/>
          <a:p>
            <a:r>
              <a:rPr lang="vi-VN"/>
              <a:t>Các giải thuật định thời</a:t>
            </a:r>
          </a:p>
          <a:p>
            <a:pPr lvl="1"/>
            <a:r>
              <a:rPr lang="vi-VN">
                <a:solidFill>
                  <a:schemeClr val="tx2">
                    <a:lumMod val="40000"/>
                    <a:lumOff val="60000"/>
                  </a:schemeClr>
                </a:solidFill>
              </a:rPr>
              <a:t>First-Come, First-Served (FCFS)</a:t>
            </a:r>
          </a:p>
          <a:p>
            <a:pPr lvl="1"/>
            <a:r>
              <a:rPr lang="vi-VN">
                <a:solidFill>
                  <a:schemeClr val="tx2">
                    <a:lumMod val="40000"/>
                    <a:lumOff val="60000"/>
                  </a:schemeClr>
                </a:solidFill>
              </a:rPr>
              <a:t>Shortest Job First (SJF)</a:t>
            </a:r>
          </a:p>
          <a:p>
            <a:pPr lvl="1"/>
            <a:r>
              <a:rPr lang="vi-VN">
                <a:solidFill>
                  <a:schemeClr val="tx2">
                    <a:lumMod val="40000"/>
                    <a:lumOff val="60000"/>
                  </a:schemeClr>
                </a:solidFill>
              </a:rPr>
              <a:t>Shortest Remaining Time First (SRTF)</a:t>
            </a:r>
          </a:p>
          <a:p>
            <a:pPr lvl="1"/>
            <a:r>
              <a:rPr lang="vi-VN">
                <a:solidFill>
                  <a:schemeClr val="tx2">
                    <a:lumMod val="40000"/>
                    <a:lumOff val="60000"/>
                  </a:schemeClr>
                </a:solidFill>
              </a:rPr>
              <a:t>Priority Scheduling</a:t>
            </a:r>
          </a:p>
          <a:p>
            <a:pPr lvl="1"/>
            <a:r>
              <a:rPr lang="vi-VN"/>
              <a:t>Round-Robin (RR)</a:t>
            </a:r>
          </a:p>
          <a:p>
            <a:pPr lvl="1"/>
            <a:r>
              <a:rPr lang="vi-VN"/>
              <a:t>Highest Response Ratio Next (HRRN)</a:t>
            </a:r>
          </a:p>
          <a:p>
            <a:pPr lvl="1"/>
            <a:r>
              <a:rPr lang="vi-VN"/>
              <a:t>Multilevel Queue </a:t>
            </a:r>
          </a:p>
          <a:p>
            <a:pPr lvl="1"/>
            <a:r>
              <a:rPr lang="vi-VN"/>
              <a:t>Multilevel Feedback Queue</a:t>
            </a:r>
          </a:p>
        </p:txBody>
      </p:sp>
    </p:spTree>
    <p:extLst>
      <p:ext uri="{BB962C8B-B14F-4D97-AF65-F5344CB8AC3E}">
        <p14:creationId xmlns:p14="http://schemas.microsoft.com/office/powerpoint/2010/main" val="189627989"/>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Câu hỏi ôn tập chương 4</a:t>
            </a:r>
            <a:endParaRPr kumimoji="1" lang="ja-JP" altLang="en-US" dirty="0"/>
          </a:p>
        </p:txBody>
      </p:sp>
      <p:sp>
        <p:nvSpPr>
          <p:cNvPr id="3" name="コンテンツ プレースホルダー 2"/>
          <p:cNvSpPr>
            <a:spLocks noGrp="1"/>
          </p:cNvSpPr>
          <p:nvPr>
            <p:ph idx="1"/>
          </p:nvPr>
        </p:nvSpPr>
        <p:spPr>
          <a:xfrm>
            <a:off x="1775520" y="1371600"/>
            <a:ext cx="8640960" cy="4824536"/>
          </a:xfrm>
        </p:spPr>
        <p:txBody>
          <a:bodyPr/>
          <a:lstStyle/>
          <a:p>
            <a:r>
              <a:rPr lang="vi-VN" altLang="ja-JP"/>
              <a:t>Tại sao phải định thời? Nêu các bộ định thời và mô tả về chúng?</a:t>
            </a:r>
          </a:p>
          <a:p>
            <a:r>
              <a:rPr lang="vi-VN" altLang="ja-JP"/>
              <a:t>Các tiêu chuẩn định thời CPU?</a:t>
            </a:r>
          </a:p>
          <a:p>
            <a:r>
              <a:rPr lang="vi-VN" altLang="ja-JP"/>
              <a:t>Có bao nhiêu giải thuật định thời? Kể tên?</a:t>
            </a:r>
          </a:p>
          <a:p>
            <a:r>
              <a:rPr lang="vi-VN" altLang="ja-JP"/>
              <a:t>Mô tả và nêu ưu điểm, nhược điểm của từng giải thuật định thời? FCFS, SJF, SRTF, RR, Priority Scheduling, HRRN, MQ, MFQ.</a:t>
            </a:r>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10/15/2023</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35</a:t>
            </a:fld>
            <a:endParaRPr kumimoji="1" lang="ja-JP" altLang="en-US"/>
          </a:p>
        </p:txBody>
      </p:sp>
    </p:spTree>
    <p:extLst>
      <p:ext uri="{BB962C8B-B14F-4D97-AF65-F5344CB8AC3E}">
        <p14:creationId xmlns:p14="http://schemas.microsoft.com/office/powerpoint/2010/main" val="1362021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1</a:t>
            </a:r>
            <a:endParaRPr kumimoji="1" lang="ja-JP" altLang="en-US" dirty="0"/>
          </a:p>
        </p:txBody>
      </p:sp>
      <p:sp>
        <p:nvSpPr>
          <p:cNvPr id="3" name="コンテンツ プレースホルダー 2"/>
          <p:cNvSpPr>
            <a:spLocks noGrp="1"/>
          </p:cNvSpPr>
          <p:nvPr>
            <p:ph idx="1"/>
          </p:nvPr>
        </p:nvSpPr>
        <p:spPr>
          <a:xfrm>
            <a:off x="1775520" y="1298331"/>
            <a:ext cx="8640960" cy="4824536"/>
          </a:xfrm>
        </p:spPr>
        <p:txBody>
          <a:bodyPr/>
          <a:lstStyle/>
          <a:p>
            <a:pPr marL="0" indent="0">
              <a:buNone/>
            </a:pPr>
            <a:r>
              <a:rPr lang="vi-VN" altLang="ja-JP" sz="2400"/>
              <a:t>Sử dụng các giải thuật FCFS, SJF, SRTF, Priority -Pre, RR (10) để tính các giá trị thời gian đợi, thời gian đáp ứng và thời gian hoàn thành trung bình và vẽ giản đồ Gan</a:t>
            </a:r>
            <a:r>
              <a:rPr lang="en-US" altLang="ja-JP" sz="2400"/>
              <a:t>t</a:t>
            </a:r>
            <a:r>
              <a:rPr lang="vi-VN" altLang="ja-JP" sz="2400"/>
              <a:t>t</a:t>
            </a:r>
            <a:r>
              <a:rPr lang="en-US" altLang="ja-JP" sz="2400"/>
              <a:t>:</a:t>
            </a:r>
          </a:p>
          <a:p>
            <a:pPr marL="0" indent="0">
              <a:buNone/>
            </a:pPr>
            <a:endParaRPr lang="en-US" altLang="ja-JP" sz="2400"/>
          </a:p>
          <a:p>
            <a:pPr marL="0" indent="0">
              <a:buNone/>
            </a:pPr>
            <a:endParaRPr lang="en-US" altLang="ja-JP" sz="2400"/>
          </a:p>
          <a:p>
            <a:pPr marL="0" indent="0">
              <a:buNone/>
            </a:pPr>
            <a:endParaRPr lang="en-US" altLang="ja-JP" sz="2400"/>
          </a:p>
          <a:p>
            <a:pPr marL="0" indent="0">
              <a:buNone/>
            </a:pPr>
            <a:endParaRPr lang="en-US" altLang="ja-JP" sz="2400"/>
          </a:p>
          <a:p>
            <a:pPr marL="0" indent="0">
              <a:buNone/>
            </a:pPr>
            <a:endParaRPr lang="en-US" altLang="ja-JP" sz="2400"/>
          </a:p>
          <a:p>
            <a:pPr marL="0" indent="0">
              <a:buNone/>
            </a:pPr>
            <a:endParaRPr lang="en-US" altLang="ja-JP" sz="2400"/>
          </a:p>
          <a:p>
            <a:pPr marL="0" indent="0">
              <a:buNone/>
            </a:pPr>
            <a:endParaRPr lang="en-US" altLang="ja-JP" sz="2400"/>
          </a:p>
          <a:p>
            <a:pPr marL="0" indent="0">
              <a:buNone/>
            </a:pPr>
            <a:endParaRPr lang="en-US" altLang="ja-JP" sz="2400"/>
          </a:p>
          <a:p>
            <a:pPr marL="0" indent="0">
              <a:buNone/>
            </a:pPr>
            <a:r>
              <a:rPr lang="en-US" altLang="ja-JP" sz="2400"/>
              <a:t>Với RR, điều gì sẽ xảy ra khi P5 vào tại thời điểm P1 vừa hết quantum time?</a:t>
            </a:r>
            <a:endParaRPr lang="vi-VN" altLang="ja-JP" sz="2400"/>
          </a:p>
          <a:p>
            <a:pPr marL="0" indent="0">
              <a:buNone/>
            </a:pPr>
            <a:endParaRPr lang="vi-VN" altLang="ja-JP" sz="3000"/>
          </a:p>
          <a:p>
            <a:endParaRPr lang="en-US" altLang="ja-JP" sz="2400" dirty="0"/>
          </a:p>
          <a:p>
            <a:endParaRPr lang="en-US" altLang="ja-JP" sz="2400" dirty="0"/>
          </a:p>
          <a:p>
            <a:endParaRPr lang="ja-JP" altLang="en-US" sz="24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10/15/2023</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36</a:t>
            </a:fld>
            <a:endParaRPr kumimoji="1" lang="ja-JP" altLang="en-US"/>
          </a:p>
        </p:txBody>
      </p:sp>
      <p:graphicFrame>
        <p:nvGraphicFramePr>
          <p:cNvPr id="8" name="Table 7"/>
          <p:cNvGraphicFramePr>
            <a:graphicFrameLocks noGrp="1"/>
          </p:cNvGraphicFramePr>
          <p:nvPr>
            <p:extLst>
              <p:ext uri="{D42A27DB-BD31-4B8C-83A1-F6EECF244321}">
                <p14:modId xmlns:p14="http://schemas.microsoft.com/office/powerpoint/2010/main" val="759045183"/>
              </p:ext>
            </p:extLst>
          </p:nvPr>
        </p:nvGraphicFramePr>
        <p:xfrm>
          <a:off x="2703911" y="2438400"/>
          <a:ext cx="6668688" cy="3565688"/>
        </p:xfrm>
        <a:graphic>
          <a:graphicData uri="http://schemas.openxmlformats.org/drawingml/2006/table">
            <a:tbl>
              <a:tblPr firstRow="1" bandRow="1">
                <a:tableStyleId>{5C22544A-7EE6-4342-B048-85BDC9FD1C3A}</a:tableStyleId>
              </a:tblPr>
              <a:tblGrid>
                <a:gridCol w="1715247">
                  <a:extLst>
                    <a:ext uri="{9D8B030D-6E8A-4147-A177-3AD203B41FA5}">
                      <a16:colId xmlns:a16="http://schemas.microsoft.com/office/drawing/2014/main" val="4128800551"/>
                    </a:ext>
                  </a:extLst>
                </a:gridCol>
                <a:gridCol w="1715247">
                  <a:extLst>
                    <a:ext uri="{9D8B030D-6E8A-4147-A177-3AD203B41FA5}">
                      <a16:colId xmlns:a16="http://schemas.microsoft.com/office/drawing/2014/main" val="33893499"/>
                    </a:ext>
                  </a:extLst>
                </a:gridCol>
                <a:gridCol w="1715247">
                  <a:extLst>
                    <a:ext uri="{9D8B030D-6E8A-4147-A177-3AD203B41FA5}">
                      <a16:colId xmlns:a16="http://schemas.microsoft.com/office/drawing/2014/main" val="3316508797"/>
                    </a:ext>
                  </a:extLst>
                </a:gridCol>
                <a:gridCol w="1522947">
                  <a:extLst>
                    <a:ext uri="{9D8B030D-6E8A-4147-A177-3AD203B41FA5}">
                      <a16:colId xmlns:a16="http://schemas.microsoft.com/office/drawing/2014/main" val="1266443498"/>
                    </a:ext>
                  </a:extLst>
                </a:gridCol>
              </a:tblGrid>
              <a:tr h="509384">
                <a:tc>
                  <a:txBody>
                    <a:bodyPr/>
                    <a:lstStyle/>
                    <a:p>
                      <a:pPr algn="ctr"/>
                      <a:r>
                        <a:rPr lang="en-US" sz="2400" b="1">
                          <a:solidFill>
                            <a:schemeClr val="tx1"/>
                          </a:solidFill>
                        </a:rPr>
                        <a:t>Process</a:t>
                      </a:r>
                    </a:p>
                  </a:txBody>
                  <a:tcPr/>
                </a:tc>
                <a:tc>
                  <a:txBody>
                    <a:bodyPr/>
                    <a:lstStyle/>
                    <a:p>
                      <a:pPr algn="ctr"/>
                      <a:r>
                        <a:rPr lang="en-US" sz="2400" b="1">
                          <a:solidFill>
                            <a:schemeClr val="tx1"/>
                          </a:solidFill>
                        </a:rPr>
                        <a:t>Arrival</a:t>
                      </a:r>
                    </a:p>
                  </a:txBody>
                  <a:tcPr/>
                </a:tc>
                <a:tc>
                  <a:txBody>
                    <a:bodyPr/>
                    <a:lstStyle/>
                    <a:p>
                      <a:pPr algn="ctr"/>
                      <a:r>
                        <a:rPr lang="en-US" sz="2400" b="1">
                          <a:solidFill>
                            <a:schemeClr val="tx1"/>
                          </a:solidFill>
                        </a:rPr>
                        <a:t>Burst</a:t>
                      </a:r>
                    </a:p>
                  </a:txBody>
                  <a:tcPr/>
                </a:tc>
                <a:tc>
                  <a:txBody>
                    <a:bodyPr/>
                    <a:lstStyle/>
                    <a:p>
                      <a:pPr algn="ctr"/>
                      <a:r>
                        <a:rPr lang="en-US" sz="2400" b="1">
                          <a:solidFill>
                            <a:schemeClr val="tx1"/>
                          </a:solidFill>
                        </a:rPr>
                        <a:t>Priority</a:t>
                      </a:r>
                    </a:p>
                  </a:txBody>
                  <a:tcPr/>
                </a:tc>
                <a:extLst>
                  <a:ext uri="{0D108BD9-81ED-4DB2-BD59-A6C34878D82A}">
                    <a16:rowId xmlns:a16="http://schemas.microsoft.com/office/drawing/2014/main" val="1664471774"/>
                  </a:ext>
                </a:extLst>
              </a:tr>
              <a:tr h="509384">
                <a:tc>
                  <a:txBody>
                    <a:bodyPr/>
                    <a:lstStyle/>
                    <a:p>
                      <a:pPr algn="ctr"/>
                      <a:r>
                        <a:rPr lang="en-US" sz="2400" b="1">
                          <a:solidFill>
                            <a:schemeClr val="tx1"/>
                          </a:solidFill>
                        </a:rPr>
                        <a:t>P1</a:t>
                      </a:r>
                    </a:p>
                  </a:txBody>
                  <a:tcPr/>
                </a:tc>
                <a:tc>
                  <a:txBody>
                    <a:bodyPr/>
                    <a:lstStyle/>
                    <a:p>
                      <a:pPr algn="ctr"/>
                      <a:r>
                        <a:rPr lang="en-US" sz="2400" b="1">
                          <a:solidFill>
                            <a:schemeClr val="tx1"/>
                          </a:solidFill>
                        </a:rPr>
                        <a:t>0</a:t>
                      </a:r>
                    </a:p>
                  </a:txBody>
                  <a:tcPr/>
                </a:tc>
                <a:tc>
                  <a:txBody>
                    <a:bodyPr/>
                    <a:lstStyle/>
                    <a:p>
                      <a:pPr algn="ctr"/>
                      <a:r>
                        <a:rPr lang="en-US" sz="2400" b="1">
                          <a:solidFill>
                            <a:schemeClr val="tx1"/>
                          </a:solidFill>
                        </a:rPr>
                        <a:t>20</a:t>
                      </a:r>
                    </a:p>
                  </a:txBody>
                  <a:tcPr/>
                </a:tc>
                <a:tc>
                  <a:txBody>
                    <a:bodyPr/>
                    <a:lstStyle/>
                    <a:p>
                      <a:pPr algn="ctr"/>
                      <a:r>
                        <a:rPr lang="en-US" sz="2400" b="1">
                          <a:solidFill>
                            <a:schemeClr val="tx1"/>
                          </a:solidFill>
                        </a:rPr>
                        <a:t>20</a:t>
                      </a:r>
                    </a:p>
                  </a:txBody>
                  <a:tcPr/>
                </a:tc>
                <a:extLst>
                  <a:ext uri="{0D108BD9-81ED-4DB2-BD59-A6C34878D82A}">
                    <a16:rowId xmlns:a16="http://schemas.microsoft.com/office/drawing/2014/main" val="1125789401"/>
                  </a:ext>
                </a:extLst>
              </a:tr>
              <a:tr h="509384">
                <a:tc>
                  <a:txBody>
                    <a:bodyPr/>
                    <a:lstStyle/>
                    <a:p>
                      <a:pPr algn="ctr"/>
                      <a:r>
                        <a:rPr lang="en-US" sz="2400" b="1">
                          <a:solidFill>
                            <a:schemeClr val="tx1"/>
                          </a:solidFill>
                        </a:rPr>
                        <a:t>P2</a:t>
                      </a:r>
                    </a:p>
                  </a:txBody>
                  <a:tcPr/>
                </a:tc>
                <a:tc>
                  <a:txBody>
                    <a:bodyPr/>
                    <a:lstStyle/>
                    <a:p>
                      <a:pPr algn="ctr"/>
                      <a:r>
                        <a:rPr lang="en-US" sz="2400" b="1">
                          <a:solidFill>
                            <a:schemeClr val="tx1"/>
                          </a:solidFill>
                        </a:rPr>
                        <a:t>25</a:t>
                      </a:r>
                    </a:p>
                  </a:txBody>
                  <a:tcPr/>
                </a:tc>
                <a:tc>
                  <a:txBody>
                    <a:bodyPr/>
                    <a:lstStyle/>
                    <a:p>
                      <a:pPr algn="ctr"/>
                      <a:r>
                        <a:rPr lang="en-US" sz="2400" b="1">
                          <a:solidFill>
                            <a:schemeClr val="tx1"/>
                          </a:solidFill>
                        </a:rPr>
                        <a:t>25</a:t>
                      </a:r>
                    </a:p>
                  </a:txBody>
                  <a:tcPr/>
                </a:tc>
                <a:tc>
                  <a:txBody>
                    <a:bodyPr/>
                    <a:lstStyle/>
                    <a:p>
                      <a:pPr algn="ctr"/>
                      <a:r>
                        <a:rPr lang="en-US" sz="2400" b="1">
                          <a:solidFill>
                            <a:schemeClr val="tx1"/>
                          </a:solidFill>
                        </a:rPr>
                        <a:t>30</a:t>
                      </a:r>
                    </a:p>
                  </a:txBody>
                  <a:tcPr/>
                </a:tc>
                <a:extLst>
                  <a:ext uri="{0D108BD9-81ED-4DB2-BD59-A6C34878D82A}">
                    <a16:rowId xmlns:a16="http://schemas.microsoft.com/office/drawing/2014/main" val="1301579621"/>
                  </a:ext>
                </a:extLst>
              </a:tr>
              <a:tr h="509384">
                <a:tc>
                  <a:txBody>
                    <a:bodyPr/>
                    <a:lstStyle/>
                    <a:p>
                      <a:pPr algn="ctr"/>
                      <a:r>
                        <a:rPr lang="en-US" sz="2400" b="1">
                          <a:solidFill>
                            <a:schemeClr val="tx1"/>
                          </a:solidFill>
                        </a:rPr>
                        <a:t>P3</a:t>
                      </a:r>
                    </a:p>
                  </a:txBody>
                  <a:tcPr/>
                </a:tc>
                <a:tc>
                  <a:txBody>
                    <a:bodyPr/>
                    <a:lstStyle/>
                    <a:p>
                      <a:pPr algn="ctr"/>
                      <a:r>
                        <a:rPr lang="en-US" sz="2400" b="1">
                          <a:solidFill>
                            <a:schemeClr val="tx1"/>
                          </a:solidFill>
                        </a:rPr>
                        <a:t>20</a:t>
                      </a:r>
                    </a:p>
                  </a:txBody>
                  <a:tcPr/>
                </a:tc>
                <a:tc>
                  <a:txBody>
                    <a:bodyPr/>
                    <a:lstStyle/>
                    <a:p>
                      <a:pPr algn="ctr"/>
                      <a:r>
                        <a:rPr lang="en-US" sz="2400" b="1">
                          <a:solidFill>
                            <a:schemeClr val="tx1"/>
                          </a:solidFill>
                        </a:rPr>
                        <a:t>25</a:t>
                      </a:r>
                    </a:p>
                  </a:txBody>
                  <a:tcPr/>
                </a:tc>
                <a:tc>
                  <a:txBody>
                    <a:bodyPr/>
                    <a:lstStyle/>
                    <a:p>
                      <a:pPr algn="ctr"/>
                      <a:r>
                        <a:rPr lang="en-US" sz="2400" b="1">
                          <a:solidFill>
                            <a:schemeClr val="tx1"/>
                          </a:solidFill>
                        </a:rPr>
                        <a:t>15</a:t>
                      </a:r>
                    </a:p>
                  </a:txBody>
                  <a:tcPr/>
                </a:tc>
                <a:extLst>
                  <a:ext uri="{0D108BD9-81ED-4DB2-BD59-A6C34878D82A}">
                    <a16:rowId xmlns:a16="http://schemas.microsoft.com/office/drawing/2014/main" val="1139203024"/>
                  </a:ext>
                </a:extLst>
              </a:tr>
              <a:tr h="509384">
                <a:tc>
                  <a:txBody>
                    <a:bodyPr/>
                    <a:lstStyle/>
                    <a:p>
                      <a:pPr algn="ctr"/>
                      <a:r>
                        <a:rPr lang="en-US" sz="2400" b="1">
                          <a:solidFill>
                            <a:schemeClr val="tx1"/>
                          </a:solidFill>
                        </a:rPr>
                        <a:t>P4</a:t>
                      </a:r>
                    </a:p>
                  </a:txBody>
                  <a:tcPr/>
                </a:tc>
                <a:tc>
                  <a:txBody>
                    <a:bodyPr/>
                    <a:lstStyle/>
                    <a:p>
                      <a:pPr algn="ctr"/>
                      <a:r>
                        <a:rPr lang="en-US" sz="2400" b="1">
                          <a:solidFill>
                            <a:schemeClr val="tx1"/>
                          </a:solidFill>
                        </a:rPr>
                        <a:t>35</a:t>
                      </a:r>
                    </a:p>
                  </a:txBody>
                  <a:tcPr/>
                </a:tc>
                <a:tc>
                  <a:txBody>
                    <a:bodyPr/>
                    <a:lstStyle/>
                    <a:p>
                      <a:pPr algn="ctr"/>
                      <a:r>
                        <a:rPr lang="en-US" sz="2400" b="1">
                          <a:solidFill>
                            <a:schemeClr val="tx1"/>
                          </a:solidFill>
                        </a:rPr>
                        <a:t>15</a:t>
                      </a:r>
                    </a:p>
                  </a:txBody>
                  <a:tcPr/>
                </a:tc>
                <a:tc>
                  <a:txBody>
                    <a:bodyPr/>
                    <a:lstStyle/>
                    <a:p>
                      <a:pPr algn="ctr"/>
                      <a:r>
                        <a:rPr lang="en-US" sz="2400" b="1">
                          <a:solidFill>
                            <a:schemeClr val="tx1"/>
                          </a:solidFill>
                        </a:rPr>
                        <a:t>35</a:t>
                      </a:r>
                    </a:p>
                  </a:txBody>
                  <a:tcPr/>
                </a:tc>
                <a:extLst>
                  <a:ext uri="{0D108BD9-81ED-4DB2-BD59-A6C34878D82A}">
                    <a16:rowId xmlns:a16="http://schemas.microsoft.com/office/drawing/2014/main" val="961655904"/>
                  </a:ext>
                </a:extLst>
              </a:tr>
              <a:tr h="509384">
                <a:tc>
                  <a:txBody>
                    <a:bodyPr/>
                    <a:lstStyle/>
                    <a:p>
                      <a:pPr algn="ctr"/>
                      <a:r>
                        <a:rPr lang="en-US" sz="2400" b="1">
                          <a:solidFill>
                            <a:schemeClr val="tx1"/>
                          </a:solidFill>
                        </a:rPr>
                        <a:t>P5</a:t>
                      </a:r>
                    </a:p>
                  </a:txBody>
                  <a:tcPr/>
                </a:tc>
                <a:tc>
                  <a:txBody>
                    <a:bodyPr/>
                    <a:lstStyle/>
                    <a:p>
                      <a:pPr algn="ctr"/>
                      <a:r>
                        <a:rPr lang="en-US" sz="2400" b="1">
                          <a:solidFill>
                            <a:schemeClr val="tx1"/>
                          </a:solidFill>
                        </a:rPr>
                        <a:t>10</a:t>
                      </a:r>
                    </a:p>
                  </a:txBody>
                  <a:tcPr/>
                </a:tc>
                <a:tc>
                  <a:txBody>
                    <a:bodyPr/>
                    <a:lstStyle/>
                    <a:p>
                      <a:pPr algn="ctr"/>
                      <a:r>
                        <a:rPr lang="en-US" sz="2400" b="1">
                          <a:solidFill>
                            <a:schemeClr val="tx1"/>
                          </a:solidFill>
                        </a:rPr>
                        <a:t>35</a:t>
                      </a:r>
                    </a:p>
                  </a:txBody>
                  <a:tcPr/>
                </a:tc>
                <a:tc>
                  <a:txBody>
                    <a:bodyPr/>
                    <a:lstStyle/>
                    <a:p>
                      <a:pPr algn="ctr"/>
                      <a:r>
                        <a:rPr lang="en-US" sz="2400" b="1">
                          <a:solidFill>
                            <a:schemeClr val="tx1"/>
                          </a:solidFill>
                        </a:rPr>
                        <a:t>5</a:t>
                      </a:r>
                    </a:p>
                  </a:txBody>
                  <a:tcPr/>
                </a:tc>
                <a:extLst>
                  <a:ext uri="{0D108BD9-81ED-4DB2-BD59-A6C34878D82A}">
                    <a16:rowId xmlns:a16="http://schemas.microsoft.com/office/drawing/2014/main" val="267365891"/>
                  </a:ext>
                </a:extLst>
              </a:tr>
              <a:tr h="509384">
                <a:tc>
                  <a:txBody>
                    <a:bodyPr/>
                    <a:lstStyle/>
                    <a:p>
                      <a:pPr algn="ctr"/>
                      <a:r>
                        <a:rPr lang="en-US" sz="2400" b="1">
                          <a:solidFill>
                            <a:schemeClr val="tx1"/>
                          </a:solidFill>
                        </a:rPr>
                        <a:t>P6</a:t>
                      </a:r>
                    </a:p>
                  </a:txBody>
                  <a:tcPr/>
                </a:tc>
                <a:tc>
                  <a:txBody>
                    <a:bodyPr/>
                    <a:lstStyle/>
                    <a:p>
                      <a:pPr algn="ctr"/>
                      <a:r>
                        <a:rPr lang="en-US" sz="2400" b="1">
                          <a:solidFill>
                            <a:schemeClr val="tx1"/>
                          </a:solidFill>
                        </a:rPr>
                        <a:t>15</a:t>
                      </a:r>
                    </a:p>
                  </a:txBody>
                  <a:tcPr/>
                </a:tc>
                <a:tc>
                  <a:txBody>
                    <a:bodyPr/>
                    <a:lstStyle/>
                    <a:p>
                      <a:pPr algn="ctr"/>
                      <a:r>
                        <a:rPr lang="en-US" sz="2400" b="1">
                          <a:solidFill>
                            <a:schemeClr val="tx1"/>
                          </a:solidFill>
                        </a:rPr>
                        <a:t>50</a:t>
                      </a:r>
                    </a:p>
                  </a:txBody>
                  <a:tcPr/>
                </a:tc>
                <a:tc>
                  <a:txBody>
                    <a:bodyPr/>
                    <a:lstStyle/>
                    <a:p>
                      <a:pPr algn="ctr"/>
                      <a:r>
                        <a:rPr lang="en-US" sz="2400" b="1">
                          <a:solidFill>
                            <a:schemeClr val="tx1"/>
                          </a:solidFill>
                        </a:rPr>
                        <a:t>10</a:t>
                      </a:r>
                    </a:p>
                  </a:txBody>
                  <a:tcPr/>
                </a:tc>
                <a:extLst>
                  <a:ext uri="{0D108BD9-81ED-4DB2-BD59-A6C34878D82A}">
                    <a16:rowId xmlns:a16="http://schemas.microsoft.com/office/drawing/2014/main" val="2206078825"/>
                  </a:ext>
                </a:extLst>
              </a:tr>
            </a:tbl>
          </a:graphicData>
        </a:graphic>
      </p:graphicFrame>
    </p:spTree>
    <p:extLst>
      <p:ext uri="{BB962C8B-B14F-4D97-AF65-F5344CB8AC3E}">
        <p14:creationId xmlns:p14="http://schemas.microsoft.com/office/powerpoint/2010/main" val="24378683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2</a:t>
            </a:r>
            <a:endParaRPr kumimoji="1" lang="ja-JP" altLang="en-US" dirty="0"/>
          </a:p>
        </p:txBody>
      </p:sp>
      <p:sp>
        <p:nvSpPr>
          <p:cNvPr id="3" name="コンテンツ プレースホルダー 2"/>
          <p:cNvSpPr>
            <a:spLocks noGrp="1"/>
          </p:cNvSpPr>
          <p:nvPr>
            <p:ph idx="1"/>
          </p:nvPr>
        </p:nvSpPr>
        <p:spPr>
          <a:xfrm>
            <a:off x="1775520" y="1268065"/>
            <a:ext cx="8640960" cy="5256560"/>
          </a:xfrm>
        </p:spPr>
        <p:txBody>
          <a:bodyPr/>
          <a:lstStyle/>
          <a:p>
            <a:pPr marL="0" indent="0">
              <a:buNone/>
            </a:pPr>
            <a:r>
              <a:rPr lang="vi-VN" altLang="ja-JP" sz="2200"/>
              <a:t>Cho 5 tiến trình với thời gian vào và thời gian cần CPU tương ứng như bảng sau:</a:t>
            </a:r>
            <a:endParaRPr lang="en-US" altLang="ja-JP" sz="2200"/>
          </a:p>
          <a:p>
            <a:pPr marL="0" indent="0">
              <a:buNone/>
            </a:pPr>
            <a:endParaRPr lang="vi-VN" altLang="ja-JP" sz="2200"/>
          </a:p>
          <a:p>
            <a:pPr marL="0" indent="0">
              <a:buNone/>
            </a:pPr>
            <a:r>
              <a:rPr lang="vi-VN" altLang="ja-JP" sz="2200"/>
              <a:t> </a:t>
            </a:r>
            <a:endParaRPr lang="en-US" altLang="ja-JP" sz="2200"/>
          </a:p>
          <a:p>
            <a:pPr marL="0" indent="0">
              <a:buNone/>
            </a:pPr>
            <a:endParaRPr lang="en-US" altLang="ja-JP" sz="2200"/>
          </a:p>
          <a:p>
            <a:pPr marL="0" indent="0">
              <a:buNone/>
            </a:pPr>
            <a:endParaRPr lang="en-US" altLang="ja-JP" sz="2200"/>
          </a:p>
          <a:p>
            <a:pPr marL="0" indent="0">
              <a:buNone/>
            </a:pPr>
            <a:endParaRPr lang="en-US" altLang="ja-JP" sz="1000"/>
          </a:p>
          <a:p>
            <a:pPr marL="0" indent="0">
              <a:buNone/>
            </a:pPr>
            <a:endParaRPr lang="vi-VN" altLang="ja-JP" sz="2200"/>
          </a:p>
          <a:p>
            <a:pPr marL="0" indent="0">
              <a:buNone/>
            </a:pPr>
            <a:r>
              <a:rPr lang="vi-VN" altLang="ja-JP" sz="2200"/>
              <a:t>Vẽ giản đồ Gantt và tính thời gian đợi trung bình, thời gian đáp ứng trung bình và thời gian lưu lại trong hệ thống (turnaround time) trung bình cho các giải thuật?</a:t>
            </a:r>
          </a:p>
          <a:p>
            <a:pPr marL="457200" indent="-457200">
              <a:buFont typeface="+mj-lt"/>
              <a:buAutoNum type="alphaLcPeriod"/>
            </a:pPr>
            <a:r>
              <a:rPr lang="vi-VN" altLang="ja-JP" sz="2200"/>
              <a:t>FCFS				 </a:t>
            </a:r>
          </a:p>
          <a:p>
            <a:pPr marL="457200" indent="-457200">
              <a:buFont typeface="+mj-lt"/>
              <a:buAutoNum type="alphaLcPeriod"/>
            </a:pPr>
            <a:r>
              <a:rPr lang="vi-VN" altLang="ja-JP" sz="2200"/>
              <a:t>SJF preemptive	 		</a:t>
            </a:r>
          </a:p>
          <a:p>
            <a:pPr marL="457200" indent="-457200">
              <a:buFont typeface="+mj-lt"/>
              <a:buAutoNum type="alphaLcPeriod"/>
            </a:pPr>
            <a:r>
              <a:rPr lang="vi-VN" altLang="ja-JP" sz="2200"/>
              <a:t>RR với quantum time = 10 	</a:t>
            </a:r>
          </a:p>
          <a:p>
            <a:endParaRPr lang="ja-JP" altLang="en-US" sz="22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10/15/2023</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37</a:t>
            </a:fld>
            <a:endParaRPr kumimoji="1" lang="ja-JP" altLang="en-US"/>
          </a:p>
        </p:txBody>
      </p:sp>
      <p:sp>
        <p:nvSpPr>
          <p:cNvPr id="8" name="Rectangle 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1" name="Table 10"/>
          <p:cNvGraphicFramePr>
            <a:graphicFrameLocks noGrp="1"/>
          </p:cNvGraphicFramePr>
          <p:nvPr>
            <p:extLst>
              <p:ext uri="{D42A27DB-BD31-4B8C-83A1-F6EECF244321}">
                <p14:modId xmlns:p14="http://schemas.microsoft.com/office/powerpoint/2010/main" val="2173799599"/>
              </p:ext>
            </p:extLst>
          </p:nvPr>
        </p:nvGraphicFramePr>
        <p:xfrm>
          <a:off x="3942556" y="1737360"/>
          <a:ext cx="5181600" cy="2377440"/>
        </p:xfrm>
        <a:graphic>
          <a:graphicData uri="http://schemas.openxmlformats.org/drawingml/2006/table">
            <a:tbl>
              <a:tblPr firstRow="1" bandRow="1">
                <a:tableStyleId>{5C22544A-7EE6-4342-B048-85BDC9FD1C3A}</a:tableStyleId>
              </a:tblPr>
              <a:tblGrid>
                <a:gridCol w="1727200">
                  <a:extLst>
                    <a:ext uri="{9D8B030D-6E8A-4147-A177-3AD203B41FA5}">
                      <a16:colId xmlns:a16="http://schemas.microsoft.com/office/drawing/2014/main" val="2759208409"/>
                    </a:ext>
                  </a:extLst>
                </a:gridCol>
                <a:gridCol w="1727200">
                  <a:extLst>
                    <a:ext uri="{9D8B030D-6E8A-4147-A177-3AD203B41FA5}">
                      <a16:colId xmlns:a16="http://schemas.microsoft.com/office/drawing/2014/main" val="3310616307"/>
                    </a:ext>
                  </a:extLst>
                </a:gridCol>
                <a:gridCol w="1727200">
                  <a:extLst>
                    <a:ext uri="{9D8B030D-6E8A-4147-A177-3AD203B41FA5}">
                      <a16:colId xmlns:a16="http://schemas.microsoft.com/office/drawing/2014/main" val="3996905177"/>
                    </a:ext>
                  </a:extLst>
                </a:gridCol>
              </a:tblGrid>
              <a:tr h="167640">
                <a:tc>
                  <a:txBody>
                    <a:bodyPr/>
                    <a:lstStyle/>
                    <a:p>
                      <a:pPr algn="ctr"/>
                      <a:r>
                        <a:rPr lang="en-US" sz="2000" b="1">
                          <a:solidFill>
                            <a:schemeClr val="tx1"/>
                          </a:solidFill>
                        </a:rPr>
                        <a:t>Process</a:t>
                      </a:r>
                    </a:p>
                  </a:txBody>
                  <a:tcPr/>
                </a:tc>
                <a:tc>
                  <a:txBody>
                    <a:bodyPr/>
                    <a:lstStyle/>
                    <a:p>
                      <a:pPr algn="ctr"/>
                      <a:r>
                        <a:rPr lang="en-US" sz="2000" b="1">
                          <a:solidFill>
                            <a:schemeClr val="tx1"/>
                          </a:solidFill>
                        </a:rPr>
                        <a:t>Arrival</a:t>
                      </a:r>
                    </a:p>
                  </a:txBody>
                  <a:tcPr/>
                </a:tc>
                <a:tc>
                  <a:txBody>
                    <a:bodyPr/>
                    <a:lstStyle/>
                    <a:p>
                      <a:pPr algn="ctr"/>
                      <a:r>
                        <a:rPr lang="en-US" sz="2000" b="1">
                          <a:solidFill>
                            <a:schemeClr val="tx1"/>
                          </a:solidFill>
                        </a:rPr>
                        <a:t>Burst</a:t>
                      </a:r>
                    </a:p>
                  </a:txBody>
                  <a:tcPr/>
                </a:tc>
                <a:extLst>
                  <a:ext uri="{0D108BD9-81ED-4DB2-BD59-A6C34878D82A}">
                    <a16:rowId xmlns:a16="http://schemas.microsoft.com/office/drawing/2014/main" val="3357758805"/>
                  </a:ext>
                </a:extLst>
              </a:tr>
              <a:tr h="330200">
                <a:tc>
                  <a:txBody>
                    <a:bodyPr/>
                    <a:lstStyle/>
                    <a:p>
                      <a:pPr algn="ctr"/>
                      <a:r>
                        <a:rPr lang="en-US" sz="2000" b="1">
                          <a:solidFill>
                            <a:schemeClr val="tx1"/>
                          </a:solidFill>
                        </a:rPr>
                        <a:t>P1</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0</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10</a:t>
                      </a:r>
                    </a:p>
                  </a:txBody>
                  <a:tcPr/>
                </a:tc>
                <a:extLst>
                  <a:ext uri="{0D108BD9-81ED-4DB2-BD59-A6C34878D82A}">
                    <a16:rowId xmlns:a16="http://schemas.microsoft.com/office/drawing/2014/main" val="2890624123"/>
                  </a:ext>
                </a:extLst>
              </a:tr>
              <a:tr h="330200">
                <a:tc>
                  <a:txBody>
                    <a:bodyPr/>
                    <a:lstStyle/>
                    <a:p>
                      <a:pPr algn="ctr"/>
                      <a:r>
                        <a:rPr lang="en-US" sz="2000" b="1">
                          <a:solidFill>
                            <a:schemeClr val="tx1"/>
                          </a:solidFill>
                        </a:rPr>
                        <a:t>P2</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2</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29</a:t>
                      </a:r>
                    </a:p>
                  </a:txBody>
                  <a:tcPr/>
                </a:tc>
                <a:extLst>
                  <a:ext uri="{0D108BD9-81ED-4DB2-BD59-A6C34878D82A}">
                    <a16:rowId xmlns:a16="http://schemas.microsoft.com/office/drawing/2014/main" val="1953342291"/>
                  </a:ext>
                </a:extLst>
              </a:tr>
              <a:tr h="330200">
                <a:tc>
                  <a:txBody>
                    <a:bodyPr/>
                    <a:lstStyle/>
                    <a:p>
                      <a:pPr algn="ctr"/>
                      <a:r>
                        <a:rPr lang="en-US" sz="2000" b="1">
                          <a:solidFill>
                            <a:schemeClr val="tx1"/>
                          </a:solidFill>
                        </a:rPr>
                        <a:t>P3</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4</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3</a:t>
                      </a:r>
                    </a:p>
                  </a:txBody>
                  <a:tcPr/>
                </a:tc>
                <a:extLst>
                  <a:ext uri="{0D108BD9-81ED-4DB2-BD59-A6C34878D82A}">
                    <a16:rowId xmlns:a16="http://schemas.microsoft.com/office/drawing/2014/main" val="1154116791"/>
                  </a:ext>
                </a:extLst>
              </a:tr>
              <a:tr h="330200">
                <a:tc>
                  <a:txBody>
                    <a:bodyPr/>
                    <a:lstStyle/>
                    <a:p>
                      <a:pPr algn="ctr"/>
                      <a:r>
                        <a:rPr lang="en-US" sz="2000" b="1">
                          <a:solidFill>
                            <a:schemeClr val="tx1"/>
                          </a:solidFill>
                        </a:rPr>
                        <a:t>P4</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5</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7</a:t>
                      </a:r>
                    </a:p>
                  </a:txBody>
                  <a:tcPr/>
                </a:tc>
                <a:extLst>
                  <a:ext uri="{0D108BD9-81ED-4DB2-BD59-A6C34878D82A}">
                    <a16:rowId xmlns:a16="http://schemas.microsoft.com/office/drawing/2014/main" val="4039687590"/>
                  </a:ext>
                </a:extLst>
              </a:tr>
              <a:tr h="330200">
                <a:tc>
                  <a:txBody>
                    <a:bodyPr/>
                    <a:lstStyle/>
                    <a:p>
                      <a:pPr algn="ctr"/>
                      <a:r>
                        <a:rPr lang="en-US" sz="2000" b="1">
                          <a:solidFill>
                            <a:schemeClr val="tx1"/>
                          </a:solidFill>
                        </a:rPr>
                        <a:t>P5</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7</a:t>
                      </a:r>
                    </a:p>
                  </a:txBody>
                  <a:tcPr/>
                </a:tc>
                <a:tc>
                  <a:txBody>
                    <a:bodyPr/>
                    <a:lstStyle/>
                    <a:p>
                      <a:pPr marL="0" algn="ctr" defTabSz="914400" rtl="0" eaLnBrk="1" latinLnBrk="0" hangingPunct="1"/>
                      <a:r>
                        <a:rPr kumimoji="1" lang="en-US" sz="2000" b="1" kern="1200">
                          <a:solidFill>
                            <a:schemeClr val="tx1"/>
                          </a:solidFill>
                          <a:latin typeface="+mn-lt"/>
                          <a:ea typeface="+mn-ea"/>
                          <a:cs typeface="+mn-cs"/>
                        </a:rPr>
                        <a:t>12</a:t>
                      </a:r>
                    </a:p>
                  </a:txBody>
                  <a:tcPr/>
                </a:tc>
                <a:extLst>
                  <a:ext uri="{0D108BD9-81ED-4DB2-BD59-A6C34878D82A}">
                    <a16:rowId xmlns:a16="http://schemas.microsoft.com/office/drawing/2014/main" val="3189473449"/>
                  </a:ext>
                </a:extLst>
              </a:tr>
            </a:tbl>
          </a:graphicData>
        </a:graphic>
      </p:graphicFrame>
    </p:spTree>
    <p:extLst>
      <p:ext uri="{BB962C8B-B14F-4D97-AF65-F5344CB8AC3E}">
        <p14:creationId xmlns:p14="http://schemas.microsoft.com/office/powerpoint/2010/main" val="410163745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3</a:t>
            </a:r>
            <a:endParaRPr kumimoji="1" lang="ja-JP" altLang="en-US" dirty="0"/>
          </a:p>
        </p:txBody>
      </p:sp>
      <p:sp>
        <p:nvSpPr>
          <p:cNvPr id="3" name="コンテンツ プレースホルダー 2"/>
          <p:cNvSpPr>
            <a:spLocks noGrp="1"/>
          </p:cNvSpPr>
          <p:nvPr>
            <p:ph idx="1"/>
          </p:nvPr>
        </p:nvSpPr>
        <p:spPr>
          <a:xfrm>
            <a:off x="1775520" y="1268065"/>
            <a:ext cx="8640960" cy="5256560"/>
          </a:xfrm>
        </p:spPr>
        <p:txBody>
          <a:bodyPr/>
          <a:lstStyle/>
          <a:p>
            <a:pPr marL="0" indent="0">
              <a:buNone/>
            </a:pPr>
            <a:r>
              <a:rPr lang="vi-VN" altLang="ja-JP" sz="2200"/>
              <a:t>Xét tập các tiến trình sau (với thời gian yêu cầu CPU và độ ưu tiên kèm theo) :</a:t>
            </a:r>
            <a:endParaRPr lang="en-US" altLang="ja-JP" sz="2200"/>
          </a:p>
          <a:p>
            <a:pPr marL="0" indent="0">
              <a:buNone/>
            </a:pPr>
            <a:endParaRPr lang="en-US" altLang="ja-JP" sz="2200"/>
          </a:p>
          <a:p>
            <a:pPr marL="0" indent="0">
              <a:buNone/>
            </a:pPr>
            <a:endParaRPr lang="en-US" altLang="ja-JP" sz="2200"/>
          </a:p>
          <a:p>
            <a:pPr marL="0" indent="0">
              <a:buNone/>
            </a:pPr>
            <a:endParaRPr lang="en-US" altLang="ja-JP" sz="1500"/>
          </a:p>
          <a:p>
            <a:pPr marL="0" indent="0">
              <a:buNone/>
            </a:pPr>
            <a:endParaRPr lang="en-US" altLang="ja-JP" sz="1000"/>
          </a:p>
          <a:p>
            <a:pPr marL="0" indent="0">
              <a:buNone/>
            </a:pPr>
            <a:endParaRPr lang="en-US" altLang="ja-JP" sz="2200"/>
          </a:p>
          <a:p>
            <a:pPr marL="0" indent="0">
              <a:buNone/>
            </a:pPr>
            <a:endParaRPr lang="en-US" altLang="ja-JP" sz="2200"/>
          </a:p>
          <a:p>
            <a:pPr marL="0" indent="0">
              <a:buNone/>
            </a:pPr>
            <a:endParaRPr lang="vi-VN" altLang="ja-JP" sz="2200"/>
          </a:p>
          <a:p>
            <a:pPr marL="0" indent="0">
              <a:buNone/>
            </a:pPr>
            <a:r>
              <a:rPr lang="vi-VN" altLang="ja-JP" sz="2200"/>
              <a:t>Vẽ giản đồ Gantt và tính thời gian đợi trung bình và thời gian lưu lại trong hệ thống trung bình (turnaround time) cho các giải thuật?</a:t>
            </a:r>
          </a:p>
          <a:p>
            <a:pPr marL="457200" indent="-457200">
              <a:buFont typeface="+mj-lt"/>
              <a:buAutoNum type="alphaLcPeriod"/>
            </a:pPr>
            <a:r>
              <a:rPr lang="vi-VN" altLang="ja-JP" sz="2200"/>
              <a:t>SJ</a:t>
            </a:r>
            <a:r>
              <a:rPr lang="en-US" altLang="ja-JP" sz="2200"/>
              <a:t>F</a:t>
            </a:r>
            <a:r>
              <a:rPr lang="vi-VN" altLang="ja-JP" sz="2200"/>
              <a:t> Preemptive						</a:t>
            </a:r>
          </a:p>
          <a:p>
            <a:pPr marL="457200" indent="-457200">
              <a:buFont typeface="+mj-lt"/>
              <a:buAutoNum type="alphaLcPeriod"/>
            </a:pPr>
            <a:r>
              <a:rPr lang="vi-VN" altLang="ja-JP" sz="2200"/>
              <a:t>RR với quantum time = 2 					</a:t>
            </a:r>
            <a:endParaRPr lang="en-US" altLang="ja-JP" sz="2200"/>
          </a:p>
          <a:p>
            <a:pPr marL="457200" indent="-457200">
              <a:buFont typeface="+mj-lt"/>
              <a:buAutoNum type="alphaLcPeriod"/>
            </a:pPr>
            <a:r>
              <a:rPr lang="vi-VN" altLang="ja-JP" sz="2200"/>
              <a:t>Điều phối theo độ ưu tiên độc quyền (độ ưu tiên 1 &gt; 2 &gt; ...)</a:t>
            </a:r>
          </a:p>
          <a:p>
            <a:endParaRPr lang="ja-JP" altLang="en-US" sz="22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10/15/2023</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38</a:t>
            </a:fld>
            <a:endParaRPr kumimoji="1" lang="ja-JP" altLang="en-US"/>
          </a:p>
        </p:txBody>
      </p:sp>
      <p:sp>
        <p:nvSpPr>
          <p:cNvPr id="8" name="Rectangle 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13" name="Table 12"/>
          <p:cNvGraphicFramePr>
            <a:graphicFrameLocks noGrp="1"/>
          </p:cNvGraphicFramePr>
          <p:nvPr>
            <p:extLst>
              <p:ext uri="{D42A27DB-BD31-4B8C-83A1-F6EECF244321}">
                <p14:modId xmlns:p14="http://schemas.microsoft.com/office/powerpoint/2010/main" val="714989925"/>
              </p:ext>
            </p:extLst>
          </p:nvPr>
        </p:nvGraphicFramePr>
        <p:xfrm>
          <a:off x="3352800" y="1676400"/>
          <a:ext cx="6096000" cy="27432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578875772"/>
                    </a:ext>
                  </a:extLst>
                </a:gridCol>
                <a:gridCol w="1524000">
                  <a:extLst>
                    <a:ext uri="{9D8B030D-6E8A-4147-A177-3AD203B41FA5}">
                      <a16:colId xmlns:a16="http://schemas.microsoft.com/office/drawing/2014/main" val="879165275"/>
                    </a:ext>
                  </a:extLst>
                </a:gridCol>
                <a:gridCol w="1524000">
                  <a:extLst>
                    <a:ext uri="{9D8B030D-6E8A-4147-A177-3AD203B41FA5}">
                      <a16:colId xmlns:a16="http://schemas.microsoft.com/office/drawing/2014/main" val="2627742422"/>
                    </a:ext>
                  </a:extLst>
                </a:gridCol>
                <a:gridCol w="1524000">
                  <a:extLst>
                    <a:ext uri="{9D8B030D-6E8A-4147-A177-3AD203B41FA5}">
                      <a16:colId xmlns:a16="http://schemas.microsoft.com/office/drawing/2014/main" val="1853024247"/>
                    </a:ext>
                  </a:extLst>
                </a:gridCol>
              </a:tblGrid>
              <a:tr h="370840">
                <a:tc>
                  <a:txBody>
                    <a:bodyPr/>
                    <a:lstStyle/>
                    <a:p>
                      <a:pPr algn="ctr"/>
                      <a:r>
                        <a:rPr lang="en-US" sz="2400" b="1">
                          <a:solidFill>
                            <a:schemeClr val="tx1"/>
                          </a:solidFill>
                        </a:rPr>
                        <a:t>Process</a:t>
                      </a:r>
                    </a:p>
                  </a:txBody>
                  <a:tcPr/>
                </a:tc>
                <a:tc>
                  <a:txBody>
                    <a:bodyPr/>
                    <a:lstStyle/>
                    <a:p>
                      <a:pPr algn="ctr"/>
                      <a:r>
                        <a:rPr lang="en-US" sz="2400" b="1">
                          <a:solidFill>
                            <a:schemeClr val="tx1"/>
                          </a:solidFill>
                        </a:rPr>
                        <a:t>Arrival</a:t>
                      </a:r>
                    </a:p>
                  </a:txBody>
                  <a:tcPr/>
                </a:tc>
                <a:tc>
                  <a:txBody>
                    <a:bodyPr/>
                    <a:lstStyle/>
                    <a:p>
                      <a:pPr algn="ctr"/>
                      <a:r>
                        <a:rPr lang="en-US" sz="2400" b="1">
                          <a:solidFill>
                            <a:schemeClr val="tx1"/>
                          </a:solidFill>
                        </a:rPr>
                        <a:t>Burst</a:t>
                      </a:r>
                    </a:p>
                  </a:txBody>
                  <a:tcPr/>
                </a:tc>
                <a:tc>
                  <a:txBody>
                    <a:bodyPr/>
                    <a:lstStyle/>
                    <a:p>
                      <a:pPr algn="ctr"/>
                      <a:r>
                        <a:rPr lang="en-US" sz="2400" b="1">
                          <a:solidFill>
                            <a:schemeClr val="tx1"/>
                          </a:solidFill>
                        </a:rPr>
                        <a:t>Priority</a:t>
                      </a:r>
                    </a:p>
                  </a:txBody>
                  <a:tcPr/>
                </a:tc>
                <a:extLst>
                  <a:ext uri="{0D108BD9-81ED-4DB2-BD59-A6C34878D82A}">
                    <a16:rowId xmlns:a16="http://schemas.microsoft.com/office/drawing/2014/main" val="2169028946"/>
                  </a:ext>
                </a:extLst>
              </a:tr>
              <a:tr h="370840">
                <a:tc>
                  <a:txBody>
                    <a:bodyPr/>
                    <a:lstStyle/>
                    <a:p>
                      <a:pPr algn="ctr"/>
                      <a:r>
                        <a:rPr lang="en-US" sz="2400" b="1">
                          <a:solidFill>
                            <a:schemeClr val="tx1"/>
                          </a:solidFill>
                        </a:rPr>
                        <a:t>P1</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0</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10</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3</a:t>
                      </a:r>
                    </a:p>
                  </a:txBody>
                  <a:tcPr marL="68580" marR="68580" marT="0" marB="0"/>
                </a:tc>
                <a:extLst>
                  <a:ext uri="{0D108BD9-81ED-4DB2-BD59-A6C34878D82A}">
                    <a16:rowId xmlns:a16="http://schemas.microsoft.com/office/drawing/2014/main" val="3169121147"/>
                  </a:ext>
                </a:extLst>
              </a:tr>
              <a:tr h="370840">
                <a:tc>
                  <a:txBody>
                    <a:bodyPr/>
                    <a:lstStyle/>
                    <a:p>
                      <a:pPr algn="ctr"/>
                      <a:r>
                        <a:rPr lang="en-US" sz="2400" b="1">
                          <a:solidFill>
                            <a:schemeClr val="tx1"/>
                          </a:solidFill>
                        </a:rPr>
                        <a:t>P2</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1</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3</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2</a:t>
                      </a:r>
                    </a:p>
                  </a:txBody>
                  <a:tcPr marL="68580" marR="68580" marT="0" marB="0"/>
                </a:tc>
                <a:extLst>
                  <a:ext uri="{0D108BD9-81ED-4DB2-BD59-A6C34878D82A}">
                    <a16:rowId xmlns:a16="http://schemas.microsoft.com/office/drawing/2014/main" val="2884181176"/>
                  </a:ext>
                </a:extLst>
              </a:tr>
              <a:tr h="370840">
                <a:tc>
                  <a:txBody>
                    <a:bodyPr/>
                    <a:lstStyle/>
                    <a:p>
                      <a:pPr algn="ctr"/>
                      <a:r>
                        <a:rPr lang="en-US" sz="2400" b="1">
                          <a:solidFill>
                            <a:schemeClr val="tx1"/>
                          </a:solidFill>
                        </a:rPr>
                        <a:t>P3</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2</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2</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1</a:t>
                      </a:r>
                    </a:p>
                  </a:txBody>
                  <a:tcPr marL="68580" marR="68580" marT="0" marB="0"/>
                </a:tc>
                <a:extLst>
                  <a:ext uri="{0D108BD9-81ED-4DB2-BD59-A6C34878D82A}">
                    <a16:rowId xmlns:a16="http://schemas.microsoft.com/office/drawing/2014/main" val="1507730236"/>
                  </a:ext>
                </a:extLst>
              </a:tr>
              <a:tr h="370840">
                <a:tc>
                  <a:txBody>
                    <a:bodyPr/>
                    <a:lstStyle/>
                    <a:p>
                      <a:pPr algn="ctr"/>
                      <a:r>
                        <a:rPr lang="en-US" sz="2400" b="1">
                          <a:solidFill>
                            <a:schemeClr val="tx1"/>
                          </a:solidFill>
                        </a:rPr>
                        <a:t>P4</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3</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1</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2</a:t>
                      </a:r>
                    </a:p>
                  </a:txBody>
                  <a:tcPr marL="68580" marR="68580" marT="0" marB="0"/>
                </a:tc>
                <a:extLst>
                  <a:ext uri="{0D108BD9-81ED-4DB2-BD59-A6C34878D82A}">
                    <a16:rowId xmlns:a16="http://schemas.microsoft.com/office/drawing/2014/main" val="3793187838"/>
                  </a:ext>
                </a:extLst>
              </a:tr>
              <a:tr h="370840">
                <a:tc>
                  <a:txBody>
                    <a:bodyPr/>
                    <a:lstStyle/>
                    <a:p>
                      <a:pPr algn="ctr"/>
                      <a:r>
                        <a:rPr lang="en-US" sz="2400" b="1">
                          <a:solidFill>
                            <a:schemeClr val="tx1"/>
                          </a:solidFill>
                        </a:rPr>
                        <a:t>P5</a:t>
                      </a:r>
                    </a:p>
                  </a:txBody>
                  <a:tcPr/>
                </a:tc>
                <a:tc>
                  <a:txBody>
                    <a:bodyPr/>
                    <a:lstStyle/>
                    <a:p>
                      <a:pPr marL="0" algn="ctr" defTabSz="914400" rtl="0" eaLnBrk="1" latinLnBrk="0" hangingPunct="1"/>
                      <a:r>
                        <a:rPr kumimoji="1" lang="en-US" sz="2400" b="1" kern="1200">
                          <a:solidFill>
                            <a:schemeClr val="tx1"/>
                          </a:solidFill>
                          <a:latin typeface="+mn-lt"/>
                          <a:ea typeface="+mn-ea"/>
                          <a:cs typeface="+mn-cs"/>
                        </a:rPr>
                        <a:t>4</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5</a:t>
                      </a:r>
                    </a:p>
                  </a:txBody>
                  <a:tcPr marL="68580" marR="68580" marT="0" marB="0"/>
                </a:tc>
                <a:tc>
                  <a:txBody>
                    <a:bodyPr/>
                    <a:lstStyle/>
                    <a:p>
                      <a:pPr marL="0" algn="ctr" defTabSz="914400" rtl="0" eaLnBrk="1" latinLnBrk="0" hangingPunct="1"/>
                      <a:r>
                        <a:rPr kumimoji="1" lang="en-US" sz="2400" b="1" kern="1200">
                          <a:solidFill>
                            <a:schemeClr val="tx1"/>
                          </a:solidFill>
                          <a:latin typeface="+mn-lt"/>
                          <a:ea typeface="+mn-ea"/>
                          <a:cs typeface="+mn-cs"/>
                        </a:rPr>
                        <a:t>4</a:t>
                      </a:r>
                    </a:p>
                  </a:txBody>
                  <a:tcPr marL="68580" marR="68580" marT="0" marB="0"/>
                </a:tc>
                <a:extLst>
                  <a:ext uri="{0D108BD9-81ED-4DB2-BD59-A6C34878D82A}">
                    <a16:rowId xmlns:a16="http://schemas.microsoft.com/office/drawing/2014/main" val="2069854439"/>
                  </a:ext>
                </a:extLst>
              </a:tr>
            </a:tbl>
          </a:graphicData>
        </a:graphic>
      </p:graphicFrame>
    </p:spTree>
    <p:extLst>
      <p:ext uri="{BB962C8B-B14F-4D97-AF65-F5344CB8AC3E}">
        <p14:creationId xmlns:p14="http://schemas.microsoft.com/office/powerpoint/2010/main" val="247741930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4</a:t>
            </a:r>
            <a:endParaRPr kumimoji="1" lang="ja-JP" altLang="en-US" dirty="0"/>
          </a:p>
        </p:txBody>
      </p:sp>
      <p:sp>
        <p:nvSpPr>
          <p:cNvPr id="3" name="コンテンツ プレースホルダー 2"/>
          <p:cNvSpPr>
            <a:spLocks noGrp="1"/>
          </p:cNvSpPr>
          <p:nvPr>
            <p:ph idx="1"/>
          </p:nvPr>
        </p:nvSpPr>
        <p:spPr>
          <a:xfrm>
            <a:off x="1775520" y="1268065"/>
            <a:ext cx="8640960" cy="5256560"/>
          </a:xfrm>
        </p:spPr>
        <p:txBody>
          <a:bodyPr/>
          <a:lstStyle/>
          <a:p>
            <a:pPr marL="0" indent="0">
              <a:buNone/>
            </a:pPr>
            <a:r>
              <a:rPr lang="vi-VN" altLang="ja-JP" sz="2200"/>
              <a:t>Vẽ giản đồ Gantt và tính thời gian đợi trung bình và thời gian lưu lại trong hệ thống (turnaround time) trung bình cho các giải thuật</a:t>
            </a:r>
            <a:r>
              <a:rPr lang="en-US" altLang="ja-JP" sz="2200"/>
              <a:t>:</a:t>
            </a:r>
          </a:p>
          <a:p>
            <a:pPr marL="0" indent="0">
              <a:buNone/>
            </a:pPr>
            <a:endParaRPr lang="en-US" altLang="ja-JP" sz="2200"/>
          </a:p>
          <a:p>
            <a:pPr marL="0" indent="0">
              <a:buNone/>
            </a:pPr>
            <a:endParaRPr lang="en-US" altLang="ja-JP" sz="2200"/>
          </a:p>
          <a:p>
            <a:pPr marL="0" indent="0">
              <a:buNone/>
            </a:pPr>
            <a:endParaRPr lang="en-US" altLang="ja-JP" sz="2200"/>
          </a:p>
          <a:p>
            <a:pPr marL="0" indent="0">
              <a:buNone/>
            </a:pPr>
            <a:endParaRPr lang="en-US" altLang="ja-JP" sz="2200"/>
          </a:p>
          <a:p>
            <a:pPr marL="0" indent="0">
              <a:buNone/>
            </a:pPr>
            <a:endParaRPr lang="en-US" altLang="ja-JP" sz="2200"/>
          </a:p>
          <a:p>
            <a:pPr marL="0" indent="0">
              <a:buNone/>
            </a:pPr>
            <a:endParaRPr lang="en-US" altLang="ja-JP" sz="2200"/>
          </a:p>
          <a:p>
            <a:pPr marL="0" indent="0">
              <a:buNone/>
            </a:pPr>
            <a:endParaRPr lang="vi-VN" altLang="ja-JP" sz="2200"/>
          </a:p>
          <a:p>
            <a:pPr marL="457200" indent="-457200">
              <a:buFont typeface="+mj-lt"/>
              <a:buAutoNum type="alphaLcPeriod"/>
            </a:pPr>
            <a:endParaRPr lang="en-US" altLang="ja-JP" sz="2200"/>
          </a:p>
          <a:p>
            <a:pPr marL="457200" indent="-457200">
              <a:buFont typeface="+mj-lt"/>
              <a:buAutoNum type="alphaLcPeriod"/>
            </a:pPr>
            <a:r>
              <a:rPr lang="vi-VN" altLang="ja-JP" sz="2200"/>
              <a:t>FCFS, S</a:t>
            </a:r>
            <a:r>
              <a:rPr lang="en-US" altLang="ja-JP" sz="2200"/>
              <a:t>J</a:t>
            </a:r>
            <a:r>
              <a:rPr lang="vi-VN" altLang="ja-JP" sz="2200"/>
              <a:t>F </a:t>
            </a:r>
            <a:endParaRPr lang="en-US" altLang="ja-JP" sz="2200"/>
          </a:p>
          <a:p>
            <a:pPr marL="457200" indent="-457200">
              <a:buFont typeface="+mj-lt"/>
              <a:buAutoNum type="alphaLcPeriod"/>
            </a:pPr>
            <a:r>
              <a:rPr lang="vi-VN" altLang="ja-JP" sz="2200"/>
              <a:t>RR với quantum time = 10 </a:t>
            </a:r>
          </a:p>
          <a:p>
            <a:endParaRPr lang="ja-JP" altLang="en-US" sz="2200"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10/15/2023</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39</a:t>
            </a:fld>
            <a:endParaRPr kumimoji="1" lang="ja-JP" altLang="en-US"/>
          </a:p>
        </p:txBody>
      </p:sp>
      <p:sp>
        <p:nvSpPr>
          <p:cNvPr id="8" name="Rectangle 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1546860114"/>
              </p:ext>
            </p:extLst>
          </p:nvPr>
        </p:nvGraphicFramePr>
        <p:xfrm>
          <a:off x="3047207" y="2362200"/>
          <a:ext cx="6096000" cy="256032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932638907"/>
                    </a:ext>
                  </a:extLst>
                </a:gridCol>
                <a:gridCol w="2032000">
                  <a:extLst>
                    <a:ext uri="{9D8B030D-6E8A-4147-A177-3AD203B41FA5}">
                      <a16:colId xmlns:a16="http://schemas.microsoft.com/office/drawing/2014/main" val="1247048383"/>
                    </a:ext>
                  </a:extLst>
                </a:gridCol>
                <a:gridCol w="2032000">
                  <a:extLst>
                    <a:ext uri="{9D8B030D-6E8A-4147-A177-3AD203B41FA5}">
                      <a16:colId xmlns:a16="http://schemas.microsoft.com/office/drawing/2014/main" val="2765473828"/>
                    </a:ext>
                  </a:extLst>
                </a:gridCol>
              </a:tblGrid>
              <a:tr h="370840">
                <a:tc>
                  <a:txBody>
                    <a:bodyPr/>
                    <a:lstStyle/>
                    <a:p>
                      <a:pPr algn="ctr"/>
                      <a:r>
                        <a:rPr lang="en-US" sz="2200">
                          <a:solidFill>
                            <a:schemeClr val="tx1"/>
                          </a:solidFill>
                        </a:rPr>
                        <a:t>Process</a:t>
                      </a:r>
                    </a:p>
                  </a:txBody>
                  <a:tcPr/>
                </a:tc>
                <a:tc>
                  <a:txBody>
                    <a:bodyPr/>
                    <a:lstStyle/>
                    <a:p>
                      <a:pPr algn="ctr"/>
                      <a:r>
                        <a:rPr lang="en-US" sz="2200" b="1">
                          <a:solidFill>
                            <a:schemeClr val="tx1"/>
                          </a:solidFill>
                        </a:rPr>
                        <a:t>Burst</a:t>
                      </a:r>
                      <a:r>
                        <a:rPr lang="en-US" sz="2200" b="1" baseline="0">
                          <a:solidFill>
                            <a:schemeClr val="tx1"/>
                          </a:solidFill>
                        </a:rPr>
                        <a:t> Time</a:t>
                      </a:r>
                      <a:endParaRPr lang="en-US" sz="2200" b="1">
                        <a:solidFill>
                          <a:schemeClr val="tx1"/>
                        </a:solidFill>
                      </a:endParaRPr>
                    </a:p>
                  </a:txBody>
                  <a:tcPr/>
                </a:tc>
                <a:tc>
                  <a:txBody>
                    <a:bodyPr/>
                    <a:lstStyle/>
                    <a:p>
                      <a:pPr algn="ctr"/>
                      <a:r>
                        <a:rPr lang="en-US" sz="2200" b="1">
                          <a:solidFill>
                            <a:schemeClr val="tx1"/>
                          </a:solidFill>
                        </a:rPr>
                        <a:t>Arrival Time</a:t>
                      </a:r>
                    </a:p>
                  </a:txBody>
                  <a:tcPr/>
                </a:tc>
                <a:extLst>
                  <a:ext uri="{0D108BD9-81ED-4DB2-BD59-A6C34878D82A}">
                    <a16:rowId xmlns:a16="http://schemas.microsoft.com/office/drawing/2014/main" val="3754633356"/>
                  </a:ext>
                </a:extLst>
              </a:tr>
              <a:tr h="370840">
                <a:tc>
                  <a:txBody>
                    <a:bodyPr/>
                    <a:lstStyle/>
                    <a:p>
                      <a:pPr algn="ctr"/>
                      <a:r>
                        <a:rPr lang="en-US" sz="2200" b="1">
                          <a:solidFill>
                            <a:schemeClr val="tx1"/>
                          </a:solidFill>
                        </a:rPr>
                        <a:t>P1</a:t>
                      </a:r>
                    </a:p>
                  </a:txBody>
                  <a:tcPr/>
                </a:tc>
                <a:tc>
                  <a:txBody>
                    <a:bodyPr/>
                    <a:lstStyle/>
                    <a:p>
                      <a:pPr algn="ctr"/>
                      <a:r>
                        <a:rPr lang="en-US" sz="2200" b="1">
                          <a:solidFill>
                            <a:schemeClr val="tx1"/>
                          </a:solidFill>
                        </a:rPr>
                        <a:t>10</a:t>
                      </a:r>
                    </a:p>
                  </a:txBody>
                  <a:tcPr/>
                </a:tc>
                <a:tc>
                  <a:txBody>
                    <a:bodyPr/>
                    <a:lstStyle/>
                    <a:p>
                      <a:pPr algn="ctr"/>
                      <a:r>
                        <a:rPr lang="en-US" sz="2200" b="1">
                          <a:solidFill>
                            <a:schemeClr val="tx1"/>
                          </a:solidFill>
                        </a:rPr>
                        <a:t>5</a:t>
                      </a:r>
                    </a:p>
                  </a:txBody>
                  <a:tcPr/>
                </a:tc>
                <a:extLst>
                  <a:ext uri="{0D108BD9-81ED-4DB2-BD59-A6C34878D82A}">
                    <a16:rowId xmlns:a16="http://schemas.microsoft.com/office/drawing/2014/main" val="3554777181"/>
                  </a:ext>
                </a:extLst>
              </a:tr>
              <a:tr h="401320">
                <a:tc>
                  <a:txBody>
                    <a:bodyPr/>
                    <a:lstStyle/>
                    <a:p>
                      <a:pPr algn="ctr"/>
                      <a:r>
                        <a:rPr lang="en-US" sz="2200" b="1">
                          <a:solidFill>
                            <a:schemeClr val="tx1"/>
                          </a:solidFill>
                        </a:rPr>
                        <a:t>P2</a:t>
                      </a:r>
                    </a:p>
                  </a:txBody>
                  <a:tcPr/>
                </a:tc>
                <a:tc>
                  <a:txBody>
                    <a:bodyPr/>
                    <a:lstStyle/>
                    <a:p>
                      <a:pPr algn="ctr"/>
                      <a:r>
                        <a:rPr lang="en-US" sz="2200" b="1">
                          <a:solidFill>
                            <a:schemeClr val="tx1"/>
                          </a:solidFill>
                        </a:rPr>
                        <a:t>29</a:t>
                      </a:r>
                    </a:p>
                  </a:txBody>
                  <a:tcPr/>
                </a:tc>
                <a:tc>
                  <a:txBody>
                    <a:bodyPr/>
                    <a:lstStyle/>
                    <a:p>
                      <a:pPr algn="ctr"/>
                      <a:r>
                        <a:rPr lang="en-US" sz="2200" b="1">
                          <a:solidFill>
                            <a:schemeClr val="tx1"/>
                          </a:solidFill>
                        </a:rPr>
                        <a:t>2</a:t>
                      </a:r>
                    </a:p>
                  </a:txBody>
                  <a:tcPr/>
                </a:tc>
                <a:extLst>
                  <a:ext uri="{0D108BD9-81ED-4DB2-BD59-A6C34878D82A}">
                    <a16:rowId xmlns:a16="http://schemas.microsoft.com/office/drawing/2014/main" val="3485871730"/>
                  </a:ext>
                </a:extLst>
              </a:tr>
              <a:tr h="370840">
                <a:tc>
                  <a:txBody>
                    <a:bodyPr/>
                    <a:lstStyle/>
                    <a:p>
                      <a:pPr algn="ctr"/>
                      <a:r>
                        <a:rPr lang="en-US" sz="2200" b="1">
                          <a:solidFill>
                            <a:schemeClr val="tx1"/>
                          </a:solidFill>
                        </a:rPr>
                        <a:t>P3</a:t>
                      </a:r>
                    </a:p>
                  </a:txBody>
                  <a:tcPr/>
                </a:tc>
                <a:tc>
                  <a:txBody>
                    <a:bodyPr/>
                    <a:lstStyle/>
                    <a:p>
                      <a:pPr algn="ctr"/>
                      <a:r>
                        <a:rPr lang="en-US" sz="2200" b="1">
                          <a:solidFill>
                            <a:schemeClr val="tx1"/>
                          </a:solidFill>
                        </a:rPr>
                        <a:t>3</a:t>
                      </a:r>
                    </a:p>
                  </a:txBody>
                  <a:tcPr/>
                </a:tc>
                <a:tc>
                  <a:txBody>
                    <a:bodyPr/>
                    <a:lstStyle/>
                    <a:p>
                      <a:pPr algn="ctr"/>
                      <a:r>
                        <a:rPr lang="en-US" sz="2200" b="1">
                          <a:solidFill>
                            <a:schemeClr val="tx1"/>
                          </a:solidFill>
                        </a:rPr>
                        <a:t>0</a:t>
                      </a:r>
                    </a:p>
                  </a:txBody>
                  <a:tcPr/>
                </a:tc>
                <a:extLst>
                  <a:ext uri="{0D108BD9-81ED-4DB2-BD59-A6C34878D82A}">
                    <a16:rowId xmlns:a16="http://schemas.microsoft.com/office/drawing/2014/main" val="3362756668"/>
                  </a:ext>
                </a:extLst>
              </a:tr>
              <a:tr h="370840">
                <a:tc>
                  <a:txBody>
                    <a:bodyPr/>
                    <a:lstStyle/>
                    <a:p>
                      <a:pPr algn="ctr"/>
                      <a:r>
                        <a:rPr lang="en-US" sz="2200" b="1">
                          <a:solidFill>
                            <a:schemeClr val="tx1"/>
                          </a:solidFill>
                        </a:rPr>
                        <a:t>P4</a:t>
                      </a:r>
                    </a:p>
                  </a:txBody>
                  <a:tcPr/>
                </a:tc>
                <a:tc>
                  <a:txBody>
                    <a:bodyPr/>
                    <a:lstStyle/>
                    <a:p>
                      <a:pPr algn="ctr"/>
                      <a:r>
                        <a:rPr lang="en-US" sz="2200" b="1">
                          <a:solidFill>
                            <a:schemeClr val="tx1"/>
                          </a:solidFill>
                        </a:rPr>
                        <a:t>7</a:t>
                      </a:r>
                    </a:p>
                  </a:txBody>
                  <a:tcPr/>
                </a:tc>
                <a:tc>
                  <a:txBody>
                    <a:bodyPr/>
                    <a:lstStyle/>
                    <a:p>
                      <a:pPr algn="ctr"/>
                      <a:r>
                        <a:rPr lang="en-US" sz="2200" b="1">
                          <a:solidFill>
                            <a:schemeClr val="tx1"/>
                          </a:solidFill>
                        </a:rPr>
                        <a:t>1</a:t>
                      </a:r>
                    </a:p>
                  </a:txBody>
                  <a:tcPr/>
                </a:tc>
                <a:extLst>
                  <a:ext uri="{0D108BD9-81ED-4DB2-BD59-A6C34878D82A}">
                    <a16:rowId xmlns:a16="http://schemas.microsoft.com/office/drawing/2014/main" val="379892717"/>
                  </a:ext>
                </a:extLst>
              </a:tr>
              <a:tr h="370840">
                <a:tc>
                  <a:txBody>
                    <a:bodyPr/>
                    <a:lstStyle/>
                    <a:p>
                      <a:pPr algn="ctr"/>
                      <a:r>
                        <a:rPr lang="en-US" sz="2200" b="1">
                          <a:solidFill>
                            <a:schemeClr val="tx1"/>
                          </a:solidFill>
                        </a:rPr>
                        <a:t>P5</a:t>
                      </a:r>
                    </a:p>
                  </a:txBody>
                  <a:tcPr/>
                </a:tc>
                <a:tc>
                  <a:txBody>
                    <a:bodyPr/>
                    <a:lstStyle/>
                    <a:p>
                      <a:pPr algn="ctr"/>
                      <a:r>
                        <a:rPr lang="en-US" sz="2200" b="1">
                          <a:solidFill>
                            <a:schemeClr val="tx1"/>
                          </a:solidFill>
                        </a:rPr>
                        <a:t>12</a:t>
                      </a:r>
                    </a:p>
                  </a:txBody>
                  <a:tcPr/>
                </a:tc>
                <a:tc>
                  <a:txBody>
                    <a:bodyPr/>
                    <a:lstStyle/>
                    <a:p>
                      <a:pPr algn="ctr"/>
                      <a:r>
                        <a:rPr lang="en-US" sz="2200" b="1">
                          <a:solidFill>
                            <a:schemeClr val="tx1"/>
                          </a:solidFill>
                        </a:rPr>
                        <a:t>7</a:t>
                      </a:r>
                    </a:p>
                  </a:txBody>
                  <a:tcPr/>
                </a:tc>
                <a:extLst>
                  <a:ext uri="{0D108BD9-81ED-4DB2-BD59-A6C34878D82A}">
                    <a16:rowId xmlns:a16="http://schemas.microsoft.com/office/drawing/2014/main" val="818478311"/>
                  </a:ext>
                </a:extLst>
              </a:tr>
            </a:tbl>
          </a:graphicData>
        </a:graphic>
      </p:graphicFrame>
    </p:spTree>
    <p:extLst>
      <p:ext uri="{BB962C8B-B14F-4D97-AF65-F5344CB8AC3E}">
        <p14:creationId xmlns:p14="http://schemas.microsoft.com/office/powerpoint/2010/main" val="7700144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Round Robin (RR)</a:t>
            </a:r>
            <a:endParaRPr lang="en-US"/>
          </a:p>
        </p:txBody>
      </p:sp>
      <p:sp>
        <p:nvSpPr>
          <p:cNvPr id="3" name="Content Placeholder 2"/>
          <p:cNvSpPr>
            <a:spLocks noGrp="1"/>
          </p:cNvSpPr>
          <p:nvPr>
            <p:ph idx="1"/>
          </p:nvPr>
        </p:nvSpPr>
        <p:spPr/>
        <p:txBody>
          <a:bodyPr/>
          <a:lstStyle/>
          <a:p>
            <a:r>
              <a:rPr lang="vi-VN"/>
              <a:t>Mỗi process nhận được một đơn vị nhỏ thời gian CPU (time slice, quantum time), thông thường từ 10-100 msec để thực thi</a:t>
            </a:r>
          </a:p>
          <a:p>
            <a:r>
              <a:rPr lang="vi-VN"/>
              <a:t>Sau khoảng thời gian đó, process bị đoạt quyền và trở về cuối hàng đợi ready</a:t>
            </a:r>
          </a:p>
          <a:p>
            <a:r>
              <a:rPr lang="vi-VN"/>
              <a:t>Nếu có n process trong hàng đợi ready và quantum time = q thì không có process nào phải chờ đợi quá (n -1)q đơn vị thời gian</a:t>
            </a:r>
          </a:p>
          <a:p>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4</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359653161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5</a:t>
            </a:r>
            <a:endParaRPr kumimoji="1" lang="ja-JP" altLang="en-US" dirty="0"/>
          </a:p>
        </p:txBody>
      </p:sp>
      <p:sp>
        <p:nvSpPr>
          <p:cNvPr id="3" name="コンテンツ プレースホルダー 2"/>
          <p:cNvSpPr>
            <a:spLocks noGrp="1"/>
          </p:cNvSpPr>
          <p:nvPr>
            <p:ph idx="1"/>
          </p:nvPr>
        </p:nvSpPr>
        <p:spPr>
          <a:xfrm>
            <a:off x="1775520" y="1268065"/>
            <a:ext cx="8640960" cy="5256560"/>
          </a:xfrm>
        </p:spPr>
        <p:txBody>
          <a:bodyPr/>
          <a:lstStyle/>
          <a:p>
            <a:pPr marL="0" indent="0">
              <a:buNone/>
            </a:pPr>
            <a:r>
              <a:rPr lang="vi-VN" altLang="ja-JP"/>
              <a:t>Cho 4 tiến trình và thời gian vào (Arrival Time) tương ứng</a:t>
            </a:r>
            <a:r>
              <a:rPr lang="en-US" altLang="ja-JP"/>
              <a:t>:</a:t>
            </a:r>
          </a:p>
          <a:p>
            <a:pPr marL="0" indent="0">
              <a:buNone/>
            </a:pPr>
            <a:endParaRPr lang="en-US" altLang="ja-JP"/>
          </a:p>
          <a:p>
            <a:pPr marL="0" indent="0">
              <a:buNone/>
            </a:pPr>
            <a:endParaRPr lang="en-US" altLang="ja-JP"/>
          </a:p>
          <a:p>
            <a:pPr marL="0" indent="0">
              <a:buNone/>
            </a:pPr>
            <a:endParaRPr lang="en-US" altLang="ja-JP"/>
          </a:p>
          <a:p>
            <a:pPr marL="0" indent="0">
              <a:buNone/>
            </a:pPr>
            <a:endParaRPr lang="en-US" altLang="ja-JP"/>
          </a:p>
          <a:p>
            <a:pPr marL="0" indent="0">
              <a:buNone/>
            </a:pPr>
            <a:endParaRPr lang="en-US" altLang="ja-JP"/>
          </a:p>
          <a:p>
            <a:pPr marL="0" indent="0">
              <a:buNone/>
            </a:pPr>
            <a:r>
              <a:rPr lang="en-US"/>
              <a:t>Vẽ sơ đồ Gantt và tính thời gian chờ trung bình (average wait time) và thời gian xoay vòng (average turnaround time) trung bình cho các giải thuật định thời </a:t>
            </a:r>
          </a:p>
          <a:p>
            <a:pPr marL="514350" indent="-514350">
              <a:buFont typeface="+mj-lt"/>
              <a:buAutoNum type="alphaLcPeriod"/>
            </a:pPr>
            <a:r>
              <a:rPr lang="en-US"/>
              <a:t>Shortest Remaining Time First (SRTF) </a:t>
            </a:r>
          </a:p>
          <a:p>
            <a:pPr marL="514350" indent="-514350">
              <a:buFont typeface="+mj-lt"/>
              <a:buAutoNum type="alphaLcPeriod"/>
            </a:pPr>
            <a:r>
              <a:rPr lang="en-US"/>
              <a:t>Round Robin (RR) với quantum = 4</a:t>
            </a:r>
            <a:endParaRPr kumimoji="1" lang="ja-JP" altLang="en-US" dirty="0"/>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10/15/2023</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40</a:t>
            </a:fld>
            <a:endParaRPr kumimoji="1" lang="ja-JP" altLang="en-US"/>
          </a:p>
        </p:txBody>
      </p:sp>
      <p:sp>
        <p:nvSpPr>
          <p:cNvPr id="8" name="Rectangle 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854212994"/>
              </p:ext>
            </p:extLst>
          </p:nvPr>
        </p:nvGraphicFramePr>
        <p:xfrm>
          <a:off x="2590799" y="1752602"/>
          <a:ext cx="7239000" cy="2394235"/>
        </p:xfrm>
        <a:graphic>
          <a:graphicData uri="http://schemas.openxmlformats.org/drawingml/2006/table">
            <a:tbl>
              <a:tblPr firstRow="1" bandRow="1">
                <a:tableStyleId>{5C22544A-7EE6-4342-B048-85BDC9FD1C3A}</a:tableStyleId>
              </a:tblPr>
              <a:tblGrid>
                <a:gridCol w="2413000">
                  <a:extLst>
                    <a:ext uri="{9D8B030D-6E8A-4147-A177-3AD203B41FA5}">
                      <a16:colId xmlns:a16="http://schemas.microsoft.com/office/drawing/2014/main" val="932638907"/>
                    </a:ext>
                  </a:extLst>
                </a:gridCol>
                <a:gridCol w="2413000">
                  <a:extLst>
                    <a:ext uri="{9D8B030D-6E8A-4147-A177-3AD203B41FA5}">
                      <a16:colId xmlns:a16="http://schemas.microsoft.com/office/drawing/2014/main" val="1247048383"/>
                    </a:ext>
                  </a:extLst>
                </a:gridCol>
                <a:gridCol w="2413000">
                  <a:extLst>
                    <a:ext uri="{9D8B030D-6E8A-4147-A177-3AD203B41FA5}">
                      <a16:colId xmlns:a16="http://schemas.microsoft.com/office/drawing/2014/main" val="845646971"/>
                    </a:ext>
                  </a:extLst>
                </a:gridCol>
              </a:tblGrid>
              <a:tr h="626395">
                <a:tc>
                  <a:txBody>
                    <a:bodyPr/>
                    <a:lstStyle/>
                    <a:p>
                      <a:pPr algn="ctr"/>
                      <a:r>
                        <a:rPr lang="en-US" sz="2300">
                          <a:solidFill>
                            <a:schemeClr val="tx1"/>
                          </a:solidFill>
                        </a:rPr>
                        <a:t>Process</a:t>
                      </a:r>
                    </a:p>
                  </a:txBody>
                  <a:tcPr/>
                </a:tc>
                <a:tc>
                  <a:txBody>
                    <a:bodyPr/>
                    <a:lstStyle/>
                    <a:p>
                      <a:pPr algn="ctr"/>
                      <a:r>
                        <a:rPr lang="en-US" sz="2300" b="1">
                          <a:solidFill>
                            <a:schemeClr val="tx1"/>
                          </a:solidFill>
                        </a:rPr>
                        <a:t>Arrival Time</a:t>
                      </a:r>
                    </a:p>
                  </a:txBody>
                  <a:tcPr/>
                </a:tc>
                <a:tc>
                  <a:txBody>
                    <a:bodyPr/>
                    <a:lstStyle/>
                    <a:p>
                      <a:pPr algn="ctr"/>
                      <a:r>
                        <a:rPr lang="en-US" sz="2300" b="1">
                          <a:solidFill>
                            <a:schemeClr val="tx1"/>
                          </a:solidFill>
                        </a:rPr>
                        <a:t>CPU Burst Time</a:t>
                      </a:r>
                    </a:p>
                  </a:txBody>
                  <a:tcPr/>
                </a:tc>
                <a:extLst>
                  <a:ext uri="{0D108BD9-81ED-4DB2-BD59-A6C34878D82A}">
                    <a16:rowId xmlns:a16="http://schemas.microsoft.com/office/drawing/2014/main" val="3754633356"/>
                  </a:ext>
                </a:extLst>
              </a:tr>
              <a:tr h="414901">
                <a:tc>
                  <a:txBody>
                    <a:bodyPr/>
                    <a:lstStyle/>
                    <a:p>
                      <a:pPr algn="ctr"/>
                      <a:r>
                        <a:rPr lang="en-US" sz="2300" b="1">
                          <a:solidFill>
                            <a:schemeClr val="tx1"/>
                          </a:solidFill>
                        </a:rPr>
                        <a:t>P1</a:t>
                      </a:r>
                    </a:p>
                  </a:txBody>
                  <a:tcPr/>
                </a:tc>
                <a:tc>
                  <a:txBody>
                    <a:bodyPr/>
                    <a:lstStyle/>
                    <a:p>
                      <a:pPr algn="ctr"/>
                      <a:r>
                        <a:rPr lang="en-US" sz="2300" b="1">
                          <a:solidFill>
                            <a:schemeClr val="tx1"/>
                          </a:solidFill>
                        </a:rPr>
                        <a:t>0</a:t>
                      </a:r>
                    </a:p>
                  </a:txBody>
                  <a:tcPr/>
                </a:tc>
                <a:tc>
                  <a:txBody>
                    <a:bodyPr/>
                    <a:lstStyle/>
                    <a:p>
                      <a:pPr algn="ctr"/>
                      <a:r>
                        <a:rPr lang="en-US" sz="2300" b="1">
                          <a:solidFill>
                            <a:schemeClr val="tx1"/>
                          </a:solidFill>
                        </a:rPr>
                        <a:t>12</a:t>
                      </a:r>
                    </a:p>
                  </a:txBody>
                  <a:tcPr/>
                </a:tc>
                <a:extLst>
                  <a:ext uri="{0D108BD9-81ED-4DB2-BD59-A6C34878D82A}">
                    <a16:rowId xmlns:a16="http://schemas.microsoft.com/office/drawing/2014/main" val="3554777181"/>
                  </a:ext>
                </a:extLst>
              </a:tr>
              <a:tr h="414901">
                <a:tc>
                  <a:txBody>
                    <a:bodyPr/>
                    <a:lstStyle/>
                    <a:p>
                      <a:pPr algn="ctr"/>
                      <a:r>
                        <a:rPr lang="en-US" sz="2300" b="1">
                          <a:solidFill>
                            <a:schemeClr val="tx1"/>
                          </a:solidFill>
                        </a:rPr>
                        <a:t>P2</a:t>
                      </a:r>
                    </a:p>
                  </a:txBody>
                  <a:tcPr/>
                </a:tc>
                <a:tc>
                  <a:txBody>
                    <a:bodyPr/>
                    <a:lstStyle/>
                    <a:p>
                      <a:pPr algn="ctr"/>
                      <a:r>
                        <a:rPr lang="en-US" sz="2300" b="1">
                          <a:solidFill>
                            <a:schemeClr val="tx1"/>
                          </a:solidFill>
                        </a:rPr>
                        <a:t>2</a:t>
                      </a:r>
                    </a:p>
                  </a:txBody>
                  <a:tcPr/>
                </a:tc>
                <a:tc>
                  <a:txBody>
                    <a:bodyPr/>
                    <a:lstStyle/>
                    <a:p>
                      <a:pPr algn="ctr"/>
                      <a:r>
                        <a:rPr lang="en-US" sz="2300" b="1">
                          <a:solidFill>
                            <a:schemeClr val="tx1"/>
                          </a:solidFill>
                        </a:rPr>
                        <a:t>7</a:t>
                      </a:r>
                    </a:p>
                  </a:txBody>
                  <a:tcPr/>
                </a:tc>
                <a:extLst>
                  <a:ext uri="{0D108BD9-81ED-4DB2-BD59-A6C34878D82A}">
                    <a16:rowId xmlns:a16="http://schemas.microsoft.com/office/drawing/2014/main" val="3485871730"/>
                  </a:ext>
                </a:extLst>
              </a:tr>
              <a:tr h="414901">
                <a:tc>
                  <a:txBody>
                    <a:bodyPr/>
                    <a:lstStyle/>
                    <a:p>
                      <a:pPr algn="ctr"/>
                      <a:r>
                        <a:rPr lang="en-US" sz="2300" b="1">
                          <a:solidFill>
                            <a:schemeClr val="tx1"/>
                          </a:solidFill>
                        </a:rPr>
                        <a:t>P3</a:t>
                      </a:r>
                    </a:p>
                  </a:txBody>
                  <a:tcPr/>
                </a:tc>
                <a:tc>
                  <a:txBody>
                    <a:bodyPr/>
                    <a:lstStyle/>
                    <a:p>
                      <a:pPr algn="ctr"/>
                      <a:r>
                        <a:rPr lang="en-US" sz="2300" b="1">
                          <a:solidFill>
                            <a:schemeClr val="tx1"/>
                          </a:solidFill>
                        </a:rPr>
                        <a:t>3</a:t>
                      </a:r>
                    </a:p>
                  </a:txBody>
                  <a:tcPr/>
                </a:tc>
                <a:tc>
                  <a:txBody>
                    <a:bodyPr/>
                    <a:lstStyle/>
                    <a:p>
                      <a:pPr algn="ctr"/>
                      <a:r>
                        <a:rPr lang="en-US" sz="2300" b="1">
                          <a:solidFill>
                            <a:schemeClr val="tx1"/>
                          </a:solidFill>
                        </a:rPr>
                        <a:t>5</a:t>
                      </a:r>
                    </a:p>
                  </a:txBody>
                  <a:tcPr/>
                </a:tc>
                <a:extLst>
                  <a:ext uri="{0D108BD9-81ED-4DB2-BD59-A6C34878D82A}">
                    <a16:rowId xmlns:a16="http://schemas.microsoft.com/office/drawing/2014/main" val="3362756668"/>
                  </a:ext>
                </a:extLst>
              </a:tr>
              <a:tr h="414901">
                <a:tc>
                  <a:txBody>
                    <a:bodyPr/>
                    <a:lstStyle/>
                    <a:p>
                      <a:pPr algn="ctr"/>
                      <a:r>
                        <a:rPr lang="en-US" sz="2300" b="1">
                          <a:solidFill>
                            <a:schemeClr val="tx1"/>
                          </a:solidFill>
                        </a:rPr>
                        <a:t>P4</a:t>
                      </a:r>
                    </a:p>
                  </a:txBody>
                  <a:tcPr/>
                </a:tc>
                <a:tc>
                  <a:txBody>
                    <a:bodyPr/>
                    <a:lstStyle/>
                    <a:p>
                      <a:pPr algn="ctr"/>
                      <a:r>
                        <a:rPr lang="en-US" sz="2300" b="1">
                          <a:solidFill>
                            <a:schemeClr val="tx1"/>
                          </a:solidFill>
                        </a:rPr>
                        <a:t>5</a:t>
                      </a:r>
                    </a:p>
                  </a:txBody>
                  <a:tcPr/>
                </a:tc>
                <a:tc>
                  <a:txBody>
                    <a:bodyPr/>
                    <a:lstStyle/>
                    <a:p>
                      <a:pPr algn="ctr"/>
                      <a:r>
                        <a:rPr lang="en-US" sz="2300" b="1">
                          <a:solidFill>
                            <a:schemeClr val="tx1"/>
                          </a:solidFill>
                        </a:rPr>
                        <a:t>9</a:t>
                      </a:r>
                    </a:p>
                  </a:txBody>
                  <a:tcPr/>
                </a:tc>
                <a:extLst>
                  <a:ext uri="{0D108BD9-81ED-4DB2-BD59-A6C34878D82A}">
                    <a16:rowId xmlns:a16="http://schemas.microsoft.com/office/drawing/2014/main" val="379892717"/>
                  </a:ext>
                </a:extLst>
              </a:tr>
            </a:tbl>
          </a:graphicData>
        </a:graphic>
      </p:graphicFrame>
    </p:spTree>
    <p:extLst>
      <p:ext uri="{BB962C8B-B14F-4D97-AF65-F5344CB8AC3E}">
        <p14:creationId xmlns:p14="http://schemas.microsoft.com/office/powerpoint/2010/main" val="6480139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en-US" altLang="ja-JP"/>
              <a:t>Bài tập 6</a:t>
            </a:r>
            <a:endParaRPr kumimoji="1" lang="ja-JP" altLang="en-US" dirty="0"/>
          </a:p>
        </p:txBody>
      </p:sp>
      <p:sp>
        <p:nvSpPr>
          <p:cNvPr id="3" name="コンテンツ プレースホルダー 2"/>
          <p:cNvSpPr>
            <a:spLocks noGrp="1"/>
          </p:cNvSpPr>
          <p:nvPr>
            <p:ph idx="1"/>
          </p:nvPr>
        </p:nvSpPr>
        <p:spPr>
          <a:xfrm>
            <a:off x="1775520" y="1268065"/>
            <a:ext cx="8640960" cy="5256560"/>
          </a:xfrm>
        </p:spPr>
        <p:txBody>
          <a:bodyPr/>
          <a:lstStyle/>
          <a:p>
            <a:pPr marL="0" indent="0">
              <a:buNone/>
            </a:pPr>
            <a:r>
              <a:rPr lang="en-US" altLang="ja-JP" sz="2100"/>
              <a:t>Cho 5 tiến trình P1, P2, P3, P4, P5 với thời gian vào Ready List và thời gian cần CPU tương tứng như bảng sau:</a:t>
            </a:r>
          </a:p>
          <a:p>
            <a:pPr marL="0" indent="0">
              <a:buNone/>
            </a:pPr>
            <a:endParaRPr lang="en-US" altLang="ja-JP" sz="2100"/>
          </a:p>
          <a:p>
            <a:pPr marL="0" indent="0">
              <a:buNone/>
            </a:pPr>
            <a:endParaRPr lang="en-US" altLang="ja-JP" sz="2100"/>
          </a:p>
          <a:p>
            <a:pPr marL="0" indent="0">
              <a:buNone/>
            </a:pPr>
            <a:endParaRPr lang="en-US" altLang="ja-JP" sz="2100"/>
          </a:p>
          <a:p>
            <a:pPr marL="0" indent="0">
              <a:buNone/>
            </a:pPr>
            <a:endParaRPr lang="en-US" altLang="ja-JP" sz="2100"/>
          </a:p>
          <a:p>
            <a:pPr marL="0" indent="0">
              <a:buNone/>
            </a:pPr>
            <a:endParaRPr lang="en-US" altLang="ja-JP" sz="2100"/>
          </a:p>
          <a:p>
            <a:pPr marL="0" indent="0">
              <a:buNone/>
            </a:pPr>
            <a:endParaRPr lang="en-US" altLang="ja-JP" sz="2100"/>
          </a:p>
          <a:p>
            <a:pPr marL="0" indent="0">
              <a:buNone/>
            </a:pPr>
            <a:r>
              <a:rPr lang="en-US" sz="2100"/>
              <a:t>Vẽ sơ đồ Gantt và tính thời gian chờ trung bình, </a:t>
            </a:r>
            <a:r>
              <a:rPr lang="vi-VN" sz="2100"/>
              <a:t>thời gian đáp ứng trung bình và thời gian lưu lại trong hệ thống (turnaround time) trung bình cho các giải thuật</a:t>
            </a:r>
            <a:r>
              <a:rPr lang="en-US" sz="2100"/>
              <a:t>:</a:t>
            </a:r>
          </a:p>
          <a:p>
            <a:pPr marL="514350" indent="-514350">
              <a:buFont typeface="+mj-lt"/>
              <a:buAutoNum type="alphaLcPeriod"/>
            </a:pPr>
            <a:r>
              <a:rPr lang="en-US" sz="2100"/>
              <a:t>FCFS				 </a:t>
            </a:r>
          </a:p>
          <a:p>
            <a:pPr marL="514350" indent="-514350">
              <a:buFont typeface="+mj-lt"/>
              <a:buAutoNum type="alphaLcPeriod"/>
            </a:pPr>
            <a:r>
              <a:rPr lang="en-US" sz="2100"/>
              <a:t>SJF preemptive</a:t>
            </a:r>
          </a:p>
          <a:p>
            <a:pPr marL="514350" indent="-514350">
              <a:buFont typeface="+mj-lt"/>
              <a:buAutoNum type="alphaLcPeriod"/>
            </a:pPr>
            <a:r>
              <a:rPr lang="en-US" sz="2100"/>
              <a:t>RR với quantum time = 6 	</a:t>
            </a:r>
          </a:p>
        </p:txBody>
      </p:sp>
      <p:sp>
        <p:nvSpPr>
          <p:cNvPr id="4" name="日付プレースホルダー 3"/>
          <p:cNvSpPr>
            <a:spLocks noGrp="1"/>
          </p:cNvSpPr>
          <p:nvPr>
            <p:ph type="dt" sz="half" idx="10"/>
          </p:nvPr>
        </p:nvSpPr>
        <p:spPr/>
        <p:txBody>
          <a:bodyPr/>
          <a:lstStyle/>
          <a:p>
            <a:fld id="{0DB942B6-B4D9-4495-B974-EBCB4AFDE5F6}" type="datetime1">
              <a:rPr kumimoji="1" lang="en-US" altLang="ja-JP" smtClean="0"/>
              <a:t>10/15/2023</a:t>
            </a:fld>
            <a:endParaRPr kumimoji="1" lang="ja-JP" altLang="en-US"/>
          </a:p>
        </p:txBody>
      </p:sp>
      <p:sp>
        <p:nvSpPr>
          <p:cNvPr id="5" name="フッター プレースホルダー 4"/>
          <p:cNvSpPr>
            <a:spLocks noGrp="1"/>
          </p:cNvSpPr>
          <p:nvPr>
            <p:ph type="ftr" sz="quarter" idx="11"/>
          </p:nvPr>
        </p:nvSpPr>
        <p:spPr>
          <a:xfrm>
            <a:off x="3286101" y="6524626"/>
            <a:ext cx="5618212" cy="288925"/>
          </a:xfrm>
        </p:spPr>
        <p:txBody>
          <a:bodyPr/>
          <a:lstStyle/>
          <a:p>
            <a:r>
              <a:rPr kumimoji="1" lang="en-US" altLang="ja-JP"/>
              <a:t>Copyrights 2020 CE-UIT. All Rights Reserved.</a:t>
            </a:r>
            <a:endParaRPr kumimoji="1" lang="ja-JP" altLang="en-US" dirty="0"/>
          </a:p>
        </p:txBody>
      </p:sp>
      <p:sp>
        <p:nvSpPr>
          <p:cNvPr id="6" name="スライド番号プレースホルダー 5"/>
          <p:cNvSpPr>
            <a:spLocks noGrp="1"/>
          </p:cNvSpPr>
          <p:nvPr>
            <p:ph type="sldNum" sz="quarter" idx="12"/>
          </p:nvPr>
        </p:nvSpPr>
        <p:spPr/>
        <p:txBody>
          <a:bodyPr/>
          <a:lstStyle/>
          <a:p>
            <a:fld id="{800C8475-47C1-49C9-BEE5-594F8CF4D71F}" type="slidenum">
              <a:rPr kumimoji="1" lang="ja-JP" altLang="en-US" smtClean="0"/>
              <a:pPr/>
              <a:t>41</a:t>
            </a:fld>
            <a:endParaRPr kumimoji="1" lang="ja-JP" altLang="en-US"/>
          </a:p>
        </p:txBody>
      </p:sp>
      <p:sp>
        <p:nvSpPr>
          <p:cNvPr id="8" name="Rectangle 1"/>
          <p:cNvSpPr>
            <a:spLocks noChangeArrowheads="1"/>
          </p:cNvSpPr>
          <p:nvPr/>
        </p:nvSpPr>
        <p:spPr bwMode="auto">
          <a:xfrm>
            <a:off x="1524001"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7" name="Table 6"/>
          <p:cNvGraphicFramePr>
            <a:graphicFrameLocks noGrp="1"/>
          </p:cNvGraphicFramePr>
          <p:nvPr>
            <p:extLst>
              <p:ext uri="{D42A27DB-BD31-4B8C-83A1-F6EECF244321}">
                <p14:modId xmlns:p14="http://schemas.microsoft.com/office/powerpoint/2010/main" val="3263872818"/>
              </p:ext>
            </p:extLst>
          </p:nvPr>
        </p:nvGraphicFramePr>
        <p:xfrm>
          <a:off x="2886869" y="1981200"/>
          <a:ext cx="6553992" cy="2286000"/>
        </p:xfrm>
        <a:graphic>
          <a:graphicData uri="http://schemas.openxmlformats.org/drawingml/2006/table">
            <a:tbl>
              <a:tblPr firstRow="1" bandRow="1">
                <a:tableStyleId>{5C22544A-7EE6-4342-B048-85BDC9FD1C3A}</a:tableStyleId>
              </a:tblPr>
              <a:tblGrid>
                <a:gridCol w="2184664">
                  <a:extLst>
                    <a:ext uri="{9D8B030D-6E8A-4147-A177-3AD203B41FA5}">
                      <a16:colId xmlns:a16="http://schemas.microsoft.com/office/drawing/2014/main" val="932638907"/>
                    </a:ext>
                  </a:extLst>
                </a:gridCol>
                <a:gridCol w="2184664">
                  <a:extLst>
                    <a:ext uri="{9D8B030D-6E8A-4147-A177-3AD203B41FA5}">
                      <a16:colId xmlns:a16="http://schemas.microsoft.com/office/drawing/2014/main" val="1247048383"/>
                    </a:ext>
                  </a:extLst>
                </a:gridCol>
                <a:gridCol w="2184664">
                  <a:extLst>
                    <a:ext uri="{9D8B030D-6E8A-4147-A177-3AD203B41FA5}">
                      <a16:colId xmlns:a16="http://schemas.microsoft.com/office/drawing/2014/main" val="845646971"/>
                    </a:ext>
                  </a:extLst>
                </a:gridCol>
              </a:tblGrid>
              <a:tr h="317500">
                <a:tc>
                  <a:txBody>
                    <a:bodyPr/>
                    <a:lstStyle/>
                    <a:p>
                      <a:pPr algn="ctr"/>
                      <a:r>
                        <a:rPr lang="en-US" sz="1900">
                          <a:solidFill>
                            <a:schemeClr val="tx1"/>
                          </a:solidFill>
                        </a:rPr>
                        <a:t>Process</a:t>
                      </a:r>
                    </a:p>
                  </a:txBody>
                  <a:tcPr/>
                </a:tc>
                <a:tc>
                  <a:txBody>
                    <a:bodyPr/>
                    <a:lstStyle/>
                    <a:p>
                      <a:pPr algn="ctr"/>
                      <a:r>
                        <a:rPr lang="en-US" sz="1900" b="1">
                          <a:solidFill>
                            <a:schemeClr val="tx1"/>
                          </a:solidFill>
                        </a:rPr>
                        <a:t>Arrival Time</a:t>
                      </a:r>
                    </a:p>
                  </a:txBody>
                  <a:tcPr/>
                </a:tc>
                <a:tc>
                  <a:txBody>
                    <a:bodyPr/>
                    <a:lstStyle/>
                    <a:p>
                      <a:pPr algn="ctr"/>
                      <a:r>
                        <a:rPr lang="en-US" sz="1900" b="1">
                          <a:solidFill>
                            <a:schemeClr val="tx1"/>
                          </a:solidFill>
                        </a:rPr>
                        <a:t>CPU Burst Time</a:t>
                      </a:r>
                    </a:p>
                  </a:txBody>
                  <a:tcPr/>
                </a:tc>
                <a:extLst>
                  <a:ext uri="{0D108BD9-81ED-4DB2-BD59-A6C34878D82A}">
                    <a16:rowId xmlns:a16="http://schemas.microsoft.com/office/drawing/2014/main" val="3754633356"/>
                  </a:ext>
                </a:extLst>
              </a:tr>
              <a:tr h="317500">
                <a:tc>
                  <a:txBody>
                    <a:bodyPr/>
                    <a:lstStyle/>
                    <a:p>
                      <a:pPr algn="ctr"/>
                      <a:r>
                        <a:rPr lang="en-US" sz="1900" b="1">
                          <a:solidFill>
                            <a:schemeClr val="tx1"/>
                          </a:solidFill>
                        </a:rPr>
                        <a:t>P1</a:t>
                      </a:r>
                    </a:p>
                  </a:txBody>
                  <a:tcPr/>
                </a:tc>
                <a:tc>
                  <a:txBody>
                    <a:bodyPr/>
                    <a:lstStyle/>
                    <a:p>
                      <a:pPr algn="ctr"/>
                      <a:r>
                        <a:rPr lang="en-US" sz="1900" b="1">
                          <a:solidFill>
                            <a:schemeClr val="tx1"/>
                          </a:solidFill>
                        </a:rPr>
                        <a:t>0</a:t>
                      </a:r>
                    </a:p>
                  </a:txBody>
                  <a:tcPr/>
                </a:tc>
                <a:tc>
                  <a:txBody>
                    <a:bodyPr/>
                    <a:lstStyle/>
                    <a:p>
                      <a:pPr algn="ctr"/>
                      <a:r>
                        <a:rPr lang="en-US" sz="1900" b="1">
                          <a:solidFill>
                            <a:schemeClr val="tx1"/>
                          </a:solidFill>
                        </a:rPr>
                        <a:t>8</a:t>
                      </a:r>
                    </a:p>
                  </a:txBody>
                  <a:tcPr/>
                </a:tc>
                <a:extLst>
                  <a:ext uri="{0D108BD9-81ED-4DB2-BD59-A6C34878D82A}">
                    <a16:rowId xmlns:a16="http://schemas.microsoft.com/office/drawing/2014/main" val="3554777181"/>
                  </a:ext>
                </a:extLst>
              </a:tr>
              <a:tr h="317500">
                <a:tc>
                  <a:txBody>
                    <a:bodyPr/>
                    <a:lstStyle/>
                    <a:p>
                      <a:pPr algn="ctr"/>
                      <a:r>
                        <a:rPr lang="en-US" sz="1900" b="1">
                          <a:solidFill>
                            <a:schemeClr val="tx1"/>
                          </a:solidFill>
                        </a:rPr>
                        <a:t>P2</a:t>
                      </a:r>
                    </a:p>
                  </a:txBody>
                  <a:tcPr/>
                </a:tc>
                <a:tc>
                  <a:txBody>
                    <a:bodyPr/>
                    <a:lstStyle/>
                    <a:p>
                      <a:pPr algn="ctr"/>
                      <a:r>
                        <a:rPr lang="en-US" sz="1900" b="1">
                          <a:solidFill>
                            <a:schemeClr val="tx1"/>
                          </a:solidFill>
                        </a:rPr>
                        <a:t>2</a:t>
                      </a:r>
                    </a:p>
                  </a:txBody>
                  <a:tcPr/>
                </a:tc>
                <a:tc>
                  <a:txBody>
                    <a:bodyPr/>
                    <a:lstStyle/>
                    <a:p>
                      <a:pPr algn="ctr"/>
                      <a:r>
                        <a:rPr lang="en-US" sz="1900" b="1">
                          <a:solidFill>
                            <a:schemeClr val="tx1"/>
                          </a:solidFill>
                        </a:rPr>
                        <a:t>19</a:t>
                      </a:r>
                    </a:p>
                  </a:txBody>
                  <a:tcPr/>
                </a:tc>
                <a:extLst>
                  <a:ext uri="{0D108BD9-81ED-4DB2-BD59-A6C34878D82A}">
                    <a16:rowId xmlns:a16="http://schemas.microsoft.com/office/drawing/2014/main" val="3485871730"/>
                  </a:ext>
                </a:extLst>
              </a:tr>
              <a:tr h="317500">
                <a:tc>
                  <a:txBody>
                    <a:bodyPr/>
                    <a:lstStyle/>
                    <a:p>
                      <a:pPr algn="ctr"/>
                      <a:r>
                        <a:rPr lang="en-US" sz="1900" b="1">
                          <a:solidFill>
                            <a:schemeClr val="tx1"/>
                          </a:solidFill>
                        </a:rPr>
                        <a:t>P3</a:t>
                      </a:r>
                    </a:p>
                  </a:txBody>
                  <a:tcPr/>
                </a:tc>
                <a:tc>
                  <a:txBody>
                    <a:bodyPr/>
                    <a:lstStyle/>
                    <a:p>
                      <a:pPr algn="ctr"/>
                      <a:r>
                        <a:rPr lang="en-US" sz="1900" b="1">
                          <a:solidFill>
                            <a:schemeClr val="tx1"/>
                          </a:solidFill>
                        </a:rPr>
                        <a:t>4</a:t>
                      </a:r>
                    </a:p>
                  </a:txBody>
                  <a:tcPr/>
                </a:tc>
                <a:tc>
                  <a:txBody>
                    <a:bodyPr/>
                    <a:lstStyle/>
                    <a:p>
                      <a:pPr algn="ctr"/>
                      <a:r>
                        <a:rPr lang="en-US" sz="1900" b="1">
                          <a:solidFill>
                            <a:schemeClr val="tx1"/>
                          </a:solidFill>
                        </a:rPr>
                        <a:t>3</a:t>
                      </a:r>
                    </a:p>
                  </a:txBody>
                  <a:tcPr/>
                </a:tc>
                <a:extLst>
                  <a:ext uri="{0D108BD9-81ED-4DB2-BD59-A6C34878D82A}">
                    <a16:rowId xmlns:a16="http://schemas.microsoft.com/office/drawing/2014/main" val="3362756668"/>
                  </a:ext>
                </a:extLst>
              </a:tr>
              <a:tr h="317500">
                <a:tc>
                  <a:txBody>
                    <a:bodyPr/>
                    <a:lstStyle/>
                    <a:p>
                      <a:pPr algn="ctr"/>
                      <a:r>
                        <a:rPr lang="en-US" sz="1900" b="1">
                          <a:solidFill>
                            <a:schemeClr val="tx1"/>
                          </a:solidFill>
                        </a:rPr>
                        <a:t>P4</a:t>
                      </a:r>
                    </a:p>
                  </a:txBody>
                  <a:tcPr/>
                </a:tc>
                <a:tc>
                  <a:txBody>
                    <a:bodyPr/>
                    <a:lstStyle/>
                    <a:p>
                      <a:pPr algn="ctr"/>
                      <a:r>
                        <a:rPr lang="en-US" sz="1900" b="1">
                          <a:solidFill>
                            <a:schemeClr val="tx1"/>
                          </a:solidFill>
                        </a:rPr>
                        <a:t>5</a:t>
                      </a:r>
                    </a:p>
                  </a:txBody>
                  <a:tcPr/>
                </a:tc>
                <a:tc>
                  <a:txBody>
                    <a:bodyPr/>
                    <a:lstStyle/>
                    <a:p>
                      <a:pPr algn="ctr"/>
                      <a:r>
                        <a:rPr lang="en-US" sz="1900" b="1">
                          <a:solidFill>
                            <a:schemeClr val="tx1"/>
                          </a:solidFill>
                        </a:rPr>
                        <a:t>6</a:t>
                      </a:r>
                    </a:p>
                  </a:txBody>
                  <a:tcPr/>
                </a:tc>
                <a:extLst>
                  <a:ext uri="{0D108BD9-81ED-4DB2-BD59-A6C34878D82A}">
                    <a16:rowId xmlns:a16="http://schemas.microsoft.com/office/drawing/2014/main" val="379892717"/>
                  </a:ext>
                </a:extLst>
              </a:tr>
              <a:tr h="317500">
                <a:tc>
                  <a:txBody>
                    <a:bodyPr/>
                    <a:lstStyle/>
                    <a:p>
                      <a:pPr algn="ctr"/>
                      <a:r>
                        <a:rPr lang="en-US" sz="1900" b="1">
                          <a:solidFill>
                            <a:schemeClr val="tx1"/>
                          </a:solidFill>
                        </a:rPr>
                        <a:t>P5</a:t>
                      </a:r>
                    </a:p>
                  </a:txBody>
                  <a:tcPr/>
                </a:tc>
                <a:tc>
                  <a:txBody>
                    <a:bodyPr/>
                    <a:lstStyle/>
                    <a:p>
                      <a:pPr algn="ctr"/>
                      <a:r>
                        <a:rPr lang="en-US" sz="1900" b="1">
                          <a:solidFill>
                            <a:schemeClr val="tx1"/>
                          </a:solidFill>
                        </a:rPr>
                        <a:t>7</a:t>
                      </a:r>
                    </a:p>
                  </a:txBody>
                  <a:tcPr/>
                </a:tc>
                <a:tc>
                  <a:txBody>
                    <a:bodyPr/>
                    <a:lstStyle/>
                    <a:p>
                      <a:pPr algn="ctr"/>
                      <a:r>
                        <a:rPr lang="en-US" sz="1900" b="1">
                          <a:solidFill>
                            <a:schemeClr val="tx1"/>
                          </a:solidFill>
                        </a:rPr>
                        <a:t>12</a:t>
                      </a:r>
                    </a:p>
                  </a:txBody>
                  <a:tcPr/>
                </a:tc>
                <a:extLst>
                  <a:ext uri="{0D108BD9-81ED-4DB2-BD59-A6C34878D82A}">
                    <a16:rowId xmlns:a16="http://schemas.microsoft.com/office/drawing/2014/main" val="3583909773"/>
                  </a:ext>
                </a:extLst>
              </a:tr>
            </a:tbl>
          </a:graphicData>
        </a:graphic>
      </p:graphicFrame>
    </p:spTree>
    <p:extLst>
      <p:ext uri="{BB962C8B-B14F-4D97-AF65-F5344CB8AC3E}">
        <p14:creationId xmlns:p14="http://schemas.microsoft.com/office/powerpoint/2010/main" val="308694596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133600" y="1215666"/>
            <a:ext cx="7772400" cy="1470025"/>
          </a:xfrm>
        </p:spPr>
        <p:txBody>
          <a:bodyPr/>
          <a:lstStyle/>
          <a:p>
            <a:r>
              <a:rPr lang="en-US"/>
              <a:t>THẢO LUẬN</a:t>
            </a:r>
          </a:p>
        </p:txBody>
      </p:sp>
      <p:sp>
        <p:nvSpPr>
          <p:cNvPr id="4" name="Date Placeholder 3"/>
          <p:cNvSpPr>
            <a:spLocks noGrp="1"/>
          </p:cNvSpPr>
          <p:nvPr>
            <p:ph type="dt" sz="half" idx="10"/>
          </p:nvPr>
        </p:nvSpPr>
        <p:spPr/>
        <p:txBody>
          <a:bodyPr/>
          <a:lstStyle/>
          <a:p>
            <a:fld id="{6F52207E-8A09-4FC6-83E9-3D1773E47D00}" type="datetime1">
              <a:rPr kumimoji="1" lang="en-US" altLang="ja-JP" smtClean="0"/>
              <a:t>10/15/2023</a:t>
            </a:fld>
            <a:endParaRPr kumimoji="1" lang="ja-JP" altLang="en-US"/>
          </a:p>
        </p:txBody>
      </p:sp>
      <p:sp>
        <p:nvSpPr>
          <p:cNvPr id="5" name="Footer Placeholder 4"/>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6" name="Slide Number Placeholder 5"/>
          <p:cNvSpPr>
            <a:spLocks noGrp="1"/>
          </p:cNvSpPr>
          <p:nvPr>
            <p:ph type="sldNum" sz="quarter" idx="12"/>
          </p:nvPr>
        </p:nvSpPr>
        <p:spPr/>
        <p:txBody>
          <a:bodyPr/>
          <a:lstStyle/>
          <a:p>
            <a:fld id="{800C8475-47C1-49C9-BEE5-594F8CF4D71F}" type="slidenum">
              <a:rPr kumimoji="1" lang="ja-JP" altLang="en-US" smtClean="0"/>
              <a:pPr/>
              <a:t>42</a:t>
            </a:fld>
            <a:endParaRPr kumimoji="1" lang="ja-JP" altLang="en-US"/>
          </a:p>
        </p:txBody>
      </p:sp>
      <p:pic>
        <p:nvPicPr>
          <p:cNvPr id="4100" name="Picture 4" descr="http://data.sinhvienit.net/2013/T09/img/SinhVienIT.Net---suy-nghi.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647407" y="2685690"/>
            <a:ext cx="2895600" cy="2171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4105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Round Robin (RR) (tt)</a:t>
            </a:r>
            <a:endParaRPr lang="en-US"/>
          </a:p>
        </p:txBody>
      </p:sp>
      <p:sp>
        <p:nvSpPr>
          <p:cNvPr id="3" name="Content Placeholder 2"/>
          <p:cNvSpPr>
            <a:spLocks noGrp="1"/>
          </p:cNvSpPr>
          <p:nvPr>
            <p:ph idx="1"/>
          </p:nvPr>
        </p:nvSpPr>
        <p:spPr/>
        <p:txBody>
          <a:bodyPr/>
          <a:lstStyle/>
          <a:p>
            <a:r>
              <a:rPr lang="vi-VN"/>
              <a:t>Hiệu suất:</a:t>
            </a:r>
          </a:p>
          <a:p>
            <a:pPr lvl="1"/>
            <a:r>
              <a:rPr lang="vi-VN"/>
              <a:t>Nếu q lớn: RR =&gt; FCFS</a:t>
            </a:r>
          </a:p>
          <a:p>
            <a:pPr lvl="1"/>
            <a:r>
              <a:rPr lang="vi-VN"/>
              <a:t>Nếu q nhỏ: q không được quá nhỏ bởi vì phải tốn chi phí chuyển ngữ cảnh</a:t>
            </a:r>
          </a:p>
          <a:p>
            <a:pPr lvl="1"/>
            <a:r>
              <a:rPr lang="vi-VN"/>
              <a:t>Thời gian chờ đợi trung bình của giải thuật RR thường khá lớn nhưng thời gian đáp ứng nhỏ</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5</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Tree>
    <p:extLst>
      <p:ext uri="{BB962C8B-B14F-4D97-AF65-F5344CB8AC3E}">
        <p14:creationId xmlns:p14="http://schemas.microsoft.com/office/powerpoint/2010/main" val="2098474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095DE-AE69-4484-B51D-15E4CA9C5AD7}"/>
              </a:ext>
            </a:extLst>
          </p:cNvPr>
          <p:cNvSpPr>
            <a:spLocks noGrp="1"/>
          </p:cNvSpPr>
          <p:nvPr>
            <p:ph type="title"/>
          </p:nvPr>
        </p:nvSpPr>
        <p:spPr/>
        <p:txBody>
          <a:bodyPr/>
          <a:lstStyle/>
          <a:p>
            <a:r>
              <a:rPr lang="en-US" altLang="en-US"/>
              <a:t>Round Robin (RR) (tt)</a:t>
            </a:r>
            <a:endParaRPr lang="en-US"/>
          </a:p>
        </p:txBody>
      </p:sp>
      <p:sp>
        <p:nvSpPr>
          <p:cNvPr id="3" name="Content Placeholder 2">
            <a:extLst>
              <a:ext uri="{FF2B5EF4-FFF2-40B4-BE49-F238E27FC236}">
                <a16:creationId xmlns:a16="http://schemas.microsoft.com/office/drawing/2014/main" id="{3A50F0C2-06A0-4AD9-B469-E680121F1961}"/>
              </a:ext>
            </a:extLst>
          </p:cNvPr>
          <p:cNvSpPr>
            <a:spLocks noGrp="1"/>
          </p:cNvSpPr>
          <p:nvPr>
            <p:ph idx="1"/>
          </p:nvPr>
        </p:nvSpPr>
        <p:spPr>
          <a:xfrm>
            <a:off x="1775520" y="1240363"/>
            <a:ext cx="8640960" cy="4824536"/>
          </a:xfrm>
        </p:spPr>
        <p:txBody>
          <a:bodyPr/>
          <a:lstStyle/>
          <a:p>
            <a:endParaRPr lang="en-US"/>
          </a:p>
          <a:p>
            <a:endParaRPr lang="en-US"/>
          </a:p>
          <a:p>
            <a:endParaRPr lang="en-US"/>
          </a:p>
          <a:p>
            <a:endParaRPr lang="en-US"/>
          </a:p>
          <a:p>
            <a:endParaRPr lang="en-US"/>
          </a:p>
          <a:p>
            <a:r>
              <a:rPr lang="en-US"/>
              <a:t>Giản đồ Gantt (quantum time = 4)</a:t>
            </a:r>
          </a:p>
          <a:p>
            <a:endParaRPr lang="en-US"/>
          </a:p>
          <a:p>
            <a:endParaRPr lang="en-US"/>
          </a:p>
          <a:p>
            <a:r>
              <a:rPr lang="en-US"/>
              <a:t>Thời gian đáp ứng: </a:t>
            </a:r>
          </a:p>
          <a:p>
            <a:pPr lvl="1"/>
            <a:r>
              <a:rPr lang="en-US"/>
              <a:t>P1 = 0, P2 = 2, P3 = 7, P4 = 10, P5 = 10</a:t>
            </a:r>
          </a:p>
          <a:p>
            <a:pPr lvl="1"/>
            <a:r>
              <a:rPr lang="en-US"/>
              <a:t>Thời gian đáp ứng trung bình: 5.8</a:t>
            </a:r>
          </a:p>
        </p:txBody>
      </p:sp>
      <p:sp>
        <p:nvSpPr>
          <p:cNvPr id="4" name="Date Placeholder 3">
            <a:extLst>
              <a:ext uri="{FF2B5EF4-FFF2-40B4-BE49-F238E27FC236}">
                <a16:creationId xmlns:a16="http://schemas.microsoft.com/office/drawing/2014/main" id="{4ED54F9F-8849-4401-ADAB-2D011A45F6DF}"/>
              </a:ext>
            </a:extLst>
          </p:cNvPr>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a:extLst>
              <a:ext uri="{FF2B5EF4-FFF2-40B4-BE49-F238E27FC236}">
                <a16:creationId xmlns:a16="http://schemas.microsoft.com/office/drawing/2014/main" id="{F92D50A0-3E47-4317-867C-BC587B4FD611}"/>
              </a:ext>
            </a:extLst>
          </p:cNvPr>
          <p:cNvSpPr>
            <a:spLocks noGrp="1"/>
          </p:cNvSpPr>
          <p:nvPr>
            <p:ph type="sldNum" sz="quarter" idx="12"/>
          </p:nvPr>
        </p:nvSpPr>
        <p:spPr/>
        <p:txBody>
          <a:bodyPr/>
          <a:lstStyle/>
          <a:p>
            <a:fld id="{800C8475-47C1-49C9-BEE5-594F8CF4D71F}" type="slidenum">
              <a:rPr kumimoji="1" lang="ja-JP" altLang="en-US" smtClean="0"/>
              <a:pPr/>
              <a:t>6</a:t>
            </a:fld>
            <a:endParaRPr kumimoji="1" lang="ja-JP" altLang="en-US"/>
          </a:p>
        </p:txBody>
      </p:sp>
      <p:sp>
        <p:nvSpPr>
          <p:cNvPr id="6" name="Footer Placeholder 5">
            <a:extLst>
              <a:ext uri="{FF2B5EF4-FFF2-40B4-BE49-F238E27FC236}">
                <a16:creationId xmlns:a16="http://schemas.microsoft.com/office/drawing/2014/main" id="{8F1CBBBD-A6E8-4BDD-9A57-DEFA330341D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8" name="Table 7">
            <a:extLst>
              <a:ext uri="{FF2B5EF4-FFF2-40B4-BE49-F238E27FC236}">
                <a16:creationId xmlns:a16="http://schemas.microsoft.com/office/drawing/2014/main" id="{0F6F8718-5597-4D78-BA9B-8CE66E87CE2A}"/>
              </a:ext>
            </a:extLst>
          </p:cNvPr>
          <p:cNvGraphicFramePr>
            <a:graphicFrameLocks noGrp="1"/>
          </p:cNvGraphicFramePr>
          <p:nvPr/>
        </p:nvGraphicFramePr>
        <p:xfrm>
          <a:off x="3581400" y="1169840"/>
          <a:ext cx="4876800" cy="2373252"/>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481577464"/>
                    </a:ext>
                  </a:extLst>
                </a:gridCol>
                <a:gridCol w="1625600">
                  <a:extLst>
                    <a:ext uri="{9D8B030D-6E8A-4147-A177-3AD203B41FA5}">
                      <a16:colId xmlns:a16="http://schemas.microsoft.com/office/drawing/2014/main" val="2862322994"/>
                    </a:ext>
                  </a:extLst>
                </a:gridCol>
                <a:gridCol w="1625600">
                  <a:extLst>
                    <a:ext uri="{9D8B030D-6E8A-4147-A177-3AD203B41FA5}">
                      <a16:colId xmlns:a16="http://schemas.microsoft.com/office/drawing/2014/main" val="1978994312"/>
                    </a:ext>
                  </a:extLst>
                </a:gridCol>
              </a:tblGrid>
              <a:tr h="356426">
                <a:tc>
                  <a:txBody>
                    <a:bodyPr/>
                    <a:lstStyle/>
                    <a:p>
                      <a:pPr algn="ctr">
                        <a:lnSpc>
                          <a:spcPct val="107000"/>
                        </a:lnSpc>
                        <a:spcAft>
                          <a:spcPts val="800"/>
                        </a:spcAft>
                      </a:pPr>
                      <a:r>
                        <a:rPr lang="en-US" sz="2000" b="1">
                          <a:effectLst/>
                          <a:latin typeface="+mj-lt"/>
                        </a:rPr>
                        <a:t>Process</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Arrival Time</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 Burst Time</a:t>
                      </a:r>
                      <a:endParaRPr lang="en-US" sz="2000" b="1">
                        <a:effectLst/>
                        <a:latin typeface="+mj-lt"/>
                        <a:ea typeface="Calibri" panose="020F0502020204030204" pitchFamily="34" charset="0"/>
                        <a:cs typeface="Times New Roman" panose="02020603050405020304" pitchFamily="18" charset="0"/>
                      </a:endParaRPr>
                    </a:p>
                  </a:txBody>
                  <a:tcPr/>
                </a:tc>
                <a:extLst>
                  <a:ext uri="{0D108BD9-81ED-4DB2-BD59-A6C34878D82A}">
                    <a16:rowId xmlns:a16="http://schemas.microsoft.com/office/drawing/2014/main" val="2292226126"/>
                  </a:ext>
                </a:extLst>
              </a:tr>
              <a:tr h="356426">
                <a:tc>
                  <a:txBody>
                    <a:bodyPr/>
                    <a:lstStyle/>
                    <a:p>
                      <a:pPr algn="ctr">
                        <a:lnSpc>
                          <a:spcPct val="107000"/>
                        </a:lnSpc>
                        <a:spcAft>
                          <a:spcPts val="800"/>
                        </a:spcAft>
                      </a:pPr>
                      <a:r>
                        <a:rPr lang="en-US" sz="2000" b="1">
                          <a:effectLst/>
                          <a:latin typeface="+mj-lt"/>
                        </a:rPr>
                        <a:t>P1</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0</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extLst>
                  <a:ext uri="{0D108BD9-81ED-4DB2-BD59-A6C34878D82A}">
                    <a16:rowId xmlns:a16="http://schemas.microsoft.com/office/drawing/2014/main" val="3678137871"/>
                  </a:ext>
                </a:extLst>
              </a:tr>
              <a:tr h="356426">
                <a:tc>
                  <a:txBody>
                    <a:bodyPr/>
                    <a:lstStyle/>
                    <a:p>
                      <a:pPr algn="ctr">
                        <a:lnSpc>
                          <a:spcPct val="107000"/>
                        </a:lnSpc>
                        <a:spcAft>
                          <a:spcPts val="800"/>
                        </a:spcAft>
                      </a:pPr>
                      <a:r>
                        <a:rPr lang="en-US" sz="2000" b="1">
                          <a:effectLst/>
                          <a:latin typeface="+mj-lt"/>
                        </a:rPr>
                        <a:t>P2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2</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7</a:t>
                      </a:r>
                    </a:p>
                  </a:txBody>
                  <a:tcPr/>
                </a:tc>
                <a:extLst>
                  <a:ext uri="{0D108BD9-81ED-4DB2-BD59-A6C34878D82A}">
                    <a16:rowId xmlns:a16="http://schemas.microsoft.com/office/drawing/2014/main" val="3670700877"/>
                  </a:ext>
                </a:extLst>
              </a:tr>
              <a:tr h="356426">
                <a:tc>
                  <a:txBody>
                    <a:bodyPr/>
                    <a:lstStyle/>
                    <a:p>
                      <a:pPr algn="ctr">
                        <a:lnSpc>
                          <a:spcPct val="107000"/>
                        </a:lnSpc>
                        <a:spcAft>
                          <a:spcPts val="800"/>
                        </a:spcAft>
                      </a:pPr>
                      <a:r>
                        <a:rPr lang="en-US" sz="2000" b="1">
                          <a:effectLst/>
                          <a:latin typeface="+mj-lt"/>
                        </a:rPr>
                        <a:t>P3</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rPr>
                        <a:t>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8</a:t>
                      </a:r>
                    </a:p>
                  </a:txBody>
                  <a:tcPr/>
                </a:tc>
                <a:extLst>
                  <a:ext uri="{0D108BD9-81ED-4DB2-BD59-A6C34878D82A}">
                    <a16:rowId xmlns:a16="http://schemas.microsoft.com/office/drawing/2014/main" val="3838569356"/>
                  </a:ext>
                </a:extLst>
              </a:tr>
              <a:tr h="356426">
                <a:tc>
                  <a:txBody>
                    <a:bodyPr/>
                    <a:lstStyle/>
                    <a:p>
                      <a:pPr algn="ctr">
                        <a:lnSpc>
                          <a:spcPct val="107000"/>
                        </a:lnSpc>
                        <a:spcAft>
                          <a:spcPts val="800"/>
                        </a:spcAft>
                      </a:pPr>
                      <a:r>
                        <a:rPr lang="en-US" sz="2000" b="1">
                          <a:effectLst/>
                          <a:latin typeface="+mj-lt"/>
                        </a:rPr>
                        <a:t>P4</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9</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3</a:t>
                      </a:r>
                    </a:p>
                  </a:txBody>
                  <a:tcPr/>
                </a:tc>
                <a:extLst>
                  <a:ext uri="{0D108BD9-81ED-4DB2-BD59-A6C34878D82A}">
                    <a16:rowId xmlns:a16="http://schemas.microsoft.com/office/drawing/2014/main" val="3420710403"/>
                  </a:ext>
                </a:extLst>
              </a:tr>
              <a:tr h="356426">
                <a:tc>
                  <a:txBody>
                    <a:bodyPr/>
                    <a:lstStyle/>
                    <a:p>
                      <a:pPr algn="ctr">
                        <a:lnSpc>
                          <a:spcPct val="107000"/>
                        </a:lnSpc>
                        <a:spcAft>
                          <a:spcPts val="800"/>
                        </a:spcAft>
                      </a:pPr>
                      <a:r>
                        <a:rPr lang="en-US" sz="2000" b="1">
                          <a:effectLst/>
                          <a:latin typeface="+mj-lt"/>
                        </a:rPr>
                        <a:t>P5</a:t>
                      </a:r>
                      <a:endParaRPr lang="en-US" sz="2000" b="1">
                        <a:effectLst/>
                        <a:latin typeface="+mj-lt"/>
                        <a:ea typeface="Calibri" panose="020F0502020204030204" pitchFamily="34" charset="0"/>
                        <a:cs typeface="Times New Roman" panose="02020603050405020304" pitchFamily="18" charset="0"/>
                      </a:endParaRP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12</a:t>
                      </a:r>
                    </a:p>
                  </a:txBody>
                  <a:tcPr/>
                </a:tc>
                <a:tc>
                  <a:txBody>
                    <a:bodyPr/>
                    <a:lstStyle/>
                    <a:p>
                      <a:pPr algn="ctr">
                        <a:lnSpc>
                          <a:spcPct val="107000"/>
                        </a:lnSpc>
                        <a:spcAft>
                          <a:spcPts val="800"/>
                        </a:spcAft>
                      </a:pPr>
                      <a:r>
                        <a:rPr lang="en-US" sz="2000" b="1">
                          <a:effectLst/>
                          <a:latin typeface="+mj-lt"/>
                          <a:ea typeface="Calibri" panose="020F0502020204030204" pitchFamily="34" charset="0"/>
                          <a:cs typeface="Times New Roman" panose="02020603050405020304" pitchFamily="18" charset="0"/>
                        </a:rPr>
                        <a:t>6</a:t>
                      </a:r>
                    </a:p>
                  </a:txBody>
                  <a:tcPr/>
                </a:tc>
                <a:extLst>
                  <a:ext uri="{0D108BD9-81ED-4DB2-BD59-A6C34878D82A}">
                    <a16:rowId xmlns:a16="http://schemas.microsoft.com/office/drawing/2014/main" val="3141252960"/>
                  </a:ext>
                </a:extLst>
              </a:tr>
            </a:tbl>
          </a:graphicData>
        </a:graphic>
      </p:graphicFrame>
      <p:sp>
        <p:nvSpPr>
          <p:cNvPr id="12" name="Rectangle 5">
            <a:extLst>
              <a:ext uri="{FF2B5EF4-FFF2-40B4-BE49-F238E27FC236}">
                <a16:creationId xmlns:a16="http://schemas.microsoft.com/office/drawing/2014/main" id="{01AD6DAF-A21F-43E6-9338-CC05D8020BB2}"/>
              </a:ext>
            </a:extLst>
          </p:cNvPr>
          <p:cNvSpPr>
            <a:spLocks noChangeArrowheads="1"/>
          </p:cNvSpPr>
          <p:nvPr/>
        </p:nvSpPr>
        <p:spPr bwMode="auto">
          <a:xfrm>
            <a:off x="2727960" y="4114800"/>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13" name="Line 18">
            <a:extLst>
              <a:ext uri="{FF2B5EF4-FFF2-40B4-BE49-F238E27FC236}">
                <a16:creationId xmlns:a16="http://schemas.microsoft.com/office/drawing/2014/main" id="{B6AE973E-9CD3-4FD9-A05E-D0783DB56639}"/>
              </a:ext>
            </a:extLst>
          </p:cNvPr>
          <p:cNvSpPr>
            <a:spLocks noChangeShapeType="1"/>
          </p:cNvSpPr>
          <p:nvPr/>
        </p:nvSpPr>
        <p:spPr bwMode="auto">
          <a:xfrm>
            <a:off x="2727960"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 name="Line 18">
            <a:extLst>
              <a:ext uri="{FF2B5EF4-FFF2-40B4-BE49-F238E27FC236}">
                <a16:creationId xmlns:a16="http://schemas.microsoft.com/office/drawing/2014/main" id="{7489A858-BD4D-4C00-8764-D8901832BDE5}"/>
              </a:ext>
            </a:extLst>
          </p:cNvPr>
          <p:cNvSpPr>
            <a:spLocks noChangeShapeType="1"/>
          </p:cNvSpPr>
          <p:nvPr/>
        </p:nvSpPr>
        <p:spPr bwMode="auto">
          <a:xfrm>
            <a:off x="419404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 name="Line 18">
            <a:extLst>
              <a:ext uri="{FF2B5EF4-FFF2-40B4-BE49-F238E27FC236}">
                <a16:creationId xmlns:a16="http://schemas.microsoft.com/office/drawing/2014/main" id="{C015AD3B-88CF-4D67-8C82-2415BDA4D486}"/>
              </a:ext>
            </a:extLst>
          </p:cNvPr>
          <p:cNvSpPr>
            <a:spLocks noChangeShapeType="1"/>
          </p:cNvSpPr>
          <p:nvPr/>
        </p:nvSpPr>
        <p:spPr bwMode="auto">
          <a:xfrm>
            <a:off x="49255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6" name="Line 18">
            <a:extLst>
              <a:ext uri="{FF2B5EF4-FFF2-40B4-BE49-F238E27FC236}">
                <a16:creationId xmlns:a16="http://schemas.microsoft.com/office/drawing/2014/main" id="{62B7167A-413F-4E64-BF24-8ECF964D103C}"/>
              </a:ext>
            </a:extLst>
          </p:cNvPr>
          <p:cNvSpPr>
            <a:spLocks noChangeShapeType="1"/>
          </p:cNvSpPr>
          <p:nvPr/>
        </p:nvSpPr>
        <p:spPr bwMode="auto">
          <a:xfrm>
            <a:off x="62057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7" name="Line 18">
            <a:extLst>
              <a:ext uri="{FF2B5EF4-FFF2-40B4-BE49-F238E27FC236}">
                <a16:creationId xmlns:a16="http://schemas.microsoft.com/office/drawing/2014/main" id="{A7B29BA0-9DD8-4F6F-B4B8-181F71D654BB}"/>
              </a:ext>
            </a:extLst>
          </p:cNvPr>
          <p:cNvSpPr>
            <a:spLocks noChangeShapeType="1"/>
          </p:cNvSpPr>
          <p:nvPr/>
        </p:nvSpPr>
        <p:spPr bwMode="auto">
          <a:xfrm>
            <a:off x="74858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9" name="Text Box 13">
            <a:extLst>
              <a:ext uri="{FF2B5EF4-FFF2-40B4-BE49-F238E27FC236}">
                <a16:creationId xmlns:a16="http://schemas.microsoft.com/office/drawing/2014/main" id="{36741FB0-FA1C-4969-B2F5-E51F819067AD}"/>
              </a:ext>
            </a:extLst>
          </p:cNvPr>
          <p:cNvSpPr txBox="1">
            <a:spLocks noChangeArrowheads="1"/>
          </p:cNvSpPr>
          <p:nvPr/>
        </p:nvSpPr>
        <p:spPr bwMode="auto">
          <a:xfrm>
            <a:off x="2895601" y="4133088"/>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0" name="Text Box 13">
            <a:extLst>
              <a:ext uri="{FF2B5EF4-FFF2-40B4-BE49-F238E27FC236}">
                <a16:creationId xmlns:a16="http://schemas.microsoft.com/office/drawing/2014/main" id="{6C6077AF-7DBF-40B2-8CED-6E462D91BCD9}"/>
              </a:ext>
            </a:extLst>
          </p:cNvPr>
          <p:cNvSpPr txBox="1">
            <a:spLocks noChangeArrowheads="1"/>
          </p:cNvSpPr>
          <p:nvPr/>
        </p:nvSpPr>
        <p:spPr bwMode="auto">
          <a:xfrm>
            <a:off x="4340353"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1" name="Text Box 13">
            <a:extLst>
              <a:ext uri="{FF2B5EF4-FFF2-40B4-BE49-F238E27FC236}">
                <a16:creationId xmlns:a16="http://schemas.microsoft.com/office/drawing/2014/main" id="{F3EE2C98-24B7-4EFB-A34D-D17811AC42B9}"/>
              </a:ext>
            </a:extLst>
          </p:cNvPr>
          <p:cNvSpPr txBox="1">
            <a:spLocks noChangeArrowheads="1"/>
          </p:cNvSpPr>
          <p:nvPr/>
        </p:nvSpPr>
        <p:spPr bwMode="auto">
          <a:xfrm>
            <a:off x="5071873"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22" name="Text Box 13">
            <a:extLst>
              <a:ext uri="{FF2B5EF4-FFF2-40B4-BE49-F238E27FC236}">
                <a16:creationId xmlns:a16="http://schemas.microsoft.com/office/drawing/2014/main" id="{9D14A996-D735-4416-9CCD-E1DB36C934AA}"/>
              </a:ext>
            </a:extLst>
          </p:cNvPr>
          <p:cNvSpPr txBox="1">
            <a:spLocks noChangeArrowheads="1"/>
          </p:cNvSpPr>
          <p:nvPr/>
        </p:nvSpPr>
        <p:spPr bwMode="auto">
          <a:xfrm>
            <a:off x="6900673"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23" name="Text Box 13">
            <a:extLst>
              <a:ext uri="{FF2B5EF4-FFF2-40B4-BE49-F238E27FC236}">
                <a16:creationId xmlns:a16="http://schemas.microsoft.com/office/drawing/2014/main" id="{10927182-2FD1-44C5-AE57-14842F85177F}"/>
              </a:ext>
            </a:extLst>
          </p:cNvPr>
          <p:cNvSpPr txBox="1">
            <a:spLocks noChangeArrowheads="1"/>
          </p:cNvSpPr>
          <p:nvPr/>
        </p:nvSpPr>
        <p:spPr bwMode="auto">
          <a:xfrm>
            <a:off x="762304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24" name="Text Box 13">
            <a:extLst>
              <a:ext uri="{FF2B5EF4-FFF2-40B4-BE49-F238E27FC236}">
                <a16:creationId xmlns:a16="http://schemas.microsoft.com/office/drawing/2014/main" id="{AA6B1CB3-CBA4-4ED4-AF9E-20145571DD2E}"/>
              </a:ext>
            </a:extLst>
          </p:cNvPr>
          <p:cNvSpPr txBox="1">
            <a:spLocks noChangeArrowheads="1"/>
          </p:cNvSpPr>
          <p:nvPr/>
        </p:nvSpPr>
        <p:spPr bwMode="auto">
          <a:xfrm>
            <a:off x="2494025"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25" name="Text Box 13">
            <a:extLst>
              <a:ext uri="{FF2B5EF4-FFF2-40B4-BE49-F238E27FC236}">
                <a16:creationId xmlns:a16="http://schemas.microsoft.com/office/drawing/2014/main" id="{5874CF61-DC44-4D23-93E7-3CFAAA2DEB8A}"/>
              </a:ext>
            </a:extLst>
          </p:cNvPr>
          <p:cNvSpPr txBox="1">
            <a:spLocks noChangeArrowheads="1"/>
          </p:cNvSpPr>
          <p:nvPr/>
        </p:nvSpPr>
        <p:spPr bwMode="auto">
          <a:xfrm>
            <a:off x="3992881"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8</a:t>
            </a:r>
          </a:p>
        </p:txBody>
      </p:sp>
      <p:sp>
        <p:nvSpPr>
          <p:cNvPr id="26" name="Text Box 13">
            <a:extLst>
              <a:ext uri="{FF2B5EF4-FFF2-40B4-BE49-F238E27FC236}">
                <a16:creationId xmlns:a16="http://schemas.microsoft.com/office/drawing/2014/main" id="{8D166FE1-DFD4-4CA9-B397-639FDE19A651}"/>
              </a:ext>
            </a:extLst>
          </p:cNvPr>
          <p:cNvSpPr txBox="1">
            <a:spLocks noChangeArrowheads="1"/>
          </p:cNvSpPr>
          <p:nvPr/>
        </p:nvSpPr>
        <p:spPr bwMode="auto">
          <a:xfrm>
            <a:off x="470611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27" name="Text Box 13">
            <a:extLst>
              <a:ext uri="{FF2B5EF4-FFF2-40B4-BE49-F238E27FC236}">
                <a16:creationId xmlns:a16="http://schemas.microsoft.com/office/drawing/2014/main" id="{E1920EE2-92FD-44B7-8298-D80D03D0212A}"/>
              </a:ext>
            </a:extLst>
          </p:cNvPr>
          <p:cNvSpPr txBox="1">
            <a:spLocks noChangeArrowheads="1"/>
          </p:cNvSpPr>
          <p:nvPr/>
        </p:nvSpPr>
        <p:spPr bwMode="auto">
          <a:xfrm>
            <a:off x="6004561"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28" name="Text Box 13">
            <a:extLst>
              <a:ext uri="{FF2B5EF4-FFF2-40B4-BE49-F238E27FC236}">
                <a16:creationId xmlns:a16="http://schemas.microsoft.com/office/drawing/2014/main" id="{996BE2DD-AB3C-4D27-8E4D-2B27787A41BC}"/>
              </a:ext>
            </a:extLst>
          </p:cNvPr>
          <p:cNvSpPr txBox="1">
            <a:spLocks noChangeArrowheads="1"/>
          </p:cNvSpPr>
          <p:nvPr/>
        </p:nvSpPr>
        <p:spPr bwMode="auto">
          <a:xfrm>
            <a:off x="726643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26</a:t>
            </a:r>
          </a:p>
        </p:txBody>
      </p:sp>
      <p:sp>
        <p:nvSpPr>
          <p:cNvPr id="29" name="Text Box 13">
            <a:extLst>
              <a:ext uri="{FF2B5EF4-FFF2-40B4-BE49-F238E27FC236}">
                <a16:creationId xmlns:a16="http://schemas.microsoft.com/office/drawing/2014/main" id="{1AAB75EA-1991-46F0-AE7C-F97A58D191A9}"/>
              </a:ext>
            </a:extLst>
          </p:cNvPr>
          <p:cNvSpPr txBox="1">
            <a:spLocks noChangeArrowheads="1"/>
          </p:cNvSpPr>
          <p:nvPr/>
        </p:nvSpPr>
        <p:spPr bwMode="auto">
          <a:xfrm>
            <a:off x="9086089"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30" name="Line 18">
            <a:extLst>
              <a:ext uri="{FF2B5EF4-FFF2-40B4-BE49-F238E27FC236}">
                <a16:creationId xmlns:a16="http://schemas.microsoft.com/office/drawing/2014/main" id="{F104C895-CFC3-4FC0-AFFC-978275799C5D}"/>
              </a:ext>
            </a:extLst>
          </p:cNvPr>
          <p:cNvSpPr>
            <a:spLocks noChangeShapeType="1"/>
          </p:cNvSpPr>
          <p:nvPr/>
        </p:nvSpPr>
        <p:spPr bwMode="auto">
          <a:xfrm>
            <a:off x="93146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8">
            <a:extLst>
              <a:ext uri="{FF2B5EF4-FFF2-40B4-BE49-F238E27FC236}">
                <a16:creationId xmlns:a16="http://schemas.microsoft.com/office/drawing/2014/main" id="{50ED0821-2D13-4A27-99AA-5735CD376653}"/>
              </a:ext>
            </a:extLst>
          </p:cNvPr>
          <p:cNvSpPr>
            <a:spLocks noChangeShapeType="1"/>
          </p:cNvSpPr>
          <p:nvPr/>
        </p:nvSpPr>
        <p:spPr bwMode="auto">
          <a:xfrm>
            <a:off x="34625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Text Box 13">
            <a:extLst>
              <a:ext uri="{FF2B5EF4-FFF2-40B4-BE49-F238E27FC236}">
                <a16:creationId xmlns:a16="http://schemas.microsoft.com/office/drawing/2014/main" id="{D15B2F81-17AC-4003-B360-49FA805D6F45}"/>
              </a:ext>
            </a:extLst>
          </p:cNvPr>
          <p:cNvSpPr txBox="1">
            <a:spLocks noChangeArrowheads="1"/>
          </p:cNvSpPr>
          <p:nvPr/>
        </p:nvSpPr>
        <p:spPr bwMode="auto">
          <a:xfrm>
            <a:off x="324307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4</a:t>
            </a:r>
          </a:p>
        </p:txBody>
      </p:sp>
      <p:sp>
        <p:nvSpPr>
          <p:cNvPr id="33" name="Text Box 13">
            <a:extLst>
              <a:ext uri="{FF2B5EF4-FFF2-40B4-BE49-F238E27FC236}">
                <a16:creationId xmlns:a16="http://schemas.microsoft.com/office/drawing/2014/main" id="{44D9B45A-10E9-4374-AF76-DFC0BCA3AA58}"/>
              </a:ext>
            </a:extLst>
          </p:cNvPr>
          <p:cNvSpPr txBox="1">
            <a:spLocks noChangeArrowheads="1"/>
          </p:cNvSpPr>
          <p:nvPr/>
        </p:nvSpPr>
        <p:spPr bwMode="auto">
          <a:xfrm>
            <a:off x="3608833"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34" name="Line 18">
            <a:extLst>
              <a:ext uri="{FF2B5EF4-FFF2-40B4-BE49-F238E27FC236}">
                <a16:creationId xmlns:a16="http://schemas.microsoft.com/office/drawing/2014/main" id="{A7114E6D-BE92-40BC-B65E-247D5C02E48F}"/>
              </a:ext>
            </a:extLst>
          </p:cNvPr>
          <p:cNvSpPr>
            <a:spLocks noChangeShapeType="1"/>
          </p:cNvSpPr>
          <p:nvPr/>
        </p:nvSpPr>
        <p:spPr bwMode="auto">
          <a:xfrm>
            <a:off x="565708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13">
            <a:extLst>
              <a:ext uri="{FF2B5EF4-FFF2-40B4-BE49-F238E27FC236}">
                <a16:creationId xmlns:a16="http://schemas.microsoft.com/office/drawing/2014/main" id="{F685915D-F7C4-46B4-AA74-4545FB34A0ED}"/>
              </a:ext>
            </a:extLst>
          </p:cNvPr>
          <p:cNvSpPr txBox="1">
            <a:spLocks noChangeArrowheads="1"/>
          </p:cNvSpPr>
          <p:nvPr/>
        </p:nvSpPr>
        <p:spPr bwMode="auto">
          <a:xfrm>
            <a:off x="543763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16</a:t>
            </a:r>
          </a:p>
        </p:txBody>
      </p:sp>
      <p:sp>
        <p:nvSpPr>
          <p:cNvPr id="36" name="Line 18">
            <a:extLst>
              <a:ext uri="{FF2B5EF4-FFF2-40B4-BE49-F238E27FC236}">
                <a16:creationId xmlns:a16="http://schemas.microsoft.com/office/drawing/2014/main" id="{39A8CA3E-B29A-4348-92EC-D240FA8BFB3F}"/>
              </a:ext>
            </a:extLst>
          </p:cNvPr>
          <p:cNvSpPr>
            <a:spLocks noChangeShapeType="1"/>
          </p:cNvSpPr>
          <p:nvPr/>
        </p:nvSpPr>
        <p:spPr bwMode="auto">
          <a:xfrm>
            <a:off x="675436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Text Box 13">
            <a:extLst>
              <a:ext uri="{FF2B5EF4-FFF2-40B4-BE49-F238E27FC236}">
                <a16:creationId xmlns:a16="http://schemas.microsoft.com/office/drawing/2014/main" id="{457DEFF1-8C61-4759-B479-6A398663995E}"/>
              </a:ext>
            </a:extLst>
          </p:cNvPr>
          <p:cNvSpPr txBox="1">
            <a:spLocks noChangeArrowheads="1"/>
          </p:cNvSpPr>
          <p:nvPr/>
        </p:nvSpPr>
        <p:spPr bwMode="auto">
          <a:xfrm>
            <a:off x="654253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22</a:t>
            </a:r>
          </a:p>
        </p:txBody>
      </p:sp>
      <p:sp>
        <p:nvSpPr>
          <p:cNvPr id="38" name="Text Box 13">
            <a:extLst>
              <a:ext uri="{FF2B5EF4-FFF2-40B4-BE49-F238E27FC236}">
                <a16:creationId xmlns:a16="http://schemas.microsoft.com/office/drawing/2014/main" id="{DE0C782D-457E-4737-B5EA-8491EB148003}"/>
              </a:ext>
            </a:extLst>
          </p:cNvPr>
          <p:cNvSpPr txBox="1">
            <a:spLocks noChangeArrowheads="1"/>
          </p:cNvSpPr>
          <p:nvPr/>
        </p:nvSpPr>
        <p:spPr bwMode="auto">
          <a:xfrm>
            <a:off x="7990330"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30</a:t>
            </a:r>
          </a:p>
        </p:txBody>
      </p:sp>
      <p:sp>
        <p:nvSpPr>
          <p:cNvPr id="39" name="Text Box 13">
            <a:extLst>
              <a:ext uri="{FF2B5EF4-FFF2-40B4-BE49-F238E27FC236}">
                <a16:creationId xmlns:a16="http://schemas.microsoft.com/office/drawing/2014/main" id="{31611B1A-1D49-436C-BBDF-BF96B37CF69E}"/>
              </a:ext>
            </a:extLst>
          </p:cNvPr>
          <p:cNvSpPr txBox="1">
            <a:spLocks noChangeArrowheads="1"/>
          </p:cNvSpPr>
          <p:nvPr/>
        </p:nvSpPr>
        <p:spPr bwMode="auto">
          <a:xfrm>
            <a:off x="8729473" y="480060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34</a:t>
            </a:r>
          </a:p>
        </p:txBody>
      </p:sp>
      <p:sp>
        <p:nvSpPr>
          <p:cNvPr id="40" name="Line 18">
            <a:extLst>
              <a:ext uri="{FF2B5EF4-FFF2-40B4-BE49-F238E27FC236}">
                <a16:creationId xmlns:a16="http://schemas.microsoft.com/office/drawing/2014/main" id="{11E3E0DE-97B9-42DC-B801-2D8C7CAA35C9}"/>
              </a:ext>
            </a:extLst>
          </p:cNvPr>
          <p:cNvSpPr>
            <a:spLocks noChangeShapeType="1"/>
          </p:cNvSpPr>
          <p:nvPr/>
        </p:nvSpPr>
        <p:spPr bwMode="auto">
          <a:xfrm>
            <a:off x="821740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8">
            <a:extLst>
              <a:ext uri="{FF2B5EF4-FFF2-40B4-BE49-F238E27FC236}">
                <a16:creationId xmlns:a16="http://schemas.microsoft.com/office/drawing/2014/main" id="{18722E9F-45CA-4CC1-9318-58B1C7BCD231}"/>
              </a:ext>
            </a:extLst>
          </p:cNvPr>
          <p:cNvSpPr>
            <a:spLocks noChangeShapeType="1"/>
          </p:cNvSpPr>
          <p:nvPr/>
        </p:nvSpPr>
        <p:spPr bwMode="auto">
          <a:xfrm>
            <a:off x="8948928" y="4114800"/>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Text Box 13">
            <a:extLst>
              <a:ext uri="{FF2B5EF4-FFF2-40B4-BE49-F238E27FC236}">
                <a16:creationId xmlns:a16="http://schemas.microsoft.com/office/drawing/2014/main" id="{B6E52838-AC95-41E9-8C4B-F68BEEDAC005}"/>
              </a:ext>
            </a:extLst>
          </p:cNvPr>
          <p:cNvSpPr txBox="1">
            <a:spLocks noChangeArrowheads="1"/>
          </p:cNvSpPr>
          <p:nvPr/>
        </p:nvSpPr>
        <p:spPr bwMode="auto">
          <a:xfrm>
            <a:off x="5711953"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43" name="Text Box 13">
            <a:extLst>
              <a:ext uri="{FF2B5EF4-FFF2-40B4-BE49-F238E27FC236}">
                <a16:creationId xmlns:a16="http://schemas.microsoft.com/office/drawing/2014/main" id="{F83349A4-F39C-429F-A612-AC7E0CC8A5ED}"/>
              </a:ext>
            </a:extLst>
          </p:cNvPr>
          <p:cNvSpPr txBox="1">
            <a:spLocks noChangeArrowheads="1"/>
          </p:cNvSpPr>
          <p:nvPr/>
        </p:nvSpPr>
        <p:spPr bwMode="auto">
          <a:xfrm>
            <a:off x="6251449"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44" name="Text Box 13">
            <a:extLst>
              <a:ext uri="{FF2B5EF4-FFF2-40B4-BE49-F238E27FC236}">
                <a16:creationId xmlns:a16="http://schemas.microsoft.com/office/drawing/2014/main" id="{4A1C1A35-033E-4CCC-B409-6FB72D0BFF6B}"/>
              </a:ext>
            </a:extLst>
          </p:cNvPr>
          <p:cNvSpPr txBox="1">
            <a:spLocks noChangeArrowheads="1"/>
          </p:cNvSpPr>
          <p:nvPr/>
        </p:nvSpPr>
        <p:spPr bwMode="auto">
          <a:xfrm>
            <a:off x="8363713"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45" name="Text Box 13">
            <a:extLst>
              <a:ext uri="{FF2B5EF4-FFF2-40B4-BE49-F238E27FC236}">
                <a16:creationId xmlns:a16="http://schemas.microsoft.com/office/drawing/2014/main" id="{485794A4-B229-44E5-8365-A536AE1F7F27}"/>
              </a:ext>
            </a:extLst>
          </p:cNvPr>
          <p:cNvSpPr txBox="1">
            <a:spLocks noChangeArrowheads="1"/>
          </p:cNvSpPr>
          <p:nvPr/>
        </p:nvSpPr>
        <p:spPr bwMode="auto">
          <a:xfrm>
            <a:off x="8904730" y="4133088"/>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Tree>
    <p:extLst>
      <p:ext uri="{BB962C8B-B14F-4D97-AF65-F5344CB8AC3E}">
        <p14:creationId xmlns:p14="http://schemas.microsoft.com/office/powerpoint/2010/main" val="34821084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D1B14A-75AE-4F04-B441-12F2008125AB}"/>
              </a:ext>
            </a:extLst>
          </p:cNvPr>
          <p:cNvSpPr>
            <a:spLocks noGrp="1"/>
          </p:cNvSpPr>
          <p:nvPr>
            <p:ph type="title"/>
          </p:nvPr>
        </p:nvSpPr>
        <p:spPr/>
        <p:txBody>
          <a:bodyPr/>
          <a:lstStyle/>
          <a:p>
            <a:r>
              <a:rPr lang="en-US" altLang="en-US"/>
              <a:t>Round Robin (RR) (tt)</a:t>
            </a:r>
            <a:endParaRPr lang="en-US"/>
          </a:p>
        </p:txBody>
      </p:sp>
      <p:sp>
        <p:nvSpPr>
          <p:cNvPr id="3" name="Content Placeholder 2">
            <a:extLst>
              <a:ext uri="{FF2B5EF4-FFF2-40B4-BE49-F238E27FC236}">
                <a16:creationId xmlns:a16="http://schemas.microsoft.com/office/drawing/2014/main" id="{AFF0724F-95EB-429C-8408-7DC092AD5CCB}"/>
              </a:ext>
            </a:extLst>
          </p:cNvPr>
          <p:cNvSpPr>
            <a:spLocks noGrp="1"/>
          </p:cNvSpPr>
          <p:nvPr>
            <p:ph idx="1"/>
          </p:nvPr>
        </p:nvSpPr>
        <p:spPr>
          <a:xfrm>
            <a:off x="335360" y="2134536"/>
            <a:ext cx="11521280" cy="4102776"/>
          </a:xfrm>
        </p:spPr>
        <p:txBody>
          <a:bodyPr/>
          <a:lstStyle/>
          <a:p>
            <a:r>
              <a:rPr lang="en-US" dirty="0" err="1"/>
              <a:t>Thời</a:t>
            </a:r>
            <a:r>
              <a:rPr lang="en-US" dirty="0"/>
              <a:t> </a:t>
            </a:r>
            <a:r>
              <a:rPr lang="en-US" dirty="0" err="1"/>
              <a:t>gian</a:t>
            </a:r>
            <a:r>
              <a:rPr lang="en-US" dirty="0"/>
              <a:t> </a:t>
            </a:r>
            <a:r>
              <a:rPr lang="en-US" dirty="0" err="1"/>
              <a:t>chờ</a:t>
            </a:r>
            <a:r>
              <a:rPr lang="en-US" dirty="0"/>
              <a:t>:</a:t>
            </a:r>
          </a:p>
          <a:p>
            <a:pPr lvl="1"/>
            <a:r>
              <a:rPr lang="en-US" dirty="0"/>
              <a:t>P1 = 4 + 14, P2 = 2 + 8, P3 = 7 + 14, P4 = 10, P5 = 10 + 8</a:t>
            </a:r>
          </a:p>
          <a:p>
            <a:pPr lvl="1"/>
            <a:r>
              <a:rPr lang="en-US" dirty="0" err="1"/>
              <a:t>Thời</a:t>
            </a:r>
            <a:r>
              <a:rPr lang="en-US" dirty="0"/>
              <a:t> </a:t>
            </a:r>
            <a:r>
              <a:rPr lang="en-US" dirty="0" err="1"/>
              <a:t>gian</a:t>
            </a:r>
            <a:r>
              <a:rPr lang="en-US" dirty="0"/>
              <a:t> </a:t>
            </a:r>
            <a:r>
              <a:rPr lang="en-US" dirty="0" err="1"/>
              <a:t>chờ</a:t>
            </a:r>
            <a:r>
              <a:rPr lang="en-US" dirty="0"/>
              <a:t> </a:t>
            </a:r>
            <a:r>
              <a:rPr lang="en-US" dirty="0" err="1"/>
              <a:t>trung</a:t>
            </a:r>
            <a:r>
              <a:rPr lang="en-US" dirty="0"/>
              <a:t> </a:t>
            </a:r>
            <a:r>
              <a:rPr lang="en-US" dirty="0" err="1"/>
              <a:t>bình</a:t>
            </a:r>
            <a:r>
              <a:rPr lang="en-US" dirty="0"/>
              <a:t>: 15.4</a:t>
            </a:r>
          </a:p>
          <a:p>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a:t>
            </a:r>
          </a:p>
          <a:p>
            <a:pPr lvl="1"/>
            <a:r>
              <a:rPr lang="en-US" dirty="0"/>
              <a:t>P1 = 30, P2 = 17, P3 = 29, P4 = 13, P5 = 24</a:t>
            </a:r>
          </a:p>
          <a:p>
            <a:pPr lvl="1"/>
            <a:r>
              <a:rPr lang="en-US" dirty="0" err="1"/>
              <a:t>Thời</a:t>
            </a:r>
            <a:r>
              <a:rPr lang="en-US" dirty="0"/>
              <a:t> </a:t>
            </a:r>
            <a:r>
              <a:rPr lang="en-US" dirty="0" err="1"/>
              <a:t>gian</a:t>
            </a:r>
            <a:r>
              <a:rPr lang="en-US" dirty="0"/>
              <a:t> </a:t>
            </a:r>
            <a:r>
              <a:rPr lang="en-US" dirty="0" err="1"/>
              <a:t>hoàn</a:t>
            </a:r>
            <a:r>
              <a:rPr lang="en-US" dirty="0"/>
              <a:t> </a:t>
            </a:r>
            <a:r>
              <a:rPr lang="en-US" dirty="0" err="1"/>
              <a:t>thành</a:t>
            </a:r>
            <a:r>
              <a:rPr lang="en-US" dirty="0"/>
              <a:t> </a:t>
            </a:r>
            <a:r>
              <a:rPr lang="en-US" dirty="0" err="1"/>
              <a:t>trung</a:t>
            </a:r>
            <a:r>
              <a:rPr lang="en-US" dirty="0"/>
              <a:t> </a:t>
            </a:r>
            <a:r>
              <a:rPr lang="en-US" dirty="0" err="1"/>
              <a:t>bình</a:t>
            </a:r>
            <a:r>
              <a:rPr lang="en-US" dirty="0"/>
              <a:t>: 22.6</a:t>
            </a:r>
          </a:p>
          <a:p>
            <a:r>
              <a:rPr lang="en-US" dirty="0" err="1"/>
              <a:t>Nhận</a:t>
            </a:r>
            <a:r>
              <a:rPr lang="en-US" dirty="0"/>
              <a:t> </a:t>
            </a:r>
            <a:r>
              <a:rPr lang="en-US" dirty="0" err="1"/>
              <a:t>xét</a:t>
            </a:r>
            <a:r>
              <a:rPr lang="en-US" dirty="0"/>
              <a:t>:</a:t>
            </a:r>
          </a:p>
          <a:p>
            <a:pPr lvl="1"/>
            <a:r>
              <a:rPr lang="vi-VN" sz="2600" dirty="0"/>
              <a:t> </a:t>
            </a:r>
            <a:r>
              <a:rPr lang="en-US" sz="2600" dirty="0" err="1"/>
              <a:t>Thời</a:t>
            </a:r>
            <a:r>
              <a:rPr lang="en-US" sz="2600" dirty="0"/>
              <a:t> </a:t>
            </a:r>
            <a:r>
              <a:rPr lang="en-US" sz="2600" dirty="0" err="1"/>
              <a:t>gian</a:t>
            </a:r>
            <a:r>
              <a:rPr lang="en-US" sz="2600" dirty="0"/>
              <a:t> </a:t>
            </a:r>
            <a:r>
              <a:rPr lang="en-US" sz="2600" dirty="0" err="1"/>
              <a:t>hoàn</a:t>
            </a:r>
            <a:r>
              <a:rPr lang="en-US" sz="2600" dirty="0"/>
              <a:t> </a:t>
            </a:r>
            <a:r>
              <a:rPr lang="en-US" sz="2600" dirty="0" err="1"/>
              <a:t>thành</a:t>
            </a:r>
            <a:r>
              <a:rPr lang="en-US" sz="2600" dirty="0"/>
              <a:t> </a:t>
            </a:r>
            <a:r>
              <a:rPr lang="vi-VN" sz="2600" dirty="0"/>
              <a:t>trung bình lớn hơn SJF, nhưng đáp ứng tốt hơn</a:t>
            </a:r>
            <a:r>
              <a:rPr lang="en-US" sz="2600" dirty="0"/>
              <a:t>. </a:t>
            </a:r>
            <a:endParaRPr lang="vi-VN" sz="2600" dirty="0"/>
          </a:p>
          <a:p>
            <a:endParaRPr lang="en-US" dirty="0"/>
          </a:p>
        </p:txBody>
      </p:sp>
      <p:sp>
        <p:nvSpPr>
          <p:cNvPr id="4" name="Date Placeholder 3">
            <a:extLst>
              <a:ext uri="{FF2B5EF4-FFF2-40B4-BE49-F238E27FC236}">
                <a16:creationId xmlns:a16="http://schemas.microsoft.com/office/drawing/2014/main" id="{3481EB9C-7DD7-4DFF-8DE0-548A99914213}"/>
              </a:ext>
            </a:extLst>
          </p:cNvPr>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a:extLst>
              <a:ext uri="{FF2B5EF4-FFF2-40B4-BE49-F238E27FC236}">
                <a16:creationId xmlns:a16="http://schemas.microsoft.com/office/drawing/2014/main" id="{995ECE15-DE3B-433F-98C7-498EE1216234}"/>
              </a:ext>
            </a:extLst>
          </p:cNvPr>
          <p:cNvSpPr>
            <a:spLocks noGrp="1"/>
          </p:cNvSpPr>
          <p:nvPr>
            <p:ph type="sldNum" sz="quarter" idx="12"/>
          </p:nvPr>
        </p:nvSpPr>
        <p:spPr/>
        <p:txBody>
          <a:bodyPr/>
          <a:lstStyle/>
          <a:p>
            <a:fld id="{800C8475-47C1-49C9-BEE5-594F8CF4D71F}" type="slidenum">
              <a:rPr kumimoji="1" lang="ja-JP" altLang="en-US" smtClean="0"/>
              <a:pPr/>
              <a:t>7</a:t>
            </a:fld>
            <a:endParaRPr kumimoji="1" lang="ja-JP" altLang="en-US"/>
          </a:p>
        </p:txBody>
      </p:sp>
      <p:sp>
        <p:nvSpPr>
          <p:cNvPr id="6" name="Footer Placeholder 5">
            <a:extLst>
              <a:ext uri="{FF2B5EF4-FFF2-40B4-BE49-F238E27FC236}">
                <a16:creationId xmlns:a16="http://schemas.microsoft.com/office/drawing/2014/main" id="{106F83BC-9C43-4217-A026-64C105251012}"/>
              </a:ext>
            </a:extLst>
          </p:cNvPr>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29" name="Rectangle 5">
            <a:extLst>
              <a:ext uri="{FF2B5EF4-FFF2-40B4-BE49-F238E27FC236}">
                <a16:creationId xmlns:a16="http://schemas.microsoft.com/office/drawing/2014/main" id="{92EDB44A-A475-274F-A4F7-3CD1FAB7E0F8}"/>
              </a:ext>
            </a:extLst>
          </p:cNvPr>
          <p:cNvSpPr>
            <a:spLocks noChangeArrowheads="1"/>
          </p:cNvSpPr>
          <p:nvPr/>
        </p:nvSpPr>
        <p:spPr bwMode="auto">
          <a:xfrm>
            <a:off x="2228087" y="1229222"/>
            <a:ext cx="6583680" cy="457200"/>
          </a:xfrm>
          <a:prstGeom prst="rect">
            <a:avLst/>
          </a:prstGeom>
          <a:solidFill>
            <a:srgbClr val="92D050"/>
          </a:solidFill>
          <a:ln w="9525">
            <a:solidFill>
              <a:schemeClr val="tx1"/>
            </a:solidFill>
            <a:miter lim="800000"/>
            <a:headEnd/>
            <a:tailEnd/>
          </a:ln>
          <a:effectLst/>
        </p:spPr>
        <p:txBody>
          <a:bodyPr wrap="none" anchor="ct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eaLnBrk="1" hangingPunct="1">
              <a:spcBef>
                <a:spcPct val="0"/>
              </a:spcBef>
              <a:buClrTx/>
              <a:buSzTx/>
              <a:buFontTx/>
              <a:buNone/>
            </a:pPr>
            <a:endParaRPr lang="en-US" altLang="en-US" sz="1600">
              <a:latin typeface="Arial" panose="020B0604020202020204" pitchFamily="34" charset="0"/>
              <a:ea typeface="DFKai-SB" pitchFamily="65" charset="-128"/>
            </a:endParaRPr>
          </a:p>
        </p:txBody>
      </p:sp>
      <p:sp>
        <p:nvSpPr>
          <p:cNvPr id="30" name="Line 18">
            <a:extLst>
              <a:ext uri="{FF2B5EF4-FFF2-40B4-BE49-F238E27FC236}">
                <a16:creationId xmlns:a16="http://schemas.microsoft.com/office/drawing/2014/main" id="{31B574DA-1F6B-5C4B-A8F4-51D59823B015}"/>
              </a:ext>
            </a:extLst>
          </p:cNvPr>
          <p:cNvSpPr>
            <a:spLocks noChangeShapeType="1"/>
          </p:cNvSpPr>
          <p:nvPr/>
        </p:nvSpPr>
        <p:spPr bwMode="auto">
          <a:xfrm>
            <a:off x="2228087" y="1229222"/>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Line 18">
            <a:extLst>
              <a:ext uri="{FF2B5EF4-FFF2-40B4-BE49-F238E27FC236}">
                <a16:creationId xmlns:a16="http://schemas.microsoft.com/office/drawing/2014/main" id="{82E8F197-BE91-A741-B3C6-D97AB5816057}"/>
              </a:ext>
            </a:extLst>
          </p:cNvPr>
          <p:cNvSpPr>
            <a:spLocks noChangeShapeType="1"/>
          </p:cNvSpPr>
          <p:nvPr/>
        </p:nvSpPr>
        <p:spPr bwMode="auto">
          <a:xfrm>
            <a:off x="3694175" y="1229222"/>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2" name="Line 18">
            <a:extLst>
              <a:ext uri="{FF2B5EF4-FFF2-40B4-BE49-F238E27FC236}">
                <a16:creationId xmlns:a16="http://schemas.microsoft.com/office/drawing/2014/main" id="{9C74F90C-7FCE-5043-AAD1-D9821C5B4E8A}"/>
              </a:ext>
            </a:extLst>
          </p:cNvPr>
          <p:cNvSpPr>
            <a:spLocks noChangeShapeType="1"/>
          </p:cNvSpPr>
          <p:nvPr/>
        </p:nvSpPr>
        <p:spPr bwMode="auto">
          <a:xfrm>
            <a:off x="4425695" y="1229222"/>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 name="Line 18">
            <a:extLst>
              <a:ext uri="{FF2B5EF4-FFF2-40B4-BE49-F238E27FC236}">
                <a16:creationId xmlns:a16="http://schemas.microsoft.com/office/drawing/2014/main" id="{3743A0BB-13A8-3B42-AB12-8673BE3251C3}"/>
              </a:ext>
            </a:extLst>
          </p:cNvPr>
          <p:cNvSpPr>
            <a:spLocks noChangeShapeType="1"/>
          </p:cNvSpPr>
          <p:nvPr/>
        </p:nvSpPr>
        <p:spPr bwMode="auto">
          <a:xfrm>
            <a:off x="5705855" y="1229222"/>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4" name="Line 18">
            <a:extLst>
              <a:ext uri="{FF2B5EF4-FFF2-40B4-BE49-F238E27FC236}">
                <a16:creationId xmlns:a16="http://schemas.microsoft.com/office/drawing/2014/main" id="{BFDDD8BD-939A-2846-B862-2499E5E2E971}"/>
              </a:ext>
            </a:extLst>
          </p:cNvPr>
          <p:cNvSpPr>
            <a:spLocks noChangeShapeType="1"/>
          </p:cNvSpPr>
          <p:nvPr/>
        </p:nvSpPr>
        <p:spPr bwMode="auto">
          <a:xfrm>
            <a:off x="6986015" y="1229222"/>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5" name="Text Box 13">
            <a:extLst>
              <a:ext uri="{FF2B5EF4-FFF2-40B4-BE49-F238E27FC236}">
                <a16:creationId xmlns:a16="http://schemas.microsoft.com/office/drawing/2014/main" id="{18D62CCD-8824-7A4D-831C-97D22C70EC27}"/>
              </a:ext>
            </a:extLst>
          </p:cNvPr>
          <p:cNvSpPr txBox="1">
            <a:spLocks noChangeArrowheads="1"/>
          </p:cNvSpPr>
          <p:nvPr/>
        </p:nvSpPr>
        <p:spPr bwMode="auto">
          <a:xfrm>
            <a:off x="2395728" y="1247510"/>
            <a:ext cx="533397"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36" name="Text Box 13">
            <a:extLst>
              <a:ext uri="{FF2B5EF4-FFF2-40B4-BE49-F238E27FC236}">
                <a16:creationId xmlns:a16="http://schemas.microsoft.com/office/drawing/2014/main" id="{A339D6A9-4DBC-9E41-90C1-321113C6CD86}"/>
              </a:ext>
            </a:extLst>
          </p:cNvPr>
          <p:cNvSpPr txBox="1">
            <a:spLocks noChangeArrowheads="1"/>
          </p:cNvSpPr>
          <p:nvPr/>
        </p:nvSpPr>
        <p:spPr bwMode="auto">
          <a:xfrm>
            <a:off x="3840480" y="124751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37" name="Text Box 13">
            <a:extLst>
              <a:ext uri="{FF2B5EF4-FFF2-40B4-BE49-F238E27FC236}">
                <a16:creationId xmlns:a16="http://schemas.microsoft.com/office/drawing/2014/main" id="{357A248E-63FC-8E4B-B0E9-D4E343BB67B5}"/>
              </a:ext>
            </a:extLst>
          </p:cNvPr>
          <p:cNvSpPr txBox="1">
            <a:spLocks noChangeArrowheads="1"/>
          </p:cNvSpPr>
          <p:nvPr/>
        </p:nvSpPr>
        <p:spPr bwMode="auto">
          <a:xfrm>
            <a:off x="4572000" y="124751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38" name="Text Box 13">
            <a:extLst>
              <a:ext uri="{FF2B5EF4-FFF2-40B4-BE49-F238E27FC236}">
                <a16:creationId xmlns:a16="http://schemas.microsoft.com/office/drawing/2014/main" id="{A5B9794D-9A52-AC4D-A47B-30C712FE7F09}"/>
              </a:ext>
            </a:extLst>
          </p:cNvPr>
          <p:cNvSpPr txBox="1">
            <a:spLocks noChangeArrowheads="1"/>
          </p:cNvSpPr>
          <p:nvPr/>
        </p:nvSpPr>
        <p:spPr bwMode="auto">
          <a:xfrm>
            <a:off x="6400800" y="124751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
        <p:nvSpPr>
          <p:cNvPr id="39" name="Text Box 13">
            <a:extLst>
              <a:ext uri="{FF2B5EF4-FFF2-40B4-BE49-F238E27FC236}">
                <a16:creationId xmlns:a16="http://schemas.microsoft.com/office/drawing/2014/main" id="{3A3838C3-847D-EE4D-AE3D-75716DF7F503}"/>
              </a:ext>
            </a:extLst>
          </p:cNvPr>
          <p:cNvSpPr txBox="1">
            <a:spLocks noChangeArrowheads="1"/>
          </p:cNvSpPr>
          <p:nvPr/>
        </p:nvSpPr>
        <p:spPr bwMode="auto">
          <a:xfrm>
            <a:off x="7123176" y="124751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P1</a:t>
            </a:r>
          </a:p>
        </p:txBody>
      </p:sp>
      <p:sp>
        <p:nvSpPr>
          <p:cNvPr id="40" name="Text Box 13">
            <a:extLst>
              <a:ext uri="{FF2B5EF4-FFF2-40B4-BE49-F238E27FC236}">
                <a16:creationId xmlns:a16="http://schemas.microsoft.com/office/drawing/2014/main" id="{4B3881EE-1C79-E946-B8B3-4F8F72A72FE8}"/>
              </a:ext>
            </a:extLst>
          </p:cNvPr>
          <p:cNvSpPr txBox="1">
            <a:spLocks noChangeArrowheads="1"/>
          </p:cNvSpPr>
          <p:nvPr/>
        </p:nvSpPr>
        <p:spPr bwMode="auto">
          <a:xfrm>
            <a:off x="1994152" y="191502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0</a:t>
            </a:r>
          </a:p>
        </p:txBody>
      </p:sp>
      <p:sp>
        <p:nvSpPr>
          <p:cNvPr id="41" name="Text Box 13">
            <a:extLst>
              <a:ext uri="{FF2B5EF4-FFF2-40B4-BE49-F238E27FC236}">
                <a16:creationId xmlns:a16="http://schemas.microsoft.com/office/drawing/2014/main" id="{9EEF2D2A-01D5-9A4E-A3E4-71BD32BB919C}"/>
              </a:ext>
            </a:extLst>
          </p:cNvPr>
          <p:cNvSpPr txBox="1">
            <a:spLocks noChangeArrowheads="1"/>
          </p:cNvSpPr>
          <p:nvPr/>
        </p:nvSpPr>
        <p:spPr bwMode="auto">
          <a:xfrm>
            <a:off x="3493008" y="191502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8</a:t>
            </a:r>
          </a:p>
        </p:txBody>
      </p:sp>
      <p:sp>
        <p:nvSpPr>
          <p:cNvPr id="42" name="Text Box 13">
            <a:extLst>
              <a:ext uri="{FF2B5EF4-FFF2-40B4-BE49-F238E27FC236}">
                <a16:creationId xmlns:a16="http://schemas.microsoft.com/office/drawing/2014/main" id="{D339172E-DC5B-554C-8CDE-7EDC327A700A}"/>
              </a:ext>
            </a:extLst>
          </p:cNvPr>
          <p:cNvSpPr txBox="1">
            <a:spLocks noChangeArrowheads="1"/>
          </p:cNvSpPr>
          <p:nvPr/>
        </p:nvSpPr>
        <p:spPr bwMode="auto">
          <a:xfrm>
            <a:off x="4206240" y="191502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12</a:t>
            </a:r>
          </a:p>
        </p:txBody>
      </p:sp>
      <p:sp>
        <p:nvSpPr>
          <p:cNvPr id="43" name="Text Box 13">
            <a:extLst>
              <a:ext uri="{FF2B5EF4-FFF2-40B4-BE49-F238E27FC236}">
                <a16:creationId xmlns:a16="http://schemas.microsoft.com/office/drawing/2014/main" id="{9EF125FE-52EE-1945-9C3C-EFFCA6203F51}"/>
              </a:ext>
            </a:extLst>
          </p:cNvPr>
          <p:cNvSpPr txBox="1">
            <a:spLocks noChangeArrowheads="1"/>
          </p:cNvSpPr>
          <p:nvPr/>
        </p:nvSpPr>
        <p:spPr bwMode="auto">
          <a:xfrm>
            <a:off x="5504688" y="191502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19</a:t>
            </a:r>
          </a:p>
        </p:txBody>
      </p:sp>
      <p:sp>
        <p:nvSpPr>
          <p:cNvPr id="44" name="Text Box 13">
            <a:extLst>
              <a:ext uri="{FF2B5EF4-FFF2-40B4-BE49-F238E27FC236}">
                <a16:creationId xmlns:a16="http://schemas.microsoft.com/office/drawing/2014/main" id="{0B6372DC-C553-F541-8042-64623FD7B33E}"/>
              </a:ext>
            </a:extLst>
          </p:cNvPr>
          <p:cNvSpPr txBox="1">
            <a:spLocks noChangeArrowheads="1"/>
          </p:cNvSpPr>
          <p:nvPr/>
        </p:nvSpPr>
        <p:spPr bwMode="auto">
          <a:xfrm>
            <a:off x="6766560" y="191502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26</a:t>
            </a:r>
          </a:p>
        </p:txBody>
      </p:sp>
      <p:sp>
        <p:nvSpPr>
          <p:cNvPr id="45" name="Text Box 13">
            <a:extLst>
              <a:ext uri="{FF2B5EF4-FFF2-40B4-BE49-F238E27FC236}">
                <a16:creationId xmlns:a16="http://schemas.microsoft.com/office/drawing/2014/main" id="{5AE95ABF-CE36-C24F-AA37-FD53F8B0F488}"/>
              </a:ext>
            </a:extLst>
          </p:cNvPr>
          <p:cNvSpPr txBox="1">
            <a:spLocks noChangeArrowheads="1"/>
          </p:cNvSpPr>
          <p:nvPr/>
        </p:nvSpPr>
        <p:spPr bwMode="auto">
          <a:xfrm>
            <a:off x="8586216" y="191502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36</a:t>
            </a:r>
          </a:p>
        </p:txBody>
      </p:sp>
      <p:sp>
        <p:nvSpPr>
          <p:cNvPr id="46" name="Line 18">
            <a:extLst>
              <a:ext uri="{FF2B5EF4-FFF2-40B4-BE49-F238E27FC236}">
                <a16:creationId xmlns:a16="http://schemas.microsoft.com/office/drawing/2014/main" id="{AF7F38A0-3F91-F249-AE32-F3E304914C52}"/>
              </a:ext>
            </a:extLst>
          </p:cNvPr>
          <p:cNvSpPr>
            <a:spLocks noChangeShapeType="1"/>
          </p:cNvSpPr>
          <p:nvPr/>
        </p:nvSpPr>
        <p:spPr bwMode="auto">
          <a:xfrm>
            <a:off x="8814815" y="1229222"/>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7" name="Line 18">
            <a:extLst>
              <a:ext uri="{FF2B5EF4-FFF2-40B4-BE49-F238E27FC236}">
                <a16:creationId xmlns:a16="http://schemas.microsoft.com/office/drawing/2014/main" id="{6D012D7E-1DFF-A747-81BB-E61E31C7A42A}"/>
              </a:ext>
            </a:extLst>
          </p:cNvPr>
          <p:cNvSpPr>
            <a:spLocks noChangeShapeType="1"/>
          </p:cNvSpPr>
          <p:nvPr/>
        </p:nvSpPr>
        <p:spPr bwMode="auto">
          <a:xfrm>
            <a:off x="2962655" y="1229222"/>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8" name="Text Box 13">
            <a:extLst>
              <a:ext uri="{FF2B5EF4-FFF2-40B4-BE49-F238E27FC236}">
                <a16:creationId xmlns:a16="http://schemas.microsoft.com/office/drawing/2014/main" id="{A9EFCC85-6B14-7441-8569-F23B7745FFC4}"/>
              </a:ext>
            </a:extLst>
          </p:cNvPr>
          <p:cNvSpPr txBox="1">
            <a:spLocks noChangeArrowheads="1"/>
          </p:cNvSpPr>
          <p:nvPr/>
        </p:nvSpPr>
        <p:spPr bwMode="auto">
          <a:xfrm>
            <a:off x="2743200" y="191502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4</a:t>
            </a:r>
          </a:p>
        </p:txBody>
      </p:sp>
      <p:sp>
        <p:nvSpPr>
          <p:cNvPr id="49" name="Text Box 13">
            <a:extLst>
              <a:ext uri="{FF2B5EF4-FFF2-40B4-BE49-F238E27FC236}">
                <a16:creationId xmlns:a16="http://schemas.microsoft.com/office/drawing/2014/main" id="{35EF1349-6CC4-4E41-8731-8037A3BF7F77}"/>
              </a:ext>
            </a:extLst>
          </p:cNvPr>
          <p:cNvSpPr txBox="1">
            <a:spLocks noChangeArrowheads="1"/>
          </p:cNvSpPr>
          <p:nvPr/>
        </p:nvSpPr>
        <p:spPr bwMode="auto">
          <a:xfrm>
            <a:off x="3108960" y="124751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50" name="Line 18">
            <a:extLst>
              <a:ext uri="{FF2B5EF4-FFF2-40B4-BE49-F238E27FC236}">
                <a16:creationId xmlns:a16="http://schemas.microsoft.com/office/drawing/2014/main" id="{D84CF9D3-6EE7-4547-9D07-DDD5B8DD2116}"/>
              </a:ext>
            </a:extLst>
          </p:cNvPr>
          <p:cNvSpPr>
            <a:spLocks noChangeShapeType="1"/>
          </p:cNvSpPr>
          <p:nvPr/>
        </p:nvSpPr>
        <p:spPr bwMode="auto">
          <a:xfrm>
            <a:off x="5157215" y="1229222"/>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1" name="Text Box 13">
            <a:extLst>
              <a:ext uri="{FF2B5EF4-FFF2-40B4-BE49-F238E27FC236}">
                <a16:creationId xmlns:a16="http://schemas.microsoft.com/office/drawing/2014/main" id="{39924FC8-DD54-D249-A1A8-D45696E554F7}"/>
              </a:ext>
            </a:extLst>
          </p:cNvPr>
          <p:cNvSpPr txBox="1">
            <a:spLocks noChangeArrowheads="1"/>
          </p:cNvSpPr>
          <p:nvPr/>
        </p:nvSpPr>
        <p:spPr bwMode="auto">
          <a:xfrm>
            <a:off x="4937760" y="191502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16</a:t>
            </a:r>
          </a:p>
        </p:txBody>
      </p:sp>
      <p:sp>
        <p:nvSpPr>
          <p:cNvPr id="52" name="Line 18">
            <a:extLst>
              <a:ext uri="{FF2B5EF4-FFF2-40B4-BE49-F238E27FC236}">
                <a16:creationId xmlns:a16="http://schemas.microsoft.com/office/drawing/2014/main" id="{FC33466A-7965-4B4A-9804-195F8CECCCBF}"/>
              </a:ext>
            </a:extLst>
          </p:cNvPr>
          <p:cNvSpPr>
            <a:spLocks noChangeShapeType="1"/>
          </p:cNvSpPr>
          <p:nvPr/>
        </p:nvSpPr>
        <p:spPr bwMode="auto">
          <a:xfrm>
            <a:off x="6254495" y="1229222"/>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3" name="Text Box 13">
            <a:extLst>
              <a:ext uri="{FF2B5EF4-FFF2-40B4-BE49-F238E27FC236}">
                <a16:creationId xmlns:a16="http://schemas.microsoft.com/office/drawing/2014/main" id="{CD0AA43D-329F-8348-9F39-D278765D8ADE}"/>
              </a:ext>
            </a:extLst>
          </p:cNvPr>
          <p:cNvSpPr txBox="1">
            <a:spLocks noChangeArrowheads="1"/>
          </p:cNvSpPr>
          <p:nvPr/>
        </p:nvSpPr>
        <p:spPr bwMode="auto">
          <a:xfrm>
            <a:off x="6042657" y="191502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22</a:t>
            </a:r>
          </a:p>
        </p:txBody>
      </p:sp>
      <p:sp>
        <p:nvSpPr>
          <p:cNvPr id="54" name="Text Box 13">
            <a:extLst>
              <a:ext uri="{FF2B5EF4-FFF2-40B4-BE49-F238E27FC236}">
                <a16:creationId xmlns:a16="http://schemas.microsoft.com/office/drawing/2014/main" id="{4F8F5378-18C6-9C46-805A-E4CCA91854C0}"/>
              </a:ext>
            </a:extLst>
          </p:cNvPr>
          <p:cNvSpPr txBox="1">
            <a:spLocks noChangeArrowheads="1"/>
          </p:cNvSpPr>
          <p:nvPr/>
        </p:nvSpPr>
        <p:spPr bwMode="auto">
          <a:xfrm>
            <a:off x="7490457" y="191502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30</a:t>
            </a:r>
          </a:p>
        </p:txBody>
      </p:sp>
      <p:sp>
        <p:nvSpPr>
          <p:cNvPr id="55" name="Text Box 13">
            <a:extLst>
              <a:ext uri="{FF2B5EF4-FFF2-40B4-BE49-F238E27FC236}">
                <a16:creationId xmlns:a16="http://schemas.microsoft.com/office/drawing/2014/main" id="{86476100-6C7E-C244-9486-B4225D964A2C}"/>
              </a:ext>
            </a:extLst>
          </p:cNvPr>
          <p:cNvSpPr txBox="1">
            <a:spLocks noChangeArrowheads="1"/>
          </p:cNvSpPr>
          <p:nvPr/>
        </p:nvSpPr>
        <p:spPr bwMode="auto">
          <a:xfrm>
            <a:off x="8229600" y="1915022"/>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lgn="ctr">
              <a:spcBef>
                <a:spcPct val="0"/>
              </a:spcBef>
              <a:buClrTx/>
              <a:buSzTx/>
              <a:buFontTx/>
              <a:buNone/>
            </a:pPr>
            <a:r>
              <a:rPr kumimoji="0" lang="en-US" altLang="en-US" sz="2000" b="1">
                <a:latin typeface="Times New Roman" panose="02020603050405020304" pitchFamily="18" charset="0"/>
                <a:ea typeface="DFKai-SB" pitchFamily="65" charset="-128"/>
              </a:rPr>
              <a:t>34</a:t>
            </a:r>
          </a:p>
        </p:txBody>
      </p:sp>
      <p:sp>
        <p:nvSpPr>
          <p:cNvPr id="56" name="Line 18">
            <a:extLst>
              <a:ext uri="{FF2B5EF4-FFF2-40B4-BE49-F238E27FC236}">
                <a16:creationId xmlns:a16="http://schemas.microsoft.com/office/drawing/2014/main" id="{89435565-D421-DE4A-9B59-BDC2A0E3BF66}"/>
              </a:ext>
            </a:extLst>
          </p:cNvPr>
          <p:cNvSpPr>
            <a:spLocks noChangeShapeType="1"/>
          </p:cNvSpPr>
          <p:nvPr/>
        </p:nvSpPr>
        <p:spPr bwMode="auto">
          <a:xfrm>
            <a:off x="7717535" y="1229222"/>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Line 18">
            <a:extLst>
              <a:ext uri="{FF2B5EF4-FFF2-40B4-BE49-F238E27FC236}">
                <a16:creationId xmlns:a16="http://schemas.microsoft.com/office/drawing/2014/main" id="{3EC3E347-3A6F-164A-B587-70C342728207}"/>
              </a:ext>
            </a:extLst>
          </p:cNvPr>
          <p:cNvSpPr>
            <a:spLocks noChangeShapeType="1"/>
          </p:cNvSpPr>
          <p:nvPr/>
        </p:nvSpPr>
        <p:spPr bwMode="auto">
          <a:xfrm>
            <a:off x="8449055" y="1229222"/>
            <a:ext cx="0" cy="6858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8" name="Text Box 13">
            <a:extLst>
              <a:ext uri="{FF2B5EF4-FFF2-40B4-BE49-F238E27FC236}">
                <a16:creationId xmlns:a16="http://schemas.microsoft.com/office/drawing/2014/main" id="{D1136D61-75A9-2B4D-95BB-B7AD8450CD0A}"/>
              </a:ext>
            </a:extLst>
          </p:cNvPr>
          <p:cNvSpPr txBox="1">
            <a:spLocks noChangeArrowheads="1"/>
          </p:cNvSpPr>
          <p:nvPr/>
        </p:nvSpPr>
        <p:spPr bwMode="auto">
          <a:xfrm>
            <a:off x="5212080" y="124751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P2</a:t>
            </a:r>
          </a:p>
        </p:txBody>
      </p:sp>
      <p:sp>
        <p:nvSpPr>
          <p:cNvPr id="59" name="Text Box 13">
            <a:extLst>
              <a:ext uri="{FF2B5EF4-FFF2-40B4-BE49-F238E27FC236}">
                <a16:creationId xmlns:a16="http://schemas.microsoft.com/office/drawing/2014/main" id="{963C6971-68D5-3249-BE1C-9B0ED18231DD}"/>
              </a:ext>
            </a:extLst>
          </p:cNvPr>
          <p:cNvSpPr txBox="1">
            <a:spLocks noChangeArrowheads="1"/>
          </p:cNvSpPr>
          <p:nvPr/>
        </p:nvSpPr>
        <p:spPr bwMode="auto">
          <a:xfrm>
            <a:off x="5751576" y="124751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P4</a:t>
            </a:r>
          </a:p>
        </p:txBody>
      </p:sp>
      <p:sp>
        <p:nvSpPr>
          <p:cNvPr id="60" name="Text Box 13">
            <a:extLst>
              <a:ext uri="{FF2B5EF4-FFF2-40B4-BE49-F238E27FC236}">
                <a16:creationId xmlns:a16="http://schemas.microsoft.com/office/drawing/2014/main" id="{B5275495-468E-D945-B5EF-99515599969F}"/>
              </a:ext>
            </a:extLst>
          </p:cNvPr>
          <p:cNvSpPr txBox="1">
            <a:spLocks noChangeArrowheads="1"/>
          </p:cNvSpPr>
          <p:nvPr/>
        </p:nvSpPr>
        <p:spPr bwMode="auto">
          <a:xfrm>
            <a:off x="7863840" y="124751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P3</a:t>
            </a:r>
          </a:p>
        </p:txBody>
      </p:sp>
      <p:sp>
        <p:nvSpPr>
          <p:cNvPr id="61" name="Text Box 13">
            <a:extLst>
              <a:ext uri="{FF2B5EF4-FFF2-40B4-BE49-F238E27FC236}">
                <a16:creationId xmlns:a16="http://schemas.microsoft.com/office/drawing/2014/main" id="{64CA11AE-A5A7-F64F-AE09-6939BE96C5C0}"/>
              </a:ext>
            </a:extLst>
          </p:cNvPr>
          <p:cNvSpPr txBox="1">
            <a:spLocks noChangeArrowheads="1"/>
          </p:cNvSpPr>
          <p:nvPr/>
        </p:nvSpPr>
        <p:spPr bwMode="auto">
          <a:xfrm>
            <a:off x="8404857" y="1247510"/>
            <a:ext cx="467871"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rgbClr val="993300"/>
              </a:buClr>
              <a:buSzPct val="90000"/>
              <a:buFont typeface="Monotype Sorts" charset="2"/>
              <a:buChar char="n"/>
              <a:defRPr kumimoji="1">
                <a:solidFill>
                  <a:schemeClr val="tx1"/>
                </a:solidFill>
                <a:latin typeface="Helvetica" panose="020B0604020202020204" pitchFamily="34" charset="0"/>
                <a:ea typeface="MS PGothic" panose="020B0600070205080204" pitchFamily="34" charset="-128"/>
              </a:defRPr>
            </a:lvl1pPr>
            <a:lvl2pPr marL="742950" indent="-285750">
              <a:spcBef>
                <a:spcPct val="35000"/>
              </a:spcBef>
              <a:buClr>
                <a:srgbClr val="CC6600"/>
              </a:buClr>
              <a:buSzPct val="80000"/>
              <a:buFont typeface="Monotype Sorts" charset="2"/>
              <a:buChar char="l"/>
              <a:defRPr kumimoji="1">
                <a:solidFill>
                  <a:schemeClr val="tx1"/>
                </a:solidFill>
                <a:latin typeface="Helvetica" panose="020B0604020202020204" pitchFamily="34" charset="0"/>
                <a:ea typeface="MS PGothic" panose="020B0600070205080204" pitchFamily="34" charset="-128"/>
              </a:defRPr>
            </a:lvl2pPr>
            <a:lvl3pPr marL="1143000" indent="-228600">
              <a:spcBef>
                <a:spcPct val="35000"/>
              </a:spcBef>
              <a:buClr>
                <a:srgbClr val="009900"/>
              </a:buClr>
              <a:buSzPct val="75000"/>
              <a:buFont typeface="Webdings" panose="05030102010509060703" pitchFamily="18" charset="2"/>
              <a:buChar char="4"/>
              <a:defRPr kumimoji="1">
                <a:solidFill>
                  <a:schemeClr val="tx1"/>
                </a:solidFill>
                <a:latin typeface="Helvetica" panose="020B0604020202020204" pitchFamily="34" charset="0"/>
                <a:ea typeface="MS PGothic" panose="020B0600070205080204" pitchFamily="34" charset="-128"/>
              </a:defRPr>
            </a:lvl3pPr>
            <a:lvl4pPr marL="1600200" indent="-228600">
              <a:spcBef>
                <a:spcPct val="35000"/>
              </a:spcBef>
              <a:buClr>
                <a:schemeClr val="hlink"/>
              </a:buClr>
              <a:buSzPct val="75000"/>
              <a:buChar char="–"/>
              <a:defRPr kumimoji="1">
                <a:solidFill>
                  <a:schemeClr val="tx1"/>
                </a:solidFill>
                <a:latin typeface="Helvetica" panose="020B0604020202020204" pitchFamily="34" charset="0"/>
                <a:ea typeface="MS PGothic" panose="020B0600070205080204" pitchFamily="34" charset="-128"/>
              </a:defRPr>
            </a:lvl4pPr>
            <a:lvl5pPr marL="2057400" indent="-228600">
              <a:spcBef>
                <a:spcPct val="35000"/>
              </a:spcBef>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5pPr>
            <a:lvl6pPr marL="25146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6pPr>
            <a:lvl7pPr marL="29718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7pPr>
            <a:lvl8pPr marL="34290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8pPr>
            <a:lvl9pPr marL="3886200" indent="-228600" eaLnBrk="0" fontAlgn="base" hangingPunct="0">
              <a:spcBef>
                <a:spcPct val="35000"/>
              </a:spcBef>
              <a:spcAft>
                <a:spcPct val="0"/>
              </a:spcAft>
              <a:buClr>
                <a:srgbClr val="FF0066"/>
              </a:buClr>
              <a:buSzPct val="75000"/>
              <a:buChar char="»"/>
              <a:defRPr kumimoji="1">
                <a:solidFill>
                  <a:schemeClr val="tx1"/>
                </a:solidFill>
                <a:latin typeface="Helvetica" panose="020B0604020202020204" pitchFamily="34" charset="0"/>
                <a:ea typeface="MS PGothic" panose="020B0600070205080204" pitchFamily="34" charset="-128"/>
              </a:defRPr>
            </a:lvl9pPr>
          </a:lstStyle>
          <a:p>
            <a:pPr>
              <a:spcBef>
                <a:spcPct val="0"/>
              </a:spcBef>
              <a:buClrTx/>
              <a:buSzTx/>
              <a:buFontTx/>
              <a:buNone/>
            </a:pPr>
            <a:r>
              <a:rPr kumimoji="0" lang="en-US" altLang="en-US" sz="2000" b="1">
                <a:latin typeface="Times New Roman" panose="02020603050405020304" pitchFamily="18" charset="0"/>
                <a:ea typeface="DFKai-SB" pitchFamily="65" charset="-128"/>
              </a:rPr>
              <a:t>P5</a:t>
            </a:r>
          </a:p>
        </p:txBody>
      </p:sp>
    </p:spTree>
    <p:extLst>
      <p:ext uri="{BB962C8B-B14F-4D97-AF65-F5344CB8AC3E}">
        <p14:creationId xmlns:p14="http://schemas.microsoft.com/office/powerpoint/2010/main" val="1733271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Round Robin (RR) (tt)</a:t>
            </a:r>
            <a:endParaRPr lang="en-US"/>
          </a:p>
        </p:txBody>
      </p:sp>
      <p:sp>
        <p:nvSpPr>
          <p:cNvPr id="3" name="Content Placeholder 2"/>
          <p:cNvSpPr>
            <a:spLocks noGrp="1"/>
          </p:cNvSpPr>
          <p:nvPr>
            <p:ph idx="1"/>
          </p:nvPr>
        </p:nvSpPr>
        <p:spPr/>
        <p:txBody>
          <a:bodyPr/>
          <a:lstStyle/>
          <a:p>
            <a:r>
              <a:rPr lang="vi-VN"/>
              <a:t>Quantum time = 1:</a:t>
            </a:r>
          </a:p>
          <a:p>
            <a:endParaRPr lang="vi-VN"/>
          </a:p>
          <a:p>
            <a:endParaRPr lang="en-US"/>
          </a:p>
          <a:p>
            <a:endParaRPr lang="vi-VN"/>
          </a:p>
          <a:p>
            <a:endParaRPr lang="vi-VN"/>
          </a:p>
          <a:p>
            <a:pPr lvl="1"/>
            <a:r>
              <a:rPr lang="vi-VN"/>
              <a:t>Thời gian turn-around trung bình cao hơn so với SJF nhưng có thời gian đ</a:t>
            </a:r>
            <a:r>
              <a:rPr lang="en-US"/>
              <a:t>á</a:t>
            </a:r>
            <a:r>
              <a:rPr lang="vi-VN"/>
              <a:t>p ứng trung bình tốt hơn</a:t>
            </a:r>
          </a:p>
          <a:p>
            <a:pPr lvl="1"/>
            <a:r>
              <a:rPr lang="vi-VN"/>
              <a:t>Ưu tiên CPU-bound process</a:t>
            </a:r>
          </a:p>
          <a:p>
            <a:pPr lvl="2"/>
            <a:r>
              <a:rPr lang="vi-VN"/>
              <a:t>I/O-bound</a:t>
            </a:r>
          </a:p>
          <a:p>
            <a:pPr lvl="2"/>
            <a:r>
              <a:rPr lang="vi-VN"/>
              <a:t>CPU-bound</a:t>
            </a:r>
          </a:p>
        </p:txBody>
      </p:sp>
      <p:sp>
        <p:nvSpPr>
          <p:cNvPr id="4" name="Date Placeholder 3"/>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8</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graphicFrame>
        <p:nvGraphicFramePr>
          <p:cNvPr id="7" name="Object 1"/>
          <p:cNvGraphicFramePr>
            <a:graphicFrameLocks noChangeAspect="1"/>
          </p:cNvGraphicFramePr>
          <p:nvPr>
            <p:extLst>
              <p:ext uri="{D42A27DB-BD31-4B8C-83A1-F6EECF244321}">
                <p14:modId xmlns:p14="http://schemas.microsoft.com/office/powerpoint/2010/main" val="3298731208"/>
              </p:ext>
            </p:extLst>
          </p:nvPr>
        </p:nvGraphicFramePr>
        <p:xfrm>
          <a:off x="2522539" y="1878770"/>
          <a:ext cx="7145337" cy="1946275"/>
        </p:xfrm>
        <a:graphic>
          <a:graphicData uri="http://schemas.openxmlformats.org/presentationml/2006/ole">
            <mc:AlternateContent xmlns:mc="http://schemas.openxmlformats.org/markup-compatibility/2006">
              <mc:Choice xmlns:v="urn:schemas-microsoft-com:vml" Requires="v">
                <p:oleObj name="Artwork" r:id="rId2" imgW="5942857" imgH="1619476" progId="Adobe.Illustrator.7">
                  <p:embed/>
                </p:oleObj>
              </mc:Choice>
              <mc:Fallback>
                <p:oleObj name="Artwork" r:id="rId2" imgW="5942857" imgH="1619476" progId="Adobe.Illustrator.7">
                  <p:embed/>
                  <p:pic>
                    <p:nvPicPr>
                      <p:cNvPr id="7" name="Object 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522539" y="1878770"/>
                        <a:ext cx="7145337" cy="1946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700178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a:t>Round Robin (RR) (tt)</a:t>
            </a:r>
            <a:endParaRPr lang="en-US"/>
          </a:p>
        </p:txBody>
      </p:sp>
      <p:sp>
        <p:nvSpPr>
          <p:cNvPr id="4" name="Date Placeholder 3"/>
          <p:cNvSpPr>
            <a:spLocks noGrp="1"/>
          </p:cNvSpPr>
          <p:nvPr>
            <p:ph type="dt" sz="half" idx="10"/>
          </p:nvPr>
        </p:nvSpPr>
        <p:spPr/>
        <p:txBody>
          <a:bodyPr/>
          <a:lstStyle/>
          <a:p>
            <a:fld id="{F7681EE8-9FE2-425D-8FB4-74C399BDEDA0}" type="datetime1">
              <a:rPr kumimoji="1" lang="en-US" altLang="ja-JP" smtClean="0"/>
              <a:t>10/15/2023</a:t>
            </a:fld>
            <a:endParaRPr kumimoji="1" lang="ja-JP" altLang="en-US"/>
          </a:p>
        </p:txBody>
      </p:sp>
      <p:sp>
        <p:nvSpPr>
          <p:cNvPr id="5" name="Slide Number Placeholder 4"/>
          <p:cNvSpPr>
            <a:spLocks noGrp="1"/>
          </p:cNvSpPr>
          <p:nvPr>
            <p:ph type="sldNum" sz="quarter" idx="12"/>
          </p:nvPr>
        </p:nvSpPr>
        <p:spPr/>
        <p:txBody>
          <a:bodyPr/>
          <a:lstStyle/>
          <a:p>
            <a:fld id="{800C8475-47C1-49C9-BEE5-594F8CF4D71F}" type="slidenum">
              <a:rPr kumimoji="1" lang="ja-JP" altLang="en-US" smtClean="0"/>
              <a:pPr/>
              <a:t>9</a:t>
            </a:fld>
            <a:endParaRPr kumimoji="1" lang="ja-JP" altLang="en-US"/>
          </a:p>
        </p:txBody>
      </p:sp>
      <p:sp>
        <p:nvSpPr>
          <p:cNvPr id="6" name="Footer Placeholder 5"/>
          <p:cNvSpPr>
            <a:spLocks noGrp="1"/>
          </p:cNvSpPr>
          <p:nvPr>
            <p:ph type="ftr" sz="quarter" idx="11"/>
          </p:nvPr>
        </p:nvSpPr>
        <p:spPr/>
        <p:txBody>
          <a:bodyPr/>
          <a:lstStyle/>
          <a:p>
            <a:r>
              <a:rPr kumimoji="1" lang="en-US" altLang="ja-JP"/>
              <a:t>Copyrights 2020 CE-UIT. All Rights Reserved.</a:t>
            </a:r>
            <a:endParaRPr kumimoji="1" lang="ja-JP" altLang="en-US" dirty="0"/>
          </a:p>
        </p:txBody>
      </p:sp>
      <p:sp>
        <p:nvSpPr>
          <p:cNvPr id="45" name="Rectangle 3"/>
          <p:cNvSpPr txBox="1">
            <a:spLocks noChangeArrowheads="1"/>
          </p:cNvSpPr>
          <p:nvPr/>
        </p:nvSpPr>
        <p:spPr bwMode="auto">
          <a:xfrm>
            <a:off x="2119313" y="1328738"/>
            <a:ext cx="7916862" cy="51546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marL="342900" indent="-342900" algn="just" rtl="0" eaLnBrk="1" fontAlgn="base" hangingPunct="1">
              <a:spcBef>
                <a:spcPct val="20000"/>
              </a:spcBef>
              <a:spcAft>
                <a:spcPct val="0"/>
              </a:spcAft>
              <a:buClr>
                <a:srgbClr val="003399"/>
              </a:buClr>
              <a:buFont typeface="Wingdings" pitchFamily="2" charset="2"/>
              <a:buChar char="n"/>
              <a:defRPr kumimoji="1" sz="2600" baseline="0">
                <a:solidFill>
                  <a:schemeClr val="tx1"/>
                </a:solidFill>
                <a:latin typeface="Times New Roman" pitchFamily="18" charset="0"/>
                <a:ea typeface="+mn-ea"/>
                <a:cs typeface="Times New Roman" pitchFamily="18" charset="0"/>
              </a:defRPr>
            </a:lvl1pPr>
            <a:lvl2pPr marL="742950" indent="-285750" algn="just" rtl="0" eaLnBrk="1" fontAlgn="base" hangingPunct="1">
              <a:spcBef>
                <a:spcPct val="20000"/>
              </a:spcBef>
              <a:spcAft>
                <a:spcPct val="0"/>
              </a:spcAft>
              <a:buClr>
                <a:srgbClr val="003399"/>
              </a:buClr>
              <a:buFont typeface="Wingdings" pitchFamily="2" charset="2"/>
              <a:buChar char="p"/>
              <a:defRPr kumimoji="1" sz="2400" baseline="0">
                <a:solidFill>
                  <a:schemeClr val="tx1"/>
                </a:solidFill>
                <a:latin typeface="Times New Roman" pitchFamily="18" charset="0"/>
                <a:ea typeface="+mn-ea"/>
                <a:cs typeface="Times New Roman" pitchFamily="18" charset="0"/>
              </a:defRPr>
            </a:lvl2pPr>
            <a:lvl3pPr marL="1143000" indent="-228600" algn="just" rtl="0" eaLnBrk="1" fontAlgn="base" hangingPunct="1">
              <a:spcBef>
                <a:spcPct val="20000"/>
              </a:spcBef>
              <a:spcAft>
                <a:spcPct val="0"/>
              </a:spcAft>
              <a:buClr>
                <a:srgbClr val="003399"/>
              </a:buClr>
              <a:buFont typeface="Wingdings" pitchFamily="2" charset="2"/>
              <a:buChar char="n"/>
              <a:defRPr kumimoji="1" sz="2200" baseline="0">
                <a:solidFill>
                  <a:schemeClr val="tx1"/>
                </a:solidFill>
                <a:latin typeface="Times New Roman" pitchFamily="18" charset="0"/>
                <a:ea typeface="+mn-ea"/>
                <a:cs typeface="Times New Roman" pitchFamily="18" charset="0"/>
              </a:defRPr>
            </a:lvl3pPr>
            <a:lvl4pPr marL="1600200" indent="-228600" algn="just" rtl="0" eaLnBrk="1" fontAlgn="base" hangingPunct="1">
              <a:spcBef>
                <a:spcPct val="20000"/>
              </a:spcBef>
              <a:spcAft>
                <a:spcPct val="0"/>
              </a:spcAft>
              <a:buClr>
                <a:srgbClr val="003399"/>
              </a:buClr>
              <a:buFont typeface="Wingdings" pitchFamily="2" charset="2"/>
              <a:buChar char="p"/>
              <a:defRPr kumimoji="1" sz="2000" baseline="0">
                <a:solidFill>
                  <a:schemeClr val="tx1"/>
                </a:solidFill>
                <a:latin typeface="Times New Roman" pitchFamily="18" charset="0"/>
                <a:ea typeface="+mn-ea"/>
                <a:cs typeface="Times New Roman" pitchFamily="18" charset="0"/>
              </a:defRPr>
            </a:lvl4pPr>
            <a:lvl5pPr marL="2057400" indent="-228600" algn="l" rtl="0" eaLnBrk="1" fontAlgn="base" hangingPunct="1">
              <a:spcBef>
                <a:spcPct val="20000"/>
              </a:spcBef>
              <a:spcAft>
                <a:spcPct val="0"/>
              </a:spcAft>
              <a:buClr>
                <a:srgbClr val="003399"/>
              </a:buClr>
              <a:buFont typeface="Wingdings" pitchFamily="2" charset="2"/>
              <a:buChar char="n"/>
              <a:defRPr kumimoji="1" sz="1800" baseline="0">
                <a:solidFill>
                  <a:schemeClr val="tx1"/>
                </a:solidFill>
                <a:latin typeface="Times New Roman" pitchFamily="18" charset="0"/>
                <a:ea typeface="+mn-ea"/>
                <a:cs typeface="Times New Roman" pitchFamily="18" charset="0"/>
              </a:defRPr>
            </a:lvl5pPr>
            <a:lvl6pPr marL="25146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6pPr>
            <a:lvl7pPr marL="29718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7pPr>
            <a:lvl8pPr marL="34290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8pPr>
            <a:lvl9pPr marL="3886200" indent="-228600" algn="l" rtl="0" eaLnBrk="1" fontAlgn="base" hangingPunct="1">
              <a:spcBef>
                <a:spcPct val="20000"/>
              </a:spcBef>
              <a:spcAft>
                <a:spcPct val="0"/>
              </a:spcAft>
              <a:buClr>
                <a:srgbClr val="003399"/>
              </a:buClr>
              <a:buFont typeface="Wingdings" pitchFamily="2" charset="2"/>
              <a:buChar char="n"/>
              <a:defRPr kumimoji="1" sz="2000">
                <a:solidFill>
                  <a:schemeClr val="tx1"/>
                </a:solidFill>
                <a:latin typeface="+mn-lt"/>
                <a:ea typeface="+mn-ea"/>
              </a:defRPr>
            </a:lvl9pPr>
          </a:lstStyle>
          <a:p>
            <a:pPr>
              <a:lnSpc>
                <a:spcPct val="150000"/>
              </a:lnSpc>
            </a:pPr>
            <a:r>
              <a:rPr lang="en-US" altLang="en-US" sz="2400" b="1" kern="0"/>
              <a:t>Quantum time và context switch:</a:t>
            </a:r>
          </a:p>
          <a:p>
            <a:pPr>
              <a:lnSpc>
                <a:spcPct val="150000"/>
              </a:lnSpc>
            </a:pPr>
            <a:endParaRPr lang="vi-VN" altLang="en-US" sz="2400" b="1" kern="0"/>
          </a:p>
        </p:txBody>
      </p:sp>
      <p:sp>
        <p:nvSpPr>
          <p:cNvPr id="46" name="Text Box 3"/>
          <p:cNvSpPr txBox="1">
            <a:spLocks noChangeArrowheads="1"/>
          </p:cNvSpPr>
          <p:nvPr/>
        </p:nvSpPr>
        <p:spPr bwMode="auto">
          <a:xfrm>
            <a:off x="2701926" y="1966913"/>
            <a:ext cx="26320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400">
                <a:latin typeface="Arial" panose="020B0604020202020204" pitchFamily="34" charset="0"/>
                <a:ea typeface="DFKai-SB" pitchFamily="65" charset="-128"/>
              </a:rPr>
              <a:t>Process time = 10</a:t>
            </a:r>
          </a:p>
        </p:txBody>
      </p:sp>
      <p:sp>
        <p:nvSpPr>
          <p:cNvPr id="47" name="Text Box 4"/>
          <p:cNvSpPr txBox="1">
            <a:spLocks noChangeArrowheads="1"/>
          </p:cNvSpPr>
          <p:nvPr/>
        </p:nvSpPr>
        <p:spPr bwMode="auto">
          <a:xfrm>
            <a:off x="7119939" y="1814513"/>
            <a:ext cx="145573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400">
                <a:latin typeface="Arial" panose="020B0604020202020204" pitchFamily="34" charset="0"/>
                <a:ea typeface="DFKai-SB" pitchFamily="65" charset="-128"/>
              </a:rPr>
              <a:t>quantum </a:t>
            </a:r>
          </a:p>
        </p:txBody>
      </p:sp>
      <p:sp>
        <p:nvSpPr>
          <p:cNvPr id="48" name="Text Box 5"/>
          <p:cNvSpPr txBox="1">
            <a:spLocks noChangeArrowheads="1"/>
          </p:cNvSpPr>
          <p:nvPr/>
        </p:nvSpPr>
        <p:spPr bwMode="auto">
          <a:xfrm>
            <a:off x="8867776" y="1601789"/>
            <a:ext cx="1176925"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400">
                <a:latin typeface="Arial" panose="020B0604020202020204" pitchFamily="34" charset="0"/>
                <a:ea typeface="DFKai-SB" pitchFamily="65" charset="-128"/>
              </a:rPr>
              <a:t>context</a:t>
            </a:r>
          </a:p>
          <a:p>
            <a:pPr eaLnBrk="1" hangingPunct="1"/>
            <a:r>
              <a:rPr lang="en-US" altLang="en-US" sz="2400">
                <a:latin typeface="Arial" panose="020B0604020202020204" pitchFamily="34" charset="0"/>
                <a:ea typeface="DFKai-SB" pitchFamily="65" charset="-128"/>
              </a:rPr>
              <a:t>switch</a:t>
            </a:r>
          </a:p>
        </p:txBody>
      </p:sp>
      <p:sp>
        <p:nvSpPr>
          <p:cNvPr id="49" name="Rectangle 6"/>
          <p:cNvSpPr>
            <a:spLocks noChangeArrowheads="1"/>
          </p:cNvSpPr>
          <p:nvPr/>
        </p:nvSpPr>
        <p:spPr bwMode="auto">
          <a:xfrm>
            <a:off x="2060575" y="5562600"/>
            <a:ext cx="457200" cy="609600"/>
          </a:xfrm>
          <a:prstGeom prst="rect">
            <a:avLst/>
          </a:prstGeom>
          <a:solidFill>
            <a:srgbClr val="EAEAEA"/>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US" altLang="en-US" sz="1600">
              <a:latin typeface="Arial" panose="020B0604020202020204" pitchFamily="34" charset="0"/>
              <a:ea typeface="DFKai-SB" pitchFamily="65" charset="-128"/>
            </a:endParaRPr>
          </a:p>
        </p:txBody>
      </p:sp>
      <p:sp>
        <p:nvSpPr>
          <p:cNvPr id="50" name="Rectangle 7"/>
          <p:cNvSpPr>
            <a:spLocks noChangeArrowheads="1"/>
          </p:cNvSpPr>
          <p:nvPr/>
        </p:nvSpPr>
        <p:spPr bwMode="auto">
          <a:xfrm>
            <a:off x="2517775" y="5562600"/>
            <a:ext cx="457200" cy="609600"/>
          </a:xfrm>
          <a:prstGeom prst="rect">
            <a:avLst/>
          </a:prstGeom>
          <a:solidFill>
            <a:srgbClr val="C0C0C0"/>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US" altLang="en-US" sz="1600">
              <a:latin typeface="Arial" panose="020B0604020202020204" pitchFamily="34" charset="0"/>
              <a:ea typeface="DFKai-SB" pitchFamily="65" charset="-128"/>
            </a:endParaRPr>
          </a:p>
        </p:txBody>
      </p:sp>
      <p:sp>
        <p:nvSpPr>
          <p:cNvPr id="51" name="Rectangle 8"/>
          <p:cNvSpPr>
            <a:spLocks noChangeArrowheads="1"/>
          </p:cNvSpPr>
          <p:nvPr/>
        </p:nvSpPr>
        <p:spPr bwMode="auto">
          <a:xfrm>
            <a:off x="2974975" y="5562600"/>
            <a:ext cx="457200" cy="609600"/>
          </a:xfrm>
          <a:prstGeom prst="rect">
            <a:avLst/>
          </a:prstGeom>
          <a:solidFill>
            <a:srgbClr val="EAEAEA"/>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US" altLang="en-US" sz="1600">
              <a:latin typeface="Arial" panose="020B0604020202020204" pitchFamily="34" charset="0"/>
              <a:ea typeface="DFKai-SB" pitchFamily="65" charset="-128"/>
            </a:endParaRPr>
          </a:p>
        </p:txBody>
      </p:sp>
      <p:sp>
        <p:nvSpPr>
          <p:cNvPr id="52" name="Rectangle 9"/>
          <p:cNvSpPr>
            <a:spLocks noChangeArrowheads="1"/>
          </p:cNvSpPr>
          <p:nvPr/>
        </p:nvSpPr>
        <p:spPr bwMode="auto">
          <a:xfrm>
            <a:off x="3432175" y="5562600"/>
            <a:ext cx="457200" cy="609600"/>
          </a:xfrm>
          <a:prstGeom prst="rect">
            <a:avLst/>
          </a:prstGeom>
          <a:solidFill>
            <a:srgbClr val="C0C0C0"/>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US" altLang="en-US" sz="1600">
              <a:latin typeface="Arial" panose="020B0604020202020204" pitchFamily="34" charset="0"/>
              <a:ea typeface="DFKai-SB" pitchFamily="65" charset="-128"/>
            </a:endParaRPr>
          </a:p>
        </p:txBody>
      </p:sp>
      <p:sp>
        <p:nvSpPr>
          <p:cNvPr id="53" name="Rectangle 10"/>
          <p:cNvSpPr>
            <a:spLocks noChangeArrowheads="1"/>
          </p:cNvSpPr>
          <p:nvPr/>
        </p:nvSpPr>
        <p:spPr bwMode="auto">
          <a:xfrm>
            <a:off x="3889375" y="5562600"/>
            <a:ext cx="457200" cy="609600"/>
          </a:xfrm>
          <a:prstGeom prst="rect">
            <a:avLst/>
          </a:prstGeom>
          <a:solidFill>
            <a:srgbClr val="EAEAEA"/>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US" altLang="en-US" sz="1600">
              <a:latin typeface="Arial" panose="020B0604020202020204" pitchFamily="34" charset="0"/>
              <a:ea typeface="DFKai-SB" pitchFamily="65" charset="-128"/>
            </a:endParaRPr>
          </a:p>
        </p:txBody>
      </p:sp>
      <p:sp>
        <p:nvSpPr>
          <p:cNvPr id="54" name="Rectangle 11"/>
          <p:cNvSpPr>
            <a:spLocks noChangeArrowheads="1"/>
          </p:cNvSpPr>
          <p:nvPr/>
        </p:nvSpPr>
        <p:spPr bwMode="auto">
          <a:xfrm>
            <a:off x="4346575" y="5562600"/>
            <a:ext cx="457200" cy="609600"/>
          </a:xfrm>
          <a:prstGeom prst="rect">
            <a:avLst/>
          </a:prstGeom>
          <a:solidFill>
            <a:srgbClr val="C0C0C0"/>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US" altLang="en-US" sz="1600">
              <a:latin typeface="Arial" panose="020B0604020202020204" pitchFamily="34" charset="0"/>
              <a:ea typeface="DFKai-SB" pitchFamily="65" charset="-128"/>
            </a:endParaRPr>
          </a:p>
        </p:txBody>
      </p:sp>
      <p:sp>
        <p:nvSpPr>
          <p:cNvPr id="55" name="Rectangle 12"/>
          <p:cNvSpPr>
            <a:spLocks noChangeArrowheads="1"/>
          </p:cNvSpPr>
          <p:nvPr/>
        </p:nvSpPr>
        <p:spPr bwMode="auto">
          <a:xfrm>
            <a:off x="4803775" y="5562600"/>
            <a:ext cx="457200" cy="609600"/>
          </a:xfrm>
          <a:prstGeom prst="rect">
            <a:avLst/>
          </a:prstGeom>
          <a:solidFill>
            <a:srgbClr val="EAEAEA"/>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US" altLang="en-US" sz="1600">
              <a:latin typeface="Arial" panose="020B0604020202020204" pitchFamily="34" charset="0"/>
              <a:ea typeface="DFKai-SB" pitchFamily="65" charset="-128"/>
            </a:endParaRPr>
          </a:p>
        </p:txBody>
      </p:sp>
      <p:sp>
        <p:nvSpPr>
          <p:cNvPr id="56" name="Rectangle 13"/>
          <p:cNvSpPr>
            <a:spLocks noChangeArrowheads="1"/>
          </p:cNvSpPr>
          <p:nvPr/>
        </p:nvSpPr>
        <p:spPr bwMode="auto">
          <a:xfrm>
            <a:off x="5260975" y="5562600"/>
            <a:ext cx="457200" cy="609600"/>
          </a:xfrm>
          <a:prstGeom prst="rect">
            <a:avLst/>
          </a:prstGeom>
          <a:solidFill>
            <a:srgbClr val="C0C0C0"/>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US" altLang="en-US" sz="1600">
              <a:latin typeface="Arial" panose="020B0604020202020204" pitchFamily="34" charset="0"/>
              <a:ea typeface="DFKai-SB" pitchFamily="65" charset="-128"/>
            </a:endParaRPr>
          </a:p>
        </p:txBody>
      </p:sp>
      <p:sp>
        <p:nvSpPr>
          <p:cNvPr id="57" name="Rectangle 14"/>
          <p:cNvSpPr>
            <a:spLocks noChangeArrowheads="1"/>
          </p:cNvSpPr>
          <p:nvPr/>
        </p:nvSpPr>
        <p:spPr bwMode="auto">
          <a:xfrm>
            <a:off x="5718175" y="5562600"/>
            <a:ext cx="457200" cy="609600"/>
          </a:xfrm>
          <a:prstGeom prst="rect">
            <a:avLst/>
          </a:prstGeom>
          <a:solidFill>
            <a:srgbClr val="EAEAEA"/>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US" altLang="en-US" sz="1600">
              <a:latin typeface="Arial" panose="020B0604020202020204" pitchFamily="34" charset="0"/>
              <a:ea typeface="DFKai-SB" pitchFamily="65" charset="-128"/>
            </a:endParaRPr>
          </a:p>
        </p:txBody>
      </p:sp>
      <p:sp>
        <p:nvSpPr>
          <p:cNvPr id="58" name="Rectangle 15"/>
          <p:cNvSpPr>
            <a:spLocks noChangeArrowheads="1"/>
          </p:cNvSpPr>
          <p:nvPr/>
        </p:nvSpPr>
        <p:spPr bwMode="auto">
          <a:xfrm>
            <a:off x="6175375" y="5562600"/>
            <a:ext cx="457200" cy="609600"/>
          </a:xfrm>
          <a:prstGeom prst="rect">
            <a:avLst/>
          </a:prstGeom>
          <a:solidFill>
            <a:srgbClr val="C0C0C0"/>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US" altLang="en-US" sz="1600">
              <a:latin typeface="Arial" panose="020B0604020202020204" pitchFamily="34" charset="0"/>
              <a:ea typeface="DFKai-SB" pitchFamily="65" charset="-128"/>
            </a:endParaRPr>
          </a:p>
        </p:txBody>
      </p:sp>
      <p:sp>
        <p:nvSpPr>
          <p:cNvPr id="59" name="Text Box 17"/>
          <p:cNvSpPr txBox="1">
            <a:spLocks noChangeArrowheads="1"/>
          </p:cNvSpPr>
          <p:nvPr/>
        </p:nvSpPr>
        <p:spPr bwMode="auto">
          <a:xfrm>
            <a:off x="2359025" y="617220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b="1">
                <a:latin typeface="Arial" panose="020B0604020202020204" pitchFamily="34" charset="0"/>
                <a:ea typeface="DFKai-SB" pitchFamily="65" charset="-128"/>
              </a:rPr>
              <a:t>1</a:t>
            </a:r>
          </a:p>
        </p:txBody>
      </p:sp>
      <p:sp>
        <p:nvSpPr>
          <p:cNvPr id="60" name="Text Box 18"/>
          <p:cNvSpPr txBox="1">
            <a:spLocks noChangeArrowheads="1"/>
          </p:cNvSpPr>
          <p:nvPr/>
        </p:nvSpPr>
        <p:spPr bwMode="auto">
          <a:xfrm>
            <a:off x="2813050" y="617220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b="1">
                <a:latin typeface="Arial" panose="020B0604020202020204" pitchFamily="34" charset="0"/>
                <a:ea typeface="DFKai-SB" pitchFamily="65" charset="-128"/>
              </a:rPr>
              <a:t>2</a:t>
            </a:r>
          </a:p>
        </p:txBody>
      </p:sp>
      <p:sp>
        <p:nvSpPr>
          <p:cNvPr id="61" name="Text Box 19"/>
          <p:cNvSpPr txBox="1">
            <a:spLocks noChangeArrowheads="1"/>
          </p:cNvSpPr>
          <p:nvPr/>
        </p:nvSpPr>
        <p:spPr bwMode="auto">
          <a:xfrm>
            <a:off x="3267075" y="617220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b="1">
                <a:latin typeface="Arial" panose="020B0604020202020204" pitchFamily="34" charset="0"/>
                <a:ea typeface="DFKai-SB" pitchFamily="65" charset="-128"/>
              </a:rPr>
              <a:t>3</a:t>
            </a:r>
          </a:p>
        </p:txBody>
      </p:sp>
      <p:sp>
        <p:nvSpPr>
          <p:cNvPr id="62" name="Text Box 20"/>
          <p:cNvSpPr txBox="1">
            <a:spLocks noChangeArrowheads="1"/>
          </p:cNvSpPr>
          <p:nvPr/>
        </p:nvSpPr>
        <p:spPr bwMode="auto">
          <a:xfrm>
            <a:off x="3721100" y="617220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b="1">
                <a:latin typeface="Arial" panose="020B0604020202020204" pitchFamily="34" charset="0"/>
                <a:ea typeface="DFKai-SB" pitchFamily="65" charset="-128"/>
              </a:rPr>
              <a:t>4</a:t>
            </a:r>
          </a:p>
        </p:txBody>
      </p:sp>
      <p:sp>
        <p:nvSpPr>
          <p:cNvPr id="63" name="Text Box 21"/>
          <p:cNvSpPr txBox="1">
            <a:spLocks noChangeArrowheads="1"/>
          </p:cNvSpPr>
          <p:nvPr/>
        </p:nvSpPr>
        <p:spPr bwMode="auto">
          <a:xfrm>
            <a:off x="4175125" y="617220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b="1">
                <a:latin typeface="Arial" panose="020B0604020202020204" pitchFamily="34" charset="0"/>
                <a:ea typeface="DFKai-SB" pitchFamily="65" charset="-128"/>
              </a:rPr>
              <a:t>5</a:t>
            </a:r>
          </a:p>
        </p:txBody>
      </p:sp>
      <p:sp>
        <p:nvSpPr>
          <p:cNvPr id="64" name="Text Box 22"/>
          <p:cNvSpPr txBox="1">
            <a:spLocks noChangeArrowheads="1"/>
          </p:cNvSpPr>
          <p:nvPr/>
        </p:nvSpPr>
        <p:spPr bwMode="auto">
          <a:xfrm>
            <a:off x="4629150" y="617220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b="1">
                <a:latin typeface="Arial" panose="020B0604020202020204" pitchFamily="34" charset="0"/>
                <a:ea typeface="DFKai-SB" pitchFamily="65" charset="-128"/>
              </a:rPr>
              <a:t>6</a:t>
            </a:r>
          </a:p>
        </p:txBody>
      </p:sp>
      <p:sp>
        <p:nvSpPr>
          <p:cNvPr id="65" name="Text Box 23"/>
          <p:cNvSpPr txBox="1">
            <a:spLocks noChangeArrowheads="1"/>
          </p:cNvSpPr>
          <p:nvPr/>
        </p:nvSpPr>
        <p:spPr bwMode="auto">
          <a:xfrm>
            <a:off x="5083175" y="617220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b="1">
                <a:latin typeface="Arial" panose="020B0604020202020204" pitchFamily="34" charset="0"/>
                <a:ea typeface="DFKai-SB" pitchFamily="65" charset="-128"/>
              </a:rPr>
              <a:t>7</a:t>
            </a:r>
          </a:p>
        </p:txBody>
      </p:sp>
      <p:sp>
        <p:nvSpPr>
          <p:cNvPr id="66" name="Text Box 24"/>
          <p:cNvSpPr txBox="1">
            <a:spLocks noChangeArrowheads="1"/>
          </p:cNvSpPr>
          <p:nvPr/>
        </p:nvSpPr>
        <p:spPr bwMode="auto">
          <a:xfrm>
            <a:off x="5537200" y="617220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b="1">
                <a:latin typeface="Arial" panose="020B0604020202020204" pitchFamily="34" charset="0"/>
                <a:ea typeface="DFKai-SB" pitchFamily="65" charset="-128"/>
              </a:rPr>
              <a:t>8</a:t>
            </a:r>
          </a:p>
        </p:txBody>
      </p:sp>
      <p:sp>
        <p:nvSpPr>
          <p:cNvPr id="67" name="Text Box 25"/>
          <p:cNvSpPr txBox="1">
            <a:spLocks noChangeArrowheads="1"/>
          </p:cNvSpPr>
          <p:nvPr/>
        </p:nvSpPr>
        <p:spPr bwMode="auto">
          <a:xfrm>
            <a:off x="5991225" y="617220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b="1">
                <a:latin typeface="Arial" panose="020B0604020202020204" pitchFamily="34" charset="0"/>
                <a:ea typeface="DFKai-SB" pitchFamily="65" charset="-128"/>
              </a:rPr>
              <a:t>9</a:t>
            </a:r>
          </a:p>
        </p:txBody>
      </p:sp>
      <p:sp>
        <p:nvSpPr>
          <p:cNvPr id="68" name="Text Box 26"/>
          <p:cNvSpPr txBox="1">
            <a:spLocks noChangeArrowheads="1"/>
          </p:cNvSpPr>
          <p:nvPr/>
        </p:nvSpPr>
        <p:spPr bwMode="auto">
          <a:xfrm>
            <a:off x="6381750" y="6172201"/>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b="1">
                <a:latin typeface="Arial" panose="020B0604020202020204" pitchFamily="34" charset="0"/>
                <a:ea typeface="DFKai-SB" pitchFamily="65" charset="-128"/>
              </a:rPr>
              <a:t>10</a:t>
            </a:r>
          </a:p>
        </p:txBody>
      </p:sp>
      <p:sp>
        <p:nvSpPr>
          <p:cNvPr id="69" name="Rectangle 27"/>
          <p:cNvSpPr>
            <a:spLocks noChangeArrowheads="1"/>
          </p:cNvSpPr>
          <p:nvPr/>
        </p:nvSpPr>
        <p:spPr bwMode="auto">
          <a:xfrm>
            <a:off x="2060576" y="4129088"/>
            <a:ext cx="2741613" cy="609600"/>
          </a:xfrm>
          <a:prstGeom prst="rect">
            <a:avLst/>
          </a:prstGeom>
          <a:solidFill>
            <a:srgbClr val="EAEAEA"/>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US" altLang="en-US" sz="1600">
              <a:latin typeface="Arial" panose="020B0604020202020204" pitchFamily="34" charset="0"/>
              <a:ea typeface="DFKai-SB" pitchFamily="65" charset="-128"/>
            </a:endParaRPr>
          </a:p>
        </p:txBody>
      </p:sp>
      <p:sp>
        <p:nvSpPr>
          <p:cNvPr id="70" name="Rectangle 28"/>
          <p:cNvSpPr>
            <a:spLocks noChangeArrowheads="1"/>
          </p:cNvSpPr>
          <p:nvPr/>
        </p:nvSpPr>
        <p:spPr bwMode="auto">
          <a:xfrm>
            <a:off x="4800601" y="4129088"/>
            <a:ext cx="1827213" cy="609600"/>
          </a:xfrm>
          <a:prstGeom prst="rect">
            <a:avLst/>
          </a:prstGeom>
          <a:solidFill>
            <a:srgbClr val="C0C0C0"/>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US" altLang="en-US" sz="1600">
              <a:latin typeface="Arial" panose="020B0604020202020204" pitchFamily="34" charset="0"/>
              <a:ea typeface="DFKai-SB" pitchFamily="65" charset="-128"/>
            </a:endParaRPr>
          </a:p>
        </p:txBody>
      </p:sp>
      <p:sp>
        <p:nvSpPr>
          <p:cNvPr id="71" name="Text Box 30"/>
          <p:cNvSpPr txBox="1">
            <a:spLocks noChangeArrowheads="1"/>
          </p:cNvSpPr>
          <p:nvPr/>
        </p:nvSpPr>
        <p:spPr bwMode="auto">
          <a:xfrm>
            <a:off x="6381750" y="4738688"/>
            <a:ext cx="438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b="1">
                <a:latin typeface="Arial" panose="020B0604020202020204" pitchFamily="34" charset="0"/>
                <a:ea typeface="DFKai-SB" pitchFamily="65" charset="-128"/>
              </a:rPr>
              <a:t>10</a:t>
            </a:r>
          </a:p>
        </p:txBody>
      </p:sp>
      <p:sp>
        <p:nvSpPr>
          <p:cNvPr id="72" name="Text Box 31"/>
          <p:cNvSpPr txBox="1">
            <a:spLocks noChangeArrowheads="1"/>
          </p:cNvSpPr>
          <p:nvPr/>
        </p:nvSpPr>
        <p:spPr bwMode="auto">
          <a:xfrm>
            <a:off x="4648200" y="4724401"/>
            <a:ext cx="311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b="1">
                <a:latin typeface="Arial" panose="020B0604020202020204" pitchFamily="34" charset="0"/>
                <a:ea typeface="DFKai-SB" pitchFamily="65" charset="-128"/>
              </a:rPr>
              <a:t>6</a:t>
            </a:r>
          </a:p>
        </p:txBody>
      </p:sp>
      <p:sp>
        <p:nvSpPr>
          <p:cNvPr id="73" name="Rectangle 32"/>
          <p:cNvSpPr>
            <a:spLocks noChangeArrowheads="1"/>
          </p:cNvSpPr>
          <p:nvPr/>
        </p:nvSpPr>
        <p:spPr bwMode="auto">
          <a:xfrm>
            <a:off x="2060576" y="2695575"/>
            <a:ext cx="4570413" cy="609600"/>
          </a:xfrm>
          <a:prstGeom prst="rect">
            <a:avLst/>
          </a:prstGeom>
          <a:solidFill>
            <a:srgbClr val="EAEAEA"/>
          </a:solidFill>
          <a:ln w="19050">
            <a:solidFill>
              <a:schemeClr val="tx1"/>
            </a:solidFill>
            <a:miter lim="800000"/>
            <a:headEnd/>
            <a:tailEnd type="non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en-US" altLang="en-US" sz="1600">
              <a:latin typeface="Arial" panose="020B0604020202020204" pitchFamily="34" charset="0"/>
              <a:ea typeface="DFKai-SB" pitchFamily="65" charset="-128"/>
            </a:endParaRPr>
          </a:p>
        </p:txBody>
      </p:sp>
      <p:sp>
        <p:nvSpPr>
          <p:cNvPr id="74" name="Text Box 34"/>
          <p:cNvSpPr txBox="1">
            <a:spLocks noChangeArrowheads="1"/>
          </p:cNvSpPr>
          <p:nvPr/>
        </p:nvSpPr>
        <p:spPr bwMode="auto">
          <a:xfrm>
            <a:off x="6381750" y="3305176"/>
            <a:ext cx="4381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b="1">
                <a:latin typeface="Arial" panose="020B0604020202020204" pitchFamily="34" charset="0"/>
                <a:ea typeface="DFKai-SB" pitchFamily="65" charset="-128"/>
              </a:rPr>
              <a:t>10</a:t>
            </a:r>
          </a:p>
        </p:txBody>
      </p:sp>
      <p:sp>
        <p:nvSpPr>
          <p:cNvPr id="75" name="Text Box 35"/>
          <p:cNvSpPr txBox="1">
            <a:spLocks noChangeArrowheads="1"/>
          </p:cNvSpPr>
          <p:nvPr/>
        </p:nvSpPr>
        <p:spPr bwMode="auto">
          <a:xfrm>
            <a:off x="7680325" y="2855913"/>
            <a:ext cx="1841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endParaRPr lang="de-DE" altLang="en-US">
              <a:latin typeface="Arial" panose="020B0604020202020204" pitchFamily="34" charset="0"/>
              <a:ea typeface="DFKai-SB" pitchFamily="65" charset="-128"/>
            </a:endParaRPr>
          </a:p>
        </p:txBody>
      </p:sp>
      <p:sp>
        <p:nvSpPr>
          <p:cNvPr id="76" name="Text Box 36"/>
          <p:cNvSpPr txBox="1">
            <a:spLocks noChangeArrowheads="1"/>
          </p:cNvSpPr>
          <p:nvPr/>
        </p:nvSpPr>
        <p:spPr bwMode="auto">
          <a:xfrm>
            <a:off x="7586664" y="2706688"/>
            <a:ext cx="523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400">
                <a:latin typeface="Arial" panose="020B0604020202020204" pitchFamily="34" charset="0"/>
                <a:ea typeface="DFKai-SB" pitchFamily="65" charset="-128"/>
              </a:rPr>
              <a:t>12</a:t>
            </a:r>
          </a:p>
        </p:txBody>
      </p:sp>
      <p:sp>
        <p:nvSpPr>
          <p:cNvPr id="77" name="Text Box 37"/>
          <p:cNvSpPr txBox="1">
            <a:spLocks noChangeArrowheads="1"/>
          </p:cNvSpPr>
          <p:nvPr/>
        </p:nvSpPr>
        <p:spPr bwMode="auto">
          <a:xfrm>
            <a:off x="7627938" y="41910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400">
                <a:latin typeface="Arial" panose="020B0604020202020204" pitchFamily="34" charset="0"/>
                <a:ea typeface="DFKai-SB" pitchFamily="65" charset="-128"/>
              </a:rPr>
              <a:t>6</a:t>
            </a:r>
          </a:p>
        </p:txBody>
      </p:sp>
      <p:sp>
        <p:nvSpPr>
          <p:cNvPr id="78" name="Text Box 38"/>
          <p:cNvSpPr txBox="1">
            <a:spLocks noChangeArrowheads="1"/>
          </p:cNvSpPr>
          <p:nvPr/>
        </p:nvSpPr>
        <p:spPr bwMode="auto">
          <a:xfrm>
            <a:off x="7646988" y="5638800"/>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400">
                <a:latin typeface="Arial" panose="020B0604020202020204" pitchFamily="34" charset="0"/>
                <a:ea typeface="DFKai-SB" pitchFamily="65" charset="-128"/>
              </a:rPr>
              <a:t>1</a:t>
            </a:r>
          </a:p>
        </p:txBody>
      </p:sp>
      <p:sp>
        <p:nvSpPr>
          <p:cNvPr id="79" name="Text Box 39"/>
          <p:cNvSpPr txBox="1">
            <a:spLocks noChangeArrowheads="1"/>
          </p:cNvSpPr>
          <p:nvPr/>
        </p:nvSpPr>
        <p:spPr bwMode="auto">
          <a:xfrm>
            <a:off x="9228138" y="2684463"/>
            <a:ext cx="35401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400">
                <a:latin typeface="Arial" panose="020B0604020202020204" pitchFamily="34" charset="0"/>
                <a:ea typeface="DFKai-SB" pitchFamily="65" charset="-128"/>
              </a:rPr>
              <a:t>0</a:t>
            </a:r>
          </a:p>
        </p:txBody>
      </p:sp>
      <p:sp>
        <p:nvSpPr>
          <p:cNvPr id="80" name="Text Box 40"/>
          <p:cNvSpPr txBox="1">
            <a:spLocks noChangeArrowheads="1"/>
          </p:cNvSpPr>
          <p:nvPr/>
        </p:nvSpPr>
        <p:spPr bwMode="auto">
          <a:xfrm>
            <a:off x="9220201" y="41910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400">
                <a:latin typeface="Arial" panose="020B0604020202020204" pitchFamily="34" charset="0"/>
                <a:ea typeface="DFKai-SB" pitchFamily="65" charset="-128"/>
              </a:rPr>
              <a:t>1</a:t>
            </a:r>
          </a:p>
        </p:txBody>
      </p:sp>
      <p:sp>
        <p:nvSpPr>
          <p:cNvPr id="81" name="Text Box 41"/>
          <p:cNvSpPr txBox="1">
            <a:spLocks noChangeArrowheads="1"/>
          </p:cNvSpPr>
          <p:nvPr/>
        </p:nvSpPr>
        <p:spPr bwMode="auto">
          <a:xfrm>
            <a:off x="9220201" y="5638800"/>
            <a:ext cx="3540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type="none" w="lg"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Verdana" panose="020B0604030504040204" pitchFamily="34" charset="0"/>
                <a:ea typeface="MS PGothic" panose="020B0600070205080204" pitchFamily="34" charset="-128"/>
              </a:defRPr>
            </a:lvl1pPr>
            <a:lvl2pPr marL="742950" indent="-285750">
              <a:defRPr>
                <a:solidFill>
                  <a:schemeClr val="tx1"/>
                </a:solidFill>
                <a:latin typeface="Verdana" panose="020B0604030504040204" pitchFamily="34" charset="0"/>
                <a:ea typeface="MS PGothic" panose="020B0600070205080204" pitchFamily="34" charset="-128"/>
              </a:defRPr>
            </a:lvl2pPr>
            <a:lvl3pPr marL="1143000" indent="-228600">
              <a:defRPr>
                <a:solidFill>
                  <a:schemeClr val="tx1"/>
                </a:solidFill>
                <a:latin typeface="Verdana" panose="020B0604030504040204" pitchFamily="34" charset="0"/>
                <a:ea typeface="MS PGothic" panose="020B0600070205080204" pitchFamily="34" charset="-128"/>
              </a:defRPr>
            </a:lvl3pPr>
            <a:lvl4pPr marL="1600200" indent="-228600">
              <a:defRPr>
                <a:solidFill>
                  <a:schemeClr val="tx1"/>
                </a:solidFill>
                <a:latin typeface="Verdana" panose="020B0604030504040204" pitchFamily="34" charset="0"/>
                <a:ea typeface="MS PGothic" panose="020B0600070205080204" pitchFamily="34" charset="-128"/>
              </a:defRPr>
            </a:lvl4pPr>
            <a:lvl5pPr marL="2057400" indent="-228600">
              <a:defRPr>
                <a:solidFill>
                  <a:schemeClr val="tx1"/>
                </a:solidFill>
                <a:latin typeface="Verdana" panose="020B0604030504040204" pitchFamily="34" charset="0"/>
                <a:ea typeface="MS PGothic" panose="020B0600070205080204" pitchFamily="34" charset="-128"/>
              </a:defRPr>
            </a:lvl5pPr>
            <a:lvl6pPr marL="25146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6pPr>
            <a:lvl7pPr marL="29718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7pPr>
            <a:lvl8pPr marL="34290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8pPr>
            <a:lvl9pPr marL="3886200" indent="-228600" eaLnBrk="0" fontAlgn="base" hangingPunct="0">
              <a:spcBef>
                <a:spcPct val="0"/>
              </a:spcBef>
              <a:spcAft>
                <a:spcPct val="0"/>
              </a:spcAft>
              <a:defRPr>
                <a:solidFill>
                  <a:schemeClr val="tx1"/>
                </a:solidFill>
                <a:latin typeface="Verdana" panose="020B0604030504040204" pitchFamily="34" charset="0"/>
                <a:ea typeface="MS PGothic" panose="020B0600070205080204" pitchFamily="34" charset="-128"/>
              </a:defRPr>
            </a:lvl9pPr>
          </a:lstStyle>
          <a:p>
            <a:pPr eaLnBrk="1" hangingPunct="1"/>
            <a:r>
              <a:rPr lang="en-US" altLang="en-US" sz="2400">
                <a:latin typeface="Arial" panose="020B0604020202020204" pitchFamily="34" charset="0"/>
                <a:ea typeface="DFKai-SB" pitchFamily="65" charset="-128"/>
              </a:rPr>
              <a:t>9</a:t>
            </a:r>
          </a:p>
        </p:txBody>
      </p:sp>
    </p:spTree>
    <p:extLst>
      <p:ext uri="{BB962C8B-B14F-4D97-AF65-F5344CB8AC3E}">
        <p14:creationId xmlns:p14="http://schemas.microsoft.com/office/powerpoint/2010/main" val="1045449823"/>
      </p:ext>
    </p:extLst>
  </p:cSld>
  <p:clrMapOvr>
    <a:masterClrMapping/>
  </p:clrMapOvr>
</p:sld>
</file>

<file path=ppt/theme/theme1.xml><?xml version="1.0" encoding="utf-8"?>
<a:theme xmlns:a="http://schemas.openxmlformats.org/drawingml/2006/main" name="dsp">
  <a:themeElements>
    <a:clrScheme name="ユーザー定義 5">
      <a:dk1>
        <a:sysClr val="windowText" lastClr="000000"/>
      </a:dk1>
      <a:lt1>
        <a:sysClr val="window" lastClr="FFFFFF"/>
      </a:lt1>
      <a:dk2>
        <a:srgbClr val="5B6973"/>
      </a:dk2>
      <a:lt2>
        <a:srgbClr val="000000"/>
      </a:lt2>
      <a:accent1>
        <a:srgbClr val="5B6973"/>
      </a:accent1>
      <a:accent2>
        <a:srgbClr val="002060"/>
      </a:accent2>
      <a:accent3>
        <a:srgbClr val="DEAE00"/>
      </a:accent3>
      <a:accent4>
        <a:srgbClr val="B77BB4"/>
      </a:accent4>
      <a:accent5>
        <a:srgbClr val="E0773C"/>
      </a:accent5>
      <a:accent6>
        <a:srgbClr val="A98D63"/>
      </a:accent6>
      <a:hlink>
        <a:srgbClr val="26CBEC"/>
      </a:hlink>
      <a:folHlink>
        <a:srgbClr val="598C8C"/>
      </a:folHlink>
    </a:clrScheme>
    <a:fontScheme name="ochilab_ofdm">
      <a:majorFont>
        <a:latin typeface="Times New Roman"/>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bg1"/>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w="25400">
          <a:solidFill>
            <a:schemeClr val="tx1"/>
          </a:solidFill>
          <a:tailEnd type="arrow"/>
        </a:ln>
      </a:spPr>
      <a:bodyPr/>
      <a:lstStyle/>
      <a:style>
        <a:lnRef idx="1">
          <a:schemeClr val="accent1"/>
        </a:lnRef>
        <a:fillRef idx="0">
          <a:schemeClr val="accent1"/>
        </a:fillRef>
        <a:effectRef idx="0">
          <a:schemeClr val="accent1"/>
        </a:effectRef>
        <a:fontRef idx="minor">
          <a:schemeClr val="tx1"/>
        </a:fontRef>
      </a:style>
    </a:lnDef>
  </a:objectDefaults>
  <a:extraClrSchemeLst>
    <a:extraClrScheme>
      <a:clrScheme name="ochilab_ofdm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chilab_ofdm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chilab_ofdm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chilab_ofdm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chilab_ofdm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chilab_ofdm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chilab_ofdm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chilab_ofdm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chilab_ofdm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chilab_ofdm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chilab_ofdm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chilab_ofdm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Mau_BaoCao_LVTN_Trinhbay" id="{D3A5B2E4-E217-49C4-B24C-606B452C3C9B}" vid="{C6AF31C0-6432-4428-A701-01B0A15D6F6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KTMT_PowerPoint_Template</Template>
  <TotalTime>860</TotalTime>
  <Words>3827</Words>
  <Application>Microsoft Office PowerPoint</Application>
  <PresentationFormat>Widescreen</PresentationFormat>
  <Paragraphs>1031</Paragraphs>
  <Slides>42</Slides>
  <Notes>25</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42</vt:i4>
      </vt:variant>
    </vt:vector>
  </HeadingPairs>
  <TitlesOfParts>
    <vt:vector size="49" baseType="lpstr">
      <vt:lpstr>Arial</vt:lpstr>
      <vt:lpstr>Calibri</vt:lpstr>
      <vt:lpstr>Times New Roman</vt:lpstr>
      <vt:lpstr>Wingdings</vt:lpstr>
      <vt:lpstr>dsp</vt:lpstr>
      <vt:lpstr>Artwork</vt:lpstr>
      <vt:lpstr>Equation</vt:lpstr>
      <vt:lpstr>HỆ ĐIỀU HÀNH Chương 4 (2)  Định thời CPU</vt:lpstr>
      <vt:lpstr>Ôn tập chương 4 (1)</vt:lpstr>
      <vt:lpstr>Nội dung chương 4 (2)</vt:lpstr>
      <vt:lpstr>Round Robin (RR)</vt:lpstr>
      <vt:lpstr>Round Robin (RR) (tt)</vt:lpstr>
      <vt:lpstr>Round Robin (RR) (tt)</vt:lpstr>
      <vt:lpstr>Round Robin (RR) (tt)</vt:lpstr>
      <vt:lpstr>Round Robin (RR) (tt)</vt:lpstr>
      <vt:lpstr>Round Robin (RR) (tt)</vt:lpstr>
      <vt:lpstr>Round Robin (RR) (tt)</vt:lpstr>
      <vt:lpstr>Round Robin (RR) (tt)</vt:lpstr>
      <vt:lpstr>Quantum time cho Round Robin</vt:lpstr>
      <vt:lpstr>Quantum time cho Round Robin (tt)</vt:lpstr>
      <vt:lpstr>Quantum time cho Round Robin (tt)</vt:lpstr>
      <vt:lpstr>Nhược điểm của Round Robin</vt:lpstr>
      <vt:lpstr>Highest Response Ratio Next</vt:lpstr>
      <vt:lpstr>PowerPoint Presentation</vt:lpstr>
      <vt:lpstr>PowerPoint Presentation</vt:lpstr>
      <vt:lpstr>Multilevel Queue Scheduling</vt:lpstr>
      <vt:lpstr>Multilevel Queue Scheduling (tt)</vt:lpstr>
      <vt:lpstr>Multilevel Queue Scheduling (tt)</vt:lpstr>
      <vt:lpstr>Multilevel Feedback Queue</vt:lpstr>
      <vt:lpstr>Multilevel Feedback Queue (tt)</vt:lpstr>
      <vt:lpstr>Multilevel Feedback Queue (tt)</vt:lpstr>
      <vt:lpstr>Multilevel Feedback Queue (tt)</vt:lpstr>
      <vt:lpstr>PowerPoint Presentation</vt:lpstr>
      <vt:lpstr>Multilevel Queue Scheduling (Fixed Priority)</vt:lpstr>
      <vt:lpstr>PowerPoint Presentation</vt:lpstr>
      <vt:lpstr>PowerPoint Presentation</vt:lpstr>
      <vt:lpstr>PowerPoint Presentation</vt:lpstr>
      <vt:lpstr>PowerPoint Presentation</vt:lpstr>
      <vt:lpstr>PowerPoint Presentation</vt:lpstr>
      <vt:lpstr>So sánh các giải thuật</vt:lpstr>
      <vt:lpstr>Tóm tắt lại nội dung buổi học</vt:lpstr>
      <vt:lpstr>Câu hỏi ôn tập chương 4</vt:lpstr>
      <vt:lpstr>Bài tập 1</vt:lpstr>
      <vt:lpstr>Bài tập 2</vt:lpstr>
      <vt:lpstr>Bài tập 3</vt:lpstr>
      <vt:lpstr>Bài tập 4</vt:lpstr>
      <vt:lpstr>Bài tập 5</vt:lpstr>
      <vt:lpstr>Bài tập 6</vt:lpstr>
      <vt:lpstr>THẢO LUẬN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He dieu hanh</dc:title>
  <dc:creator>Phan Đình Duy</dc:creator>
  <cp:lastModifiedBy>Nguyễn Thị Trinh</cp:lastModifiedBy>
  <cp:revision>119</cp:revision>
  <dcterms:created xsi:type="dcterms:W3CDTF">2017-02-19T14:22:18Z</dcterms:created>
  <dcterms:modified xsi:type="dcterms:W3CDTF">2023-10-15T09:59:57Z</dcterms:modified>
</cp:coreProperties>
</file>