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62" r:id="rId2"/>
    <p:sldId id="334" r:id="rId3"/>
    <p:sldId id="303" r:id="rId4"/>
    <p:sldId id="335" r:id="rId5"/>
    <p:sldId id="359" r:id="rId6"/>
    <p:sldId id="360" r:id="rId7"/>
    <p:sldId id="361" r:id="rId8"/>
    <p:sldId id="381" r:id="rId9"/>
    <p:sldId id="362" r:id="rId10"/>
    <p:sldId id="363" r:id="rId11"/>
    <p:sldId id="383" r:id="rId12"/>
    <p:sldId id="364" r:id="rId13"/>
    <p:sldId id="365" r:id="rId14"/>
    <p:sldId id="366" r:id="rId15"/>
    <p:sldId id="367" r:id="rId16"/>
    <p:sldId id="368" r:id="rId17"/>
    <p:sldId id="369" r:id="rId18"/>
    <p:sldId id="370" r:id="rId19"/>
    <p:sldId id="384" r:id="rId20"/>
    <p:sldId id="371" r:id="rId21"/>
    <p:sldId id="372" r:id="rId22"/>
    <p:sldId id="373" r:id="rId23"/>
    <p:sldId id="382" r:id="rId24"/>
    <p:sldId id="374" r:id="rId25"/>
    <p:sldId id="375" r:id="rId26"/>
    <p:sldId id="376" r:id="rId27"/>
    <p:sldId id="377" r:id="rId28"/>
    <p:sldId id="378" r:id="rId29"/>
    <p:sldId id="355" r:id="rId30"/>
    <p:sldId id="379" r:id="rId31"/>
    <p:sldId id="380" r:id="rId32"/>
    <p:sldId id="358"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59"/>
            <p14:sldId id="360"/>
            <p14:sldId id="361"/>
            <p14:sldId id="381"/>
            <p14:sldId id="362"/>
            <p14:sldId id="363"/>
            <p14:sldId id="383"/>
            <p14:sldId id="364"/>
            <p14:sldId id="365"/>
            <p14:sldId id="366"/>
            <p14:sldId id="367"/>
            <p14:sldId id="368"/>
            <p14:sldId id="369"/>
            <p14:sldId id="370"/>
            <p14:sldId id="384"/>
            <p14:sldId id="371"/>
            <p14:sldId id="372"/>
            <p14:sldId id="373"/>
            <p14:sldId id="382"/>
            <p14:sldId id="374"/>
            <p14:sldId id="375"/>
            <p14:sldId id="376"/>
            <p14:sldId id="377"/>
            <p14:sldId id="378"/>
            <p14:sldId id="355"/>
            <p14:sldId id="379"/>
            <p14:sldId id="380"/>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6" autoAdjust="0"/>
    <p:restoredTop sz="81575" autoAdjust="0"/>
  </p:normalViewPr>
  <p:slideViewPr>
    <p:cSldViewPr>
      <p:cViewPr varScale="1">
        <p:scale>
          <a:sx n="78" d="100"/>
          <a:sy n="78" d="100"/>
        </p:scale>
        <p:origin x="344" y="168"/>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2020/4/10</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2020/4/10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User-level threads are managed by a thread library, and the kernel is unaware of them. To run on a CPU, user-level threads must ultimately be mapped to an associated kernel-level thread, although this mapping may be indirect and may use a lightweight process (LWP). </a:t>
            </a:r>
            <a:br>
              <a:rPr lang="en-US"/>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25338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Cân bằng tải chỉ cần thiết đối với hệ thống mà mỗi bộ xử lý có hàng đợi của riêng nó.</a:t>
            </a:r>
          </a:p>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359034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mn-lt"/>
                <a:ea typeface="+mn-ea"/>
                <a:cs typeface="+mn-cs"/>
              </a:rPr>
              <a:t>The Android system tries to maintain an application process for as long as possible, but eventually needs to remove old processes to reclaim memory for new or more important processes. To determine which processes to keep and which to kill, the system places each process into an "importance hierarchy" based on the components running in the process and the state of those components. Processes with the lowest importance are eliminated first, then those with the next lowest importance, and so on, as necessary to recover system resources.</a:t>
            </a:r>
          </a:p>
          <a:p>
            <a:r>
              <a:rPr kumimoji="1" lang="en-US" sz="1200" b="0" i="0" kern="1200">
                <a:solidFill>
                  <a:schemeClr val="tx1"/>
                </a:solidFill>
                <a:effectLst/>
                <a:latin typeface="+mn-lt"/>
                <a:ea typeface="+mn-ea"/>
                <a:cs typeface="+mn-cs"/>
              </a:rPr>
              <a:t>There are five levels in the importance hierarchy. The following list presents the different types of processes in order of importance (the first process is </a:t>
            </a:r>
            <a:r>
              <a:rPr kumimoji="1" lang="en-US" sz="1200" b="0" i="1" kern="1200">
                <a:solidFill>
                  <a:schemeClr val="tx1"/>
                </a:solidFill>
                <a:effectLst/>
                <a:latin typeface="+mn-lt"/>
                <a:ea typeface="+mn-ea"/>
                <a:cs typeface="+mn-cs"/>
              </a:rPr>
              <a:t>most important</a:t>
            </a:r>
            <a:r>
              <a:rPr kumimoji="1" lang="en-US" sz="1200" b="0" i="0" kern="1200">
                <a:solidFill>
                  <a:schemeClr val="tx1"/>
                </a:solidFill>
                <a:effectLst/>
                <a:latin typeface="+mn-lt"/>
                <a:ea typeface="+mn-ea"/>
                <a:cs typeface="+mn-cs"/>
              </a:rPr>
              <a:t> and is </a:t>
            </a:r>
            <a:r>
              <a:rPr kumimoji="1" lang="en-US" sz="1200" b="0" i="1" kern="1200">
                <a:solidFill>
                  <a:schemeClr val="tx1"/>
                </a:solidFill>
                <a:effectLst/>
                <a:latin typeface="+mn-lt"/>
                <a:ea typeface="+mn-ea"/>
                <a:cs typeface="+mn-cs"/>
              </a:rPr>
              <a:t>killed last</a:t>
            </a:r>
            <a:r>
              <a:rPr kumimoji="1" lang="en-US" sz="1200" b="0" i="0" kern="1200">
                <a:solidFill>
                  <a:schemeClr val="tx1"/>
                </a:solidFill>
                <a:effectLst/>
                <a:latin typeface="+mn-lt"/>
                <a:ea typeface="+mn-ea"/>
                <a:cs typeface="+mn-cs"/>
              </a:rPr>
              <a:t>):</a:t>
            </a:r>
          </a:p>
          <a:p>
            <a:br>
              <a:rPr kumimoji="1" lang="en-US" sz="1200" b="0"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34516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363539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4/10/20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4/10/20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4/10/20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4/10/20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4/10/20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4/10/20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8213" y="2133600"/>
            <a:ext cx="7772400" cy="2133600"/>
          </a:xfrm>
        </p:spPr>
        <p:txBody>
          <a:bodyPr/>
          <a:lstStyle/>
          <a:p>
            <a:r>
              <a:rPr lang="en-US" altLang="ja-JP" sz="4400" b="1"/>
              <a:t>HỆ ĐIỀU HÀNH</a:t>
            </a:r>
            <a:br>
              <a:rPr lang="en-US" altLang="ja-JP" sz="4400" b="1"/>
            </a:br>
            <a:r>
              <a:rPr lang="en-US" altLang="ja-JP" sz="4400" b="1"/>
              <a:t>Chương 4 (3)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2894013" y="4495800"/>
            <a:ext cx="6400800" cy="1143000"/>
          </a:xfrm>
        </p:spPr>
        <p:txBody>
          <a:bodyPr/>
          <a:lstStyle/>
          <a:p>
            <a:fld id="{9B392129-7358-4976-A7CD-B88BAAAA9897}" type="datetime1">
              <a:rPr lang="en-US" altLang="ja-JP" smtClean="0"/>
              <a:t>4/10/20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4/10/20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8FEC-FF93-4165-B0BF-837A5F25277B}"/>
              </a:ext>
            </a:extLst>
          </p:cNvPr>
          <p:cNvSpPr>
            <a:spLocks noGrp="1"/>
          </p:cNvSpPr>
          <p:nvPr>
            <p:ph type="title"/>
          </p:nvPr>
        </p:nvSpPr>
        <p:spPr/>
        <p:txBody>
          <a:bodyPr/>
          <a:lstStyle/>
          <a:p>
            <a:r>
              <a:rPr lang="en-US"/>
              <a:t>Processor affinity</a:t>
            </a:r>
          </a:p>
        </p:txBody>
      </p:sp>
      <p:sp>
        <p:nvSpPr>
          <p:cNvPr id="3" name="Content Placeholder 2">
            <a:extLst>
              <a:ext uri="{FF2B5EF4-FFF2-40B4-BE49-F238E27FC236}">
                <a16:creationId xmlns:a16="http://schemas.microsoft.com/office/drawing/2014/main" id="{D6A87369-FCAA-40C9-AFDF-7BD7421674B7}"/>
              </a:ext>
            </a:extLst>
          </p:cNvPr>
          <p:cNvSpPr>
            <a:spLocks noGrp="1"/>
          </p:cNvSpPr>
          <p:nvPr>
            <p:ph idx="1"/>
          </p:nvPr>
        </p:nvSpPr>
        <p:spPr>
          <a:xfrm>
            <a:off x="1756717" y="1119064"/>
            <a:ext cx="8640960" cy="4824536"/>
          </a:xfrm>
        </p:spPr>
        <p:txBody>
          <a:bodyPr/>
          <a:lstStyle/>
          <a:p>
            <a:r>
              <a:rPr lang="en-US"/>
              <a:t>Khi một tác vụ chạy trên một bộ xử lý, bộ nhớ đệm (cache) của bộ xử lý đó l</a:t>
            </a:r>
            <a:r>
              <a:rPr lang="vi-VN"/>
              <a:t>ư</a:t>
            </a:r>
            <a:r>
              <a:rPr lang="en-US"/>
              <a:t>u trữ dữ liệu đ</a:t>
            </a:r>
            <a:r>
              <a:rPr lang="vi-VN"/>
              <a:t>ư</a:t>
            </a:r>
            <a:r>
              <a:rPr lang="en-US"/>
              <a:t>ợc truy xuất bởi tác vụ =&gt; tác vụ có affinity với bộ xử lý - “processor affinity”.</a:t>
            </a:r>
          </a:p>
          <a:p>
            <a:r>
              <a:rPr lang="en-US"/>
              <a:t>Cân bằng tải sẽ ảnh h</a:t>
            </a:r>
            <a:r>
              <a:rPr lang="vi-VN"/>
              <a:t>ư</a:t>
            </a:r>
            <a:r>
              <a:rPr lang="en-US"/>
              <a:t>ởng đến processor affinity, cụ thể là khi một tác vụ đ</a:t>
            </a:r>
            <a:r>
              <a:rPr lang="vi-VN"/>
              <a:t>ư</a:t>
            </a:r>
            <a:r>
              <a:rPr lang="en-US"/>
              <a:t>ợc dời sang bộ xử lý khác:</a:t>
            </a:r>
          </a:p>
          <a:p>
            <a:pPr lvl="1"/>
            <a:r>
              <a:rPr lang="en-US"/>
              <a:t>Cache của bộ xử lý mới phải nạp lại (repopulate)</a:t>
            </a:r>
          </a:p>
          <a:p>
            <a:pPr lvl="1"/>
            <a:r>
              <a:rPr lang="en-US"/>
              <a:t>Cache của bộ xử lý cũ phải đ</a:t>
            </a:r>
            <a:r>
              <a:rPr lang="vi-VN"/>
              <a:t>ư</a:t>
            </a:r>
            <a:r>
              <a:rPr lang="en-US"/>
              <a:t>ợc giải phóng (invalidate)</a:t>
            </a:r>
          </a:p>
          <a:p>
            <a:pPr marL="0" indent="0">
              <a:buNone/>
            </a:pPr>
            <a:r>
              <a:rPr lang="en-US"/>
              <a:t>=&gt; Phí tổn</a:t>
            </a:r>
          </a:p>
          <a:p>
            <a:r>
              <a:rPr lang="en-US"/>
              <a:t>Có 2 dạng processor affinity:</a:t>
            </a:r>
          </a:p>
          <a:p>
            <a:pPr lvl="1"/>
            <a:r>
              <a:rPr lang="en-US"/>
              <a:t>Soft affinity: Hệ thống sẽ cố giữ tác vụ chỉ chạy trên bộ xử lý đó (nh</a:t>
            </a:r>
            <a:r>
              <a:rPr lang="vi-VN"/>
              <a:t>ư</a:t>
            </a:r>
            <a:r>
              <a:rPr lang="en-US"/>
              <a:t>ng không đảm bảo).</a:t>
            </a:r>
          </a:p>
          <a:p>
            <a:pPr lvl="1"/>
            <a:r>
              <a:rPr lang="en-US"/>
              <a:t>Hard affinity: Cho phép tiến trình chọn một tập các bộ xử lý mà nó có thể chạy trên đó.</a:t>
            </a:r>
          </a:p>
          <a:p>
            <a:endParaRPr lang="en-US"/>
          </a:p>
        </p:txBody>
      </p:sp>
      <p:sp>
        <p:nvSpPr>
          <p:cNvPr id="4" name="Date Placeholder 3">
            <a:extLst>
              <a:ext uri="{FF2B5EF4-FFF2-40B4-BE49-F238E27FC236}">
                <a16:creationId xmlns:a16="http://schemas.microsoft.com/office/drawing/2014/main" id="{1273D31E-7496-4006-B06F-4051E970807C}"/>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097B9ECE-5BC2-4545-9876-FFA392BA1972}"/>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BD3C5DE9-B236-45F4-B6D3-F43B929E33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0736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CB37-FE1A-40F1-9AA9-EE0F930ABD56}"/>
              </a:ext>
            </a:extLst>
          </p:cNvPr>
          <p:cNvSpPr>
            <a:spLocks noGrp="1"/>
          </p:cNvSpPr>
          <p:nvPr>
            <p:ph type="title"/>
          </p:nvPr>
        </p:nvSpPr>
        <p:spPr bwMode="auto">
          <a:xfrm>
            <a:off x="2855914" y="287338"/>
            <a:ext cx="7354887" cy="693390"/>
          </a:xfrm>
          <a:prstGeom prst="rect">
            <a:avLst/>
          </a:prstGeom>
          <a:noFill/>
          <a:ln w="9525">
            <a:noFill/>
            <a:miter lim="800000"/>
            <a:headEnd/>
            <a:tailEnd/>
          </a:ln>
          <a:effectLst/>
        </p:spPr>
        <p:txBody>
          <a:bodyPr wrap="square" anchor="ctr">
            <a:normAutofit/>
          </a:bodyPr>
          <a:lstStyle/>
          <a:p>
            <a:r>
              <a:rPr lang="en-US"/>
              <a:t>Processor affinity</a:t>
            </a:r>
          </a:p>
        </p:txBody>
      </p:sp>
      <p:sp>
        <p:nvSpPr>
          <p:cNvPr id="4" name="Date Placeholder 3">
            <a:extLst>
              <a:ext uri="{FF2B5EF4-FFF2-40B4-BE49-F238E27FC236}">
                <a16:creationId xmlns:a16="http://schemas.microsoft.com/office/drawing/2014/main" id="{09E9F493-BD48-4CE0-B84D-0F0840EB6010}"/>
              </a:ext>
            </a:extLst>
          </p:cNvPr>
          <p:cNvSpPr>
            <a:spLocks noGrp="1"/>
          </p:cNvSpPr>
          <p:nvPr>
            <p:ph type="dt" sz="half" idx="10"/>
          </p:nvPr>
        </p:nvSpPr>
        <p:spPr bwMode="auto">
          <a:xfrm>
            <a:off x="1775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4/10/20</a:t>
            </a:fld>
            <a:endParaRPr kumimoji="1" lang="ja-JP" altLang="en-US"/>
          </a:p>
        </p:txBody>
      </p:sp>
      <p:sp>
        <p:nvSpPr>
          <p:cNvPr id="5" name="Slide Number Placeholder 4">
            <a:extLst>
              <a:ext uri="{FF2B5EF4-FFF2-40B4-BE49-F238E27FC236}">
                <a16:creationId xmlns:a16="http://schemas.microsoft.com/office/drawing/2014/main" id="{E322C58F-23B5-4C5D-A2F8-938C3B838EE6}"/>
              </a:ext>
            </a:extLst>
          </p:cNvPr>
          <p:cNvSpPr>
            <a:spLocks noGrp="1"/>
          </p:cNvSpPr>
          <p:nvPr>
            <p:ph type="sldNum" sz="quarter" idx="12"/>
          </p:nvPr>
        </p:nvSpPr>
        <p:spPr bwMode="auto">
          <a:xfrm>
            <a:off x="8663880" y="6524626"/>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11</a:t>
            </a:fld>
            <a:endParaRPr kumimoji="1" lang="ja-JP" altLang="en-US"/>
          </a:p>
        </p:txBody>
      </p:sp>
      <p:sp>
        <p:nvSpPr>
          <p:cNvPr id="6" name="Footer Placeholder 5">
            <a:extLst>
              <a:ext uri="{FF2B5EF4-FFF2-40B4-BE49-F238E27FC236}">
                <a16:creationId xmlns:a16="http://schemas.microsoft.com/office/drawing/2014/main" id="{1A63389B-C971-43E6-B74C-2904A678C621}"/>
              </a:ext>
            </a:extLst>
          </p:cNvPr>
          <p:cNvSpPr>
            <a:spLocks noGrp="1"/>
          </p:cNvSpPr>
          <p:nvPr>
            <p:ph type="ftr" sz="quarter" idx="11"/>
          </p:nvPr>
        </p:nvSpPr>
        <p:spPr bwMode="auto">
          <a:xfrm>
            <a:off x="3286101" y="6524626"/>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12" name="Content Placeholder 11" descr="A screenshot of a computer&#10;&#10;Description automatically generated">
            <a:extLst>
              <a:ext uri="{FF2B5EF4-FFF2-40B4-BE49-F238E27FC236}">
                <a16:creationId xmlns:a16="http://schemas.microsoft.com/office/drawing/2014/main" id="{B7B58EC7-C69E-44EF-B97D-EBA195B16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066" y="1412876"/>
            <a:ext cx="8273868" cy="4824413"/>
          </a:xfrm>
        </p:spPr>
      </p:pic>
    </p:spTree>
    <p:extLst>
      <p:ext uri="{BB962C8B-B14F-4D97-AF65-F5344CB8AC3E}">
        <p14:creationId xmlns:p14="http://schemas.microsoft.com/office/powerpoint/2010/main" val="295011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889E-F14A-4D98-92B3-76A8DABFB71C}"/>
              </a:ext>
            </a:extLst>
          </p:cNvPr>
          <p:cNvSpPr>
            <a:spLocks noGrp="1"/>
          </p:cNvSpPr>
          <p:nvPr>
            <p:ph type="title"/>
          </p:nvPr>
        </p:nvSpPr>
        <p:spPr/>
        <p:txBody>
          <a:bodyPr/>
          <a:lstStyle/>
          <a:p>
            <a:r>
              <a:rPr lang="en-US"/>
              <a:t>Định thời theo thời gian thực</a:t>
            </a:r>
          </a:p>
        </p:txBody>
      </p:sp>
      <p:sp>
        <p:nvSpPr>
          <p:cNvPr id="3" name="Content Placeholder 2">
            <a:extLst>
              <a:ext uri="{FF2B5EF4-FFF2-40B4-BE49-F238E27FC236}">
                <a16:creationId xmlns:a16="http://schemas.microsoft.com/office/drawing/2014/main" id="{A0A5D5CA-A555-4BC2-ADDF-E77E97B2211A}"/>
              </a:ext>
            </a:extLst>
          </p:cNvPr>
          <p:cNvSpPr>
            <a:spLocks noGrp="1"/>
          </p:cNvSpPr>
          <p:nvPr>
            <p:ph idx="1"/>
          </p:nvPr>
        </p:nvSpPr>
        <p:spPr/>
        <p:txBody>
          <a:bodyPr/>
          <a:lstStyle/>
          <a:p>
            <a:r>
              <a:rPr lang="en-US"/>
              <a:t>Có nhiều thách thức do yêu cầu về tính chất thời gian thực.</a:t>
            </a:r>
          </a:p>
          <a:p>
            <a:r>
              <a:rPr lang="en-US"/>
              <a:t>Có 2 dạng hệ thống thời gian thực: </a:t>
            </a:r>
          </a:p>
          <a:p>
            <a:pPr lvl="1"/>
            <a:r>
              <a:rPr lang="en-US" altLang="en-US"/>
              <a:t>Soft real-time systems: Các tác vụ quan trọng sẽ đ</a:t>
            </a:r>
            <a:r>
              <a:rPr lang="vi-VN" altLang="en-US"/>
              <a:t>ư</a:t>
            </a:r>
            <a:r>
              <a:rPr lang="en-US" altLang="en-US"/>
              <a:t>ợc cấp độ </a:t>
            </a:r>
            <a:r>
              <a:rPr lang="vi-VN" altLang="en-US"/>
              <a:t>ư</a:t>
            </a:r>
            <a:r>
              <a:rPr lang="en-US" altLang="en-US"/>
              <a:t>u tiên lớn nhất, nh</a:t>
            </a:r>
            <a:r>
              <a:rPr lang="vi-VN" altLang="en-US"/>
              <a:t>ư</a:t>
            </a:r>
            <a:r>
              <a:rPr lang="en-US" altLang="en-US"/>
              <a:t>ng không đảm bảo bất cứ điều gì khác. </a:t>
            </a:r>
          </a:p>
          <a:p>
            <a:pPr lvl="1"/>
            <a:r>
              <a:rPr lang="en-US" altLang="en-US"/>
              <a:t>Hard real-time systems: Tác vụ phải hoàn thành trong deadline của nó.  </a:t>
            </a:r>
            <a:endParaRPr lang="en-US"/>
          </a:p>
        </p:txBody>
      </p:sp>
      <p:sp>
        <p:nvSpPr>
          <p:cNvPr id="4" name="Date Placeholder 3">
            <a:extLst>
              <a:ext uri="{FF2B5EF4-FFF2-40B4-BE49-F238E27FC236}">
                <a16:creationId xmlns:a16="http://schemas.microsoft.com/office/drawing/2014/main" id="{048B6C0D-0BB8-4C91-81D7-1EBFCCCDB400}"/>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95392813-6E73-475C-97D7-E06B809A9A57}"/>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92C86F48-03AA-4160-97F5-7F984728A32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015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68F0-0A81-45D4-8244-D7B1233EB251}"/>
              </a:ext>
            </a:extLst>
          </p:cNvPr>
          <p:cNvSpPr>
            <a:spLocks noGrp="1"/>
          </p:cNvSpPr>
          <p:nvPr>
            <p:ph type="title"/>
          </p:nvPr>
        </p:nvSpPr>
        <p:spPr/>
        <p:txBody>
          <a:bodyPr/>
          <a:lstStyle/>
          <a:p>
            <a:r>
              <a:rPr lang="en-US"/>
              <a:t>Định thời theo độ </a:t>
            </a:r>
            <a:r>
              <a:rPr lang="vi-VN"/>
              <a:t>ư</a:t>
            </a:r>
            <a:r>
              <a:rPr lang="en-US"/>
              <a:t>u tiên</a:t>
            </a:r>
          </a:p>
        </p:txBody>
      </p:sp>
      <p:sp>
        <p:nvSpPr>
          <p:cNvPr id="3" name="Content Placeholder 2">
            <a:extLst>
              <a:ext uri="{FF2B5EF4-FFF2-40B4-BE49-F238E27FC236}">
                <a16:creationId xmlns:a16="http://schemas.microsoft.com/office/drawing/2014/main" id="{7AD1C1F2-0ECE-4842-A5CE-6CD2B6371823}"/>
              </a:ext>
            </a:extLst>
          </p:cNvPr>
          <p:cNvSpPr>
            <a:spLocks noGrp="1"/>
          </p:cNvSpPr>
          <p:nvPr>
            <p:ph idx="1"/>
          </p:nvPr>
        </p:nvSpPr>
        <p:spPr/>
        <p:txBody>
          <a:bodyPr/>
          <a:lstStyle/>
          <a:p>
            <a:r>
              <a:rPr lang="en-US"/>
              <a:t>Hệ thống thời gian thực phải phản hồi ngay lập tức yêu cầu CPU của một tiến trình =&gt; Bộ định thời phải hỗ trợ định thời theo độ </a:t>
            </a:r>
            <a:r>
              <a:rPr lang="vi-VN"/>
              <a:t>ư</a:t>
            </a:r>
            <a:r>
              <a:rPr lang="en-US"/>
              <a:t>u tiên với chế độ tr</a:t>
            </a:r>
            <a:r>
              <a:rPr lang="vi-VN"/>
              <a:t>ư</a:t>
            </a:r>
            <a:r>
              <a:rPr lang="en-US"/>
              <a:t>ng dụng.</a:t>
            </a:r>
          </a:p>
          <a:p>
            <a:r>
              <a:rPr lang="en-US"/>
              <a:t>Tiến trình có thêm một đặc tr</a:t>
            </a:r>
            <a:r>
              <a:rPr lang="vi-VN"/>
              <a:t>ư</a:t>
            </a:r>
            <a:r>
              <a:rPr lang="en-US"/>
              <a:t>ng mới: tính chu kỳ - yêu cầu CPU trong một khoảng thời gian cố định.</a:t>
            </a:r>
          </a:p>
          <a:p>
            <a:r>
              <a:rPr lang="en-US"/>
              <a:t>Khi một tiến trình có chu kỳ yêu cầu CPU, nó có thời gian xử lý t, thời gian deadline d (thời gian nó sẽ đ</a:t>
            </a:r>
            <a:r>
              <a:rPr lang="vi-VN"/>
              <a:t>ư</a:t>
            </a:r>
            <a:r>
              <a:rPr lang="en-US"/>
              <a:t>ợc phục vụ bởi CPU) và thời gian chu kỳ p. </a:t>
            </a:r>
          </a:p>
          <a:p>
            <a:pPr lvl="1" algn="l"/>
            <a:r>
              <a:rPr lang="en-US"/>
              <a:t>0 ≤ t ≤ d ≤ p </a:t>
            </a:r>
          </a:p>
          <a:p>
            <a:pPr lvl="1" algn="l"/>
            <a:r>
              <a:rPr lang="en-US"/>
              <a:t>Tần suất của tác vụ là 1/p.</a:t>
            </a:r>
            <a:br>
              <a:rPr lang="en-US"/>
            </a:br>
            <a:endParaRPr lang="en-US"/>
          </a:p>
        </p:txBody>
      </p:sp>
      <p:sp>
        <p:nvSpPr>
          <p:cNvPr id="4" name="Date Placeholder 3">
            <a:extLst>
              <a:ext uri="{FF2B5EF4-FFF2-40B4-BE49-F238E27FC236}">
                <a16:creationId xmlns:a16="http://schemas.microsoft.com/office/drawing/2014/main" id="{C05782CB-F187-4795-A04A-213BE072FCA6}"/>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387A1AEB-865A-4118-B895-9447A3361AE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00B509AF-0F95-4061-AF59-92B4613DEEB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941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41BF-B2C7-40F6-A60D-4F184BE74E4E}"/>
              </a:ext>
            </a:extLst>
          </p:cNvPr>
          <p:cNvSpPr>
            <a:spLocks noGrp="1"/>
          </p:cNvSpPr>
          <p:nvPr>
            <p:ph type="title"/>
          </p:nvPr>
        </p:nvSpPr>
        <p:spPr/>
        <p:txBody>
          <a:bodyPr/>
          <a:lstStyle/>
          <a:p>
            <a:r>
              <a:rPr lang="en-US"/>
              <a:t>Định thời </a:t>
            </a:r>
            <a:r>
              <a:rPr lang="en-US" altLang="en-US"/>
              <a:t>Rate Montonic </a:t>
            </a:r>
            <a:endParaRPr lang="en-US"/>
          </a:p>
        </p:txBody>
      </p:sp>
      <p:sp>
        <p:nvSpPr>
          <p:cNvPr id="3" name="Content Placeholder 2">
            <a:extLst>
              <a:ext uri="{FF2B5EF4-FFF2-40B4-BE49-F238E27FC236}">
                <a16:creationId xmlns:a16="http://schemas.microsoft.com/office/drawing/2014/main" id="{1685DF75-E41E-477A-B526-2B2892F29A16}"/>
              </a:ext>
            </a:extLst>
          </p:cNvPr>
          <p:cNvSpPr>
            <a:spLocks noGrp="1"/>
          </p:cNvSpPr>
          <p:nvPr>
            <p:ph idx="1"/>
          </p:nvPr>
        </p:nvSpPr>
        <p:spPr/>
        <p:txBody>
          <a:bodyPr/>
          <a:lstStyle/>
          <a:p>
            <a:r>
              <a:rPr lang="en-US"/>
              <a:t>Độ </a:t>
            </a:r>
            <a:r>
              <a:rPr lang="vi-VN"/>
              <a:t>ư</a:t>
            </a:r>
            <a:r>
              <a:rPr lang="en-US"/>
              <a:t>u tiên đ</a:t>
            </a:r>
            <a:r>
              <a:rPr lang="vi-VN"/>
              <a:t>ư</a:t>
            </a:r>
            <a:r>
              <a:rPr lang="en-US"/>
              <a:t>ợc gán dựa trên nghịch đảo của chu kỳ =&gt; Chu kỳ ngắn thì độ </a:t>
            </a:r>
            <a:r>
              <a:rPr lang="vi-VN"/>
              <a:t>ư</a:t>
            </a:r>
            <a:r>
              <a:rPr lang="en-US"/>
              <a:t>u tiên cao và ng</a:t>
            </a:r>
            <a:r>
              <a:rPr lang="vi-VN"/>
              <a:t>ư</a:t>
            </a:r>
            <a:r>
              <a:rPr lang="en-US"/>
              <a:t>ợc lại. </a:t>
            </a:r>
          </a:p>
          <a:p>
            <a:r>
              <a:rPr lang="en-US"/>
              <a:t>P1 đ</a:t>
            </a:r>
            <a:r>
              <a:rPr lang="vi-VN"/>
              <a:t>ư</a:t>
            </a:r>
            <a:r>
              <a:rPr lang="en-US"/>
              <a:t>ợc gán độ </a:t>
            </a:r>
            <a:r>
              <a:rPr lang="vi-VN"/>
              <a:t>ư</a:t>
            </a:r>
            <a:r>
              <a:rPr lang="en-US"/>
              <a:t>u tiên cao h</a:t>
            </a:r>
            <a:r>
              <a:rPr lang="vi-VN"/>
              <a:t>ơ</a:t>
            </a:r>
            <a:r>
              <a:rPr lang="en-US"/>
              <a:t>n P2.</a:t>
            </a:r>
          </a:p>
          <a:p>
            <a:endParaRPr lang="en-US"/>
          </a:p>
          <a:p>
            <a:endParaRPr lang="en-US"/>
          </a:p>
        </p:txBody>
      </p:sp>
      <p:sp>
        <p:nvSpPr>
          <p:cNvPr id="4" name="Date Placeholder 3">
            <a:extLst>
              <a:ext uri="{FF2B5EF4-FFF2-40B4-BE49-F238E27FC236}">
                <a16:creationId xmlns:a16="http://schemas.microsoft.com/office/drawing/2014/main" id="{8BDE143C-A395-46DE-A49F-CEEB9FB9F940}"/>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B9762CF5-A787-4BEE-A9FC-36A8054D5456}"/>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1F69444C-262D-44F7-9996-BA405AC1024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7D5F3CAC-89FC-4D76-9FD9-30F07D1835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5495" y="3213857"/>
            <a:ext cx="809942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25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88D5-FAAD-49B5-8474-320E670DF883}"/>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E1E6DBD2-3A97-4B45-93FF-14A51FE658D6}"/>
              </a:ext>
            </a:extLst>
          </p:cNvPr>
          <p:cNvSpPr>
            <a:spLocks noGrp="1"/>
          </p:cNvSpPr>
          <p:nvPr>
            <p:ph idx="1"/>
          </p:nvPr>
        </p:nvSpPr>
        <p:spPr>
          <a:xfrm>
            <a:off x="1775520" y="1340049"/>
            <a:ext cx="8640960" cy="4824536"/>
          </a:xfrm>
        </p:spPr>
        <p:txBody>
          <a:bodyPr/>
          <a:lstStyle/>
          <a:p>
            <a:r>
              <a:rPr lang="en-US"/>
              <a:t>Nhân Linux 2.5 trở về tr</a:t>
            </a:r>
            <a:r>
              <a:rPr lang="vi-VN"/>
              <a:t>ư</a:t>
            </a:r>
            <a:r>
              <a:rPr lang="en-US"/>
              <a:t>ớc sử dụng các phiên bản định thời UNIX tiêu chuẩn.</a:t>
            </a:r>
          </a:p>
          <a:p>
            <a:pPr lvl="1"/>
            <a:r>
              <a:rPr lang="en-US"/>
              <a:t>Không hỗ trợ tốt các hệ thống nhiều bộ xử lý.</a:t>
            </a:r>
          </a:p>
          <a:p>
            <a:pPr lvl="1"/>
            <a:r>
              <a:rPr lang="en-US"/>
              <a:t>Hiệu năng kém nếu có số l</a:t>
            </a:r>
            <a:r>
              <a:rPr lang="vi-VN"/>
              <a:t>ư</a:t>
            </a:r>
            <a:r>
              <a:rPr lang="en-US"/>
              <a:t>ợng lớn các tiến trình trong hệ thông </a:t>
            </a:r>
          </a:p>
          <a:p>
            <a:r>
              <a:rPr lang="en-US"/>
              <a:t>Nhân Linux 2.5 sử dụng bộ định thời O(1): </a:t>
            </a:r>
          </a:p>
          <a:p>
            <a:pPr lvl="1"/>
            <a:r>
              <a:rPr lang="en-US"/>
              <a:t>Chạy với thời gian hằng số.</a:t>
            </a:r>
          </a:p>
          <a:p>
            <a:pPr lvl="1"/>
            <a:r>
              <a:rPr lang="en-US"/>
              <a:t>Định thời theo độ </a:t>
            </a:r>
            <a:r>
              <a:rPr lang="vi-VN"/>
              <a:t>ư</a:t>
            </a:r>
            <a:r>
              <a:rPr lang="en-US"/>
              <a:t>u tiên với chế độ tr</a:t>
            </a:r>
            <a:r>
              <a:rPr lang="vi-VN"/>
              <a:t>ư</a:t>
            </a:r>
            <a:r>
              <a:rPr lang="en-US"/>
              <a:t>ng dụng.</a:t>
            </a:r>
          </a:p>
          <a:p>
            <a:pPr lvl="1"/>
            <a:r>
              <a:rPr lang="en-US"/>
              <a:t>Có hai khoảng </a:t>
            </a:r>
            <a:r>
              <a:rPr lang="vi-VN"/>
              <a:t>ư</a:t>
            </a:r>
            <a:r>
              <a:rPr lang="en-US"/>
              <a:t>u tiên: </a:t>
            </a:r>
            <a:r>
              <a:rPr lang="en-US" altLang="en-US"/>
              <a:t>time-sharing và real-time.</a:t>
            </a:r>
          </a:p>
          <a:p>
            <a:pPr lvl="1"/>
            <a:r>
              <a:rPr lang="en-US" altLang="en-US"/>
              <a:t>Giá trị số nhỏ h</a:t>
            </a:r>
            <a:r>
              <a:rPr lang="vi-VN" altLang="en-US"/>
              <a:t>ơ</a:t>
            </a:r>
            <a:r>
              <a:rPr lang="en-US" altLang="en-US"/>
              <a:t>n biểu diễn độ </a:t>
            </a:r>
            <a:r>
              <a:rPr lang="vi-VN" altLang="en-US"/>
              <a:t>ư</a:t>
            </a:r>
            <a:r>
              <a:rPr lang="en-US" altLang="en-US"/>
              <a:t>u tiên lớn hơn. </a:t>
            </a:r>
          </a:p>
          <a:p>
            <a:pPr lvl="1"/>
            <a:r>
              <a:rPr lang="en-US" altLang="en-US"/>
              <a:t>Hoạt động tốt với các hệ thống SMP nh</a:t>
            </a:r>
            <a:r>
              <a:rPr lang="vi-VN" altLang="en-US"/>
              <a:t>ư</a:t>
            </a:r>
            <a:r>
              <a:rPr lang="en-US" altLang="en-US"/>
              <a:t>ng đáp ứng kém với các tiến trình interactive.</a:t>
            </a:r>
          </a:p>
          <a:p>
            <a:endParaRPr lang="en-US" altLang="en-US" sz="2800"/>
          </a:p>
          <a:p>
            <a:endParaRPr lang="en-US"/>
          </a:p>
          <a:p>
            <a:endParaRPr lang="en-US"/>
          </a:p>
        </p:txBody>
      </p:sp>
      <p:sp>
        <p:nvSpPr>
          <p:cNvPr id="4" name="Date Placeholder 3">
            <a:extLst>
              <a:ext uri="{FF2B5EF4-FFF2-40B4-BE49-F238E27FC236}">
                <a16:creationId xmlns:a16="http://schemas.microsoft.com/office/drawing/2014/main" id="{5684C7C1-DFAC-4CAA-8119-F158BC25B547}"/>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385A8468-7CA4-41EB-89ED-4A66ABA7AF55}"/>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A3CD295C-ED0D-4222-9CCC-677E99525F0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7299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p:txBody>
          <a:bodyPr/>
          <a:lstStyle/>
          <a:p>
            <a:pPr algn="l"/>
            <a:r>
              <a:rPr lang="en-US"/>
              <a:t>Nhân Linux từ 2.6.23 sử dụng bộ định thời CFS (Completely Fair Scheduler)</a:t>
            </a:r>
          </a:p>
          <a:p>
            <a:pPr lvl="1" algn="l"/>
            <a:r>
              <a:rPr lang="en-US"/>
              <a:t>Định thời theo lớp:</a:t>
            </a:r>
          </a:p>
          <a:p>
            <a:pPr lvl="2" algn="l"/>
            <a:r>
              <a:rPr lang="en-US"/>
              <a:t>Mỗi lớp đ</a:t>
            </a:r>
            <a:r>
              <a:rPr lang="vi-VN"/>
              <a:t>ư</a:t>
            </a:r>
            <a:r>
              <a:rPr lang="en-US"/>
              <a:t>ợc gán một độ </a:t>
            </a:r>
            <a:r>
              <a:rPr lang="vi-VN"/>
              <a:t>ư</a:t>
            </a:r>
            <a:r>
              <a:rPr lang="en-US"/>
              <a:t>u tiên cụ thể. </a:t>
            </a:r>
          </a:p>
          <a:p>
            <a:pPr lvl="2" algn="l"/>
            <a:r>
              <a:rPr lang="en-US"/>
              <a:t>Bộ định thời chọn tác vụ có độ </a:t>
            </a:r>
            <a:r>
              <a:rPr lang="vi-VN"/>
              <a:t>ư</a:t>
            </a:r>
            <a:r>
              <a:rPr lang="en-US"/>
              <a:t>u tiên cao nhất trong lớp có độ </a:t>
            </a:r>
            <a:r>
              <a:rPr lang="vi-VN"/>
              <a:t>ư</a:t>
            </a:r>
            <a:r>
              <a:rPr lang="en-US"/>
              <a:t>u tiên cao nhất.</a:t>
            </a:r>
          </a:p>
          <a:p>
            <a:pPr lvl="2" algn="l"/>
            <a:r>
              <a:rPr lang="en-US"/>
              <a:t>Thời gian sử dụng CPU của mỗi tác vụ không dựa trên quantum time cố định mà dựa trên tỷ lệ giờ CPU.</a:t>
            </a:r>
          </a:p>
          <a:p>
            <a:pPr lvl="2" algn="l"/>
            <a:r>
              <a:rPr lang="en-US"/>
              <a:t>Nhân Linux cài đặt sẵn 2 lớp: default và real-time. Các lớp khác có thể đ</a:t>
            </a:r>
            <a:r>
              <a:rPr lang="vi-VN"/>
              <a:t>ư</a:t>
            </a:r>
            <a:r>
              <a:rPr lang="en-US"/>
              <a:t>ợc thêm vào. </a:t>
            </a:r>
            <a:br>
              <a:rPr lang="en-US"/>
            </a:br>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2050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D599-0101-47DA-BBBC-95B99B551945}"/>
              </a:ext>
            </a:extLst>
          </p:cNvPr>
          <p:cNvSpPr>
            <a:spLocks noGrp="1"/>
          </p:cNvSpPr>
          <p:nvPr>
            <p:ph type="title"/>
          </p:nvPr>
        </p:nvSpPr>
        <p:spPr/>
        <p:txBody>
          <a:bodyPr/>
          <a:lstStyle/>
          <a:p>
            <a:r>
              <a:rPr lang="en-US"/>
              <a:t>Định thời trên Linux: CFS</a:t>
            </a:r>
          </a:p>
        </p:txBody>
      </p:sp>
      <p:sp>
        <p:nvSpPr>
          <p:cNvPr id="3" name="Content Placeholder 2">
            <a:extLst>
              <a:ext uri="{FF2B5EF4-FFF2-40B4-BE49-F238E27FC236}">
                <a16:creationId xmlns:a16="http://schemas.microsoft.com/office/drawing/2014/main" id="{6EF7BC2B-42DA-4093-AEE2-133B1380E4CF}"/>
              </a:ext>
            </a:extLst>
          </p:cNvPr>
          <p:cNvSpPr>
            <a:spLocks noGrp="1"/>
          </p:cNvSpPr>
          <p:nvPr>
            <p:ph idx="1"/>
          </p:nvPr>
        </p:nvSpPr>
        <p:spPr>
          <a:xfrm>
            <a:off x="1774727" y="1340049"/>
            <a:ext cx="8640960" cy="4824536"/>
          </a:xfrm>
        </p:spPr>
        <p:txBody>
          <a:bodyPr/>
          <a:lstStyle/>
          <a:p>
            <a:pPr lvl="1" algn="l"/>
            <a:r>
              <a:rPr lang="en-US"/>
              <a:t>Thời gian sử dụng CPU:</a:t>
            </a:r>
          </a:p>
          <a:p>
            <a:pPr lvl="2" algn="l"/>
            <a:r>
              <a:rPr lang="en-US"/>
              <a:t>Đ</a:t>
            </a:r>
            <a:r>
              <a:rPr lang="vi-VN"/>
              <a:t>ư</a:t>
            </a:r>
            <a:r>
              <a:rPr lang="en-US"/>
              <a:t>ợc tính dựa trên giá trị nice đ</a:t>
            </a:r>
            <a:r>
              <a:rPr lang="vi-VN"/>
              <a:t>ư</a:t>
            </a:r>
            <a:r>
              <a:rPr lang="en-US"/>
              <a:t>ợc gán cho mỗi tác vụ, có giá trị từ -20 đến 19. </a:t>
            </a:r>
          </a:p>
          <a:p>
            <a:pPr lvl="2" algn="l"/>
            <a:r>
              <a:rPr lang="en-US"/>
              <a:t>Giá trị thấp h</a:t>
            </a:r>
            <a:r>
              <a:rPr lang="vi-VN"/>
              <a:t>ơ</a:t>
            </a:r>
            <a:r>
              <a:rPr lang="en-US"/>
              <a:t>n có độ </a:t>
            </a:r>
            <a:r>
              <a:rPr lang="vi-VN"/>
              <a:t>ư</a:t>
            </a:r>
            <a:r>
              <a:rPr lang="en-US"/>
              <a:t>u tiên cao h</a:t>
            </a:r>
            <a:r>
              <a:rPr lang="vi-VN"/>
              <a:t>ơ</a:t>
            </a:r>
            <a:r>
              <a:rPr lang="en-US"/>
              <a:t>n.</a:t>
            </a:r>
          </a:p>
          <a:p>
            <a:pPr lvl="2" algn="l"/>
            <a:r>
              <a:rPr lang="en-US"/>
              <a:t>Target latency – khoảng thời gian mà một tiến trình cần đ</a:t>
            </a:r>
            <a:r>
              <a:rPr lang="vi-VN"/>
              <a:t>ư</a:t>
            </a:r>
            <a:r>
              <a:rPr lang="en-US"/>
              <a:t>ợc chạy ít nhất một lần. </a:t>
            </a:r>
          </a:p>
          <a:p>
            <a:pPr lvl="2" algn="l"/>
            <a:r>
              <a:rPr lang="en-US"/>
              <a:t>Target latency có thể tăng lên nếu số l</a:t>
            </a:r>
            <a:r>
              <a:rPr lang="vi-VN"/>
              <a:t>ư</a:t>
            </a:r>
            <a:r>
              <a:rPr lang="en-US"/>
              <a:t>ợng tiến trình tăng lên.</a:t>
            </a:r>
          </a:p>
          <a:p>
            <a:pPr lvl="1" algn="l"/>
            <a:r>
              <a:rPr lang="en-US"/>
              <a:t>CFS xác định tác vụ đ</a:t>
            </a:r>
            <a:r>
              <a:rPr lang="vi-VN"/>
              <a:t>ư</a:t>
            </a:r>
            <a:r>
              <a:rPr lang="en-US"/>
              <a:t>ợc thực thi kế tiếp qua virtual run time</a:t>
            </a:r>
            <a:r>
              <a:rPr lang="en-US">
                <a:solidFill>
                  <a:prstClr val="black"/>
                </a:solidFill>
              </a:rPr>
              <a:t>:</a:t>
            </a:r>
          </a:p>
          <a:p>
            <a:pPr lvl="2" algn="l"/>
            <a:r>
              <a:rPr lang="en-US">
                <a:solidFill>
                  <a:prstClr val="black"/>
                </a:solidFill>
              </a:rPr>
              <a:t>Mỗi tác vụ có giá trị v</a:t>
            </a:r>
            <a:r>
              <a:rPr lang="en-US"/>
              <a:t>irtual run time riêng, đ</a:t>
            </a:r>
            <a:r>
              <a:rPr lang="vi-VN"/>
              <a:t>ư</a:t>
            </a:r>
            <a:r>
              <a:rPr lang="en-US"/>
              <a:t>ợc kết hợp với một hệ số đặc biệt dựa trên độ </a:t>
            </a:r>
            <a:r>
              <a:rPr lang="vi-VN"/>
              <a:t>ư</a:t>
            </a:r>
            <a:r>
              <a:rPr lang="en-US"/>
              <a:t>u tiên. </a:t>
            </a:r>
          </a:p>
          <a:p>
            <a:pPr lvl="2" algn="l"/>
            <a:r>
              <a:rPr lang="en-US">
                <a:solidFill>
                  <a:prstClr val="black"/>
                </a:solidFill>
              </a:rPr>
              <a:t>Các tiến trình có độ </a:t>
            </a:r>
            <a:r>
              <a:rPr lang="vi-VN">
                <a:solidFill>
                  <a:prstClr val="black"/>
                </a:solidFill>
              </a:rPr>
              <a:t>ư</a:t>
            </a:r>
            <a:r>
              <a:rPr lang="en-US">
                <a:solidFill>
                  <a:prstClr val="black"/>
                </a:solidFill>
              </a:rPr>
              <a:t>u tiên bình th</a:t>
            </a:r>
            <a:r>
              <a:rPr lang="vi-VN">
                <a:solidFill>
                  <a:prstClr val="black"/>
                </a:solidFill>
              </a:rPr>
              <a:t>ư</a:t>
            </a:r>
            <a:r>
              <a:rPr lang="en-US">
                <a:solidFill>
                  <a:prstClr val="black"/>
                </a:solidFill>
              </a:rPr>
              <a:t>ờng có v</a:t>
            </a:r>
            <a:r>
              <a:rPr lang="en-US"/>
              <a:t>irtual run time t</a:t>
            </a:r>
            <a:r>
              <a:rPr lang="vi-VN"/>
              <a:t>ư</a:t>
            </a:r>
            <a:r>
              <a:rPr lang="en-US"/>
              <a:t>ơng đ</a:t>
            </a:r>
            <a:r>
              <a:rPr lang="vi-VN"/>
              <a:t>ư</a:t>
            </a:r>
            <a:r>
              <a:rPr lang="en-US"/>
              <a:t>ơng với thời gian chạy thực tế.</a:t>
            </a:r>
          </a:p>
          <a:p>
            <a:pPr lvl="2" algn="l"/>
            <a:r>
              <a:rPr lang="en-US">
                <a:solidFill>
                  <a:prstClr val="black"/>
                </a:solidFill>
              </a:rPr>
              <a:t>Chọn tiến trình có v</a:t>
            </a:r>
            <a:r>
              <a:rPr lang="en-US"/>
              <a:t>irtual run time nhỏ nhất để thực thi tiếp. </a:t>
            </a:r>
            <a:endParaRPr lang="en-US">
              <a:solidFill>
                <a:prstClr val="black"/>
              </a:solidFill>
            </a:endParaRPr>
          </a:p>
          <a:p>
            <a:pPr lvl="2" algn="l"/>
            <a:endParaRPr lang="en-US"/>
          </a:p>
        </p:txBody>
      </p:sp>
      <p:sp>
        <p:nvSpPr>
          <p:cNvPr id="4" name="Date Placeholder 3">
            <a:extLst>
              <a:ext uri="{FF2B5EF4-FFF2-40B4-BE49-F238E27FC236}">
                <a16:creationId xmlns:a16="http://schemas.microsoft.com/office/drawing/2014/main" id="{7D31A3DB-507D-412E-8A78-E50D01A23028}"/>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9E973D58-C13B-4402-8855-F13A63CDB408}"/>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64F3C780-8113-4732-92B7-6AEBEDA1B08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8186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3F7-02C5-49F5-976A-A611EF03B764}"/>
              </a:ext>
            </a:extLst>
          </p:cNvPr>
          <p:cNvSpPr>
            <a:spLocks noGrp="1"/>
          </p:cNvSpPr>
          <p:nvPr>
            <p:ph type="title"/>
          </p:nvPr>
        </p:nvSpPr>
        <p:spPr/>
        <p:txBody>
          <a:bodyPr/>
          <a:lstStyle/>
          <a:p>
            <a:r>
              <a:rPr lang="en-US"/>
              <a:t>Định thời trên Linux: Real-time</a:t>
            </a:r>
          </a:p>
        </p:txBody>
      </p:sp>
      <p:sp>
        <p:nvSpPr>
          <p:cNvPr id="3" name="Content Placeholder 2">
            <a:extLst>
              <a:ext uri="{FF2B5EF4-FFF2-40B4-BE49-F238E27FC236}">
                <a16:creationId xmlns:a16="http://schemas.microsoft.com/office/drawing/2014/main" id="{049B80C9-E80D-4F4F-AD0D-F744E7BEB330}"/>
              </a:ext>
            </a:extLst>
          </p:cNvPr>
          <p:cNvSpPr>
            <a:spLocks noGrp="1"/>
          </p:cNvSpPr>
          <p:nvPr>
            <p:ph idx="1"/>
          </p:nvPr>
        </p:nvSpPr>
        <p:spPr/>
        <p:txBody>
          <a:bodyPr/>
          <a:lstStyle/>
          <a:p>
            <a:r>
              <a:rPr lang="en-US"/>
              <a:t>Định thời real-time dựa trên tiêu chuẩn POSIX. </a:t>
            </a:r>
          </a:p>
          <a:p>
            <a:pPr lvl="1"/>
            <a:r>
              <a:rPr lang="en-US"/>
              <a:t>Các tác vụ real-time có độ </a:t>
            </a:r>
            <a:r>
              <a:rPr lang="vi-VN"/>
              <a:t>ư</a:t>
            </a:r>
            <a:r>
              <a:rPr lang="en-US"/>
              <a:t>u tiên tĩnh.</a:t>
            </a:r>
          </a:p>
          <a:p>
            <a:r>
              <a:rPr lang="en-US"/>
              <a:t>Độ </a:t>
            </a:r>
            <a:r>
              <a:rPr lang="vi-VN"/>
              <a:t>ư</a:t>
            </a:r>
            <a:r>
              <a:rPr lang="en-US"/>
              <a:t>u tiên đ</a:t>
            </a:r>
            <a:r>
              <a:rPr lang="vi-VN"/>
              <a:t>ư</a:t>
            </a:r>
            <a:r>
              <a:rPr lang="en-US"/>
              <a:t>ợc chia thành 2 phần: real-time (từ 0 đến 99) và normal (từ 100 đến 139).</a:t>
            </a:r>
          </a:p>
          <a:p>
            <a:r>
              <a:rPr lang="en-US"/>
              <a:t>Giá trị nice -20 t</a:t>
            </a:r>
            <a:r>
              <a:rPr lang="vi-VN"/>
              <a:t>ư</a:t>
            </a:r>
            <a:r>
              <a:rPr lang="en-US"/>
              <a:t>ơng ứng với độ </a:t>
            </a:r>
            <a:r>
              <a:rPr lang="vi-VN"/>
              <a:t>ư</a:t>
            </a:r>
            <a:r>
              <a:rPr lang="en-US"/>
              <a:t>u tiên 100, +19 t</a:t>
            </a:r>
            <a:r>
              <a:rPr lang="vi-VN"/>
              <a:t>ư</a:t>
            </a:r>
            <a:r>
              <a:rPr lang="en-US"/>
              <a:t>ơng ứng với độ </a:t>
            </a:r>
            <a:r>
              <a:rPr lang="vi-VN"/>
              <a:t>ư</a:t>
            </a:r>
            <a:r>
              <a:rPr lang="en-US"/>
              <a:t>u tiên 139.</a:t>
            </a:r>
          </a:p>
          <a:p>
            <a:endParaRPr lang="en-US"/>
          </a:p>
          <a:p>
            <a:endParaRPr lang="en-US"/>
          </a:p>
        </p:txBody>
      </p:sp>
      <p:sp>
        <p:nvSpPr>
          <p:cNvPr id="4" name="Date Placeholder 3">
            <a:extLst>
              <a:ext uri="{FF2B5EF4-FFF2-40B4-BE49-F238E27FC236}">
                <a16:creationId xmlns:a16="http://schemas.microsoft.com/office/drawing/2014/main" id="{C6C6FA90-851F-4128-8221-B1A917BC8E37}"/>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8A7369CE-8CAA-4460-B040-7ADEB69A5024}"/>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BA6C4C80-656A-470D-995A-AF48719EC22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6A14EEF6-2A58-4620-8442-5AE9A02241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0551" y="4343401"/>
            <a:ext cx="6081713"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95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077C-A5DE-4E13-B296-67622B3CDBF1}"/>
              </a:ext>
            </a:extLst>
          </p:cNvPr>
          <p:cNvSpPr>
            <a:spLocks noGrp="1"/>
          </p:cNvSpPr>
          <p:nvPr>
            <p:ph type="title"/>
          </p:nvPr>
        </p:nvSpPr>
        <p:spPr/>
        <p:txBody>
          <a:bodyPr/>
          <a:lstStyle/>
          <a:p>
            <a:r>
              <a:rPr lang="en-US"/>
              <a:t>Định thời trên Android</a:t>
            </a:r>
          </a:p>
        </p:txBody>
      </p:sp>
      <p:sp>
        <p:nvSpPr>
          <p:cNvPr id="3" name="Content Placeholder 2">
            <a:extLst>
              <a:ext uri="{FF2B5EF4-FFF2-40B4-BE49-F238E27FC236}">
                <a16:creationId xmlns:a16="http://schemas.microsoft.com/office/drawing/2014/main" id="{4C7EA8F7-29AA-4003-BCFC-0C9074D34127}"/>
              </a:ext>
            </a:extLst>
          </p:cNvPr>
          <p:cNvSpPr>
            <a:spLocks noGrp="1"/>
          </p:cNvSpPr>
          <p:nvPr>
            <p:ph idx="1"/>
          </p:nvPr>
        </p:nvSpPr>
        <p:spPr/>
        <p:txBody>
          <a:bodyPr/>
          <a:lstStyle/>
          <a:p>
            <a:r>
              <a:rPr lang="en-US"/>
              <a:t>Sử dụng bộ định thời của Linux.</a:t>
            </a:r>
          </a:p>
          <a:p>
            <a:r>
              <a:rPr lang="en-US"/>
              <a:t>Độ </a:t>
            </a:r>
            <a:r>
              <a:rPr lang="vi-VN"/>
              <a:t>ư</a:t>
            </a:r>
            <a:r>
              <a:rPr lang="en-US"/>
              <a:t>u tiên đ</a:t>
            </a:r>
            <a:r>
              <a:rPr lang="vi-VN"/>
              <a:t>ư</a:t>
            </a:r>
            <a:r>
              <a:rPr lang="en-US"/>
              <a:t>ợc phân chia theo nhóm của các tiến trình: </a:t>
            </a:r>
          </a:p>
          <a:p>
            <a:endParaRPr lang="en-US"/>
          </a:p>
          <a:p>
            <a:endParaRPr lang="en-US"/>
          </a:p>
          <a:p>
            <a:endParaRPr lang="en-US"/>
          </a:p>
          <a:p>
            <a:endParaRPr lang="en-US"/>
          </a:p>
          <a:p>
            <a:endParaRPr lang="en-US"/>
          </a:p>
          <a:p>
            <a:endParaRPr lang="en-US"/>
          </a:p>
          <a:p>
            <a:endParaRPr lang="en-US"/>
          </a:p>
          <a:p>
            <a:r>
              <a:rPr lang="en-US"/>
              <a:t>Để thu hồi tài nguyên, Android có thể hủy (kill) các tiến trình dựa trên độ </a:t>
            </a:r>
            <a:r>
              <a:rPr lang="vi-VN"/>
              <a:t>ư</a:t>
            </a:r>
            <a:r>
              <a:rPr lang="en-US"/>
              <a:t>u tiên của chúng. </a:t>
            </a:r>
          </a:p>
          <a:p>
            <a:endParaRPr lang="en-US"/>
          </a:p>
        </p:txBody>
      </p:sp>
      <p:sp>
        <p:nvSpPr>
          <p:cNvPr id="4" name="Date Placeholder 3">
            <a:extLst>
              <a:ext uri="{FF2B5EF4-FFF2-40B4-BE49-F238E27FC236}">
                <a16:creationId xmlns:a16="http://schemas.microsoft.com/office/drawing/2014/main" id="{60E55B12-C5B1-42D2-9E85-FC5AE4FF6406}"/>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0B507E3B-A688-42FE-9CDF-222210C8F0B8}"/>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86886F65-C6C9-46A0-A532-63C500F1BA1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screenshot of a cell phone&#10;&#10;Description automatically generated">
            <a:extLst>
              <a:ext uri="{FF2B5EF4-FFF2-40B4-BE49-F238E27FC236}">
                <a16:creationId xmlns:a16="http://schemas.microsoft.com/office/drawing/2014/main" id="{FB1C88B4-4E72-49F0-9F13-98B6BA02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415852"/>
            <a:ext cx="3680974" cy="3029373"/>
          </a:xfrm>
          <a:prstGeom prst="rect">
            <a:avLst/>
          </a:prstGeom>
        </p:spPr>
      </p:pic>
    </p:spTree>
    <p:extLst>
      <p:ext uri="{BB962C8B-B14F-4D97-AF65-F5344CB8AC3E}">
        <p14:creationId xmlns:p14="http://schemas.microsoft.com/office/powerpoint/2010/main" val="351909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 (2)</a:t>
            </a:r>
          </a:p>
        </p:txBody>
      </p:sp>
      <p:sp>
        <p:nvSpPr>
          <p:cNvPr id="3" name="Content Placeholder 2"/>
          <p:cNvSpPr>
            <a:spLocks noGrp="1"/>
          </p:cNvSpPr>
          <p:nvPr>
            <p:ph idx="1"/>
          </p:nvPr>
        </p:nvSpPr>
        <p:spPr/>
        <p:txBody>
          <a:bodyPr/>
          <a:lstStyle/>
          <a:p>
            <a:r>
              <a:rPr lang="vi-VN"/>
              <a:t>Các giải thuật định thời</a:t>
            </a:r>
          </a:p>
          <a:p>
            <a:pPr lvl="1"/>
            <a:r>
              <a:rPr lang="vi-VN"/>
              <a:t>Round-Robin (RR)</a:t>
            </a:r>
          </a:p>
          <a:p>
            <a:pPr lvl="1"/>
            <a:r>
              <a:rPr lang="vi-VN"/>
              <a:t>Highest Response Ratio Next (HRRN)</a:t>
            </a:r>
          </a:p>
          <a:p>
            <a:pPr lvl="1"/>
            <a:r>
              <a:rPr lang="vi-VN"/>
              <a:t>Multilevel Queue </a:t>
            </a:r>
          </a:p>
          <a:p>
            <a:pPr lvl="1"/>
            <a:r>
              <a:rPr lang="vi-VN"/>
              <a:t>Multilevel Feedback Queue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C8D5-D7EB-469F-B2A1-F83B053567A9}"/>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1D6CD28F-F463-4062-8561-076F98BEA4F1}"/>
              </a:ext>
            </a:extLst>
          </p:cNvPr>
          <p:cNvSpPr>
            <a:spLocks noGrp="1"/>
          </p:cNvSpPr>
          <p:nvPr>
            <p:ph idx="1"/>
          </p:nvPr>
        </p:nvSpPr>
        <p:spPr/>
        <p:txBody>
          <a:bodyPr/>
          <a:lstStyle/>
          <a:p>
            <a:r>
              <a:rPr lang="en-US"/>
              <a:t>Định thời theo độ </a:t>
            </a:r>
            <a:r>
              <a:rPr lang="vi-VN"/>
              <a:t>ư</a:t>
            </a:r>
            <a:r>
              <a:rPr lang="en-US"/>
              <a:t>u tiên với chế độ tr</a:t>
            </a:r>
            <a:r>
              <a:rPr lang="vi-VN"/>
              <a:t>ư</a:t>
            </a:r>
            <a:r>
              <a:rPr lang="en-US"/>
              <a:t>ng dụng.</a:t>
            </a:r>
          </a:p>
          <a:p>
            <a:r>
              <a:rPr lang="en-US"/>
              <a:t>Tác vụ có độ </a:t>
            </a:r>
            <a:r>
              <a:rPr lang="vi-VN"/>
              <a:t>ư</a:t>
            </a:r>
            <a:r>
              <a:rPr lang="en-US"/>
              <a:t>u tiên cao nhất luôn đ</a:t>
            </a:r>
            <a:r>
              <a:rPr lang="vi-VN"/>
              <a:t>ư</a:t>
            </a:r>
            <a:r>
              <a:rPr lang="en-US"/>
              <a:t>ợc chạy tiếp.</a:t>
            </a:r>
          </a:p>
          <a:p>
            <a:r>
              <a:rPr lang="en-US"/>
              <a:t>Tiến trình sẽ đ</a:t>
            </a:r>
            <a:r>
              <a:rPr lang="vi-VN"/>
              <a:t>ư</a:t>
            </a:r>
            <a:r>
              <a:rPr lang="en-US"/>
              <a:t>ợc thực thi cho đến khi (1) block bởi system call, (2) hết quantum time, (3) bị thay thế bởi một tiến trình khác có độ </a:t>
            </a:r>
            <a:r>
              <a:rPr lang="vi-VN"/>
              <a:t>ư</a:t>
            </a:r>
            <a:r>
              <a:rPr lang="en-US"/>
              <a:t>u tiên cao h</a:t>
            </a:r>
            <a:r>
              <a:rPr lang="vi-VN"/>
              <a:t>ơ</a:t>
            </a:r>
            <a:r>
              <a:rPr lang="en-US"/>
              <a:t>n.</a:t>
            </a:r>
          </a:p>
          <a:p>
            <a:r>
              <a:rPr lang="en-US"/>
              <a:t>Sử dụng 32 độ </a:t>
            </a:r>
            <a:r>
              <a:rPr lang="vi-VN"/>
              <a:t>ư</a:t>
            </a:r>
            <a:r>
              <a:rPr lang="en-US"/>
              <a:t>u tiên, đ</a:t>
            </a:r>
            <a:r>
              <a:rPr lang="vi-VN"/>
              <a:t>ư</a:t>
            </a:r>
            <a:r>
              <a:rPr lang="en-US"/>
              <a:t>ợc chia thành 2 lớp: variable (1-15) và real-time (16-31). Độ </a:t>
            </a:r>
            <a:r>
              <a:rPr lang="vi-VN"/>
              <a:t>ư</a:t>
            </a:r>
            <a:r>
              <a:rPr lang="en-US"/>
              <a:t>u tiên 0 dành cho quản lý bộ nhớ. </a:t>
            </a:r>
          </a:p>
          <a:p>
            <a:r>
              <a:rPr lang="en-US"/>
              <a:t>Mỗi độ </a:t>
            </a:r>
            <a:r>
              <a:rPr lang="vi-VN"/>
              <a:t>ư</a:t>
            </a:r>
            <a:r>
              <a:rPr lang="en-US"/>
              <a:t>u tiên có hàng đợi riêng. </a:t>
            </a:r>
          </a:p>
          <a:p>
            <a:pPr algn="l"/>
            <a:r>
              <a:rPr lang="en-US"/>
              <a:t>Idle thread đ</a:t>
            </a:r>
            <a:r>
              <a:rPr lang="vi-VN"/>
              <a:t>ư</a:t>
            </a:r>
            <a:r>
              <a:rPr lang="en-US"/>
              <a:t>ợc chạy nếu không có bất cứ tác vụ nào trong hàng đợi.</a:t>
            </a:r>
            <a:br>
              <a:rPr lang="en-US"/>
            </a:br>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15A0FC2E-07D7-4438-9781-B8CE6808E52E}"/>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42939AA9-DA66-4354-AC44-97B0FF6C379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608501DF-4829-4A5B-BDF5-4940D4AFFB2E}"/>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07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E5E0-61C5-4E34-83D0-6EF7F28AE52A}"/>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EDD68121-FE00-422E-9F75-A3A6ECD51F9E}"/>
              </a:ext>
            </a:extLst>
          </p:cNvPr>
          <p:cNvSpPr>
            <a:spLocks noGrp="1"/>
          </p:cNvSpPr>
          <p:nvPr>
            <p:ph idx="1"/>
          </p:nvPr>
        </p:nvSpPr>
        <p:spPr>
          <a:xfrm>
            <a:off x="1775520" y="1340049"/>
            <a:ext cx="8640960" cy="4824536"/>
          </a:xfrm>
        </p:spPr>
        <p:txBody>
          <a:bodyPr/>
          <a:lstStyle/>
          <a:p>
            <a:r>
              <a:rPr lang="en-US"/>
              <a:t>Các hàm th</a:t>
            </a:r>
            <a:r>
              <a:rPr lang="vi-VN"/>
              <a:t>ư</a:t>
            </a:r>
            <a:r>
              <a:rPr lang="en-US"/>
              <a:t> viện Windows API cung cấp cho tiến trình các lớp </a:t>
            </a:r>
            <a:r>
              <a:rPr lang="vi-VN"/>
              <a:t>ư</a:t>
            </a:r>
            <a:r>
              <a:rPr lang="en-US"/>
              <a:t>u tiên sau:</a:t>
            </a:r>
          </a:p>
          <a:p>
            <a:pPr lvl="1" algn="l"/>
            <a:r>
              <a:rPr lang="en-US" sz="2000"/>
              <a:t>REALTIME_PRIORITY_CLASS, HIGH_PRIORITY_CLASS, ABOVE_NORMAL_PRIORITY_CLASS,NORMAL_PRIORITY_CLASS, BELOW_NORMAL_PRIORITY_CLASS, IDLE_PRIORITY_CLASS.</a:t>
            </a:r>
          </a:p>
          <a:p>
            <a:pPr algn="l"/>
            <a:r>
              <a:rPr lang="en-US"/>
              <a:t>Tiến trình có thể có các độ </a:t>
            </a:r>
            <a:r>
              <a:rPr lang="vi-VN"/>
              <a:t>ư</a:t>
            </a:r>
            <a:r>
              <a:rPr lang="en-US"/>
              <a:t>u tiên t</a:t>
            </a:r>
            <a:r>
              <a:rPr lang="vi-VN"/>
              <a:t>ư</a:t>
            </a:r>
            <a:r>
              <a:rPr lang="en-US"/>
              <a:t>ơng đối sau: </a:t>
            </a:r>
          </a:p>
          <a:p>
            <a:pPr lvl="1" algn="l"/>
            <a:r>
              <a:rPr lang="en-US" altLang="en-US" sz="2200"/>
              <a:t>TIME_CRITICAL, HIGHEST, ABOVE_NORMAL, </a:t>
            </a:r>
            <a:r>
              <a:rPr lang="en-US" altLang="en-US" sz="2200">
                <a:solidFill>
                  <a:schemeClr val="accent2">
                    <a:lumMod val="50000"/>
                    <a:lumOff val="50000"/>
                  </a:schemeClr>
                </a:solidFill>
              </a:rPr>
              <a:t>NORMAL</a:t>
            </a:r>
            <a:r>
              <a:rPr lang="en-US" altLang="en-US" sz="2200"/>
              <a:t>, BELOW_NORMAL, LOWEST, IDLE</a:t>
            </a:r>
          </a:p>
          <a:p>
            <a:pPr algn="l"/>
            <a:r>
              <a:rPr lang="en-US" altLang="en-US"/>
              <a:t>Lớp ưu tiên và độ </a:t>
            </a:r>
            <a:r>
              <a:rPr lang="vi-VN" altLang="en-US"/>
              <a:t>ư</a:t>
            </a:r>
            <a:r>
              <a:rPr lang="en-US" altLang="en-US"/>
              <a:t>u tiên t</a:t>
            </a:r>
            <a:r>
              <a:rPr lang="vi-VN" altLang="en-US"/>
              <a:t>ư</a:t>
            </a:r>
            <a:r>
              <a:rPr lang="en-US" altLang="en-US"/>
              <a:t>ơng đối có thể kết hợp để xác định giá trị </a:t>
            </a:r>
            <a:r>
              <a:rPr lang="vi-VN" altLang="en-US"/>
              <a:t>ư</a:t>
            </a:r>
            <a:r>
              <a:rPr lang="en-US" altLang="en-US"/>
              <a:t>u tiên.</a:t>
            </a:r>
          </a:p>
          <a:p>
            <a:pPr algn="l"/>
            <a:r>
              <a:rPr lang="en-US" altLang="en-US"/>
              <a:t>Độ </a:t>
            </a:r>
            <a:r>
              <a:rPr lang="vi-VN" altLang="en-US"/>
              <a:t>ư</a:t>
            </a:r>
            <a:r>
              <a:rPr lang="en-US" altLang="en-US"/>
              <a:t>u tiên c</a:t>
            </a:r>
            <a:r>
              <a:rPr lang="vi-VN" altLang="en-US"/>
              <a:t>ơ</a:t>
            </a:r>
            <a:r>
              <a:rPr lang="en-US" altLang="en-US"/>
              <a:t> sở (lúc khởi tạo) là </a:t>
            </a:r>
            <a:r>
              <a:rPr lang="en-US" altLang="en-US">
                <a:solidFill>
                  <a:schemeClr val="accent2">
                    <a:lumMod val="50000"/>
                    <a:lumOff val="50000"/>
                  </a:schemeClr>
                </a:solidFill>
              </a:rPr>
              <a:t>NORMAL</a:t>
            </a:r>
            <a:r>
              <a:rPr lang="en-US" altLang="en-US"/>
              <a:t> bên trong lớp.</a:t>
            </a:r>
          </a:p>
          <a:p>
            <a:pPr algn="l"/>
            <a:r>
              <a:rPr lang="en-US" altLang="en-US"/>
              <a:t>Khi hết quantum, độ </a:t>
            </a:r>
            <a:r>
              <a:rPr lang="vi-VN" altLang="en-US"/>
              <a:t>ư</a:t>
            </a:r>
            <a:r>
              <a:rPr lang="en-US" altLang="en-US"/>
              <a:t>u tiên có thể giảm nh</a:t>
            </a:r>
            <a:r>
              <a:rPr lang="vi-VN" altLang="en-US"/>
              <a:t>ư</a:t>
            </a:r>
            <a:r>
              <a:rPr lang="en-US" altLang="en-US"/>
              <a:t>ng không nhỏ h</a:t>
            </a:r>
            <a:r>
              <a:rPr lang="vi-VN" altLang="en-US"/>
              <a:t>ơ</a:t>
            </a:r>
            <a:r>
              <a:rPr lang="en-US" altLang="en-US"/>
              <a:t>n độ </a:t>
            </a:r>
            <a:r>
              <a:rPr lang="vi-VN" altLang="en-US"/>
              <a:t>ư</a:t>
            </a:r>
            <a:r>
              <a:rPr lang="en-US" altLang="en-US"/>
              <a:t>u tiên c</a:t>
            </a:r>
            <a:r>
              <a:rPr lang="vi-VN" altLang="en-US"/>
              <a:t>ơ</a:t>
            </a:r>
            <a:r>
              <a:rPr lang="en-US" altLang="en-US"/>
              <a:t> sở.</a:t>
            </a:r>
          </a:p>
          <a:p>
            <a:pPr algn="l"/>
            <a:endParaRPr lang="en-US" sz="2200"/>
          </a:p>
          <a:p>
            <a:endParaRPr lang="en-US"/>
          </a:p>
        </p:txBody>
      </p:sp>
      <p:sp>
        <p:nvSpPr>
          <p:cNvPr id="4" name="Date Placeholder 3">
            <a:extLst>
              <a:ext uri="{FF2B5EF4-FFF2-40B4-BE49-F238E27FC236}">
                <a16:creationId xmlns:a16="http://schemas.microsoft.com/office/drawing/2014/main" id="{1576BAF7-8A64-4A9F-B93B-B51C4E3B6303}"/>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3E2987DD-5F3C-441D-9D62-DF1652D67D04}"/>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AE172692-410D-434A-B322-2D8F63ABBCD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9772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9555-A854-4EDF-AF14-400423484B5B}"/>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DF72AF1A-93C7-4316-9D67-79F662C23D39}"/>
              </a:ext>
            </a:extLst>
          </p:cNvPr>
          <p:cNvSpPr>
            <a:spLocks noGrp="1"/>
          </p:cNvSpPr>
          <p:nvPr>
            <p:ph idx="1"/>
          </p:nvPr>
        </p:nvSpPr>
        <p:spPr/>
        <p:txBody>
          <a:bodyPr/>
          <a:lstStyle/>
          <a:p>
            <a:r>
              <a:rPr lang="en-US"/>
              <a:t>Các độ </a:t>
            </a:r>
            <a:r>
              <a:rPr lang="vi-VN"/>
              <a:t>ư</a:t>
            </a:r>
            <a:r>
              <a:rPr lang="en-US"/>
              <a:t>u tiên trên Windows</a:t>
            </a:r>
          </a:p>
          <a:p>
            <a:pPr marL="0" indent="0">
              <a:buNone/>
            </a:pPr>
            <a:endParaRPr lang="en-US"/>
          </a:p>
        </p:txBody>
      </p:sp>
      <p:sp>
        <p:nvSpPr>
          <p:cNvPr id="4" name="Date Placeholder 3">
            <a:extLst>
              <a:ext uri="{FF2B5EF4-FFF2-40B4-BE49-F238E27FC236}">
                <a16:creationId xmlns:a16="http://schemas.microsoft.com/office/drawing/2014/main" id="{466CFD52-31EB-4A21-8C0F-8E1BAFAED1E5}"/>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3FC322E2-86A2-4FF0-8571-C139DB7C4C31}"/>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376A84B5-EB19-4201-B6C6-DAF3BE09DD6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E1D67752-C66E-47AD-8211-50BE5DF81B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4" y="2209800"/>
            <a:ext cx="6465887"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95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87C8-BF6C-4AA7-9217-E9606C32B635}"/>
              </a:ext>
            </a:extLst>
          </p:cNvPr>
          <p:cNvSpPr>
            <a:spLocks noGrp="1"/>
          </p:cNvSpPr>
          <p:nvPr>
            <p:ph type="title"/>
          </p:nvPr>
        </p:nvSpPr>
        <p:spPr/>
        <p:txBody>
          <a:bodyPr/>
          <a:lstStyle/>
          <a:p>
            <a:r>
              <a:rPr lang="en-US"/>
              <a:t>Định thời trên Windows</a:t>
            </a:r>
          </a:p>
        </p:txBody>
      </p:sp>
      <p:pic>
        <p:nvPicPr>
          <p:cNvPr id="8" name="Content Placeholder 7" descr="A screenshot of a social media post&#10;&#10;Description automatically generated">
            <a:extLst>
              <a:ext uri="{FF2B5EF4-FFF2-40B4-BE49-F238E27FC236}">
                <a16:creationId xmlns:a16="http://schemas.microsoft.com/office/drawing/2014/main" id="{0A8E4A2D-C40D-47F5-9D5D-A42A25EDB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074" y="1330821"/>
            <a:ext cx="7992266" cy="5193805"/>
          </a:xfrm>
        </p:spPr>
      </p:pic>
      <p:sp>
        <p:nvSpPr>
          <p:cNvPr id="4" name="Date Placeholder 3">
            <a:extLst>
              <a:ext uri="{FF2B5EF4-FFF2-40B4-BE49-F238E27FC236}">
                <a16:creationId xmlns:a16="http://schemas.microsoft.com/office/drawing/2014/main" id="{B0F209BE-C9F5-4391-8535-6E72D501630B}"/>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03690B93-4306-455E-AA54-64814723F64E}"/>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E8E0BF57-CB7A-4FB3-AEB1-DD4E25773576}"/>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05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C029-22FE-4075-8109-8DD3760E51AD}"/>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69B0C1ED-FB57-4397-B3AB-9EBFA3934773}"/>
              </a:ext>
            </a:extLst>
          </p:cNvPr>
          <p:cNvSpPr>
            <a:spLocks noGrp="1"/>
          </p:cNvSpPr>
          <p:nvPr>
            <p:ph idx="1"/>
          </p:nvPr>
        </p:nvSpPr>
        <p:spPr/>
        <p:txBody>
          <a:bodyPr/>
          <a:lstStyle/>
          <a:p>
            <a:r>
              <a:rPr lang="en-US"/>
              <a:t>Windows 7 có thêm user-mode scheduling (UMS):</a:t>
            </a:r>
          </a:p>
          <a:p>
            <a:pPr lvl="1"/>
            <a:r>
              <a:rPr lang="en-US"/>
              <a:t>Ứng dụng tạo và quản lý tiểu trình độc lập với nhân. </a:t>
            </a:r>
          </a:p>
          <a:p>
            <a:pPr lvl="1"/>
            <a:r>
              <a:rPr lang="en-US"/>
              <a:t>Hiệu quả h</a:t>
            </a:r>
            <a:r>
              <a:rPr lang="vi-VN"/>
              <a:t>ơ</a:t>
            </a:r>
            <a:r>
              <a:rPr lang="en-US"/>
              <a:t>n trong tr</a:t>
            </a:r>
            <a:r>
              <a:rPr lang="vi-VN"/>
              <a:t>ư</a:t>
            </a:r>
            <a:r>
              <a:rPr lang="en-US"/>
              <a:t>ờng hợp có nhiều tiểu trình.</a:t>
            </a:r>
          </a:p>
          <a:p>
            <a:pPr lvl="1"/>
            <a:r>
              <a:rPr lang="en-US"/>
              <a:t>Định thời UMS đ</a:t>
            </a:r>
            <a:r>
              <a:rPr lang="vi-VN"/>
              <a:t>ư</a:t>
            </a:r>
            <a:r>
              <a:rPr lang="en-US"/>
              <a:t>ợc thực hiện với sự hỗ trợ của các th</a:t>
            </a:r>
            <a:r>
              <a:rPr lang="vi-VN"/>
              <a:t>ư</a:t>
            </a:r>
            <a:r>
              <a:rPr lang="en-US"/>
              <a:t> viện nh</a:t>
            </a:r>
            <a:r>
              <a:rPr lang="vi-VN"/>
              <a:t>ư</a:t>
            </a:r>
            <a:r>
              <a:rPr lang="en-US"/>
              <a:t> </a:t>
            </a:r>
            <a:r>
              <a:rPr lang="en-US" altLang="en-US"/>
              <a:t>C++ Concurrent Runtime (ConcRT).</a:t>
            </a:r>
            <a:r>
              <a:rPr lang="en-US"/>
              <a:t> </a:t>
            </a:r>
          </a:p>
        </p:txBody>
      </p:sp>
      <p:sp>
        <p:nvSpPr>
          <p:cNvPr id="4" name="Date Placeholder 3">
            <a:extLst>
              <a:ext uri="{FF2B5EF4-FFF2-40B4-BE49-F238E27FC236}">
                <a16:creationId xmlns:a16="http://schemas.microsoft.com/office/drawing/2014/main" id="{2FD1D915-F226-435D-AEFD-9023405E14B6}"/>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7733ACCC-91D4-48C3-B75B-00C5E7E6E107}"/>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43385EF7-A42D-4242-B365-357E1426C9E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22367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BB6-7602-4111-B4A4-E4C9B07EE327}"/>
              </a:ext>
            </a:extLst>
          </p:cNvPr>
          <p:cNvSpPr>
            <a:spLocks noGrp="1"/>
          </p:cNvSpPr>
          <p:nvPr>
            <p:ph type="title"/>
          </p:nvPr>
        </p:nvSpPr>
        <p:spPr/>
        <p:txBody>
          <a:bodyPr/>
          <a:lstStyle/>
          <a:p>
            <a:r>
              <a:rPr lang="en-US"/>
              <a:t>Định thời trên Solaris</a:t>
            </a:r>
          </a:p>
        </p:txBody>
      </p:sp>
      <p:sp>
        <p:nvSpPr>
          <p:cNvPr id="3" name="Content Placeholder 2">
            <a:extLst>
              <a:ext uri="{FF2B5EF4-FFF2-40B4-BE49-F238E27FC236}">
                <a16:creationId xmlns:a16="http://schemas.microsoft.com/office/drawing/2014/main" id="{7E8D74C1-05B9-4418-B126-A5192940B0EF}"/>
              </a:ext>
            </a:extLst>
          </p:cNvPr>
          <p:cNvSpPr>
            <a:spLocks noGrp="1"/>
          </p:cNvSpPr>
          <p:nvPr>
            <p:ph idx="1"/>
          </p:nvPr>
        </p:nvSpPr>
        <p:spPr/>
        <p:txBody>
          <a:bodyPr/>
          <a:lstStyle/>
          <a:p>
            <a:r>
              <a:rPr lang="en-US"/>
              <a:t>Định thời theo độ </a:t>
            </a:r>
            <a:r>
              <a:rPr lang="vi-VN"/>
              <a:t>ư</a:t>
            </a:r>
            <a:r>
              <a:rPr lang="en-US"/>
              <a:t>u tiên</a:t>
            </a:r>
          </a:p>
          <a:p>
            <a:r>
              <a:rPr lang="en-US"/>
              <a:t>Có 6 lớp, mỗi lớp có độ </a:t>
            </a:r>
            <a:r>
              <a:rPr lang="vi-VN"/>
              <a:t>ư</a:t>
            </a:r>
            <a:r>
              <a:rPr lang="en-US"/>
              <a:t>u tiên khác nhau và giải thuật định thời khác nhau: </a:t>
            </a:r>
          </a:p>
          <a:p>
            <a:pPr lvl="1"/>
            <a:r>
              <a:rPr lang="en-US" altLang="en-US"/>
              <a:t>Time sharing (TS) – mặc định</a:t>
            </a:r>
          </a:p>
          <a:p>
            <a:pPr lvl="1"/>
            <a:r>
              <a:rPr lang="en-US" altLang="en-US"/>
              <a:t>Interactive (IA)</a:t>
            </a:r>
          </a:p>
          <a:p>
            <a:pPr lvl="1"/>
            <a:r>
              <a:rPr lang="en-US" altLang="en-US"/>
              <a:t>Real time (RT)</a:t>
            </a:r>
          </a:p>
          <a:p>
            <a:pPr lvl="1"/>
            <a:r>
              <a:rPr lang="en-US" altLang="en-US"/>
              <a:t>System (SYS)</a:t>
            </a:r>
          </a:p>
          <a:p>
            <a:pPr lvl="1"/>
            <a:r>
              <a:rPr lang="en-US" altLang="en-US"/>
              <a:t>Fair Share (FSS)</a:t>
            </a:r>
          </a:p>
          <a:p>
            <a:pPr lvl="1"/>
            <a:r>
              <a:rPr lang="en-US" altLang="en-US"/>
              <a:t>Fixed priority (FP)</a:t>
            </a:r>
          </a:p>
          <a:p>
            <a:r>
              <a:rPr lang="en-US"/>
              <a:t>Lớp TS sử dụng giải thuật định thời MFQ.</a:t>
            </a:r>
          </a:p>
          <a:p>
            <a:r>
              <a:rPr lang="en-US"/>
              <a:t>Độ </a:t>
            </a:r>
            <a:r>
              <a:rPr lang="vi-VN"/>
              <a:t>ư</a:t>
            </a:r>
            <a:r>
              <a:rPr lang="en-US"/>
              <a:t>u tiên càng lớn thì time slice càng nhỏ. </a:t>
            </a:r>
          </a:p>
        </p:txBody>
      </p:sp>
      <p:sp>
        <p:nvSpPr>
          <p:cNvPr id="4" name="Date Placeholder 3">
            <a:extLst>
              <a:ext uri="{FF2B5EF4-FFF2-40B4-BE49-F238E27FC236}">
                <a16:creationId xmlns:a16="http://schemas.microsoft.com/office/drawing/2014/main" id="{75E3650D-346D-4EC0-A650-0E2D3E6E603F}"/>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2CCA0D16-443D-4B9E-8801-B7B057DD8D5A}"/>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C4781E00-65C1-424F-B6C0-C24E2EC7D52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3880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3005-45E5-4C4F-880C-342B53BDED2B}"/>
              </a:ext>
            </a:extLst>
          </p:cNvPr>
          <p:cNvSpPr>
            <a:spLocks noGrp="1"/>
          </p:cNvSpPr>
          <p:nvPr>
            <p:ph type="title"/>
          </p:nvPr>
        </p:nvSpPr>
        <p:spPr/>
        <p:txBody>
          <a:bodyPr/>
          <a:lstStyle/>
          <a:p>
            <a:r>
              <a:rPr lang="en-US"/>
              <a:t>Định thời trên Solaris</a:t>
            </a:r>
          </a:p>
        </p:txBody>
      </p:sp>
      <p:sp>
        <p:nvSpPr>
          <p:cNvPr id="4" name="Date Placeholder 3">
            <a:extLst>
              <a:ext uri="{FF2B5EF4-FFF2-40B4-BE49-F238E27FC236}">
                <a16:creationId xmlns:a16="http://schemas.microsoft.com/office/drawing/2014/main" id="{6E46CACF-28A6-44E8-A8FA-8EC5896C4CD6}"/>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DAC68A5E-CB10-467E-913C-C43AE6D83E00}"/>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ACB1BC9-598E-4996-BC08-075BDD800A8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Content Placeholder 6">
            <a:extLst>
              <a:ext uri="{FF2B5EF4-FFF2-40B4-BE49-F238E27FC236}">
                <a16:creationId xmlns:a16="http://schemas.microsoft.com/office/drawing/2014/main" id="{B5A3ECEB-35F7-48A8-81BE-64403DDA55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32589" y="1600200"/>
            <a:ext cx="5325237" cy="482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66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2A16-9C70-4BA6-9EA5-31B313AE65E4}"/>
              </a:ext>
            </a:extLst>
          </p:cNvPr>
          <p:cNvSpPr>
            <a:spLocks noGrp="1"/>
          </p:cNvSpPr>
          <p:nvPr>
            <p:ph type="title"/>
          </p:nvPr>
        </p:nvSpPr>
        <p:spPr/>
        <p:txBody>
          <a:bodyPr/>
          <a:lstStyle/>
          <a:p>
            <a:r>
              <a:rPr lang="en-US"/>
              <a:t>Định thời trên Solaris</a:t>
            </a:r>
          </a:p>
        </p:txBody>
      </p:sp>
      <p:sp>
        <p:nvSpPr>
          <p:cNvPr id="3" name="Content Placeholder 2">
            <a:extLst>
              <a:ext uri="{FF2B5EF4-FFF2-40B4-BE49-F238E27FC236}">
                <a16:creationId xmlns:a16="http://schemas.microsoft.com/office/drawing/2014/main" id="{01DE5936-D095-4334-B974-12D3E2BD92FC}"/>
              </a:ext>
            </a:extLst>
          </p:cNvPr>
          <p:cNvSpPr>
            <a:spLocks noGrp="1"/>
          </p:cNvSpPr>
          <p:nvPr>
            <p:ph idx="1"/>
          </p:nvPr>
        </p:nvSpPr>
        <p:spPr/>
        <p:txBody>
          <a:bodyPr/>
          <a:lstStyle/>
          <a:p>
            <a:r>
              <a:rPr lang="en-US"/>
              <a:t>Bộ định thời chuyển đổi độ </a:t>
            </a:r>
            <a:r>
              <a:rPr lang="vi-VN"/>
              <a:t>ư</a:t>
            </a:r>
            <a:r>
              <a:rPr lang="en-US"/>
              <a:t>u tiên theo lớp thành độ </a:t>
            </a:r>
            <a:r>
              <a:rPr lang="vi-VN"/>
              <a:t>ư</a:t>
            </a:r>
            <a:r>
              <a:rPr lang="en-US"/>
              <a:t>u tiên toàn cục:</a:t>
            </a:r>
          </a:p>
          <a:p>
            <a:pPr lvl="1"/>
            <a:r>
              <a:rPr lang="en-US"/>
              <a:t>Tác vụ có độ </a:t>
            </a:r>
            <a:r>
              <a:rPr lang="vi-VN"/>
              <a:t>ư</a:t>
            </a:r>
            <a:r>
              <a:rPr lang="en-US"/>
              <a:t>u tiên cao nhất đ</a:t>
            </a:r>
            <a:r>
              <a:rPr lang="vi-VN"/>
              <a:t>ư</a:t>
            </a:r>
            <a:r>
              <a:rPr lang="en-US"/>
              <a:t>ợc chọn chạy tiếp. </a:t>
            </a:r>
          </a:p>
          <a:p>
            <a:pPr lvl="1"/>
            <a:r>
              <a:rPr lang="en-US"/>
              <a:t>Tiến trình sẽ đ</a:t>
            </a:r>
            <a:r>
              <a:rPr lang="vi-VN"/>
              <a:t>ư</a:t>
            </a:r>
            <a:r>
              <a:rPr lang="en-US"/>
              <a:t>ợc thực thi cho đến khi (1) block, (2) hết quantum time, (3) bị thay thế bởi một tiến trình khác có độ </a:t>
            </a:r>
            <a:r>
              <a:rPr lang="vi-VN"/>
              <a:t>ư</a:t>
            </a:r>
            <a:r>
              <a:rPr lang="en-US"/>
              <a:t>u tiên cao h</a:t>
            </a:r>
            <a:r>
              <a:rPr lang="vi-VN"/>
              <a:t>ơ</a:t>
            </a:r>
            <a:r>
              <a:rPr lang="en-US"/>
              <a:t>n.</a:t>
            </a:r>
          </a:p>
          <a:p>
            <a:pPr lvl="1"/>
            <a:r>
              <a:rPr lang="en-US"/>
              <a:t>Nếu có nhiều tiến trình có cùng độ </a:t>
            </a:r>
            <a:r>
              <a:rPr lang="vi-VN"/>
              <a:t>ư</a:t>
            </a:r>
            <a:r>
              <a:rPr lang="en-US"/>
              <a:t>u tiên, bộ định thời sẽ sử dụng hàng đợi round-robin. </a:t>
            </a:r>
          </a:p>
          <a:p>
            <a:endParaRPr lang="en-US"/>
          </a:p>
          <a:p>
            <a:endParaRPr lang="en-US"/>
          </a:p>
        </p:txBody>
      </p:sp>
      <p:sp>
        <p:nvSpPr>
          <p:cNvPr id="4" name="Date Placeholder 3">
            <a:extLst>
              <a:ext uri="{FF2B5EF4-FFF2-40B4-BE49-F238E27FC236}">
                <a16:creationId xmlns:a16="http://schemas.microsoft.com/office/drawing/2014/main" id="{E06CB518-8CA2-4326-9994-E30E6FEAFF15}"/>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D57F43B8-F29D-4023-AEAC-9D41AE34DBA0}"/>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750FB47F-743C-4DF8-82CD-514E0263166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61790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321E-EB7D-4062-A02D-7C15E08BB872}"/>
              </a:ext>
            </a:extLst>
          </p:cNvPr>
          <p:cNvSpPr>
            <a:spLocks noGrp="1"/>
          </p:cNvSpPr>
          <p:nvPr>
            <p:ph type="title"/>
          </p:nvPr>
        </p:nvSpPr>
        <p:spPr/>
        <p:txBody>
          <a:bodyPr/>
          <a:lstStyle/>
          <a:p>
            <a:r>
              <a:rPr lang="en-US"/>
              <a:t>Định thời trên Solaris</a:t>
            </a:r>
          </a:p>
        </p:txBody>
      </p:sp>
      <p:sp>
        <p:nvSpPr>
          <p:cNvPr id="4" name="Date Placeholder 3">
            <a:extLst>
              <a:ext uri="{FF2B5EF4-FFF2-40B4-BE49-F238E27FC236}">
                <a16:creationId xmlns:a16="http://schemas.microsoft.com/office/drawing/2014/main" id="{1AE2D261-4E05-407E-BEA9-F6AECAEC1680}"/>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027E37C9-F935-49D9-8B9D-A9B5543004B7}"/>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C17373A7-1E84-4D28-AA03-1BE82948D40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Content Placeholder 6">
            <a:extLst>
              <a:ext uri="{FF2B5EF4-FFF2-40B4-BE49-F238E27FC236}">
                <a16:creationId xmlns:a16="http://schemas.microsoft.com/office/drawing/2014/main" id="{D9075A7D-5836-4D20-87D3-CE98A2BBFF5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09121" y="1287497"/>
            <a:ext cx="3376879" cy="523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01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Đọc thêm</a:t>
            </a:r>
          </a:p>
        </p:txBody>
      </p:sp>
      <p:sp>
        <p:nvSpPr>
          <p:cNvPr id="3" name="Content Placeholder 2"/>
          <p:cNvSpPr>
            <a:spLocks noGrp="1"/>
          </p:cNvSpPr>
          <p:nvPr>
            <p:ph idx="1"/>
          </p:nvPr>
        </p:nvSpPr>
        <p:spPr/>
        <p:txBody>
          <a:bodyPr/>
          <a:lstStyle/>
          <a:p>
            <a:r>
              <a:rPr lang="en-US"/>
              <a:t>Policy và Mechanism</a:t>
            </a:r>
          </a:p>
          <a:p>
            <a:r>
              <a:rPr lang="en-US"/>
              <a:t>Đánh giá giải thuật định thời CPU</a:t>
            </a:r>
          </a:p>
          <a:p>
            <a:endParaRPr lang="en-US"/>
          </a:p>
          <a:p>
            <a:r>
              <a:rPr lang="en-US"/>
              <a:t>(Đọc trong tài liệu tham khảo sách gốc tiếng Anh)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3373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(3)</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4/10/20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en-US"/>
              <a:t>Định thời tiểu trình (</a:t>
            </a:r>
            <a:r>
              <a:rPr lang="en-US" altLang="en-US"/>
              <a:t>Thread scheduling)</a:t>
            </a:r>
          </a:p>
          <a:p>
            <a:r>
              <a:rPr lang="en-US"/>
              <a:t>Định thời đa bộ xử lý (</a:t>
            </a:r>
            <a:r>
              <a:rPr lang="en-US" altLang="en-US"/>
              <a:t>Multiple-processor scheduling)</a:t>
            </a:r>
          </a:p>
          <a:p>
            <a:r>
              <a:rPr lang="en-US"/>
              <a:t>Định thời theo thời gian thực (</a:t>
            </a:r>
            <a:r>
              <a:rPr lang="en-US" altLang="en-US"/>
              <a:t>Real-time CPU scheduling)</a:t>
            </a:r>
          </a:p>
          <a:p>
            <a:r>
              <a:rPr lang="en-US"/>
              <a:t>Định thời trên một số hệ điều hành </a:t>
            </a:r>
          </a:p>
          <a:p>
            <a:pPr lvl="1"/>
            <a:r>
              <a:rPr lang="en-US"/>
              <a:t>Linux</a:t>
            </a:r>
          </a:p>
          <a:p>
            <a:pPr lvl="1"/>
            <a:r>
              <a:rPr lang="en-US"/>
              <a:t>Windows</a:t>
            </a:r>
          </a:p>
          <a:p>
            <a:pPr lvl="1"/>
            <a:r>
              <a:rPr lang="en-US"/>
              <a:t>Solaris</a:t>
            </a:r>
          </a:p>
          <a:p>
            <a:endParaRPr lang="vi-VN"/>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3856-4309-4493-8F1E-7484278A2559}"/>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0C10FA7C-E04E-4908-A24D-A2A518459115}"/>
              </a:ext>
            </a:extLst>
          </p:cNvPr>
          <p:cNvSpPr>
            <a:spLocks noGrp="1"/>
          </p:cNvSpPr>
          <p:nvPr>
            <p:ph idx="1"/>
          </p:nvPr>
        </p:nvSpPr>
        <p:spPr/>
        <p:txBody>
          <a:bodyPr/>
          <a:lstStyle/>
          <a:p>
            <a:r>
              <a:rPr lang="en-US"/>
              <a:t>Định thời tiểu trình (</a:t>
            </a:r>
            <a:r>
              <a:rPr lang="en-US" altLang="en-US"/>
              <a:t>Thread scheduling)</a:t>
            </a:r>
          </a:p>
          <a:p>
            <a:r>
              <a:rPr lang="en-US"/>
              <a:t>Định thời đa bộ xử lý (</a:t>
            </a:r>
            <a:r>
              <a:rPr lang="en-US" altLang="en-US"/>
              <a:t>Multiple-processor scheduling)</a:t>
            </a:r>
          </a:p>
          <a:p>
            <a:r>
              <a:rPr lang="en-US"/>
              <a:t>Định thời theo thời gian thực (</a:t>
            </a:r>
            <a:r>
              <a:rPr lang="en-US" altLang="en-US"/>
              <a:t>Real-time CPU scheduling)</a:t>
            </a:r>
          </a:p>
          <a:p>
            <a:r>
              <a:rPr lang="en-US"/>
              <a:t>Định thời trên một số hệ điều hành </a:t>
            </a:r>
          </a:p>
          <a:p>
            <a:pPr lvl="1"/>
            <a:r>
              <a:rPr lang="en-US"/>
              <a:t>Linux</a:t>
            </a:r>
          </a:p>
          <a:p>
            <a:pPr lvl="1"/>
            <a:r>
              <a:rPr lang="en-US"/>
              <a:t>Windows</a:t>
            </a:r>
          </a:p>
          <a:p>
            <a:pPr lvl="1"/>
            <a:r>
              <a:rPr lang="en-US"/>
              <a:t>Solaris</a:t>
            </a:r>
          </a:p>
          <a:p>
            <a:endParaRPr lang="en-US"/>
          </a:p>
        </p:txBody>
      </p:sp>
      <p:sp>
        <p:nvSpPr>
          <p:cNvPr id="4" name="Date Placeholder 3">
            <a:extLst>
              <a:ext uri="{FF2B5EF4-FFF2-40B4-BE49-F238E27FC236}">
                <a16:creationId xmlns:a16="http://schemas.microsoft.com/office/drawing/2014/main" id="{ADF6867E-975E-4118-8F8C-AD27DE34DFEF}"/>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25D681F7-7523-4D5A-B181-D8572690F4F3}"/>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DA6F161B-2547-4137-A827-93186C36CA4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78236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B567-B537-419B-ADD9-8CC2900116BD}"/>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828F13A-CDCD-41F0-95EC-B0862C27D69E}"/>
              </a:ext>
            </a:extLst>
          </p:cNvPr>
          <p:cNvSpPr>
            <a:spLocks noGrp="1"/>
          </p:cNvSpPr>
          <p:nvPr>
            <p:ph idx="1"/>
          </p:nvPr>
        </p:nvSpPr>
        <p:spPr/>
        <p:txBody>
          <a:bodyPr/>
          <a:lstStyle/>
          <a:p>
            <a:r>
              <a:rPr lang="en-US"/>
              <a:t>Định thời tiểu trình nh</a:t>
            </a:r>
            <a:r>
              <a:rPr lang="vi-VN"/>
              <a:t>ư</a:t>
            </a:r>
            <a:r>
              <a:rPr lang="en-US"/>
              <a:t> thế nào?</a:t>
            </a:r>
          </a:p>
          <a:p>
            <a:r>
              <a:rPr lang="en-US"/>
              <a:t>Có các cách tiếp cận nào để thực hiện định thời đa bộ xử lý? </a:t>
            </a:r>
            <a:r>
              <a:rPr lang="vi-VN"/>
              <a:t>Ư</a:t>
            </a:r>
            <a:r>
              <a:rPr lang="en-US"/>
              <a:t>u nh</a:t>
            </a:r>
            <a:r>
              <a:rPr lang="vi-VN"/>
              <a:t>ư</a:t>
            </a:r>
            <a:r>
              <a:rPr lang="en-US"/>
              <a:t>ợc điểm của từng cách tiếp cận?</a:t>
            </a:r>
          </a:p>
          <a:p>
            <a:r>
              <a:rPr lang="en-US"/>
              <a:t>Cân bằng tải là gì? Tại sao phải cân bằng tải?</a:t>
            </a:r>
          </a:p>
          <a:p>
            <a:r>
              <a:rPr lang="en-US"/>
              <a:t>Định thời theo thời gian thực nh</a:t>
            </a:r>
            <a:r>
              <a:rPr lang="vi-VN"/>
              <a:t>ư</a:t>
            </a:r>
            <a:r>
              <a:rPr lang="en-US"/>
              <a:t> thế nào?</a:t>
            </a:r>
          </a:p>
          <a:p>
            <a:r>
              <a:rPr lang="en-US"/>
              <a:t>Mô tả CFS?</a:t>
            </a:r>
          </a:p>
          <a:p>
            <a:r>
              <a:rPr lang="en-US"/>
              <a:t>Trình bày đặc điểm của bộ định thời trên Windows?</a:t>
            </a:r>
          </a:p>
          <a:p>
            <a:endParaRPr lang="en-US"/>
          </a:p>
          <a:p>
            <a:endParaRPr lang="en-US"/>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BF9D304D-228F-4712-AC4B-C9E653D452BA}"/>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FFC68470-52F1-4448-9D68-B66AA9563C7E}"/>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CC8EF8B3-7D8E-42EA-99B0-0CDA3C86531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75419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4/10/20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thời tiểu trình </a:t>
            </a:r>
          </a:p>
        </p:txBody>
      </p:sp>
      <p:sp>
        <p:nvSpPr>
          <p:cNvPr id="3" name="Content Placeholder 2"/>
          <p:cNvSpPr>
            <a:spLocks noGrp="1"/>
          </p:cNvSpPr>
          <p:nvPr>
            <p:ph idx="1"/>
          </p:nvPr>
        </p:nvSpPr>
        <p:spPr>
          <a:xfrm>
            <a:off x="1775520" y="1143000"/>
            <a:ext cx="8640960" cy="4824536"/>
          </a:xfrm>
        </p:spPr>
        <p:txBody>
          <a:bodyPr/>
          <a:lstStyle/>
          <a:p>
            <a:r>
              <a:rPr lang="en-US"/>
              <a:t>Trên các hệ điều hành hiện đại có hỗ trợ tiểu trình, tiểu trình đ</a:t>
            </a:r>
            <a:r>
              <a:rPr lang="vi-VN"/>
              <a:t>ư</a:t>
            </a:r>
            <a:r>
              <a:rPr lang="en-US"/>
              <a:t>ợc định thời, không phải tiến trình. </a:t>
            </a:r>
          </a:p>
          <a:p>
            <a:r>
              <a:rPr lang="en-US"/>
              <a:t>Có sự phân biệt giữa tiểu trình ng</a:t>
            </a:r>
            <a:r>
              <a:rPr lang="vi-VN"/>
              <a:t>ư</a:t>
            </a:r>
            <a:r>
              <a:rPr lang="en-US"/>
              <a:t>ời dùng và tiểu trình hạt nhân khi định thời.</a:t>
            </a:r>
            <a:endParaRPr lang="vi-VN"/>
          </a:p>
          <a:p>
            <a:r>
              <a:rPr lang="en-US"/>
              <a:t>Tiểu trình ng</a:t>
            </a:r>
            <a:r>
              <a:rPr lang="vi-VN"/>
              <a:t>ư</a:t>
            </a:r>
            <a:r>
              <a:rPr lang="en-US"/>
              <a:t>ời dùng đ</a:t>
            </a:r>
            <a:r>
              <a:rPr lang="vi-VN"/>
              <a:t>ư</a:t>
            </a:r>
            <a:r>
              <a:rPr lang="en-US"/>
              <a:t>ợc định thời thông qua các th</a:t>
            </a:r>
            <a:r>
              <a:rPr lang="vi-VN"/>
              <a:t>ư</a:t>
            </a:r>
            <a:r>
              <a:rPr lang="en-US"/>
              <a:t> viện quản lý tiểu trình:</a:t>
            </a:r>
          </a:p>
          <a:p>
            <a:pPr lvl="1"/>
            <a:r>
              <a:rPr lang="en-US"/>
              <a:t>Phạm vi định thời là bên trong tiến trình (process-contention scope - PCS)</a:t>
            </a:r>
          </a:p>
          <a:p>
            <a:pPr lvl="1"/>
            <a:r>
              <a:rPr lang="en-US"/>
              <a:t>Th</a:t>
            </a:r>
            <a:r>
              <a:rPr lang="vi-VN"/>
              <a:t>ư</a:t>
            </a:r>
            <a:r>
              <a:rPr lang="en-US"/>
              <a:t>ờng đ</a:t>
            </a:r>
            <a:r>
              <a:rPr lang="vi-VN"/>
              <a:t>ư</a:t>
            </a:r>
            <a:r>
              <a:rPr lang="en-US"/>
              <a:t>ợc thực hiện bằng cách thiết lập độ </a:t>
            </a:r>
            <a:r>
              <a:rPr lang="vi-VN"/>
              <a:t>ư</a:t>
            </a:r>
            <a:r>
              <a:rPr lang="en-US"/>
              <a:t>u tiên (bởi ng</a:t>
            </a:r>
            <a:r>
              <a:rPr lang="vi-VN"/>
              <a:t>ư</a:t>
            </a:r>
            <a:r>
              <a:rPr lang="en-US"/>
              <a:t>ời lập trình).</a:t>
            </a:r>
          </a:p>
          <a:p>
            <a:r>
              <a:rPr lang="en-US"/>
              <a:t>Tiểu trình hạt nhân đ</a:t>
            </a:r>
            <a:r>
              <a:rPr lang="vi-VN"/>
              <a:t>ư</a:t>
            </a:r>
            <a:r>
              <a:rPr lang="en-US"/>
              <a:t>ợc định thời trên tất cả các CPU khả dụng. Phạm vi định thời là toàn hệ thống (system-contention scope - SCS). </a:t>
            </a:r>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872E-8AD6-4C0E-B805-D3B5450BC48D}"/>
              </a:ext>
            </a:extLst>
          </p:cNvPr>
          <p:cNvSpPr>
            <a:spLocks noGrp="1"/>
          </p:cNvSpPr>
          <p:nvPr>
            <p:ph type="title"/>
          </p:nvPr>
        </p:nvSpPr>
        <p:spPr/>
        <p:txBody>
          <a:bodyPr/>
          <a:lstStyle/>
          <a:p>
            <a:r>
              <a:rPr lang="en-US"/>
              <a:t>Định thời đa bộ xử lý</a:t>
            </a:r>
          </a:p>
        </p:txBody>
      </p:sp>
      <p:sp>
        <p:nvSpPr>
          <p:cNvPr id="3" name="Content Placeholder 2">
            <a:extLst>
              <a:ext uri="{FF2B5EF4-FFF2-40B4-BE49-F238E27FC236}">
                <a16:creationId xmlns:a16="http://schemas.microsoft.com/office/drawing/2014/main" id="{B31F76A7-93C9-447F-BFD9-39454AEDD363}"/>
              </a:ext>
            </a:extLst>
          </p:cNvPr>
          <p:cNvSpPr>
            <a:spLocks noGrp="1"/>
          </p:cNvSpPr>
          <p:nvPr>
            <p:ph idx="1"/>
          </p:nvPr>
        </p:nvSpPr>
        <p:spPr/>
        <p:txBody>
          <a:bodyPr/>
          <a:lstStyle/>
          <a:p>
            <a:r>
              <a:rPr lang="en-US"/>
              <a:t>Định thời CPU trở nên phức tạp h</a:t>
            </a:r>
            <a:r>
              <a:rPr lang="vi-VN"/>
              <a:t>ơ</a:t>
            </a:r>
            <a:r>
              <a:rPr lang="en-US"/>
              <a:t>n khi hệ thống có nhiều bộ xử lý.</a:t>
            </a:r>
          </a:p>
          <a:p>
            <a:r>
              <a:rPr lang="en-US"/>
              <a:t>Khái niệm đa bộ xử lý có thể là một trong các dạng sau:</a:t>
            </a:r>
          </a:p>
          <a:p>
            <a:pPr lvl="1"/>
            <a:r>
              <a:rPr lang="en-US"/>
              <a:t>CPU có nhiều lõi vật lý (Multicore CPUs)</a:t>
            </a:r>
          </a:p>
          <a:p>
            <a:pPr lvl="1"/>
            <a:r>
              <a:rPr lang="en-US"/>
              <a:t>CPU có nhiều luồng xử lý trên một lõi (Multithreaded cores)</a:t>
            </a:r>
          </a:p>
          <a:p>
            <a:pPr lvl="1" algn="l"/>
            <a:r>
              <a:rPr lang="en-US"/>
              <a:t>Hệ thống NUMA (non-uniform memory access)</a:t>
            </a:r>
          </a:p>
          <a:p>
            <a:pPr lvl="1" algn="l"/>
            <a:r>
              <a:rPr lang="en-US"/>
              <a:t>Đa xử lý không đồng nhất (Heterogeneous multiprocessing) </a:t>
            </a:r>
          </a:p>
          <a:p>
            <a:pPr lvl="0" algn="l"/>
            <a:r>
              <a:rPr lang="en-US">
                <a:solidFill>
                  <a:prstClr val="black"/>
                </a:solidFill>
              </a:rPr>
              <a:t>Có hai cách tiếp cận phổ biến: đa xử lý bất đối xứng (asymmetric multiprocessing) và đa xử lý đối xứng (symmetric multiprocessing - SMP).</a:t>
            </a:r>
          </a:p>
          <a:p>
            <a:pPr marL="457200" lvl="1" indent="0" algn="l">
              <a:buNone/>
            </a:pPr>
            <a:r>
              <a:rPr lang="en-US"/>
              <a:t> </a:t>
            </a:r>
            <a:br>
              <a:rPr lang="en-US"/>
            </a:br>
            <a:endParaRPr lang="en-US"/>
          </a:p>
        </p:txBody>
      </p:sp>
      <p:sp>
        <p:nvSpPr>
          <p:cNvPr id="4" name="Date Placeholder 3">
            <a:extLst>
              <a:ext uri="{FF2B5EF4-FFF2-40B4-BE49-F238E27FC236}">
                <a16:creationId xmlns:a16="http://schemas.microsoft.com/office/drawing/2014/main" id="{D388C50F-5F23-42B1-91E3-AA3305CE3C4B}"/>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157B3F43-5061-4140-B3C0-791928A4ACE5}"/>
              </a:ext>
            </a:extLst>
          </p:cNvPr>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a:extLst>
              <a:ext uri="{FF2B5EF4-FFF2-40B4-BE49-F238E27FC236}">
                <a16:creationId xmlns:a16="http://schemas.microsoft.com/office/drawing/2014/main" id="{F3E7F700-85BB-45AC-BE9C-6467D19CDFA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5813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385-5116-440F-B11E-3B2BB8861CC0}"/>
              </a:ext>
            </a:extLst>
          </p:cNvPr>
          <p:cNvSpPr>
            <a:spLocks noGrp="1"/>
          </p:cNvSpPr>
          <p:nvPr>
            <p:ph type="title"/>
          </p:nvPr>
        </p:nvSpPr>
        <p:spPr/>
        <p:txBody>
          <a:bodyPr/>
          <a:lstStyle/>
          <a:p>
            <a:r>
              <a:rPr lang="en-US"/>
              <a:t>Đa xử lý bất đối xứng </a:t>
            </a:r>
          </a:p>
        </p:txBody>
      </p:sp>
      <p:sp>
        <p:nvSpPr>
          <p:cNvPr id="3" name="Content Placeholder 2">
            <a:extLst>
              <a:ext uri="{FF2B5EF4-FFF2-40B4-BE49-F238E27FC236}">
                <a16:creationId xmlns:a16="http://schemas.microsoft.com/office/drawing/2014/main" id="{C18E4F8E-ED0D-4619-AF76-3AF2D9CDA499}"/>
              </a:ext>
            </a:extLst>
          </p:cNvPr>
          <p:cNvSpPr>
            <a:spLocks noGrp="1"/>
          </p:cNvSpPr>
          <p:nvPr>
            <p:ph idx="1"/>
          </p:nvPr>
        </p:nvSpPr>
        <p:spPr/>
        <p:txBody>
          <a:bodyPr/>
          <a:lstStyle/>
          <a:p>
            <a:r>
              <a:rPr lang="en-US"/>
              <a:t>Tất cả các thao tác lập lịch, xử lý I/O đ</a:t>
            </a:r>
            <a:r>
              <a:rPr lang="vi-VN"/>
              <a:t>ư</a:t>
            </a:r>
            <a:r>
              <a:rPr lang="en-US"/>
              <a:t>ợc thực hiện bởi một bộ xử lý – master server.</a:t>
            </a:r>
          </a:p>
          <a:p>
            <a:r>
              <a:rPr lang="en-US"/>
              <a:t>Các bộ xử lý còn lại chỉ thực thi user code.</a:t>
            </a:r>
          </a:p>
          <a:p>
            <a:r>
              <a:rPr lang="en-US"/>
              <a:t>Ưu điểm:</a:t>
            </a:r>
          </a:p>
          <a:p>
            <a:pPr lvl="1"/>
            <a:r>
              <a:rPr lang="en-US"/>
              <a:t>Đ</a:t>
            </a:r>
            <a:r>
              <a:rPr lang="vi-VN"/>
              <a:t>ơ</a:t>
            </a:r>
            <a:r>
              <a:rPr lang="en-US"/>
              <a:t>n giản: chỉ một bộ xử lý truy xuất dữ liệu hệ thống, không cần chia sẻ dữ liệu.</a:t>
            </a:r>
          </a:p>
          <a:p>
            <a:r>
              <a:rPr lang="en-US"/>
              <a:t>Nh</a:t>
            </a:r>
            <a:r>
              <a:rPr lang="vi-VN"/>
              <a:t>ư</a:t>
            </a:r>
            <a:r>
              <a:rPr lang="en-US"/>
              <a:t>ợc điểm: </a:t>
            </a:r>
          </a:p>
          <a:p>
            <a:pPr lvl="1" algn="l"/>
            <a:r>
              <a:rPr lang="en-US"/>
              <a:t>Master server có thể bị nghẽn cổ chai (bottleneck), làm giảm hiệu năng của hệ thống </a:t>
            </a:r>
          </a:p>
        </p:txBody>
      </p:sp>
      <p:sp>
        <p:nvSpPr>
          <p:cNvPr id="4" name="Date Placeholder 3">
            <a:extLst>
              <a:ext uri="{FF2B5EF4-FFF2-40B4-BE49-F238E27FC236}">
                <a16:creationId xmlns:a16="http://schemas.microsoft.com/office/drawing/2014/main" id="{4B3DA0C4-5786-470F-B005-0657219370E9}"/>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81930AB9-A126-4C36-8FE2-FFDE979BF3AF}"/>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DF5511BC-F5D2-4ED9-9F72-D9806F797E5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504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1385-5116-440F-B11E-3B2BB8861CC0}"/>
              </a:ext>
            </a:extLst>
          </p:cNvPr>
          <p:cNvSpPr>
            <a:spLocks noGrp="1"/>
          </p:cNvSpPr>
          <p:nvPr>
            <p:ph type="title"/>
          </p:nvPr>
        </p:nvSpPr>
        <p:spPr/>
        <p:txBody>
          <a:bodyPr/>
          <a:lstStyle/>
          <a:p>
            <a:r>
              <a:rPr lang="en-US"/>
              <a:t>Đa xử lý đối xứng </a:t>
            </a:r>
          </a:p>
        </p:txBody>
      </p:sp>
      <p:sp>
        <p:nvSpPr>
          <p:cNvPr id="3" name="Content Placeholder 2">
            <a:extLst>
              <a:ext uri="{FF2B5EF4-FFF2-40B4-BE49-F238E27FC236}">
                <a16:creationId xmlns:a16="http://schemas.microsoft.com/office/drawing/2014/main" id="{C18E4F8E-ED0D-4619-AF76-3AF2D9CDA499}"/>
              </a:ext>
            </a:extLst>
          </p:cNvPr>
          <p:cNvSpPr>
            <a:spLocks noGrp="1"/>
          </p:cNvSpPr>
          <p:nvPr>
            <p:ph idx="1"/>
          </p:nvPr>
        </p:nvSpPr>
        <p:spPr/>
        <p:txBody>
          <a:bodyPr/>
          <a:lstStyle/>
          <a:p>
            <a:r>
              <a:rPr lang="en-US"/>
              <a:t>Mỗi bộ xử lý tự định thời cho chính nó. </a:t>
            </a:r>
          </a:p>
          <a:p>
            <a:r>
              <a:rPr lang="en-US"/>
              <a:t>Hai h</a:t>
            </a:r>
            <a:r>
              <a:rPr lang="vi-VN"/>
              <a:t>ư</a:t>
            </a:r>
            <a:r>
              <a:rPr lang="en-US"/>
              <a:t>ớng tiếp cận để tổ chức các tiểu trình cần định thời:</a:t>
            </a:r>
          </a:p>
          <a:p>
            <a:pPr lvl="1"/>
            <a:r>
              <a:rPr lang="en-US"/>
              <a:t>Tất cả tiểu trình nằm trong cùng một hàng đợi ready (a)</a:t>
            </a:r>
          </a:p>
          <a:p>
            <a:pPr lvl="1"/>
            <a:r>
              <a:rPr lang="en-US"/>
              <a:t>Mỗi bộ xử lý tự tổ chức hàng đợi của riêng nó (b)</a:t>
            </a:r>
          </a:p>
          <a:p>
            <a:pPr marL="457200" lvl="1" indent="0">
              <a:buNone/>
            </a:pPr>
            <a:endParaRPr lang="en-US"/>
          </a:p>
        </p:txBody>
      </p:sp>
      <p:sp>
        <p:nvSpPr>
          <p:cNvPr id="4" name="Date Placeholder 3">
            <a:extLst>
              <a:ext uri="{FF2B5EF4-FFF2-40B4-BE49-F238E27FC236}">
                <a16:creationId xmlns:a16="http://schemas.microsoft.com/office/drawing/2014/main" id="{4B3DA0C4-5786-470F-B005-0657219370E9}"/>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81930AB9-A126-4C36-8FE2-FFDE979BF3AF}"/>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DF5511BC-F5D2-4ED9-9F72-D9806F797E5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C5ECE0CF-FD3F-4DE1-8CD3-1C47C3AC2D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4395" y="3489454"/>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69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8299-0510-46D6-BA6F-1CA0E83A8D93}"/>
              </a:ext>
            </a:extLst>
          </p:cNvPr>
          <p:cNvSpPr>
            <a:spLocks noGrp="1"/>
          </p:cNvSpPr>
          <p:nvPr>
            <p:ph type="title"/>
          </p:nvPr>
        </p:nvSpPr>
        <p:spPr/>
        <p:txBody>
          <a:bodyPr/>
          <a:lstStyle/>
          <a:p>
            <a:r>
              <a:rPr lang="en-US"/>
              <a:t>Đa xử lý đối xứng</a:t>
            </a:r>
          </a:p>
        </p:txBody>
      </p:sp>
      <p:sp>
        <p:nvSpPr>
          <p:cNvPr id="3" name="Content Placeholder 2">
            <a:extLst>
              <a:ext uri="{FF2B5EF4-FFF2-40B4-BE49-F238E27FC236}">
                <a16:creationId xmlns:a16="http://schemas.microsoft.com/office/drawing/2014/main" id="{6FB4C024-CDF6-483A-BA96-F03CE7694947}"/>
              </a:ext>
            </a:extLst>
          </p:cNvPr>
          <p:cNvSpPr>
            <a:spLocks noGrp="1"/>
          </p:cNvSpPr>
          <p:nvPr>
            <p:ph idx="1"/>
          </p:nvPr>
        </p:nvSpPr>
        <p:spPr/>
        <p:txBody>
          <a:bodyPr/>
          <a:lstStyle/>
          <a:p>
            <a:r>
              <a:rPr lang="en-US"/>
              <a:t>Tất cả tiểu trình nằm trong cùng một hàng đợi ready:</a:t>
            </a:r>
          </a:p>
          <a:p>
            <a:pPr lvl="1"/>
            <a:r>
              <a:rPr lang="en-US"/>
              <a:t>Tiểu trình có thể không đ</a:t>
            </a:r>
            <a:r>
              <a:rPr lang="vi-VN"/>
              <a:t>ư</a:t>
            </a:r>
            <a:r>
              <a:rPr lang="en-US"/>
              <a:t>ợc bộ xử lý nào chọn ?</a:t>
            </a:r>
          </a:p>
          <a:p>
            <a:pPr lvl="1"/>
            <a:r>
              <a:rPr lang="en-US"/>
              <a:t>Xuất hiện vùng tranh chấp: Nhiều bộ xử lý có thể chọn định thời cùng một tiểu trình =&gt; Cần có c</a:t>
            </a:r>
            <a:r>
              <a:rPr lang="vi-VN"/>
              <a:t>ơ</a:t>
            </a:r>
            <a:r>
              <a:rPr lang="en-US"/>
              <a:t> chế kiểm tra và khóa (lock) việc truy xuất tiểu trình =&gt; Hiệu năng hệ thống có thể giảm do nghẽn cổ chai.</a:t>
            </a:r>
          </a:p>
          <a:p>
            <a:r>
              <a:rPr lang="en-US"/>
              <a:t>Mỗi bộ xử lý tự tổ chức hàng đợi của riêng nó:</a:t>
            </a:r>
          </a:p>
          <a:p>
            <a:pPr lvl="1"/>
            <a:r>
              <a:rPr lang="en-US"/>
              <a:t>Hiệu năng không bị ảnh h</a:t>
            </a:r>
            <a:r>
              <a:rPr lang="vi-VN"/>
              <a:t>ư</a:t>
            </a:r>
            <a:r>
              <a:rPr lang="en-US"/>
              <a:t>ởng do các vấn đề khi dùng chung một hàng đợi =&gt; H</a:t>
            </a:r>
            <a:r>
              <a:rPr lang="vi-VN"/>
              <a:t>ư</a:t>
            </a:r>
            <a:r>
              <a:rPr lang="en-US"/>
              <a:t>ớng tiếp cận phổ biến trên các hệ thống SMP.</a:t>
            </a:r>
          </a:p>
          <a:p>
            <a:pPr lvl="1"/>
            <a:r>
              <a:rPr lang="en-US"/>
              <a:t>Vấn đề: Khối l</a:t>
            </a:r>
            <a:r>
              <a:rPr lang="vi-VN"/>
              <a:t>ư</a:t>
            </a:r>
            <a:r>
              <a:rPr lang="en-US"/>
              <a:t>ợng công việc của các bộ xử lý khác nhau? </a:t>
            </a:r>
          </a:p>
          <a:p>
            <a:endParaRPr lang="en-US"/>
          </a:p>
          <a:p>
            <a:endParaRPr lang="en-US"/>
          </a:p>
        </p:txBody>
      </p:sp>
      <p:sp>
        <p:nvSpPr>
          <p:cNvPr id="4" name="Date Placeholder 3">
            <a:extLst>
              <a:ext uri="{FF2B5EF4-FFF2-40B4-BE49-F238E27FC236}">
                <a16:creationId xmlns:a16="http://schemas.microsoft.com/office/drawing/2014/main" id="{4CC7CD9B-C602-4A67-A369-AFDFEC17A312}"/>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4C25983A-B0E1-4751-854F-A35897A6AF41}"/>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CAD2A1C1-A394-4675-B4AB-36BA2676D9E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0887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2760-24CB-487A-88B0-5B1172DEBB2D}"/>
              </a:ext>
            </a:extLst>
          </p:cNvPr>
          <p:cNvSpPr>
            <a:spLocks noGrp="1"/>
          </p:cNvSpPr>
          <p:nvPr>
            <p:ph type="title"/>
          </p:nvPr>
        </p:nvSpPr>
        <p:spPr/>
        <p:txBody>
          <a:bodyPr/>
          <a:lstStyle/>
          <a:p>
            <a:r>
              <a:rPr lang="en-US"/>
              <a:t>Cân bằng tải (</a:t>
            </a:r>
            <a:r>
              <a:rPr lang="en-US" altLang="en-US"/>
              <a:t>Load balancing)</a:t>
            </a:r>
            <a:endParaRPr lang="en-US"/>
          </a:p>
        </p:txBody>
      </p:sp>
      <p:sp>
        <p:nvSpPr>
          <p:cNvPr id="3" name="Content Placeholder 2">
            <a:extLst>
              <a:ext uri="{FF2B5EF4-FFF2-40B4-BE49-F238E27FC236}">
                <a16:creationId xmlns:a16="http://schemas.microsoft.com/office/drawing/2014/main" id="{E768BECA-E9BC-41FD-A1B2-D9898E565ADA}"/>
              </a:ext>
            </a:extLst>
          </p:cNvPr>
          <p:cNvSpPr>
            <a:spLocks noGrp="1"/>
          </p:cNvSpPr>
          <p:nvPr>
            <p:ph idx="1"/>
          </p:nvPr>
        </p:nvSpPr>
        <p:spPr/>
        <p:txBody>
          <a:bodyPr/>
          <a:lstStyle/>
          <a:p>
            <a:r>
              <a:rPr lang="en-US"/>
              <a:t>Một bộ xử lý có quá nhiều tải, trong khi các bộ xử lý khác rỗi =&gt; Cần đảm bảo các bộ xử lý đều đ</a:t>
            </a:r>
            <a:r>
              <a:rPr lang="vi-VN"/>
              <a:t>ư</a:t>
            </a:r>
            <a:r>
              <a:rPr lang="en-US"/>
              <a:t>ợc sử dụng hiệu quả.</a:t>
            </a:r>
          </a:p>
          <a:p>
            <a:r>
              <a:rPr lang="en-US"/>
              <a:t>Mục tiêu của cân bằng tải là phân phối khối l</a:t>
            </a:r>
            <a:r>
              <a:rPr lang="vi-VN"/>
              <a:t>ư</a:t>
            </a:r>
            <a:r>
              <a:rPr lang="en-US"/>
              <a:t>ợng công việc (</a:t>
            </a:r>
            <a:r>
              <a:rPr lang="en-US" altLang="en-US"/>
              <a:t>workload) đều nhau cho các CPU.</a:t>
            </a:r>
          </a:p>
          <a:p>
            <a:r>
              <a:rPr lang="en-US"/>
              <a:t>Có hai cách cân bằng tải:</a:t>
            </a:r>
          </a:p>
          <a:p>
            <a:pPr lvl="1"/>
            <a:r>
              <a:rPr lang="en-US"/>
              <a:t>Push migration: Một tác vụ đặc biệt sẽ kiểm tra định kỳ tải của từng CPU. Nếu tình trạng quá tải xuất hiện, hệ thống sẽ di chuyển (đẩy) tác vụ từ CPU bị quá tải sang các CPU khác.</a:t>
            </a:r>
          </a:p>
          <a:p>
            <a:pPr lvl="1"/>
            <a:r>
              <a:rPr lang="en-US"/>
              <a:t>Pull migration: CPU rỗi kéo (pull) tác vụ đang chờ từ CPU bận. </a:t>
            </a:r>
          </a:p>
        </p:txBody>
      </p:sp>
      <p:sp>
        <p:nvSpPr>
          <p:cNvPr id="4" name="Date Placeholder 3">
            <a:extLst>
              <a:ext uri="{FF2B5EF4-FFF2-40B4-BE49-F238E27FC236}">
                <a16:creationId xmlns:a16="http://schemas.microsoft.com/office/drawing/2014/main" id="{428DBE9D-7BC3-492E-B66F-288F62B05787}"/>
              </a:ext>
            </a:extLst>
          </p:cNvPr>
          <p:cNvSpPr>
            <a:spLocks noGrp="1"/>
          </p:cNvSpPr>
          <p:nvPr>
            <p:ph type="dt" sz="half" idx="10"/>
          </p:nvPr>
        </p:nvSpPr>
        <p:spPr/>
        <p:txBody>
          <a:bodyPr/>
          <a:lstStyle/>
          <a:p>
            <a:fld id="{F7681EE8-9FE2-425D-8FB4-74C399BDEDA0}" type="datetime1">
              <a:rPr kumimoji="1" lang="en-US" altLang="ja-JP" smtClean="0"/>
              <a:t>4/10/20</a:t>
            </a:fld>
            <a:endParaRPr kumimoji="1" lang="ja-JP" altLang="en-US"/>
          </a:p>
        </p:txBody>
      </p:sp>
      <p:sp>
        <p:nvSpPr>
          <p:cNvPr id="5" name="Slide Number Placeholder 4">
            <a:extLst>
              <a:ext uri="{FF2B5EF4-FFF2-40B4-BE49-F238E27FC236}">
                <a16:creationId xmlns:a16="http://schemas.microsoft.com/office/drawing/2014/main" id="{D43144AE-41ED-4A7E-9F6E-5CA4880DCD7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2498A960-B30A-4F02-B905-F1C6CA807F4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27438188"/>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3045</Words>
  <Application>Microsoft Macintosh PowerPoint</Application>
  <PresentationFormat>Widescreen</PresentationFormat>
  <Paragraphs>298</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ＭＳ Ｐゴシック</vt:lpstr>
      <vt:lpstr>Calibri</vt:lpstr>
      <vt:lpstr>Times New Roman</vt:lpstr>
      <vt:lpstr>Wingdings</vt:lpstr>
      <vt:lpstr>dsp</vt:lpstr>
      <vt:lpstr>HỆ ĐIỀU HÀNH Chương 4 (3)  Định thời CPU</vt:lpstr>
      <vt:lpstr>Câu hỏi ôn tập chương 4 (2)</vt:lpstr>
      <vt:lpstr>Nội dung chương 4 (3)</vt:lpstr>
      <vt:lpstr>Định thời tiểu trình </vt:lpstr>
      <vt:lpstr>Định thời đa bộ xử lý</vt:lpstr>
      <vt:lpstr>Đa xử lý bất đối xứng </vt:lpstr>
      <vt:lpstr>Đa xử lý đối xứng </vt:lpstr>
      <vt:lpstr>Đa xử lý đối xứng</vt:lpstr>
      <vt:lpstr>Cân bằng tải (Load balancing)</vt:lpstr>
      <vt:lpstr>Processor affinity</vt:lpstr>
      <vt:lpstr>Processor affinity</vt:lpstr>
      <vt:lpstr>Định thời theo thời gian thực</vt:lpstr>
      <vt:lpstr>Định thời theo độ ưu tiên</vt:lpstr>
      <vt:lpstr>Định thời Rate Montonic </vt:lpstr>
      <vt:lpstr>Định thời trên Linux</vt:lpstr>
      <vt:lpstr>Định thời trên Linux: CFS</vt:lpstr>
      <vt:lpstr>Định thời trên Linux: CFS</vt:lpstr>
      <vt:lpstr>Định thời trên Linux: Real-time</vt:lpstr>
      <vt:lpstr>Định thời trên Android</vt:lpstr>
      <vt:lpstr>Định thời trên Windows</vt:lpstr>
      <vt:lpstr>Định thời trên Windows</vt:lpstr>
      <vt:lpstr>Định thời trên Windows</vt:lpstr>
      <vt:lpstr>Định thời trên Windows</vt:lpstr>
      <vt:lpstr>Định thời trên Windows</vt:lpstr>
      <vt:lpstr>Định thời trên Solaris</vt:lpstr>
      <vt:lpstr>Định thời trên Solaris</vt:lpstr>
      <vt:lpstr>Định thời trên Solaris</vt:lpstr>
      <vt:lpstr>Định thời trên Solaris</vt:lpstr>
      <vt:lpstr>Đọc thêm</vt:lpstr>
      <vt:lpstr>Tóm tắt nội dung buổi học</vt:lpstr>
      <vt:lpstr>Câu hỏi ôn tập</vt:lpstr>
      <vt:lpstr>THẢO LUẬN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4 (3)  Định thời CPU</dc:title>
  <dc:creator>ntthien</dc:creator>
  <cp:lastModifiedBy>Quan Pham</cp:lastModifiedBy>
  <cp:revision>5</cp:revision>
  <dcterms:created xsi:type="dcterms:W3CDTF">2020-03-04T02:21:34Z</dcterms:created>
  <dcterms:modified xsi:type="dcterms:W3CDTF">2020-04-10T16:22:23Z</dcterms:modified>
</cp:coreProperties>
</file>