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handoutMasterIdLst>
    <p:handoutMasterId r:id="rId27"/>
  </p:handoutMasterIdLst>
  <p:sldIdLst>
    <p:sldId id="262" r:id="rId2"/>
    <p:sldId id="300" r:id="rId3"/>
    <p:sldId id="302" r:id="rId4"/>
    <p:sldId id="303" r:id="rId5"/>
    <p:sldId id="305" r:id="rId6"/>
    <p:sldId id="306" r:id="rId7"/>
    <p:sldId id="307" r:id="rId8"/>
    <p:sldId id="308" r:id="rId9"/>
    <p:sldId id="309" r:id="rId10"/>
    <p:sldId id="310" r:id="rId11"/>
    <p:sldId id="311" r:id="rId12"/>
    <p:sldId id="296" r:id="rId13"/>
    <p:sldId id="312" r:id="rId14"/>
    <p:sldId id="313" r:id="rId15"/>
    <p:sldId id="314" r:id="rId16"/>
    <p:sldId id="315" r:id="rId17"/>
    <p:sldId id="316" r:id="rId18"/>
    <p:sldId id="317" r:id="rId19"/>
    <p:sldId id="318" r:id="rId20"/>
    <p:sldId id="319" r:id="rId21"/>
    <p:sldId id="301" r:id="rId22"/>
    <p:sldId id="351" r:id="rId23"/>
    <p:sldId id="352" r:id="rId24"/>
    <p:sldId id="320" r:id="rId2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ương 5" id="{01E33B1B-E197-463B-A531-467BFB591BCB}">
          <p14:sldIdLst>
            <p14:sldId id="262"/>
            <p14:sldId id="300"/>
            <p14:sldId id="302"/>
            <p14:sldId id="303"/>
            <p14:sldId id="305"/>
            <p14:sldId id="306"/>
            <p14:sldId id="307"/>
            <p14:sldId id="308"/>
            <p14:sldId id="309"/>
            <p14:sldId id="310"/>
            <p14:sldId id="311"/>
            <p14:sldId id="296"/>
            <p14:sldId id="312"/>
            <p14:sldId id="313"/>
            <p14:sldId id="314"/>
            <p14:sldId id="315"/>
            <p14:sldId id="316"/>
            <p14:sldId id="317"/>
            <p14:sldId id="318"/>
            <p14:sldId id="319"/>
            <p14:sldId id="301"/>
            <p14:sldId id="351"/>
            <p14:sldId id="352"/>
            <p14:sldId id="32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CC"/>
    <a:srgbClr val="FF99FF"/>
    <a:srgbClr val="9BD4FF"/>
    <a:srgbClr val="FF9933"/>
    <a:srgbClr val="FF6699"/>
    <a:srgbClr val="414B53"/>
    <a:srgbClr val="FFA3A3"/>
    <a:srgbClr val="FF8B8B"/>
    <a:srgbClr val="CD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573" autoAdjust="0"/>
  </p:normalViewPr>
  <p:slideViewPr>
    <p:cSldViewPr>
      <p:cViewPr varScale="1">
        <p:scale>
          <a:sx n="54" d="100"/>
          <a:sy n="54" d="100"/>
        </p:scale>
        <p:origin x="1624" y="52"/>
      </p:cViewPr>
      <p:guideLst>
        <p:guide orient="horz" pos="2160"/>
        <p:guide pos="2880"/>
      </p:guideLst>
    </p:cSldViewPr>
  </p:slideViewPr>
  <p:notesTextViewPr>
    <p:cViewPr>
      <p:scale>
        <a:sx n="1" d="1"/>
        <a:sy n="1" d="1"/>
      </p:scale>
      <p:origin x="0" y="0"/>
    </p:cViewPr>
  </p:notesTextViewPr>
  <p:notesViewPr>
    <p:cSldViewPr>
      <p:cViewPr varScale="1">
        <p:scale>
          <a:sx n="57" d="100"/>
          <a:sy n="57" d="100"/>
        </p:scale>
        <p:origin x="-2045" y="-10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41815E-765A-40A8-99C6-F127D7A12C4B}" type="datetimeFigureOut">
              <a:rPr kumimoji="1" lang="ja-JP" altLang="en-US" smtClean="0"/>
              <a:t>2020/5/4</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6E1689-3E24-4715-81AA-F8F7237FC61E}" type="slidenum">
              <a:rPr kumimoji="1" lang="ja-JP" altLang="en-US" smtClean="0"/>
              <a:t>‹#›</a:t>
            </a:fld>
            <a:endParaRPr kumimoji="1" lang="ja-JP" altLang="en-US"/>
          </a:p>
        </p:txBody>
      </p:sp>
    </p:spTree>
    <p:extLst>
      <p:ext uri="{BB962C8B-B14F-4D97-AF65-F5344CB8AC3E}">
        <p14:creationId xmlns:p14="http://schemas.microsoft.com/office/powerpoint/2010/main" val="1254257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C1322-60E5-4FB1-AE3F-C5810C4969C1}" type="datetimeFigureOut">
              <a:rPr kumimoji="1" lang="ja-JP" altLang="en-US" smtClean="0"/>
              <a:pPr/>
              <a:t>2020/5/4</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D7235-7D46-4FEA-A007-68D1C591E286}" type="slidenum">
              <a:rPr kumimoji="1" lang="ja-JP" altLang="en-US" smtClean="0"/>
              <a:pPr/>
              <a:t>‹#›</a:t>
            </a:fld>
            <a:endParaRPr kumimoji="1" lang="ja-JP" altLang="en-US"/>
          </a:p>
        </p:txBody>
      </p:sp>
    </p:spTree>
    <p:extLst>
      <p:ext uri="{BB962C8B-B14F-4D97-AF65-F5344CB8AC3E}">
        <p14:creationId xmlns:p14="http://schemas.microsoft.com/office/powerpoint/2010/main" val="27187525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Hỏi</a:t>
            </a:r>
            <a:r>
              <a:rPr lang="en-US" baseline="0"/>
              <a:t> bài sinh viên và ôn tập lại kiến thức chương 4 (khoảng 15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a:t>
            </a:fld>
            <a:endParaRPr kumimoji="1" lang="ja-JP" altLang="en-US"/>
          </a:p>
        </p:txBody>
      </p:sp>
    </p:spTree>
    <p:extLst>
      <p:ext uri="{BB962C8B-B14F-4D97-AF65-F5344CB8AC3E}">
        <p14:creationId xmlns:p14="http://schemas.microsoft.com/office/powerpoint/2010/main" val="2085481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13</a:t>
            </a:fld>
            <a:endParaRPr kumimoji="1" lang="ja-JP" altLang="en-US"/>
          </a:p>
        </p:txBody>
      </p:sp>
    </p:spTree>
    <p:extLst>
      <p:ext uri="{BB962C8B-B14F-4D97-AF65-F5344CB8AC3E}">
        <p14:creationId xmlns:p14="http://schemas.microsoft.com/office/powerpoint/2010/main" val="1793526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14</a:t>
            </a:fld>
            <a:endParaRPr kumimoji="1" lang="ja-JP" altLang="en-US"/>
          </a:p>
        </p:txBody>
      </p:sp>
    </p:spTree>
    <p:extLst>
      <p:ext uri="{BB962C8B-B14F-4D97-AF65-F5344CB8AC3E}">
        <p14:creationId xmlns:p14="http://schemas.microsoft.com/office/powerpoint/2010/main" val="25705717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15</a:t>
            </a:fld>
            <a:endParaRPr kumimoji="1" lang="ja-JP" altLang="en-US"/>
          </a:p>
        </p:txBody>
      </p:sp>
    </p:spTree>
    <p:extLst>
      <p:ext uri="{BB962C8B-B14F-4D97-AF65-F5344CB8AC3E}">
        <p14:creationId xmlns:p14="http://schemas.microsoft.com/office/powerpoint/2010/main" val="38797233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16</a:t>
            </a:fld>
            <a:endParaRPr kumimoji="1" lang="ja-JP" altLang="en-US"/>
          </a:p>
        </p:txBody>
      </p:sp>
    </p:spTree>
    <p:extLst>
      <p:ext uri="{BB962C8B-B14F-4D97-AF65-F5344CB8AC3E}">
        <p14:creationId xmlns:p14="http://schemas.microsoft.com/office/powerpoint/2010/main" val="16056188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17</a:t>
            </a:fld>
            <a:endParaRPr kumimoji="1" lang="ja-JP" altLang="en-US"/>
          </a:p>
        </p:txBody>
      </p:sp>
    </p:spTree>
    <p:extLst>
      <p:ext uri="{BB962C8B-B14F-4D97-AF65-F5344CB8AC3E}">
        <p14:creationId xmlns:p14="http://schemas.microsoft.com/office/powerpoint/2010/main" val="33028612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18</a:t>
            </a:fld>
            <a:endParaRPr kumimoji="1" lang="ja-JP" altLang="en-US"/>
          </a:p>
        </p:txBody>
      </p:sp>
    </p:spTree>
    <p:extLst>
      <p:ext uri="{BB962C8B-B14F-4D97-AF65-F5344CB8AC3E}">
        <p14:creationId xmlns:p14="http://schemas.microsoft.com/office/powerpoint/2010/main" val="9966926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19</a:t>
            </a:fld>
            <a:endParaRPr kumimoji="1" lang="ja-JP" altLang="en-US"/>
          </a:p>
        </p:txBody>
      </p:sp>
    </p:spTree>
    <p:extLst>
      <p:ext uri="{BB962C8B-B14F-4D97-AF65-F5344CB8AC3E}">
        <p14:creationId xmlns:p14="http://schemas.microsoft.com/office/powerpoint/2010/main" val="30651846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20</a:t>
            </a:fld>
            <a:endParaRPr kumimoji="1" lang="ja-JP" altLang="en-US"/>
          </a:p>
        </p:txBody>
      </p:sp>
    </p:spTree>
    <p:extLst>
      <p:ext uri="{BB962C8B-B14F-4D97-AF65-F5344CB8AC3E}">
        <p14:creationId xmlns:p14="http://schemas.microsoft.com/office/powerpoint/2010/main" val="12293255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21</a:t>
            </a:fld>
            <a:endParaRPr kumimoji="1" lang="ja-JP" altLang="en-US"/>
          </a:p>
        </p:txBody>
      </p:sp>
    </p:spTree>
    <p:extLst>
      <p:ext uri="{BB962C8B-B14F-4D97-AF65-F5344CB8AC3E}">
        <p14:creationId xmlns:p14="http://schemas.microsoft.com/office/powerpoint/2010/main" val="26286830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24</a:t>
            </a:fld>
            <a:endParaRPr kumimoji="1" lang="ja-JP" altLang="en-US"/>
          </a:p>
        </p:txBody>
      </p:sp>
    </p:spTree>
    <p:extLst>
      <p:ext uri="{BB962C8B-B14F-4D97-AF65-F5344CB8AC3E}">
        <p14:creationId xmlns:p14="http://schemas.microsoft.com/office/powerpoint/2010/main" val="2192815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5</a:t>
            </a:fld>
            <a:endParaRPr kumimoji="1" lang="ja-JP" altLang="en-US"/>
          </a:p>
        </p:txBody>
      </p:sp>
    </p:spTree>
    <p:extLst>
      <p:ext uri="{BB962C8B-B14F-4D97-AF65-F5344CB8AC3E}">
        <p14:creationId xmlns:p14="http://schemas.microsoft.com/office/powerpoint/2010/main" val="2141370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6</a:t>
            </a:fld>
            <a:endParaRPr kumimoji="1" lang="ja-JP" altLang="en-US"/>
          </a:p>
        </p:txBody>
      </p:sp>
    </p:spTree>
    <p:extLst>
      <p:ext uri="{BB962C8B-B14F-4D97-AF65-F5344CB8AC3E}">
        <p14:creationId xmlns:p14="http://schemas.microsoft.com/office/powerpoint/2010/main" val="3411387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7</a:t>
            </a:fld>
            <a:endParaRPr kumimoji="1" lang="ja-JP" altLang="en-US"/>
          </a:p>
        </p:txBody>
      </p:sp>
    </p:spTree>
    <p:extLst>
      <p:ext uri="{BB962C8B-B14F-4D97-AF65-F5344CB8AC3E}">
        <p14:creationId xmlns:p14="http://schemas.microsoft.com/office/powerpoint/2010/main" val="4228303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8</a:t>
            </a:fld>
            <a:endParaRPr kumimoji="1" lang="ja-JP" altLang="en-US"/>
          </a:p>
        </p:txBody>
      </p:sp>
    </p:spTree>
    <p:extLst>
      <p:ext uri="{BB962C8B-B14F-4D97-AF65-F5344CB8AC3E}">
        <p14:creationId xmlns:p14="http://schemas.microsoft.com/office/powerpoint/2010/main" val="1270611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9</a:t>
            </a:fld>
            <a:endParaRPr kumimoji="1" lang="ja-JP" altLang="en-US"/>
          </a:p>
        </p:txBody>
      </p:sp>
    </p:spTree>
    <p:extLst>
      <p:ext uri="{BB962C8B-B14F-4D97-AF65-F5344CB8AC3E}">
        <p14:creationId xmlns:p14="http://schemas.microsoft.com/office/powerpoint/2010/main" val="1312393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10</a:t>
            </a:fld>
            <a:endParaRPr kumimoji="1" lang="ja-JP" altLang="en-US"/>
          </a:p>
        </p:txBody>
      </p:sp>
    </p:spTree>
    <p:extLst>
      <p:ext uri="{BB962C8B-B14F-4D97-AF65-F5344CB8AC3E}">
        <p14:creationId xmlns:p14="http://schemas.microsoft.com/office/powerpoint/2010/main" val="2814868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11</a:t>
            </a:fld>
            <a:endParaRPr kumimoji="1" lang="ja-JP" altLang="en-US"/>
          </a:p>
        </p:txBody>
      </p:sp>
    </p:spTree>
    <p:extLst>
      <p:ext uri="{BB962C8B-B14F-4D97-AF65-F5344CB8AC3E}">
        <p14:creationId xmlns:p14="http://schemas.microsoft.com/office/powerpoint/2010/main" val="3835627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12</a:t>
            </a:fld>
            <a:endParaRPr kumimoji="1" lang="ja-JP" altLang="en-US"/>
          </a:p>
        </p:txBody>
      </p:sp>
    </p:spTree>
    <p:extLst>
      <p:ext uri="{BB962C8B-B14F-4D97-AF65-F5344CB8AC3E}">
        <p14:creationId xmlns:p14="http://schemas.microsoft.com/office/powerpoint/2010/main" val="34251861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37902" name="Picture 14" descr="OFDM"/>
          <p:cNvPicPr>
            <a:picLocks noChangeAspect="1" noChangeArrowheads="1"/>
          </p:cNvPicPr>
          <p:nvPr/>
        </p:nvPicPr>
        <p:blipFill>
          <a:blip r:embed="rId2" cstate="print"/>
          <a:srcRect/>
          <a:stretch>
            <a:fillRect/>
          </a:stretch>
        </p:blipFill>
        <p:spPr bwMode="auto">
          <a:xfrm>
            <a:off x="0" y="4654550"/>
            <a:ext cx="9144000" cy="1485900"/>
          </a:xfrm>
          <a:prstGeom prst="rect">
            <a:avLst/>
          </a:prstGeom>
          <a:noFill/>
        </p:spPr>
      </p:pic>
      <p:sp>
        <p:nvSpPr>
          <p:cNvPr id="37892" name="Rectangle 4"/>
          <p:cNvSpPr>
            <a:spLocks noGrp="1" noChangeArrowheads="1"/>
          </p:cNvSpPr>
          <p:nvPr>
            <p:ph type="ctrTitle" hasCustomPrompt="1"/>
          </p:nvPr>
        </p:nvSpPr>
        <p:spPr>
          <a:xfrm>
            <a:off x="684213" y="2133600"/>
            <a:ext cx="7772400" cy="1470025"/>
          </a:xfrm>
        </p:spPr>
        <p:txBody>
          <a:bodyPr/>
          <a:lstStyle>
            <a:lvl1pPr algn="ctr">
              <a:defRPr kumimoji="0" baseline="0"/>
            </a:lvl1pPr>
          </a:lstStyle>
          <a:p>
            <a:r>
              <a:rPr lang="en-US" altLang="ja-JP" dirty="0"/>
              <a:t>Master Presentation Title Format</a:t>
            </a:r>
            <a:endParaRPr lang="ja-JP" altLang="ja-JP" dirty="0"/>
          </a:p>
        </p:txBody>
      </p:sp>
      <p:sp>
        <p:nvSpPr>
          <p:cNvPr id="37900" name="Rectangle 12"/>
          <p:cNvSpPr>
            <a:spLocks noChangeArrowheads="1"/>
          </p:cNvSpPr>
          <p:nvPr/>
        </p:nvSpPr>
        <p:spPr bwMode="auto">
          <a:xfrm flipH="1">
            <a:off x="0" y="4652963"/>
            <a:ext cx="9144000" cy="1560512"/>
          </a:xfrm>
          <a:prstGeom prst="rect">
            <a:avLst/>
          </a:prstGeom>
          <a:solidFill>
            <a:schemeClr val="bg1">
              <a:alpha val="30000"/>
            </a:schemeClr>
          </a:solidFill>
          <a:ln w="9525">
            <a:noFill/>
            <a:miter lim="800000"/>
            <a:headEnd/>
            <a:tailEnd/>
          </a:ln>
          <a:effectLst/>
        </p:spPr>
        <p:txBody>
          <a:bodyPr wrap="none" anchor="ctr"/>
          <a:lstStyle/>
          <a:p>
            <a:endParaRPr lang="ja-JP" altLang="en-US"/>
          </a:p>
        </p:txBody>
      </p:sp>
      <p:sp>
        <p:nvSpPr>
          <p:cNvPr id="37893" name="Rectangle 5"/>
          <p:cNvSpPr>
            <a:spLocks noGrp="1" noChangeArrowheads="1"/>
          </p:cNvSpPr>
          <p:nvPr>
            <p:ph type="subTitle" idx="1" hasCustomPrompt="1"/>
          </p:nvPr>
        </p:nvSpPr>
        <p:spPr>
          <a:xfrm>
            <a:off x="1371600" y="3886200"/>
            <a:ext cx="6400800" cy="1752600"/>
          </a:xfrm>
        </p:spPr>
        <p:txBody>
          <a:bodyPr/>
          <a:lstStyle>
            <a:lvl1pPr marL="0" indent="0" algn="ctr">
              <a:buFont typeface="Wingdings" pitchFamily="2" charset="2"/>
              <a:buNone/>
              <a:defRPr baseline="0"/>
            </a:lvl1pPr>
          </a:lstStyle>
          <a:p>
            <a:r>
              <a:rPr lang="en-US" altLang="ja-JP" dirty="0"/>
              <a:t>Master Presentation Sub-Title Format</a:t>
            </a:r>
            <a:endParaRPr lang="ja-JP" altLang="ja-JP" dirty="0"/>
          </a:p>
        </p:txBody>
      </p:sp>
      <p:sp>
        <p:nvSpPr>
          <p:cNvPr id="3" name="Date Placeholder 2"/>
          <p:cNvSpPr>
            <a:spLocks noGrp="1"/>
          </p:cNvSpPr>
          <p:nvPr>
            <p:ph type="dt" sz="half" idx="10"/>
          </p:nvPr>
        </p:nvSpPr>
        <p:spPr/>
        <p:txBody>
          <a:bodyPr/>
          <a:lstStyle/>
          <a:p>
            <a:fld id="{6F52207E-8A09-4FC6-83E9-3D1773E47D00}" type="datetime1">
              <a:rPr kumimoji="1" lang="en-US" altLang="ja-JP" smtClean="0"/>
              <a:t>5/4/2020</a:t>
            </a:fld>
            <a:endParaRPr kumimoji="1" lang="ja-JP" altLang="en-US"/>
          </a:p>
        </p:txBody>
      </p:sp>
      <p:sp>
        <p:nvSpPr>
          <p:cNvPr id="4" name="Footer Placeholder 3"/>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6" y="10715"/>
            <a:ext cx="1762101" cy="1762101"/>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8344" y="72008"/>
            <a:ext cx="1362874" cy="1628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lang="en-US" altLang="ja-JP" dirty="0"/>
              <a:t>Master Slide Title Format</a:t>
            </a:r>
            <a:endParaRPr lang="ja-JP" altLang="en-US" dirty="0"/>
          </a:p>
        </p:txBody>
      </p:sp>
      <p:sp>
        <p:nvSpPr>
          <p:cNvPr id="3" name="コンテンツ プレースホルダ 2"/>
          <p:cNvSpPr>
            <a:spLocks noGrp="1"/>
          </p:cNvSpPr>
          <p:nvPr>
            <p:ph idx="1" hasCustomPrompt="1"/>
          </p:nvPr>
        </p:nvSpPr>
        <p:spPr/>
        <p:txBody>
          <a:bodyPr/>
          <a:lstStyle>
            <a:lvl1pPr>
              <a:defRPr/>
            </a:lvl1pPr>
            <a:lvl2pPr>
              <a:defRPr baseline="0"/>
            </a:lvl2pPr>
            <a:lvl3pPr>
              <a:defRPr baseline="0"/>
            </a:lvl3pPr>
            <a:lvl4pPr>
              <a:defRPr baseline="0"/>
            </a:lvl4pPr>
            <a:lvl5pPr>
              <a:defRPr baseline="0"/>
            </a:lvl5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4" name="日付プレースホルダ 3"/>
          <p:cNvSpPr>
            <a:spLocks noGrp="1"/>
          </p:cNvSpPr>
          <p:nvPr>
            <p:ph type="dt" sz="half" idx="10"/>
          </p:nvPr>
        </p:nvSpPr>
        <p:spPr/>
        <p:txBody>
          <a:bodyPr/>
          <a:lstStyle>
            <a:lvl1pPr>
              <a:defRPr/>
            </a:lvl1pPr>
          </a:lstStyle>
          <a:p>
            <a:fld id="{F7681EE8-9FE2-425D-8FB4-74C399BDEDA0}" type="datetime1">
              <a:rPr kumimoji="1" lang="en-US" altLang="ja-JP" smtClean="0"/>
              <a:t>5/4/2020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7"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BAD0F7-3350-4E06-B588-1E0EA9C9F1FB}" type="datetime1">
              <a:rPr kumimoji="1" lang="en-US" altLang="ja-JP" smtClean="0"/>
              <a:t>5/4/2020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sp>
        <p:nvSpPr>
          <p:cNvPr id="6"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27776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22313" y="4406900"/>
            <a:ext cx="7772400" cy="1362075"/>
          </a:xfrm>
        </p:spPr>
        <p:txBody>
          <a:bodyPr anchor="t"/>
          <a:lstStyle>
            <a:lvl1pPr algn="l">
              <a:defRPr sz="4000" b="0" cap="all" baseline="0"/>
            </a:lvl1pPr>
          </a:lstStyle>
          <a:p>
            <a:r>
              <a:rPr lang="en-US" altLang="ja-JP" dirty="0"/>
              <a:t>Master Slide Title Format</a:t>
            </a:r>
            <a:endParaRPr lang="ja-JP" altLang="en-US" dirty="0"/>
          </a:p>
        </p:txBody>
      </p:sp>
      <p:sp>
        <p:nvSpPr>
          <p:cNvPr id="3" name="テキスト プレースホルダ 2"/>
          <p:cNvSpPr>
            <a:spLocks noGrp="1"/>
          </p:cNvSpPr>
          <p:nvPr>
            <p:ph type="body" idx="1" hasCustomPrompt="1"/>
          </p:nvPr>
        </p:nvSpPr>
        <p:spPr>
          <a:xfrm>
            <a:off x="722313" y="2906713"/>
            <a:ext cx="77724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dirty="0"/>
              <a:t>Master Slide Content Format</a:t>
            </a:r>
            <a:endParaRPr lang="ja-JP" altLang="en-US" dirty="0"/>
          </a:p>
        </p:txBody>
      </p:sp>
      <p:sp>
        <p:nvSpPr>
          <p:cNvPr id="4" name="日付プレースホルダ 3"/>
          <p:cNvSpPr>
            <a:spLocks noGrp="1"/>
          </p:cNvSpPr>
          <p:nvPr>
            <p:ph type="dt" sz="half" idx="10"/>
          </p:nvPr>
        </p:nvSpPr>
        <p:spPr/>
        <p:txBody>
          <a:bodyPr/>
          <a:lstStyle>
            <a:lvl1pPr>
              <a:defRPr/>
            </a:lvl1pPr>
          </a:lstStyle>
          <a:p>
            <a:fld id="{E47B8097-A83C-4868-B5B8-F5134B7BBCC6}" type="datetime1">
              <a:rPr kumimoji="1" lang="en-US" altLang="ja-JP" smtClean="0"/>
              <a:t>5/4/2020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8"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lang="en-US" altLang="ja-JP" dirty="0"/>
              <a:t>Master Slide Title Format</a:t>
            </a:r>
            <a:endParaRPr lang="ja-JP" altLang="en-US" dirty="0"/>
          </a:p>
        </p:txBody>
      </p:sp>
      <p:sp>
        <p:nvSpPr>
          <p:cNvPr id="3" name="コンテンツ プレースホルダ 2"/>
          <p:cNvSpPr>
            <a:spLocks noGrp="1"/>
          </p:cNvSpPr>
          <p:nvPr>
            <p:ph sz="half" idx="1" hasCustomPrompt="1"/>
          </p:nvPr>
        </p:nvSpPr>
        <p:spPr>
          <a:xfrm>
            <a:off x="468313" y="1628775"/>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5" name="日付プレースホルダ 4"/>
          <p:cNvSpPr>
            <a:spLocks noGrp="1"/>
          </p:cNvSpPr>
          <p:nvPr>
            <p:ph type="dt" sz="half" idx="10"/>
          </p:nvPr>
        </p:nvSpPr>
        <p:spPr/>
        <p:txBody>
          <a:bodyPr/>
          <a:lstStyle>
            <a:lvl1pPr>
              <a:defRPr/>
            </a:lvl1pPr>
          </a:lstStyle>
          <a:p>
            <a:fld id="{BA136E8E-48A6-4CCA-8C49-35959C36CF6D}" type="datetime1">
              <a:rPr kumimoji="1" lang="en-US" altLang="ja-JP" smtClean="0"/>
              <a:t>5/4/2020</a:t>
            </a:fld>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9" name="コンテンツ プレースホルダ 2"/>
          <p:cNvSpPr>
            <a:spLocks noGrp="1"/>
          </p:cNvSpPr>
          <p:nvPr>
            <p:ph sz="half" idx="13" hasCustomPrompt="1"/>
          </p:nvPr>
        </p:nvSpPr>
        <p:spPr>
          <a:xfrm>
            <a:off x="4709864" y="1628800"/>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 name="Footer Placeholder 3"/>
          <p:cNvSpPr>
            <a:spLocks noGrp="1"/>
          </p:cNvSpPr>
          <p:nvPr>
            <p:ph type="ftr" sz="quarter" idx="11"/>
          </p:nvPr>
        </p:nvSpPr>
        <p:spPr>
          <a:xfrm>
            <a:off x="1762101" y="6524625"/>
            <a:ext cx="5618212" cy="288925"/>
          </a:xfrm>
        </p:spPr>
        <p:txBody>
          <a:bodyPr/>
          <a:lstStyle/>
          <a:p>
            <a:r>
              <a:rPr kumimoji="1" lang="en-US" altLang="ja-JP"/>
              <a:t>Copyrights 2020 CE-UIT . All Rights Reserved.</a:t>
            </a:r>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5" name="Picture 41" descr="OFDM"/>
          <p:cNvPicPr>
            <a:picLocks noChangeAspect="1" noChangeArrowheads="1"/>
          </p:cNvPicPr>
          <p:nvPr/>
        </p:nvPicPr>
        <p:blipFill>
          <a:blip r:embed="rId7" cstate="print"/>
          <a:srcRect/>
          <a:stretch>
            <a:fillRect/>
          </a:stretch>
        </p:blipFill>
        <p:spPr bwMode="auto">
          <a:xfrm>
            <a:off x="179388" y="84138"/>
            <a:ext cx="7983537" cy="1296987"/>
          </a:xfrm>
          <a:prstGeom prst="rect">
            <a:avLst/>
          </a:prstGeom>
          <a:noFill/>
        </p:spPr>
      </p:pic>
      <p:sp>
        <p:nvSpPr>
          <p:cNvPr id="1066" name="Rectangle 42"/>
          <p:cNvSpPr>
            <a:spLocks noChangeArrowheads="1"/>
          </p:cNvSpPr>
          <p:nvPr/>
        </p:nvSpPr>
        <p:spPr bwMode="auto">
          <a:xfrm>
            <a:off x="0" y="44450"/>
            <a:ext cx="8640763" cy="1296988"/>
          </a:xfrm>
          <a:prstGeom prst="rect">
            <a:avLst/>
          </a:prstGeom>
          <a:solidFill>
            <a:schemeClr val="bg1">
              <a:alpha val="60001"/>
            </a:schemeClr>
          </a:solidFill>
          <a:ln w="9525">
            <a:noFill/>
            <a:miter lim="800000"/>
            <a:headEnd/>
            <a:tailEnd/>
          </a:ln>
          <a:effectLst/>
        </p:spPr>
        <p:txBody>
          <a:bodyPr wrap="none" anchor="ctr"/>
          <a:lstStyle/>
          <a:p>
            <a:endParaRPr lang="ja-JP" altLang="en-US">
              <a:latin typeface="Times New Roman" pitchFamily="18" charset="0"/>
              <a:cs typeface="Times New Roman" pitchFamily="18" charset="0"/>
            </a:endParaRPr>
          </a:p>
        </p:txBody>
      </p:sp>
      <p:sp>
        <p:nvSpPr>
          <p:cNvPr id="1026" name="Rectangle 2"/>
          <p:cNvSpPr>
            <a:spLocks noGrp="1" noChangeArrowheads="1"/>
          </p:cNvSpPr>
          <p:nvPr>
            <p:ph type="title"/>
          </p:nvPr>
        </p:nvSpPr>
        <p:spPr bwMode="auto">
          <a:xfrm>
            <a:off x="1331913" y="287338"/>
            <a:ext cx="7354887"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dirty="0"/>
              <a:t>Master Slide Title Format</a:t>
            </a:r>
            <a:endParaRPr lang="ja-JP" altLang="en-US" dirty="0"/>
          </a:p>
        </p:txBody>
      </p:sp>
      <p:sp>
        <p:nvSpPr>
          <p:cNvPr id="1027" name="Rectangle 3"/>
          <p:cNvSpPr>
            <a:spLocks noGrp="1" noChangeArrowheads="1"/>
          </p:cNvSpPr>
          <p:nvPr>
            <p:ph type="body" idx="1"/>
          </p:nvPr>
        </p:nvSpPr>
        <p:spPr bwMode="auto">
          <a:xfrm>
            <a:off x="251520" y="1412776"/>
            <a:ext cx="8640960" cy="4824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28" name="Rectangle 4"/>
          <p:cNvSpPr>
            <a:spLocks noGrp="1" noChangeArrowheads="1"/>
          </p:cNvSpPr>
          <p:nvPr>
            <p:ph type="dt" sz="half" idx="2"/>
          </p:nvPr>
        </p:nvSpPr>
        <p:spPr bwMode="auto">
          <a:xfrm>
            <a:off x="251520" y="6525344"/>
            <a:ext cx="2133600" cy="2882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Times New Roman" pitchFamily="18" charset="0"/>
                <a:cs typeface="Times New Roman" pitchFamily="18" charset="0"/>
              </a:defRPr>
            </a:lvl1pPr>
          </a:lstStyle>
          <a:p>
            <a:fld id="{547C34CA-7153-4941-88F2-C5EB28E4F17F}" type="datetime1">
              <a:rPr kumimoji="1" lang="en-US" altLang="ja-JP" smtClean="0"/>
              <a:t>5/4/2020</a:t>
            </a:fld>
            <a:endParaRPr kumimoji="1" lang="ja-JP" altLang="en-US"/>
          </a:p>
        </p:txBody>
      </p:sp>
      <p:sp>
        <p:nvSpPr>
          <p:cNvPr id="1029" name="Rectangle 5"/>
          <p:cNvSpPr>
            <a:spLocks noGrp="1" noChangeArrowheads="1"/>
          </p:cNvSpPr>
          <p:nvPr>
            <p:ph type="ftr" sz="quarter" idx="3"/>
          </p:nvPr>
        </p:nvSpPr>
        <p:spPr bwMode="auto">
          <a:xfrm>
            <a:off x="1762101" y="6524625"/>
            <a:ext cx="5618212"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Times New Roman" pitchFamily="18" charset="0"/>
                <a:cs typeface="Times New Roman" pitchFamily="18" charset="0"/>
              </a:defRPr>
            </a:lvl1pPr>
          </a:lstStyle>
          <a:p>
            <a:r>
              <a:rPr kumimoji="1" lang="en-US" altLang="ja-JP"/>
              <a:t>Copyrights 2020 CE-UIT. All Rights Reserved.</a:t>
            </a:r>
            <a:endParaRPr kumimoji="1" lang="ja-JP" altLang="en-US" dirty="0"/>
          </a:p>
        </p:txBody>
      </p:sp>
      <p:sp>
        <p:nvSpPr>
          <p:cNvPr id="1030" name="Rectangle 6"/>
          <p:cNvSpPr>
            <a:spLocks noGrp="1" noChangeArrowheads="1"/>
          </p:cNvSpPr>
          <p:nvPr>
            <p:ph type="sldNum" sz="quarter" idx="4"/>
          </p:nvPr>
        </p:nvSpPr>
        <p:spPr bwMode="auto">
          <a:xfrm>
            <a:off x="7139880" y="6524625"/>
            <a:ext cx="17526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Times New Roman" pitchFamily="18" charset="0"/>
                <a:cs typeface="Times New Roman" pitchFamily="18" charset="0"/>
              </a:defRPr>
            </a:lvl1pPr>
          </a:lstStyle>
          <a:p>
            <a:fld id="{800C8475-47C1-49C9-BEE5-594F8CF4D71F}" type="slidenum">
              <a:rPr kumimoji="1" lang="ja-JP" altLang="en-US" smtClean="0"/>
              <a:pPr/>
              <a:t>‹#›</a:t>
            </a:fld>
            <a:endParaRPr kumimoji="1" lang="ja-JP" altLang="en-US"/>
          </a:p>
        </p:txBody>
      </p:sp>
      <p:sp>
        <p:nvSpPr>
          <p:cNvPr id="1052" name="Line 28"/>
          <p:cNvSpPr>
            <a:spLocks noChangeShapeType="1"/>
          </p:cNvSpPr>
          <p:nvPr/>
        </p:nvSpPr>
        <p:spPr bwMode="auto">
          <a:xfrm>
            <a:off x="144463" y="1123680"/>
            <a:ext cx="8496300" cy="0"/>
          </a:xfrm>
          <a:prstGeom prst="line">
            <a:avLst/>
          </a:prstGeom>
          <a:noFill/>
          <a:ln w="9525">
            <a:solidFill>
              <a:srgbClr val="3366CC"/>
            </a:solidFill>
            <a:round/>
            <a:headEnd/>
            <a:tailEnd/>
          </a:ln>
          <a:effectLst/>
        </p:spPr>
        <p:txBody>
          <a:bodyPr/>
          <a:lstStyle/>
          <a:p>
            <a:endParaRPr lang="ja-JP" altLang="en-US" dirty="0">
              <a:latin typeface="Times New Roman" pitchFamily="18" charset="0"/>
              <a:cs typeface="Times New Roman" pitchFamily="18" charset="0"/>
            </a:endParaRPr>
          </a:p>
        </p:txBody>
      </p:sp>
      <p:pic>
        <p:nvPicPr>
          <p:cNvPr id="3" name="Picture 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7504" y="1592"/>
            <a:ext cx="1116507" cy="111650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Lst>
  <p:hf hdr="0"/>
  <p:txStyles>
    <p:title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p:titleStyle>
    <p:bodyStyle>
      <a:lvl1pPr marL="342900" indent="-342900" algn="l" rtl="0" eaLnBrk="1" fontAlgn="base" hangingPunct="1">
        <a:spcBef>
          <a:spcPct val="20000"/>
        </a:spcBef>
        <a:spcAft>
          <a:spcPct val="0"/>
        </a:spcAft>
        <a:buClr>
          <a:srgbClr val="003399"/>
        </a:buClr>
        <a:buFont typeface="Wingdings" pitchFamily="2" charset="2"/>
        <a:buChar char="n"/>
        <a:defRPr kumimoji="1" sz="2800" baseline="0">
          <a:solidFill>
            <a:schemeClr val="tx1"/>
          </a:solidFill>
          <a:latin typeface="Times New Roman" pitchFamily="18" charset="0"/>
          <a:ea typeface="+mn-ea"/>
          <a:cs typeface="Times New Roman" pitchFamily="18" charset="0"/>
        </a:defRPr>
      </a:lvl1pPr>
      <a:lvl2pPr marL="742950" indent="-285750" algn="l"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l" rtl="0" eaLnBrk="1" fontAlgn="base" hangingPunct="1">
        <a:spcBef>
          <a:spcPct val="20000"/>
        </a:spcBef>
        <a:spcAft>
          <a:spcPct val="0"/>
        </a:spcAft>
        <a:buClr>
          <a:srgbClr val="003399"/>
        </a:buClr>
        <a:buFont typeface="Wingdings" pitchFamily="2" charset="2"/>
        <a:buChar char="n"/>
        <a:defRPr kumimoji="1" sz="2000" baseline="0">
          <a:solidFill>
            <a:schemeClr val="tx1"/>
          </a:solidFill>
          <a:latin typeface="Times New Roman" pitchFamily="18" charset="0"/>
          <a:ea typeface="+mn-ea"/>
          <a:cs typeface="Times New Roman" pitchFamily="18" charset="0"/>
        </a:defRPr>
      </a:lvl3pPr>
      <a:lvl4pPr marL="1600200" indent="-228600" algn="l" rtl="0" eaLnBrk="1" fontAlgn="base" hangingPunct="1">
        <a:spcBef>
          <a:spcPct val="20000"/>
        </a:spcBef>
        <a:spcAft>
          <a:spcPct val="0"/>
        </a:spcAft>
        <a:buClr>
          <a:srgbClr val="003399"/>
        </a:buClr>
        <a:buFont typeface="Wingdings" pitchFamily="2" charset="2"/>
        <a:buChar char="p"/>
        <a:defRPr kumimoji="1" sz="18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sz="4400" b="1"/>
              <a:t>HỆ ĐIỀU HÀNH</a:t>
            </a:r>
            <a:br>
              <a:rPr lang="en-US" altLang="ja-JP" sz="4400" b="1"/>
            </a:br>
            <a:r>
              <a:rPr lang="en-US" altLang="ja-JP" sz="4400" b="1"/>
              <a:t>Chương 5 – Đồng bộ (2)</a:t>
            </a:r>
            <a:br>
              <a:rPr lang="en-US" altLang="ja-JP" sz="4400" b="1" dirty="0"/>
            </a:br>
            <a:endParaRPr kumimoji="1" lang="ja-JP" altLang="en-US" dirty="0"/>
          </a:p>
        </p:txBody>
      </p:sp>
      <p:sp>
        <p:nvSpPr>
          <p:cNvPr id="3" name="サブタイトル 2"/>
          <p:cNvSpPr>
            <a:spLocks noGrp="1"/>
          </p:cNvSpPr>
          <p:nvPr>
            <p:ph type="subTitle" idx="1"/>
          </p:nvPr>
        </p:nvSpPr>
        <p:spPr/>
        <p:txBody>
          <a:bodyPr/>
          <a:lstStyle/>
          <a:p>
            <a:fld id="{C724031C-9E2E-4599-A37A-2B9E11B13DDA}" type="datetime1">
              <a:rPr lang="en-US" altLang="ja-JP" smtClean="0"/>
              <a:t>5/4/2020</a:t>
            </a:fld>
            <a:endParaRPr lang="en-US" altLang="ja-JP" dirty="0"/>
          </a:p>
        </p:txBody>
      </p:sp>
      <p:sp>
        <p:nvSpPr>
          <p:cNvPr id="4" name="日付プレースホルダ 3"/>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5/4/2020</a:t>
            </a:fld>
            <a:endParaRPr kumimoji="1" lang="ja-JP" altLang="en-US" dirty="0"/>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a:xfrm>
            <a:off x="7139880" y="6524625"/>
            <a:ext cx="1752600" cy="288925"/>
          </a:xfrm>
        </p:spPr>
        <p:txBody>
          <a:bodyPr/>
          <a:lstStyle/>
          <a:p>
            <a:fld id="{800C8475-47C1-49C9-BEE5-594F8CF4D71F}" type="slidenum">
              <a:rPr kumimoji="1" lang="ja-JP" altLang="en-US" smtClean="0"/>
              <a:pPr/>
              <a:t>1</a:t>
            </a:fld>
            <a:endParaRPr kumimoji="1"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Giải thuật 3: Tính đúng đắn</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en-US" altLang="en-US" sz="2400"/>
              <a:t>Giải thuật 3 thỏa mutual exclusion, progress, và bounded waiting</a:t>
            </a:r>
          </a:p>
          <a:p>
            <a:r>
              <a:rPr lang="en-US" altLang="en-US" sz="2400"/>
              <a:t>Mutual exclusion được đảm bảo bởi vì</a:t>
            </a:r>
          </a:p>
          <a:p>
            <a:pPr lvl="1"/>
            <a:r>
              <a:rPr lang="en-US" altLang="en-US"/>
              <a:t>P0 và P1 đều ở trong CS nếu và chỉ nếu flag[0] = flag[1] = true và turn = i cho mỗi Pi (không thể xảy ra)</a:t>
            </a:r>
            <a:endParaRPr lang="vi-VN" altLang="en-US"/>
          </a:p>
          <a:p>
            <a:r>
              <a:rPr lang="en-US" altLang="en-US" sz="2400"/>
              <a:t>Chứng minh thỏa yêu cầu về progress và bounded waiting</a:t>
            </a:r>
          </a:p>
          <a:p>
            <a:pPr lvl="1"/>
            <a:r>
              <a:rPr lang="vi-VN" altLang="en-US"/>
              <a:t>P</a:t>
            </a:r>
            <a:r>
              <a:rPr lang="en-US" altLang="en-US"/>
              <a:t>i không thể vào CS nếu và chỉ nếu bị kẹt tại vòng lặp while() với điều kiện flag[j] = true và turn = j</a:t>
            </a:r>
            <a:endParaRPr lang="vi-VN" altLang="en-US"/>
          </a:p>
          <a:p>
            <a:pPr lvl="1"/>
            <a:r>
              <a:rPr lang="en-US" altLang="en-US"/>
              <a:t>Nếu Pj không muốn vào CS thì flag[j] = false và do đó Pi có thể vào CS</a:t>
            </a:r>
            <a:endParaRPr lang="vi-VN" altLang="en-US"/>
          </a:p>
          <a:p>
            <a:endParaRPr lang="en-US" altLang="ja-JP" sz="2400" dirty="0"/>
          </a:p>
          <a:p>
            <a:endParaRPr kumimoji="1" lang="en-US" altLang="ja-JP" sz="2400" dirty="0"/>
          </a:p>
          <a:p>
            <a:endParaRPr kumimoji="1"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5/4/2020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10</a:t>
            </a:fld>
            <a:endParaRPr kumimoji="1" lang="ja-JP" altLang="en-US"/>
          </a:p>
        </p:txBody>
      </p:sp>
    </p:spTree>
    <p:extLst>
      <p:ext uri="{BB962C8B-B14F-4D97-AF65-F5344CB8AC3E}">
        <p14:creationId xmlns:p14="http://schemas.microsoft.com/office/powerpoint/2010/main" val="2241396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Giải thuật 3: Tính đúng đắn (tt)</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pPr marL="457200" lvl="1" indent="-182563" algn="just">
              <a:lnSpc>
                <a:spcPts val="3800"/>
              </a:lnSpc>
              <a:spcBef>
                <a:spcPts val="600"/>
              </a:spcBef>
            </a:pPr>
            <a:r>
              <a:rPr lang="en-US" altLang="en-US"/>
              <a:t>Nếu Pj đã bật flag[j] = true và đang chờ tại while() thì có chỉ hai trường hợp là turn = i hoặc turn = j</a:t>
            </a:r>
            <a:endParaRPr lang="vi-VN" altLang="en-US"/>
          </a:p>
          <a:p>
            <a:pPr marL="857250" lvl="2" indent="-182563" algn="just">
              <a:lnSpc>
                <a:spcPts val="3800"/>
              </a:lnSpc>
              <a:spcBef>
                <a:spcPts val="600"/>
              </a:spcBef>
            </a:pPr>
            <a:r>
              <a:rPr lang="en-US" altLang="en-US" sz="2200"/>
              <a:t>Nếu turn = i thì Pi vào CS. Nếu turn = j thì Pj vào CS nhưng sẽ bật flag[j] = false khi thoát ra -&gt; cho phép Pi và CS</a:t>
            </a:r>
            <a:endParaRPr lang="vi-VN" altLang="en-US" sz="2200"/>
          </a:p>
          <a:p>
            <a:pPr marL="457200" lvl="1" indent="-182563" algn="just">
              <a:lnSpc>
                <a:spcPts val="3800"/>
              </a:lnSpc>
              <a:spcBef>
                <a:spcPts val="600"/>
              </a:spcBef>
            </a:pPr>
            <a:r>
              <a:rPr lang="en-US" altLang="en-US"/>
              <a:t>Nhưng nếu Pj  có đủ thời gian bật flag[j] = true thì Pj cũng phải gán turn = i</a:t>
            </a:r>
          </a:p>
          <a:p>
            <a:pPr marL="457200" lvl="1" indent="-182563" algn="just">
              <a:lnSpc>
                <a:spcPts val="3800"/>
              </a:lnSpc>
              <a:spcBef>
                <a:spcPts val="600"/>
              </a:spcBef>
            </a:pPr>
            <a:r>
              <a:rPr lang="en-US" altLang="en-US"/>
              <a:t>Vì </a:t>
            </a:r>
            <a:r>
              <a:rPr lang="vi-VN" altLang="en-US"/>
              <a:t>Pi không thay đổi trị của biến turn khi đang kẹt trong vòng lặp while(), Pi sẽ chờ để vào CS nhiều nhất là sau một lần Pj vào CS (bounded waiting</a:t>
            </a:r>
            <a:r>
              <a:rPr lang="en-US" altLang="en-US"/>
              <a:t>)</a:t>
            </a:r>
            <a:endParaRPr lang="vi-VN" altLang="en-US"/>
          </a:p>
          <a:p>
            <a:endParaRPr lang="en-US" altLang="ja-JP" sz="2400" dirty="0"/>
          </a:p>
          <a:p>
            <a:endParaRPr kumimoji="1" lang="en-US" altLang="ja-JP" sz="2400" dirty="0"/>
          </a:p>
          <a:p>
            <a:endParaRPr kumimoji="1"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5/4/2020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11</a:t>
            </a:fld>
            <a:endParaRPr kumimoji="1" lang="ja-JP" altLang="en-US"/>
          </a:p>
        </p:txBody>
      </p:sp>
    </p:spTree>
    <p:extLst>
      <p:ext uri="{BB962C8B-B14F-4D97-AF65-F5344CB8AC3E}">
        <p14:creationId xmlns:p14="http://schemas.microsoft.com/office/powerpoint/2010/main" val="101613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Giải thuật bakery: n process</a:t>
            </a:r>
            <a:endParaRPr kumimoji="1" lang="ja-JP" altLang="en-US" dirty="0"/>
          </a:p>
        </p:txBody>
      </p:sp>
      <p:sp>
        <p:nvSpPr>
          <p:cNvPr id="3" name="コンテンツ プレースホルダ 2"/>
          <p:cNvSpPr>
            <a:spLocks noGrp="1"/>
          </p:cNvSpPr>
          <p:nvPr>
            <p:ph idx="1"/>
          </p:nvPr>
        </p:nvSpPr>
        <p:spPr/>
        <p:txBody>
          <a:bodyPr/>
          <a:lstStyle/>
          <a:p>
            <a:r>
              <a:rPr lang="vi-VN" altLang="en-US" sz="2400"/>
              <a:t>Trước khi vào CS, process Pi nhận một con số. Process nào giữ con số nhỏ nhất thì được vào CS</a:t>
            </a:r>
          </a:p>
          <a:p>
            <a:r>
              <a:rPr lang="vi-VN" altLang="en-US" sz="2400"/>
              <a:t>Trường hợp Pi và Pj cùng nhận được một chỉ số: </a:t>
            </a:r>
          </a:p>
          <a:p>
            <a:pPr lvl="1"/>
            <a:r>
              <a:rPr lang="vi-VN" altLang="en-US"/>
              <a:t>Nếu i &lt; j thì Pi được vào trước. (Đối xứng)</a:t>
            </a:r>
          </a:p>
          <a:p>
            <a:r>
              <a:rPr lang="vi-VN" altLang="en-US" sz="2400"/>
              <a:t>Khi ra khỏi CS, Pi đặt lại số của mình bằng 0</a:t>
            </a:r>
          </a:p>
          <a:p>
            <a:r>
              <a:rPr lang="vi-VN" altLang="en-US" sz="2400"/>
              <a:t>Cơ chế cấp số cho các process thường tạo các số theo cơ chế tăng dần, ví dụ 1, 2, 3, 3, 3, 3, 4, 5,…</a:t>
            </a:r>
          </a:p>
          <a:p>
            <a:r>
              <a:rPr lang="vi-VN" altLang="en-US" sz="2400"/>
              <a:t>Kí hiệu</a:t>
            </a:r>
          </a:p>
          <a:p>
            <a:pPr lvl="1"/>
            <a:r>
              <a:rPr lang="vi-VN" altLang="en-US"/>
              <a:t>(a,b) &lt; (c,d) nếu  a &lt; c hoặc nếu a = c và b &lt; d</a:t>
            </a:r>
          </a:p>
          <a:p>
            <a:pPr lvl="1"/>
            <a:r>
              <a:rPr lang="vi-VN" altLang="en-US"/>
              <a:t>max(a0,…,ak) là con số b sao cho b ≥ ai với mọi i = 0,…, k</a:t>
            </a:r>
          </a:p>
          <a:p>
            <a:pPr lvl="2"/>
            <a:endParaRPr lang="en-US" altLang="ja-JP" dirty="0"/>
          </a:p>
          <a:p>
            <a:endParaRPr kumimoji="1" lang="en-US" altLang="ja-JP" dirty="0"/>
          </a:p>
          <a:p>
            <a:endParaRPr lang="en-US" altLang="ja-JP" dirty="0"/>
          </a:p>
          <a:p>
            <a:endParaRPr kumimoji="1" lang="en-US" altLang="ja-JP"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5/4/2020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12</a:t>
            </a:fld>
            <a:endParaRPr kumimoji="1" lang="ja-JP" altLang="en-US"/>
          </a:p>
        </p:txBody>
      </p:sp>
    </p:spTree>
    <p:extLst>
      <p:ext uri="{BB962C8B-B14F-4D97-AF65-F5344CB8AC3E}">
        <p14:creationId xmlns:p14="http://schemas.microsoft.com/office/powerpoint/2010/main" val="142145646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Giải thuật bakery: n process (tt)</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5/4/2020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13</a:t>
            </a:fld>
            <a:endParaRPr kumimoji="1" lang="ja-JP" altLang="en-US"/>
          </a:p>
        </p:txBody>
      </p:sp>
      <p:sp>
        <p:nvSpPr>
          <p:cNvPr id="8" name="Rectangle 2"/>
          <p:cNvSpPr txBox="1">
            <a:spLocks noChangeArrowheads="1"/>
          </p:cNvSpPr>
          <p:nvPr/>
        </p:nvSpPr>
        <p:spPr bwMode="auto">
          <a:xfrm>
            <a:off x="668338" y="1371600"/>
            <a:ext cx="7805737" cy="520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584200">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defTabSz="58420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defTabSz="5842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defTabSz="5842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defTabSz="5842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defTabSz="5842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defTabSz="5842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defTabSz="5842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defTabSz="5842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lang="en-US" altLang="en-US" sz="2000">
                <a:solidFill>
                  <a:srgbClr val="00B050"/>
                </a:solidFill>
                <a:latin typeface="Arial" panose="020B0604020202020204" pitchFamily="34" charset="0"/>
                <a:cs typeface="Arial" panose="020B0604020202020204" pitchFamily="34" charset="0"/>
                <a:sym typeface="Arial" panose="020B0604020202020204" pitchFamily="34" charset="0"/>
              </a:rPr>
              <a:t>/*  shared variable  */</a:t>
            </a:r>
          </a:p>
          <a:p>
            <a:pPr eaLnBrk="1">
              <a:spcBef>
                <a:spcPct val="0"/>
              </a:spcBef>
              <a:buClrTx/>
              <a:buSzTx/>
              <a:buFontTx/>
              <a:buNone/>
            </a:pPr>
            <a:r>
              <a:rPr lang="en-US" altLang="en-US" sz="2000">
                <a:solidFill>
                  <a:srgbClr val="0070C0"/>
                </a:solidFill>
                <a:latin typeface="Arial" panose="020B0604020202020204" pitchFamily="34" charset="0"/>
                <a:cs typeface="Arial" panose="020B0604020202020204" pitchFamily="34" charset="0"/>
                <a:sym typeface="Arial" panose="020B0604020202020204" pitchFamily="34" charset="0"/>
              </a:rPr>
              <a:t>boolean</a:t>
            </a:r>
            <a:r>
              <a:rPr lang="en-US" altLang="en-US" sz="2000">
                <a:latin typeface="Arial" panose="020B0604020202020204" pitchFamily="34" charset="0"/>
                <a:cs typeface="Arial" panose="020B0604020202020204" pitchFamily="34" charset="0"/>
                <a:sym typeface="Arial" panose="020B0604020202020204" pitchFamily="34" charset="0"/>
              </a:rPr>
              <a:t>      choosing[ n ]; 	</a:t>
            </a:r>
            <a:r>
              <a:rPr lang="en-US" altLang="en-US" sz="2000">
                <a:solidFill>
                  <a:srgbClr val="00B050"/>
                </a:solidFill>
                <a:latin typeface="Arial" panose="020B0604020202020204" pitchFamily="34" charset="0"/>
                <a:cs typeface="Arial" panose="020B0604020202020204" pitchFamily="34" charset="0"/>
                <a:sym typeface="Arial" panose="020B0604020202020204" pitchFamily="34" charset="0"/>
              </a:rPr>
              <a:t>/*  initially, choosing[ i ] = false  */</a:t>
            </a:r>
          </a:p>
          <a:p>
            <a:pPr eaLnBrk="1">
              <a:spcBef>
                <a:spcPct val="0"/>
              </a:spcBef>
              <a:buClrTx/>
              <a:buSzTx/>
              <a:buFontTx/>
              <a:buNone/>
            </a:pPr>
            <a:r>
              <a:rPr lang="en-US" altLang="en-US" sz="2000">
                <a:solidFill>
                  <a:srgbClr val="0070C0"/>
                </a:solidFill>
                <a:latin typeface="Arial" panose="020B0604020202020204" pitchFamily="34" charset="0"/>
                <a:cs typeface="Arial" panose="020B0604020202020204" pitchFamily="34" charset="0"/>
                <a:sym typeface="Arial" panose="020B0604020202020204" pitchFamily="34" charset="0"/>
              </a:rPr>
              <a:t>int</a:t>
            </a:r>
            <a:r>
              <a:rPr lang="en-US" altLang="en-US" sz="2000">
                <a:latin typeface="Arial" panose="020B0604020202020204" pitchFamily="34" charset="0"/>
                <a:cs typeface="Arial" panose="020B0604020202020204" pitchFamily="34" charset="0"/>
                <a:sym typeface="Arial" panose="020B0604020202020204" pitchFamily="34" charset="0"/>
              </a:rPr>
              <a:t>               num[ n ];		</a:t>
            </a:r>
            <a:r>
              <a:rPr lang="en-US" altLang="en-US" sz="2000">
                <a:solidFill>
                  <a:srgbClr val="00B050"/>
                </a:solidFill>
                <a:latin typeface="Arial" panose="020B0604020202020204" pitchFamily="34" charset="0"/>
                <a:cs typeface="Arial" panose="020B0604020202020204" pitchFamily="34" charset="0"/>
                <a:sym typeface="Arial" panose="020B0604020202020204" pitchFamily="34" charset="0"/>
              </a:rPr>
              <a:t>/*  initially, num[ i ] = 0               */</a:t>
            </a:r>
          </a:p>
          <a:p>
            <a:pPr eaLnBrk="1">
              <a:spcBef>
                <a:spcPct val="0"/>
              </a:spcBef>
              <a:buClrTx/>
              <a:buSzTx/>
              <a:buFontTx/>
              <a:buNone/>
            </a:pPr>
            <a:endParaRPr lang="en-US" altLang="en-US" sz="2000">
              <a:latin typeface="Arial" panose="020B0604020202020204" pitchFamily="34" charset="0"/>
              <a:cs typeface="Arial" panose="020B0604020202020204" pitchFamily="34" charset="0"/>
              <a:sym typeface="Arial" panose="020B0604020202020204" pitchFamily="34" charset="0"/>
            </a:endParaRPr>
          </a:p>
          <a:p>
            <a:pPr eaLnBrk="1">
              <a:spcBef>
                <a:spcPct val="0"/>
              </a:spcBef>
              <a:buClrTx/>
              <a:buSzTx/>
              <a:buFontTx/>
              <a:buNone/>
            </a:pPr>
            <a:r>
              <a:rPr lang="en-US" altLang="en-US" sz="2000">
                <a:solidFill>
                  <a:srgbClr val="0070C0"/>
                </a:solidFill>
                <a:latin typeface="Arial" panose="020B0604020202020204" pitchFamily="34" charset="0"/>
                <a:cs typeface="Arial" panose="020B0604020202020204" pitchFamily="34" charset="0"/>
                <a:sym typeface="Arial" panose="020B0604020202020204" pitchFamily="34" charset="0"/>
              </a:rPr>
              <a:t>do</a:t>
            </a:r>
            <a:r>
              <a:rPr lang="en-US" altLang="en-US" sz="2000">
                <a:latin typeface="Arial" panose="020B0604020202020204" pitchFamily="34" charset="0"/>
                <a:cs typeface="Arial" panose="020B0604020202020204" pitchFamily="34" charset="0"/>
                <a:sym typeface="Arial" panose="020B0604020202020204" pitchFamily="34" charset="0"/>
              </a:rPr>
              <a:t> {</a:t>
            </a:r>
          </a:p>
          <a:p>
            <a:pPr eaLnBrk="1">
              <a:spcBef>
                <a:spcPct val="0"/>
              </a:spcBef>
              <a:buClrTx/>
              <a:buSzTx/>
              <a:buFontTx/>
              <a:buNone/>
            </a:pPr>
            <a:r>
              <a:rPr lang="en-US" altLang="en-US" sz="2000">
                <a:latin typeface="Arial" panose="020B0604020202020204" pitchFamily="34" charset="0"/>
                <a:cs typeface="Arial" panose="020B0604020202020204" pitchFamily="34" charset="0"/>
                <a:sym typeface="Arial" panose="020B0604020202020204" pitchFamily="34" charset="0"/>
              </a:rPr>
              <a:t>		choosing[ i ] = </a:t>
            </a:r>
            <a:r>
              <a:rPr lang="en-US" altLang="en-US" sz="2000">
                <a:solidFill>
                  <a:srgbClr val="0070C0"/>
                </a:solidFill>
                <a:latin typeface="Arial" panose="020B0604020202020204" pitchFamily="34" charset="0"/>
                <a:cs typeface="Arial" panose="020B0604020202020204" pitchFamily="34" charset="0"/>
                <a:sym typeface="Arial" panose="020B0604020202020204" pitchFamily="34" charset="0"/>
              </a:rPr>
              <a:t>true</a:t>
            </a:r>
            <a:r>
              <a:rPr lang="en-US" altLang="en-US" sz="2000">
                <a:latin typeface="Arial" panose="020B0604020202020204" pitchFamily="34" charset="0"/>
                <a:cs typeface="Arial" panose="020B0604020202020204" pitchFamily="34" charset="0"/>
                <a:sym typeface="Arial" panose="020B0604020202020204" pitchFamily="34" charset="0"/>
              </a:rPr>
              <a:t>;</a:t>
            </a:r>
          </a:p>
          <a:p>
            <a:pPr eaLnBrk="1">
              <a:spcBef>
                <a:spcPct val="0"/>
              </a:spcBef>
              <a:buClrTx/>
              <a:buSzTx/>
              <a:buFontTx/>
              <a:buNone/>
            </a:pPr>
            <a:r>
              <a:rPr lang="en-US" altLang="en-US" sz="2000">
                <a:latin typeface="Arial" panose="020B0604020202020204" pitchFamily="34" charset="0"/>
                <a:cs typeface="Arial" panose="020B0604020202020204" pitchFamily="34" charset="0"/>
                <a:sym typeface="Arial" panose="020B0604020202020204" pitchFamily="34" charset="0"/>
              </a:rPr>
              <a:t>		num[ i ]        = max(num[0], num[1],…, num[n </a:t>
            </a:r>
            <a:r>
              <a:rPr lang="en-US" altLang="en-US" sz="2000">
                <a:latin typeface="Symbol" panose="05050102010706020507" pitchFamily="18" charset="2"/>
                <a:cs typeface="Arial" panose="020B0604020202020204" pitchFamily="34" charset="0"/>
                <a:sym typeface="Symbol" panose="05050102010706020507" pitchFamily="18" charset="2"/>
              </a:rPr>
              <a:t>−</a:t>
            </a:r>
            <a:r>
              <a:rPr lang="en-US" altLang="en-US" sz="2000">
                <a:latin typeface="Arial" panose="020B0604020202020204" pitchFamily="34" charset="0"/>
                <a:cs typeface="Arial" panose="020B0604020202020204" pitchFamily="34" charset="0"/>
                <a:sym typeface="Arial" panose="020B0604020202020204" pitchFamily="34" charset="0"/>
              </a:rPr>
              <a:t> 1]) + 1;</a:t>
            </a:r>
          </a:p>
          <a:p>
            <a:pPr eaLnBrk="1">
              <a:spcBef>
                <a:spcPct val="0"/>
              </a:spcBef>
              <a:buClrTx/>
              <a:buSzTx/>
              <a:buFontTx/>
              <a:buNone/>
            </a:pPr>
            <a:r>
              <a:rPr lang="en-US" altLang="en-US" sz="2000">
                <a:latin typeface="Arial" panose="020B0604020202020204" pitchFamily="34" charset="0"/>
                <a:cs typeface="Arial" panose="020B0604020202020204" pitchFamily="34" charset="0"/>
                <a:sym typeface="Arial" panose="020B0604020202020204" pitchFamily="34" charset="0"/>
              </a:rPr>
              <a:t>		choosing[ i ] = </a:t>
            </a:r>
            <a:r>
              <a:rPr lang="en-US" altLang="en-US" sz="2000">
                <a:solidFill>
                  <a:srgbClr val="0070C0"/>
                </a:solidFill>
                <a:latin typeface="Arial" panose="020B0604020202020204" pitchFamily="34" charset="0"/>
                <a:cs typeface="Arial" panose="020B0604020202020204" pitchFamily="34" charset="0"/>
                <a:sym typeface="Arial" panose="020B0604020202020204" pitchFamily="34" charset="0"/>
              </a:rPr>
              <a:t>false</a:t>
            </a:r>
            <a:r>
              <a:rPr lang="en-US" altLang="en-US" sz="2000">
                <a:latin typeface="Arial" panose="020B0604020202020204" pitchFamily="34" charset="0"/>
                <a:cs typeface="Arial" panose="020B0604020202020204" pitchFamily="34" charset="0"/>
                <a:sym typeface="Arial" panose="020B0604020202020204" pitchFamily="34" charset="0"/>
              </a:rPr>
              <a:t>;</a:t>
            </a:r>
          </a:p>
          <a:p>
            <a:pPr eaLnBrk="1">
              <a:spcBef>
                <a:spcPct val="0"/>
              </a:spcBef>
              <a:buClrTx/>
              <a:buSzTx/>
              <a:buFontTx/>
              <a:buNone/>
            </a:pPr>
            <a:r>
              <a:rPr lang="en-US" altLang="en-US" sz="2000">
                <a:latin typeface="Arial" panose="020B0604020202020204" pitchFamily="34" charset="0"/>
                <a:cs typeface="Arial" panose="020B0604020202020204" pitchFamily="34" charset="0"/>
                <a:sym typeface="Arial" panose="020B0604020202020204" pitchFamily="34" charset="0"/>
              </a:rPr>
              <a:t>		</a:t>
            </a:r>
            <a:r>
              <a:rPr lang="en-US" altLang="en-US" sz="2000">
                <a:solidFill>
                  <a:srgbClr val="0070C0"/>
                </a:solidFill>
                <a:latin typeface="Arial" panose="020B0604020202020204" pitchFamily="34" charset="0"/>
                <a:cs typeface="Arial" panose="020B0604020202020204" pitchFamily="34" charset="0"/>
                <a:sym typeface="Arial" panose="020B0604020202020204" pitchFamily="34" charset="0"/>
              </a:rPr>
              <a:t>for</a:t>
            </a:r>
            <a:r>
              <a:rPr lang="en-US" altLang="en-US" sz="2000">
                <a:latin typeface="Arial" panose="020B0604020202020204" pitchFamily="34" charset="0"/>
                <a:cs typeface="Arial" panose="020B0604020202020204" pitchFamily="34" charset="0"/>
                <a:sym typeface="Arial" panose="020B0604020202020204" pitchFamily="34" charset="0"/>
              </a:rPr>
              <a:t> (j = 0; j &lt; n; j++) {</a:t>
            </a:r>
          </a:p>
          <a:p>
            <a:pPr eaLnBrk="1">
              <a:spcBef>
                <a:spcPct val="0"/>
              </a:spcBef>
              <a:buClrTx/>
              <a:buSzTx/>
              <a:buFontTx/>
              <a:buNone/>
            </a:pPr>
            <a:r>
              <a:rPr lang="en-US" altLang="en-US" sz="2000">
                <a:latin typeface="Arial" panose="020B0604020202020204" pitchFamily="34" charset="0"/>
                <a:cs typeface="Arial" panose="020B0604020202020204" pitchFamily="34" charset="0"/>
                <a:sym typeface="Arial" panose="020B0604020202020204" pitchFamily="34" charset="0"/>
              </a:rPr>
              <a:t>		     </a:t>
            </a:r>
            <a:r>
              <a:rPr lang="en-US" altLang="en-US" sz="2000">
                <a:solidFill>
                  <a:srgbClr val="0070C0"/>
                </a:solidFill>
                <a:latin typeface="Arial" panose="020B0604020202020204" pitchFamily="34" charset="0"/>
                <a:cs typeface="Arial" panose="020B0604020202020204" pitchFamily="34" charset="0"/>
                <a:sym typeface="Arial" panose="020B0604020202020204" pitchFamily="34" charset="0"/>
              </a:rPr>
              <a:t>while</a:t>
            </a:r>
            <a:r>
              <a:rPr lang="en-US" altLang="en-US" sz="2000">
                <a:latin typeface="Arial" panose="020B0604020202020204" pitchFamily="34" charset="0"/>
                <a:cs typeface="Arial" panose="020B0604020202020204" pitchFamily="34" charset="0"/>
                <a:sym typeface="Arial" panose="020B0604020202020204" pitchFamily="34" charset="0"/>
              </a:rPr>
              <a:t> (choosing[ j ]); </a:t>
            </a:r>
          </a:p>
          <a:p>
            <a:pPr eaLnBrk="1">
              <a:spcBef>
                <a:spcPct val="0"/>
              </a:spcBef>
              <a:buClrTx/>
              <a:buSzTx/>
              <a:buFontTx/>
              <a:buNone/>
            </a:pPr>
            <a:r>
              <a:rPr lang="en-US" altLang="en-US" sz="2000">
                <a:latin typeface="Arial" panose="020B0604020202020204" pitchFamily="34" charset="0"/>
                <a:cs typeface="Arial" panose="020B0604020202020204" pitchFamily="34" charset="0"/>
                <a:sym typeface="Arial" panose="020B0604020202020204" pitchFamily="34" charset="0"/>
              </a:rPr>
              <a:t>		     </a:t>
            </a:r>
            <a:r>
              <a:rPr lang="en-US" altLang="en-US" sz="2000">
                <a:solidFill>
                  <a:srgbClr val="0070C0"/>
                </a:solidFill>
                <a:latin typeface="Arial" panose="020B0604020202020204" pitchFamily="34" charset="0"/>
                <a:cs typeface="Arial" panose="020B0604020202020204" pitchFamily="34" charset="0"/>
                <a:sym typeface="Arial" panose="020B0604020202020204" pitchFamily="34" charset="0"/>
              </a:rPr>
              <a:t>while</a:t>
            </a:r>
            <a:r>
              <a:rPr lang="en-US" altLang="en-US" sz="2000">
                <a:latin typeface="Arial" panose="020B0604020202020204" pitchFamily="34" charset="0"/>
                <a:cs typeface="Arial" panose="020B0604020202020204" pitchFamily="34" charset="0"/>
                <a:sym typeface="Arial" panose="020B0604020202020204" pitchFamily="34" charset="0"/>
              </a:rPr>
              <a:t> ((num[ j ] != 0) &amp;&amp; (num[ j ], j) &lt; (num[ i ], i));</a:t>
            </a:r>
          </a:p>
          <a:p>
            <a:pPr eaLnBrk="1">
              <a:spcBef>
                <a:spcPct val="0"/>
              </a:spcBef>
              <a:buClrTx/>
              <a:buSzTx/>
              <a:buFontTx/>
              <a:buNone/>
            </a:pPr>
            <a:r>
              <a:rPr lang="en-US" altLang="en-US" sz="2000">
                <a:latin typeface="Arial" panose="020B0604020202020204" pitchFamily="34" charset="0"/>
                <a:cs typeface="Arial" panose="020B0604020202020204" pitchFamily="34" charset="0"/>
                <a:sym typeface="Arial" panose="020B0604020202020204" pitchFamily="34" charset="0"/>
              </a:rPr>
              <a:t>		}</a:t>
            </a:r>
          </a:p>
          <a:p>
            <a:pPr eaLnBrk="1">
              <a:spcBef>
                <a:spcPct val="0"/>
              </a:spcBef>
              <a:buClrTx/>
              <a:buSzTx/>
              <a:buFontTx/>
              <a:buNone/>
            </a:pPr>
            <a:r>
              <a:rPr lang="en-US" altLang="en-US" sz="2000">
                <a:latin typeface="Arial" panose="020B0604020202020204" pitchFamily="34" charset="0"/>
                <a:cs typeface="Arial" panose="020B0604020202020204" pitchFamily="34" charset="0"/>
                <a:sym typeface="Arial" panose="020B0604020202020204" pitchFamily="34" charset="0"/>
              </a:rPr>
              <a:t>		    </a:t>
            </a:r>
            <a:r>
              <a:rPr lang="en-US" altLang="en-US" sz="2000">
                <a:solidFill>
                  <a:srgbClr val="FF0000"/>
                </a:solidFill>
                <a:latin typeface="Arial" panose="020B0604020202020204" pitchFamily="34" charset="0"/>
                <a:cs typeface="Arial" panose="020B0604020202020204" pitchFamily="34" charset="0"/>
                <a:sym typeface="Arial" panose="020B0604020202020204" pitchFamily="34" charset="0"/>
              </a:rPr>
              <a:t>critical section</a:t>
            </a:r>
          </a:p>
          <a:p>
            <a:pPr eaLnBrk="1">
              <a:spcBef>
                <a:spcPct val="0"/>
              </a:spcBef>
              <a:buClrTx/>
              <a:buSzTx/>
              <a:buFontTx/>
              <a:buNone/>
            </a:pPr>
            <a:r>
              <a:rPr lang="en-US" altLang="en-US" sz="2000">
                <a:latin typeface="Arial" panose="020B0604020202020204" pitchFamily="34" charset="0"/>
                <a:cs typeface="Arial" panose="020B0604020202020204" pitchFamily="34" charset="0"/>
                <a:sym typeface="Arial" panose="020B0604020202020204" pitchFamily="34" charset="0"/>
              </a:rPr>
              <a:t>		num[ i ] = 0;</a:t>
            </a:r>
          </a:p>
          <a:p>
            <a:pPr eaLnBrk="1">
              <a:spcBef>
                <a:spcPct val="0"/>
              </a:spcBef>
              <a:buClrTx/>
              <a:buSzTx/>
              <a:buFontTx/>
              <a:buNone/>
            </a:pPr>
            <a:r>
              <a:rPr lang="en-US" altLang="en-US" sz="2000">
                <a:latin typeface="Arial" panose="020B0604020202020204" pitchFamily="34" charset="0"/>
                <a:cs typeface="Arial" panose="020B0604020202020204" pitchFamily="34" charset="0"/>
                <a:sym typeface="Arial" panose="020B0604020202020204" pitchFamily="34" charset="0"/>
              </a:rPr>
              <a:t>		    </a:t>
            </a:r>
            <a:r>
              <a:rPr lang="en-US" altLang="en-US" sz="2000">
                <a:solidFill>
                  <a:srgbClr val="FF0000"/>
                </a:solidFill>
                <a:latin typeface="Arial" panose="020B0604020202020204" pitchFamily="34" charset="0"/>
                <a:cs typeface="Arial" panose="020B0604020202020204" pitchFamily="34" charset="0"/>
                <a:sym typeface="Arial" panose="020B0604020202020204" pitchFamily="34" charset="0"/>
              </a:rPr>
              <a:t>remainder section</a:t>
            </a:r>
          </a:p>
          <a:p>
            <a:pPr eaLnBrk="1">
              <a:spcBef>
                <a:spcPct val="0"/>
              </a:spcBef>
              <a:buClrTx/>
              <a:buSzTx/>
              <a:buFontTx/>
              <a:buNone/>
            </a:pPr>
            <a:r>
              <a:rPr lang="en-US" altLang="en-US" sz="2000">
                <a:latin typeface="Arial" panose="020B0604020202020204" pitchFamily="34" charset="0"/>
                <a:cs typeface="Arial" panose="020B0604020202020204" pitchFamily="34" charset="0"/>
                <a:sym typeface="Arial" panose="020B0604020202020204" pitchFamily="34" charset="0"/>
              </a:rPr>
              <a:t>} </a:t>
            </a:r>
            <a:r>
              <a:rPr lang="en-US" altLang="en-US" sz="2000">
                <a:solidFill>
                  <a:srgbClr val="0070C0"/>
                </a:solidFill>
                <a:latin typeface="Arial" panose="020B0604020202020204" pitchFamily="34" charset="0"/>
                <a:cs typeface="Arial" panose="020B0604020202020204" pitchFamily="34" charset="0"/>
                <a:sym typeface="Arial" panose="020B0604020202020204" pitchFamily="34" charset="0"/>
              </a:rPr>
              <a:t>while</a:t>
            </a:r>
            <a:r>
              <a:rPr lang="en-US" altLang="en-US" sz="2000">
                <a:latin typeface="Arial" panose="020B0604020202020204" pitchFamily="34" charset="0"/>
                <a:cs typeface="Arial" panose="020B0604020202020204" pitchFamily="34" charset="0"/>
                <a:sym typeface="Arial" panose="020B0604020202020204" pitchFamily="34" charset="0"/>
              </a:rPr>
              <a:t> (1);</a:t>
            </a:r>
            <a:endParaRPr lang="en-US" altLang="en-US">
              <a:cs typeface="Arial" panose="020B0604020202020204" pitchFamily="34" charset="0"/>
            </a:endParaRPr>
          </a:p>
        </p:txBody>
      </p:sp>
    </p:spTree>
    <p:extLst>
      <p:ext uri="{BB962C8B-B14F-4D97-AF65-F5344CB8AC3E}">
        <p14:creationId xmlns:p14="http://schemas.microsoft.com/office/powerpoint/2010/main" val="140362363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Từ software đến hardware</a:t>
            </a:r>
            <a:endParaRPr kumimoji="1" lang="ja-JP" altLang="en-US" dirty="0"/>
          </a:p>
        </p:txBody>
      </p:sp>
      <p:sp>
        <p:nvSpPr>
          <p:cNvPr id="3" name="コンテンツ プレースホルダ 2"/>
          <p:cNvSpPr>
            <a:spLocks noGrp="1"/>
          </p:cNvSpPr>
          <p:nvPr>
            <p:ph idx="1"/>
          </p:nvPr>
        </p:nvSpPr>
        <p:spPr/>
        <p:txBody>
          <a:bodyPr/>
          <a:lstStyle/>
          <a:p>
            <a:r>
              <a:rPr lang="en-US" altLang="en-US"/>
              <a:t>Khuyết điểm của các giải pháp software</a:t>
            </a:r>
            <a:r>
              <a:rPr lang="vi-VN" altLang="en-US"/>
              <a:t>:</a:t>
            </a:r>
          </a:p>
          <a:p>
            <a:pPr lvl="1"/>
            <a:r>
              <a:rPr lang="vi-VN" altLang="en-US" sz="2800"/>
              <a:t>Các process khi yêu cầu được vào vùng tranh chấp đều phải liên tục kiểm tra điều kiện (busy waiting), tốn nhiều thời gian xử lý của CPU</a:t>
            </a:r>
          </a:p>
          <a:p>
            <a:pPr lvl="1"/>
            <a:r>
              <a:rPr lang="vi-VN" altLang="en-US" sz="2800"/>
              <a:t>Nếu thời gian xử lý trong vùng tranh chấp lớn, một giải pháp hiệu quả nên có cơ chế block các process cần đợi.</a:t>
            </a:r>
            <a:endParaRPr lang="en-US" altLang="en-US" sz="2800"/>
          </a:p>
          <a:p>
            <a:r>
              <a:rPr lang="vi-VN" altLang="en-US"/>
              <a:t>C</a:t>
            </a:r>
            <a:r>
              <a:rPr lang="en-US" altLang="en-US"/>
              <a:t>ác giải pháp phần cứng:</a:t>
            </a:r>
            <a:endParaRPr lang="vi-VN" altLang="en-US"/>
          </a:p>
          <a:p>
            <a:pPr lvl="1"/>
            <a:r>
              <a:rPr lang="vi-VN" altLang="en-US" sz="2800"/>
              <a:t>Cấm ngắt (disable interrupts)</a:t>
            </a:r>
          </a:p>
          <a:p>
            <a:pPr lvl="1"/>
            <a:r>
              <a:rPr lang="vi-VN" altLang="en-US" sz="2800"/>
              <a:t>Dùng các lệnh đặc biệt</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5/4/2020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14</a:t>
            </a:fld>
            <a:endParaRPr kumimoji="1" lang="ja-JP" altLang="en-US"/>
          </a:p>
        </p:txBody>
      </p:sp>
    </p:spTree>
    <p:extLst>
      <p:ext uri="{BB962C8B-B14F-4D97-AF65-F5344CB8AC3E}">
        <p14:creationId xmlns:p14="http://schemas.microsoft.com/office/powerpoint/2010/main" val="233653484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Cấm ngắt</a:t>
            </a:r>
            <a:endParaRPr kumimoji="1" lang="ja-JP" altLang="en-US" dirty="0"/>
          </a:p>
        </p:txBody>
      </p:sp>
      <p:sp>
        <p:nvSpPr>
          <p:cNvPr id="3" name="コンテンツ プレースホルダ 2"/>
          <p:cNvSpPr>
            <a:spLocks noGrp="1"/>
          </p:cNvSpPr>
          <p:nvPr>
            <p:ph idx="1"/>
          </p:nvPr>
        </p:nvSpPr>
        <p:spPr>
          <a:xfrm>
            <a:off x="251520" y="1412776"/>
            <a:ext cx="5311080" cy="4824536"/>
          </a:xfrm>
        </p:spPr>
        <p:txBody>
          <a:bodyPr/>
          <a:lstStyle/>
          <a:p>
            <a:pPr>
              <a:defRPr/>
            </a:pPr>
            <a:r>
              <a:rPr lang="en-US"/>
              <a:t>Trong hệ thống uniprocessor: mutual exclusion được đảm bảo</a:t>
            </a:r>
          </a:p>
          <a:p>
            <a:pPr lvl="1">
              <a:defRPr/>
            </a:pPr>
            <a:r>
              <a:rPr lang="en-US"/>
              <a:t>Nhưng nếu system clock được cập nhật do interrupt thì…</a:t>
            </a:r>
          </a:p>
          <a:p>
            <a:pPr>
              <a:defRPr/>
            </a:pPr>
            <a:r>
              <a:rPr lang="en-US"/>
              <a:t>Trong hệ thống multiprocessor: mutual exclusion không được đảm bảo</a:t>
            </a:r>
          </a:p>
          <a:p>
            <a:pPr lvl="1">
              <a:defRPr/>
            </a:pPr>
            <a:r>
              <a:rPr lang="en-US"/>
              <a:t>Chỉ cấm ngắt tại CPU thực thi lệnh disable_interrupts</a:t>
            </a:r>
          </a:p>
          <a:p>
            <a:pPr lvl="1">
              <a:defRPr/>
            </a:pPr>
            <a:r>
              <a:rPr lang="en-US"/>
              <a:t>Các CPU khác vẫn có thể truy cập bộ nhớ chia sẻ</a:t>
            </a:r>
            <a:endParaRPr 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5/4/2020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15</a:t>
            </a:fld>
            <a:endParaRPr kumimoji="1" lang="ja-JP" altLang="en-US"/>
          </a:p>
        </p:txBody>
      </p:sp>
      <p:sp>
        <p:nvSpPr>
          <p:cNvPr id="7" name="Rectangle 3"/>
          <p:cNvSpPr>
            <a:spLocks/>
          </p:cNvSpPr>
          <p:nvPr/>
        </p:nvSpPr>
        <p:spPr bwMode="auto">
          <a:xfrm>
            <a:off x="5562600" y="1338263"/>
            <a:ext cx="3429000" cy="2308324"/>
          </a:xfrm>
          <a:prstGeom prst="rect">
            <a:avLst/>
          </a:prstGeom>
          <a:solidFill>
            <a:srgbClr val="FFFFFF"/>
          </a:solidFill>
          <a:ln w="25400">
            <a:solidFill>
              <a:srgbClr val="00CC99"/>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45720" rIns="4572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latin typeface="Verdana" panose="020B0604030504040204" pitchFamily="34" charset="0"/>
              </a:rPr>
              <a:t>Process Pi:</a:t>
            </a:r>
          </a:p>
          <a:p>
            <a:pPr>
              <a:spcBef>
                <a:spcPct val="0"/>
              </a:spcBef>
              <a:buClrTx/>
              <a:buSzTx/>
              <a:buFontTx/>
              <a:buNone/>
            </a:pPr>
            <a:endParaRPr kumimoji="0" lang="en-US" altLang="en-US">
              <a:latin typeface="Verdana" panose="020B0604030504040204" pitchFamily="34" charset="0"/>
            </a:endParaRPr>
          </a:p>
          <a:p>
            <a:pPr>
              <a:spcBef>
                <a:spcPct val="0"/>
              </a:spcBef>
              <a:buClrTx/>
              <a:buSzTx/>
              <a:buFontTx/>
              <a:buNone/>
            </a:pPr>
            <a:r>
              <a:rPr kumimoji="0" lang="en-US" altLang="en-US">
                <a:latin typeface="Verdana" panose="020B0604030504040204" pitchFamily="34" charset="0"/>
              </a:rPr>
              <a:t>do {</a:t>
            </a:r>
          </a:p>
          <a:p>
            <a:pPr>
              <a:spcBef>
                <a:spcPct val="0"/>
              </a:spcBef>
              <a:buClrTx/>
              <a:buSzTx/>
              <a:buFontTx/>
              <a:buNone/>
            </a:pPr>
            <a:r>
              <a:rPr kumimoji="0" lang="en-US" altLang="en-US">
                <a:latin typeface="Verdana" panose="020B0604030504040204" pitchFamily="34" charset="0"/>
              </a:rPr>
              <a:t>  	disable_interrupts();</a:t>
            </a:r>
          </a:p>
          <a:p>
            <a:pPr>
              <a:spcBef>
                <a:spcPct val="0"/>
              </a:spcBef>
              <a:buClrTx/>
              <a:buSzTx/>
              <a:buFontTx/>
              <a:buNone/>
            </a:pPr>
            <a:r>
              <a:rPr kumimoji="0" lang="en-US" altLang="en-US">
                <a:latin typeface="Verdana" panose="020B0604030504040204" pitchFamily="34" charset="0"/>
              </a:rPr>
              <a:t>  	    critical section</a:t>
            </a:r>
          </a:p>
          <a:p>
            <a:pPr>
              <a:spcBef>
                <a:spcPct val="0"/>
              </a:spcBef>
              <a:buClrTx/>
              <a:buSzTx/>
              <a:buFontTx/>
              <a:buNone/>
            </a:pPr>
            <a:r>
              <a:rPr kumimoji="0" lang="en-US" altLang="en-US">
                <a:latin typeface="Verdana" panose="020B0604030504040204" pitchFamily="34" charset="0"/>
              </a:rPr>
              <a:t>  	enable_interrupts();</a:t>
            </a:r>
          </a:p>
          <a:p>
            <a:pPr>
              <a:spcBef>
                <a:spcPct val="0"/>
              </a:spcBef>
              <a:buClrTx/>
              <a:buSzTx/>
              <a:buFontTx/>
              <a:buNone/>
            </a:pPr>
            <a:r>
              <a:rPr kumimoji="0" lang="en-US" altLang="en-US">
                <a:latin typeface="Verdana" panose="020B0604030504040204" pitchFamily="34" charset="0"/>
              </a:rPr>
              <a:t>  	    remainder section</a:t>
            </a:r>
          </a:p>
          <a:p>
            <a:pPr>
              <a:spcBef>
                <a:spcPct val="0"/>
              </a:spcBef>
              <a:buClrTx/>
              <a:buSzTx/>
              <a:buFontTx/>
              <a:buNone/>
            </a:pPr>
            <a:r>
              <a:rPr kumimoji="0" lang="en-US" altLang="en-US">
                <a:latin typeface="Verdana" panose="020B0604030504040204" pitchFamily="34" charset="0"/>
              </a:rPr>
              <a:t>} while (1);</a:t>
            </a:r>
          </a:p>
        </p:txBody>
      </p:sp>
    </p:spTree>
    <p:extLst>
      <p:ext uri="{BB962C8B-B14F-4D97-AF65-F5344CB8AC3E}">
        <p14:creationId xmlns:p14="http://schemas.microsoft.com/office/powerpoint/2010/main" val="63379352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Lệnh TestAndSet</a:t>
            </a:r>
            <a:endParaRPr kumimoji="1" lang="ja-JP" altLang="en-US" dirty="0"/>
          </a:p>
        </p:txBody>
      </p:sp>
      <p:sp>
        <p:nvSpPr>
          <p:cNvPr id="3" name="コンテンツ プレースホルダ 2"/>
          <p:cNvSpPr>
            <a:spLocks noGrp="1"/>
          </p:cNvSpPr>
          <p:nvPr>
            <p:ph idx="1"/>
          </p:nvPr>
        </p:nvSpPr>
        <p:spPr>
          <a:xfrm>
            <a:off x="251520" y="1412776"/>
            <a:ext cx="8435280" cy="949424"/>
          </a:xfrm>
        </p:spPr>
        <p:txBody>
          <a:bodyPr/>
          <a:lstStyle/>
          <a:p>
            <a:r>
              <a:rPr lang="en-US" altLang="en-US"/>
              <a:t>Đọc và ghi một biến trong một thao tác atomic (không chia cắt được)</a:t>
            </a:r>
            <a:endParaRPr lang="vi-VN" altLang="en-US" sz="240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5/4/2020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16</a:t>
            </a:fld>
            <a:endParaRPr kumimoji="1" lang="ja-JP" altLang="en-US"/>
          </a:p>
        </p:txBody>
      </p:sp>
      <p:sp>
        <p:nvSpPr>
          <p:cNvPr id="8" name="Rectangle 3"/>
          <p:cNvSpPr>
            <a:spLocks/>
          </p:cNvSpPr>
          <p:nvPr/>
        </p:nvSpPr>
        <p:spPr bwMode="auto">
          <a:xfrm>
            <a:off x="280988" y="2457450"/>
            <a:ext cx="4621212" cy="2058987"/>
          </a:xfrm>
          <a:prstGeom prst="rect">
            <a:avLst/>
          </a:prstGeom>
          <a:solidFill>
            <a:srgbClr val="EAEAEA"/>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ts val="400"/>
              </a:spcBef>
              <a:buClrTx/>
              <a:buSzTx/>
              <a:buFontTx/>
              <a:buNone/>
            </a:pPr>
            <a:r>
              <a:rPr kumimoji="0" lang="en-US" altLang="en-US" sz="2000">
                <a:solidFill>
                  <a:srgbClr val="0070C0"/>
                </a:solidFill>
                <a:latin typeface="VNI-Helve" pitchFamily="2" charset="0"/>
                <a:sym typeface="VNI-Helve" pitchFamily="2" charset="0"/>
              </a:rPr>
              <a:t>boolean </a:t>
            </a:r>
            <a:r>
              <a:rPr kumimoji="0" lang="en-US" altLang="en-US" sz="2000">
                <a:latin typeface="VNI-Helve" pitchFamily="2" charset="0"/>
                <a:sym typeface="VNI-Helve" pitchFamily="2" charset="0"/>
              </a:rPr>
              <a:t>TestAndSet( </a:t>
            </a:r>
            <a:r>
              <a:rPr kumimoji="0" lang="en-US" altLang="en-US" sz="2000">
                <a:solidFill>
                  <a:srgbClr val="0070C0"/>
                </a:solidFill>
                <a:latin typeface="VNI-Helve" pitchFamily="2" charset="0"/>
                <a:sym typeface="VNI-Helve" pitchFamily="2" charset="0"/>
              </a:rPr>
              <a:t>boolean </a:t>
            </a:r>
            <a:r>
              <a:rPr kumimoji="0" lang="en-US" altLang="en-US" sz="2400" b="1">
                <a:solidFill>
                  <a:srgbClr val="FF2600"/>
                </a:solidFill>
                <a:latin typeface="Tahoma" panose="020B0604030504040204" pitchFamily="34" charset="0"/>
                <a:cs typeface="Tahoma" panose="020B0604030504040204" pitchFamily="34" charset="0"/>
                <a:sym typeface="Tahoma" panose="020B0604030504040204" pitchFamily="34" charset="0"/>
              </a:rPr>
              <a:t>*</a:t>
            </a:r>
            <a:r>
              <a:rPr kumimoji="0" lang="en-US" altLang="en-US" sz="2000">
                <a:latin typeface="VNI-Helve" pitchFamily="2" charset="0"/>
                <a:cs typeface="Tahoma" panose="020B0604030504040204" pitchFamily="34" charset="0"/>
                <a:sym typeface="VNI-Helve" pitchFamily="2" charset="0"/>
              </a:rPr>
              <a:t>target){</a:t>
            </a:r>
          </a:p>
          <a:p>
            <a:pPr>
              <a:spcBef>
                <a:spcPts val="400"/>
              </a:spcBef>
              <a:buClrTx/>
              <a:buSzTx/>
              <a:buFontTx/>
              <a:buNone/>
            </a:pPr>
            <a:r>
              <a:rPr kumimoji="0" lang="en-US" altLang="en-US" sz="2000">
                <a:latin typeface="VNI-Helve" pitchFamily="2" charset="0"/>
                <a:cs typeface="Tahoma" panose="020B0604030504040204" pitchFamily="34" charset="0"/>
                <a:sym typeface="VNI-Helve" pitchFamily="2" charset="0"/>
              </a:rPr>
              <a:t>    </a:t>
            </a:r>
            <a:r>
              <a:rPr kumimoji="0" lang="en-US" altLang="en-US" sz="2000">
                <a:solidFill>
                  <a:srgbClr val="0070C0"/>
                </a:solidFill>
                <a:latin typeface="VNI-Helve" pitchFamily="2" charset="0"/>
                <a:cs typeface="Tahoma" panose="020B0604030504040204" pitchFamily="34" charset="0"/>
                <a:sym typeface="VNI-Helve" pitchFamily="2" charset="0"/>
              </a:rPr>
              <a:t>boolean </a:t>
            </a:r>
            <a:r>
              <a:rPr kumimoji="0" lang="en-US" altLang="en-US" sz="2000">
                <a:latin typeface="VNI-Helve" pitchFamily="2" charset="0"/>
                <a:cs typeface="Tahoma" panose="020B0604030504040204" pitchFamily="34" charset="0"/>
                <a:sym typeface="VNI-Helve" pitchFamily="2" charset="0"/>
              </a:rPr>
              <a:t>rv = </a:t>
            </a:r>
            <a:r>
              <a:rPr kumimoji="0" lang="en-US" altLang="en-US" sz="2400" b="1">
                <a:solidFill>
                  <a:srgbClr val="FF2600"/>
                </a:solidFill>
                <a:latin typeface="Tahoma" panose="020B0604030504040204" pitchFamily="34" charset="0"/>
                <a:cs typeface="Tahoma" panose="020B0604030504040204" pitchFamily="34" charset="0"/>
                <a:sym typeface="Tahoma" panose="020B0604030504040204" pitchFamily="34" charset="0"/>
              </a:rPr>
              <a:t>*</a:t>
            </a:r>
            <a:r>
              <a:rPr kumimoji="0" lang="en-US" altLang="en-US" sz="2000">
                <a:latin typeface="VNI-Helve" pitchFamily="2" charset="0"/>
                <a:cs typeface="Tahoma" panose="020B0604030504040204" pitchFamily="34" charset="0"/>
                <a:sym typeface="VNI-Helve" pitchFamily="2" charset="0"/>
              </a:rPr>
              <a:t>target;</a:t>
            </a:r>
          </a:p>
          <a:p>
            <a:pPr>
              <a:spcBef>
                <a:spcPts val="400"/>
              </a:spcBef>
              <a:buClrTx/>
              <a:buSzTx/>
              <a:buFontTx/>
              <a:buNone/>
            </a:pPr>
            <a:r>
              <a:rPr kumimoji="0" lang="en-US" altLang="en-US" sz="2000">
                <a:latin typeface="VNI-Helve" pitchFamily="2" charset="0"/>
                <a:cs typeface="Tahoma" panose="020B0604030504040204" pitchFamily="34" charset="0"/>
                <a:sym typeface="VNI-Helve" pitchFamily="2" charset="0"/>
              </a:rPr>
              <a:t>    </a:t>
            </a:r>
            <a:r>
              <a:rPr kumimoji="0" lang="en-US" altLang="en-US" sz="2400" b="1">
                <a:solidFill>
                  <a:srgbClr val="FF2600"/>
                </a:solidFill>
                <a:latin typeface="Tahoma" panose="020B0604030504040204" pitchFamily="34" charset="0"/>
                <a:cs typeface="Tahoma" panose="020B0604030504040204" pitchFamily="34" charset="0"/>
                <a:sym typeface="Tahoma" panose="020B0604030504040204" pitchFamily="34" charset="0"/>
              </a:rPr>
              <a:t>*</a:t>
            </a:r>
            <a:r>
              <a:rPr kumimoji="0" lang="en-US" altLang="en-US" sz="2000">
                <a:latin typeface="VNI-Helve" pitchFamily="2" charset="0"/>
                <a:cs typeface="Tahoma" panose="020B0604030504040204" pitchFamily="34" charset="0"/>
                <a:sym typeface="VNI-Helve" pitchFamily="2" charset="0"/>
              </a:rPr>
              <a:t>target = </a:t>
            </a:r>
            <a:r>
              <a:rPr kumimoji="0" lang="en-US" altLang="en-US" sz="2000">
                <a:solidFill>
                  <a:srgbClr val="0070C0"/>
                </a:solidFill>
                <a:latin typeface="VNI-Helve" pitchFamily="2" charset="0"/>
                <a:cs typeface="Tahoma" panose="020B0604030504040204" pitchFamily="34" charset="0"/>
                <a:sym typeface="VNI-Helve" pitchFamily="2" charset="0"/>
              </a:rPr>
              <a:t>true</a:t>
            </a:r>
            <a:r>
              <a:rPr kumimoji="0" lang="en-US" altLang="en-US" sz="2000">
                <a:latin typeface="VNI-Helve" pitchFamily="2" charset="0"/>
                <a:cs typeface="Tahoma" panose="020B0604030504040204" pitchFamily="34" charset="0"/>
                <a:sym typeface="VNI-Helve" pitchFamily="2" charset="0"/>
              </a:rPr>
              <a:t>;</a:t>
            </a:r>
          </a:p>
          <a:p>
            <a:pPr>
              <a:spcBef>
                <a:spcPts val="400"/>
              </a:spcBef>
              <a:buClrTx/>
              <a:buSzTx/>
              <a:buFontTx/>
              <a:buNone/>
            </a:pPr>
            <a:r>
              <a:rPr kumimoji="0" lang="en-US" altLang="en-US" sz="2000">
                <a:latin typeface="VNI-Helve" pitchFamily="2" charset="0"/>
                <a:cs typeface="Tahoma" panose="020B0604030504040204" pitchFamily="34" charset="0"/>
                <a:sym typeface="VNI-Helve" pitchFamily="2" charset="0"/>
              </a:rPr>
              <a:t>    </a:t>
            </a:r>
            <a:r>
              <a:rPr kumimoji="0" lang="en-US" altLang="en-US" sz="2000">
                <a:solidFill>
                  <a:srgbClr val="0070C0"/>
                </a:solidFill>
                <a:latin typeface="VNI-Helve" pitchFamily="2" charset="0"/>
                <a:cs typeface="Tahoma" panose="020B0604030504040204" pitchFamily="34" charset="0"/>
                <a:sym typeface="VNI-Helve" pitchFamily="2" charset="0"/>
              </a:rPr>
              <a:t>return</a:t>
            </a:r>
            <a:r>
              <a:rPr kumimoji="0" lang="en-US" altLang="en-US" sz="2000">
                <a:latin typeface="VNI-Helve" pitchFamily="2" charset="0"/>
                <a:cs typeface="Tahoma" panose="020B0604030504040204" pitchFamily="34" charset="0"/>
                <a:sym typeface="VNI-Helve" pitchFamily="2" charset="0"/>
              </a:rPr>
              <a:t> rv;</a:t>
            </a:r>
          </a:p>
          <a:p>
            <a:pPr>
              <a:spcBef>
                <a:spcPts val="400"/>
              </a:spcBef>
              <a:buClrTx/>
              <a:buSzTx/>
              <a:buFontTx/>
              <a:buNone/>
            </a:pPr>
            <a:r>
              <a:rPr kumimoji="0" lang="en-US" altLang="en-US" sz="2000">
                <a:latin typeface="VNI-Helve" pitchFamily="2" charset="0"/>
                <a:cs typeface="Tahoma" panose="020B0604030504040204" pitchFamily="34" charset="0"/>
                <a:sym typeface="VNI-Helve" pitchFamily="2" charset="0"/>
              </a:rPr>
              <a:t>}</a:t>
            </a:r>
            <a:endParaRPr kumimoji="0" lang="en-US" altLang="en-US">
              <a:latin typeface="Verdana" panose="020B0604030504040204" pitchFamily="34" charset="0"/>
              <a:cs typeface="Tahoma" panose="020B0604030504040204" pitchFamily="34" charset="0"/>
            </a:endParaRPr>
          </a:p>
        </p:txBody>
      </p:sp>
      <p:sp>
        <p:nvSpPr>
          <p:cNvPr id="9" name="Rectangle 4"/>
          <p:cNvSpPr>
            <a:spLocks/>
          </p:cNvSpPr>
          <p:nvPr/>
        </p:nvSpPr>
        <p:spPr bwMode="auto">
          <a:xfrm>
            <a:off x="4965700" y="2438400"/>
            <a:ext cx="4100513" cy="403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ts val="400"/>
              </a:spcBef>
              <a:buClr>
                <a:srgbClr val="000000"/>
              </a:buClr>
              <a:buFont typeface="Helvetica" panose="020B0604020202020204" pitchFamily="34" charset="0"/>
              <a:buChar char=""/>
            </a:pPr>
            <a:r>
              <a:rPr kumimoji="0" lang="en-US" altLang="en-US" sz="2000">
                <a:latin typeface="VNI-Helve" pitchFamily="2" charset="0"/>
                <a:sym typeface="VNI-Helve" pitchFamily="2" charset="0"/>
              </a:rPr>
              <a:t>  Shared data: </a:t>
            </a:r>
            <a:br>
              <a:rPr kumimoji="0" lang="en-US" altLang="en-US" sz="2000">
                <a:latin typeface="VNI-Helve" pitchFamily="2" charset="0"/>
                <a:sym typeface="VNI-Helve" pitchFamily="2" charset="0"/>
              </a:rPr>
            </a:br>
            <a:r>
              <a:rPr kumimoji="0" lang="en-US" altLang="en-US" sz="2000">
                <a:solidFill>
                  <a:srgbClr val="0070C0"/>
                </a:solidFill>
                <a:latin typeface="VNI-Helve" pitchFamily="2" charset="0"/>
                <a:sym typeface="VNI-Helve" pitchFamily="2" charset="0"/>
              </a:rPr>
              <a:t>     boolean</a:t>
            </a:r>
            <a:r>
              <a:rPr kumimoji="0" lang="en-US" altLang="en-US" sz="2000">
                <a:latin typeface="VNI-Helve" pitchFamily="2" charset="0"/>
                <a:sym typeface="VNI-Helve" pitchFamily="2" charset="0"/>
              </a:rPr>
              <a:t>  lock = </a:t>
            </a:r>
            <a:r>
              <a:rPr kumimoji="0" lang="en-US" altLang="en-US" sz="2000">
                <a:solidFill>
                  <a:srgbClr val="0070C0"/>
                </a:solidFill>
                <a:latin typeface="VNI-Helve" pitchFamily="2" charset="0"/>
                <a:sym typeface="VNI-Helve" pitchFamily="2" charset="0"/>
              </a:rPr>
              <a:t>false</a:t>
            </a:r>
            <a:r>
              <a:rPr kumimoji="0" lang="en-US" altLang="en-US" sz="2000">
                <a:latin typeface="VNI-Helve" pitchFamily="2" charset="0"/>
                <a:sym typeface="VNI-Helve" pitchFamily="2" charset="0"/>
              </a:rPr>
              <a:t>;</a:t>
            </a:r>
            <a:br>
              <a:rPr kumimoji="0" lang="en-US" altLang="en-US" sz="2000">
                <a:latin typeface="VNI-Helve" pitchFamily="2" charset="0"/>
                <a:sym typeface="VNI-Helve" pitchFamily="2" charset="0"/>
              </a:rPr>
            </a:br>
            <a:endParaRPr kumimoji="0" lang="en-US" altLang="en-US" sz="2000">
              <a:latin typeface="VNI-Helve" pitchFamily="2" charset="0"/>
              <a:sym typeface="VNI-Helve" pitchFamily="2" charset="0"/>
            </a:endParaRPr>
          </a:p>
          <a:p>
            <a:pPr>
              <a:spcBef>
                <a:spcPts val="400"/>
              </a:spcBef>
              <a:buClr>
                <a:srgbClr val="000000"/>
              </a:buClr>
              <a:buFont typeface="Helvetica" panose="020B0604020202020204" pitchFamily="34" charset="0"/>
              <a:buChar char=""/>
            </a:pPr>
            <a:r>
              <a:rPr kumimoji="0" lang="en-US" altLang="en-US" sz="2000">
                <a:latin typeface="VNI-Helve" pitchFamily="2" charset="0"/>
                <a:sym typeface="VNI-Helve" pitchFamily="2" charset="0"/>
              </a:rPr>
              <a:t>  Process </a:t>
            </a:r>
            <a:r>
              <a:rPr kumimoji="0" lang="en-US" altLang="en-US" sz="2000" i="1">
                <a:latin typeface="VNI-Helve" pitchFamily="2" charset="0"/>
                <a:sym typeface="VNI-Helve" pitchFamily="2" charset="0"/>
              </a:rPr>
              <a:t>P</a:t>
            </a:r>
            <a:r>
              <a:rPr kumimoji="0" lang="en-US" altLang="en-US" sz="2000" i="1" baseline="-25000">
                <a:latin typeface="VNI-Helve" pitchFamily="2" charset="0"/>
                <a:sym typeface="VNI-Helve" pitchFamily="2" charset="0"/>
              </a:rPr>
              <a:t>i</a:t>
            </a:r>
            <a:r>
              <a:rPr kumimoji="0" lang="en-US" altLang="en-US" sz="2000">
                <a:latin typeface="VNI-Helve" pitchFamily="2" charset="0"/>
                <a:sym typeface="VNI-Helve" pitchFamily="2" charset="0"/>
              </a:rPr>
              <a:t> :</a:t>
            </a:r>
          </a:p>
          <a:p>
            <a:pPr>
              <a:spcBef>
                <a:spcPts val="400"/>
              </a:spcBef>
              <a:buClrTx/>
              <a:buSzTx/>
              <a:buFontTx/>
              <a:buNone/>
            </a:pPr>
            <a:endParaRPr kumimoji="0" lang="en-US" altLang="en-US" sz="2000">
              <a:latin typeface="VNI-Helve" pitchFamily="2" charset="0"/>
              <a:sym typeface="VNI-Helve" pitchFamily="2" charset="0"/>
            </a:endParaRPr>
          </a:p>
          <a:p>
            <a:pPr>
              <a:spcBef>
                <a:spcPts val="400"/>
              </a:spcBef>
              <a:buClrTx/>
              <a:buSzTx/>
              <a:buFontTx/>
              <a:buNone/>
            </a:pPr>
            <a:r>
              <a:rPr kumimoji="0" lang="en-US" altLang="en-US" sz="2000">
                <a:latin typeface="VNI-Helve" pitchFamily="2" charset="0"/>
                <a:sym typeface="VNI-Helve" pitchFamily="2" charset="0"/>
              </a:rPr>
              <a:t>    </a:t>
            </a:r>
            <a:r>
              <a:rPr kumimoji="0" lang="en-US" altLang="en-US" sz="2000">
                <a:solidFill>
                  <a:srgbClr val="0070C0"/>
                </a:solidFill>
                <a:latin typeface="VNI-Helve" pitchFamily="2" charset="0"/>
                <a:sym typeface="VNI-Helve" pitchFamily="2" charset="0"/>
              </a:rPr>
              <a:t>do</a:t>
            </a:r>
            <a:r>
              <a:rPr kumimoji="0" lang="en-US" altLang="en-US" sz="2000">
                <a:latin typeface="VNI-Helve" pitchFamily="2" charset="0"/>
                <a:sym typeface="VNI-Helve" pitchFamily="2" charset="0"/>
              </a:rPr>
              <a:t> {</a:t>
            </a:r>
          </a:p>
          <a:p>
            <a:pPr>
              <a:spcBef>
                <a:spcPts val="400"/>
              </a:spcBef>
              <a:buClrTx/>
              <a:buSzTx/>
              <a:buFontTx/>
              <a:buNone/>
            </a:pPr>
            <a:r>
              <a:rPr kumimoji="0" lang="en-US" altLang="en-US" sz="2000">
                <a:solidFill>
                  <a:srgbClr val="FF0000"/>
                </a:solidFill>
                <a:latin typeface="VNI-Helve" pitchFamily="2" charset="0"/>
                <a:sym typeface="VNI-Helve" pitchFamily="2" charset="0"/>
              </a:rPr>
              <a:t>         while (TestAndSet(</a:t>
            </a:r>
            <a:r>
              <a:rPr kumimoji="0" lang="en-US" altLang="en-US" sz="2400" b="1">
                <a:solidFill>
                  <a:srgbClr val="FF0000"/>
                </a:solidFill>
                <a:latin typeface="Tahoma" panose="020B0604030504040204" pitchFamily="34" charset="0"/>
                <a:cs typeface="Tahoma" panose="020B0604030504040204" pitchFamily="34" charset="0"/>
                <a:sym typeface="Tahoma" panose="020B0604030504040204" pitchFamily="34" charset="0"/>
              </a:rPr>
              <a:t>&amp;</a:t>
            </a:r>
            <a:r>
              <a:rPr kumimoji="0" lang="en-US" altLang="en-US" sz="2000">
                <a:solidFill>
                  <a:srgbClr val="0433FF"/>
                </a:solidFill>
                <a:latin typeface="VNI-Helve" pitchFamily="2" charset="0"/>
                <a:cs typeface="Tahoma" panose="020B0604030504040204" pitchFamily="34" charset="0"/>
                <a:sym typeface="VNI-Helve" pitchFamily="2" charset="0"/>
              </a:rPr>
              <a:t>lock</a:t>
            </a:r>
            <a:r>
              <a:rPr kumimoji="0" lang="en-US" altLang="en-US" sz="2000">
                <a:solidFill>
                  <a:srgbClr val="FF0000"/>
                </a:solidFill>
                <a:latin typeface="VNI-Helve" pitchFamily="2" charset="0"/>
                <a:cs typeface="Tahoma" panose="020B0604030504040204" pitchFamily="34" charset="0"/>
                <a:sym typeface="VNI-Helve" pitchFamily="2" charset="0"/>
              </a:rPr>
              <a:t>));</a:t>
            </a:r>
          </a:p>
          <a:p>
            <a:pPr>
              <a:spcBef>
                <a:spcPts val="400"/>
              </a:spcBef>
              <a:buClrTx/>
              <a:buSzTx/>
              <a:buFontTx/>
              <a:buNone/>
            </a:pPr>
            <a:r>
              <a:rPr kumimoji="0" lang="en-US" altLang="en-US" sz="2000" b="1">
                <a:latin typeface="VNI-Helve" pitchFamily="2" charset="0"/>
                <a:cs typeface="Tahoma" panose="020B0604030504040204" pitchFamily="34" charset="0"/>
                <a:sym typeface="VNI-Helve" pitchFamily="2" charset="0"/>
              </a:rPr>
              <a:t>             </a:t>
            </a:r>
            <a:r>
              <a:rPr kumimoji="0" lang="en-US" altLang="en-US" sz="2000" b="1" i="1">
                <a:latin typeface="VNI-Helve" pitchFamily="2" charset="0"/>
                <a:cs typeface="Tahoma" panose="020B0604030504040204" pitchFamily="34" charset="0"/>
                <a:sym typeface="VNI-Helve" pitchFamily="2" charset="0"/>
              </a:rPr>
              <a:t>c</a:t>
            </a:r>
            <a:r>
              <a:rPr kumimoji="0" lang="en-US" altLang="en-US" sz="2000" i="1">
                <a:latin typeface="VNI-Helve" pitchFamily="2" charset="0"/>
                <a:cs typeface="Tahoma" panose="020B0604030504040204" pitchFamily="34" charset="0"/>
                <a:sym typeface="VNI-Helve" pitchFamily="2" charset="0"/>
              </a:rPr>
              <a:t>ritical section</a:t>
            </a:r>
          </a:p>
          <a:p>
            <a:pPr>
              <a:spcBef>
                <a:spcPts val="400"/>
              </a:spcBef>
              <a:buClrTx/>
              <a:buSzTx/>
              <a:buFontTx/>
              <a:buNone/>
            </a:pPr>
            <a:r>
              <a:rPr kumimoji="0" lang="en-US" altLang="en-US" sz="2000">
                <a:solidFill>
                  <a:srgbClr val="FF0000"/>
                </a:solidFill>
                <a:latin typeface="VNI-Helve" pitchFamily="2" charset="0"/>
                <a:cs typeface="Tahoma" panose="020B0604030504040204" pitchFamily="34" charset="0"/>
                <a:sym typeface="VNI-Helve" pitchFamily="2" charset="0"/>
              </a:rPr>
              <a:t>         lock = false;</a:t>
            </a:r>
          </a:p>
          <a:p>
            <a:pPr>
              <a:spcBef>
                <a:spcPts val="400"/>
              </a:spcBef>
              <a:buClrTx/>
              <a:buSzTx/>
              <a:buFontTx/>
              <a:buNone/>
            </a:pPr>
            <a:r>
              <a:rPr kumimoji="0" lang="en-US" altLang="en-US" sz="2000">
                <a:latin typeface="VNI-Helve" pitchFamily="2" charset="0"/>
                <a:cs typeface="Tahoma" panose="020B0604030504040204" pitchFamily="34" charset="0"/>
                <a:sym typeface="VNI-Helve" pitchFamily="2" charset="0"/>
              </a:rPr>
              <a:t>             </a:t>
            </a:r>
            <a:r>
              <a:rPr kumimoji="0" lang="en-US" altLang="en-US" sz="2000" i="1">
                <a:latin typeface="VNI-Helve" pitchFamily="2" charset="0"/>
                <a:cs typeface="Tahoma" panose="020B0604030504040204" pitchFamily="34" charset="0"/>
                <a:sym typeface="VNI-Helve" pitchFamily="2" charset="0"/>
              </a:rPr>
              <a:t>remainder section</a:t>
            </a:r>
          </a:p>
          <a:p>
            <a:pPr>
              <a:spcBef>
                <a:spcPts val="400"/>
              </a:spcBef>
              <a:buClrTx/>
              <a:buSzTx/>
              <a:buFontTx/>
              <a:buNone/>
            </a:pPr>
            <a:r>
              <a:rPr kumimoji="0" lang="en-US" altLang="en-US" sz="2000">
                <a:latin typeface="VNI-Helve" pitchFamily="2" charset="0"/>
                <a:cs typeface="Tahoma" panose="020B0604030504040204" pitchFamily="34" charset="0"/>
                <a:sym typeface="VNI-Helve" pitchFamily="2" charset="0"/>
              </a:rPr>
              <a:t>    } </a:t>
            </a:r>
            <a:r>
              <a:rPr kumimoji="0" lang="en-US" altLang="en-US" sz="2000">
                <a:solidFill>
                  <a:srgbClr val="0070C0"/>
                </a:solidFill>
                <a:latin typeface="VNI-Helve" pitchFamily="2" charset="0"/>
                <a:cs typeface="Tahoma" panose="020B0604030504040204" pitchFamily="34" charset="0"/>
                <a:sym typeface="VNI-Helve" pitchFamily="2" charset="0"/>
              </a:rPr>
              <a:t>while</a:t>
            </a:r>
            <a:r>
              <a:rPr kumimoji="0" lang="en-US" altLang="en-US" sz="2000">
                <a:latin typeface="VNI-Helve" pitchFamily="2" charset="0"/>
                <a:cs typeface="Tahoma" panose="020B0604030504040204" pitchFamily="34" charset="0"/>
                <a:sym typeface="VNI-Helve" pitchFamily="2" charset="0"/>
              </a:rPr>
              <a:t> (1);</a:t>
            </a:r>
            <a:endParaRPr kumimoji="0" lang="en-US" altLang="en-US">
              <a:latin typeface="Verdan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4236140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Lệnh TestAndSet</a:t>
            </a:r>
            <a:endParaRPr kumimoji="1" lang="ja-JP" altLang="en-US" dirty="0"/>
          </a:p>
        </p:txBody>
      </p:sp>
      <p:sp>
        <p:nvSpPr>
          <p:cNvPr id="3" name="コンテンツ プレースホルダ 2"/>
          <p:cNvSpPr>
            <a:spLocks noGrp="1"/>
          </p:cNvSpPr>
          <p:nvPr>
            <p:ph idx="1"/>
          </p:nvPr>
        </p:nvSpPr>
        <p:spPr>
          <a:xfrm>
            <a:off x="251520" y="1412776"/>
            <a:ext cx="8435280" cy="4911824"/>
          </a:xfrm>
        </p:spPr>
        <p:txBody>
          <a:bodyPr/>
          <a:lstStyle/>
          <a:p>
            <a:r>
              <a:rPr lang="vi-VN" altLang="en-US"/>
              <a:t>Mutual exclusion được bảo đảm: nếu Pi vào CS, các process Pj  khác đều đang busy waiting</a:t>
            </a:r>
          </a:p>
          <a:p>
            <a:r>
              <a:rPr lang="vi-VN" altLang="en-US"/>
              <a:t>Khi Pi ra khỏi CS, quá trình chọn lựa process Pj vào CS kế tiếp là tùy ý ⇒ không bảo đảm điều kiện bounded waiting. Do đó có thể xảy ra starvation (bị bỏ đói)</a:t>
            </a:r>
          </a:p>
          <a:p>
            <a:r>
              <a:rPr lang="vi-VN" altLang="en-US"/>
              <a:t>Các processor (ví dụ Pentium) thông thường cung cấp một lệnh đơn là Swap(a, b) có tác dụng hoán chuyển nội dung của a và b.</a:t>
            </a:r>
          </a:p>
          <a:p>
            <a:pPr lvl="1"/>
            <a:r>
              <a:rPr lang="vi-VN" altLang="en-US" sz="2800"/>
              <a:t>Swap(a, b) cũng có ưu nhược điểm như TestAndSet</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5/4/2020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17</a:t>
            </a:fld>
            <a:endParaRPr kumimoji="1" lang="ja-JP" altLang="en-US"/>
          </a:p>
        </p:txBody>
      </p:sp>
    </p:spTree>
    <p:extLst>
      <p:ext uri="{BB962C8B-B14F-4D97-AF65-F5344CB8AC3E}">
        <p14:creationId xmlns:p14="http://schemas.microsoft.com/office/powerpoint/2010/main" val="202500090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Swap và mutual exclusion</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5/4/2020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18</a:t>
            </a:fld>
            <a:endParaRPr kumimoji="1" lang="ja-JP" altLang="en-US"/>
          </a:p>
        </p:txBody>
      </p:sp>
      <p:sp>
        <p:nvSpPr>
          <p:cNvPr id="8" name="Rectangle 2"/>
          <p:cNvSpPr txBox="1">
            <a:spLocks noChangeArrowheads="1"/>
          </p:cNvSpPr>
          <p:nvPr/>
        </p:nvSpPr>
        <p:spPr bwMode="auto">
          <a:xfrm>
            <a:off x="515938" y="1268412"/>
            <a:ext cx="3886200" cy="520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584200">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30250" indent="-285750" defTabSz="58420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defTabSz="5842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defTabSz="5842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defTabSz="5842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defTabSz="5842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defTabSz="5842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defTabSz="5842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defTabSz="5842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ts val="400"/>
              </a:spcBef>
              <a:buClrTx/>
              <a:buFontTx/>
              <a:buBlip>
                <a:blip r:embed="rId3"/>
              </a:buBlip>
            </a:pPr>
            <a:r>
              <a:rPr lang="en-US" altLang="en-US" sz="2000">
                <a:latin typeface="Times New Roman" panose="02020603050405020304" pitchFamily="18" charset="0"/>
                <a:cs typeface="Times New Roman" panose="02020603050405020304" pitchFamily="18" charset="0"/>
                <a:sym typeface="Arial" panose="020B0604020202020204" pitchFamily="34" charset="0"/>
              </a:rPr>
              <a:t>Biến chia sẻ </a:t>
            </a:r>
            <a:r>
              <a:rPr lang="en-US" altLang="en-US" sz="2000" b="1">
                <a:latin typeface="Times New Roman" panose="02020603050405020304" pitchFamily="18" charset="0"/>
                <a:cs typeface="Times New Roman" panose="02020603050405020304" pitchFamily="18" charset="0"/>
                <a:sym typeface="Arial" panose="020B0604020202020204" pitchFamily="34" charset="0"/>
              </a:rPr>
              <a:t>lock</a:t>
            </a:r>
            <a:r>
              <a:rPr lang="en-US" altLang="en-US" sz="2000" b="1" i="1">
                <a:latin typeface="Times New Roman" panose="02020603050405020304" pitchFamily="18" charset="0"/>
                <a:cs typeface="Times New Roman" panose="02020603050405020304" pitchFamily="18" charset="0"/>
                <a:sym typeface="Arial" panose="020B0604020202020204" pitchFamily="34" charset="0"/>
              </a:rPr>
              <a:t> </a:t>
            </a:r>
            <a:r>
              <a:rPr lang="en-US" altLang="en-US" sz="2000">
                <a:latin typeface="Times New Roman" panose="02020603050405020304" pitchFamily="18" charset="0"/>
                <a:cs typeface="Times New Roman" panose="02020603050405020304" pitchFamily="18" charset="0"/>
                <a:sym typeface="Arial" panose="020B0604020202020204" pitchFamily="34" charset="0"/>
              </a:rPr>
              <a:t>được khởi tạo giá trị false</a:t>
            </a:r>
          </a:p>
          <a:p>
            <a:pPr eaLnBrk="1">
              <a:spcBef>
                <a:spcPts val="400"/>
              </a:spcBef>
              <a:buClrTx/>
              <a:buFontTx/>
              <a:buBlip>
                <a:blip r:embed="rId3"/>
              </a:buBlip>
            </a:pPr>
            <a:r>
              <a:rPr lang="en-US" altLang="en-US" sz="2000">
                <a:latin typeface="Times New Roman" panose="02020603050405020304" pitchFamily="18" charset="0"/>
                <a:cs typeface="Times New Roman" panose="02020603050405020304" pitchFamily="18" charset="0"/>
                <a:sym typeface="Arial" panose="020B0604020202020204" pitchFamily="34" charset="0"/>
              </a:rPr>
              <a:t>Mỗi process P</a:t>
            </a:r>
            <a:r>
              <a:rPr lang="en-US" altLang="en-US" sz="2000" baseline="-25000">
                <a:latin typeface="Times New Roman" panose="02020603050405020304" pitchFamily="18" charset="0"/>
                <a:cs typeface="Times New Roman" panose="02020603050405020304" pitchFamily="18" charset="0"/>
                <a:sym typeface="Arial" panose="020B0604020202020204" pitchFamily="34" charset="0"/>
              </a:rPr>
              <a:t>i</a:t>
            </a:r>
            <a:r>
              <a:rPr lang="en-US" altLang="en-US" sz="2000">
                <a:latin typeface="Times New Roman" panose="02020603050405020304" pitchFamily="18" charset="0"/>
                <a:cs typeface="Times New Roman" panose="02020603050405020304" pitchFamily="18" charset="0"/>
                <a:sym typeface="Arial" panose="020B0604020202020204" pitchFamily="34" charset="0"/>
              </a:rPr>
              <a:t> có biến cục bộ </a:t>
            </a:r>
            <a:r>
              <a:rPr lang="en-US" altLang="en-US" sz="2000" b="1">
                <a:latin typeface="Times New Roman" panose="02020603050405020304" pitchFamily="18" charset="0"/>
                <a:cs typeface="Times New Roman" panose="02020603050405020304" pitchFamily="18" charset="0"/>
                <a:sym typeface="Arial" panose="020B0604020202020204" pitchFamily="34" charset="0"/>
              </a:rPr>
              <a:t>key</a:t>
            </a:r>
            <a:r>
              <a:rPr lang="en-US" altLang="en-US" sz="2000" b="1" i="1">
                <a:latin typeface="Times New Roman" panose="02020603050405020304" pitchFamily="18" charset="0"/>
                <a:cs typeface="Times New Roman" panose="02020603050405020304" pitchFamily="18" charset="0"/>
                <a:sym typeface="Arial" panose="020B0604020202020204" pitchFamily="34" charset="0"/>
              </a:rPr>
              <a:t> </a:t>
            </a:r>
          </a:p>
          <a:p>
            <a:pPr eaLnBrk="1">
              <a:spcBef>
                <a:spcPts val="400"/>
              </a:spcBef>
              <a:buClrTx/>
              <a:buFontTx/>
              <a:buBlip>
                <a:blip r:embed="rId3"/>
              </a:buBlip>
            </a:pPr>
            <a:r>
              <a:rPr lang="en-US" altLang="en-US" sz="2000">
                <a:latin typeface="Times New Roman" panose="02020603050405020304" pitchFamily="18" charset="0"/>
                <a:cs typeface="Times New Roman" panose="02020603050405020304" pitchFamily="18" charset="0"/>
                <a:sym typeface="Arial" panose="020B0604020202020204" pitchFamily="34" charset="0"/>
              </a:rPr>
              <a:t>Process P</a:t>
            </a:r>
            <a:r>
              <a:rPr lang="en-US" altLang="en-US" sz="2000" baseline="-25000">
                <a:latin typeface="Times New Roman" panose="02020603050405020304" pitchFamily="18" charset="0"/>
                <a:cs typeface="Times New Roman" panose="02020603050405020304" pitchFamily="18" charset="0"/>
                <a:sym typeface="Arial" panose="020B0604020202020204" pitchFamily="34" charset="0"/>
              </a:rPr>
              <a:t>i</a:t>
            </a:r>
            <a:r>
              <a:rPr lang="en-US" altLang="en-US" sz="2000">
                <a:latin typeface="Times New Roman" panose="02020603050405020304" pitchFamily="18" charset="0"/>
                <a:cs typeface="Times New Roman" panose="02020603050405020304" pitchFamily="18" charset="0"/>
                <a:sym typeface="Arial" panose="020B0604020202020204" pitchFamily="34" charset="0"/>
              </a:rPr>
              <a:t> nào thấy giá trị  </a:t>
            </a:r>
            <a:r>
              <a:rPr lang="en-US" altLang="en-US" sz="2000" b="1">
                <a:latin typeface="Times New Roman" panose="02020603050405020304" pitchFamily="18" charset="0"/>
                <a:cs typeface="Times New Roman" panose="02020603050405020304" pitchFamily="18" charset="0"/>
                <a:sym typeface="Arial" panose="020B0604020202020204" pitchFamily="34" charset="0"/>
              </a:rPr>
              <a:t>lock = false</a:t>
            </a:r>
            <a:r>
              <a:rPr lang="en-US" altLang="en-US" sz="2000">
                <a:latin typeface="Times New Roman" panose="02020603050405020304" pitchFamily="18" charset="0"/>
                <a:cs typeface="Times New Roman" panose="02020603050405020304" pitchFamily="18" charset="0"/>
                <a:sym typeface="Arial" panose="020B0604020202020204" pitchFamily="34" charset="0"/>
              </a:rPr>
              <a:t> thì được vào CS.</a:t>
            </a:r>
          </a:p>
          <a:p>
            <a:pPr lvl="1" eaLnBrk="1">
              <a:spcBef>
                <a:spcPts val="400"/>
              </a:spcBef>
              <a:buClrTx/>
              <a:buSzPct val="60000"/>
              <a:buFont typeface="Arial" panose="020B0604020202020204" pitchFamily="34" charset="0"/>
              <a:buBlip>
                <a:blip r:embed="rId4"/>
              </a:buBlip>
            </a:pPr>
            <a:r>
              <a:rPr lang="en-US" altLang="en-US">
                <a:latin typeface="Times New Roman" panose="02020603050405020304" pitchFamily="18" charset="0"/>
                <a:cs typeface="Times New Roman" panose="02020603050405020304" pitchFamily="18" charset="0"/>
                <a:sym typeface="Arial" panose="020B0604020202020204" pitchFamily="34" charset="0"/>
              </a:rPr>
              <a:t>Process P</a:t>
            </a:r>
            <a:r>
              <a:rPr lang="en-US" altLang="en-US" baseline="-25000">
                <a:latin typeface="Times New Roman" panose="02020603050405020304" pitchFamily="18" charset="0"/>
                <a:cs typeface="Times New Roman" panose="02020603050405020304" pitchFamily="18" charset="0"/>
                <a:sym typeface="Arial" panose="020B0604020202020204" pitchFamily="34" charset="0"/>
              </a:rPr>
              <a:t>i</a:t>
            </a:r>
            <a:r>
              <a:rPr lang="en-US" altLang="en-US">
                <a:latin typeface="Times New Roman" panose="02020603050405020304" pitchFamily="18" charset="0"/>
                <a:cs typeface="Times New Roman" panose="02020603050405020304" pitchFamily="18" charset="0"/>
                <a:sym typeface="Arial" panose="020B0604020202020204" pitchFamily="34" charset="0"/>
              </a:rPr>
              <a:t> sẽ loại trừ các process P</a:t>
            </a:r>
            <a:r>
              <a:rPr lang="en-US" altLang="en-US" baseline="-25000">
                <a:latin typeface="Times New Roman" panose="02020603050405020304" pitchFamily="18" charset="0"/>
                <a:cs typeface="Times New Roman" panose="02020603050405020304" pitchFamily="18" charset="0"/>
                <a:sym typeface="Arial" panose="020B0604020202020204" pitchFamily="34" charset="0"/>
              </a:rPr>
              <a:t>j</a:t>
            </a:r>
            <a:r>
              <a:rPr lang="en-US" altLang="en-US">
                <a:latin typeface="Times New Roman" panose="02020603050405020304" pitchFamily="18" charset="0"/>
                <a:cs typeface="Times New Roman" panose="02020603050405020304" pitchFamily="18" charset="0"/>
                <a:sym typeface="Arial" panose="020B0604020202020204" pitchFamily="34" charset="0"/>
              </a:rPr>
              <a:t> khác khi thiết lập </a:t>
            </a:r>
            <a:r>
              <a:rPr lang="en-US" altLang="en-US" b="1">
                <a:latin typeface="Times New Roman" panose="02020603050405020304" pitchFamily="18" charset="0"/>
                <a:cs typeface="Times New Roman" panose="02020603050405020304" pitchFamily="18" charset="0"/>
                <a:sym typeface="Arial" panose="020B0604020202020204" pitchFamily="34" charset="0"/>
              </a:rPr>
              <a:t>lock = true</a:t>
            </a:r>
            <a:endParaRPr lang="en-US" altLang="en-US">
              <a:latin typeface="Times New Roman" panose="02020603050405020304" pitchFamily="18" charset="0"/>
              <a:cs typeface="Times New Roman" panose="02020603050405020304" pitchFamily="18" charset="0"/>
            </a:endParaRPr>
          </a:p>
        </p:txBody>
      </p:sp>
      <p:sp>
        <p:nvSpPr>
          <p:cNvPr id="9" name="Rectangle 3"/>
          <p:cNvSpPr>
            <a:spLocks/>
          </p:cNvSpPr>
          <p:nvPr/>
        </p:nvSpPr>
        <p:spPr bwMode="auto">
          <a:xfrm>
            <a:off x="641350" y="4167188"/>
            <a:ext cx="3778250" cy="2233612"/>
          </a:xfrm>
          <a:prstGeom prst="rect">
            <a:avLst/>
          </a:prstGeom>
          <a:solidFill>
            <a:srgbClr val="EAEAEA"/>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ts val="400"/>
              </a:spcBef>
              <a:buClrTx/>
              <a:buSzTx/>
              <a:buFontTx/>
              <a:buNone/>
            </a:pPr>
            <a:r>
              <a:rPr kumimoji="0" lang="en-US" altLang="en-US" sz="2000" b="1">
                <a:solidFill>
                  <a:srgbClr val="0070C0"/>
                </a:solidFill>
                <a:latin typeface="VNI-Helve" pitchFamily="2" charset="0"/>
                <a:sym typeface="VNI-Helve" pitchFamily="2" charset="0"/>
              </a:rPr>
              <a:t>void</a:t>
            </a:r>
            <a:r>
              <a:rPr kumimoji="0" lang="en-US" altLang="en-US" sz="2000" b="1">
                <a:solidFill>
                  <a:srgbClr val="660066"/>
                </a:solidFill>
                <a:latin typeface="VNI-Helve" pitchFamily="2" charset="0"/>
                <a:sym typeface="VNI-Helve" pitchFamily="2" charset="0"/>
              </a:rPr>
              <a:t> Swap(</a:t>
            </a:r>
            <a:r>
              <a:rPr kumimoji="0" lang="en-US" altLang="en-US" sz="2000" b="1">
                <a:solidFill>
                  <a:srgbClr val="0070C0"/>
                </a:solidFill>
                <a:latin typeface="VNI-Helve" pitchFamily="2" charset="0"/>
                <a:sym typeface="VNI-Helve" pitchFamily="2" charset="0"/>
              </a:rPr>
              <a:t>boolean *</a:t>
            </a:r>
            <a:r>
              <a:rPr kumimoji="0" lang="en-US" altLang="en-US" sz="2000" b="1">
                <a:solidFill>
                  <a:srgbClr val="660066"/>
                </a:solidFill>
                <a:latin typeface="VNI-Helve" pitchFamily="2" charset="0"/>
                <a:sym typeface="VNI-Helve" pitchFamily="2" charset="0"/>
              </a:rPr>
              <a:t>a,</a:t>
            </a:r>
          </a:p>
          <a:p>
            <a:pPr>
              <a:spcBef>
                <a:spcPts val="400"/>
              </a:spcBef>
              <a:buClrTx/>
              <a:buSzTx/>
              <a:buFontTx/>
              <a:buNone/>
            </a:pPr>
            <a:r>
              <a:rPr kumimoji="0" lang="en-US" altLang="en-US" sz="2000" b="1">
                <a:solidFill>
                  <a:srgbClr val="660066"/>
                </a:solidFill>
                <a:latin typeface="VNI-Helve" pitchFamily="2" charset="0"/>
                <a:sym typeface="VNI-Helve" pitchFamily="2" charset="0"/>
              </a:rPr>
              <a:t>                   </a:t>
            </a:r>
            <a:r>
              <a:rPr kumimoji="0" lang="en-US" altLang="en-US" sz="2000" b="1">
                <a:solidFill>
                  <a:srgbClr val="0070C0"/>
                </a:solidFill>
                <a:latin typeface="VNI-Helve" pitchFamily="2" charset="0"/>
                <a:sym typeface="VNI-Helve" pitchFamily="2" charset="0"/>
              </a:rPr>
              <a:t>boolean *</a:t>
            </a:r>
            <a:r>
              <a:rPr kumimoji="0" lang="en-US" altLang="en-US" sz="2000" b="1">
                <a:solidFill>
                  <a:srgbClr val="660066"/>
                </a:solidFill>
                <a:latin typeface="VNI-Helve" pitchFamily="2" charset="0"/>
                <a:sym typeface="VNI-Helve" pitchFamily="2" charset="0"/>
              </a:rPr>
              <a:t>b) {</a:t>
            </a:r>
          </a:p>
          <a:p>
            <a:pPr>
              <a:spcBef>
                <a:spcPts val="400"/>
              </a:spcBef>
              <a:buClrTx/>
              <a:buSzTx/>
              <a:buFontTx/>
              <a:buNone/>
            </a:pPr>
            <a:r>
              <a:rPr kumimoji="0" lang="en-US" altLang="en-US" sz="2000" b="1">
                <a:solidFill>
                  <a:srgbClr val="660066"/>
                </a:solidFill>
                <a:latin typeface="VNI-Helve" pitchFamily="2" charset="0"/>
                <a:sym typeface="VNI-Helve" pitchFamily="2" charset="0"/>
              </a:rPr>
              <a:t>    </a:t>
            </a:r>
            <a:r>
              <a:rPr kumimoji="0" lang="en-US" altLang="en-US" sz="2000" b="1">
                <a:solidFill>
                  <a:srgbClr val="0070C0"/>
                </a:solidFill>
                <a:latin typeface="VNI-Helve" pitchFamily="2" charset="0"/>
                <a:sym typeface="VNI-Helve" pitchFamily="2" charset="0"/>
              </a:rPr>
              <a:t>boolean </a:t>
            </a:r>
            <a:r>
              <a:rPr kumimoji="0" lang="en-US" altLang="en-US" sz="2000" b="1">
                <a:solidFill>
                  <a:srgbClr val="660066"/>
                </a:solidFill>
                <a:latin typeface="VNI-Helve" pitchFamily="2" charset="0"/>
                <a:sym typeface="VNI-Helve" pitchFamily="2" charset="0"/>
              </a:rPr>
              <a:t>temp = *a;</a:t>
            </a:r>
          </a:p>
          <a:p>
            <a:pPr>
              <a:spcBef>
                <a:spcPts val="400"/>
              </a:spcBef>
              <a:buClrTx/>
              <a:buSzTx/>
              <a:buFontTx/>
              <a:buNone/>
            </a:pPr>
            <a:r>
              <a:rPr kumimoji="0" lang="en-US" altLang="en-US" sz="2000" b="1">
                <a:solidFill>
                  <a:srgbClr val="660066"/>
                </a:solidFill>
                <a:latin typeface="VNI-Helve" pitchFamily="2" charset="0"/>
                <a:sym typeface="VNI-Helve" pitchFamily="2" charset="0"/>
              </a:rPr>
              <a:t>    *a = *b;</a:t>
            </a:r>
          </a:p>
          <a:p>
            <a:pPr>
              <a:spcBef>
                <a:spcPts val="400"/>
              </a:spcBef>
              <a:buClrTx/>
              <a:buSzTx/>
              <a:buFontTx/>
              <a:buNone/>
            </a:pPr>
            <a:r>
              <a:rPr kumimoji="0" lang="en-US" altLang="en-US" sz="2000" b="1">
                <a:solidFill>
                  <a:srgbClr val="660066"/>
                </a:solidFill>
                <a:latin typeface="VNI-Helve" pitchFamily="2" charset="0"/>
                <a:sym typeface="VNI-Helve" pitchFamily="2" charset="0"/>
              </a:rPr>
              <a:t>    *b = temp;</a:t>
            </a:r>
          </a:p>
          <a:p>
            <a:pPr>
              <a:spcBef>
                <a:spcPts val="400"/>
              </a:spcBef>
              <a:buClrTx/>
              <a:buSzTx/>
              <a:buFontTx/>
              <a:buNone/>
            </a:pPr>
            <a:r>
              <a:rPr kumimoji="0" lang="en-US" altLang="en-US" sz="2000" b="1">
                <a:solidFill>
                  <a:srgbClr val="660066"/>
                </a:solidFill>
                <a:latin typeface="VNI-Helve" pitchFamily="2" charset="0"/>
                <a:sym typeface="VNI-Helve" pitchFamily="2" charset="0"/>
              </a:rPr>
              <a:t>}</a:t>
            </a:r>
            <a:endParaRPr kumimoji="0" lang="en-US" altLang="en-US">
              <a:latin typeface="Verdana" panose="020B0604030504040204" pitchFamily="34" charset="0"/>
            </a:endParaRPr>
          </a:p>
        </p:txBody>
      </p:sp>
      <p:sp>
        <p:nvSpPr>
          <p:cNvPr id="10" name="Rectangle 4"/>
          <p:cNvSpPr>
            <a:spLocks/>
          </p:cNvSpPr>
          <p:nvPr/>
        </p:nvSpPr>
        <p:spPr bwMode="auto">
          <a:xfrm>
            <a:off x="4522787" y="1301750"/>
            <a:ext cx="4468813" cy="5099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347663" indent="-347663">
              <a:spcBef>
                <a:spcPct val="35000"/>
              </a:spcBef>
              <a:buClr>
                <a:srgbClr val="993300"/>
              </a:buClr>
              <a:buSzPct val="90000"/>
              <a:buFont typeface="Monotype Sorts" charset="2"/>
              <a:buChar char="n"/>
              <a:tabLst>
                <a:tab pos="1422400" algn="l"/>
                <a:tab pos="1714500" algn="l"/>
                <a:tab pos="2057400" algn="l"/>
              </a:tabLst>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tabLst>
                <a:tab pos="1422400" algn="l"/>
                <a:tab pos="1714500" algn="l"/>
                <a:tab pos="2057400" algn="l"/>
              </a:tabLst>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tabLst>
                <a:tab pos="1422400" algn="l"/>
                <a:tab pos="1714500" algn="l"/>
                <a:tab pos="2057400" algn="l"/>
              </a:tabLst>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tabLst>
                <a:tab pos="1422400" algn="l"/>
                <a:tab pos="1714500" algn="l"/>
                <a:tab pos="2057400" algn="l"/>
              </a:tabLst>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tabLst>
                <a:tab pos="1422400" algn="l"/>
                <a:tab pos="1714500" algn="l"/>
                <a:tab pos="2057400" algn="l"/>
              </a:tabLst>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tabLst>
                <a:tab pos="1422400" algn="l"/>
                <a:tab pos="1714500" algn="l"/>
                <a:tab pos="2057400" algn="l"/>
              </a:tabLst>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tabLst>
                <a:tab pos="1422400" algn="l"/>
                <a:tab pos="1714500" algn="l"/>
                <a:tab pos="2057400" algn="l"/>
              </a:tabLst>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tabLst>
                <a:tab pos="1422400" algn="l"/>
                <a:tab pos="1714500" algn="l"/>
                <a:tab pos="2057400" algn="l"/>
              </a:tabLst>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tabLst>
                <a:tab pos="1422400" algn="l"/>
                <a:tab pos="1714500" algn="l"/>
                <a:tab pos="2057400" algn="l"/>
              </a:tabLst>
              <a:defRPr kumimoji="1">
                <a:solidFill>
                  <a:schemeClr val="tx1"/>
                </a:solidFill>
                <a:latin typeface="Helvetica" panose="020B0604020202020204" pitchFamily="34" charset="0"/>
                <a:ea typeface="MS PGothic" panose="020B0600070205080204" pitchFamily="34" charset="-128"/>
              </a:defRPr>
            </a:lvl9pPr>
          </a:lstStyle>
          <a:p>
            <a:pPr>
              <a:lnSpc>
                <a:spcPct val="90000"/>
              </a:lnSpc>
              <a:spcBef>
                <a:spcPts val="400"/>
              </a:spcBef>
              <a:buClrTx/>
              <a:buSzPct val="70000"/>
              <a:buFont typeface="Wingdings" panose="05000000000000000000" pitchFamily="2" charset="2"/>
              <a:buChar char="➢"/>
            </a:pPr>
            <a:r>
              <a:rPr kumimoji="0" lang="en-US" altLang="en-US" sz="2000">
                <a:latin typeface="Times New Roman" panose="02020603050405020304" pitchFamily="18" charset="0"/>
                <a:cs typeface="Times New Roman" panose="02020603050405020304" pitchFamily="18" charset="0"/>
                <a:sym typeface="VNI-Helve" pitchFamily="2" charset="0"/>
              </a:rPr>
              <a:t>Biến chia sẻ (khởi tạo là </a:t>
            </a:r>
            <a:r>
              <a:rPr kumimoji="0" lang="en-US" altLang="en-US" sz="2000" b="1">
                <a:latin typeface="Times New Roman" panose="02020603050405020304" pitchFamily="18" charset="0"/>
                <a:cs typeface="Times New Roman" panose="02020603050405020304" pitchFamily="18" charset="0"/>
                <a:sym typeface="VNI-Helve" pitchFamily="2" charset="0"/>
              </a:rPr>
              <a:t>false</a:t>
            </a:r>
            <a:r>
              <a:rPr kumimoji="0" lang="en-US" altLang="en-US" sz="2000">
                <a:latin typeface="Times New Roman" panose="02020603050405020304" pitchFamily="18" charset="0"/>
                <a:cs typeface="Times New Roman" panose="02020603050405020304" pitchFamily="18" charset="0"/>
                <a:sym typeface="VNI-Helve" pitchFamily="2" charset="0"/>
              </a:rPr>
              <a:t>) </a:t>
            </a:r>
            <a:br>
              <a:rPr kumimoji="0" lang="en-US" altLang="en-US" sz="2000">
                <a:latin typeface="Times New Roman" panose="02020603050405020304" pitchFamily="18" charset="0"/>
                <a:cs typeface="Times New Roman" panose="02020603050405020304" pitchFamily="18" charset="0"/>
                <a:sym typeface="VNI-Helve" pitchFamily="2" charset="0"/>
              </a:rPr>
            </a:br>
            <a:r>
              <a:rPr kumimoji="0" lang="en-US" altLang="en-US" sz="2000">
                <a:latin typeface="Times New Roman" panose="02020603050405020304" pitchFamily="18" charset="0"/>
                <a:cs typeface="Times New Roman" panose="02020603050405020304" pitchFamily="18" charset="0"/>
                <a:sym typeface="VNI-Helve" pitchFamily="2" charset="0"/>
              </a:rPr>
              <a:t>      </a:t>
            </a:r>
            <a:r>
              <a:rPr kumimoji="0" lang="en-US" altLang="en-US" sz="2000">
                <a:solidFill>
                  <a:srgbClr val="0070C0"/>
                </a:solidFill>
                <a:latin typeface="Times New Roman" panose="02020603050405020304" pitchFamily="18" charset="0"/>
                <a:cs typeface="Times New Roman" panose="02020603050405020304" pitchFamily="18" charset="0"/>
                <a:sym typeface="VNI-Helve" pitchFamily="2" charset="0"/>
              </a:rPr>
              <a:t> </a:t>
            </a:r>
            <a:r>
              <a:rPr kumimoji="0" lang="en-US" altLang="en-US" sz="2000" b="1">
                <a:solidFill>
                  <a:srgbClr val="0070C0"/>
                </a:solidFill>
                <a:latin typeface="Times New Roman" panose="02020603050405020304" pitchFamily="18" charset="0"/>
                <a:cs typeface="Times New Roman" panose="02020603050405020304" pitchFamily="18" charset="0"/>
                <a:sym typeface="VNI-Helve" pitchFamily="2" charset="0"/>
              </a:rPr>
              <a:t>bool  </a:t>
            </a:r>
            <a:r>
              <a:rPr kumimoji="0" lang="en-US" altLang="en-US" sz="2000" b="1">
                <a:latin typeface="Times New Roman" panose="02020603050405020304" pitchFamily="18" charset="0"/>
                <a:cs typeface="Times New Roman" panose="02020603050405020304" pitchFamily="18" charset="0"/>
                <a:sym typeface="VNI-Helve" pitchFamily="2" charset="0"/>
              </a:rPr>
              <a:t>lock;</a:t>
            </a:r>
          </a:p>
          <a:p>
            <a:pPr>
              <a:lnSpc>
                <a:spcPct val="90000"/>
              </a:lnSpc>
              <a:spcBef>
                <a:spcPts val="400"/>
              </a:spcBef>
              <a:buClrTx/>
              <a:buSzTx/>
              <a:buFontTx/>
              <a:buNone/>
            </a:pPr>
            <a:r>
              <a:rPr kumimoji="0" lang="en-US" altLang="en-US" sz="2000" b="1">
                <a:latin typeface="Times New Roman" panose="02020603050405020304" pitchFamily="18" charset="0"/>
                <a:cs typeface="Times New Roman" panose="02020603050405020304" pitchFamily="18" charset="0"/>
                <a:sym typeface="VNI-Helve" pitchFamily="2" charset="0"/>
              </a:rPr>
              <a:t>	      </a:t>
            </a:r>
            <a:r>
              <a:rPr kumimoji="0" lang="en-US" altLang="en-US" sz="2000" b="1">
                <a:solidFill>
                  <a:srgbClr val="0070C0"/>
                </a:solidFill>
                <a:latin typeface="Times New Roman" panose="02020603050405020304" pitchFamily="18" charset="0"/>
                <a:cs typeface="Times New Roman" panose="02020603050405020304" pitchFamily="18" charset="0"/>
                <a:sym typeface="VNI-Helve" pitchFamily="2" charset="0"/>
              </a:rPr>
              <a:t> bool  </a:t>
            </a:r>
            <a:r>
              <a:rPr kumimoji="0" lang="en-US" altLang="en-US" sz="2000" b="1">
                <a:latin typeface="Times New Roman" panose="02020603050405020304" pitchFamily="18" charset="0"/>
                <a:cs typeface="Times New Roman" panose="02020603050405020304" pitchFamily="18" charset="0"/>
                <a:sym typeface="VNI-Helve" pitchFamily="2" charset="0"/>
              </a:rPr>
              <a:t>key;</a:t>
            </a:r>
            <a:br>
              <a:rPr kumimoji="0" lang="en-US" altLang="en-US" sz="2000" b="1">
                <a:latin typeface="Times New Roman" panose="02020603050405020304" pitchFamily="18" charset="0"/>
                <a:cs typeface="Times New Roman" panose="02020603050405020304" pitchFamily="18" charset="0"/>
                <a:sym typeface="VNI-Helve" pitchFamily="2" charset="0"/>
              </a:rPr>
            </a:br>
            <a:endParaRPr kumimoji="0" lang="en-US" altLang="en-US" sz="2000" b="1">
              <a:latin typeface="Times New Roman" panose="02020603050405020304" pitchFamily="18" charset="0"/>
              <a:cs typeface="Times New Roman" panose="02020603050405020304" pitchFamily="18" charset="0"/>
              <a:sym typeface="VNI-Helve" pitchFamily="2" charset="0"/>
            </a:endParaRPr>
          </a:p>
          <a:p>
            <a:pPr>
              <a:lnSpc>
                <a:spcPct val="90000"/>
              </a:lnSpc>
              <a:spcBef>
                <a:spcPts val="400"/>
              </a:spcBef>
              <a:buClrTx/>
              <a:buSzPct val="70000"/>
              <a:buFont typeface="Wingdings" panose="05000000000000000000" pitchFamily="2" charset="2"/>
              <a:buChar char="➢"/>
            </a:pPr>
            <a:r>
              <a:rPr kumimoji="0" lang="en-US" altLang="en-US" sz="2000">
                <a:latin typeface="Times New Roman" panose="02020603050405020304" pitchFamily="18" charset="0"/>
                <a:cs typeface="Times New Roman" panose="02020603050405020304" pitchFamily="18" charset="0"/>
                <a:sym typeface="VNI-Helve" pitchFamily="2" charset="0"/>
              </a:rPr>
              <a:t>Process </a:t>
            </a:r>
            <a:r>
              <a:rPr kumimoji="0" lang="en-US" altLang="en-US" sz="2000" i="1">
                <a:latin typeface="Times New Roman" panose="02020603050405020304" pitchFamily="18" charset="0"/>
                <a:cs typeface="Times New Roman" panose="02020603050405020304" pitchFamily="18" charset="0"/>
                <a:sym typeface="VNI-Helve" pitchFamily="2" charset="0"/>
              </a:rPr>
              <a:t>P</a:t>
            </a:r>
            <a:r>
              <a:rPr kumimoji="0" lang="en-US" altLang="en-US" sz="2000" i="1" baseline="-25000">
                <a:latin typeface="Times New Roman" panose="02020603050405020304" pitchFamily="18" charset="0"/>
                <a:cs typeface="Times New Roman" panose="02020603050405020304" pitchFamily="18" charset="0"/>
                <a:sym typeface="VNI-Helve" pitchFamily="2" charset="0"/>
              </a:rPr>
              <a:t>i</a:t>
            </a:r>
            <a:endParaRPr kumimoji="0" lang="en-US" altLang="en-US" sz="2000">
              <a:latin typeface="Times New Roman" panose="02020603050405020304" pitchFamily="18" charset="0"/>
              <a:cs typeface="Times New Roman" panose="02020603050405020304" pitchFamily="18" charset="0"/>
              <a:sym typeface="VNI-Helve" pitchFamily="2" charset="0"/>
            </a:endParaRPr>
          </a:p>
          <a:p>
            <a:pPr>
              <a:lnSpc>
                <a:spcPct val="90000"/>
              </a:lnSpc>
              <a:spcBef>
                <a:spcPts val="400"/>
              </a:spcBef>
              <a:buClrTx/>
              <a:buSzTx/>
              <a:buFontTx/>
              <a:buNone/>
            </a:pPr>
            <a:r>
              <a:rPr kumimoji="0" lang="en-US" altLang="en-US" sz="2000">
                <a:latin typeface="Times New Roman" panose="02020603050405020304" pitchFamily="18" charset="0"/>
                <a:cs typeface="Times New Roman" panose="02020603050405020304" pitchFamily="18" charset="0"/>
                <a:sym typeface="VNI-Helve" pitchFamily="2" charset="0"/>
              </a:rPr>
              <a:t>	</a:t>
            </a:r>
          </a:p>
          <a:p>
            <a:pPr>
              <a:lnSpc>
                <a:spcPct val="90000"/>
              </a:lnSpc>
              <a:spcBef>
                <a:spcPts val="400"/>
              </a:spcBef>
              <a:buClrTx/>
              <a:buSzTx/>
              <a:buFontTx/>
              <a:buNone/>
            </a:pPr>
            <a:r>
              <a:rPr kumimoji="0" lang="en-US" altLang="en-US" sz="2000">
                <a:latin typeface="Times New Roman" panose="02020603050405020304" pitchFamily="18" charset="0"/>
                <a:cs typeface="Times New Roman" panose="02020603050405020304" pitchFamily="18" charset="0"/>
                <a:sym typeface="VNI-Helve" pitchFamily="2" charset="0"/>
              </a:rPr>
              <a:t>	</a:t>
            </a:r>
            <a:r>
              <a:rPr kumimoji="0" lang="en-US" altLang="en-US" sz="2000">
                <a:solidFill>
                  <a:srgbClr val="0070C0"/>
                </a:solidFill>
                <a:latin typeface="Times New Roman" panose="02020603050405020304" pitchFamily="18" charset="0"/>
                <a:cs typeface="Times New Roman" panose="02020603050405020304" pitchFamily="18" charset="0"/>
                <a:sym typeface="VNI-Helve" pitchFamily="2" charset="0"/>
              </a:rPr>
              <a:t>do</a:t>
            </a:r>
            <a:r>
              <a:rPr kumimoji="0" lang="en-US" altLang="en-US" sz="2000">
                <a:latin typeface="Times New Roman" panose="02020603050405020304" pitchFamily="18" charset="0"/>
                <a:cs typeface="Times New Roman" panose="02020603050405020304" pitchFamily="18" charset="0"/>
                <a:sym typeface="VNI-Helve" pitchFamily="2" charset="0"/>
              </a:rPr>
              <a:t> {</a:t>
            </a:r>
          </a:p>
          <a:p>
            <a:pPr>
              <a:lnSpc>
                <a:spcPct val="90000"/>
              </a:lnSpc>
              <a:spcBef>
                <a:spcPts val="400"/>
              </a:spcBef>
              <a:buClrTx/>
              <a:buSzTx/>
              <a:buFontTx/>
              <a:buNone/>
            </a:pPr>
            <a:r>
              <a:rPr kumimoji="0" lang="en-US" altLang="en-US" sz="2000" b="1">
                <a:latin typeface="Times New Roman" panose="02020603050405020304" pitchFamily="18" charset="0"/>
                <a:cs typeface="Times New Roman" panose="02020603050405020304" pitchFamily="18" charset="0"/>
                <a:sym typeface="VNI-Helve" pitchFamily="2" charset="0"/>
              </a:rPr>
              <a:t>	       key = </a:t>
            </a:r>
            <a:r>
              <a:rPr kumimoji="0" lang="en-US" altLang="en-US" sz="2000" b="1">
                <a:solidFill>
                  <a:srgbClr val="0070C0"/>
                </a:solidFill>
                <a:latin typeface="Times New Roman" panose="02020603050405020304" pitchFamily="18" charset="0"/>
                <a:cs typeface="Times New Roman" panose="02020603050405020304" pitchFamily="18" charset="0"/>
                <a:sym typeface="VNI-Helve" pitchFamily="2" charset="0"/>
              </a:rPr>
              <a:t>true</a:t>
            </a:r>
            <a:r>
              <a:rPr kumimoji="0" lang="en-US" altLang="en-US" sz="2000" b="1">
                <a:latin typeface="Times New Roman" panose="02020603050405020304" pitchFamily="18" charset="0"/>
                <a:cs typeface="Times New Roman" panose="02020603050405020304" pitchFamily="18" charset="0"/>
                <a:sym typeface="VNI-Helve" pitchFamily="2" charset="0"/>
              </a:rPr>
              <a:t>;</a:t>
            </a:r>
          </a:p>
          <a:p>
            <a:pPr>
              <a:lnSpc>
                <a:spcPct val="90000"/>
              </a:lnSpc>
              <a:spcBef>
                <a:spcPts val="400"/>
              </a:spcBef>
              <a:buClrTx/>
              <a:buSzTx/>
              <a:buFontTx/>
              <a:buNone/>
            </a:pPr>
            <a:r>
              <a:rPr kumimoji="0" lang="en-US" altLang="en-US" sz="2000" b="1">
                <a:latin typeface="Times New Roman" panose="02020603050405020304" pitchFamily="18" charset="0"/>
                <a:cs typeface="Times New Roman" panose="02020603050405020304" pitchFamily="18" charset="0"/>
                <a:sym typeface="VNI-Helve" pitchFamily="2" charset="0"/>
              </a:rPr>
              <a:t>	       </a:t>
            </a:r>
            <a:r>
              <a:rPr kumimoji="0" lang="en-US" altLang="en-US" sz="2000" b="1">
                <a:solidFill>
                  <a:srgbClr val="0070C0"/>
                </a:solidFill>
                <a:latin typeface="Times New Roman" panose="02020603050405020304" pitchFamily="18" charset="0"/>
                <a:cs typeface="Times New Roman" panose="02020603050405020304" pitchFamily="18" charset="0"/>
                <a:sym typeface="VNI-Helve" pitchFamily="2" charset="0"/>
              </a:rPr>
              <a:t>while</a:t>
            </a:r>
            <a:r>
              <a:rPr kumimoji="0" lang="en-US" altLang="en-US" sz="2000" b="1">
                <a:latin typeface="Times New Roman" panose="02020603050405020304" pitchFamily="18" charset="0"/>
                <a:cs typeface="Times New Roman" panose="02020603050405020304" pitchFamily="18" charset="0"/>
                <a:sym typeface="VNI-Helve" pitchFamily="2" charset="0"/>
              </a:rPr>
              <a:t> (key == </a:t>
            </a:r>
            <a:r>
              <a:rPr kumimoji="0" lang="en-US" altLang="en-US" sz="2000" b="1">
                <a:solidFill>
                  <a:srgbClr val="0070C0"/>
                </a:solidFill>
                <a:latin typeface="Times New Roman" panose="02020603050405020304" pitchFamily="18" charset="0"/>
                <a:cs typeface="Times New Roman" panose="02020603050405020304" pitchFamily="18" charset="0"/>
                <a:sym typeface="VNI-Helve" pitchFamily="2" charset="0"/>
              </a:rPr>
              <a:t>true</a:t>
            </a:r>
            <a:r>
              <a:rPr kumimoji="0" lang="en-US" altLang="en-US" sz="2000" b="1">
                <a:latin typeface="Times New Roman" panose="02020603050405020304" pitchFamily="18" charset="0"/>
                <a:cs typeface="Times New Roman" panose="02020603050405020304" pitchFamily="18" charset="0"/>
                <a:sym typeface="VNI-Helve" pitchFamily="2" charset="0"/>
              </a:rPr>
              <a:t>) </a:t>
            </a:r>
          </a:p>
          <a:p>
            <a:pPr>
              <a:lnSpc>
                <a:spcPct val="90000"/>
              </a:lnSpc>
              <a:spcBef>
                <a:spcPts val="400"/>
              </a:spcBef>
              <a:buClrTx/>
              <a:buSzTx/>
              <a:buFontTx/>
              <a:buNone/>
            </a:pPr>
            <a:r>
              <a:rPr kumimoji="0" lang="en-US" altLang="en-US" sz="2000" b="1">
                <a:latin typeface="Times New Roman" panose="02020603050405020304" pitchFamily="18" charset="0"/>
                <a:cs typeface="Times New Roman" panose="02020603050405020304" pitchFamily="18" charset="0"/>
                <a:sym typeface="VNI-Helve" pitchFamily="2" charset="0"/>
              </a:rPr>
              <a:t>		Swap(&amp;lock, &amp;key);</a:t>
            </a:r>
          </a:p>
          <a:p>
            <a:pPr>
              <a:lnSpc>
                <a:spcPct val="90000"/>
              </a:lnSpc>
              <a:spcBef>
                <a:spcPts val="400"/>
              </a:spcBef>
              <a:buClrTx/>
              <a:buSzTx/>
              <a:buFontTx/>
              <a:buNone/>
            </a:pPr>
            <a:r>
              <a:rPr kumimoji="0" lang="en-US" altLang="en-US" sz="2000" b="1">
                <a:latin typeface="Times New Roman" panose="02020603050405020304" pitchFamily="18" charset="0"/>
                <a:cs typeface="Times New Roman" panose="02020603050405020304" pitchFamily="18" charset="0"/>
                <a:sym typeface="VNI-Helve" pitchFamily="2" charset="0"/>
              </a:rPr>
              <a:t>	           </a:t>
            </a:r>
            <a:r>
              <a:rPr kumimoji="0" lang="en-US" altLang="en-US" sz="2000" i="1">
                <a:latin typeface="Times New Roman" panose="02020603050405020304" pitchFamily="18" charset="0"/>
                <a:cs typeface="Times New Roman" panose="02020603050405020304" pitchFamily="18" charset="0"/>
                <a:sym typeface="VNI-Helve" pitchFamily="2" charset="0"/>
              </a:rPr>
              <a:t>critical section</a:t>
            </a:r>
          </a:p>
          <a:p>
            <a:pPr>
              <a:lnSpc>
                <a:spcPct val="90000"/>
              </a:lnSpc>
              <a:spcBef>
                <a:spcPts val="400"/>
              </a:spcBef>
              <a:buClrTx/>
              <a:buSzTx/>
              <a:buFontTx/>
              <a:buNone/>
            </a:pPr>
            <a:r>
              <a:rPr kumimoji="0" lang="en-US" altLang="en-US" sz="2000" b="1">
                <a:latin typeface="Times New Roman" panose="02020603050405020304" pitchFamily="18" charset="0"/>
                <a:cs typeface="Times New Roman" panose="02020603050405020304" pitchFamily="18" charset="0"/>
                <a:sym typeface="VNI-Helve" pitchFamily="2" charset="0"/>
              </a:rPr>
              <a:t>	       lock = </a:t>
            </a:r>
            <a:r>
              <a:rPr kumimoji="0" lang="en-US" altLang="en-US" sz="2000" b="1">
                <a:solidFill>
                  <a:srgbClr val="0070C0"/>
                </a:solidFill>
                <a:latin typeface="Times New Roman" panose="02020603050405020304" pitchFamily="18" charset="0"/>
                <a:cs typeface="Times New Roman" panose="02020603050405020304" pitchFamily="18" charset="0"/>
                <a:sym typeface="VNI-Helve" pitchFamily="2" charset="0"/>
              </a:rPr>
              <a:t>false</a:t>
            </a:r>
            <a:r>
              <a:rPr kumimoji="0" lang="en-US" altLang="en-US" sz="2000" b="1">
                <a:latin typeface="Times New Roman" panose="02020603050405020304" pitchFamily="18" charset="0"/>
                <a:cs typeface="Times New Roman" panose="02020603050405020304" pitchFamily="18" charset="0"/>
                <a:sym typeface="VNI-Helve" pitchFamily="2" charset="0"/>
              </a:rPr>
              <a:t>;</a:t>
            </a:r>
          </a:p>
          <a:p>
            <a:pPr>
              <a:lnSpc>
                <a:spcPct val="90000"/>
              </a:lnSpc>
              <a:spcBef>
                <a:spcPts val="400"/>
              </a:spcBef>
              <a:buClrTx/>
              <a:buSzTx/>
              <a:buFontTx/>
              <a:buNone/>
            </a:pPr>
            <a:r>
              <a:rPr kumimoji="0" lang="en-US" altLang="en-US" sz="2000">
                <a:latin typeface="Times New Roman" panose="02020603050405020304" pitchFamily="18" charset="0"/>
                <a:cs typeface="Times New Roman" panose="02020603050405020304" pitchFamily="18" charset="0"/>
                <a:sym typeface="VNI-Helve" pitchFamily="2" charset="0"/>
              </a:rPr>
              <a:t>	           </a:t>
            </a:r>
            <a:r>
              <a:rPr kumimoji="0" lang="en-US" altLang="en-US" sz="2000" i="1">
                <a:latin typeface="Times New Roman" panose="02020603050405020304" pitchFamily="18" charset="0"/>
                <a:cs typeface="Times New Roman" panose="02020603050405020304" pitchFamily="18" charset="0"/>
                <a:sym typeface="VNI-Helve" pitchFamily="2" charset="0"/>
              </a:rPr>
              <a:t>remainder section</a:t>
            </a:r>
          </a:p>
          <a:p>
            <a:pPr>
              <a:lnSpc>
                <a:spcPct val="90000"/>
              </a:lnSpc>
              <a:spcBef>
                <a:spcPts val="400"/>
              </a:spcBef>
              <a:buClrTx/>
              <a:buSzTx/>
              <a:buFontTx/>
              <a:buNone/>
            </a:pPr>
            <a:r>
              <a:rPr kumimoji="0" lang="en-US" altLang="en-US" sz="2000" b="1">
                <a:latin typeface="Times New Roman" panose="02020603050405020304" pitchFamily="18" charset="0"/>
                <a:cs typeface="Times New Roman" panose="02020603050405020304" pitchFamily="18" charset="0"/>
                <a:sym typeface="VNI-Helve" pitchFamily="2" charset="0"/>
              </a:rPr>
              <a:t>	</a:t>
            </a:r>
            <a:r>
              <a:rPr kumimoji="0" lang="en-US" altLang="en-US" sz="2000">
                <a:latin typeface="Times New Roman" panose="02020603050405020304" pitchFamily="18" charset="0"/>
                <a:cs typeface="Times New Roman" panose="02020603050405020304" pitchFamily="18" charset="0"/>
                <a:sym typeface="VNI-Helve" pitchFamily="2" charset="0"/>
              </a:rPr>
              <a:t>} </a:t>
            </a:r>
            <a:r>
              <a:rPr kumimoji="0" lang="en-US" altLang="en-US" sz="2000">
                <a:solidFill>
                  <a:srgbClr val="0070C0"/>
                </a:solidFill>
                <a:latin typeface="Times New Roman" panose="02020603050405020304" pitchFamily="18" charset="0"/>
                <a:cs typeface="Times New Roman" panose="02020603050405020304" pitchFamily="18" charset="0"/>
                <a:sym typeface="VNI-Helve" pitchFamily="2" charset="0"/>
              </a:rPr>
              <a:t>while</a:t>
            </a:r>
            <a:r>
              <a:rPr kumimoji="0" lang="en-US" altLang="en-US" sz="2000">
                <a:latin typeface="Times New Roman" panose="02020603050405020304" pitchFamily="18" charset="0"/>
                <a:cs typeface="Times New Roman" panose="02020603050405020304" pitchFamily="18" charset="0"/>
                <a:sym typeface="VNI-Helve" pitchFamily="2" charset="0"/>
              </a:rPr>
              <a:t> (1)</a:t>
            </a:r>
          </a:p>
          <a:p>
            <a:pPr>
              <a:lnSpc>
                <a:spcPct val="90000"/>
              </a:lnSpc>
              <a:spcBef>
                <a:spcPts val="400"/>
              </a:spcBef>
              <a:buClrTx/>
              <a:buSzTx/>
              <a:buFontTx/>
              <a:buNone/>
            </a:pPr>
            <a:endParaRPr kumimoji="0" lang="en-US" altLang="en-US" sz="2000">
              <a:latin typeface="Times New Roman" panose="02020603050405020304" pitchFamily="18" charset="0"/>
              <a:cs typeface="Times New Roman" panose="02020603050405020304" pitchFamily="18" charset="0"/>
              <a:sym typeface="VNI-Helve" pitchFamily="2" charset="0"/>
            </a:endParaRPr>
          </a:p>
          <a:p>
            <a:pPr>
              <a:lnSpc>
                <a:spcPct val="90000"/>
              </a:lnSpc>
              <a:spcBef>
                <a:spcPts val="400"/>
              </a:spcBef>
              <a:buClrTx/>
              <a:buSzTx/>
              <a:buFontTx/>
              <a:buNone/>
            </a:pPr>
            <a:r>
              <a:rPr kumimoji="0" lang="en-US" altLang="en-US" sz="2000">
                <a:latin typeface="Times New Roman" panose="02020603050405020304" pitchFamily="18" charset="0"/>
                <a:cs typeface="Times New Roman" panose="02020603050405020304" pitchFamily="18" charset="0"/>
                <a:sym typeface="VNI-Helve" pitchFamily="2" charset="0"/>
              </a:rPr>
              <a:t>	</a:t>
            </a:r>
            <a:r>
              <a:rPr kumimoji="0" lang="en-US" altLang="en-US">
                <a:latin typeface="Times New Roman" panose="02020603050405020304" pitchFamily="18" charset="0"/>
                <a:cs typeface="Times New Roman" panose="02020603050405020304" pitchFamily="18" charset="0"/>
                <a:sym typeface="VNI-Helve" pitchFamily="2" charset="0"/>
              </a:rPr>
              <a:t>Không thỏa mãn bounded waiting</a:t>
            </a:r>
            <a:endParaRPr kumimoji="0" lang="en-US"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88463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sz="2800"/>
              <a:t>Giải thuật dùng TestAndSet thoả mãn 3 yêu cầu</a:t>
            </a:r>
            <a:endParaRPr kumimoji="1" lang="ja-JP" altLang="en-US" sz="2800" dirty="0"/>
          </a:p>
        </p:txBody>
      </p:sp>
      <p:sp>
        <p:nvSpPr>
          <p:cNvPr id="3" name="コンテンツ プレースホルダ 2"/>
          <p:cNvSpPr>
            <a:spLocks noGrp="1"/>
          </p:cNvSpPr>
          <p:nvPr>
            <p:ph idx="1"/>
          </p:nvPr>
        </p:nvSpPr>
        <p:spPr>
          <a:xfrm>
            <a:off x="251520" y="1412776"/>
            <a:ext cx="8511480" cy="4911824"/>
          </a:xfrm>
        </p:spPr>
        <p:txBody>
          <a:bodyPr/>
          <a:lstStyle/>
          <a:p>
            <a:pPr>
              <a:defRPr/>
            </a:pPr>
            <a:r>
              <a:rPr lang="vi-VN" sz="2200"/>
              <a:t>Cấu trúc dữ liệu dùng chung (khởi tạo là false)</a:t>
            </a:r>
          </a:p>
          <a:p>
            <a:pPr marL="457200" lvl="1" indent="0">
              <a:buFont typeface="Monotype Sorts" charset="2"/>
              <a:buNone/>
              <a:defRPr/>
            </a:pPr>
            <a:r>
              <a:rPr lang="en-US" sz="2200"/>
              <a:t>	</a:t>
            </a:r>
            <a:r>
              <a:rPr lang="vi-VN" sz="2200"/>
              <a:t>bool  waiting[ n ];</a:t>
            </a:r>
          </a:p>
          <a:p>
            <a:pPr marL="0" indent="0">
              <a:buFont typeface="Monotype Sorts" charset="2"/>
              <a:buNone/>
              <a:defRPr/>
            </a:pPr>
            <a:r>
              <a:rPr lang="en-US" sz="2200"/>
              <a:t>	</a:t>
            </a:r>
            <a:r>
              <a:rPr lang="vi-VN" sz="2200"/>
              <a:t>bool  lock;</a:t>
            </a:r>
          </a:p>
          <a:p>
            <a:pPr>
              <a:defRPr/>
            </a:pPr>
            <a:r>
              <a:rPr lang="vi-VN" sz="2200"/>
              <a:t>Mutual exclusion: Pi chỉ có thể vào CS nếu và chỉ nếu hoặc waiting[ i ] = false, hoặc key = false</a:t>
            </a:r>
          </a:p>
          <a:p>
            <a:pPr lvl="1">
              <a:defRPr/>
            </a:pPr>
            <a:r>
              <a:rPr lang="vi-VN" sz="2200"/>
              <a:t>key = false chỉ khi TestAndSet (hay Swap) được thực thi</a:t>
            </a:r>
          </a:p>
          <a:p>
            <a:pPr lvl="2">
              <a:defRPr/>
            </a:pPr>
            <a:r>
              <a:rPr lang="vi-VN" sz="2200"/>
              <a:t>Process đầu tiên thực thi TestAndSet mới có key == false; các process khác đều phải đợi</a:t>
            </a:r>
          </a:p>
          <a:p>
            <a:pPr lvl="1">
              <a:defRPr/>
            </a:pPr>
            <a:r>
              <a:rPr lang="vi-VN" sz="2200"/>
              <a:t>waiting[ i ] = false chỉ khi process khác rời khỏi CS</a:t>
            </a:r>
          </a:p>
          <a:p>
            <a:pPr lvl="2">
              <a:defRPr/>
            </a:pPr>
            <a:r>
              <a:rPr lang="vi-VN" sz="2200"/>
              <a:t>Chỉ có một waiting[ i ] có giá trị false</a:t>
            </a:r>
          </a:p>
          <a:p>
            <a:pPr>
              <a:defRPr/>
            </a:pPr>
            <a:r>
              <a:rPr lang="vi-VN" sz="2200"/>
              <a:t>Progress: chứng minh tương tự như mutual exclusion</a:t>
            </a:r>
          </a:p>
          <a:p>
            <a:pPr>
              <a:defRPr/>
            </a:pPr>
            <a:r>
              <a:rPr lang="vi-VN" sz="2200"/>
              <a:t>Bounded waiting: waiting in the cyclic order</a:t>
            </a:r>
            <a:endParaRPr lang="vi-VN" sz="2200"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5/4/2020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19</a:t>
            </a:fld>
            <a:endParaRPr kumimoji="1" lang="ja-JP" altLang="en-US"/>
          </a:p>
        </p:txBody>
      </p:sp>
    </p:spTree>
    <p:extLst>
      <p:ext uri="{BB962C8B-B14F-4D97-AF65-F5344CB8AC3E}">
        <p14:creationId xmlns:p14="http://schemas.microsoft.com/office/powerpoint/2010/main" val="82936759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Ôn tập chương 5 (1)</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ja-JP" sz="3000"/>
              <a:t>Khi nào thì xảy ra tranh chấp race condition?</a:t>
            </a:r>
          </a:p>
          <a:p>
            <a:r>
              <a:rPr lang="vi-VN" altLang="ja-JP" sz="3000"/>
              <a:t>Vấn đề Critical Section là gì?</a:t>
            </a:r>
          </a:p>
          <a:p>
            <a:r>
              <a:rPr lang="vi-VN" altLang="ja-JP" sz="3000"/>
              <a:t>Yêu cầu của lời giải cho CS problem?</a:t>
            </a:r>
          </a:p>
          <a:p>
            <a:r>
              <a:rPr lang="vi-VN" altLang="ja-JP" sz="3000"/>
              <a:t>Có mấy loại giải pháp? Kể tên?</a:t>
            </a:r>
          </a:p>
          <a:p>
            <a:endParaRPr lang="en-US" altLang="ja-JP" sz="2400" dirty="0"/>
          </a:p>
          <a:p>
            <a:endParaRPr kumimoji="1" lang="en-US" altLang="ja-JP" sz="2400" dirty="0"/>
          </a:p>
          <a:p>
            <a:endParaRPr kumimoji="1"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5/4/2020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2</a:t>
            </a:fld>
            <a:endParaRPr kumimoji="1" lang="ja-JP" altLang="en-US"/>
          </a:p>
        </p:txBody>
      </p:sp>
    </p:spTree>
    <p:extLst>
      <p:ext uri="{BB962C8B-B14F-4D97-AF65-F5344CB8AC3E}">
        <p14:creationId xmlns:p14="http://schemas.microsoft.com/office/powerpoint/2010/main" val="1883129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43001" y="287338"/>
            <a:ext cx="7543800" cy="693390"/>
          </a:xfrm>
        </p:spPr>
        <p:txBody>
          <a:bodyPr/>
          <a:lstStyle/>
          <a:p>
            <a:r>
              <a:rPr lang="vi-VN" altLang="ja-JP" sz="2800"/>
              <a:t>Giải thuật dùng TestAndSet thoả mãn 3 yêu cầu</a:t>
            </a:r>
            <a:r>
              <a:rPr lang="en-US" altLang="ja-JP" sz="2800"/>
              <a:t> (tt)</a:t>
            </a:r>
            <a:endParaRPr kumimoji="1" lang="ja-JP" altLang="en-US" sz="2800"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5/4/2020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20</a:t>
            </a:fld>
            <a:endParaRPr kumimoji="1" lang="ja-JP" altLang="en-US"/>
          </a:p>
        </p:txBody>
      </p:sp>
      <p:grpSp>
        <p:nvGrpSpPr>
          <p:cNvPr id="8" name="Group 2"/>
          <p:cNvGrpSpPr>
            <a:grpSpLocks/>
          </p:cNvGrpSpPr>
          <p:nvPr/>
        </p:nvGrpSpPr>
        <p:grpSpPr bwMode="auto">
          <a:xfrm>
            <a:off x="2082800" y="1471613"/>
            <a:ext cx="4737100" cy="1860550"/>
            <a:chOff x="0" y="0"/>
            <a:chExt cx="4737100" cy="1859280"/>
          </a:xfrm>
        </p:grpSpPr>
        <p:sp>
          <p:nvSpPr>
            <p:cNvPr id="9" name="Rectangle 3"/>
            <p:cNvSpPr>
              <a:spLocks/>
            </p:cNvSpPr>
            <p:nvPr/>
          </p:nvSpPr>
          <p:spPr bwMode="auto">
            <a:xfrm>
              <a:off x="0" y="23796"/>
              <a:ext cx="4737100" cy="1811688"/>
            </a:xfrm>
            <a:prstGeom prst="rect">
              <a:avLst/>
            </a:prstGeom>
            <a:solidFill>
              <a:srgbClr val="DDDDDD"/>
            </a:solidFill>
            <a:ln w="9525" cap="flat" cmpd="sng">
              <a:solidFill>
                <a:srgbClr val="000000"/>
              </a:solidFill>
              <a:prstDash val="solid"/>
              <a:round/>
              <a:headEnd type="none" w="med" len="med"/>
              <a:tailEnd type="none" w="med" len="med"/>
            </a:ln>
            <a:effectLst>
              <a:outerShdw blurRad="63500" dist="107763" dir="18900000" algn="ctr" rotWithShape="0">
                <a:srgbClr val="808080">
                  <a:alpha val="50000"/>
                </a:srgbClr>
              </a:outerShdw>
            </a:effectLst>
          </p:spPr>
          <p:txBody>
            <a:bodyPr lIns="0" tIns="0" rIns="0" bIns="0" anchor="ctr"/>
            <a:lstStyle/>
            <a:p>
              <a:pPr>
                <a:spcBef>
                  <a:spcPts val="400"/>
                </a:spcBef>
                <a:defRPr/>
              </a:pPr>
              <a:endParaRPr lang="en-US" sz="2000">
                <a:latin typeface="VNI-Helve" pitchFamily="2" charset="0"/>
                <a:sym typeface="VNI-Helve" pitchFamily="2" charset="0"/>
              </a:endParaRPr>
            </a:p>
          </p:txBody>
        </p:sp>
        <p:sp>
          <p:nvSpPr>
            <p:cNvPr id="10" name="Rectangle 4"/>
            <p:cNvSpPr>
              <a:spLocks/>
            </p:cNvSpPr>
            <p:nvPr/>
          </p:nvSpPr>
          <p:spPr bwMode="auto">
            <a:xfrm>
              <a:off x="0" y="0"/>
              <a:ext cx="3127708" cy="1859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ts val="400"/>
                </a:spcBef>
                <a:buClrTx/>
                <a:buSzTx/>
                <a:buFontTx/>
                <a:buNone/>
              </a:pPr>
              <a:r>
                <a:rPr kumimoji="0" lang="en-US" altLang="en-US" sz="2000">
                  <a:latin typeface="VNI-Helve" pitchFamily="2" charset="0"/>
                  <a:sym typeface="VNI-Helve" pitchFamily="2" charset="0"/>
                </a:rPr>
                <a:t>waiting[ i ] = </a:t>
              </a:r>
              <a:r>
                <a:rPr kumimoji="0" lang="en-US" altLang="en-US" sz="2000">
                  <a:solidFill>
                    <a:srgbClr val="0070C0"/>
                  </a:solidFill>
                  <a:latin typeface="VNI-Helve" pitchFamily="2" charset="0"/>
                  <a:sym typeface="VNI-Helve" pitchFamily="2" charset="0"/>
                </a:rPr>
                <a:t>true</a:t>
              </a:r>
              <a:r>
                <a:rPr kumimoji="0" lang="en-US" altLang="en-US" sz="2000">
                  <a:latin typeface="VNI-Helve" pitchFamily="2" charset="0"/>
                  <a:sym typeface="VNI-Helve" pitchFamily="2" charset="0"/>
                </a:rPr>
                <a:t>;</a:t>
              </a:r>
            </a:p>
            <a:p>
              <a:pPr>
                <a:spcBef>
                  <a:spcPts val="400"/>
                </a:spcBef>
                <a:buClrTx/>
                <a:buSzTx/>
                <a:buFontTx/>
                <a:buNone/>
              </a:pPr>
              <a:r>
                <a:rPr kumimoji="0" lang="en-US" altLang="en-US" sz="2000">
                  <a:latin typeface="VNI-Helve" pitchFamily="2" charset="0"/>
                  <a:sym typeface="VNI-Helve" pitchFamily="2" charset="0"/>
                </a:rPr>
                <a:t>key = </a:t>
              </a:r>
              <a:r>
                <a:rPr kumimoji="0" lang="en-US" altLang="en-US" sz="2000">
                  <a:solidFill>
                    <a:srgbClr val="0070C0"/>
                  </a:solidFill>
                  <a:latin typeface="VNI-Helve" pitchFamily="2" charset="0"/>
                  <a:sym typeface="VNI-Helve" pitchFamily="2" charset="0"/>
                </a:rPr>
                <a:t>true</a:t>
              </a:r>
              <a:r>
                <a:rPr kumimoji="0" lang="en-US" altLang="en-US" sz="2000">
                  <a:latin typeface="VNI-Helve" pitchFamily="2" charset="0"/>
                  <a:sym typeface="VNI-Helve" pitchFamily="2" charset="0"/>
                </a:rPr>
                <a:t>;</a:t>
              </a:r>
            </a:p>
            <a:p>
              <a:pPr>
                <a:spcBef>
                  <a:spcPts val="400"/>
                </a:spcBef>
                <a:buClrTx/>
                <a:buSzTx/>
                <a:buFontTx/>
                <a:buNone/>
              </a:pPr>
              <a:r>
                <a:rPr kumimoji="0" lang="en-US" altLang="en-US" sz="2000">
                  <a:latin typeface="VNI-Helve" pitchFamily="2" charset="0"/>
                  <a:sym typeface="VNI-Helve" pitchFamily="2" charset="0"/>
                </a:rPr>
                <a:t>while (waiting[ i ] &amp;&amp; key)</a:t>
              </a:r>
            </a:p>
            <a:p>
              <a:pPr>
                <a:spcBef>
                  <a:spcPts val="400"/>
                </a:spcBef>
                <a:buClrTx/>
                <a:buSzTx/>
                <a:buFontTx/>
                <a:buNone/>
              </a:pPr>
              <a:r>
                <a:rPr kumimoji="0" lang="en-US" altLang="en-US" sz="2000">
                  <a:latin typeface="VNI-Helve" pitchFamily="2" charset="0"/>
                  <a:sym typeface="VNI-Helve" pitchFamily="2" charset="0"/>
                </a:rPr>
                <a:t>    key = TestAndSet(lock);</a:t>
              </a:r>
            </a:p>
            <a:p>
              <a:pPr>
                <a:spcBef>
                  <a:spcPts val="400"/>
                </a:spcBef>
                <a:buClrTx/>
                <a:buSzTx/>
                <a:buFontTx/>
                <a:buNone/>
              </a:pPr>
              <a:r>
                <a:rPr kumimoji="0" lang="en-US" altLang="en-US" sz="2000">
                  <a:latin typeface="VNI-Helve" pitchFamily="2" charset="0"/>
                  <a:sym typeface="VNI-Helve" pitchFamily="2" charset="0"/>
                </a:rPr>
                <a:t>waiting[ i ] = </a:t>
              </a:r>
              <a:r>
                <a:rPr kumimoji="0" lang="en-US" altLang="en-US" sz="2000">
                  <a:solidFill>
                    <a:srgbClr val="0070C0"/>
                  </a:solidFill>
                  <a:latin typeface="VNI-Helve" pitchFamily="2" charset="0"/>
                  <a:sym typeface="VNI-Helve" pitchFamily="2" charset="0"/>
                </a:rPr>
                <a:t>false</a:t>
              </a:r>
              <a:r>
                <a:rPr kumimoji="0" lang="en-US" altLang="en-US" sz="2000">
                  <a:latin typeface="VNI-Helve" pitchFamily="2" charset="0"/>
                  <a:sym typeface="VNI-Helve" pitchFamily="2" charset="0"/>
                </a:rPr>
                <a:t>;</a:t>
              </a:r>
              <a:endParaRPr kumimoji="0" lang="en-US" altLang="en-US">
                <a:latin typeface="Verdana" panose="020B0604030504040204" pitchFamily="34" charset="0"/>
              </a:endParaRPr>
            </a:p>
          </p:txBody>
        </p:sp>
      </p:grpSp>
      <p:grpSp>
        <p:nvGrpSpPr>
          <p:cNvPr id="11" name="Group 5"/>
          <p:cNvGrpSpPr>
            <a:grpSpLocks/>
          </p:cNvGrpSpPr>
          <p:nvPr/>
        </p:nvGrpSpPr>
        <p:grpSpPr bwMode="auto">
          <a:xfrm>
            <a:off x="2047875" y="3725863"/>
            <a:ext cx="4762500" cy="2408237"/>
            <a:chOff x="-1" y="0"/>
            <a:chExt cx="4760914" cy="2407920"/>
          </a:xfrm>
        </p:grpSpPr>
        <p:sp>
          <p:nvSpPr>
            <p:cNvPr id="12" name="Rectangle 6"/>
            <p:cNvSpPr>
              <a:spLocks/>
            </p:cNvSpPr>
            <p:nvPr/>
          </p:nvSpPr>
          <p:spPr bwMode="auto">
            <a:xfrm>
              <a:off x="-1" y="12698"/>
              <a:ext cx="4760914" cy="2382523"/>
            </a:xfrm>
            <a:prstGeom prst="rect">
              <a:avLst/>
            </a:prstGeom>
            <a:solidFill>
              <a:srgbClr val="DDDDDD"/>
            </a:solidFill>
            <a:ln w="9525" cap="flat" cmpd="sng">
              <a:solidFill>
                <a:srgbClr val="000000"/>
              </a:solidFill>
              <a:prstDash val="solid"/>
              <a:round/>
              <a:headEnd type="none" w="med" len="med"/>
              <a:tailEnd type="none" w="med" len="med"/>
            </a:ln>
            <a:effectLst>
              <a:outerShdw blurRad="63500" dist="107763" dir="18900000" algn="ctr" rotWithShape="0">
                <a:srgbClr val="808080">
                  <a:alpha val="50000"/>
                </a:srgbClr>
              </a:outerShdw>
            </a:effectLst>
          </p:spPr>
          <p:txBody>
            <a:bodyPr lIns="0" tIns="0" rIns="0" bIns="0" anchor="ctr"/>
            <a:lstStyle/>
            <a:p>
              <a:pPr>
                <a:lnSpc>
                  <a:spcPct val="90000"/>
                </a:lnSpc>
                <a:spcBef>
                  <a:spcPts val="400"/>
                </a:spcBef>
                <a:defRPr/>
              </a:pPr>
              <a:endParaRPr lang="en-US" sz="2400">
                <a:latin typeface="VNI-Helve" pitchFamily="2" charset="0"/>
                <a:sym typeface="VNI-Helve" pitchFamily="2" charset="0"/>
              </a:endParaRPr>
            </a:p>
          </p:txBody>
        </p:sp>
        <p:sp>
          <p:nvSpPr>
            <p:cNvPr id="13" name="Rectangle 7"/>
            <p:cNvSpPr>
              <a:spLocks/>
            </p:cNvSpPr>
            <p:nvPr/>
          </p:nvSpPr>
          <p:spPr bwMode="auto">
            <a:xfrm>
              <a:off x="0" y="-1"/>
              <a:ext cx="3597509" cy="24079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nSpc>
                  <a:spcPct val="90000"/>
                </a:lnSpc>
                <a:spcBef>
                  <a:spcPts val="400"/>
                </a:spcBef>
                <a:buClrTx/>
                <a:buSzTx/>
                <a:buFontTx/>
                <a:buNone/>
              </a:pPr>
              <a:r>
                <a:rPr kumimoji="0" lang="en-US" altLang="en-US" sz="2000">
                  <a:latin typeface="VNI-Helve" pitchFamily="2" charset="0"/>
                  <a:sym typeface="VNI-Helve" pitchFamily="2" charset="0"/>
                </a:rPr>
                <a:t>j = (i + 1) % n;</a:t>
              </a:r>
            </a:p>
            <a:p>
              <a:pPr>
                <a:lnSpc>
                  <a:spcPct val="90000"/>
                </a:lnSpc>
                <a:spcBef>
                  <a:spcPts val="400"/>
                </a:spcBef>
                <a:buClrTx/>
                <a:buSzTx/>
                <a:buFontTx/>
                <a:buNone/>
              </a:pPr>
              <a:r>
                <a:rPr kumimoji="0" lang="en-US" altLang="en-US" sz="2000">
                  <a:latin typeface="VNI-Helve" pitchFamily="2" charset="0"/>
                  <a:sym typeface="VNI-Helve" pitchFamily="2" charset="0"/>
                </a:rPr>
                <a:t>while ( (j != i)  &amp;&amp;  !waiting[ j ] )</a:t>
              </a:r>
            </a:p>
            <a:p>
              <a:pPr>
                <a:lnSpc>
                  <a:spcPct val="90000"/>
                </a:lnSpc>
                <a:spcBef>
                  <a:spcPts val="400"/>
                </a:spcBef>
                <a:buClrTx/>
                <a:buSzTx/>
                <a:buFontTx/>
                <a:buNone/>
              </a:pPr>
              <a:r>
                <a:rPr kumimoji="0" lang="en-US" altLang="en-US" sz="2000">
                  <a:latin typeface="VNI-Helve" pitchFamily="2" charset="0"/>
                  <a:sym typeface="VNI-Helve" pitchFamily="2" charset="0"/>
                </a:rPr>
                <a:t>    j = (j + 1) % n;</a:t>
              </a:r>
            </a:p>
            <a:p>
              <a:pPr>
                <a:lnSpc>
                  <a:spcPct val="90000"/>
                </a:lnSpc>
                <a:spcBef>
                  <a:spcPts val="400"/>
                </a:spcBef>
                <a:buClrTx/>
                <a:buSzTx/>
                <a:buFontTx/>
                <a:buNone/>
              </a:pPr>
              <a:r>
                <a:rPr kumimoji="0" lang="en-US" altLang="en-US" sz="2000">
                  <a:latin typeface="VNI-Helve" pitchFamily="2" charset="0"/>
                  <a:sym typeface="VNI-Helve" pitchFamily="2" charset="0"/>
                </a:rPr>
                <a:t>if (j == i)</a:t>
              </a:r>
            </a:p>
            <a:p>
              <a:pPr>
                <a:lnSpc>
                  <a:spcPct val="90000"/>
                </a:lnSpc>
                <a:spcBef>
                  <a:spcPts val="400"/>
                </a:spcBef>
                <a:buClrTx/>
                <a:buSzTx/>
                <a:buFontTx/>
                <a:buNone/>
              </a:pPr>
              <a:r>
                <a:rPr kumimoji="0" lang="en-US" altLang="en-US" sz="2000">
                  <a:latin typeface="VNI-Helve" pitchFamily="2" charset="0"/>
                  <a:sym typeface="VNI-Helve" pitchFamily="2" charset="0"/>
                </a:rPr>
                <a:t>    lock = </a:t>
              </a:r>
              <a:r>
                <a:rPr kumimoji="0" lang="en-US" altLang="en-US" sz="2000">
                  <a:solidFill>
                    <a:srgbClr val="0070C0"/>
                  </a:solidFill>
                  <a:latin typeface="VNI-Helve" pitchFamily="2" charset="0"/>
                  <a:sym typeface="VNI-Helve" pitchFamily="2" charset="0"/>
                </a:rPr>
                <a:t>false</a:t>
              </a:r>
              <a:r>
                <a:rPr kumimoji="0" lang="en-US" altLang="en-US" sz="2000">
                  <a:latin typeface="VNI-Helve" pitchFamily="2" charset="0"/>
                  <a:sym typeface="VNI-Helve" pitchFamily="2" charset="0"/>
                </a:rPr>
                <a:t>;</a:t>
              </a:r>
            </a:p>
            <a:p>
              <a:pPr>
                <a:lnSpc>
                  <a:spcPct val="90000"/>
                </a:lnSpc>
                <a:spcBef>
                  <a:spcPts val="400"/>
                </a:spcBef>
                <a:buClrTx/>
                <a:buSzTx/>
                <a:buFontTx/>
                <a:buNone/>
              </a:pPr>
              <a:r>
                <a:rPr kumimoji="0" lang="en-US" altLang="en-US" sz="2000">
                  <a:latin typeface="VNI-Helve" pitchFamily="2" charset="0"/>
                  <a:sym typeface="VNI-Helve" pitchFamily="2" charset="0"/>
                </a:rPr>
                <a:t>else </a:t>
              </a:r>
            </a:p>
            <a:p>
              <a:pPr>
                <a:lnSpc>
                  <a:spcPct val="90000"/>
                </a:lnSpc>
                <a:spcBef>
                  <a:spcPts val="400"/>
                </a:spcBef>
                <a:buClrTx/>
                <a:buSzTx/>
                <a:buFontTx/>
                <a:buNone/>
              </a:pPr>
              <a:r>
                <a:rPr kumimoji="0" lang="en-US" altLang="en-US" sz="2000">
                  <a:latin typeface="VNI-Helve" pitchFamily="2" charset="0"/>
                  <a:sym typeface="VNI-Helve" pitchFamily="2" charset="0"/>
                </a:rPr>
                <a:t>    waiting[ j ] = </a:t>
              </a:r>
              <a:r>
                <a:rPr kumimoji="0" lang="en-US" altLang="en-US" sz="2000">
                  <a:solidFill>
                    <a:srgbClr val="0070C0"/>
                  </a:solidFill>
                  <a:latin typeface="VNI-Helve" pitchFamily="2" charset="0"/>
                  <a:sym typeface="VNI-Helve" pitchFamily="2" charset="0"/>
                </a:rPr>
                <a:t>false</a:t>
              </a:r>
              <a:r>
                <a:rPr kumimoji="0" lang="en-US" altLang="en-US" sz="2000">
                  <a:latin typeface="VNI-Helve" pitchFamily="2" charset="0"/>
                  <a:sym typeface="VNI-Helve" pitchFamily="2" charset="0"/>
                </a:rPr>
                <a:t>;</a:t>
              </a:r>
              <a:endParaRPr kumimoji="0" lang="en-US" altLang="en-US">
                <a:latin typeface="Verdana" panose="020B0604030504040204" pitchFamily="34" charset="0"/>
              </a:endParaRPr>
            </a:p>
          </p:txBody>
        </p:sp>
      </p:grpSp>
      <p:sp>
        <p:nvSpPr>
          <p:cNvPr id="14" name="Rectangle 8"/>
          <p:cNvSpPr>
            <a:spLocks/>
          </p:cNvSpPr>
          <p:nvPr/>
        </p:nvSpPr>
        <p:spPr bwMode="auto">
          <a:xfrm>
            <a:off x="2492375" y="3308350"/>
            <a:ext cx="1698625"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i="1">
                <a:latin typeface="VNI-Helve" pitchFamily="2" charset="0"/>
                <a:sym typeface="VNI-Helve" pitchFamily="2" charset="0"/>
              </a:rPr>
              <a:t>critical section</a:t>
            </a:r>
            <a:endParaRPr kumimoji="0" lang="en-US" altLang="en-US">
              <a:latin typeface="VNI-Helve" pitchFamily="2" charset="0"/>
              <a:sym typeface="VNI-Helve" pitchFamily="2" charset="0"/>
            </a:endParaRPr>
          </a:p>
        </p:txBody>
      </p:sp>
      <p:sp>
        <p:nvSpPr>
          <p:cNvPr id="15" name="Rectangle 9"/>
          <p:cNvSpPr>
            <a:spLocks/>
          </p:cNvSpPr>
          <p:nvPr/>
        </p:nvSpPr>
        <p:spPr bwMode="auto">
          <a:xfrm>
            <a:off x="2444750" y="6065838"/>
            <a:ext cx="2122488"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i="1">
                <a:latin typeface="VNI-Helve" pitchFamily="2" charset="0"/>
                <a:sym typeface="VNI-Helve" pitchFamily="2" charset="0"/>
              </a:rPr>
              <a:t>remainder section</a:t>
            </a:r>
            <a:endParaRPr kumimoji="0" lang="en-US" altLang="en-US">
              <a:latin typeface="VNI-Helve" pitchFamily="2" charset="0"/>
              <a:sym typeface="VNI-Helve" pitchFamily="2" charset="0"/>
            </a:endParaRPr>
          </a:p>
        </p:txBody>
      </p:sp>
      <p:sp>
        <p:nvSpPr>
          <p:cNvPr id="16" name="Rectangle 10"/>
          <p:cNvSpPr>
            <a:spLocks/>
          </p:cNvSpPr>
          <p:nvPr/>
        </p:nvSpPr>
        <p:spPr bwMode="auto">
          <a:xfrm>
            <a:off x="1346200" y="1204913"/>
            <a:ext cx="541338"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ts val="400"/>
              </a:spcBef>
              <a:buClrTx/>
              <a:buSzTx/>
              <a:buFontTx/>
              <a:buNone/>
            </a:pPr>
            <a:r>
              <a:rPr kumimoji="0" lang="en-US" altLang="en-US" sz="2000">
                <a:solidFill>
                  <a:srgbClr val="0070C0"/>
                </a:solidFill>
                <a:latin typeface="VNI-Helve" pitchFamily="2" charset="0"/>
                <a:sym typeface="VNI-Helve" pitchFamily="2" charset="0"/>
              </a:rPr>
              <a:t>do</a:t>
            </a:r>
            <a:r>
              <a:rPr kumimoji="0" lang="en-US" altLang="en-US" sz="2000">
                <a:latin typeface="VNI-Helve" pitchFamily="2" charset="0"/>
                <a:sym typeface="VNI-Helve" pitchFamily="2" charset="0"/>
              </a:rPr>
              <a:t> {</a:t>
            </a:r>
            <a:endParaRPr kumimoji="0" lang="en-US" altLang="en-US">
              <a:latin typeface="Verdana" panose="020B0604030504040204" pitchFamily="34" charset="0"/>
            </a:endParaRPr>
          </a:p>
        </p:txBody>
      </p:sp>
      <p:sp>
        <p:nvSpPr>
          <p:cNvPr id="17" name="Rectangle 11"/>
          <p:cNvSpPr>
            <a:spLocks/>
          </p:cNvSpPr>
          <p:nvPr/>
        </p:nvSpPr>
        <p:spPr bwMode="auto">
          <a:xfrm>
            <a:off x="1362075" y="6273800"/>
            <a:ext cx="1219200"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a:latin typeface="VNI-Helve" pitchFamily="2" charset="0"/>
                <a:sym typeface="VNI-Helve" pitchFamily="2" charset="0"/>
              </a:rPr>
              <a:t>} </a:t>
            </a:r>
            <a:r>
              <a:rPr kumimoji="0" lang="en-US" altLang="en-US" sz="2000">
                <a:solidFill>
                  <a:srgbClr val="0070C0"/>
                </a:solidFill>
                <a:latin typeface="VNI-Helve" pitchFamily="2" charset="0"/>
                <a:sym typeface="VNI-Helve" pitchFamily="2" charset="0"/>
              </a:rPr>
              <a:t>while</a:t>
            </a:r>
            <a:r>
              <a:rPr kumimoji="0" lang="en-US" altLang="en-US" sz="2000">
                <a:latin typeface="VNI-Helve" pitchFamily="2" charset="0"/>
                <a:sym typeface="VNI-Helve" pitchFamily="2" charset="0"/>
              </a:rPr>
              <a:t> (1)</a:t>
            </a:r>
            <a:endParaRPr kumimoji="0" lang="en-US" altLang="en-US">
              <a:latin typeface="Verdana" panose="020B0604030504040204" pitchFamily="34" charset="0"/>
            </a:endParaRPr>
          </a:p>
        </p:txBody>
      </p:sp>
    </p:spTree>
    <p:extLst>
      <p:ext uri="{BB962C8B-B14F-4D97-AF65-F5344CB8AC3E}">
        <p14:creationId xmlns:p14="http://schemas.microsoft.com/office/powerpoint/2010/main" val="219890363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Tóm</a:t>
            </a:r>
            <a:r>
              <a:rPr lang="en-US" altLang="ja-JP" dirty="0"/>
              <a:t> </a:t>
            </a:r>
            <a:r>
              <a:rPr lang="en-US" altLang="ja-JP" dirty="0" err="1"/>
              <a:t>tắt</a:t>
            </a:r>
            <a:r>
              <a:rPr lang="en-US" altLang="ja-JP" dirty="0"/>
              <a:t> </a:t>
            </a:r>
            <a:r>
              <a:rPr lang="en-US" altLang="ja-JP" dirty="0" err="1"/>
              <a:t>lại</a:t>
            </a:r>
            <a:r>
              <a:rPr lang="en-US" altLang="ja-JP" dirty="0"/>
              <a:t> </a:t>
            </a:r>
            <a:r>
              <a:rPr lang="en-US" altLang="ja-JP" dirty="0" err="1"/>
              <a:t>nội</a:t>
            </a:r>
            <a:r>
              <a:rPr lang="en-US" altLang="ja-JP" dirty="0"/>
              <a:t> </a:t>
            </a:r>
            <a:r>
              <a:rPr lang="en-US" altLang="ja-JP"/>
              <a:t>dung buổi </a:t>
            </a:r>
            <a:r>
              <a:rPr lang="en-US" altLang="ja-JP" dirty="0" err="1"/>
              <a:t>học</a:t>
            </a:r>
            <a:endParaRPr kumimoji="1" lang="ja-JP" altLang="en-US" dirty="0"/>
          </a:p>
        </p:txBody>
      </p:sp>
      <p:sp>
        <p:nvSpPr>
          <p:cNvPr id="3" name="コンテンツ プレースホルダ 2"/>
          <p:cNvSpPr>
            <a:spLocks noGrp="1"/>
          </p:cNvSpPr>
          <p:nvPr>
            <p:ph idx="1"/>
          </p:nvPr>
        </p:nvSpPr>
        <p:spPr/>
        <p:txBody>
          <a:bodyPr/>
          <a:lstStyle/>
          <a:p>
            <a:r>
              <a:rPr lang="en-US" altLang="en-US"/>
              <a:t>Các giải pháp phần mềm</a:t>
            </a:r>
          </a:p>
          <a:p>
            <a:pPr lvl="1"/>
            <a:r>
              <a:rPr lang="en-US" altLang="en-US" sz="2800"/>
              <a:t>Sử dụng giải thuật kiểm tra luân phiên</a:t>
            </a:r>
          </a:p>
          <a:p>
            <a:pPr lvl="1"/>
            <a:r>
              <a:rPr lang="en-US" altLang="en-US" sz="2800"/>
              <a:t>Sử dụng các biến cờ hiệu</a:t>
            </a:r>
          </a:p>
          <a:p>
            <a:pPr lvl="1"/>
            <a:r>
              <a:rPr lang="en-US" altLang="en-US" sz="2800"/>
              <a:t>Giải pháp của Peterson</a:t>
            </a:r>
          </a:p>
          <a:p>
            <a:pPr lvl="1"/>
            <a:r>
              <a:rPr lang="en-US" altLang="en-US" sz="2800"/>
              <a:t>Giải pháp Bakery</a:t>
            </a:r>
          </a:p>
          <a:p>
            <a:r>
              <a:rPr lang="en-US" altLang="en-US"/>
              <a:t>Các giải pháp phần cứng</a:t>
            </a:r>
          </a:p>
          <a:p>
            <a:pPr lvl="1"/>
            <a:r>
              <a:rPr lang="en-US" altLang="en-US" sz="2800"/>
              <a:t>Cấp ngắt</a:t>
            </a:r>
          </a:p>
          <a:p>
            <a:pPr lvl="1"/>
            <a:r>
              <a:rPr lang="en-US" altLang="en-US" sz="2800"/>
              <a:t>Chỉ thị TSL</a:t>
            </a:r>
            <a:endParaRPr lang="vi-VN" altLang="en-US" sz="2800"/>
          </a:p>
          <a:p>
            <a:pPr lvl="2"/>
            <a:endParaRPr lang="en-US" altLang="ja-JP" dirty="0"/>
          </a:p>
          <a:p>
            <a:endParaRPr kumimoji="1" lang="en-US" altLang="ja-JP" dirty="0"/>
          </a:p>
          <a:p>
            <a:endParaRPr lang="en-US" altLang="ja-JP" dirty="0"/>
          </a:p>
          <a:p>
            <a:endParaRPr kumimoji="1" lang="en-US" altLang="ja-JP"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5/4/2020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21</a:t>
            </a:fld>
            <a:endParaRPr kumimoji="1" lang="ja-JP" altLang="en-US"/>
          </a:p>
        </p:txBody>
      </p:sp>
    </p:spTree>
    <p:extLst>
      <p:ext uri="{BB962C8B-B14F-4D97-AF65-F5344CB8AC3E}">
        <p14:creationId xmlns:p14="http://schemas.microsoft.com/office/powerpoint/2010/main" val="18962798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1</a:t>
            </a:r>
          </a:p>
        </p:txBody>
      </p:sp>
      <p:sp>
        <p:nvSpPr>
          <p:cNvPr id="3" name="Content Placeholder 2"/>
          <p:cNvSpPr>
            <a:spLocks noGrp="1"/>
          </p:cNvSpPr>
          <p:nvPr>
            <p:ph idx="1"/>
          </p:nvPr>
        </p:nvSpPr>
        <p:spPr>
          <a:xfrm>
            <a:off x="251520" y="1219200"/>
            <a:ext cx="8640960" cy="5018112"/>
          </a:xfrm>
        </p:spPr>
        <p:txBody>
          <a:bodyPr/>
          <a:lstStyle/>
          <a:p>
            <a:r>
              <a:rPr lang="en-US" sz="2000"/>
              <a:t>Xét giải pháp phần mềm do Dekker đề nghị để tổ chức truy xuất độc quyền cho 2 tiến trình. Hai tiến trình P0 và P1 chia sẻ các biến sau:</a:t>
            </a:r>
          </a:p>
          <a:p>
            <a:pPr lvl="1"/>
            <a:r>
              <a:rPr lang="en-US" sz="2000"/>
              <a:t>Var flag : array [0..1] of Boolean; (khởi động là false)</a:t>
            </a:r>
          </a:p>
          <a:p>
            <a:pPr lvl="1"/>
            <a:r>
              <a:rPr lang="en-US" sz="2000"/>
              <a:t>Turn : 0..1;</a:t>
            </a:r>
          </a:p>
          <a:p>
            <a:r>
              <a:rPr lang="en-US" sz="2000"/>
              <a:t>Cấu trúc một tiến trình Pi ( i=0 hay 1, và j là tiến trình còn lại như sau:</a:t>
            </a:r>
          </a:p>
          <a:p>
            <a:pPr lvl="1">
              <a:lnSpc>
                <a:spcPct val="80000"/>
              </a:lnSpc>
              <a:buNone/>
            </a:pPr>
            <a:r>
              <a:rPr lang="en-US" altLang="en-US" sz="1600" b="1"/>
              <a:t>repeat</a:t>
            </a:r>
          </a:p>
          <a:p>
            <a:pPr lvl="1">
              <a:lnSpc>
                <a:spcPct val="80000"/>
              </a:lnSpc>
              <a:buNone/>
            </a:pPr>
            <a:r>
              <a:rPr lang="en-US" altLang="en-US" sz="1600" b="1"/>
              <a:t>flag[i] := true;</a:t>
            </a:r>
          </a:p>
          <a:p>
            <a:pPr lvl="1">
              <a:lnSpc>
                <a:spcPct val="80000"/>
              </a:lnSpc>
              <a:buNone/>
            </a:pPr>
            <a:r>
              <a:rPr lang="en-US" altLang="en-US" sz="1600" b="1"/>
              <a:t>while flag[j] do </a:t>
            </a:r>
          </a:p>
          <a:p>
            <a:pPr lvl="1">
              <a:lnSpc>
                <a:spcPct val="80000"/>
              </a:lnSpc>
              <a:buNone/>
            </a:pPr>
            <a:r>
              <a:rPr lang="en-US" altLang="en-US" sz="1600" b="1"/>
              <a:t>if turn = j then</a:t>
            </a:r>
          </a:p>
          <a:p>
            <a:pPr lvl="1">
              <a:lnSpc>
                <a:spcPct val="80000"/>
              </a:lnSpc>
              <a:buNone/>
            </a:pPr>
            <a:r>
              <a:rPr lang="en-US" altLang="en-US" sz="1600" b="1"/>
              <a:t>		begin		flag[i]:= false;  </a:t>
            </a:r>
          </a:p>
          <a:p>
            <a:pPr lvl="1">
              <a:lnSpc>
                <a:spcPct val="80000"/>
              </a:lnSpc>
              <a:buNone/>
            </a:pPr>
            <a:r>
              <a:rPr lang="en-US" altLang="en-US" sz="1600" b="1"/>
              <a:t>				while turn = j do ;</a:t>
            </a:r>
          </a:p>
          <a:p>
            <a:pPr lvl="1">
              <a:lnSpc>
                <a:spcPct val="80000"/>
              </a:lnSpc>
              <a:buNone/>
            </a:pPr>
            <a:r>
              <a:rPr lang="en-US" altLang="en-US" sz="1600" b="1"/>
              <a:t>				flag[i]:= true;</a:t>
            </a:r>
          </a:p>
          <a:p>
            <a:pPr lvl="1">
              <a:lnSpc>
                <a:spcPct val="80000"/>
              </a:lnSpc>
              <a:buNone/>
            </a:pPr>
            <a:r>
              <a:rPr lang="en-US" altLang="en-US" sz="1600" b="1"/>
              <a:t>		end;</a:t>
            </a:r>
          </a:p>
          <a:p>
            <a:pPr lvl="1">
              <a:lnSpc>
                <a:spcPct val="80000"/>
              </a:lnSpc>
              <a:buNone/>
            </a:pPr>
            <a:r>
              <a:rPr lang="en-US" altLang="en-US" sz="1600" b="1"/>
              <a:t>	critical_section();</a:t>
            </a:r>
          </a:p>
          <a:p>
            <a:pPr lvl="1">
              <a:lnSpc>
                <a:spcPct val="80000"/>
              </a:lnSpc>
              <a:buNone/>
            </a:pPr>
            <a:r>
              <a:rPr lang="en-US" altLang="en-US" sz="1600" b="1"/>
              <a:t>turn:= j;  </a:t>
            </a:r>
          </a:p>
          <a:p>
            <a:pPr lvl="1">
              <a:lnSpc>
                <a:spcPct val="80000"/>
              </a:lnSpc>
              <a:buNone/>
            </a:pPr>
            <a:r>
              <a:rPr lang="en-US" altLang="en-US" sz="1600" b="1"/>
              <a:t>flag[i]:= false; </a:t>
            </a:r>
          </a:p>
          <a:p>
            <a:pPr lvl="1">
              <a:lnSpc>
                <a:spcPct val="80000"/>
              </a:lnSpc>
              <a:buNone/>
            </a:pPr>
            <a:r>
              <a:rPr lang="en-US" altLang="en-US" sz="1600" b="1"/>
              <a:t>non_critical_section();</a:t>
            </a:r>
          </a:p>
          <a:p>
            <a:pPr lvl="1">
              <a:lnSpc>
                <a:spcPct val="80000"/>
              </a:lnSpc>
              <a:buNone/>
            </a:pPr>
            <a:r>
              <a:rPr lang="en-US" altLang="en-US" sz="1600" b="1"/>
              <a:t>until </a:t>
            </a:r>
            <a:r>
              <a:rPr lang="en-US" altLang="en-US" sz="1600" b="1" i="1"/>
              <a:t>false</a:t>
            </a:r>
            <a:r>
              <a:rPr lang="en-US" altLang="en-US" sz="1600" b="1"/>
              <a:t>;</a:t>
            </a:r>
          </a:p>
          <a:p>
            <a:pPr marL="0" indent="0">
              <a:buNone/>
            </a:pPr>
            <a:endParaRPr lang="en-US" sz="2000"/>
          </a:p>
        </p:txBody>
      </p:sp>
      <p:sp>
        <p:nvSpPr>
          <p:cNvPr id="4" name="Date Placeholder 3"/>
          <p:cNvSpPr>
            <a:spLocks noGrp="1"/>
          </p:cNvSpPr>
          <p:nvPr>
            <p:ph type="dt" sz="half" idx="10"/>
          </p:nvPr>
        </p:nvSpPr>
        <p:spPr/>
        <p:txBody>
          <a:bodyPr/>
          <a:lstStyle/>
          <a:p>
            <a:fld id="{F7681EE8-9FE2-425D-8FB4-74C399BDEDA0}" type="datetime1">
              <a:rPr kumimoji="1" lang="en-US" altLang="ja-JP" smtClean="0"/>
              <a:t>5/4/2020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22</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7" name="TextBox 6"/>
          <p:cNvSpPr txBox="1"/>
          <p:nvPr/>
        </p:nvSpPr>
        <p:spPr>
          <a:xfrm>
            <a:off x="5410200" y="3962400"/>
            <a:ext cx="2666114" cy="923330"/>
          </a:xfrm>
          <a:prstGeom prst="rect">
            <a:avLst/>
          </a:prstGeom>
          <a:noFill/>
        </p:spPr>
        <p:txBody>
          <a:bodyPr wrap="none" rtlCol="0">
            <a:spAutoFit/>
          </a:bodyPr>
          <a:lstStyle/>
          <a:p>
            <a:r>
              <a:rPr lang="en-US" b="1"/>
              <a:t>Giải pháp này có thỏa 3 </a:t>
            </a:r>
          </a:p>
          <a:p>
            <a:r>
              <a:rPr lang="en-US" b="1"/>
              <a:t>yêu cầu trong việc giải </a:t>
            </a:r>
          </a:p>
          <a:p>
            <a:r>
              <a:rPr lang="en-US" b="1"/>
              <a:t>quyết tranh chấp không?</a:t>
            </a:r>
          </a:p>
        </p:txBody>
      </p:sp>
    </p:spTree>
    <p:extLst>
      <p:ext uri="{BB962C8B-B14F-4D97-AF65-F5344CB8AC3E}">
        <p14:creationId xmlns:p14="http://schemas.microsoft.com/office/powerpoint/2010/main" val="2253583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2</a:t>
            </a:r>
          </a:p>
        </p:txBody>
      </p:sp>
      <p:sp>
        <p:nvSpPr>
          <p:cNvPr id="3" name="Content Placeholder 2"/>
          <p:cNvSpPr>
            <a:spLocks noGrp="1"/>
          </p:cNvSpPr>
          <p:nvPr>
            <p:ph idx="1"/>
          </p:nvPr>
        </p:nvSpPr>
        <p:spPr>
          <a:xfrm>
            <a:off x="251520" y="1219200"/>
            <a:ext cx="8640960" cy="5018112"/>
          </a:xfrm>
        </p:spPr>
        <p:txBody>
          <a:bodyPr/>
          <a:lstStyle/>
          <a:p>
            <a:r>
              <a:rPr lang="en-US" sz="2400"/>
              <a:t>Xét giải pháp đồng bộ hóa sau:</a:t>
            </a:r>
          </a:p>
          <a:p>
            <a:pPr lvl="3">
              <a:lnSpc>
                <a:spcPct val="90000"/>
              </a:lnSpc>
              <a:buNone/>
            </a:pPr>
            <a:r>
              <a:rPr lang="fr-FR" altLang="en-US" sz="2200" b="1"/>
              <a:t>while (TRUE) {</a:t>
            </a:r>
          </a:p>
          <a:p>
            <a:pPr lvl="3">
              <a:lnSpc>
                <a:spcPct val="90000"/>
              </a:lnSpc>
              <a:buNone/>
            </a:pPr>
            <a:r>
              <a:rPr lang="fr-FR" altLang="en-US" sz="2200" b="1"/>
              <a:t>int j = 1-i;</a:t>
            </a:r>
          </a:p>
          <a:p>
            <a:pPr lvl="3">
              <a:lnSpc>
                <a:spcPct val="90000"/>
              </a:lnSpc>
              <a:buNone/>
            </a:pPr>
            <a:r>
              <a:rPr lang="fr-FR" altLang="en-US" sz="2200" b="1"/>
              <a:t>flag[i]= TRUE;	</a:t>
            </a:r>
          </a:p>
          <a:p>
            <a:pPr lvl="3">
              <a:lnSpc>
                <a:spcPct val="90000"/>
              </a:lnSpc>
              <a:buNone/>
            </a:pPr>
            <a:r>
              <a:rPr lang="fr-FR" altLang="en-US" sz="2200" b="1"/>
              <a:t>turn = i;</a:t>
            </a:r>
          </a:p>
          <a:p>
            <a:pPr lvl="3">
              <a:lnSpc>
                <a:spcPct val="90000"/>
              </a:lnSpc>
              <a:buNone/>
            </a:pPr>
            <a:r>
              <a:rPr lang="fr-FR" altLang="en-US" sz="2200" b="1"/>
              <a:t>while (turn == j &amp;&amp; flag[j]==TRUE); </a:t>
            </a:r>
          </a:p>
          <a:p>
            <a:pPr lvl="3">
              <a:lnSpc>
                <a:spcPct val="90000"/>
              </a:lnSpc>
              <a:buNone/>
            </a:pPr>
            <a:r>
              <a:rPr lang="fr-FR" altLang="en-US" sz="2200" b="1"/>
              <a:t>critical-section ();</a:t>
            </a:r>
          </a:p>
          <a:p>
            <a:pPr lvl="3">
              <a:lnSpc>
                <a:spcPct val="90000"/>
              </a:lnSpc>
              <a:buNone/>
            </a:pPr>
            <a:r>
              <a:rPr lang="fr-FR" altLang="en-US" sz="2200" b="1"/>
              <a:t>flag[i] = FALSE;</a:t>
            </a:r>
          </a:p>
          <a:p>
            <a:pPr lvl="3">
              <a:lnSpc>
                <a:spcPct val="90000"/>
              </a:lnSpc>
              <a:buNone/>
            </a:pPr>
            <a:r>
              <a:rPr lang="fr-FR" altLang="en-US" sz="2200" b="1"/>
              <a:t>    Noncritical-section ();</a:t>
            </a:r>
          </a:p>
          <a:p>
            <a:pPr lvl="3">
              <a:lnSpc>
                <a:spcPct val="90000"/>
              </a:lnSpc>
              <a:buNone/>
            </a:pPr>
            <a:r>
              <a:rPr lang="fr-FR" altLang="en-US" sz="2200" b="1"/>
              <a:t>}</a:t>
            </a:r>
            <a:endParaRPr lang="en-US" altLang="en-US" sz="2200" b="1"/>
          </a:p>
          <a:p>
            <a:pPr marL="0" indent="0">
              <a:buNone/>
            </a:pPr>
            <a:endParaRPr lang="en-US" sz="2000"/>
          </a:p>
        </p:txBody>
      </p:sp>
      <p:sp>
        <p:nvSpPr>
          <p:cNvPr id="4" name="Date Placeholder 3"/>
          <p:cNvSpPr>
            <a:spLocks noGrp="1"/>
          </p:cNvSpPr>
          <p:nvPr>
            <p:ph type="dt" sz="half" idx="10"/>
          </p:nvPr>
        </p:nvSpPr>
        <p:spPr/>
        <p:txBody>
          <a:bodyPr/>
          <a:lstStyle/>
          <a:p>
            <a:fld id="{F7681EE8-9FE2-425D-8FB4-74C399BDEDA0}" type="datetime1">
              <a:rPr kumimoji="1" lang="en-US" altLang="ja-JP" smtClean="0"/>
              <a:t>5/4/2020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23</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7" name="TextBox 6"/>
          <p:cNvSpPr txBox="1"/>
          <p:nvPr/>
        </p:nvSpPr>
        <p:spPr>
          <a:xfrm>
            <a:off x="1331913" y="5334000"/>
            <a:ext cx="6134893" cy="369332"/>
          </a:xfrm>
          <a:prstGeom prst="rect">
            <a:avLst/>
          </a:prstGeom>
          <a:noFill/>
        </p:spPr>
        <p:txBody>
          <a:bodyPr wrap="square" rtlCol="0">
            <a:spAutoFit/>
          </a:bodyPr>
          <a:lstStyle/>
          <a:p>
            <a:r>
              <a:rPr lang="en-US" b="1"/>
              <a:t>Giải pháp này có thỏa yêu cầu độc quyền truy xuất không?</a:t>
            </a:r>
          </a:p>
        </p:txBody>
      </p:sp>
    </p:spTree>
    <p:extLst>
      <p:ext uri="{BB962C8B-B14F-4D97-AF65-F5344CB8AC3E}">
        <p14:creationId xmlns:p14="http://schemas.microsoft.com/office/powerpoint/2010/main" val="15543124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15665"/>
            <a:ext cx="7772400" cy="1470025"/>
          </a:xfrm>
        </p:spPr>
        <p:txBody>
          <a:bodyPr/>
          <a:lstStyle/>
          <a:p>
            <a:r>
              <a:rPr lang="en-US"/>
              <a:t>THẢO LUẬN</a:t>
            </a:r>
          </a:p>
        </p:txBody>
      </p:sp>
      <p:sp>
        <p:nvSpPr>
          <p:cNvPr id="4" name="Date Placeholder 3"/>
          <p:cNvSpPr>
            <a:spLocks noGrp="1"/>
          </p:cNvSpPr>
          <p:nvPr>
            <p:ph type="dt" sz="half" idx="10"/>
          </p:nvPr>
        </p:nvSpPr>
        <p:spPr/>
        <p:txBody>
          <a:bodyPr/>
          <a:lstStyle/>
          <a:p>
            <a:fld id="{6F52207E-8A09-4FC6-83E9-3D1773E47D00}" type="datetime1">
              <a:rPr kumimoji="1" lang="en-US" altLang="ja-JP" smtClean="0"/>
              <a:t>5/4/2020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6" name="Slide Number Placeholder 5"/>
          <p:cNvSpPr>
            <a:spLocks noGrp="1"/>
          </p:cNvSpPr>
          <p:nvPr>
            <p:ph type="sldNum" sz="quarter" idx="12"/>
          </p:nvPr>
        </p:nvSpPr>
        <p:spPr/>
        <p:txBody>
          <a:bodyPr/>
          <a:lstStyle/>
          <a:p>
            <a:fld id="{800C8475-47C1-49C9-BEE5-594F8CF4D71F}" type="slidenum">
              <a:rPr kumimoji="1" lang="ja-JP" altLang="en-US" smtClean="0"/>
              <a:pPr/>
              <a:t>24</a:t>
            </a:fld>
            <a:endParaRPr kumimoji="1" lang="ja-JP" altLang="en-US"/>
          </a:p>
        </p:txBody>
      </p:sp>
      <p:pic>
        <p:nvPicPr>
          <p:cNvPr id="4100" name="Picture 4" descr="http://data.sinhvienit.net/2013/T09/img/SinhVienIT.Net---suy-ngh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3407" y="2685690"/>
            <a:ext cx="28956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4146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Mục tiêu chương 5 (2)</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pPr>
              <a:lnSpc>
                <a:spcPct val="150000"/>
              </a:lnSpc>
              <a:defRPr/>
            </a:pPr>
            <a:r>
              <a:rPr lang="en-US" sz="2600"/>
              <a:t>Hiểu được nhóm giải pháp Busy waiting bao gồm: </a:t>
            </a:r>
          </a:p>
          <a:p>
            <a:pPr lvl="1">
              <a:lnSpc>
                <a:spcPct val="150000"/>
              </a:lnSpc>
              <a:defRPr/>
            </a:pPr>
            <a:r>
              <a:rPr lang="en-US" sz="2600"/>
              <a:t>Các giải pháp phần mềm</a:t>
            </a:r>
          </a:p>
          <a:p>
            <a:pPr lvl="1">
              <a:lnSpc>
                <a:spcPct val="150000"/>
              </a:lnSpc>
              <a:defRPr/>
            </a:pPr>
            <a:r>
              <a:rPr lang="en-US" sz="2600"/>
              <a:t>Các giải pháp phần cứng</a:t>
            </a:r>
          </a:p>
          <a:p>
            <a:endParaRPr lang="en-US" altLang="ja-JP" sz="2400" dirty="0"/>
          </a:p>
          <a:p>
            <a:endParaRPr kumimoji="1" lang="en-US" altLang="ja-JP" sz="2400" dirty="0"/>
          </a:p>
          <a:p>
            <a:endParaRPr kumimoji="1"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5/4/2020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3</a:t>
            </a:fld>
            <a:endParaRPr kumimoji="1" lang="ja-JP" altLang="en-US"/>
          </a:p>
        </p:txBody>
      </p:sp>
    </p:spTree>
    <p:extLst>
      <p:ext uri="{BB962C8B-B14F-4D97-AF65-F5344CB8AC3E}">
        <p14:creationId xmlns:p14="http://schemas.microsoft.com/office/powerpoint/2010/main" val="1601255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Nội dung chương 5 (2)</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pPr>
              <a:defRPr/>
            </a:pPr>
            <a:r>
              <a:rPr lang="en-US" altLang="en-US"/>
              <a:t>Các giải pháp phần mềm</a:t>
            </a:r>
          </a:p>
          <a:p>
            <a:pPr lvl="1">
              <a:defRPr/>
            </a:pPr>
            <a:r>
              <a:rPr lang="en-US" altLang="en-US" sz="2800"/>
              <a:t>Sử dụng giải thuật kiểm tra luân phiên</a:t>
            </a:r>
          </a:p>
          <a:p>
            <a:pPr lvl="1">
              <a:defRPr/>
            </a:pPr>
            <a:r>
              <a:rPr lang="en-US" altLang="en-US" sz="2800"/>
              <a:t>Sử dụng các biến cờ hiệu</a:t>
            </a:r>
          </a:p>
          <a:p>
            <a:pPr lvl="1">
              <a:defRPr/>
            </a:pPr>
            <a:r>
              <a:rPr lang="en-US" altLang="en-US" sz="2800"/>
              <a:t>Giải pháp của Peterson</a:t>
            </a:r>
          </a:p>
          <a:p>
            <a:pPr lvl="1">
              <a:defRPr/>
            </a:pPr>
            <a:r>
              <a:rPr lang="en-US" altLang="en-US" sz="2800"/>
              <a:t>Giải pháp Bakery</a:t>
            </a:r>
          </a:p>
          <a:p>
            <a:pPr>
              <a:defRPr/>
            </a:pPr>
            <a:r>
              <a:rPr lang="en-US" altLang="en-US"/>
              <a:t>Các giải pháp phần cứng</a:t>
            </a:r>
          </a:p>
          <a:p>
            <a:pPr lvl="1">
              <a:defRPr/>
            </a:pPr>
            <a:r>
              <a:rPr lang="en-US" altLang="en-US" sz="2800"/>
              <a:t>Cấp ngắt</a:t>
            </a:r>
          </a:p>
          <a:p>
            <a:pPr lvl="1">
              <a:defRPr/>
            </a:pPr>
            <a:r>
              <a:rPr lang="en-US" altLang="en-US" sz="2800"/>
              <a:t>Chỉ thị TSL</a:t>
            </a:r>
            <a:endParaRPr lang="vi-VN" altLang="en-US" sz="2800"/>
          </a:p>
          <a:p>
            <a:endParaRPr lang="en-US" altLang="ja-JP" sz="2400" dirty="0"/>
          </a:p>
          <a:p>
            <a:endParaRPr kumimoji="1" lang="en-US" altLang="ja-JP" sz="2400" dirty="0"/>
          </a:p>
          <a:p>
            <a:endParaRPr kumimoji="1"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5/4/2020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4</a:t>
            </a:fld>
            <a:endParaRPr kumimoji="1" lang="ja-JP" altLang="en-US"/>
          </a:p>
        </p:txBody>
      </p:sp>
    </p:spTree>
    <p:extLst>
      <p:ext uri="{BB962C8B-B14F-4D97-AF65-F5344CB8AC3E}">
        <p14:creationId xmlns:p14="http://schemas.microsoft.com/office/powerpoint/2010/main" val="478851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Giải thuật 1</a:t>
            </a:r>
          </a:p>
        </p:txBody>
      </p:sp>
      <p:sp>
        <p:nvSpPr>
          <p:cNvPr id="3" name="コンテンツ プレースホルダー 2"/>
          <p:cNvSpPr>
            <a:spLocks noGrp="1"/>
          </p:cNvSpPr>
          <p:nvPr>
            <p:ph idx="1"/>
          </p:nvPr>
        </p:nvSpPr>
        <p:spPr>
          <a:xfrm>
            <a:off x="251520" y="1371599"/>
            <a:ext cx="8640960" cy="5153025"/>
          </a:xfrm>
        </p:spPr>
        <p:txBody>
          <a:bodyPr/>
          <a:lstStyle/>
          <a:p>
            <a:pPr>
              <a:buSzPct val="90000"/>
            </a:pPr>
            <a:r>
              <a:rPr lang="en-US" altLang="en-US" sz="2400"/>
              <a:t>Biến chia sẻ</a:t>
            </a:r>
          </a:p>
          <a:p>
            <a:pPr marL="571500" lvl="1">
              <a:buSzPct val="90000"/>
            </a:pPr>
            <a:r>
              <a:rPr lang="vi-VN" altLang="en-US" sz="2000"/>
              <a:t>int   turn;		/* khởi đầu turn = 0 */</a:t>
            </a:r>
          </a:p>
          <a:p>
            <a:pPr marL="571500" lvl="1">
              <a:buSzPct val="90000"/>
            </a:pPr>
            <a:r>
              <a:rPr lang="vi-VN" altLang="en-US" sz="2000"/>
              <a:t>nếu turn = i thì Pi  được phép vào critical section, với i = 0 hay 1</a:t>
            </a:r>
          </a:p>
          <a:p>
            <a:pPr>
              <a:buSzPct val="90000"/>
            </a:pPr>
            <a:r>
              <a:rPr lang="en-US" altLang="en-US" sz="2400"/>
              <a:t>Process Pi</a:t>
            </a:r>
          </a:p>
          <a:p>
            <a:pPr marL="0" lvl="0" indent="0" eaLnBrk="0" hangingPunct="0">
              <a:spcBef>
                <a:spcPts val="875"/>
              </a:spcBef>
              <a:buClr>
                <a:srgbClr val="993300"/>
              </a:buClr>
              <a:buSzPct val="90000"/>
              <a:buNone/>
              <a:defRPr/>
            </a:pPr>
            <a:r>
              <a:rPr kumimoji="0" lang="en-US" sz="1600" b="1" kern="1200">
                <a:solidFill>
                  <a:srgbClr val="000000"/>
                </a:solidFill>
                <a:latin typeface="Arial" charset="0"/>
                <a:ea typeface="MS PGothic" panose="020B0600070205080204" pitchFamily="34" charset="-128"/>
                <a:cs typeface="+mn-cs"/>
              </a:rPr>
              <a:t>	  </a:t>
            </a:r>
            <a:r>
              <a:rPr kumimoji="0" lang="vi-VN" sz="1600" b="1" kern="1200">
                <a:solidFill>
                  <a:srgbClr val="000000"/>
                </a:solidFill>
                <a:latin typeface="Arial" charset="0"/>
                <a:ea typeface="MS PGothic" panose="020B0600070205080204" pitchFamily="34" charset="-128"/>
                <a:cs typeface="+mn-cs"/>
              </a:rPr>
              <a:t>do</a:t>
            </a:r>
            <a:r>
              <a:rPr kumimoji="0" lang="vi-VN" sz="1600" kern="1200">
                <a:solidFill>
                  <a:srgbClr val="000000"/>
                </a:solidFill>
                <a:latin typeface="Arial" charset="0"/>
                <a:ea typeface="MS PGothic" panose="020B0600070205080204" pitchFamily="34" charset="-128"/>
                <a:cs typeface="+mn-cs"/>
              </a:rPr>
              <a:t> {</a:t>
            </a:r>
          </a:p>
          <a:p>
            <a:pPr marL="0" lvl="0" indent="0" eaLnBrk="0" hangingPunct="0">
              <a:spcBef>
                <a:spcPts val="875"/>
              </a:spcBef>
              <a:buClr>
                <a:srgbClr val="993300"/>
              </a:buClr>
              <a:buSzPct val="90000"/>
              <a:buNone/>
              <a:defRPr/>
            </a:pPr>
            <a:r>
              <a:rPr kumimoji="0" lang="vi-VN" sz="1600" kern="1200">
                <a:solidFill>
                  <a:srgbClr val="000000"/>
                </a:solidFill>
                <a:latin typeface="Arial" charset="0"/>
                <a:ea typeface="MS PGothic" panose="020B0600070205080204" pitchFamily="34" charset="-128"/>
                <a:cs typeface="+mn-cs"/>
              </a:rPr>
              <a:t>		</a:t>
            </a:r>
            <a:r>
              <a:rPr kumimoji="0" lang="vi-VN" sz="1600" b="1" kern="1200">
                <a:solidFill>
                  <a:srgbClr val="000000"/>
                </a:solidFill>
                <a:latin typeface="Arial" charset="0"/>
                <a:ea typeface="MS PGothic" panose="020B0600070205080204" pitchFamily="34" charset="-128"/>
                <a:cs typeface="+mn-cs"/>
              </a:rPr>
              <a:t>while</a:t>
            </a:r>
            <a:r>
              <a:rPr kumimoji="0" lang="vi-VN" sz="1600" kern="1200">
                <a:solidFill>
                  <a:srgbClr val="000000"/>
                </a:solidFill>
                <a:latin typeface="Arial" charset="0"/>
                <a:ea typeface="MS PGothic" panose="020B0600070205080204" pitchFamily="34" charset="-128"/>
                <a:cs typeface="+mn-cs"/>
              </a:rPr>
              <a:t> (turn != i);</a:t>
            </a:r>
          </a:p>
          <a:p>
            <a:pPr marL="0" lvl="0" indent="0" eaLnBrk="0" hangingPunct="0">
              <a:spcBef>
                <a:spcPts val="875"/>
              </a:spcBef>
              <a:buClr>
                <a:srgbClr val="993300"/>
              </a:buClr>
              <a:buSzPct val="90000"/>
              <a:buNone/>
              <a:defRPr/>
            </a:pPr>
            <a:r>
              <a:rPr kumimoji="0" lang="vi-VN" sz="1600" kern="1200">
                <a:solidFill>
                  <a:srgbClr val="000000"/>
                </a:solidFill>
                <a:latin typeface="Arial" charset="0"/>
                <a:ea typeface="MS PGothic" panose="020B0600070205080204" pitchFamily="34" charset="-128"/>
                <a:cs typeface="+mn-cs"/>
              </a:rPr>
              <a:t>			critical section</a:t>
            </a:r>
          </a:p>
          <a:p>
            <a:pPr marL="0" lvl="0" indent="0" eaLnBrk="0" hangingPunct="0">
              <a:spcBef>
                <a:spcPts val="875"/>
              </a:spcBef>
              <a:buClr>
                <a:srgbClr val="993300"/>
              </a:buClr>
              <a:buSzPct val="90000"/>
              <a:buNone/>
              <a:defRPr/>
            </a:pPr>
            <a:r>
              <a:rPr kumimoji="0" lang="vi-VN" sz="1600" kern="1200">
                <a:solidFill>
                  <a:srgbClr val="000000"/>
                </a:solidFill>
                <a:latin typeface="Arial" charset="0"/>
                <a:ea typeface="MS PGothic" panose="020B0600070205080204" pitchFamily="34" charset="-128"/>
                <a:cs typeface="+mn-cs"/>
              </a:rPr>
              <a:t>		turn = j;</a:t>
            </a:r>
          </a:p>
          <a:p>
            <a:pPr marL="0" lvl="0" indent="0" eaLnBrk="0" hangingPunct="0">
              <a:spcBef>
                <a:spcPts val="875"/>
              </a:spcBef>
              <a:buClr>
                <a:srgbClr val="993300"/>
              </a:buClr>
              <a:buSzPct val="90000"/>
              <a:buNone/>
              <a:defRPr/>
            </a:pPr>
            <a:r>
              <a:rPr kumimoji="0" lang="vi-VN" sz="1600" kern="1200">
                <a:solidFill>
                  <a:srgbClr val="000000"/>
                </a:solidFill>
                <a:latin typeface="Arial" charset="0"/>
                <a:ea typeface="MS PGothic" panose="020B0600070205080204" pitchFamily="34" charset="-128"/>
                <a:cs typeface="+mn-cs"/>
              </a:rPr>
              <a:t>			remainder section</a:t>
            </a:r>
          </a:p>
          <a:p>
            <a:pPr marL="0" lvl="0" indent="0" eaLnBrk="0" hangingPunct="0">
              <a:spcBef>
                <a:spcPts val="875"/>
              </a:spcBef>
              <a:buClr>
                <a:srgbClr val="993300"/>
              </a:buClr>
              <a:buSzPct val="90000"/>
              <a:buNone/>
              <a:defRPr/>
            </a:pPr>
            <a:r>
              <a:rPr kumimoji="0" lang="vi-VN" sz="1600" kern="1200">
                <a:solidFill>
                  <a:srgbClr val="000000"/>
                </a:solidFill>
                <a:latin typeface="Arial" charset="0"/>
                <a:ea typeface="MS PGothic" panose="020B0600070205080204" pitchFamily="34" charset="-128"/>
                <a:cs typeface="+mn-cs"/>
              </a:rPr>
              <a:t>	        } </a:t>
            </a:r>
            <a:r>
              <a:rPr kumimoji="0" lang="vi-VN" sz="1600" b="1" kern="1200">
                <a:solidFill>
                  <a:srgbClr val="000000"/>
                </a:solidFill>
                <a:latin typeface="Arial" charset="0"/>
                <a:ea typeface="MS PGothic" panose="020B0600070205080204" pitchFamily="34" charset="-128"/>
                <a:cs typeface="+mn-cs"/>
              </a:rPr>
              <a:t>while</a:t>
            </a:r>
            <a:r>
              <a:rPr kumimoji="0" lang="vi-VN" sz="1600" kern="1200">
                <a:solidFill>
                  <a:srgbClr val="000000"/>
                </a:solidFill>
                <a:latin typeface="Arial" charset="0"/>
                <a:ea typeface="MS PGothic" panose="020B0600070205080204" pitchFamily="34" charset="-128"/>
                <a:cs typeface="+mn-cs"/>
              </a:rPr>
              <a:t> (1);</a:t>
            </a:r>
          </a:p>
          <a:p>
            <a:pPr>
              <a:buSzPct val="90000"/>
            </a:pPr>
            <a:r>
              <a:rPr lang="en-US" altLang="en-US" sz="2400"/>
              <a:t>Thỏa mãn Mutual exclusion (1)</a:t>
            </a:r>
          </a:p>
          <a:p>
            <a:pPr>
              <a:buSzPct val="90000"/>
            </a:pPr>
            <a:r>
              <a:rPr lang="en-US" altLang="en-US" sz="2400"/>
              <a:t>Nhưng không </a:t>
            </a:r>
            <a:r>
              <a:rPr lang="vi-VN" altLang="en-US" sz="2400"/>
              <a:t>thoả mãn yêu cầu về progress (2) và bounded waiting (3) vì tính chất strict alternation của giải thuật</a:t>
            </a:r>
            <a:endParaRPr lang="en-US" altLang="en-US" sz="240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5/4/2020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5</a:t>
            </a:fld>
            <a:endParaRPr kumimoji="1" lang="ja-JP" altLang="en-US"/>
          </a:p>
        </p:txBody>
      </p:sp>
    </p:spTree>
    <p:extLst>
      <p:ext uri="{BB962C8B-B14F-4D97-AF65-F5344CB8AC3E}">
        <p14:creationId xmlns:p14="http://schemas.microsoft.com/office/powerpoint/2010/main" val="138140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Giải thuật 1 (tt)</a:t>
            </a:r>
          </a:p>
        </p:txBody>
      </p:sp>
      <p:sp>
        <p:nvSpPr>
          <p:cNvPr id="3" name="コンテンツ プレースホルダー 2"/>
          <p:cNvSpPr>
            <a:spLocks noGrp="1"/>
          </p:cNvSpPr>
          <p:nvPr>
            <p:ph idx="1"/>
          </p:nvPr>
        </p:nvSpPr>
        <p:spPr>
          <a:xfrm>
            <a:off x="251520" y="1371599"/>
            <a:ext cx="8640960" cy="5153025"/>
          </a:xfrm>
        </p:spPr>
        <p:txBody>
          <a:bodyPr/>
          <a:lstStyle/>
          <a:p>
            <a:pPr>
              <a:buSzPct val="90000"/>
            </a:pPr>
            <a:endParaRPr lang="en-US" altLang="en-US" sz="2400"/>
          </a:p>
          <a:p>
            <a:pPr>
              <a:buSzPct val="90000"/>
            </a:pPr>
            <a:endParaRPr lang="en-US" altLang="en-US" sz="2400"/>
          </a:p>
          <a:p>
            <a:pPr>
              <a:buSzPct val="90000"/>
            </a:pPr>
            <a:endParaRPr lang="en-US" altLang="en-US" sz="2400"/>
          </a:p>
          <a:p>
            <a:pPr>
              <a:buSzPct val="90000"/>
            </a:pPr>
            <a:endParaRPr lang="en-US" altLang="en-US" sz="2400"/>
          </a:p>
          <a:p>
            <a:pPr>
              <a:buSzPct val="90000"/>
            </a:pPr>
            <a:endParaRPr lang="en-US" altLang="en-US" sz="2400"/>
          </a:p>
          <a:p>
            <a:pPr>
              <a:buSzPct val="90000"/>
            </a:pPr>
            <a:endParaRPr lang="en-US" altLang="en-US" sz="2400"/>
          </a:p>
          <a:p>
            <a:pPr>
              <a:buSzPct val="90000"/>
            </a:pPr>
            <a:endParaRPr lang="en-US" altLang="en-US" sz="2400"/>
          </a:p>
          <a:p>
            <a:pPr>
              <a:buSzPct val="90000"/>
            </a:pPr>
            <a:endParaRPr lang="en-US" altLang="en-US" sz="2400"/>
          </a:p>
          <a:p>
            <a:pPr>
              <a:buSzPct val="90000"/>
            </a:pPr>
            <a:r>
              <a:rPr lang="en-US" altLang="en-US"/>
              <a:t>Điều gì xảy ra nếu P0 có RS (remainder section) rất lớn còn P1 có RS nhỏ</a:t>
            </a:r>
            <a:r>
              <a:rPr lang="en-US" altLang="en-US" sz="2400"/>
              <a:t>?</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5/4/2020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6</a:t>
            </a:fld>
            <a:endParaRPr kumimoji="1" lang="ja-JP" altLang="en-US"/>
          </a:p>
        </p:txBody>
      </p:sp>
      <p:sp>
        <p:nvSpPr>
          <p:cNvPr id="7" name="Rectangle 1"/>
          <p:cNvSpPr>
            <a:spLocks/>
          </p:cNvSpPr>
          <p:nvPr/>
        </p:nvSpPr>
        <p:spPr bwMode="auto">
          <a:xfrm>
            <a:off x="152400" y="1779587"/>
            <a:ext cx="4294188" cy="2411413"/>
          </a:xfrm>
          <a:prstGeom prst="rect">
            <a:avLst/>
          </a:prstGeom>
          <a:noFill/>
          <a:ln w="9525" cap="sq">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200" b="1">
                <a:latin typeface="VNI-Helve" pitchFamily="2" charset="0"/>
                <a:sym typeface="VNI-Helve" pitchFamily="2" charset="0"/>
              </a:rPr>
              <a:t>Process P0:</a:t>
            </a:r>
          </a:p>
          <a:p>
            <a:pPr>
              <a:spcBef>
                <a:spcPct val="0"/>
              </a:spcBef>
              <a:buClrTx/>
              <a:buSzTx/>
              <a:buFontTx/>
              <a:buNone/>
            </a:pPr>
            <a:r>
              <a:rPr kumimoji="0" lang="en-US" altLang="en-US" sz="2200" b="1">
                <a:latin typeface="VNI-Helve" pitchFamily="2" charset="0"/>
                <a:sym typeface="VNI-Helve" pitchFamily="2" charset="0"/>
              </a:rPr>
              <a:t>do </a:t>
            </a:r>
          </a:p>
          <a:p>
            <a:pPr>
              <a:spcBef>
                <a:spcPct val="0"/>
              </a:spcBef>
              <a:buClrTx/>
              <a:buSzTx/>
              <a:buFontTx/>
              <a:buNone/>
            </a:pPr>
            <a:r>
              <a:rPr kumimoji="0" lang="en-US" altLang="en-US" sz="2200" b="1">
                <a:solidFill>
                  <a:srgbClr val="FF0000"/>
                </a:solidFill>
                <a:latin typeface="VNI-Helve" pitchFamily="2" charset="0"/>
                <a:sym typeface="VNI-Helve" pitchFamily="2" charset="0"/>
              </a:rPr>
              <a:t>  while (turn != 0);</a:t>
            </a:r>
            <a:endParaRPr kumimoji="0" lang="en-US" altLang="en-US" sz="2200" b="1">
              <a:latin typeface="VNI-Helve" pitchFamily="2" charset="0"/>
              <a:sym typeface="VNI-Helve" pitchFamily="2" charset="0"/>
            </a:endParaRPr>
          </a:p>
          <a:p>
            <a:pPr>
              <a:spcBef>
                <a:spcPct val="0"/>
              </a:spcBef>
              <a:buClrTx/>
              <a:buSzTx/>
              <a:buFontTx/>
              <a:buNone/>
            </a:pPr>
            <a:r>
              <a:rPr kumimoji="0" lang="en-US" altLang="en-US" sz="2200" b="1">
                <a:latin typeface="VNI-Helve" pitchFamily="2" charset="0"/>
                <a:sym typeface="VNI-Helve" pitchFamily="2" charset="0"/>
              </a:rPr>
              <a:t>	critical section</a:t>
            </a:r>
          </a:p>
          <a:p>
            <a:pPr>
              <a:spcBef>
                <a:spcPct val="0"/>
              </a:spcBef>
              <a:buClrTx/>
              <a:buSzTx/>
              <a:buFontTx/>
              <a:buNone/>
            </a:pPr>
            <a:r>
              <a:rPr kumimoji="0" lang="en-US" altLang="en-US" sz="2200" b="1">
                <a:latin typeface="VNI-Helve" pitchFamily="2" charset="0"/>
                <a:sym typeface="VNI-Helve" pitchFamily="2" charset="0"/>
              </a:rPr>
              <a:t>  </a:t>
            </a:r>
            <a:r>
              <a:rPr kumimoji="0" lang="en-US" altLang="en-US" sz="2200" b="1">
                <a:solidFill>
                  <a:srgbClr val="FF0000"/>
                </a:solidFill>
                <a:latin typeface="VNI-Helve" pitchFamily="2" charset="0"/>
                <a:sym typeface="VNI-Helve" pitchFamily="2" charset="0"/>
              </a:rPr>
              <a:t>turn := 1;</a:t>
            </a:r>
            <a:endParaRPr kumimoji="0" lang="en-US" altLang="en-US" sz="2200" b="1">
              <a:latin typeface="VNI-Helve" pitchFamily="2" charset="0"/>
              <a:sym typeface="VNI-Helve" pitchFamily="2" charset="0"/>
            </a:endParaRPr>
          </a:p>
          <a:p>
            <a:pPr>
              <a:spcBef>
                <a:spcPct val="0"/>
              </a:spcBef>
              <a:buClrTx/>
              <a:buSzTx/>
              <a:buFontTx/>
              <a:buNone/>
            </a:pPr>
            <a:r>
              <a:rPr kumimoji="0" lang="en-US" altLang="en-US" sz="2200" b="1">
                <a:latin typeface="VNI-Helve" pitchFamily="2" charset="0"/>
                <a:sym typeface="VNI-Helve" pitchFamily="2" charset="0"/>
              </a:rPr>
              <a:t>	remainder section</a:t>
            </a:r>
          </a:p>
          <a:p>
            <a:pPr>
              <a:spcBef>
                <a:spcPct val="0"/>
              </a:spcBef>
              <a:buClrTx/>
              <a:buSzTx/>
              <a:buFontTx/>
              <a:buNone/>
            </a:pPr>
            <a:r>
              <a:rPr kumimoji="0" lang="en-US" altLang="en-US" sz="2200" b="1">
                <a:latin typeface="VNI-Helve" pitchFamily="2" charset="0"/>
                <a:sym typeface="VNI-Helve" pitchFamily="2" charset="0"/>
              </a:rPr>
              <a:t>while (1);</a:t>
            </a:r>
            <a:endParaRPr kumimoji="0" lang="en-US" altLang="en-US">
              <a:latin typeface="Verdana" panose="020B0604030504040204" pitchFamily="34" charset="0"/>
            </a:endParaRPr>
          </a:p>
        </p:txBody>
      </p:sp>
      <p:sp>
        <p:nvSpPr>
          <p:cNvPr id="8" name="Rectangle 2"/>
          <p:cNvSpPr>
            <a:spLocks/>
          </p:cNvSpPr>
          <p:nvPr/>
        </p:nvSpPr>
        <p:spPr bwMode="auto">
          <a:xfrm>
            <a:off x="4673600" y="1774825"/>
            <a:ext cx="4213225" cy="2411412"/>
          </a:xfrm>
          <a:prstGeom prst="rect">
            <a:avLst/>
          </a:prstGeom>
          <a:noFill/>
          <a:ln w="9525" cap="sq">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200" b="1">
                <a:latin typeface="VNI-Helve" pitchFamily="2" charset="0"/>
                <a:sym typeface="VNI-Helve" pitchFamily="2" charset="0"/>
              </a:rPr>
              <a:t>Process P1:</a:t>
            </a:r>
          </a:p>
          <a:p>
            <a:pPr>
              <a:spcBef>
                <a:spcPct val="0"/>
              </a:spcBef>
              <a:buClrTx/>
              <a:buSzTx/>
              <a:buFontTx/>
              <a:buNone/>
            </a:pPr>
            <a:r>
              <a:rPr kumimoji="0" lang="en-US" altLang="en-US" sz="2200" b="1">
                <a:latin typeface="VNI-Helve" pitchFamily="2" charset="0"/>
                <a:sym typeface="VNI-Helve" pitchFamily="2" charset="0"/>
              </a:rPr>
              <a:t>do</a:t>
            </a:r>
          </a:p>
          <a:p>
            <a:pPr>
              <a:spcBef>
                <a:spcPct val="0"/>
              </a:spcBef>
              <a:buClrTx/>
              <a:buSzTx/>
              <a:buFontTx/>
              <a:buNone/>
            </a:pPr>
            <a:r>
              <a:rPr kumimoji="0" lang="en-US" altLang="en-US" sz="2200" b="1">
                <a:latin typeface="VNI-Helve" pitchFamily="2" charset="0"/>
                <a:sym typeface="VNI-Helve" pitchFamily="2" charset="0"/>
              </a:rPr>
              <a:t>  </a:t>
            </a:r>
            <a:r>
              <a:rPr kumimoji="0" lang="en-US" altLang="en-US" sz="2200" b="1">
                <a:solidFill>
                  <a:srgbClr val="FF0000"/>
                </a:solidFill>
                <a:latin typeface="VNI-Helve" pitchFamily="2" charset="0"/>
                <a:sym typeface="VNI-Helve" pitchFamily="2" charset="0"/>
              </a:rPr>
              <a:t>while (turn != 1);</a:t>
            </a:r>
          </a:p>
          <a:p>
            <a:pPr>
              <a:spcBef>
                <a:spcPct val="0"/>
              </a:spcBef>
              <a:buClrTx/>
              <a:buSzTx/>
              <a:buFontTx/>
              <a:buNone/>
            </a:pPr>
            <a:r>
              <a:rPr kumimoji="0" lang="en-US" altLang="en-US" sz="2200" b="1">
                <a:latin typeface="VNI-Helve" pitchFamily="2" charset="0"/>
                <a:sym typeface="VNI-Helve" pitchFamily="2" charset="0"/>
              </a:rPr>
              <a:t>	critical section</a:t>
            </a:r>
          </a:p>
          <a:p>
            <a:pPr>
              <a:spcBef>
                <a:spcPct val="0"/>
              </a:spcBef>
              <a:buClrTx/>
              <a:buSzTx/>
              <a:buFontTx/>
              <a:buNone/>
            </a:pPr>
            <a:r>
              <a:rPr kumimoji="0" lang="en-US" altLang="en-US" sz="2200" b="1">
                <a:latin typeface="VNI-Helve" pitchFamily="2" charset="0"/>
                <a:sym typeface="VNI-Helve" pitchFamily="2" charset="0"/>
              </a:rPr>
              <a:t>  </a:t>
            </a:r>
            <a:r>
              <a:rPr kumimoji="0" lang="en-US" altLang="en-US" sz="2200" b="1">
                <a:solidFill>
                  <a:srgbClr val="FF0000"/>
                </a:solidFill>
                <a:latin typeface="VNI-Helve" pitchFamily="2" charset="0"/>
                <a:sym typeface="VNI-Helve" pitchFamily="2" charset="0"/>
              </a:rPr>
              <a:t>turn := 0;</a:t>
            </a:r>
          </a:p>
          <a:p>
            <a:pPr>
              <a:spcBef>
                <a:spcPct val="0"/>
              </a:spcBef>
              <a:buClrTx/>
              <a:buSzTx/>
              <a:buFontTx/>
              <a:buNone/>
            </a:pPr>
            <a:r>
              <a:rPr kumimoji="0" lang="en-US" altLang="en-US" sz="2200" b="1">
                <a:latin typeface="VNI-Helve" pitchFamily="2" charset="0"/>
                <a:sym typeface="VNI-Helve" pitchFamily="2" charset="0"/>
              </a:rPr>
              <a:t>	remainder section</a:t>
            </a:r>
          </a:p>
          <a:p>
            <a:pPr>
              <a:spcBef>
                <a:spcPct val="0"/>
              </a:spcBef>
              <a:buClrTx/>
              <a:buSzTx/>
              <a:buFontTx/>
              <a:buNone/>
            </a:pPr>
            <a:r>
              <a:rPr kumimoji="0" lang="en-US" altLang="en-US" sz="2200" b="1">
                <a:latin typeface="VNI-Helve" pitchFamily="2" charset="0"/>
                <a:sym typeface="VNI-Helve" pitchFamily="2" charset="0"/>
              </a:rPr>
              <a:t>while (1);</a:t>
            </a:r>
            <a:endParaRPr kumimoji="0" lang="en-US" altLang="en-US">
              <a:latin typeface="Verdana" panose="020B0604030504040204" pitchFamily="34" charset="0"/>
            </a:endParaRPr>
          </a:p>
        </p:txBody>
      </p:sp>
    </p:spTree>
    <p:extLst>
      <p:ext uri="{BB962C8B-B14F-4D97-AF65-F5344CB8AC3E}">
        <p14:creationId xmlns:p14="http://schemas.microsoft.com/office/powerpoint/2010/main" val="203505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Giải thuật 2</a:t>
            </a:r>
          </a:p>
        </p:txBody>
      </p:sp>
      <p:sp>
        <p:nvSpPr>
          <p:cNvPr id="3" name="コンテンツ プレースホルダー 2"/>
          <p:cNvSpPr>
            <a:spLocks noGrp="1"/>
          </p:cNvSpPr>
          <p:nvPr>
            <p:ph idx="1"/>
          </p:nvPr>
        </p:nvSpPr>
        <p:spPr>
          <a:xfrm>
            <a:off x="251520" y="1371599"/>
            <a:ext cx="8640960" cy="5153025"/>
          </a:xfrm>
        </p:spPr>
        <p:txBody>
          <a:bodyPr/>
          <a:lstStyle/>
          <a:p>
            <a:pPr>
              <a:buSzPct val="90000"/>
            </a:pPr>
            <a:r>
              <a:rPr lang="vi-VN" altLang="en-US" sz="2400"/>
              <a:t>Biến chia sẻ</a:t>
            </a:r>
          </a:p>
          <a:p>
            <a:pPr lvl="1">
              <a:buSzPct val="90000"/>
            </a:pPr>
            <a:r>
              <a:rPr lang="vi-VN" altLang="en-US" sz="2000"/>
              <a:t>boolean  flag[ 2 ];    /*  khởi đầu flag[ 0 ] = flag[ 1 ] = false  */</a:t>
            </a:r>
          </a:p>
          <a:p>
            <a:pPr lvl="1">
              <a:buSzPct val="90000"/>
            </a:pPr>
            <a:r>
              <a:rPr lang="vi-VN" altLang="en-US" sz="2000"/>
              <a:t>Nếu flag[ i ] = true thì Pi  “sẵn sàng” vào critical section.</a:t>
            </a:r>
          </a:p>
          <a:p>
            <a:pPr>
              <a:buSzPct val="90000"/>
            </a:pPr>
            <a:r>
              <a:rPr lang="en-US" altLang="en-US" sz="2400"/>
              <a:t>Process Pi</a:t>
            </a:r>
          </a:p>
          <a:p>
            <a:pPr marL="0" lvl="0" indent="0" eaLnBrk="0" hangingPunct="0">
              <a:spcBef>
                <a:spcPts val="875"/>
              </a:spcBef>
              <a:buClr>
                <a:srgbClr val="993300"/>
              </a:buClr>
              <a:buSzPct val="90000"/>
              <a:buNone/>
              <a:defRPr/>
            </a:pPr>
            <a:r>
              <a:rPr kumimoji="0" lang="en-US" sz="1600" b="1" kern="1200">
                <a:solidFill>
                  <a:srgbClr val="000000"/>
                </a:solidFill>
                <a:latin typeface="Arial" charset="0"/>
                <a:ea typeface="MS PGothic" panose="020B0600070205080204" pitchFamily="34" charset="-128"/>
                <a:cs typeface="+mn-cs"/>
              </a:rPr>
              <a:t>	  </a:t>
            </a:r>
            <a:r>
              <a:rPr kumimoji="0" lang="vi-VN" sz="1600" b="1" kern="1200">
                <a:solidFill>
                  <a:srgbClr val="000000"/>
                </a:solidFill>
                <a:latin typeface="Arial" charset="0"/>
                <a:ea typeface="MS PGothic" panose="020B0600070205080204" pitchFamily="34" charset="-128"/>
                <a:cs typeface="+mn-cs"/>
              </a:rPr>
              <a:t>do</a:t>
            </a:r>
            <a:r>
              <a:rPr kumimoji="0" lang="vi-VN" sz="1600" kern="1200">
                <a:solidFill>
                  <a:srgbClr val="000000"/>
                </a:solidFill>
                <a:latin typeface="Arial" charset="0"/>
                <a:ea typeface="MS PGothic" panose="020B0600070205080204" pitchFamily="34" charset="-128"/>
                <a:cs typeface="+mn-cs"/>
              </a:rPr>
              <a:t> {</a:t>
            </a:r>
          </a:p>
          <a:p>
            <a:pPr marL="0" lvl="0" indent="0" eaLnBrk="0" hangingPunct="0">
              <a:spcBef>
                <a:spcPts val="875"/>
              </a:spcBef>
              <a:buClr>
                <a:srgbClr val="993300"/>
              </a:buClr>
              <a:buSzPct val="90000"/>
              <a:buNone/>
              <a:defRPr/>
            </a:pPr>
            <a:r>
              <a:rPr kumimoji="0" lang="vi-VN" sz="1600" kern="1200">
                <a:solidFill>
                  <a:srgbClr val="000000"/>
                </a:solidFill>
                <a:latin typeface="Arial" charset="0"/>
                <a:ea typeface="MS PGothic" panose="020B0600070205080204" pitchFamily="34" charset="-128"/>
                <a:cs typeface="+mn-cs"/>
              </a:rPr>
              <a:t>		</a:t>
            </a:r>
            <a:r>
              <a:rPr kumimoji="0" lang="vi-VN" sz="1600" b="1" kern="1200">
                <a:solidFill>
                  <a:srgbClr val="000000"/>
                </a:solidFill>
                <a:latin typeface="Arial" charset="0"/>
                <a:ea typeface="MS PGothic" panose="020B0600070205080204" pitchFamily="34" charset="-128"/>
                <a:cs typeface="+mn-cs"/>
              </a:rPr>
              <a:t>flag[ i ] = true;       /* Pi “sẵn sàng” vào CS */</a:t>
            </a:r>
          </a:p>
          <a:p>
            <a:pPr marL="0" lvl="0" indent="0" eaLnBrk="0" hangingPunct="0">
              <a:spcBef>
                <a:spcPts val="875"/>
              </a:spcBef>
              <a:buClr>
                <a:srgbClr val="993300"/>
              </a:buClr>
              <a:buSzPct val="90000"/>
              <a:buNone/>
              <a:defRPr/>
            </a:pPr>
            <a:r>
              <a:rPr kumimoji="0" lang="vi-VN" sz="1600" b="1" kern="1200">
                <a:solidFill>
                  <a:srgbClr val="000000"/>
                </a:solidFill>
                <a:latin typeface="Arial" charset="0"/>
                <a:ea typeface="MS PGothic" panose="020B0600070205080204" pitchFamily="34" charset="-128"/>
                <a:cs typeface="+mn-cs"/>
              </a:rPr>
              <a:t>		while ( flag[ j ] );    /* Pi “nhường” Pj             */</a:t>
            </a:r>
          </a:p>
          <a:p>
            <a:pPr marL="0" lvl="0" indent="0" eaLnBrk="0" hangingPunct="0">
              <a:spcBef>
                <a:spcPts val="875"/>
              </a:spcBef>
              <a:buClr>
                <a:srgbClr val="993300"/>
              </a:buClr>
              <a:buSzPct val="90000"/>
              <a:buNone/>
              <a:defRPr/>
            </a:pPr>
            <a:r>
              <a:rPr kumimoji="0" lang="vi-VN" sz="1600" b="1" kern="1200">
                <a:solidFill>
                  <a:srgbClr val="000000"/>
                </a:solidFill>
                <a:latin typeface="Arial" charset="0"/>
                <a:ea typeface="MS PGothic" panose="020B0600070205080204" pitchFamily="34" charset="-128"/>
                <a:cs typeface="+mn-cs"/>
              </a:rPr>
              <a:t>			critical section</a:t>
            </a:r>
          </a:p>
          <a:p>
            <a:pPr marL="0" lvl="0" indent="0" eaLnBrk="0" hangingPunct="0">
              <a:spcBef>
                <a:spcPts val="875"/>
              </a:spcBef>
              <a:buClr>
                <a:srgbClr val="993300"/>
              </a:buClr>
              <a:buSzPct val="90000"/>
              <a:buNone/>
              <a:defRPr/>
            </a:pPr>
            <a:r>
              <a:rPr kumimoji="0" lang="vi-VN" sz="1600" b="1" kern="1200">
                <a:solidFill>
                  <a:srgbClr val="000000"/>
                </a:solidFill>
                <a:latin typeface="Arial" charset="0"/>
                <a:ea typeface="MS PGothic" panose="020B0600070205080204" pitchFamily="34" charset="-128"/>
                <a:cs typeface="+mn-cs"/>
              </a:rPr>
              <a:t>		flag[ i ] = false;</a:t>
            </a:r>
          </a:p>
          <a:p>
            <a:pPr marL="0" lvl="0" indent="0" eaLnBrk="0" hangingPunct="0">
              <a:spcBef>
                <a:spcPts val="875"/>
              </a:spcBef>
              <a:buClr>
                <a:srgbClr val="993300"/>
              </a:buClr>
              <a:buSzPct val="90000"/>
              <a:buNone/>
              <a:defRPr/>
            </a:pPr>
            <a:r>
              <a:rPr kumimoji="0" lang="vi-VN" sz="1600" b="1" kern="1200">
                <a:solidFill>
                  <a:srgbClr val="000000"/>
                </a:solidFill>
                <a:latin typeface="Arial" charset="0"/>
                <a:ea typeface="MS PGothic" panose="020B0600070205080204" pitchFamily="34" charset="-128"/>
                <a:cs typeface="+mn-cs"/>
              </a:rPr>
              <a:t>			remainder section</a:t>
            </a:r>
          </a:p>
          <a:p>
            <a:pPr marL="0" lvl="0" indent="0" eaLnBrk="0" hangingPunct="0">
              <a:spcBef>
                <a:spcPts val="875"/>
              </a:spcBef>
              <a:buClr>
                <a:srgbClr val="993300"/>
              </a:buClr>
              <a:buSzPct val="90000"/>
              <a:buNone/>
              <a:defRPr/>
            </a:pPr>
            <a:r>
              <a:rPr kumimoji="0" lang="vi-VN" sz="1600" kern="1200">
                <a:solidFill>
                  <a:srgbClr val="000000"/>
                </a:solidFill>
                <a:latin typeface="Arial" charset="0"/>
                <a:ea typeface="MS PGothic" panose="020B0600070205080204" pitchFamily="34" charset="-128"/>
                <a:cs typeface="+mn-cs"/>
              </a:rPr>
              <a:t>	        } </a:t>
            </a:r>
            <a:r>
              <a:rPr kumimoji="0" lang="vi-VN" sz="1600" b="1" kern="1200">
                <a:solidFill>
                  <a:srgbClr val="000000"/>
                </a:solidFill>
                <a:latin typeface="Arial" charset="0"/>
                <a:ea typeface="MS PGothic" panose="020B0600070205080204" pitchFamily="34" charset="-128"/>
                <a:cs typeface="+mn-cs"/>
              </a:rPr>
              <a:t>while</a:t>
            </a:r>
            <a:r>
              <a:rPr kumimoji="0" lang="vi-VN" sz="1600" kern="1200">
                <a:solidFill>
                  <a:srgbClr val="000000"/>
                </a:solidFill>
                <a:latin typeface="Arial" charset="0"/>
                <a:ea typeface="MS PGothic" panose="020B0600070205080204" pitchFamily="34" charset="-128"/>
                <a:cs typeface="+mn-cs"/>
              </a:rPr>
              <a:t> (1);</a:t>
            </a:r>
          </a:p>
          <a:p>
            <a:pPr>
              <a:buSzPct val="90000"/>
            </a:pPr>
            <a:r>
              <a:rPr lang="en-US" altLang="en-US" sz="2400"/>
              <a:t>Thỏa mãn Mutual exclusion (1)</a:t>
            </a:r>
          </a:p>
          <a:p>
            <a:pPr>
              <a:buSzPct val="90000"/>
            </a:pPr>
            <a:r>
              <a:rPr lang="vi-VN" altLang="en-US" sz="2400"/>
              <a:t>Không thỏa mãn progress. Vì sao</a:t>
            </a:r>
            <a:r>
              <a:rPr lang="en-US" altLang="en-US" sz="2400"/>
              <a:t>?</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5/4/2020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7</a:t>
            </a:fld>
            <a:endParaRPr kumimoji="1" lang="ja-JP" altLang="en-US"/>
          </a:p>
        </p:txBody>
      </p:sp>
    </p:spTree>
    <p:extLst>
      <p:ext uri="{BB962C8B-B14F-4D97-AF65-F5344CB8AC3E}">
        <p14:creationId xmlns:p14="http://schemas.microsoft.com/office/powerpoint/2010/main" val="775772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Giải thuật 3 (Peterson)</a:t>
            </a:r>
          </a:p>
        </p:txBody>
      </p:sp>
      <p:sp>
        <p:nvSpPr>
          <p:cNvPr id="3" name="コンテンツ プレースホルダー 2"/>
          <p:cNvSpPr>
            <a:spLocks noGrp="1"/>
          </p:cNvSpPr>
          <p:nvPr>
            <p:ph idx="1"/>
          </p:nvPr>
        </p:nvSpPr>
        <p:spPr>
          <a:xfrm>
            <a:off x="251520" y="1371599"/>
            <a:ext cx="8640960" cy="5153025"/>
          </a:xfrm>
        </p:spPr>
        <p:txBody>
          <a:bodyPr/>
          <a:lstStyle/>
          <a:p>
            <a:pPr>
              <a:buSzPct val="90000"/>
            </a:pPr>
            <a:r>
              <a:rPr lang="vi-VN" altLang="en-US" sz="2400"/>
              <a:t>Biến chia sẻ</a:t>
            </a:r>
          </a:p>
          <a:p>
            <a:pPr lvl="1">
              <a:buSzPct val="90000"/>
            </a:pPr>
            <a:r>
              <a:rPr lang="en-US" altLang="en-US" sz="2000"/>
              <a:t>Kết hợp cả giải thuật 1 và 2</a:t>
            </a:r>
            <a:endParaRPr lang="vi-VN" altLang="en-US" sz="2000"/>
          </a:p>
          <a:p>
            <a:pPr>
              <a:buSzPct val="90000"/>
            </a:pPr>
            <a:r>
              <a:rPr lang="en-US" altLang="en-US" sz="2400"/>
              <a:t>Process Pi, với i = 0 hoặc i = 1</a:t>
            </a:r>
          </a:p>
          <a:p>
            <a:pPr marL="0" lvl="0" indent="0" eaLnBrk="0" hangingPunct="0">
              <a:spcBef>
                <a:spcPts val="875"/>
              </a:spcBef>
              <a:buClr>
                <a:srgbClr val="993300"/>
              </a:buClr>
              <a:buSzPct val="90000"/>
              <a:buNone/>
              <a:defRPr/>
            </a:pPr>
            <a:r>
              <a:rPr kumimoji="0" lang="en-US" sz="1600" b="1" kern="1200">
                <a:solidFill>
                  <a:srgbClr val="000000"/>
                </a:solidFill>
                <a:latin typeface="Arial" charset="0"/>
                <a:ea typeface="MS PGothic" panose="020B0600070205080204" pitchFamily="34" charset="-128"/>
                <a:cs typeface="+mn-cs"/>
              </a:rPr>
              <a:t>	  </a:t>
            </a:r>
            <a:r>
              <a:rPr kumimoji="0" lang="vi-VN" sz="1600" b="1" kern="1200">
                <a:solidFill>
                  <a:srgbClr val="000000"/>
                </a:solidFill>
                <a:latin typeface="Arial" charset="0"/>
                <a:ea typeface="MS PGothic" panose="020B0600070205080204" pitchFamily="34" charset="-128"/>
                <a:cs typeface="+mn-cs"/>
              </a:rPr>
              <a:t>do {</a:t>
            </a:r>
          </a:p>
          <a:p>
            <a:pPr marL="0" lvl="0" indent="0" eaLnBrk="0" hangingPunct="0">
              <a:spcBef>
                <a:spcPts val="875"/>
              </a:spcBef>
              <a:buClr>
                <a:srgbClr val="993300"/>
              </a:buClr>
              <a:buSzPct val="90000"/>
              <a:buNone/>
              <a:defRPr/>
            </a:pPr>
            <a:r>
              <a:rPr kumimoji="0" lang="vi-VN" sz="1600" b="1" kern="1200">
                <a:solidFill>
                  <a:srgbClr val="000000"/>
                </a:solidFill>
                <a:latin typeface="Arial" charset="0"/>
                <a:ea typeface="MS PGothic" panose="020B0600070205080204" pitchFamily="34" charset="-128"/>
                <a:cs typeface="+mn-cs"/>
              </a:rPr>
              <a:t>		flag[ i ] = true; 	/*  Process i sẵn sàng  */</a:t>
            </a:r>
            <a:br>
              <a:rPr kumimoji="0" lang="vi-VN" sz="1600" b="1" kern="1200">
                <a:solidFill>
                  <a:srgbClr val="000000"/>
                </a:solidFill>
                <a:latin typeface="Arial" charset="0"/>
                <a:ea typeface="MS PGothic" panose="020B0600070205080204" pitchFamily="34" charset="-128"/>
                <a:cs typeface="+mn-cs"/>
              </a:rPr>
            </a:br>
            <a:r>
              <a:rPr kumimoji="0" lang="vi-VN" sz="1600" b="1" kern="1200">
                <a:solidFill>
                  <a:srgbClr val="000000"/>
                </a:solidFill>
                <a:latin typeface="Arial" charset="0"/>
                <a:ea typeface="MS PGothic" panose="020B0600070205080204" pitchFamily="34" charset="-128"/>
                <a:cs typeface="+mn-cs"/>
              </a:rPr>
              <a:t>		turn = j;	  	/*  Nhường process j    */</a:t>
            </a:r>
            <a:br>
              <a:rPr kumimoji="0" lang="vi-VN" sz="1600" b="1" kern="1200">
                <a:solidFill>
                  <a:srgbClr val="000000"/>
                </a:solidFill>
                <a:latin typeface="Arial" charset="0"/>
                <a:ea typeface="MS PGothic" panose="020B0600070205080204" pitchFamily="34" charset="-128"/>
                <a:cs typeface="+mn-cs"/>
              </a:rPr>
            </a:br>
            <a:r>
              <a:rPr kumimoji="0" lang="vi-VN" sz="1600" b="1" kern="1200">
                <a:solidFill>
                  <a:srgbClr val="000000"/>
                </a:solidFill>
                <a:latin typeface="Arial" charset="0"/>
                <a:ea typeface="MS PGothic" panose="020B0600070205080204" pitchFamily="34" charset="-128"/>
                <a:cs typeface="+mn-cs"/>
              </a:rPr>
              <a:t>		while (flag[ j ] and turn == j);</a:t>
            </a:r>
          </a:p>
          <a:p>
            <a:pPr marL="0" lvl="0" indent="0" eaLnBrk="0" hangingPunct="0">
              <a:spcBef>
                <a:spcPts val="875"/>
              </a:spcBef>
              <a:buClr>
                <a:srgbClr val="993300"/>
              </a:buClr>
              <a:buSzPct val="90000"/>
              <a:buNone/>
              <a:defRPr/>
            </a:pPr>
            <a:r>
              <a:rPr kumimoji="0" lang="vi-VN" sz="1600" b="1" kern="1200">
                <a:solidFill>
                  <a:srgbClr val="000000"/>
                </a:solidFill>
                <a:latin typeface="Arial" charset="0"/>
                <a:ea typeface="MS PGothic" panose="020B0600070205080204" pitchFamily="34" charset="-128"/>
                <a:cs typeface="+mn-cs"/>
              </a:rPr>
              <a:t>			critical section</a:t>
            </a:r>
          </a:p>
          <a:p>
            <a:pPr marL="0" lvl="0" indent="0" eaLnBrk="0" hangingPunct="0">
              <a:spcBef>
                <a:spcPts val="875"/>
              </a:spcBef>
              <a:buClr>
                <a:srgbClr val="993300"/>
              </a:buClr>
              <a:buSzPct val="90000"/>
              <a:buNone/>
              <a:defRPr/>
            </a:pPr>
            <a:r>
              <a:rPr kumimoji="0" lang="vi-VN" sz="1600" b="1" kern="1200">
                <a:solidFill>
                  <a:srgbClr val="000000"/>
                </a:solidFill>
                <a:latin typeface="Arial" charset="0"/>
                <a:ea typeface="MS PGothic" panose="020B0600070205080204" pitchFamily="34" charset="-128"/>
                <a:cs typeface="+mn-cs"/>
              </a:rPr>
              <a:t>		flag[ i ] = false;</a:t>
            </a:r>
          </a:p>
          <a:p>
            <a:pPr marL="0" lvl="0" indent="0" eaLnBrk="0" hangingPunct="0">
              <a:spcBef>
                <a:spcPts val="875"/>
              </a:spcBef>
              <a:buClr>
                <a:srgbClr val="993300"/>
              </a:buClr>
              <a:buSzPct val="90000"/>
              <a:buNone/>
              <a:defRPr/>
            </a:pPr>
            <a:r>
              <a:rPr kumimoji="0" lang="vi-VN" sz="1600" b="1" kern="1200">
                <a:solidFill>
                  <a:srgbClr val="000000"/>
                </a:solidFill>
                <a:latin typeface="Arial" charset="0"/>
                <a:ea typeface="MS PGothic" panose="020B0600070205080204" pitchFamily="34" charset="-128"/>
                <a:cs typeface="+mn-cs"/>
              </a:rPr>
              <a:t>			remainder section</a:t>
            </a:r>
          </a:p>
          <a:p>
            <a:pPr marL="0" lvl="0" indent="0" eaLnBrk="0" hangingPunct="0">
              <a:spcBef>
                <a:spcPts val="875"/>
              </a:spcBef>
              <a:buClr>
                <a:srgbClr val="993300"/>
              </a:buClr>
              <a:buSzPct val="90000"/>
              <a:buNone/>
              <a:defRPr/>
            </a:pPr>
            <a:r>
              <a:rPr kumimoji="0" lang="vi-VN" sz="1600" b="1" kern="1200">
                <a:solidFill>
                  <a:srgbClr val="000000"/>
                </a:solidFill>
                <a:latin typeface="Arial" charset="0"/>
                <a:ea typeface="MS PGothic" panose="020B0600070205080204" pitchFamily="34" charset="-128"/>
                <a:cs typeface="+mn-cs"/>
              </a:rPr>
              <a:t>	        } while (1);</a:t>
            </a:r>
          </a:p>
          <a:p>
            <a:pPr>
              <a:buSzPct val="90000"/>
            </a:pPr>
            <a:r>
              <a:rPr lang="vi-VN" altLang="en-US" sz="2400"/>
              <a:t>Thoả mãn được cả 3 yêu cầu </a:t>
            </a:r>
            <a:r>
              <a:rPr lang="en-US" altLang="en-US" sz="2400"/>
              <a:t>?</a:t>
            </a:r>
          </a:p>
          <a:p>
            <a:pPr marL="0" indent="0">
              <a:spcBef>
                <a:spcPts val="875"/>
              </a:spcBef>
              <a:buClr>
                <a:srgbClr val="993300"/>
              </a:buClr>
              <a:buSzPct val="90000"/>
              <a:buNone/>
              <a:defRPr/>
            </a:pPr>
            <a:r>
              <a:rPr lang="vi-VN" sz="2400">
                <a:solidFill>
                  <a:srgbClr val="000000"/>
                </a:solidFill>
                <a:latin typeface="+mj-lt"/>
              </a:rPr>
              <a:t>⇒ giải quyết bài toán critical section cho 2 process</a:t>
            </a:r>
            <a:endParaRPr lang="vi-VN" sz="2400" dirty="0">
              <a:solidFill>
                <a:srgbClr val="000000"/>
              </a:solidFill>
              <a:latin typeface="+mj-lt"/>
            </a:endParaRP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5/4/2020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8</a:t>
            </a:fld>
            <a:endParaRPr kumimoji="1" lang="ja-JP" altLang="en-US"/>
          </a:p>
        </p:txBody>
      </p:sp>
    </p:spTree>
    <p:extLst>
      <p:ext uri="{BB962C8B-B14F-4D97-AF65-F5344CB8AC3E}">
        <p14:creationId xmlns:p14="http://schemas.microsoft.com/office/powerpoint/2010/main" val="3334647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Giải thuật 3 (Peterson) cho 2 tiến trình</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5/4/2020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9</a:t>
            </a:fld>
            <a:endParaRPr kumimoji="1" lang="ja-JP" altLang="en-US"/>
          </a:p>
        </p:txBody>
      </p:sp>
      <p:sp>
        <p:nvSpPr>
          <p:cNvPr id="8" name="Rectangle 1"/>
          <p:cNvSpPr>
            <a:spLocks/>
          </p:cNvSpPr>
          <p:nvPr/>
        </p:nvSpPr>
        <p:spPr bwMode="auto">
          <a:xfrm>
            <a:off x="311150" y="1527175"/>
            <a:ext cx="4191000" cy="441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nSpc>
                <a:spcPct val="120000"/>
              </a:lnSpc>
              <a:spcBef>
                <a:spcPct val="0"/>
              </a:spcBef>
              <a:buClrTx/>
              <a:buSzTx/>
              <a:buFontTx/>
              <a:buNone/>
            </a:pPr>
            <a:r>
              <a:rPr kumimoji="0" lang="en-US" altLang="en-US" sz="2000">
                <a:latin typeface="VNI-Helve" pitchFamily="2" charset="0"/>
                <a:sym typeface="VNI-Helve" pitchFamily="2" charset="0"/>
              </a:rPr>
              <a:t>Process P</a:t>
            </a:r>
            <a:r>
              <a:rPr kumimoji="0" lang="en-US" altLang="en-US" sz="2000" baseline="-25000">
                <a:latin typeface="VNI-Helve" pitchFamily="2" charset="0"/>
                <a:sym typeface="VNI-Helve" pitchFamily="2" charset="0"/>
              </a:rPr>
              <a:t>0</a:t>
            </a:r>
          </a:p>
          <a:p>
            <a:pPr>
              <a:lnSpc>
                <a:spcPct val="120000"/>
              </a:lnSpc>
              <a:spcBef>
                <a:spcPct val="0"/>
              </a:spcBef>
              <a:buClrTx/>
              <a:buSzTx/>
              <a:buFontTx/>
              <a:buNone/>
            </a:pPr>
            <a:r>
              <a:rPr kumimoji="0" lang="en-US" altLang="en-US" sz="2000" b="1">
                <a:latin typeface="VNI-Helve" pitchFamily="2" charset="0"/>
                <a:sym typeface="VNI-Helve" pitchFamily="2" charset="0"/>
              </a:rPr>
              <a:t>do</a:t>
            </a:r>
            <a:r>
              <a:rPr kumimoji="0" lang="en-US" altLang="en-US" sz="2000">
                <a:latin typeface="VNI-Helve" pitchFamily="2" charset="0"/>
                <a:sym typeface="VNI-Helve" pitchFamily="2" charset="0"/>
              </a:rPr>
              <a:t> {</a:t>
            </a:r>
          </a:p>
          <a:p>
            <a:pPr>
              <a:lnSpc>
                <a:spcPct val="120000"/>
              </a:lnSpc>
              <a:spcBef>
                <a:spcPct val="0"/>
              </a:spcBef>
              <a:buClrTx/>
              <a:buSzTx/>
              <a:buFontTx/>
              <a:buNone/>
            </a:pPr>
            <a:r>
              <a:rPr kumimoji="0" lang="en-US" altLang="en-US">
                <a:latin typeface="VNI-Helve" pitchFamily="2" charset="0"/>
                <a:sym typeface="VNI-Helve" pitchFamily="2" charset="0"/>
              </a:rPr>
              <a:t>    /*  0 wants in  */</a:t>
            </a:r>
            <a:endParaRPr kumimoji="0" lang="en-US" altLang="en-US" sz="2000">
              <a:latin typeface="VNI-Helve" pitchFamily="2" charset="0"/>
              <a:sym typeface="VNI-Helve" pitchFamily="2" charset="0"/>
            </a:endParaRPr>
          </a:p>
          <a:p>
            <a:pPr>
              <a:lnSpc>
                <a:spcPct val="120000"/>
              </a:lnSpc>
              <a:spcBef>
                <a:spcPct val="0"/>
              </a:spcBef>
              <a:buClrTx/>
              <a:buSzTx/>
              <a:buFontTx/>
              <a:buNone/>
            </a:pPr>
            <a:r>
              <a:rPr kumimoji="0" lang="en-US" altLang="en-US" sz="2000">
                <a:latin typeface="VNI-Helve" pitchFamily="2" charset="0"/>
                <a:sym typeface="VNI-Helve" pitchFamily="2" charset="0"/>
              </a:rPr>
              <a:t>   flag[0] = true;</a:t>
            </a:r>
          </a:p>
          <a:p>
            <a:pPr>
              <a:lnSpc>
                <a:spcPct val="120000"/>
              </a:lnSpc>
              <a:spcBef>
                <a:spcPct val="0"/>
              </a:spcBef>
              <a:buClrTx/>
              <a:buSzTx/>
              <a:buFontTx/>
              <a:buNone/>
            </a:pPr>
            <a:r>
              <a:rPr kumimoji="0" lang="en-US" altLang="en-US" sz="2000">
                <a:latin typeface="VNI-Helve" pitchFamily="2" charset="0"/>
                <a:sym typeface="VNI-Helve" pitchFamily="2" charset="0"/>
              </a:rPr>
              <a:t>   </a:t>
            </a:r>
            <a:r>
              <a:rPr kumimoji="0" lang="en-US" altLang="en-US">
                <a:latin typeface="VNI-Helve" pitchFamily="2" charset="0"/>
                <a:sym typeface="VNI-Helve" pitchFamily="2" charset="0"/>
              </a:rPr>
              <a:t>/*  0 gives a chance to 1  */</a:t>
            </a:r>
          </a:p>
          <a:p>
            <a:pPr>
              <a:lnSpc>
                <a:spcPct val="120000"/>
              </a:lnSpc>
              <a:spcBef>
                <a:spcPct val="0"/>
              </a:spcBef>
              <a:buClrTx/>
              <a:buSzTx/>
              <a:buFontTx/>
              <a:buNone/>
            </a:pPr>
            <a:r>
              <a:rPr kumimoji="0" lang="en-US" altLang="en-US" sz="2000">
                <a:latin typeface="VNI-Helve" pitchFamily="2" charset="0"/>
                <a:sym typeface="VNI-Helve" pitchFamily="2" charset="0"/>
              </a:rPr>
              <a:t>   turn = 1;</a:t>
            </a:r>
          </a:p>
          <a:p>
            <a:pPr>
              <a:lnSpc>
                <a:spcPct val="120000"/>
              </a:lnSpc>
              <a:spcBef>
                <a:spcPct val="0"/>
              </a:spcBef>
              <a:buClrTx/>
              <a:buSzTx/>
              <a:buFontTx/>
              <a:buNone/>
            </a:pPr>
            <a:r>
              <a:rPr kumimoji="0" lang="en-US" altLang="en-US" sz="2000">
                <a:latin typeface="VNI-Helve" pitchFamily="2" charset="0"/>
                <a:sym typeface="VNI-Helve" pitchFamily="2" charset="0"/>
              </a:rPr>
              <a:t>   </a:t>
            </a:r>
            <a:r>
              <a:rPr kumimoji="0" lang="en-US" altLang="en-US" sz="2000" b="1">
                <a:latin typeface="VNI-Helve" pitchFamily="2" charset="0"/>
                <a:sym typeface="VNI-Helve" pitchFamily="2" charset="0"/>
              </a:rPr>
              <a:t>while</a:t>
            </a:r>
            <a:r>
              <a:rPr kumimoji="0" lang="en-US" altLang="en-US" sz="2000">
                <a:latin typeface="VNI-Helve" pitchFamily="2" charset="0"/>
                <a:sym typeface="VNI-Helve" pitchFamily="2" charset="0"/>
              </a:rPr>
              <a:t> (flag[1] &amp;&amp;turn == 1);</a:t>
            </a:r>
          </a:p>
          <a:p>
            <a:pPr>
              <a:lnSpc>
                <a:spcPct val="120000"/>
              </a:lnSpc>
              <a:spcBef>
                <a:spcPct val="0"/>
              </a:spcBef>
              <a:buClrTx/>
              <a:buSzTx/>
              <a:buFontTx/>
              <a:buNone/>
            </a:pPr>
            <a:r>
              <a:rPr kumimoji="0" lang="en-US" altLang="en-US" sz="2000">
                <a:latin typeface="VNI-Helve" pitchFamily="2" charset="0"/>
                <a:sym typeface="VNI-Helve" pitchFamily="2" charset="0"/>
              </a:rPr>
              <a:t>      </a:t>
            </a:r>
            <a:r>
              <a:rPr kumimoji="0" lang="en-US" altLang="en-US" sz="2000" i="1">
                <a:latin typeface="VNI-Helve" pitchFamily="2" charset="0"/>
                <a:sym typeface="VNI-Helve" pitchFamily="2" charset="0"/>
              </a:rPr>
              <a:t>critical section</a:t>
            </a:r>
          </a:p>
          <a:p>
            <a:pPr>
              <a:lnSpc>
                <a:spcPct val="120000"/>
              </a:lnSpc>
              <a:spcBef>
                <a:spcPct val="0"/>
              </a:spcBef>
              <a:buClrTx/>
              <a:buSzTx/>
              <a:buFontTx/>
              <a:buNone/>
            </a:pPr>
            <a:r>
              <a:rPr kumimoji="0" lang="en-US" altLang="en-US">
                <a:latin typeface="VNI-Helve" pitchFamily="2" charset="0"/>
                <a:sym typeface="VNI-Helve" pitchFamily="2" charset="0"/>
              </a:rPr>
              <a:t>    /*  0 no longer wants in  */</a:t>
            </a:r>
            <a:endParaRPr kumimoji="0" lang="en-US" altLang="en-US" sz="2000">
              <a:latin typeface="VNI-Helve" pitchFamily="2" charset="0"/>
              <a:sym typeface="VNI-Helve" pitchFamily="2" charset="0"/>
            </a:endParaRPr>
          </a:p>
          <a:p>
            <a:pPr>
              <a:lnSpc>
                <a:spcPct val="120000"/>
              </a:lnSpc>
              <a:spcBef>
                <a:spcPct val="0"/>
              </a:spcBef>
              <a:buClrTx/>
              <a:buSzTx/>
              <a:buFontTx/>
              <a:buNone/>
            </a:pPr>
            <a:r>
              <a:rPr kumimoji="0" lang="en-US" altLang="en-US" sz="2000">
                <a:latin typeface="VNI-Helve" pitchFamily="2" charset="0"/>
                <a:sym typeface="VNI-Helve" pitchFamily="2" charset="0"/>
              </a:rPr>
              <a:t>   flag[0] = false; </a:t>
            </a:r>
          </a:p>
          <a:p>
            <a:pPr>
              <a:lnSpc>
                <a:spcPct val="120000"/>
              </a:lnSpc>
              <a:spcBef>
                <a:spcPct val="0"/>
              </a:spcBef>
              <a:buClrTx/>
              <a:buSzTx/>
              <a:buFontTx/>
              <a:buNone/>
            </a:pPr>
            <a:r>
              <a:rPr kumimoji="0" lang="en-US" altLang="en-US" sz="2000">
                <a:latin typeface="VNI-Helve" pitchFamily="2" charset="0"/>
                <a:sym typeface="VNI-Helve" pitchFamily="2" charset="0"/>
              </a:rPr>
              <a:t>      </a:t>
            </a:r>
            <a:r>
              <a:rPr kumimoji="0" lang="en-US" altLang="en-US" sz="2000" i="1">
                <a:latin typeface="VNI-Helve" pitchFamily="2" charset="0"/>
                <a:sym typeface="VNI-Helve" pitchFamily="2" charset="0"/>
              </a:rPr>
              <a:t>remainder section</a:t>
            </a:r>
          </a:p>
          <a:p>
            <a:pPr>
              <a:lnSpc>
                <a:spcPct val="120000"/>
              </a:lnSpc>
              <a:spcBef>
                <a:spcPct val="0"/>
              </a:spcBef>
              <a:buClrTx/>
              <a:buSzTx/>
              <a:buFontTx/>
              <a:buNone/>
            </a:pPr>
            <a:r>
              <a:rPr kumimoji="0" lang="en-US" altLang="en-US" sz="2000">
                <a:latin typeface="VNI-Helve" pitchFamily="2" charset="0"/>
                <a:sym typeface="VNI-Helve" pitchFamily="2" charset="0"/>
              </a:rPr>
              <a:t>}</a:t>
            </a:r>
            <a:r>
              <a:rPr kumimoji="0" lang="en-US" altLang="en-US" sz="2000" b="1">
                <a:latin typeface="VNI-Helve" pitchFamily="2" charset="0"/>
                <a:sym typeface="VNI-Helve" pitchFamily="2" charset="0"/>
              </a:rPr>
              <a:t> while</a:t>
            </a:r>
            <a:r>
              <a:rPr kumimoji="0" lang="en-US" altLang="en-US" sz="2000">
                <a:latin typeface="VNI-Helve" pitchFamily="2" charset="0"/>
                <a:sym typeface="VNI-Helve" pitchFamily="2" charset="0"/>
              </a:rPr>
              <a:t>(1);</a:t>
            </a:r>
            <a:endParaRPr kumimoji="0" lang="en-US" altLang="en-US">
              <a:latin typeface="Verdana" panose="020B0604030504040204" pitchFamily="34" charset="0"/>
            </a:endParaRPr>
          </a:p>
        </p:txBody>
      </p:sp>
      <p:sp>
        <p:nvSpPr>
          <p:cNvPr id="9" name="Rectangle 2"/>
          <p:cNvSpPr>
            <a:spLocks/>
          </p:cNvSpPr>
          <p:nvPr/>
        </p:nvSpPr>
        <p:spPr bwMode="auto">
          <a:xfrm>
            <a:off x="4635500" y="1474787"/>
            <a:ext cx="4279900" cy="4446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nSpc>
                <a:spcPct val="120000"/>
              </a:lnSpc>
              <a:spcBef>
                <a:spcPct val="0"/>
              </a:spcBef>
              <a:buClrTx/>
              <a:buSzTx/>
              <a:buFontTx/>
              <a:buNone/>
            </a:pPr>
            <a:r>
              <a:rPr kumimoji="0" lang="en-US" altLang="en-US" sz="2000">
                <a:latin typeface="VNI-Helve" pitchFamily="2" charset="0"/>
                <a:sym typeface="VNI-Helve" pitchFamily="2" charset="0"/>
              </a:rPr>
              <a:t>Process P</a:t>
            </a:r>
            <a:r>
              <a:rPr kumimoji="0" lang="en-US" altLang="en-US" sz="2000" baseline="-25000">
                <a:latin typeface="VNI-Helve" pitchFamily="2" charset="0"/>
                <a:sym typeface="VNI-Helve" pitchFamily="2" charset="0"/>
              </a:rPr>
              <a:t>1</a:t>
            </a:r>
          </a:p>
          <a:p>
            <a:pPr>
              <a:lnSpc>
                <a:spcPct val="120000"/>
              </a:lnSpc>
              <a:spcBef>
                <a:spcPct val="0"/>
              </a:spcBef>
              <a:buClrTx/>
              <a:buSzTx/>
              <a:buFontTx/>
              <a:buNone/>
            </a:pPr>
            <a:r>
              <a:rPr kumimoji="0" lang="en-US" altLang="en-US" sz="2000" b="1">
                <a:latin typeface="VNI-Helve" pitchFamily="2" charset="0"/>
                <a:sym typeface="VNI-Helve" pitchFamily="2" charset="0"/>
              </a:rPr>
              <a:t>do </a:t>
            </a:r>
            <a:r>
              <a:rPr kumimoji="0" lang="en-US" altLang="en-US" sz="2000">
                <a:latin typeface="VNI-Helve" pitchFamily="2" charset="0"/>
                <a:sym typeface="VNI-Helve" pitchFamily="2" charset="0"/>
              </a:rPr>
              <a:t>{</a:t>
            </a:r>
          </a:p>
          <a:p>
            <a:pPr>
              <a:lnSpc>
                <a:spcPct val="120000"/>
              </a:lnSpc>
              <a:spcBef>
                <a:spcPct val="0"/>
              </a:spcBef>
              <a:buClrTx/>
              <a:buSzTx/>
              <a:buFontTx/>
              <a:buNone/>
            </a:pPr>
            <a:r>
              <a:rPr kumimoji="0" lang="en-US" altLang="en-US" sz="2000">
                <a:latin typeface="VNI-Helve" pitchFamily="2" charset="0"/>
                <a:sym typeface="VNI-Helve" pitchFamily="2" charset="0"/>
              </a:rPr>
              <a:t>   </a:t>
            </a:r>
            <a:r>
              <a:rPr kumimoji="0" lang="en-US" altLang="en-US">
                <a:latin typeface="VNI-Helve" pitchFamily="2" charset="0"/>
                <a:sym typeface="VNI-Helve" pitchFamily="2" charset="0"/>
              </a:rPr>
              <a:t>/*  1 wants in  */</a:t>
            </a:r>
            <a:endParaRPr kumimoji="0" lang="en-US" altLang="en-US" sz="2000">
              <a:latin typeface="VNI-Helve" pitchFamily="2" charset="0"/>
              <a:sym typeface="VNI-Helve" pitchFamily="2" charset="0"/>
            </a:endParaRPr>
          </a:p>
          <a:p>
            <a:pPr>
              <a:lnSpc>
                <a:spcPct val="120000"/>
              </a:lnSpc>
              <a:spcBef>
                <a:spcPct val="0"/>
              </a:spcBef>
              <a:buClrTx/>
              <a:buSzTx/>
              <a:buFontTx/>
              <a:buNone/>
            </a:pPr>
            <a:r>
              <a:rPr kumimoji="0" lang="en-US" altLang="en-US" sz="2000">
                <a:latin typeface="VNI-Helve" pitchFamily="2" charset="0"/>
                <a:sym typeface="VNI-Helve" pitchFamily="2" charset="0"/>
              </a:rPr>
              <a:t>   flag[1] = true;</a:t>
            </a:r>
          </a:p>
          <a:p>
            <a:pPr>
              <a:lnSpc>
                <a:spcPct val="120000"/>
              </a:lnSpc>
              <a:spcBef>
                <a:spcPct val="0"/>
              </a:spcBef>
              <a:buClrTx/>
              <a:buSzTx/>
              <a:buFontTx/>
              <a:buNone/>
            </a:pPr>
            <a:r>
              <a:rPr kumimoji="0" lang="en-US" altLang="en-US" sz="2000">
                <a:latin typeface="VNI-Helve" pitchFamily="2" charset="0"/>
                <a:sym typeface="VNI-Helve" pitchFamily="2" charset="0"/>
              </a:rPr>
              <a:t>   </a:t>
            </a:r>
            <a:r>
              <a:rPr kumimoji="0" lang="en-US" altLang="en-US">
                <a:latin typeface="VNI-Helve" pitchFamily="2" charset="0"/>
                <a:sym typeface="VNI-Helve" pitchFamily="2" charset="0"/>
              </a:rPr>
              <a:t>/*  1 gives a chance to 0  */</a:t>
            </a:r>
            <a:r>
              <a:rPr kumimoji="0" lang="en-US" altLang="en-US" sz="2000">
                <a:latin typeface="VNI-Helve" pitchFamily="2" charset="0"/>
                <a:sym typeface="VNI-Helve" pitchFamily="2" charset="0"/>
              </a:rPr>
              <a:t>   </a:t>
            </a:r>
          </a:p>
          <a:p>
            <a:pPr>
              <a:lnSpc>
                <a:spcPct val="120000"/>
              </a:lnSpc>
              <a:spcBef>
                <a:spcPct val="0"/>
              </a:spcBef>
              <a:buClrTx/>
              <a:buSzTx/>
              <a:buFontTx/>
              <a:buNone/>
            </a:pPr>
            <a:r>
              <a:rPr kumimoji="0" lang="en-US" altLang="en-US" sz="2000">
                <a:latin typeface="VNI-Helve" pitchFamily="2" charset="0"/>
                <a:sym typeface="VNI-Helve" pitchFamily="2" charset="0"/>
              </a:rPr>
              <a:t>   turn = 0;</a:t>
            </a:r>
            <a:endParaRPr kumimoji="0" lang="en-US" altLang="en-US">
              <a:latin typeface="VNI-Helve" pitchFamily="2" charset="0"/>
              <a:sym typeface="VNI-Helve" pitchFamily="2" charset="0"/>
            </a:endParaRPr>
          </a:p>
          <a:p>
            <a:pPr>
              <a:lnSpc>
                <a:spcPct val="120000"/>
              </a:lnSpc>
              <a:spcBef>
                <a:spcPct val="0"/>
              </a:spcBef>
              <a:buClrTx/>
              <a:buSzTx/>
              <a:buFontTx/>
              <a:buNone/>
            </a:pPr>
            <a:r>
              <a:rPr kumimoji="0" lang="en-US" altLang="en-US" sz="2000" b="1">
                <a:latin typeface="VNI-Helve" pitchFamily="2" charset="0"/>
                <a:sym typeface="VNI-Helve" pitchFamily="2" charset="0"/>
              </a:rPr>
              <a:t>   while </a:t>
            </a:r>
            <a:r>
              <a:rPr kumimoji="0" lang="en-US" altLang="en-US" sz="2000">
                <a:latin typeface="VNI-Helve" pitchFamily="2" charset="0"/>
                <a:sym typeface="VNI-Helve" pitchFamily="2" charset="0"/>
              </a:rPr>
              <a:t>(flag[0] &amp;&amp; turn == 0);</a:t>
            </a:r>
          </a:p>
          <a:p>
            <a:pPr>
              <a:lnSpc>
                <a:spcPct val="120000"/>
              </a:lnSpc>
              <a:spcBef>
                <a:spcPct val="0"/>
              </a:spcBef>
              <a:buClrTx/>
              <a:buSzTx/>
              <a:buFontTx/>
              <a:buNone/>
            </a:pPr>
            <a:r>
              <a:rPr kumimoji="0" lang="en-US" altLang="en-US" sz="2000">
                <a:latin typeface="VNI-Helve" pitchFamily="2" charset="0"/>
                <a:sym typeface="VNI-Helve" pitchFamily="2" charset="0"/>
              </a:rPr>
              <a:t>      </a:t>
            </a:r>
            <a:r>
              <a:rPr kumimoji="0" lang="en-US" altLang="en-US" sz="2000" i="1">
                <a:latin typeface="VNI-Helve" pitchFamily="2" charset="0"/>
                <a:sym typeface="VNI-Helve" pitchFamily="2" charset="0"/>
              </a:rPr>
              <a:t>critical section</a:t>
            </a:r>
          </a:p>
          <a:p>
            <a:pPr>
              <a:lnSpc>
                <a:spcPct val="120000"/>
              </a:lnSpc>
              <a:spcBef>
                <a:spcPct val="0"/>
              </a:spcBef>
              <a:buClrTx/>
              <a:buSzTx/>
              <a:buFontTx/>
              <a:buNone/>
            </a:pPr>
            <a:r>
              <a:rPr kumimoji="0" lang="en-US" altLang="en-US">
                <a:latin typeface="VNI-Helve" pitchFamily="2" charset="0"/>
                <a:sym typeface="VNI-Helve" pitchFamily="2" charset="0"/>
              </a:rPr>
              <a:t>    /*  1 no longer wants in  */</a:t>
            </a:r>
            <a:endParaRPr kumimoji="0" lang="en-US" altLang="en-US" sz="2000">
              <a:latin typeface="VNI-Helve" pitchFamily="2" charset="0"/>
              <a:sym typeface="VNI-Helve" pitchFamily="2" charset="0"/>
            </a:endParaRPr>
          </a:p>
          <a:p>
            <a:pPr>
              <a:lnSpc>
                <a:spcPct val="120000"/>
              </a:lnSpc>
              <a:spcBef>
                <a:spcPct val="0"/>
              </a:spcBef>
              <a:buClrTx/>
              <a:buSzTx/>
              <a:buFontTx/>
              <a:buNone/>
            </a:pPr>
            <a:r>
              <a:rPr kumimoji="0" lang="en-US" altLang="en-US" sz="2000">
                <a:latin typeface="VNI-Helve" pitchFamily="2" charset="0"/>
                <a:sym typeface="VNI-Helve" pitchFamily="2" charset="0"/>
              </a:rPr>
              <a:t>   flag[1] = false;</a:t>
            </a:r>
          </a:p>
          <a:p>
            <a:pPr>
              <a:lnSpc>
                <a:spcPct val="120000"/>
              </a:lnSpc>
              <a:spcBef>
                <a:spcPct val="0"/>
              </a:spcBef>
              <a:buClrTx/>
              <a:buSzTx/>
              <a:buFontTx/>
              <a:buNone/>
            </a:pPr>
            <a:r>
              <a:rPr kumimoji="0" lang="en-US" altLang="en-US" sz="2000">
                <a:latin typeface="VNI-Helve" pitchFamily="2" charset="0"/>
                <a:sym typeface="VNI-Helve" pitchFamily="2" charset="0"/>
              </a:rPr>
              <a:t>      </a:t>
            </a:r>
            <a:r>
              <a:rPr kumimoji="0" lang="en-US" altLang="en-US" sz="2000" i="1">
                <a:latin typeface="VNI-Helve" pitchFamily="2" charset="0"/>
                <a:sym typeface="VNI-Helve" pitchFamily="2" charset="0"/>
              </a:rPr>
              <a:t>remainder section</a:t>
            </a:r>
          </a:p>
          <a:p>
            <a:pPr>
              <a:lnSpc>
                <a:spcPct val="120000"/>
              </a:lnSpc>
              <a:spcBef>
                <a:spcPct val="0"/>
              </a:spcBef>
              <a:buClrTx/>
              <a:buSzTx/>
              <a:buFontTx/>
              <a:buNone/>
            </a:pPr>
            <a:r>
              <a:rPr kumimoji="0" lang="en-US" altLang="en-US" sz="2000">
                <a:latin typeface="VNI-Helve" pitchFamily="2" charset="0"/>
                <a:sym typeface="VNI-Helve" pitchFamily="2" charset="0"/>
              </a:rPr>
              <a:t>}</a:t>
            </a:r>
            <a:r>
              <a:rPr kumimoji="0" lang="en-US" altLang="en-US" sz="2000" b="1">
                <a:latin typeface="VNI-Helve" pitchFamily="2" charset="0"/>
                <a:sym typeface="VNI-Helve" pitchFamily="2" charset="0"/>
              </a:rPr>
              <a:t> while</a:t>
            </a:r>
            <a:r>
              <a:rPr kumimoji="0" lang="en-US" altLang="en-US" sz="2000">
                <a:latin typeface="VNI-Helve" pitchFamily="2" charset="0"/>
                <a:sym typeface="VNI-Helve" pitchFamily="2" charset="0"/>
              </a:rPr>
              <a:t>(1);</a:t>
            </a:r>
            <a:endParaRPr kumimoji="0" lang="en-US" altLang="en-US">
              <a:latin typeface="Verdana" panose="020B0604030504040204" pitchFamily="34" charset="0"/>
            </a:endParaRPr>
          </a:p>
        </p:txBody>
      </p:sp>
    </p:spTree>
    <p:extLst>
      <p:ext uri="{BB962C8B-B14F-4D97-AF65-F5344CB8AC3E}">
        <p14:creationId xmlns:p14="http://schemas.microsoft.com/office/powerpoint/2010/main" val="3718028428"/>
      </p:ext>
    </p:extLst>
  </p:cSld>
  <p:clrMapOvr>
    <a:masterClrMapping/>
  </p:clrMapOvr>
</p:sld>
</file>

<file path=ppt/theme/theme1.xml><?xml version="1.0" encoding="utf-8"?>
<a:theme xmlns:a="http://schemas.openxmlformats.org/drawingml/2006/main" name="dsp">
  <a:themeElements>
    <a:clrScheme name="ユーザー定義 5">
      <a:dk1>
        <a:sysClr val="windowText" lastClr="000000"/>
      </a:dk1>
      <a:lt1>
        <a:sysClr val="window" lastClr="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chilab_ofdm">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chilab_ofd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chilab_ofd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chilab_ofd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chilab_ofd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chilab_ofd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chilab_ofd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chilab_ofd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chilab_ofd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chilab_ofd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chilab_ofd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chilab_ofd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chilab_ofd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au_BaoCao_LVTN_Trinhbay" id="{D3A5B2E4-E217-49C4-B24C-606B452C3C9B}" vid="{C6AF31C0-6432-4428-A701-01B0A15D6F6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KTMT_PowerPoint_Template</Template>
  <TotalTime>244</TotalTime>
  <Words>2619</Words>
  <Application>Microsoft Office PowerPoint</Application>
  <PresentationFormat>On-screen Show (4:3)</PresentationFormat>
  <Paragraphs>385</Paragraphs>
  <Slides>24</Slides>
  <Notes>19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Arial</vt:lpstr>
      <vt:lpstr>Calibri</vt:lpstr>
      <vt:lpstr>Helvetica</vt:lpstr>
      <vt:lpstr>Monotype Sorts</vt:lpstr>
      <vt:lpstr>Symbol</vt:lpstr>
      <vt:lpstr>Tahoma</vt:lpstr>
      <vt:lpstr>Times New Roman</vt:lpstr>
      <vt:lpstr>Verdana</vt:lpstr>
      <vt:lpstr>VNI-Helve</vt:lpstr>
      <vt:lpstr>Wingdings</vt:lpstr>
      <vt:lpstr>dsp</vt:lpstr>
      <vt:lpstr>HỆ ĐIỀU HÀNH Chương 5 – Đồng bộ (2) </vt:lpstr>
      <vt:lpstr>Ôn tập chương 5 (1)</vt:lpstr>
      <vt:lpstr>Mục tiêu chương 5 (2)</vt:lpstr>
      <vt:lpstr>Nội dung chương 5 (2)</vt:lpstr>
      <vt:lpstr>Giải thuật 1</vt:lpstr>
      <vt:lpstr>Giải thuật 1 (tt)</vt:lpstr>
      <vt:lpstr>Giải thuật 2</vt:lpstr>
      <vt:lpstr>Giải thuật 3 (Peterson)</vt:lpstr>
      <vt:lpstr>Giải thuật 3 (Peterson) cho 2 tiến trình</vt:lpstr>
      <vt:lpstr>Giải thuật 3: Tính đúng đắn</vt:lpstr>
      <vt:lpstr>Giải thuật 3: Tính đúng đắn (tt)</vt:lpstr>
      <vt:lpstr>Giải thuật bakery: n process</vt:lpstr>
      <vt:lpstr>Giải thuật bakery: n process (tt)</vt:lpstr>
      <vt:lpstr>Từ software đến hardware</vt:lpstr>
      <vt:lpstr>Cấm ngắt</vt:lpstr>
      <vt:lpstr>Lệnh TestAndSet</vt:lpstr>
      <vt:lpstr>Lệnh TestAndSet</vt:lpstr>
      <vt:lpstr>Swap và mutual exclusion</vt:lpstr>
      <vt:lpstr>Giải thuật dùng TestAndSet thoả mãn 3 yêu cầu</vt:lpstr>
      <vt:lpstr>Giải thuật dùng TestAndSet thoả mãn 3 yêu cầu (tt)</vt:lpstr>
      <vt:lpstr>Tóm tắt lại nội dung buổi học</vt:lpstr>
      <vt:lpstr>Bài tập 1</vt:lpstr>
      <vt:lpstr>Bài tập 2</vt:lpstr>
      <vt:lpstr>THẢO LUẬN</vt:lpstr>
    </vt:vector>
  </TitlesOfParts>
  <Manager>CE</Manager>
  <Company>UIT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He dieu hanh</dc:title>
  <dc:subject>Chapter 5-2</dc:subject>
  <dc:creator>Phan Đình Duy</dc:creator>
  <cp:lastModifiedBy>Nguyễn Thanh Thiện</cp:lastModifiedBy>
  <cp:revision>44</cp:revision>
  <dcterms:created xsi:type="dcterms:W3CDTF">2017-02-19T14:22:18Z</dcterms:created>
  <dcterms:modified xsi:type="dcterms:W3CDTF">2020-05-04T01:36:00Z</dcterms:modified>
  <cp:version>V1</cp:version>
</cp:coreProperties>
</file>