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259" r:id="rId2"/>
    <p:sldId id="272" r:id="rId3"/>
    <p:sldId id="273" r:id="rId4"/>
    <p:sldId id="274" r:id="rId5"/>
    <p:sldId id="275" r:id="rId6"/>
    <p:sldId id="277" r:id="rId7"/>
    <p:sldId id="276" r:id="rId8"/>
    <p:sldId id="278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ị Trinh" userId="99ef8f5c-b768-4752-a6cc-c0de37905cec" providerId="ADAL" clId="{D0F1E3F8-0FDF-48A0-9A5D-6AACDAD3C726}"/>
    <pc:docChg chg="modSld">
      <pc:chgData name="Nguyễn Thị Trinh" userId="99ef8f5c-b768-4752-a6cc-c0de37905cec" providerId="ADAL" clId="{D0F1E3F8-0FDF-48A0-9A5D-6AACDAD3C726}" dt="2023-12-11T03:47:42.449" v="1" actId="1036"/>
      <pc:docMkLst>
        <pc:docMk/>
      </pc:docMkLst>
      <pc:sldChg chg="modSp mod">
        <pc:chgData name="Nguyễn Thị Trinh" userId="99ef8f5c-b768-4752-a6cc-c0de37905cec" providerId="ADAL" clId="{D0F1E3F8-0FDF-48A0-9A5D-6AACDAD3C726}" dt="2023-12-11T03:47:42.449" v="1" actId="1036"/>
        <pc:sldMkLst>
          <pc:docMk/>
          <pc:sldMk cId="2806164900" sldId="259"/>
        </pc:sldMkLst>
        <pc:spChg chg="mod">
          <ac:chgData name="Nguyễn Thị Trinh" userId="99ef8f5c-b768-4752-a6cc-c0de37905cec" providerId="ADAL" clId="{D0F1E3F8-0FDF-48A0-9A5D-6AACDAD3C726}" dt="2023-12-11T03:47:42.449" v="1" actId="1036"/>
          <ac:spMkLst>
            <pc:docMk/>
            <pc:sldMk cId="2806164900" sldId="259"/>
            <ac:spMk id="4" creationId="{F85A98F2-D034-49DB-8C32-CE9EC5E54A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6ADF5198-3059-4C85-81AF-3AC12024B2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/>
              <a:t>Tài liệu Hệ điều hành_Chương 4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D1A3DA2-9086-41AB-8613-4F753A6142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B33B4-C4D4-4583-99CC-C6CB30BF071C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1C04398-5180-467B-A2FA-69FEE68FFE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73118EB-92BF-4C2A-910E-746193B0E2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997FD-D765-4904-9C04-D3E00EEDC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8763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vi-VN"/>
              <a:t>Tài liệu Hệ điều hành_Chương 4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3ECC0A-FAC4-400E-B3E7-8FC33F5D34A5}" type="datetime1">
              <a:rPr lang="en-US" smtClean="0"/>
              <a:t>12/11/2023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36F18-B31F-4B8E-86DC-880A3E042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364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675" y="2139985"/>
            <a:ext cx="8210292" cy="1765932"/>
          </a:xfrm>
        </p:spPr>
        <p:txBody>
          <a:bodyPr anchor="ctr">
            <a:normAutofit/>
          </a:bodyPr>
          <a:lstStyle>
            <a:lvl1pPr algn="just">
              <a:lnSpc>
                <a:spcPct val="85000"/>
              </a:lnSpc>
              <a:defRPr sz="6000" b="1" spc="-50" baseline="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2167" y="4039851"/>
            <a:ext cx="7543800" cy="564273"/>
          </a:xfrm>
        </p:spPr>
        <p:txBody>
          <a:bodyPr lIns="91440" rIns="91440">
            <a:noAutofit/>
          </a:bodyPr>
          <a:lstStyle>
            <a:lvl1pPr marL="0" indent="0" algn="r">
              <a:buNone/>
              <a:defRPr sz="3200" cap="none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896" y="6459785"/>
            <a:ext cx="1854203" cy="365125"/>
          </a:xfrm>
        </p:spPr>
        <p:txBody>
          <a:bodyPr/>
          <a:lstStyle>
            <a:lvl1pPr>
              <a:defRPr sz="1400"/>
            </a:lvl1pPr>
          </a:lstStyle>
          <a:p>
            <a:fld id="{D53033C1-9752-422F-AE2C-3F31964CA7B5}" type="datetime1">
              <a:rPr lang="vi-VN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/>
            </a:lvl1pPr>
          </a:lstStyle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E43AEF9A-5F21-4400-97CD-39964EA44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60" y="208444"/>
            <a:ext cx="1490476" cy="12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D8D8B-FE64-4797-B252-0768633350DD}" type="datetime1">
              <a:rPr lang="vi-VN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3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29F0-C936-4FA3-A278-480DA4AA338A}" type="datetime1">
              <a:rPr lang="vi-VN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2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960CD-B111-4AB1-95F1-4A1FA36FA3C0}" type="datetime1">
              <a:rPr lang="vi-VN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1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77EF-BE30-4255-9462-E8C9AF8EFFC5}" type="datetime1">
              <a:rPr lang="vi-VN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50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90300" y="-111926"/>
            <a:ext cx="7543800" cy="748456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" y="2289618"/>
            <a:ext cx="3703320" cy="40233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0D7D-6349-4BA4-9F6E-C45A2B6697EA}" type="datetime1">
              <a:rPr lang="vi-VN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8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6987F-63A4-4C31-9A9E-C65115807D23}" type="datetime1">
              <a:rPr lang="vi-VN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A301-B95A-4D1B-B541-FBBC59C2DCB0}" type="datetime1">
              <a:rPr lang="vi-VN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3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3E08-113C-4346-8D44-811A3EBB670F}" type="datetime1">
              <a:rPr lang="vi-VN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COPYRIGHT@2019 NgUYỄN MINH NHỰT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6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52B8230-7E6A-44F5-82AE-D49F8C377311}" type="datetime1">
              <a:rPr lang="vi-VN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COPYRIGHT@2019 NgUYỄN MINH NHỰT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F465-D934-4E97-8E2A-C95F5D481405}" type="datetime1">
              <a:rPr lang="vi-VN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COPYRIGHT@2019 NgUYỄN MINH NHỰT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4185" y="923280"/>
            <a:ext cx="8273989" cy="8145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4185" y="1883906"/>
            <a:ext cx="766143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30C5CA-E6ED-4643-A9E5-7BD9C957572D}" type="datetime1">
              <a:rPr lang="vi-VN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COPYRIGHT@2019 NgUYỄN MINH NHỰT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4F1A35-A814-4627-8F06-7448AE1E521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35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nhutnm.uit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cebook.com/notes/ban-h%E1%BB%8Dc-t%E1%BA%ADp-c%C3%B4ng-ngh%E1%BB%87-ph%E1%BA%A7n-m%E1%BB%81m-ng%C3%B4i-nh%C3%A0-s%E1%BA%BB-chia/h%C4%91h-%C3%B4n-t%E1%BA%ADp-cu%E1%BB%91i-k%E1%BB%B3-part-3-b%C3%A0i-t%E1%BA%ADp/411779209419759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F71C44-D0E3-4410-A25C-E4DD5CB25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563" y="1897549"/>
            <a:ext cx="7543800" cy="2069785"/>
          </a:xfrm>
        </p:spPr>
        <p:txBody>
          <a:bodyPr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CH</a:t>
            </a:r>
            <a:r>
              <a:rPr lang="vi-VN" sz="3600" dirty="0"/>
              <a:t>Ư</a:t>
            </a:r>
            <a:r>
              <a:rPr lang="en-US" sz="3600" dirty="0"/>
              <a:t>ƠNG 5. ĐỒNG BỘ TIẾN TRÌNH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D8A86AA-1CFF-4D70-8F90-E799EF0C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005" y="4234209"/>
            <a:ext cx="7852231" cy="1425129"/>
          </a:xfrm>
        </p:spPr>
        <p:txBody>
          <a:bodyPr>
            <a:normAutofit/>
          </a:bodyPr>
          <a:lstStyle/>
          <a:p>
            <a:r>
              <a:rPr lang="en-US" sz="2400" b="1" dirty="0"/>
              <a:t>Mail: </a:t>
            </a:r>
            <a:r>
              <a:rPr lang="en-US" sz="2400" b="1" dirty="0">
                <a:hlinkClick r:id="rId2"/>
              </a:rPr>
              <a:t>nhutnm.uit@gmail.com</a:t>
            </a:r>
            <a:endParaRPr lang="en-US" sz="2400" b="1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5A98F2-D034-49DB-8C32-CE9EC5E5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4896" y="6486679"/>
            <a:ext cx="1854203" cy="365125"/>
          </a:xfrm>
        </p:spPr>
        <p:txBody>
          <a:bodyPr/>
          <a:lstStyle/>
          <a:p>
            <a:fld id="{9CF6A023-F798-49CD-834F-1CB7FF011BEA}" type="datetime1">
              <a:rPr lang="vi-VN" smtClean="0"/>
              <a:t>11/12/2023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19B3F8-B296-4B00-8D89-793BFB32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COPYRIGHT@2019 </a:t>
            </a:r>
            <a:r>
              <a:rPr lang="en-US" dirty="0" err="1"/>
              <a:t>NgUYỄN</a:t>
            </a:r>
            <a:r>
              <a:rPr lang="en-US" dirty="0"/>
              <a:t> MINH NHỰT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86EB92D-9A95-4616-B032-A128B8CF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D310B-7AE8-4207-B3E8-5170B3D747A8}" type="slidenum">
              <a:rPr lang="en-US" smtClean="0"/>
              <a:t>1</a:t>
            </a:fld>
            <a:endParaRPr lang="en-US"/>
          </a:p>
        </p:txBody>
      </p:sp>
      <p:sp>
        <p:nvSpPr>
          <p:cNvPr id="7" name="Tiêu đề 1">
            <a:extLst>
              <a:ext uri="{FF2B5EF4-FFF2-40B4-BE49-F238E27FC236}">
                <a16:creationId xmlns:a16="http://schemas.microsoft.com/office/drawing/2014/main" id="{C0B78305-DE7F-4059-8879-0E1A921E81D7}"/>
              </a:ext>
            </a:extLst>
          </p:cNvPr>
          <p:cNvSpPr txBox="1">
            <a:spLocks/>
          </p:cNvSpPr>
          <p:nvPr/>
        </p:nvSpPr>
        <p:spPr>
          <a:xfrm>
            <a:off x="2033382" y="1185624"/>
            <a:ext cx="5208162" cy="564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just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950" dirty="0">
                <a:solidFill>
                  <a:schemeClr val="tx2"/>
                </a:solidFill>
              </a:rPr>
              <a:t>MÔN HỌC: HỆ ĐIỀU HÀNH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9248A938-A020-4E53-8829-113C863C5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714" y="4316248"/>
            <a:ext cx="1606935" cy="160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6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CH</a:t>
            </a:r>
            <a:r>
              <a:rPr lang="vi-VN" sz="2400" b="1" dirty="0">
                <a:solidFill>
                  <a:schemeClr val="bg1"/>
                </a:solidFill>
              </a:rPr>
              <a:t>Ư</a:t>
            </a:r>
            <a:r>
              <a:rPr lang="en-US" sz="2400" b="1" dirty="0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11/12/2023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 dirty="0"/>
              <a:t>COPYRIGHT@2019 </a:t>
            </a:r>
            <a:r>
              <a:rPr lang="en-US" dirty="0" err="1"/>
              <a:t>NgUYỄN</a:t>
            </a:r>
            <a:r>
              <a:rPr lang="en-US" dirty="0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2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1342" y="740165"/>
            <a:ext cx="8298021" cy="1535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0000"/>
                </a:solidFill>
              </a:rPr>
              <a:t>1. </a:t>
            </a:r>
            <a:r>
              <a:rPr lang="en-US" sz="2500" b="1" dirty="0" err="1">
                <a:solidFill>
                  <a:srgbClr val="FF0000"/>
                </a:solidFill>
              </a:rPr>
              <a:t>Khảo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sát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về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vấn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đề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đồng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bộ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tiến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trình</a:t>
            </a:r>
            <a:endParaRPr lang="en-US" sz="2500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u="sng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04773" y="1448440"/>
            <a:ext cx="7712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err="1"/>
              <a:t>Các</a:t>
            </a:r>
            <a:r>
              <a:rPr lang="en-US" sz="2400" dirty="0"/>
              <a:t> Process/Thread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thi</a:t>
            </a:r>
            <a:r>
              <a:rPr lang="en-US" sz="2400" dirty="0"/>
              <a:t> </a:t>
            </a:r>
            <a:r>
              <a:rPr lang="en-US" sz="2400" b="1" dirty="0" err="1"/>
              <a:t>đồng</a:t>
            </a:r>
            <a:r>
              <a:rPr lang="en-US" sz="2400" b="1" dirty="0"/>
              <a:t> </a:t>
            </a:r>
            <a:r>
              <a:rPr lang="en-US" sz="2400" b="1" dirty="0" err="1"/>
              <a:t>thời</a:t>
            </a:r>
            <a:r>
              <a:rPr lang="en-US" sz="2400" b="1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(Database, memory, file,…)</a:t>
            </a:r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2EC51DA8-2F15-4576-B0FC-D3709F88C8DF}"/>
              </a:ext>
            </a:extLst>
          </p:cNvPr>
          <p:cNvSpPr/>
          <p:nvPr/>
        </p:nvSpPr>
        <p:spPr>
          <a:xfrm>
            <a:off x="1365566" y="3549752"/>
            <a:ext cx="1925611" cy="1225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607AF8D-7D4D-4CC4-A404-A2E9142F7DB9}"/>
              </a:ext>
            </a:extLst>
          </p:cNvPr>
          <p:cNvSpPr txBox="1"/>
          <p:nvPr/>
        </p:nvSpPr>
        <p:spPr>
          <a:xfrm>
            <a:off x="311084" y="2541731"/>
            <a:ext cx="6598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P1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2999B25B-4A87-40F8-B1FC-555103ACD1FE}"/>
              </a:ext>
            </a:extLst>
          </p:cNvPr>
          <p:cNvCxnSpPr>
            <a:stCxn id="14" idx="2"/>
            <a:endCxn id="12" idx="1"/>
          </p:cNvCxnSpPr>
          <p:nvPr/>
        </p:nvCxnSpPr>
        <p:spPr>
          <a:xfrm>
            <a:off x="641022" y="2911063"/>
            <a:ext cx="1006543" cy="818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ộp Văn bản 19">
            <a:extLst>
              <a:ext uri="{FF2B5EF4-FFF2-40B4-BE49-F238E27FC236}">
                <a16:creationId xmlns:a16="http://schemas.microsoft.com/office/drawing/2014/main" id="{663A97BB-03C9-4789-8E2A-2F9224884739}"/>
              </a:ext>
            </a:extLst>
          </p:cNvPr>
          <p:cNvSpPr txBox="1"/>
          <p:nvPr/>
        </p:nvSpPr>
        <p:spPr>
          <a:xfrm>
            <a:off x="2460316" y="2564182"/>
            <a:ext cx="6598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P2</a:t>
            </a:r>
          </a:p>
        </p:txBody>
      </p: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AED3CE97-CA34-4915-A06E-F1E6558AB6AA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flipH="1">
            <a:off x="2328372" y="2933514"/>
            <a:ext cx="461882" cy="6162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Bảng 23">
            <a:extLst>
              <a:ext uri="{FF2B5EF4-FFF2-40B4-BE49-F238E27FC236}">
                <a16:creationId xmlns:a16="http://schemas.microsoft.com/office/drawing/2014/main" id="{9027FBD3-D678-42D9-BCD8-CD827B0F4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022427"/>
              </p:ext>
            </p:extLst>
          </p:nvPr>
        </p:nvGraphicFramePr>
        <p:xfrm>
          <a:off x="4214440" y="2577760"/>
          <a:ext cx="4288538" cy="1535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365">
                  <a:extLst>
                    <a:ext uri="{9D8B030D-6E8A-4147-A177-3AD203B41FA5}">
                      <a16:colId xmlns:a16="http://schemas.microsoft.com/office/drawing/2014/main" val="649035830"/>
                    </a:ext>
                  </a:extLst>
                </a:gridCol>
                <a:gridCol w="2360173">
                  <a:extLst>
                    <a:ext uri="{9D8B030D-6E8A-4147-A177-3AD203B41FA5}">
                      <a16:colId xmlns:a16="http://schemas.microsoft.com/office/drawing/2014/main" val="3592517659"/>
                    </a:ext>
                  </a:extLst>
                </a:gridCol>
              </a:tblGrid>
              <a:tr h="5119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HoVaTen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69687"/>
                  </a:ext>
                </a:extLst>
              </a:tr>
              <a:tr h="5119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18520050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Thị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Ngọc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Hiền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403808"/>
                  </a:ext>
                </a:extLst>
              </a:tr>
              <a:tr h="5119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18520669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Phạm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Khắc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Duy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038172"/>
                  </a:ext>
                </a:extLst>
              </a:tr>
            </a:tbl>
          </a:graphicData>
        </a:graphic>
      </p:graphicFrame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66323CD3-2D4C-4254-80EF-2A6A53574B77}"/>
              </a:ext>
            </a:extLst>
          </p:cNvPr>
          <p:cNvSpPr txBox="1"/>
          <p:nvPr/>
        </p:nvSpPr>
        <p:spPr>
          <a:xfrm>
            <a:off x="80927" y="3304194"/>
            <a:ext cx="140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FEE096F2-3D29-4302-99D9-EBEB445DD7F8}"/>
              </a:ext>
            </a:extLst>
          </p:cNvPr>
          <p:cNvSpPr txBox="1"/>
          <p:nvPr/>
        </p:nvSpPr>
        <p:spPr>
          <a:xfrm>
            <a:off x="2559313" y="3174558"/>
            <a:ext cx="140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SELECT</a:t>
            </a: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BD97886E-6FA1-42BD-85E4-BCCA681758CF}"/>
              </a:ext>
            </a:extLst>
          </p:cNvPr>
          <p:cNvSpPr txBox="1"/>
          <p:nvPr/>
        </p:nvSpPr>
        <p:spPr>
          <a:xfrm>
            <a:off x="404062" y="5027012"/>
            <a:ext cx="7712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biện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gây</a:t>
            </a:r>
            <a:r>
              <a:rPr lang="en-US" sz="2400" dirty="0"/>
              <a:t> </a:t>
            </a:r>
            <a:r>
              <a:rPr lang="en-US" sz="2400" dirty="0" err="1"/>
              <a:t>mất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</a:t>
            </a:r>
            <a:r>
              <a:rPr lang="en-US" sz="2400" dirty="0" err="1"/>
              <a:t>quán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2031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12" grpId="0" animBg="1"/>
      <p:bldP spid="14" grpId="0" animBg="1"/>
      <p:bldP spid="20" grpId="0" animBg="1"/>
      <p:bldP spid="26" grpId="0"/>
      <p:bldP spid="27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CH</a:t>
            </a:r>
            <a:r>
              <a:rPr lang="vi-VN" sz="2400" b="1" dirty="0">
                <a:solidFill>
                  <a:schemeClr val="bg1"/>
                </a:solidFill>
              </a:rPr>
              <a:t>Ư</a:t>
            </a:r>
            <a:r>
              <a:rPr lang="en-US" sz="2400" b="1" dirty="0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11/12/2023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 dirty="0"/>
              <a:t>COPYRIGHT@2019 </a:t>
            </a:r>
            <a:r>
              <a:rPr lang="en-US" dirty="0" err="1"/>
              <a:t>NgUYỄN</a:t>
            </a:r>
            <a:r>
              <a:rPr lang="en-US" dirty="0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3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1342" y="740165"/>
            <a:ext cx="8561318" cy="211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0000"/>
                </a:solidFill>
              </a:rPr>
              <a:t>2. </a:t>
            </a:r>
            <a:r>
              <a:rPr lang="en-US" sz="2500" b="1" dirty="0" err="1">
                <a:solidFill>
                  <a:srgbClr val="FF0000"/>
                </a:solidFill>
              </a:rPr>
              <a:t>Bài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toán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Nhà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phân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phối</a:t>
            </a:r>
            <a:r>
              <a:rPr lang="en-US" sz="2500" b="1" dirty="0">
                <a:solidFill>
                  <a:srgbClr val="FF0000"/>
                </a:solidFill>
              </a:rPr>
              <a:t> (Producer) – </a:t>
            </a:r>
            <a:r>
              <a:rPr lang="en-US" sz="2500" b="1" dirty="0" err="1">
                <a:solidFill>
                  <a:srgbClr val="FF0000"/>
                </a:solidFill>
              </a:rPr>
              <a:t>Người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tiêu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phụ</a:t>
            </a:r>
            <a:r>
              <a:rPr lang="en-US" sz="2500" b="1" dirty="0">
                <a:solidFill>
                  <a:srgbClr val="FF0000"/>
                </a:solidFill>
              </a:rPr>
              <a:t> (Consumer)</a:t>
            </a:r>
          </a:p>
          <a:p>
            <a:pPr algn="just">
              <a:lnSpc>
                <a:spcPct val="150000"/>
              </a:lnSpc>
            </a:pPr>
            <a:endParaRPr lang="en-US" sz="2000" b="1" u="sng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279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phối</a:t>
            </a:r>
            <a:r>
              <a:rPr lang="en-US" sz="2400" dirty="0"/>
              <a:t> (Producer) </a:t>
            </a:r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cung</a:t>
            </a:r>
            <a:r>
              <a:rPr lang="en-US" sz="2400" b="1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 (Buffer)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đầy</a:t>
            </a:r>
            <a:r>
              <a:rPr lang="en-US" sz="2400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thụ</a:t>
            </a:r>
            <a:r>
              <a:rPr lang="en-US" sz="2400" dirty="0"/>
              <a:t> (Consumer) </a:t>
            </a:r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bán</a:t>
            </a:r>
            <a:r>
              <a:rPr lang="en-US" sz="2400" b="1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 (Buffer)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r>
              <a:rPr lang="en-US" sz="2400" dirty="0"/>
              <a:t> (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bán</a:t>
            </a:r>
            <a:r>
              <a:rPr lang="en-US" sz="2400" dirty="0"/>
              <a:t>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 </a:t>
            </a:r>
            <a:r>
              <a:rPr lang="en-US" sz="2400" dirty="0" err="1"/>
              <a:t>và</a:t>
            </a:r>
            <a:r>
              <a:rPr lang="en-US" sz="2400" dirty="0"/>
              <a:t> C </a:t>
            </a:r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kho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lúc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6631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CH</a:t>
            </a:r>
            <a:r>
              <a:rPr lang="vi-VN" sz="2400" b="1" dirty="0">
                <a:solidFill>
                  <a:schemeClr val="bg1"/>
                </a:solidFill>
              </a:rPr>
              <a:t>Ư</a:t>
            </a:r>
            <a:r>
              <a:rPr lang="en-US" sz="2400" b="1" dirty="0">
                <a:solidFill>
                  <a:schemeClr val="bg1"/>
                </a:solidFill>
              </a:rPr>
              <a:t>ƠNG 5. </a:t>
            </a:r>
            <a:r>
              <a:rPr lang="en-US" sz="2400" dirty="0">
                <a:solidFill>
                  <a:schemeClr val="bg1"/>
                </a:solidFill>
              </a:rPr>
              <a:t>ĐỒNG BỘ TIẾN TRÌNH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11/12/2023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 dirty="0"/>
              <a:t>COPYRIGHT@2019 </a:t>
            </a:r>
            <a:r>
              <a:rPr lang="en-US" dirty="0" err="1"/>
              <a:t>NgUYỄN</a:t>
            </a:r>
            <a:r>
              <a:rPr lang="en-US" dirty="0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4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1342" y="740165"/>
            <a:ext cx="8561318" cy="211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0000"/>
                </a:solidFill>
              </a:rPr>
              <a:t>2. </a:t>
            </a:r>
            <a:r>
              <a:rPr lang="en-US" sz="2500" b="1" dirty="0" err="1">
                <a:solidFill>
                  <a:srgbClr val="FF0000"/>
                </a:solidFill>
              </a:rPr>
              <a:t>Bài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toán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Nhà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phân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phối</a:t>
            </a:r>
            <a:r>
              <a:rPr lang="en-US" sz="2500" b="1" dirty="0">
                <a:solidFill>
                  <a:srgbClr val="FF0000"/>
                </a:solidFill>
              </a:rPr>
              <a:t> (Producer) – </a:t>
            </a:r>
            <a:r>
              <a:rPr lang="en-US" sz="2500" b="1" dirty="0" err="1">
                <a:solidFill>
                  <a:srgbClr val="FF0000"/>
                </a:solidFill>
              </a:rPr>
              <a:t>Người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tiêu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phụ</a:t>
            </a:r>
            <a:r>
              <a:rPr lang="en-US" sz="2500" b="1" dirty="0">
                <a:solidFill>
                  <a:srgbClr val="FF0000"/>
                </a:solidFill>
              </a:rPr>
              <a:t> (Consumer)</a:t>
            </a:r>
          </a:p>
          <a:p>
            <a:pPr algn="just">
              <a:lnSpc>
                <a:spcPct val="150000"/>
              </a:lnSpc>
            </a:pPr>
            <a:endParaRPr lang="en-US" sz="2000" b="1" u="sng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BDCCFAF-3114-4ECE-8088-58E57D2F6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20" y="2080427"/>
            <a:ext cx="6645272" cy="384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82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CH</a:t>
            </a:r>
            <a:r>
              <a:rPr lang="vi-VN" sz="2400" b="1" dirty="0">
                <a:solidFill>
                  <a:schemeClr val="bg1"/>
                </a:solidFill>
              </a:rPr>
              <a:t>Ư</a:t>
            </a:r>
            <a:r>
              <a:rPr lang="en-US" sz="2400" b="1" dirty="0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11/12/2023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 dirty="0"/>
              <a:t>COPYRIGHT@2019 </a:t>
            </a:r>
            <a:r>
              <a:rPr lang="en-US" dirty="0" err="1"/>
              <a:t>NgUYỄN</a:t>
            </a:r>
            <a:r>
              <a:rPr lang="en-US" dirty="0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5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1342" y="740165"/>
            <a:ext cx="8561318" cy="2112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0000"/>
                </a:solidFill>
              </a:rPr>
              <a:t>3. </a:t>
            </a:r>
            <a:r>
              <a:rPr lang="en-US" sz="2500" b="1" dirty="0" err="1">
                <a:solidFill>
                  <a:srgbClr val="FF0000"/>
                </a:solidFill>
              </a:rPr>
              <a:t>Miền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găng</a:t>
            </a:r>
            <a:endParaRPr lang="en-US" sz="25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u="sng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Miền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găng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(Race Condition):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process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ví</a:t>
            </a:r>
            <a:r>
              <a:rPr lang="en-US" sz="2400" b="1" dirty="0"/>
              <a:t> </a:t>
            </a:r>
            <a:r>
              <a:rPr lang="en-US" sz="2400" b="1" dirty="0" err="1"/>
              <a:t>dụ</a:t>
            </a:r>
            <a:r>
              <a:rPr lang="en-US" sz="2400" b="1" dirty="0"/>
              <a:t> 1: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bảng</a:t>
            </a:r>
            <a:r>
              <a:rPr lang="en-US" sz="2400" dirty="0"/>
              <a:t> SINHVIEN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miền</a:t>
            </a:r>
            <a:r>
              <a:rPr lang="en-US" sz="2400" dirty="0"/>
              <a:t> </a:t>
            </a:r>
            <a:r>
              <a:rPr lang="en-US" sz="2400" dirty="0" err="1"/>
              <a:t>găng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với</a:t>
            </a:r>
            <a:r>
              <a:rPr lang="en-US" sz="2400" b="1" dirty="0"/>
              <a:t> </a:t>
            </a:r>
            <a:r>
              <a:rPr lang="en-US" sz="2400" b="1" dirty="0" err="1"/>
              <a:t>ví</a:t>
            </a:r>
            <a:r>
              <a:rPr lang="en-US" sz="2400" b="1" dirty="0"/>
              <a:t> </a:t>
            </a:r>
            <a:r>
              <a:rPr lang="en-US" sz="2400" b="1" dirty="0" err="1"/>
              <a:t>dụ</a:t>
            </a:r>
            <a:r>
              <a:rPr lang="en-US" sz="2400" b="1" dirty="0"/>
              <a:t> 2: </a:t>
            </a:r>
            <a:r>
              <a:rPr lang="en-US" sz="2400" dirty="0"/>
              <a:t>P – C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biến</a:t>
            </a:r>
            <a:r>
              <a:rPr lang="en-US" sz="2400" dirty="0"/>
              <a:t> Count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miền</a:t>
            </a:r>
            <a:r>
              <a:rPr lang="en-US" sz="2400" dirty="0"/>
              <a:t> gang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>
                <a:sym typeface="Wingdings" panose="05000000000000000000" pitchFamily="2" charset="2"/>
              </a:rPr>
              <a:t>Hãy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làm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cách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nào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chỉ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mỗi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thời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điểm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chỉ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có</a:t>
            </a:r>
            <a:r>
              <a:rPr lang="en-US" sz="2400" dirty="0">
                <a:sym typeface="Wingdings" panose="05000000000000000000" pitchFamily="2" charset="2"/>
              </a:rPr>
              <a:t> 1 </a:t>
            </a:r>
            <a:r>
              <a:rPr lang="en-US" sz="2400" dirty="0" err="1">
                <a:sym typeface="Wingdings" panose="05000000000000000000" pitchFamily="2" charset="2"/>
              </a:rPr>
              <a:t>tiến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trình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thao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tác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trên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miền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ym typeface="Wingdings" panose="05000000000000000000" pitchFamily="2" charset="2"/>
              </a:rPr>
              <a:t>găng</a:t>
            </a:r>
            <a:r>
              <a:rPr lang="en-US" sz="2400" dirty="0">
                <a:sym typeface="Wingdings" panose="05000000000000000000" pitchFamily="2" charset="2"/>
              </a:rPr>
              <a:t>. </a:t>
            </a:r>
            <a:r>
              <a:rPr lang="en-US" sz="2400" dirty="0" err="1">
                <a:sym typeface="Wingdings" panose="05000000000000000000" pitchFamily="2" charset="2"/>
              </a:rPr>
              <a:t>Đây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việc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đồng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bộ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tiến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trình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1106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CH</a:t>
            </a:r>
            <a:r>
              <a:rPr lang="vi-VN" sz="2400" b="1" dirty="0">
                <a:solidFill>
                  <a:schemeClr val="bg1"/>
                </a:solidFill>
              </a:rPr>
              <a:t>Ư</a:t>
            </a:r>
            <a:r>
              <a:rPr lang="en-US" sz="2400" b="1" dirty="0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11/12/2023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 dirty="0"/>
              <a:t>COPYRIGHT@2019 </a:t>
            </a:r>
            <a:r>
              <a:rPr lang="en-US" dirty="0" err="1"/>
              <a:t>NgUYỄN</a:t>
            </a:r>
            <a:r>
              <a:rPr lang="en-US" dirty="0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6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26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0000"/>
                </a:solidFill>
              </a:rPr>
              <a:t>4. </a:t>
            </a:r>
            <a:r>
              <a:rPr lang="en-US" sz="2500" b="1" dirty="0" err="1">
                <a:solidFill>
                  <a:srgbClr val="FF0000"/>
                </a:solidFill>
              </a:rPr>
              <a:t>Các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vấn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đề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tranh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chấp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dữ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liệu</a:t>
            </a:r>
            <a:r>
              <a:rPr lang="en-US" sz="2500" b="1" dirty="0">
                <a:solidFill>
                  <a:srgbClr val="FF0000"/>
                </a:solidFill>
              </a:rPr>
              <a:t> (Critical Section)</a:t>
            </a: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u="sng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5172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n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chia </a:t>
            </a:r>
            <a:r>
              <a:rPr lang="en-US" sz="2400" dirty="0" err="1"/>
              <a:t>sẻ</a:t>
            </a:r>
            <a:endParaRPr lang="en-US" sz="24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err="1"/>
              <a:t>Cấu</a:t>
            </a:r>
            <a:r>
              <a:rPr lang="en-US" sz="2400" dirty="0"/>
              <a:t> </a:t>
            </a:r>
            <a:r>
              <a:rPr lang="en-US" sz="2400" dirty="0" err="1"/>
              <a:t>trúc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tiến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Pi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do{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vào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miền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găng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5" algn="just"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Vùng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tranh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chấp</a:t>
            </a:r>
            <a:r>
              <a:rPr lang="en-US" dirty="0">
                <a:latin typeface="Consolas" panose="020B0609020204030204" pitchFamily="49" charset="0"/>
              </a:rPr>
              <a:t>; /*</a:t>
            </a:r>
            <a:r>
              <a:rPr lang="en-US" dirty="0" err="1">
                <a:latin typeface="Consolas" panose="020B0609020204030204" pitchFamily="49" charset="0"/>
              </a:rPr>
              <a:t>Đoạn</a:t>
            </a:r>
            <a:r>
              <a:rPr lang="en-US" dirty="0">
                <a:latin typeface="Consolas" panose="020B0609020204030204" pitchFamily="49" charset="0"/>
              </a:rPr>
              <a:t> code </a:t>
            </a:r>
            <a:r>
              <a:rPr lang="en-US" dirty="0" err="1">
                <a:latin typeface="Consolas" panose="020B0609020204030204" pitchFamily="49" charset="0"/>
              </a:rPr>
              <a:t>sử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dụng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chung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dữ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liệu</a:t>
            </a:r>
            <a:r>
              <a:rPr lang="en-US" dirty="0">
                <a:latin typeface="Consolas" panose="020B0609020204030204" pitchFamily="49" charset="0"/>
              </a:rPr>
              <a:t> chia </a:t>
            </a:r>
            <a:r>
              <a:rPr lang="en-US" dirty="0" err="1">
                <a:latin typeface="Consolas" panose="020B0609020204030204" pitchFamily="49" charset="0"/>
              </a:rPr>
              <a:t>sẻ</a:t>
            </a:r>
            <a:r>
              <a:rPr lang="en-US" dirty="0">
                <a:latin typeface="Consolas" panose="020B0609020204030204" pitchFamily="49" charset="0"/>
              </a:rPr>
              <a:t>*/</a:t>
            </a:r>
          </a:p>
          <a:p>
            <a:pPr lvl="3" algn="just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Ra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miền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găng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lvl="3" algn="just"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Làm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công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việc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khác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}while(1)</a:t>
            </a:r>
          </a:p>
        </p:txBody>
      </p:sp>
    </p:spTree>
    <p:extLst>
      <p:ext uri="{BB962C8B-B14F-4D97-AF65-F5344CB8AC3E}">
        <p14:creationId xmlns:p14="http://schemas.microsoft.com/office/powerpoint/2010/main" val="23848253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CH</a:t>
            </a:r>
            <a:r>
              <a:rPr lang="vi-VN" sz="2400" b="1" dirty="0">
                <a:solidFill>
                  <a:schemeClr val="bg1"/>
                </a:solidFill>
              </a:rPr>
              <a:t>Ư</a:t>
            </a:r>
            <a:r>
              <a:rPr lang="en-US" sz="2400" b="1" dirty="0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11/12/2023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 dirty="0"/>
              <a:t>COPYRIGHT@2019 </a:t>
            </a:r>
            <a:r>
              <a:rPr lang="en-US" dirty="0" err="1"/>
              <a:t>NgUYỄN</a:t>
            </a:r>
            <a:r>
              <a:rPr lang="en-US" dirty="0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7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26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0000"/>
                </a:solidFill>
              </a:rPr>
              <a:t>4. </a:t>
            </a:r>
            <a:r>
              <a:rPr lang="en-US" sz="2500" b="1" dirty="0" err="1">
                <a:solidFill>
                  <a:srgbClr val="FF0000"/>
                </a:solidFill>
              </a:rPr>
              <a:t>Các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vấn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đề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tranh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chấp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dữ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liệu</a:t>
            </a:r>
            <a:r>
              <a:rPr lang="en-US" sz="2500" b="1" dirty="0">
                <a:solidFill>
                  <a:srgbClr val="FF0000"/>
                </a:solidFill>
              </a:rPr>
              <a:t> (Critical Section)</a:t>
            </a: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u="sng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err="1">
                <a:latin typeface="+mj-lt"/>
              </a:rPr>
              <a:t>Yêu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cầu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cho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lời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giải</a:t>
            </a:r>
            <a:r>
              <a:rPr lang="en-US" sz="2000" b="1" dirty="0">
                <a:latin typeface="+mj-lt"/>
              </a:rPr>
              <a:t> CS PHẢI </a:t>
            </a:r>
            <a:r>
              <a:rPr lang="en-US" sz="2000" b="1" dirty="0" err="1">
                <a:latin typeface="+mj-lt"/>
              </a:rPr>
              <a:t>thỏa</a:t>
            </a:r>
            <a:r>
              <a:rPr lang="en-US" sz="2000" b="1" dirty="0">
                <a:latin typeface="+mj-lt"/>
              </a:rPr>
              <a:t> 3 </a:t>
            </a:r>
            <a:r>
              <a:rPr lang="en-US" sz="2000" b="1" dirty="0" err="1">
                <a:latin typeface="+mj-lt"/>
              </a:rPr>
              <a:t>tính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chất</a:t>
            </a:r>
            <a:r>
              <a:rPr lang="en-US" sz="2000" b="1" dirty="0">
                <a:latin typeface="+mj-lt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+mj-lt"/>
              </a:rPr>
              <a:t>Tính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chất</a:t>
            </a:r>
            <a:r>
              <a:rPr lang="en-US" sz="2000" dirty="0">
                <a:latin typeface="+mj-lt"/>
              </a:rPr>
              <a:t> 1: (</a:t>
            </a:r>
            <a:r>
              <a:rPr lang="en-US" sz="2000" dirty="0" err="1">
                <a:latin typeface="+mj-lt"/>
              </a:rPr>
              <a:t>Loại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trừ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tương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hỗ</a:t>
            </a:r>
            <a:r>
              <a:rPr lang="en-US" sz="2000" dirty="0">
                <a:latin typeface="+mj-lt"/>
              </a:rPr>
              <a:t>) </a:t>
            </a:r>
            <a:r>
              <a:rPr lang="en-US" sz="2000" dirty="0" err="1">
                <a:latin typeface="+mj-lt"/>
              </a:rPr>
              <a:t>Khi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một</a:t>
            </a:r>
            <a:r>
              <a:rPr lang="en-US" sz="2000" dirty="0">
                <a:latin typeface="+mj-lt"/>
              </a:rPr>
              <a:t> process P </a:t>
            </a:r>
            <a:r>
              <a:rPr lang="en-US" sz="2000" dirty="0" err="1">
                <a:latin typeface="+mj-lt"/>
              </a:rPr>
              <a:t>đang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thực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trên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vùng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tranh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chấp</a:t>
            </a:r>
            <a:r>
              <a:rPr lang="en-US" sz="2000" dirty="0">
                <a:latin typeface="+mj-lt"/>
              </a:rPr>
              <a:t> (CS P) </a:t>
            </a:r>
            <a:r>
              <a:rPr lang="en-US" sz="2000" dirty="0" err="1">
                <a:latin typeface="+mj-lt"/>
              </a:rPr>
              <a:t>của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thì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không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process Q </a:t>
            </a:r>
            <a:r>
              <a:rPr lang="en-US" sz="2000" dirty="0" err="1">
                <a:latin typeface="+mj-lt"/>
              </a:rPr>
              <a:t>nào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thực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trên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vùng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tranh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chấp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của</a:t>
            </a:r>
            <a:r>
              <a:rPr lang="en-US" sz="2000" dirty="0">
                <a:latin typeface="+mj-lt"/>
              </a:rPr>
              <a:t> Q.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+mj-lt"/>
              </a:rPr>
              <a:t>Tính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chất</a:t>
            </a:r>
            <a:r>
              <a:rPr lang="en-US" sz="2000" dirty="0">
                <a:latin typeface="+mj-lt"/>
              </a:rPr>
              <a:t> 2: (</a:t>
            </a:r>
            <a:r>
              <a:rPr lang="en-US" sz="2000" dirty="0" err="1">
                <a:latin typeface="+mj-lt"/>
              </a:rPr>
              <a:t>Tiến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trình</a:t>
            </a:r>
            <a:r>
              <a:rPr lang="en-US" sz="2000" dirty="0">
                <a:latin typeface="+mj-lt"/>
              </a:rPr>
              <a:t>) </a:t>
            </a:r>
            <a:r>
              <a:rPr lang="en-US" sz="2000" dirty="0" err="1">
                <a:latin typeface="+mj-lt"/>
              </a:rPr>
              <a:t>Một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tiến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trình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dừng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ngoài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miền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găng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không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được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ngăn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cản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tiến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trình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khác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vào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miền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găng</a:t>
            </a:r>
            <a:r>
              <a:rPr lang="en-US" sz="2000" dirty="0">
                <a:latin typeface="+mj-lt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Tính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chất</a:t>
            </a:r>
            <a:r>
              <a:rPr lang="en-US" sz="2000" dirty="0">
                <a:latin typeface="+mj-lt"/>
              </a:rPr>
              <a:t> 3: (</a:t>
            </a:r>
            <a:r>
              <a:rPr lang="en-US" sz="2000" dirty="0" err="1">
                <a:latin typeface="+mj-lt"/>
              </a:rPr>
              <a:t>Chờ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đợi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vô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hạn</a:t>
            </a:r>
            <a:r>
              <a:rPr lang="en-US" sz="2000" dirty="0">
                <a:latin typeface="+mj-lt"/>
              </a:rPr>
              <a:t>) </a:t>
            </a:r>
            <a:r>
              <a:rPr lang="en-US" sz="2000" dirty="0" err="1">
                <a:latin typeface="+mj-lt"/>
              </a:rPr>
              <a:t>Mỗi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tiến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trình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chỉ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chờ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đợi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để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vào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miền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găng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một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khoảng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thời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gian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có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hạn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nào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đó</a:t>
            </a:r>
            <a:r>
              <a:rPr lang="en-US" sz="2000" dirty="0">
                <a:latin typeface="+mj-lt"/>
              </a:rPr>
              <a:t>. </a:t>
            </a:r>
            <a:r>
              <a:rPr lang="en-US" sz="2000" dirty="0" err="1">
                <a:latin typeface="+mj-lt"/>
              </a:rPr>
              <a:t>Không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được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xảy</a:t>
            </a:r>
            <a:r>
              <a:rPr lang="en-US" sz="2000" dirty="0">
                <a:latin typeface="+mj-lt"/>
              </a:rPr>
              <a:t> ra </a:t>
            </a:r>
            <a:r>
              <a:rPr lang="en-US" sz="2000" dirty="0" err="1">
                <a:latin typeface="+mj-lt"/>
              </a:rPr>
              <a:t>tình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trạng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đói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tài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nguyên</a:t>
            </a:r>
            <a:r>
              <a:rPr lang="en-US" sz="20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141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CH</a:t>
            </a:r>
            <a:r>
              <a:rPr lang="vi-VN" sz="2400" b="1" dirty="0">
                <a:solidFill>
                  <a:schemeClr val="bg1"/>
                </a:solidFill>
              </a:rPr>
              <a:t>Ư</a:t>
            </a:r>
            <a:r>
              <a:rPr lang="en-US" sz="2400" b="1" dirty="0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11/12/2023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 dirty="0"/>
              <a:t>COPYRIGHT@2019 </a:t>
            </a:r>
            <a:r>
              <a:rPr lang="en-US" dirty="0" err="1"/>
              <a:t>NgUYỄN</a:t>
            </a:r>
            <a:r>
              <a:rPr lang="en-US" dirty="0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8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26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0000"/>
                </a:solidFill>
              </a:rPr>
              <a:t>4. </a:t>
            </a:r>
            <a:r>
              <a:rPr lang="en-US" sz="2500" b="1" dirty="0" err="1">
                <a:solidFill>
                  <a:srgbClr val="FF0000"/>
                </a:solidFill>
              </a:rPr>
              <a:t>Ví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dụ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minh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họa</a:t>
            </a:r>
            <a:endParaRPr lang="en-US" sz="25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u="sng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+mj-lt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6A7D4603-D16D-4F03-B0B6-F24884EB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61" y="1514663"/>
            <a:ext cx="5380677" cy="37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583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9667BDE-23B3-48C2-9A02-ECAF69C6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99621"/>
          </a:xfrm>
          <a:solidFill>
            <a:schemeClr val="accent1"/>
          </a:solidFill>
        </p:spPr>
        <p:txBody>
          <a:bodyPr anchor="ctr">
            <a:no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CH</a:t>
            </a:r>
            <a:r>
              <a:rPr lang="vi-VN" sz="2400" b="1" dirty="0">
                <a:solidFill>
                  <a:schemeClr val="bg1"/>
                </a:solidFill>
              </a:rPr>
              <a:t>Ư</a:t>
            </a:r>
            <a:r>
              <a:rPr lang="en-US" sz="2400" b="1" dirty="0">
                <a:solidFill>
                  <a:schemeClr val="bg1"/>
                </a:solidFill>
              </a:rPr>
              <a:t>ƠNG 5. ĐỒNG BỘ TIẾN TRÌNH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549D315-408F-4178-8946-3BCD8AB8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A5594-A302-473B-972F-C8B4454BF624}" type="datetime1">
              <a:rPr lang="vi-VN" smtClean="0"/>
              <a:t>11/12/2023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9AB8488-4784-4A39-BDE8-19DF0492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8390" y="6559600"/>
            <a:ext cx="3617103" cy="365125"/>
          </a:xfrm>
        </p:spPr>
        <p:txBody>
          <a:bodyPr/>
          <a:lstStyle/>
          <a:p>
            <a:r>
              <a:rPr lang="en-US" dirty="0"/>
              <a:t>COPYRIGHT@2019 </a:t>
            </a:r>
            <a:r>
              <a:rPr lang="en-US" dirty="0" err="1"/>
              <a:t>NgUYỄN</a:t>
            </a:r>
            <a:r>
              <a:rPr lang="en-US" dirty="0"/>
              <a:t> MINH NHỰT</a:t>
            </a:r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451506A-A66F-4950-B85D-E8BB12D9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F1A35-A814-4627-8F06-7448AE1E5217}" type="slidenum">
              <a:rPr lang="en-US" smtClean="0"/>
              <a:t>9</a:t>
            </a:fld>
            <a:endParaRPr lang="en-US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0778F872-243C-41B2-9BBF-481756665231}"/>
              </a:ext>
            </a:extLst>
          </p:cNvPr>
          <p:cNvSpPr txBox="1"/>
          <p:nvPr/>
        </p:nvSpPr>
        <p:spPr>
          <a:xfrm>
            <a:off x="110922" y="739096"/>
            <a:ext cx="8561318" cy="268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solidFill>
                  <a:srgbClr val="FF0000"/>
                </a:solidFill>
              </a:rPr>
              <a:t>5. </a:t>
            </a:r>
            <a:r>
              <a:rPr lang="en-US" sz="2500" b="1" dirty="0" err="1">
                <a:solidFill>
                  <a:srgbClr val="FF0000"/>
                </a:solidFill>
              </a:rPr>
              <a:t>Tham</a:t>
            </a:r>
            <a:r>
              <a:rPr lang="en-US" sz="2500" b="1" dirty="0">
                <a:solidFill>
                  <a:srgbClr val="FF0000"/>
                </a:solidFill>
              </a:rPr>
              <a:t> </a:t>
            </a:r>
            <a:r>
              <a:rPr lang="en-US" sz="2500" b="1" dirty="0" err="1">
                <a:solidFill>
                  <a:srgbClr val="FF0000"/>
                </a:solidFill>
              </a:rPr>
              <a:t>khảo</a:t>
            </a:r>
            <a:endParaRPr lang="en-US" sz="25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500" b="1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u="sng" dirty="0"/>
          </a:p>
          <a:p>
            <a:pPr lvl="1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C3754C0-4A6C-408B-A2B4-D88BCE366F13}"/>
              </a:ext>
            </a:extLst>
          </p:cNvPr>
          <p:cNvSpPr txBox="1"/>
          <p:nvPr/>
        </p:nvSpPr>
        <p:spPr>
          <a:xfrm>
            <a:off x="299695" y="1990375"/>
            <a:ext cx="810966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4BAD364-9449-45FA-977C-F6F204AE949F}"/>
              </a:ext>
            </a:extLst>
          </p:cNvPr>
          <p:cNvSpPr txBox="1"/>
          <p:nvPr/>
        </p:nvSpPr>
        <p:spPr>
          <a:xfrm>
            <a:off x="204772" y="1448440"/>
            <a:ext cx="837361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+mj-lt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97111D9-EB85-46CD-B013-3D8F9F54930E}"/>
              </a:ext>
            </a:extLst>
          </p:cNvPr>
          <p:cNvSpPr txBox="1"/>
          <p:nvPr/>
        </p:nvSpPr>
        <p:spPr>
          <a:xfrm>
            <a:off x="469706" y="1803957"/>
            <a:ext cx="776964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hlinkClick r:id="rId2"/>
              </a:rPr>
              <a:t>https://www.facebook.com/notes/ban-h%E1%BB%8Dc-t%E1%BA%ADp-c%C3%B4ng-ngh%E1%BB%87-ph%E1%BA%A7n-m%E1%BB%81m-ng%C3%B4i-nh%C3%A0-s%E1%BA%BB-chia/h%C4%91h-%C3%B4n-t%E1%BA%ADp-cu%E1%BB%91i-k%E1%BB%B3-part-3-b%C3%A0i-t%E1%BA%ADp/411779209419759/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88119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3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Chủ đề1">
  <a:themeElements>
    <a:clrScheme name="Lam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hong cách hoài niệm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ủ đề1" id="{80970380-CF65-4138-82B5-E136C74851BC}" vid="{75231A62-60EB-46A8-BB29-283A324741AE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Chủ đề1</Template>
  <TotalTime>2509</TotalTime>
  <Words>737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Wingdings</vt:lpstr>
      <vt:lpstr>Chủ đề1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  <vt:lpstr>CHƯƠNG 5. ĐỒNG BỘ TIẾN TRÌNH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1. TỔNG QUAN VỀ CSDL PHÂN TÁN</dc:title>
  <dc:creator>Nhut Nguyen</dc:creator>
  <cp:lastModifiedBy>Nguyễn Thị Trinh</cp:lastModifiedBy>
  <cp:revision>71</cp:revision>
  <cp:lastPrinted>2020-03-26T11:28:48Z</cp:lastPrinted>
  <dcterms:created xsi:type="dcterms:W3CDTF">2019-08-26T01:20:52Z</dcterms:created>
  <dcterms:modified xsi:type="dcterms:W3CDTF">2023-12-11T03:47:51Z</dcterms:modified>
</cp:coreProperties>
</file>