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  <p:sldMasterId id="2147483689" r:id="rId2"/>
  </p:sldMasterIdLst>
  <p:notesMasterIdLst>
    <p:notesMasterId r:id="rId29"/>
  </p:notesMasterIdLst>
  <p:handoutMasterIdLst>
    <p:handoutMasterId r:id="rId30"/>
  </p:handoutMasterIdLst>
  <p:sldIdLst>
    <p:sldId id="297" r:id="rId3"/>
    <p:sldId id="267" r:id="rId4"/>
    <p:sldId id="408" r:id="rId5"/>
    <p:sldId id="394" r:id="rId6"/>
    <p:sldId id="393" r:id="rId7"/>
    <p:sldId id="425" r:id="rId8"/>
    <p:sldId id="401" r:id="rId9"/>
    <p:sldId id="410" r:id="rId10"/>
    <p:sldId id="326" r:id="rId11"/>
    <p:sldId id="411" r:id="rId12"/>
    <p:sldId id="412" r:id="rId13"/>
    <p:sldId id="413" r:id="rId14"/>
    <p:sldId id="414" r:id="rId15"/>
    <p:sldId id="415" r:id="rId16"/>
    <p:sldId id="416" r:id="rId17"/>
    <p:sldId id="417" r:id="rId18"/>
    <p:sldId id="419" r:id="rId19"/>
    <p:sldId id="426" r:id="rId20"/>
    <p:sldId id="427" r:id="rId21"/>
    <p:sldId id="428" r:id="rId22"/>
    <p:sldId id="421" r:id="rId23"/>
    <p:sldId id="432" r:id="rId24"/>
    <p:sldId id="430" r:id="rId25"/>
    <p:sldId id="436" r:id="rId26"/>
    <p:sldId id="437" r:id="rId27"/>
    <p:sldId id="268" r:id="rId28"/>
  </p:sldIdLst>
  <p:sldSz cx="9144000" cy="6858000" type="screen4x3"/>
  <p:notesSz cx="10233025" cy="71024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FF0000"/>
    <a:srgbClr val="008000"/>
    <a:srgbClr val="99FF66"/>
    <a:srgbClr val="FF5050"/>
    <a:srgbClr val="000099"/>
    <a:srgbClr val="CCFFCC"/>
    <a:srgbClr val="AFE7C2"/>
    <a:srgbClr val="0099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Kiểu Sáng 2 - Màu chủ đề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Kiểu Trung bình 2 - Màu chủ đề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Kiểu Trung bình 3 - Màu chủ đề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83879" autoAdjust="0"/>
  </p:normalViewPr>
  <p:slideViewPr>
    <p:cSldViewPr>
      <p:cViewPr varScale="1">
        <p:scale>
          <a:sx n="68" d="100"/>
          <a:sy n="68" d="100"/>
        </p:scale>
        <p:origin x="174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0" d="100"/>
          <a:sy n="100" d="100"/>
        </p:scale>
        <p:origin x="-720" y="360"/>
      </p:cViewPr>
      <p:guideLst>
        <p:guide orient="horz" pos="2237"/>
        <p:guide pos="32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848508A-72C2-46B9-9E4F-5F87907D2D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5A998A0-1E5A-4EAC-A983-39C2916F921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49179C3-85FA-40E0-86EB-63557000C02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8463"/>
            <a:ext cx="4435475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E6C02F5-0FCC-4136-987D-2A77AFDE0DF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8463"/>
            <a:ext cx="4435475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37332B3-3331-4FDA-BABE-21D0ECC752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28DA6A-3504-4C88-B49C-F84D401E38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0D96521-660A-4140-9E85-18085EF213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5415BA9-8357-4ED6-8054-46100DA58F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4863" y="534988"/>
            <a:ext cx="3548062" cy="26606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276C162-D656-44CD-92DE-6AE0C1DA8D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5700" cy="31956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D10E721-7DFD-4E03-B928-77931AC3BB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8463"/>
            <a:ext cx="4435475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15E9744-CD77-4A3E-9EFC-9F7C830700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8463"/>
            <a:ext cx="4435475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332" tIns="48667" rIns="97332" bIns="48667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C17278B-0B81-4CFB-9B4A-1C405624F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D445A282-FFB5-45DC-B3DD-6F9E3ACFA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FF0F4C-7CE2-4A82-B679-C2FA95D0C261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B4AE016-7251-4D51-9C71-EA5F268EF3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E44C9F4-D965-4E91-B0FD-0776A8E9D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90A5987-D455-4D2E-9C97-E369C171E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9B9404-40D5-4D77-A504-D335ABF67C4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8E972B1-CCB7-480C-A901-63FE9470D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7B05913-73BE-40FF-BF80-A2658153D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3433796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90A5987-D455-4D2E-9C97-E369C171E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9B9404-40D5-4D77-A504-D335ABF67C4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8E972B1-CCB7-480C-A901-63FE9470D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7B05913-73BE-40FF-BF80-A2658153D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3258624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90A5987-D455-4D2E-9C97-E369C171E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9B9404-40D5-4D77-A504-D335ABF67C4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8E972B1-CCB7-480C-A901-63FE9470D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7B05913-73BE-40FF-BF80-A2658153D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3954665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90A5987-D455-4D2E-9C97-E369C171E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9B9404-40D5-4D77-A504-D335ABF67C4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8E972B1-CCB7-480C-A901-63FE9470D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7B05913-73BE-40FF-BF80-A2658153D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89127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90A5987-D455-4D2E-9C97-E369C171E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9B9404-40D5-4D77-A504-D335ABF67C4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8E972B1-CCB7-480C-A901-63FE9470D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7B05913-73BE-40FF-BF80-A2658153D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2835646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90A5987-D455-4D2E-9C97-E369C171E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9B9404-40D5-4D77-A504-D335ABF67C4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8E972B1-CCB7-480C-A901-63FE9470D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7B05913-73BE-40FF-BF80-A2658153D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3358243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90A5987-D455-4D2E-9C97-E369C171E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9B9404-40D5-4D77-A504-D335ABF67C4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8E972B1-CCB7-480C-A901-63FE9470D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7B05913-73BE-40FF-BF80-A2658153D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4127997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90A5987-D455-4D2E-9C97-E369C171E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9B9404-40D5-4D77-A504-D335ABF67C4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8E972B1-CCB7-480C-A901-63FE9470D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7B05913-73BE-40FF-BF80-A2658153D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2501707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90A5987-D455-4D2E-9C97-E369C171E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9B9404-40D5-4D77-A504-D335ABF67C4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8E972B1-CCB7-480C-A901-63FE9470D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7B05913-73BE-40FF-BF80-A2658153D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1824479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90A5987-D455-4D2E-9C97-E369C171E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9B9404-40D5-4D77-A504-D335ABF67C4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8E972B1-CCB7-480C-A901-63FE9470D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7B05913-73BE-40FF-BF80-A2658153D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14319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F92A12B3-0DF2-4B89-B155-20997122C9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0B8D10-CAB7-408D-B37E-A871D030B70A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BD140E8-5D13-42C7-B963-6E4E56D606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39536CF-C11B-43A1-B042-9FFB400D5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90A5987-D455-4D2E-9C97-E369C171E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9B9404-40D5-4D77-A504-D335ABF67C4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8E972B1-CCB7-480C-A901-63FE9470D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7B05913-73BE-40FF-BF80-A2658153D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3920195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90A5987-D455-4D2E-9C97-E369C171E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9B9404-40D5-4D77-A504-D335ABF67C4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8E972B1-CCB7-480C-A901-63FE9470D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7B05913-73BE-40FF-BF80-A2658153D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4245868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90A5987-D455-4D2E-9C97-E369C171E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9B9404-40D5-4D77-A504-D335ABF67C4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8E972B1-CCB7-480C-A901-63FE9470D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7B05913-73BE-40FF-BF80-A2658153D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10715510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90A5987-D455-4D2E-9C97-E369C171E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9B9404-40D5-4D77-A504-D335ABF67C4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8E972B1-CCB7-480C-A901-63FE9470D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7B05913-73BE-40FF-BF80-A2658153D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2784039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8342242-FE66-4CA4-9A23-C2AB53EEA1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AB0D6A-2318-44D6-8022-B69BE88CDA47}" type="slidenum">
              <a:rPr lang="en-US" altLang="en-US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FB25D0A-551B-4BD1-8EC8-2B19D983E7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A5DE897-1591-4780-AE0E-E6BE8FA41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1867199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8342242-FE66-4CA4-9A23-C2AB53EEA1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AB0D6A-2318-44D6-8022-B69BE88CDA47}" type="slidenum">
              <a:rPr lang="en-US" altLang="en-US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FB25D0A-551B-4BD1-8EC8-2B19D983E7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A5DE897-1591-4780-AE0E-E6BE8FA41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/>
          </a:p>
        </p:txBody>
      </p:sp>
    </p:spTree>
    <p:extLst>
      <p:ext uri="{BB962C8B-B14F-4D97-AF65-F5344CB8AC3E}">
        <p14:creationId xmlns:p14="http://schemas.microsoft.com/office/powerpoint/2010/main" val="787392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2D417DF-CD73-4141-B571-92B7EDB239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B764F2-E55C-4CDE-8EE4-744BB819B65F}" type="slidenum">
              <a:rPr lang="en-US" altLang="en-US" sz="1300" smtClean="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6F28FEB-8547-478B-AB46-0E7DE64E5D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6269FD4-AABD-4524-B82D-F6C7DA0BA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9E941EF-64E0-486A-A3F5-766588B23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98C836-0E59-4AEA-B853-EBEB84B637DF}" type="slidenum">
              <a:rPr lang="en-US" altLang="en-US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F007194-AC72-4C53-B208-31FD08D30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D873B3D-6411-4A3E-9B22-9B4698133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6AA91A7-0151-4FC6-8921-101FA11F4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833BBB-8A46-475F-967B-6E4CEF96DA0C}" type="slidenum">
              <a:rPr lang="en-US" altLang="en-US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55DF79A-D336-48E6-9230-F817F5EEAE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3969622-810F-4396-89D4-2E3BB4640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Giả sử chúng ta chuyển n đồng từ tài khoản A sang tài khoản B.</a:t>
            </a:r>
            <a:endParaRPr lang="th-TH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502C148D-2086-4447-BE26-6006C19DC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A0C02-C3C0-4C60-A680-155BA686941B}" type="slidenum">
              <a:rPr lang="en-US" altLang="en-US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415CF01-3694-43DA-B9DB-5A387A8BAD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652129C-FCFC-41A7-8A11-7F4BEFC9E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/>
              <a:t>Giải</a:t>
            </a:r>
            <a:r>
              <a:rPr lang="en-US" altLang="en-US" dirty="0"/>
              <a:t> </a:t>
            </a:r>
            <a:r>
              <a:rPr lang="en-US" altLang="en-US" dirty="0" err="1"/>
              <a:t>pháp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</a:t>
            </a:r>
            <a:r>
              <a:rPr lang="en-US" altLang="en-US" dirty="0" err="1"/>
              <a:t>tuần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(serial)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tố</a:t>
            </a:r>
            <a:r>
              <a:rPr lang="en-US" altLang="en-US" dirty="0"/>
              <a:t> (atomic)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gom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nhóm</a:t>
            </a:r>
            <a:r>
              <a:rPr lang="en-US" altLang="en-US" dirty="0"/>
              <a:t> </a:t>
            </a:r>
            <a:r>
              <a:rPr lang="en-US" altLang="en-US" dirty="0" err="1"/>
              <a:t>thao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1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tác</a:t>
            </a:r>
            <a:r>
              <a:rPr lang="en-US" altLang="en-US" dirty="0"/>
              <a:t>.</a:t>
            </a:r>
          </a:p>
          <a:p>
            <a:endParaRPr lang="th-TH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D2AC420-33CE-41C7-BE85-CC7E401A6A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685FF0-3027-4807-8658-42DBF9302B43}" type="slidenum">
              <a:rPr lang="en-US" altLang="en-US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26F9F4C-765F-4381-84D8-BBAED19D61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E8E8FB9-5A5E-4286-9C92-295781A4D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 dirty="0"/>
          </a:p>
        </p:txBody>
      </p:sp>
    </p:spTree>
    <p:extLst>
      <p:ext uri="{BB962C8B-B14F-4D97-AF65-F5344CB8AC3E}">
        <p14:creationId xmlns:p14="http://schemas.microsoft.com/office/powerpoint/2010/main" val="914505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1B81DC22-4E7F-464F-BDB4-430B93D32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70004-96EB-488F-B3A4-D5494E2FC5DF}" type="slidenum">
              <a:rPr lang="en-US" altLang="en-US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15DDA2F-1E02-4D4D-8D08-670F9188A3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20DC36D-0C85-403A-9E57-9D1440DE0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Như thế nào là một giao tác thực hiện đúng đắn?</a:t>
            </a:r>
          </a:p>
          <a:p>
            <a:r>
              <a:rPr lang="en-US" altLang="en-US"/>
              <a:t>Giao tác cần có các tính chất: nguyên tố, nhất quán, cô lập, bền vững.</a:t>
            </a:r>
          </a:p>
          <a:p>
            <a:endParaRPr lang="th-TH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8342242-FE66-4CA4-9A23-C2AB53EEA1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AB0D6A-2318-44D6-8022-B69BE88CDA47}" type="slidenum">
              <a:rPr lang="en-US" altLang="en-US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FB25D0A-551B-4BD1-8EC8-2B19D983E7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A5DE897-1591-4780-AE0E-E6BE8FA41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90A5987-D455-4D2E-9C97-E369C171E5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9B9404-40D5-4D77-A504-D335ABF67C48}" type="slidenum">
              <a:rPr lang="en-US" altLang="en-US" sz="13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8E972B1-CCB7-480C-A901-63FE9470D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7B05913-73BE-40FF-BF80-A2658153D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h-TH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ABE0057A-E504-4E6A-9123-239CAE5BB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609600"/>
            <a:ext cx="0" cy="51054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AE9AA3FB-8CF5-4739-AFBF-C779DD4C205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620000" y="2992438"/>
            <a:ext cx="1338263" cy="2189162"/>
            <a:chOff x="4720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85041A44-F8EE-439F-ACD0-EC02D77D9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885"/>
              <a:ext cx="127" cy="127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3CB0FAFC-103D-4942-922C-64C16E17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1885"/>
              <a:ext cx="127" cy="127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5203F13E-3337-48B3-8AAE-2E1A8B51A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85"/>
              <a:ext cx="127" cy="127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763D77F9-9A61-415E-A140-07A9EDD1A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064"/>
              <a:ext cx="127" cy="127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FE6A07DE-A6F8-4B41-85B9-0FCC60D2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064"/>
              <a:ext cx="127" cy="127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DC238B63-C5B2-4E48-BF14-08F910682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064"/>
              <a:ext cx="127" cy="127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BA1A2F97-0953-42C4-9D81-683DEB02E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A699843E-DAE0-432C-A1B0-EA7D50BA0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243"/>
              <a:ext cx="127" cy="127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551AC5AE-A32F-4FF0-B067-ECF157772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243"/>
              <a:ext cx="127" cy="127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59C86EB0-11F7-4946-B68E-F8E6749C4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A823625E-3CA6-40AE-8266-9FDCDCF36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86833651-B44F-4636-ACCE-9BC7C73D0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0465775A-0637-4385-9C33-CA31C3703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421"/>
              <a:ext cx="127" cy="128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45E313CB-5AF1-4CAD-BED2-2DCAB46B0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DA32A004-45FE-471F-9488-FF759DEDB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79A05C78-714D-4970-9724-06127CB8B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F3326390-5E59-42F2-B4B5-4896D1CC0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2FAEDE3B-AD43-406D-98CD-E4876C2EF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7445F12F-9A02-46E9-996E-0CB39CB59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46B399D6-D29E-4D4F-8688-5A67C8FBF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F6816AFE-87D2-4BDD-9CC4-605A22506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B022B2FD-C1BE-4CC3-B8FB-5605B7317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E470C745-9D58-4FFD-B84D-F612D616F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C176FF25-C186-4171-8EB9-A49D86AF0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69AA24D4-8504-44FD-80ED-B6BF14FBF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2E6FFB26-119F-4701-B623-9CAF1DB0D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134294C9-1EBE-45B1-A705-7E4F081EEF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D4A7EF6C-48B6-4A6E-BAD5-F56E82FF7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C94939A8-B3DE-4944-8D1E-2DF35C7D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908FD05C-8C0E-471A-8598-1AD9634CC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DBA50E7C-2B14-44D2-AA1A-885B93FD2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1256C8E3-7418-4D05-B916-662384E8A3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667000"/>
            <a:ext cx="83820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10B65DE0-A1C2-43EC-820F-97FC32A98E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C3544538-A112-448A-B01E-658C6D69E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22900E1F-BF6B-44AF-B4D0-3A7B6D6C7B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13E2A767-DA56-454F-91E8-F12CF6856C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52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1F6CAA0-68D0-4D79-8AC1-5FD8CDB54F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71EA6EF-438D-417C-AD14-A590B8C214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096A65E-1463-48B4-94B6-4695961148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49C2B-E524-4963-9CCD-F3B0BA56EF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48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22238"/>
            <a:ext cx="2152650" cy="6202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22238"/>
            <a:ext cx="6305550" cy="62023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7B43133-C002-4A7F-86A3-E5272EA8CD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89CF6B-076B-4A86-A7A6-EC46BBB641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F1DC97A-5602-4729-B5BF-51F27A4F5F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3C0F7-E0F5-4064-9E34-A15DE105F2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89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78486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095717-D3F5-452D-BC50-542116D052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6CD6A8-CAC2-4C7B-91EC-E3083FD86E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F9D2823-3358-46DB-99DE-3D626D594A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0D6DD-A247-4DD5-9CF8-69B2C49C6B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309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F9372F72-DBF1-48CB-BC50-E9804C2F2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609600"/>
            <a:ext cx="0" cy="51054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C47D457B-DB84-4EDC-A382-4908CA9E45C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620000" y="2992438"/>
            <a:ext cx="1338263" cy="2189162"/>
            <a:chOff x="4720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A8C5E335-1870-4C4D-8AEA-F5881AA85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885"/>
              <a:ext cx="127" cy="127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DBC56165-FDA7-4907-A896-93C8BC2DB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1885"/>
              <a:ext cx="127" cy="127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EC84755E-A362-46E8-9001-9A2C02A2F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85"/>
              <a:ext cx="127" cy="127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39ECDA8F-0AE0-4349-B6A6-22B71D83D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064"/>
              <a:ext cx="127" cy="127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845500D4-C994-4B89-9A38-6BF4FEAAC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064"/>
              <a:ext cx="127" cy="127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E98FFD14-E448-4279-B067-E97841102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064"/>
              <a:ext cx="127" cy="127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82055C0C-B514-4365-B1B5-864508687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FD32230F-0E58-4FDC-9307-CD891889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243"/>
              <a:ext cx="127" cy="127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AA7AD4EF-CED0-4F21-BD1F-B33C19360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243"/>
              <a:ext cx="127" cy="127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D2602E6B-5DBE-4709-AFEF-476BFF59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F5B60A64-ADC9-4696-ABBC-CCE6AB50F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15838C56-879B-4B05-8D60-CBBA012A4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9B97F5A2-A56E-40A0-A5E0-E055B914E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421"/>
              <a:ext cx="127" cy="128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2A4C439B-3212-43D9-95BC-7A9E61783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B88B556C-53BB-465E-B4B3-16825FB08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E83B84E5-8D02-4C34-B0E4-787703F19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5EF48ACB-2E1A-4825-8714-3BD23458A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DB91F822-02F6-4C30-A0A5-86B6D4F47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9E946259-A016-46EB-9B70-3134B3B8D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3146B05D-25B1-477B-B8B8-2A4D7D3C7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1B04878B-A0F6-45E7-84C7-4ACDE09DE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9235B8D8-B55D-4F9F-A754-E519897A5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452EB94D-80EF-4CE2-98D7-7EF279013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76495AE2-C4F1-4AEB-97E7-97106E9D4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2436CD6E-FF94-46CD-AB75-3F4B58627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A066C64E-45AA-45FA-BE5B-AE537B7C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BFD2A74F-531F-47BC-8199-A8D4C408D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68B5FD05-7DC8-4B9C-A827-0FB61E195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A14E3868-CCBD-4A36-9282-3FDC5A9F0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4251386A-FCA0-4259-8485-DC314AE5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9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864FB967-26C5-4061-B714-7BF35E158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661E6A7A-C8CD-4971-93F0-20EDFD875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667000"/>
            <a:ext cx="83820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E43802ED-3DA8-497A-BC0F-7938F5848F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29BDAEDD-1D22-4ACF-A99E-E9896CCE71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85F1DC09-8CBB-4E5B-B3E3-EF8F0A8999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FDCF286-F79A-41F7-BC6C-D85CF9E1A4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453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2E0B0F-C353-49DA-8174-60CDDBFE84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F9270B0-B34A-48F0-806F-F874A6550B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10585CF-73E8-4A67-919D-39D994C3C9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9C03C-A5CF-4260-A6E7-A9C2D89C8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253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A1C6C4C-DBA1-4B89-93EB-91984529B6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E767D8-8B62-4A73-B62E-7C174BCD8F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59C12F0-C18E-48F7-ADBD-73D20001CB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79972-D3D4-4F93-97ED-90DA789FEC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66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8D5F9E-17A3-46AC-BA34-FF9106A2B3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3984F8-B500-4A59-A45F-B884D4E80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ECA5FF3-8474-464A-B6C2-FC2C360FB8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5CF8F-7DAA-4900-9633-E1D37C917E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120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958573A-6083-419D-A5FF-5934B3F61D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E11AC4-2CD4-4AC7-9B3C-B613943DDE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5673782-1585-4312-9F9C-5754E86826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638DE-D950-402A-B63C-4AC0CF7035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6532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ACA5C2C-6A08-4F0D-8479-7D284A3A4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EAA3573-6CF8-401F-87EB-81F0F1912E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B0409E6-FC56-4647-BF12-D5FBB01301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366FF-C3F8-4BEE-9DF9-56A72299A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8938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0659CD8-DC5A-4384-B33E-2C669600D0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C99DB56-06C0-4E89-B969-4F1EC38BB0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7F408B0-102E-4D27-A0DA-27E1EE8AC5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AFCCE-1539-4FA2-977A-A7F5EE247C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02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A9A4CE-19CF-4B07-A74D-9B2EA251E7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278BAEA-6941-4413-9D14-CBFBE29BBD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047C3C1-9EF3-4CE4-BD83-83DD1E90F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D55A4-2E10-499C-BC2D-43AF407B98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680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02156C-CF42-4512-8ECB-E2E4C134D1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E6D843-7408-4B8B-8D40-E4A72284D0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D8A5796-408F-453F-A28E-898A8C0B58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17A1E-38DC-40A1-BE83-4CF273FED6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000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C1C5380-0E74-43C6-A158-CFB0D72C94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AA7647-66B9-4E36-B916-5ACA594EB4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0ED2B71-0B0F-43AC-A2FA-B8224492C0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10530-F197-40EB-9D53-36CC5671B8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38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4CF67DE-B6B8-41BE-9EEA-B1672F8F48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3FA6BEB-8B99-4523-88D1-7A3A88ADF6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19D1974-7B3D-44E7-BFA8-3B7C4E0B96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E5BA1-5AC0-4798-9B3F-928CC6F0D0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0515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22238"/>
            <a:ext cx="2152650" cy="6202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22238"/>
            <a:ext cx="6305550" cy="6202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FA7154-0055-45D0-9C42-4D68D2858B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4F16452-1EFA-4C36-908C-5FAD05EF4F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AF77788-0C46-4CE3-BAF3-FB9A800B38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C4DC-C686-4DBD-A679-BD6F3C865A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637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7848600" cy="868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1B4030-B2F1-4138-8F7C-04307F793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AA31C8-2274-4CFC-BA4D-CE3F24819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DA9E2EC-7C1B-4EB2-B896-F6C4CC8D26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53C35-D8C5-468F-BB7C-2035A10396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60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D2AE7DD-FB62-4F77-8E9C-08E63FAFFA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A573FCA-B69A-4ABA-8DE9-73C4F1D3DE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448294C-E812-43D0-B811-FD75F02FC9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10BFF-88E6-4E71-B3F3-7CEA6D3194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34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910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91000" cy="4953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B1DA2D-E128-43BC-9AD7-CD374CC79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59DA85-8D38-4FF4-B719-094FBEAB28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323B12D-242A-4E59-8524-585DABFB1C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95D72-2716-4779-9E0B-09C347AEA4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44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2FE777-DDA8-4229-A9E4-0774FE9FA7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6D25B0C-BC1E-42AF-AE06-A4DDE98BBC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F7E73F5-4BD2-4D72-ACD2-EFA248B067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270E9-BF1C-473D-83C3-B8B4F9B340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23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E77C21C-3AAB-430E-8BAA-19F11F937F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F8C085-DC93-4094-98BD-8271C0D1B8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A442EAD-A411-4E94-BE4D-902143C97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3A2B-049A-4399-9E69-F1419334A0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81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B4001D6-FB58-4A6E-BD5E-8337F1D60F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4EEDC1A-CB11-485C-8D5C-51EA52EB5B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1ED9311-78A8-4E03-886E-F7339EBBD1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BD790-6625-47EB-8422-5CDD32933F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90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FA7E0A-F34F-4B48-AE9D-27DED80B5F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B431BA-19C3-43B1-9DA6-FC19069C9D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B9BF83F-AB39-45B4-8C9D-3083420CAC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0E8A1-B3EB-42C6-98BD-E54CE5D98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859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414CEE-DE54-42B8-84BE-F1ED1CA0FB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FB8966-A060-455C-B976-1DB7FF31F5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AE51E32-B1EC-43FA-B17A-0D5AC6B4D7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22076-5AC9-4C4D-BDA9-4600D14E9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35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2">
            <a:extLst>
              <a:ext uri="{FF2B5EF4-FFF2-40B4-BE49-F238E27FC236}">
                <a16:creationId xmlns:a16="http://schemas.microsoft.com/office/drawing/2014/main" id="{180591D5-DB23-4518-A5DC-BA87F5D841D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53400" y="76200"/>
            <a:ext cx="887413" cy="1371600"/>
            <a:chOff x="5076" y="24"/>
            <a:chExt cx="559" cy="864"/>
          </a:xfrm>
        </p:grpSpPr>
        <p:sp>
          <p:nvSpPr>
            <p:cNvPr id="1032" name="Oval 20">
              <a:extLst>
                <a:ext uri="{FF2B5EF4-FFF2-40B4-BE49-F238E27FC236}">
                  <a16:creationId xmlns:a16="http://schemas.microsoft.com/office/drawing/2014/main" id="{0B6E2803-899A-4DB3-85AF-81B4E268A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" y="308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3" name="Oval 29">
              <a:extLst>
                <a:ext uri="{FF2B5EF4-FFF2-40B4-BE49-F238E27FC236}">
                  <a16:creationId xmlns:a16="http://schemas.microsoft.com/office/drawing/2014/main" id="{DCAE0EE0-0A62-4A8E-8564-D51140B99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" y="519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Oval 9">
              <a:extLst>
                <a:ext uri="{FF2B5EF4-FFF2-40B4-BE49-F238E27FC236}">
                  <a16:creationId xmlns:a16="http://schemas.microsoft.com/office/drawing/2014/main" id="{28A4E59E-24B3-4591-A022-18F4A95274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" y="48"/>
              <a:ext cx="76" cy="76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5" name="Oval 10">
              <a:extLst>
                <a:ext uri="{FF2B5EF4-FFF2-40B4-BE49-F238E27FC236}">
                  <a16:creationId xmlns:a16="http://schemas.microsoft.com/office/drawing/2014/main" id="{224CABF0-B739-47AE-9FB4-FD768BC4828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2" y="48"/>
              <a:ext cx="75" cy="76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6" name="Oval 11">
              <a:extLst>
                <a:ext uri="{FF2B5EF4-FFF2-40B4-BE49-F238E27FC236}">
                  <a16:creationId xmlns:a16="http://schemas.microsoft.com/office/drawing/2014/main" id="{86D78EB0-D113-46AF-9B7A-525F97762E7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8" y="48"/>
              <a:ext cx="75" cy="76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7" name="Oval 12">
              <a:extLst>
                <a:ext uri="{FF2B5EF4-FFF2-40B4-BE49-F238E27FC236}">
                  <a16:creationId xmlns:a16="http://schemas.microsoft.com/office/drawing/2014/main" id="{3E3038F5-75C6-4CAA-A981-1FE7495F4A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" y="154"/>
              <a:ext cx="76" cy="75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8" name="Oval 13">
              <a:extLst>
                <a:ext uri="{FF2B5EF4-FFF2-40B4-BE49-F238E27FC236}">
                  <a16:creationId xmlns:a16="http://schemas.microsoft.com/office/drawing/2014/main" id="{A5FE7CAA-4F78-4F55-8932-2053206B81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2" y="154"/>
              <a:ext cx="75" cy="75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9" name="Oval 14">
              <a:extLst>
                <a:ext uri="{FF2B5EF4-FFF2-40B4-BE49-F238E27FC236}">
                  <a16:creationId xmlns:a16="http://schemas.microsoft.com/office/drawing/2014/main" id="{405F5000-9FCF-4036-9D06-4C32450351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8" y="154"/>
              <a:ext cx="75" cy="75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0" name="Oval 15">
              <a:extLst>
                <a:ext uri="{FF2B5EF4-FFF2-40B4-BE49-F238E27FC236}">
                  <a16:creationId xmlns:a16="http://schemas.microsoft.com/office/drawing/2014/main" id="{34B35E64-8C6B-410F-8845-43E607CB657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4" y="154"/>
              <a:ext cx="75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1" name="Oval 16">
              <a:extLst>
                <a:ext uri="{FF2B5EF4-FFF2-40B4-BE49-F238E27FC236}">
                  <a16:creationId xmlns:a16="http://schemas.microsoft.com/office/drawing/2014/main" id="{41DE604F-DA92-4895-98D6-47E89EB2AC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" y="260"/>
              <a:ext cx="76" cy="75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2" name="Oval 17">
              <a:extLst>
                <a:ext uri="{FF2B5EF4-FFF2-40B4-BE49-F238E27FC236}">
                  <a16:creationId xmlns:a16="http://schemas.microsoft.com/office/drawing/2014/main" id="{F2D6338B-C910-4CFB-9B6D-19B55CB904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4" y="261"/>
              <a:ext cx="75" cy="75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3" name="Oval 18">
              <a:extLst>
                <a:ext uri="{FF2B5EF4-FFF2-40B4-BE49-F238E27FC236}">
                  <a16:creationId xmlns:a16="http://schemas.microsoft.com/office/drawing/2014/main" id="{60445091-679F-4580-8FE0-F6BA2AA470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8" y="260"/>
              <a:ext cx="75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4" name="Oval 19">
              <a:extLst>
                <a:ext uri="{FF2B5EF4-FFF2-40B4-BE49-F238E27FC236}">
                  <a16:creationId xmlns:a16="http://schemas.microsoft.com/office/drawing/2014/main" id="{55C52901-74AA-45A9-95D7-EB637523D0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4" y="260"/>
              <a:ext cx="75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9E48DDA5-0D04-4214-A263-4989405C066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" y="365"/>
              <a:ext cx="76" cy="76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86C272AD-DA70-4A89-8463-3D2A424F8E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2" y="365"/>
              <a:ext cx="75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6D2ED271-0AD9-45D3-98B4-09226F46C0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8" y="365"/>
              <a:ext cx="75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A679DE7D-57C7-4F0C-A789-765D8177B2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4" y="365"/>
              <a:ext cx="75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1E9640C6-8C69-4A57-9833-AECC4633ED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" y="471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4BC356CF-411E-4385-8B3A-991D43BD29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2" y="471"/>
              <a:ext cx="75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D4E2DA66-A1A0-4DBA-A571-43C1DB23FC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8" y="471"/>
              <a:ext cx="75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7535339-C5F5-4A90-84FD-3793E07A5E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4" y="471"/>
              <a:ext cx="75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3" name="Oval 30">
              <a:extLst>
                <a:ext uri="{FF2B5EF4-FFF2-40B4-BE49-F238E27FC236}">
                  <a16:creationId xmlns:a16="http://schemas.microsoft.com/office/drawing/2014/main" id="{7653A141-09D0-4FB9-908A-C17F284DDD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" y="577"/>
              <a:ext cx="76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4" name="Oval 31">
              <a:extLst>
                <a:ext uri="{FF2B5EF4-FFF2-40B4-BE49-F238E27FC236}">
                  <a16:creationId xmlns:a16="http://schemas.microsoft.com/office/drawing/2014/main" id="{4A5F0E6A-2292-4E87-A74D-CFA717DC26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2" y="577"/>
              <a:ext cx="75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5" name="Oval 32">
              <a:extLst>
                <a:ext uri="{FF2B5EF4-FFF2-40B4-BE49-F238E27FC236}">
                  <a16:creationId xmlns:a16="http://schemas.microsoft.com/office/drawing/2014/main" id="{2A7D8882-052E-4481-B77D-3055C02B95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8" y="577"/>
              <a:ext cx="75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6" name="Oval 33">
              <a:extLst>
                <a:ext uri="{FF2B5EF4-FFF2-40B4-BE49-F238E27FC236}">
                  <a16:creationId xmlns:a16="http://schemas.microsoft.com/office/drawing/2014/main" id="{E5BBE0A5-D775-428F-AA19-59ECCFFFF7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4" y="577"/>
              <a:ext cx="75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7" name="Oval 34">
              <a:extLst>
                <a:ext uri="{FF2B5EF4-FFF2-40B4-BE49-F238E27FC236}">
                  <a16:creationId xmlns:a16="http://schemas.microsoft.com/office/drawing/2014/main" id="{60B73548-F9C6-43D7-BD6E-D472D4F553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" y="683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8" name="Oval 35">
              <a:extLst>
                <a:ext uri="{FF2B5EF4-FFF2-40B4-BE49-F238E27FC236}">
                  <a16:creationId xmlns:a16="http://schemas.microsoft.com/office/drawing/2014/main" id="{59223AA1-3517-4294-A220-4B40A122FC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2" y="683"/>
              <a:ext cx="75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9" name="Oval 36">
              <a:extLst>
                <a:ext uri="{FF2B5EF4-FFF2-40B4-BE49-F238E27FC236}">
                  <a16:creationId xmlns:a16="http://schemas.microsoft.com/office/drawing/2014/main" id="{E50BA2D4-5A0F-4770-BF1F-5AA92AAB55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8" y="683"/>
              <a:ext cx="75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0" name="Oval 37">
              <a:extLst>
                <a:ext uri="{FF2B5EF4-FFF2-40B4-BE49-F238E27FC236}">
                  <a16:creationId xmlns:a16="http://schemas.microsoft.com/office/drawing/2014/main" id="{0702E531-83D0-4961-BCB0-D70FAC213D7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4" y="683"/>
              <a:ext cx="75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1" name="Oval 38">
              <a:extLst>
                <a:ext uri="{FF2B5EF4-FFF2-40B4-BE49-F238E27FC236}">
                  <a16:creationId xmlns:a16="http://schemas.microsoft.com/office/drawing/2014/main" id="{39B41E6D-D9F2-4BF4-A662-723DDB37D9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2" y="788"/>
              <a:ext cx="75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2" name="Oval 39">
              <a:extLst>
                <a:ext uri="{FF2B5EF4-FFF2-40B4-BE49-F238E27FC236}">
                  <a16:creationId xmlns:a16="http://schemas.microsoft.com/office/drawing/2014/main" id="{BE5A754C-AD2A-42A8-B22D-10D99F5C19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4" y="788"/>
              <a:ext cx="75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3" name="Line 41">
              <a:extLst>
                <a:ext uri="{FF2B5EF4-FFF2-40B4-BE49-F238E27FC236}">
                  <a16:creationId xmlns:a16="http://schemas.microsoft.com/office/drawing/2014/main" id="{6B53F55E-2AF6-4E06-ACA0-C24E08B093B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076" y="24"/>
              <a:ext cx="0" cy="864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3">
            <a:extLst>
              <a:ext uri="{FF2B5EF4-FFF2-40B4-BE49-F238E27FC236}">
                <a16:creationId xmlns:a16="http://schemas.microsoft.com/office/drawing/2014/main" id="{AC4AE4E9-236B-46C4-9541-418BDF146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22238"/>
            <a:ext cx="7848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DE756FD-99A8-4680-9763-AF328DEE9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6645B8C5-3EFA-42C1-869B-5FA1972FD4D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816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F6CC43E8-6A40-491F-A556-522565EF01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5867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31D66D86-4EF0-47AC-9B12-1F4A858F27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pPr>
              <a:defRPr/>
            </a:pPr>
            <a:fld id="{EA31D144-1DE7-4EF8-9A84-D4350A88EF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99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99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99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99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rgbClr val="000099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rgbClr val="000099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rgbClr val="000099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rgbClr val="000099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2">
            <a:extLst>
              <a:ext uri="{FF2B5EF4-FFF2-40B4-BE49-F238E27FC236}">
                <a16:creationId xmlns:a16="http://schemas.microsoft.com/office/drawing/2014/main" id="{7B7BDFAA-E641-485E-8439-5177B8F900D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53400" y="76200"/>
            <a:ext cx="887413" cy="1371600"/>
            <a:chOff x="5076" y="24"/>
            <a:chExt cx="559" cy="864"/>
          </a:xfrm>
        </p:grpSpPr>
        <p:sp>
          <p:nvSpPr>
            <p:cNvPr id="1032" name="Oval 20">
              <a:extLst>
                <a:ext uri="{FF2B5EF4-FFF2-40B4-BE49-F238E27FC236}">
                  <a16:creationId xmlns:a16="http://schemas.microsoft.com/office/drawing/2014/main" id="{F7AA87C0-1550-41E9-8E6B-0C03794E6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" y="308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3" name="Oval 29">
              <a:extLst>
                <a:ext uri="{FF2B5EF4-FFF2-40B4-BE49-F238E27FC236}">
                  <a16:creationId xmlns:a16="http://schemas.microsoft.com/office/drawing/2014/main" id="{58B3722F-01BE-4F59-B94A-F73226EF6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" y="519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Oval 9">
              <a:extLst>
                <a:ext uri="{FF2B5EF4-FFF2-40B4-BE49-F238E27FC236}">
                  <a16:creationId xmlns:a16="http://schemas.microsoft.com/office/drawing/2014/main" id="{599E3EDA-6D70-427B-BF6E-CB303E7759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" y="48"/>
              <a:ext cx="76" cy="76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5" name="Oval 10">
              <a:extLst>
                <a:ext uri="{FF2B5EF4-FFF2-40B4-BE49-F238E27FC236}">
                  <a16:creationId xmlns:a16="http://schemas.microsoft.com/office/drawing/2014/main" id="{F1A511A5-4985-4B6A-BD08-93A94D2AC1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2" y="48"/>
              <a:ext cx="75" cy="76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6" name="Oval 11">
              <a:extLst>
                <a:ext uri="{FF2B5EF4-FFF2-40B4-BE49-F238E27FC236}">
                  <a16:creationId xmlns:a16="http://schemas.microsoft.com/office/drawing/2014/main" id="{1C25D000-9729-45C0-8093-4A02AC68FE6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8" y="48"/>
              <a:ext cx="75" cy="76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7" name="Oval 12">
              <a:extLst>
                <a:ext uri="{FF2B5EF4-FFF2-40B4-BE49-F238E27FC236}">
                  <a16:creationId xmlns:a16="http://schemas.microsoft.com/office/drawing/2014/main" id="{600395B8-FE31-4F67-BBAB-BBBB81A65A8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" y="154"/>
              <a:ext cx="76" cy="75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8" name="Oval 13">
              <a:extLst>
                <a:ext uri="{FF2B5EF4-FFF2-40B4-BE49-F238E27FC236}">
                  <a16:creationId xmlns:a16="http://schemas.microsoft.com/office/drawing/2014/main" id="{0A9266E1-65B4-48CB-8F91-1BED3C10449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2" y="154"/>
              <a:ext cx="75" cy="75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9" name="Oval 14">
              <a:extLst>
                <a:ext uri="{FF2B5EF4-FFF2-40B4-BE49-F238E27FC236}">
                  <a16:creationId xmlns:a16="http://schemas.microsoft.com/office/drawing/2014/main" id="{4770007F-37F5-4138-AC7D-9D805E26766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8" y="154"/>
              <a:ext cx="75" cy="75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0" name="Oval 15">
              <a:extLst>
                <a:ext uri="{FF2B5EF4-FFF2-40B4-BE49-F238E27FC236}">
                  <a16:creationId xmlns:a16="http://schemas.microsoft.com/office/drawing/2014/main" id="{1977934B-23B5-43DC-B7EA-14B470D69D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4" y="154"/>
              <a:ext cx="75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1" name="Oval 16">
              <a:extLst>
                <a:ext uri="{FF2B5EF4-FFF2-40B4-BE49-F238E27FC236}">
                  <a16:creationId xmlns:a16="http://schemas.microsoft.com/office/drawing/2014/main" id="{4D0A0E3E-EBD7-4DCE-9C6A-686529EBAF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" y="260"/>
              <a:ext cx="76" cy="75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2" name="Oval 17">
              <a:extLst>
                <a:ext uri="{FF2B5EF4-FFF2-40B4-BE49-F238E27FC236}">
                  <a16:creationId xmlns:a16="http://schemas.microsoft.com/office/drawing/2014/main" id="{1321CE39-88A7-45DD-B451-D8ED18BED85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4" y="261"/>
              <a:ext cx="75" cy="75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3" name="Oval 18">
              <a:extLst>
                <a:ext uri="{FF2B5EF4-FFF2-40B4-BE49-F238E27FC236}">
                  <a16:creationId xmlns:a16="http://schemas.microsoft.com/office/drawing/2014/main" id="{4D035646-1E64-4EF8-B695-734639F6481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8" y="260"/>
              <a:ext cx="75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4" name="Oval 19">
              <a:extLst>
                <a:ext uri="{FF2B5EF4-FFF2-40B4-BE49-F238E27FC236}">
                  <a16:creationId xmlns:a16="http://schemas.microsoft.com/office/drawing/2014/main" id="{9EBAB70F-E0A0-4480-B0F3-B849A77B3D2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4" y="260"/>
              <a:ext cx="75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3F02345D-23A6-43F9-BA20-EA5DD4211A3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" y="365"/>
              <a:ext cx="76" cy="76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7730BF4D-9637-43A5-9845-E70544E28A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2" y="365"/>
              <a:ext cx="75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D6279802-AEEE-4F58-B1F6-7290D619C1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8" y="365"/>
              <a:ext cx="75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410B12B-DD84-4512-A110-92646BD40D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4" y="365"/>
              <a:ext cx="75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BBD7BDB6-BFC9-4FDE-B13E-8596EE4679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" y="471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A4A536C9-30EE-49E7-ADB6-75FE1B25AD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2" y="471"/>
              <a:ext cx="75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3FEDBC3C-EDFA-4975-86F0-0A19F4ED49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8" y="471"/>
              <a:ext cx="75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544E5B1-7E27-434F-9FE4-013A42127A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4" y="471"/>
              <a:ext cx="75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3" name="Oval 30">
              <a:extLst>
                <a:ext uri="{FF2B5EF4-FFF2-40B4-BE49-F238E27FC236}">
                  <a16:creationId xmlns:a16="http://schemas.microsoft.com/office/drawing/2014/main" id="{837CFAF3-0AEB-4798-A0B6-995C3B0C1E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" y="577"/>
              <a:ext cx="76" cy="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4" name="Oval 31">
              <a:extLst>
                <a:ext uri="{FF2B5EF4-FFF2-40B4-BE49-F238E27FC236}">
                  <a16:creationId xmlns:a16="http://schemas.microsoft.com/office/drawing/2014/main" id="{395250D6-4CC0-44B4-AA05-30FF142D65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2" y="577"/>
              <a:ext cx="75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5" name="Oval 32">
              <a:extLst>
                <a:ext uri="{FF2B5EF4-FFF2-40B4-BE49-F238E27FC236}">
                  <a16:creationId xmlns:a16="http://schemas.microsoft.com/office/drawing/2014/main" id="{43A4448C-82F3-48CF-94F4-CCA8629E0C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8" y="577"/>
              <a:ext cx="75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6" name="Oval 33">
              <a:extLst>
                <a:ext uri="{FF2B5EF4-FFF2-40B4-BE49-F238E27FC236}">
                  <a16:creationId xmlns:a16="http://schemas.microsoft.com/office/drawing/2014/main" id="{49424424-A8FF-4E23-BF1A-5E09237F36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4" y="577"/>
              <a:ext cx="75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7" name="Oval 34">
              <a:extLst>
                <a:ext uri="{FF2B5EF4-FFF2-40B4-BE49-F238E27FC236}">
                  <a16:creationId xmlns:a16="http://schemas.microsoft.com/office/drawing/2014/main" id="{56E5083A-D4C3-4991-9FB2-4D3DE74EC9F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36" y="683"/>
              <a:ext cx="76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8" name="Oval 35">
              <a:extLst>
                <a:ext uri="{FF2B5EF4-FFF2-40B4-BE49-F238E27FC236}">
                  <a16:creationId xmlns:a16="http://schemas.microsoft.com/office/drawing/2014/main" id="{A4956FD6-443C-4D7D-8B6D-A13E343E72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2" y="683"/>
              <a:ext cx="75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9" name="Oval 36">
              <a:extLst>
                <a:ext uri="{FF2B5EF4-FFF2-40B4-BE49-F238E27FC236}">
                  <a16:creationId xmlns:a16="http://schemas.microsoft.com/office/drawing/2014/main" id="{42ADE64F-2217-4C3F-9C61-2EBDE94F84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48" y="683"/>
              <a:ext cx="75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0" name="Oval 37">
              <a:extLst>
                <a:ext uri="{FF2B5EF4-FFF2-40B4-BE49-F238E27FC236}">
                  <a16:creationId xmlns:a16="http://schemas.microsoft.com/office/drawing/2014/main" id="{D253F7B6-BBF5-4489-A258-D3B74E0D3D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4" y="683"/>
              <a:ext cx="75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1" name="Oval 38">
              <a:extLst>
                <a:ext uri="{FF2B5EF4-FFF2-40B4-BE49-F238E27FC236}">
                  <a16:creationId xmlns:a16="http://schemas.microsoft.com/office/drawing/2014/main" id="{6284E704-92BD-4D4B-A873-055BB21B16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2" y="788"/>
              <a:ext cx="75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2" name="Oval 39">
              <a:extLst>
                <a:ext uri="{FF2B5EF4-FFF2-40B4-BE49-F238E27FC236}">
                  <a16:creationId xmlns:a16="http://schemas.microsoft.com/office/drawing/2014/main" id="{EEC8F3B0-5C99-4881-8254-49B72C38C1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54" y="788"/>
              <a:ext cx="75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spcBef>
                  <a:spcPct val="50000"/>
                </a:spcBef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87" name="Line 41">
              <a:extLst>
                <a:ext uri="{FF2B5EF4-FFF2-40B4-BE49-F238E27FC236}">
                  <a16:creationId xmlns:a16="http://schemas.microsoft.com/office/drawing/2014/main" id="{FECC9C04-DD37-49B7-8FB6-0DC1ACEE6D4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5076" y="24"/>
              <a:ext cx="0" cy="864"/>
            </a:xfrm>
            <a:prstGeom prst="line">
              <a:avLst/>
            </a:prstGeom>
            <a:noFill/>
            <a:ln w="12700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1" name="Rectangle 3">
            <a:extLst>
              <a:ext uri="{FF2B5EF4-FFF2-40B4-BE49-F238E27FC236}">
                <a16:creationId xmlns:a16="http://schemas.microsoft.com/office/drawing/2014/main" id="{7FD377D7-01C5-45C3-BE99-BA2C059F0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22238"/>
            <a:ext cx="7848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967E751-FFF0-4C70-AB95-EB45BC13E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534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DEEE2FA5-79D0-4F08-9FDA-C5528CD21A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816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8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293A6576-992A-4F5B-B986-1585FBB73B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" y="6553200"/>
            <a:ext cx="5867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800"/>
            </a:lvl1pPr>
          </a:lstStyle>
          <a:p>
            <a:pPr>
              <a:defRPr/>
            </a:pPr>
            <a:r>
              <a:rPr lang="en-US" altLang="en-US"/>
              <a:t>Hệ Quản Trị CSDL - Khoa HTTT - ĐH CNTT Tp.HCM</a:t>
            </a: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49D7BCA1-E775-45B4-B2AB-B64812AEA2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800"/>
            </a:lvl1pPr>
          </a:lstStyle>
          <a:p>
            <a:pPr>
              <a:defRPr/>
            </a:pPr>
            <a:fld id="{A1C79748-8849-46D8-8174-E436DA616E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99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99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99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99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rgbClr val="000099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rgbClr val="000099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rgbClr val="000099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rgbClr val="000099"/>
          </a:solidFill>
          <a:latin typeface="Arial" panose="020B0604020202020204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19/cncpt/data-concurrency-and-consistency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19/cncpt/data-concurrency-and-consistency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8C640081-317A-40E3-B745-4F8405774C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3124200"/>
            <a:ext cx="6324600" cy="28956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altLang="en-US" sz="3600" b="1">
              <a:solidFill>
                <a:srgbClr val="969696"/>
              </a:solidFill>
            </a:endParaRPr>
          </a:p>
          <a:p>
            <a:pPr eaLnBrk="1" hangingPunct="1"/>
            <a:endParaRPr lang="en-US" altLang="en-US" sz="2000">
              <a:solidFill>
                <a:srgbClr val="969696"/>
              </a:solidFill>
            </a:endParaRP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617BF9DD-03E6-43CA-98E0-625B5FD2E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6923088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4000" b="1">
                <a:solidFill>
                  <a:srgbClr val="000099"/>
                </a:solidFill>
              </a:rPr>
              <a:t> </a:t>
            </a:r>
            <a:endParaRPr lang="th-TH" altLang="en-US" sz="4000" b="1">
              <a:solidFill>
                <a:srgbClr val="000099"/>
              </a:solidFill>
            </a:endParaRP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AE457575-1C99-4BAB-8FC4-FAB83EC32C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3048000"/>
            <a:ext cx="6923088" cy="1685925"/>
          </a:xfrm>
          <a:noFill/>
        </p:spPr>
        <p:txBody>
          <a:bodyPr/>
          <a:lstStyle/>
          <a:p>
            <a:pPr eaLnBrk="1" hangingPunct="1"/>
            <a:r>
              <a:rPr lang="en-US" altLang="en-US" sz="4400"/>
              <a:t> </a:t>
            </a:r>
            <a:br>
              <a:rPr lang="en-US" altLang="en-US" sz="4400"/>
            </a:br>
            <a:r>
              <a:rPr lang="en-US" altLang="en-US" sz="4400"/>
              <a:t>Data Concurrency and Locking</a:t>
            </a:r>
            <a:r>
              <a:rPr lang="en-US" altLang="en-US"/>
              <a:t> </a:t>
            </a:r>
            <a:endParaRPr lang="th-TH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>
            <a:extLst>
              <a:ext uri="{FF2B5EF4-FFF2-40B4-BE49-F238E27FC236}">
                <a16:creationId xmlns:a16="http://schemas.microsoft.com/office/drawing/2014/main" id="{50B2F16B-9661-45E6-89CA-4417E1A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Hệ Quản Trị CSDL - Khoa HTTT - ĐH CNTT Tp.HCM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086DA3D0-8711-4BCA-BC3F-F6F379D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2084A4-8267-4747-A432-429FEAAECDA2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0871C19-4677-48D6-96A2-5E572D44F1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Khóa</a:t>
            </a:r>
            <a:r>
              <a:rPr lang="en-US" altLang="en-US" sz="2800" dirty="0"/>
              <a:t> đ</a:t>
            </a:r>
            <a:r>
              <a:rPr lang="vi-VN" altLang="en-US" sz="2800" dirty="0"/>
              <a:t>ư</a:t>
            </a:r>
            <a:r>
              <a:rPr lang="en-US" altLang="en-US" sz="2800" dirty="0" err="1"/>
              <a:t>ợc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thiết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cần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thiết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để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hỗ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trợ</a:t>
            </a:r>
            <a:r>
              <a:rPr lang="en-US" altLang="en-US" sz="2800" dirty="0"/>
              <a:t> transaction </a:t>
            </a:r>
            <a:r>
              <a:rPr lang="en-US" altLang="en-US" sz="2800" dirty="0" err="1"/>
              <a:t>dựa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trên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mức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cô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lập</a:t>
            </a:r>
            <a:r>
              <a:rPr lang="en-US" altLang="en-US" sz="2800" dirty="0"/>
              <a:t> (isolation levels)</a:t>
            </a:r>
          </a:p>
          <a:p>
            <a:pPr eaLnBrk="1" hangingPunct="1"/>
            <a:r>
              <a:rPr lang="en-US" altLang="en-US" sz="2800" dirty="0" err="1"/>
              <a:t>Lệnh</a:t>
            </a:r>
            <a:r>
              <a:rPr lang="en-US" altLang="en-US" sz="2800" dirty="0"/>
              <a:t> COMMIT </a:t>
            </a:r>
            <a:r>
              <a:rPr lang="en-US" altLang="en-US" sz="2800" dirty="0" err="1"/>
              <a:t>hoặc</a:t>
            </a:r>
            <a:r>
              <a:rPr lang="en-US" altLang="en-US" sz="2800" dirty="0"/>
              <a:t> ROLLBACK </a:t>
            </a:r>
            <a:r>
              <a:rPr lang="en-US" altLang="en-US" sz="2800" dirty="0" err="1"/>
              <a:t>giải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phóng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tất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cả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khóa</a:t>
            </a:r>
            <a:r>
              <a:rPr lang="en-US" altLang="en-US" sz="2800" dirty="0"/>
              <a:t> (locks)</a:t>
            </a:r>
          </a:p>
          <a:p>
            <a:pPr eaLnBrk="1" hangingPunct="1"/>
            <a:r>
              <a:rPr lang="en-US" altLang="en-US" sz="2800" dirty="0"/>
              <a:t>Hai </a:t>
            </a:r>
            <a:r>
              <a:rPr lang="en-US" altLang="en-US" sz="2800" dirty="0" err="1"/>
              <a:t>phư</a:t>
            </a:r>
            <a:r>
              <a:rPr lang="vi-VN" altLang="en-US" sz="2800" dirty="0"/>
              <a:t>ơ</a:t>
            </a:r>
            <a:r>
              <a:rPr lang="en-US" altLang="en-US" sz="2800" dirty="0"/>
              <a:t>ng </a:t>
            </a:r>
            <a:r>
              <a:rPr lang="en-US" altLang="en-US" sz="2800" dirty="0" err="1"/>
              <a:t>thức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khóa</a:t>
            </a:r>
            <a:r>
              <a:rPr lang="en-US" altLang="en-US" sz="2800" dirty="0"/>
              <a:t> c</a:t>
            </a:r>
            <a:r>
              <a:rPr lang="vi-VN" altLang="en-US" sz="2800" dirty="0"/>
              <a:t>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bản</a:t>
            </a:r>
            <a:r>
              <a:rPr lang="en-US" altLang="en-US" sz="2800" dirty="0"/>
              <a:t>:</a:t>
            </a:r>
          </a:p>
          <a:p>
            <a:pPr lvl="1" eaLnBrk="1" hangingPunct="1"/>
            <a:r>
              <a:rPr lang="en-US" altLang="en-US" sz="2500" dirty="0"/>
              <a:t>Share locks (S locks): đ</a:t>
            </a:r>
            <a:r>
              <a:rPr lang="vi-VN" altLang="en-US" sz="2500" dirty="0"/>
              <a:t>ư</a:t>
            </a:r>
            <a:r>
              <a:rPr lang="en-US" altLang="en-US" sz="2500" dirty="0" err="1"/>
              <a:t>ợc</a:t>
            </a:r>
            <a:r>
              <a:rPr lang="en-US" altLang="en-US" sz="2500" dirty="0"/>
              <a:t> </a:t>
            </a:r>
            <a:r>
              <a:rPr lang="en-US" altLang="en-US" sz="2500" dirty="0" err="1"/>
              <a:t>thiết</a:t>
            </a:r>
            <a:r>
              <a:rPr lang="en-US" altLang="en-US" sz="2500" dirty="0"/>
              <a:t> </a:t>
            </a:r>
            <a:r>
              <a:rPr lang="en-US" altLang="en-US" sz="2500" dirty="0" err="1"/>
              <a:t>lập</a:t>
            </a:r>
            <a:r>
              <a:rPr lang="en-US" altLang="en-US" sz="2500" dirty="0"/>
              <a:t> </a:t>
            </a:r>
            <a:r>
              <a:rPr lang="en-US" altLang="en-US" sz="2500" dirty="0" err="1"/>
              <a:t>khi</a:t>
            </a:r>
            <a:r>
              <a:rPr lang="en-US" altLang="en-US" sz="2500" dirty="0"/>
              <a:t> </a:t>
            </a:r>
            <a:r>
              <a:rPr lang="en-US" altLang="en-US" sz="2500" dirty="0" err="1"/>
              <a:t>một</a:t>
            </a:r>
            <a:r>
              <a:rPr lang="en-US" altLang="en-US" sz="2500" dirty="0"/>
              <a:t> </a:t>
            </a:r>
            <a:r>
              <a:rPr lang="en-US" altLang="en-US" sz="2500" dirty="0" err="1"/>
              <a:t>ứng</a:t>
            </a:r>
            <a:r>
              <a:rPr lang="en-US" altLang="en-US" sz="2500" dirty="0"/>
              <a:t> </a:t>
            </a:r>
            <a:r>
              <a:rPr lang="en-US" altLang="en-US" sz="2500" dirty="0" err="1"/>
              <a:t>dụng</a:t>
            </a:r>
            <a:r>
              <a:rPr lang="en-US" altLang="en-US" sz="2500" dirty="0"/>
              <a:t> </a:t>
            </a:r>
            <a:r>
              <a:rPr lang="en-US" altLang="en-US" sz="2500" dirty="0" err="1"/>
              <a:t>muốn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đọc</a:t>
            </a:r>
            <a:r>
              <a:rPr lang="en-US" altLang="en-US" sz="2500" dirty="0"/>
              <a:t> </a:t>
            </a:r>
            <a:r>
              <a:rPr lang="en-US" altLang="en-US" sz="2500" dirty="0" err="1"/>
              <a:t>và</a:t>
            </a:r>
            <a:r>
              <a:rPr lang="en-US" altLang="en-US" sz="2500" dirty="0"/>
              <a:t> </a:t>
            </a:r>
            <a:r>
              <a:rPr lang="en-US" altLang="en-US" sz="2500" dirty="0" err="1"/>
              <a:t>ngăn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các</a:t>
            </a:r>
            <a:r>
              <a:rPr lang="en-US" altLang="en-US" sz="2500" dirty="0"/>
              <a:t> </a:t>
            </a:r>
            <a:r>
              <a:rPr lang="en-US" altLang="en-US" sz="2500" dirty="0" err="1"/>
              <a:t>ứng</a:t>
            </a:r>
            <a:r>
              <a:rPr lang="en-US" altLang="en-US" sz="2500" dirty="0"/>
              <a:t> </a:t>
            </a:r>
            <a:r>
              <a:rPr lang="en-US" altLang="en-US" sz="2500" dirty="0" err="1"/>
              <a:t>dụng</a:t>
            </a:r>
            <a:r>
              <a:rPr lang="en-US" altLang="en-US" sz="2500" dirty="0"/>
              <a:t> </a:t>
            </a:r>
            <a:r>
              <a:rPr lang="en-US" altLang="en-US" sz="2500" dirty="0" err="1"/>
              <a:t>khác</a:t>
            </a:r>
            <a:r>
              <a:rPr lang="en-US" altLang="en-US" sz="2500" dirty="0"/>
              <a:t> </a:t>
            </a:r>
            <a:r>
              <a:rPr lang="en-US" altLang="en-US" sz="2500" dirty="0" err="1"/>
              <a:t>thực</a:t>
            </a:r>
            <a:r>
              <a:rPr lang="en-US" altLang="en-US" sz="2500" dirty="0"/>
              <a:t> </a:t>
            </a:r>
            <a:r>
              <a:rPr lang="en-US" altLang="en-US" sz="2500" dirty="0" err="1"/>
              <a:t>hiện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cập</a:t>
            </a:r>
            <a:r>
              <a:rPr lang="en-US" altLang="en-US" sz="2500" dirty="0"/>
              <a:t> </a:t>
            </a:r>
            <a:r>
              <a:rPr lang="en-US" altLang="en-US" sz="2500" dirty="0" err="1"/>
              <a:t>nhật</a:t>
            </a:r>
            <a:r>
              <a:rPr lang="en-US" altLang="en-US" sz="2500" dirty="0"/>
              <a:t> </a:t>
            </a:r>
            <a:r>
              <a:rPr lang="en-US" altLang="en-US" sz="2500" dirty="0" err="1"/>
              <a:t>cùng</a:t>
            </a:r>
            <a:r>
              <a:rPr lang="en-US" altLang="en-US" sz="2500" dirty="0"/>
              <a:t> 1 </a:t>
            </a:r>
            <a:r>
              <a:rPr lang="en-US" altLang="en-US" sz="2500" dirty="0" err="1"/>
              <a:t>dòng</a:t>
            </a:r>
            <a:r>
              <a:rPr lang="en-US" altLang="en-US" sz="2500" dirty="0"/>
              <a:t> </a:t>
            </a:r>
          </a:p>
          <a:p>
            <a:pPr lvl="1" eaLnBrk="1" hangingPunct="1"/>
            <a:r>
              <a:rPr lang="en-US" dirty="0"/>
              <a:t>Exclusive locks (X locks):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(update), </a:t>
            </a:r>
            <a:r>
              <a:rPr lang="en-US" dirty="0" err="1"/>
              <a:t>thêm</a:t>
            </a:r>
            <a:r>
              <a:rPr lang="en-US" dirty="0"/>
              <a:t> (insert)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(delete) 1 </a:t>
            </a:r>
            <a:r>
              <a:rPr lang="en-US" dirty="0" err="1"/>
              <a:t>dòng</a:t>
            </a:r>
            <a:endParaRPr lang="en-US" dirty="0"/>
          </a:p>
          <a:p>
            <a:pPr marL="344487" lvl="1" indent="0" eaLnBrk="1" hangingPunct="1">
              <a:buNone/>
            </a:pPr>
            <a:r>
              <a:rPr lang="en-US" dirty="0"/>
              <a:t> </a:t>
            </a:r>
            <a:br>
              <a:rPr lang="en-US" sz="2800" dirty="0"/>
            </a:br>
            <a:endParaRPr lang="en-US" altLang="en-US" sz="2500" dirty="0"/>
          </a:p>
        </p:txBody>
      </p:sp>
      <p:sp>
        <p:nvSpPr>
          <p:cNvPr id="23557" name="Rectangle 70">
            <a:extLst>
              <a:ext uri="{FF2B5EF4-FFF2-40B4-BE49-F238E27FC236}">
                <a16:creationId xmlns:a16="http://schemas.microsoft.com/office/drawing/2014/main" id="{EC020362-F45E-4037-8C75-68043B88C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Locking</a:t>
            </a:r>
          </a:p>
        </p:txBody>
      </p:sp>
    </p:spTree>
    <p:extLst>
      <p:ext uri="{BB962C8B-B14F-4D97-AF65-F5344CB8AC3E}">
        <p14:creationId xmlns:p14="http://schemas.microsoft.com/office/powerpoint/2010/main" val="329867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>
            <a:extLst>
              <a:ext uri="{FF2B5EF4-FFF2-40B4-BE49-F238E27FC236}">
                <a16:creationId xmlns:a16="http://schemas.microsoft.com/office/drawing/2014/main" id="{50B2F16B-9661-45E6-89CA-4417E1A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Hệ Quản Trị CSDL - Khoa HTTT - ĐH CNTT Tp.HCM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086DA3D0-8711-4BCA-BC3F-F6F379D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2084A4-8267-4747-A432-429FEAAECDA2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0871C19-4677-48D6-96A2-5E572D44F1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458200" cy="5105400"/>
          </a:xfrm>
        </p:spPr>
        <p:txBody>
          <a:bodyPr/>
          <a:lstStyle/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Lost Update</a:t>
            </a:r>
          </a:p>
          <a:p>
            <a:pPr eaLnBrk="1" hangingPunct="1"/>
            <a:r>
              <a:rPr lang="en-US" altLang="en-US" sz="2800" dirty="0"/>
              <a:t>Non-repeatable read</a:t>
            </a:r>
          </a:p>
          <a:p>
            <a:pPr eaLnBrk="1" hangingPunct="1"/>
            <a:r>
              <a:rPr lang="en-US" altLang="en-US" sz="2800" dirty="0"/>
              <a:t>Phantom read</a:t>
            </a:r>
          </a:p>
          <a:p>
            <a:pPr marL="344487" lvl="1" indent="0" eaLnBrk="1" hangingPunct="1">
              <a:buNone/>
            </a:pPr>
            <a:r>
              <a:rPr lang="en-US" dirty="0"/>
              <a:t> </a:t>
            </a:r>
            <a:br>
              <a:rPr lang="en-US" sz="2800" dirty="0"/>
            </a:br>
            <a:endParaRPr lang="en-US" altLang="en-US" sz="2500" dirty="0"/>
          </a:p>
        </p:txBody>
      </p:sp>
      <p:sp>
        <p:nvSpPr>
          <p:cNvPr id="23557" name="Rectangle 70">
            <a:extLst>
              <a:ext uri="{FF2B5EF4-FFF2-40B4-BE49-F238E27FC236}">
                <a16:creationId xmlns:a16="http://schemas.microsoft.com/office/drawing/2014/main" id="{EC020362-F45E-4037-8C75-68043B88C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848600" cy="868362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vấn</a:t>
            </a:r>
            <a:r>
              <a:rPr lang="en-US" altLang="en-US" dirty="0"/>
              <a:t> </a:t>
            </a:r>
            <a:r>
              <a:rPr lang="en-US" altLang="en-US" dirty="0" err="1"/>
              <a:t>đề</a:t>
            </a:r>
            <a:r>
              <a:rPr lang="en-US" altLang="en-US" dirty="0"/>
              <a:t> </a:t>
            </a:r>
            <a:r>
              <a:rPr lang="en-US" altLang="en-US" dirty="0" err="1"/>
              <a:t>xảy</a:t>
            </a:r>
            <a:r>
              <a:rPr lang="en-US" altLang="en-US" dirty="0"/>
              <a:t> ra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kiểm</a:t>
            </a:r>
            <a:r>
              <a:rPr lang="en-US" altLang="en-US" dirty="0"/>
              <a:t> </a:t>
            </a:r>
            <a:r>
              <a:rPr lang="en-US" altLang="en-US" dirty="0" err="1"/>
              <a:t>soát</a:t>
            </a:r>
            <a:r>
              <a:rPr lang="en-US" altLang="en-US" dirty="0"/>
              <a:t> concurrency</a:t>
            </a:r>
          </a:p>
        </p:txBody>
      </p:sp>
    </p:spTree>
    <p:extLst>
      <p:ext uri="{BB962C8B-B14F-4D97-AF65-F5344CB8AC3E}">
        <p14:creationId xmlns:p14="http://schemas.microsoft.com/office/powerpoint/2010/main" val="392134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>
            <a:extLst>
              <a:ext uri="{FF2B5EF4-FFF2-40B4-BE49-F238E27FC236}">
                <a16:creationId xmlns:a16="http://schemas.microsoft.com/office/drawing/2014/main" id="{50B2F16B-9661-45E6-89CA-4417E1A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Hệ Quản Trị CSDL - Khoa HTTT - ĐH CNTT Tp.HCM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086DA3D0-8711-4BCA-BC3F-F6F379D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2084A4-8267-4747-A432-429FEAAECDA2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0871C19-4677-48D6-96A2-5E572D44F1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458200" cy="5105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endParaRPr lang="en-US" sz="2800" i="1" dirty="0">
              <a:highlight>
                <a:srgbClr val="FFFF00"/>
              </a:highlight>
            </a:endParaRP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23557" name="Rectangle 70">
            <a:extLst>
              <a:ext uri="{FF2B5EF4-FFF2-40B4-BE49-F238E27FC236}">
                <a16:creationId xmlns:a16="http://schemas.microsoft.com/office/drawing/2014/main" id="{EC020362-F45E-4037-8C75-68043B88C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Lost Update</a:t>
            </a:r>
          </a:p>
        </p:txBody>
      </p:sp>
      <p:graphicFrame>
        <p:nvGraphicFramePr>
          <p:cNvPr id="8" name="Bảng 2">
            <a:extLst>
              <a:ext uri="{FF2B5EF4-FFF2-40B4-BE49-F238E27FC236}">
                <a16:creationId xmlns:a16="http://schemas.microsoft.com/office/drawing/2014/main" id="{EA07E6A3-06E2-4229-A261-11A5355FD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408787"/>
              </p:ext>
            </p:extLst>
          </p:nvPr>
        </p:nvGraphicFramePr>
        <p:xfrm>
          <a:off x="2590800" y="1717488"/>
          <a:ext cx="4191000" cy="20320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404659212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2409011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05249913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8672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57273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4231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Hintz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95984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085142"/>
                  </a:ext>
                </a:extLst>
              </a:tr>
            </a:tbl>
          </a:graphicData>
        </a:graphic>
      </p:graphicFrame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1BF48088-A2D1-4FAD-A52E-0E5BFFB5B2AF}"/>
              </a:ext>
            </a:extLst>
          </p:cNvPr>
          <p:cNvSpPr txBox="1"/>
          <p:nvPr/>
        </p:nvSpPr>
        <p:spPr>
          <a:xfrm>
            <a:off x="2514600" y="12192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0968632-AE15-4F9E-BC59-8711D6362011}"/>
              </a:ext>
            </a:extLst>
          </p:cNvPr>
          <p:cNvSpPr txBox="1"/>
          <p:nvPr/>
        </p:nvSpPr>
        <p:spPr>
          <a:xfrm>
            <a:off x="465045" y="4453742"/>
            <a:ext cx="337297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APP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 EMPLOYEE SET salary = 7100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'Hintz';</a:t>
            </a:r>
          </a:p>
        </p:txBody>
      </p:sp>
      <p:cxnSp>
        <p:nvCxnSpPr>
          <p:cNvPr id="7" name="Đường kết nối: Mũi tên Gấp khúc 6">
            <a:extLst>
              <a:ext uri="{FF2B5EF4-FFF2-40B4-BE49-F238E27FC236}">
                <a16:creationId xmlns:a16="http://schemas.microsoft.com/office/drawing/2014/main" id="{10888185-1B53-4DEF-A411-E29D1658DBC7}"/>
              </a:ext>
            </a:extLst>
          </p:cNvPr>
          <p:cNvCxnSpPr>
            <a:stCxn id="5" idx="0"/>
          </p:cNvCxnSpPr>
          <p:nvPr/>
        </p:nvCxnSpPr>
        <p:spPr bwMode="auto">
          <a:xfrm rot="5400000" flipH="1" flipV="1">
            <a:off x="1706394" y="3569336"/>
            <a:ext cx="1329542" cy="439270"/>
          </a:xfrm>
          <a:prstGeom prst="bentConnector3">
            <a:avLst>
              <a:gd name="adj1" fmla="val 101245"/>
            </a:avLst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668762A6-4848-4D84-8D5F-1512FE3E1685}"/>
              </a:ext>
            </a:extLst>
          </p:cNvPr>
          <p:cNvSpPr txBox="1"/>
          <p:nvPr/>
        </p:nvSpPr>
        <p:spPr>
          <a:xfrm>
            <a:off x="4343400" y="2936845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7100</a:t>
            </a: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603EBF6D-9231-4FE5-91FD-DD3EB9612E44}"/>
              </a:ext>
            </a:extLst>
          </p:cNvPr>
          <p:cNvSpPr txBox="1"/>
          <p:nvPr/>
        </p:nvSpPr>
        <p:spPr>
          <a:xfrm>
            <a:off x="5390030" y="4480064"/>
            <a:ext cx="337297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APP 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UPDATE EMPLOYEE SET salary = 7200 WHERE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'Hintz';</a:t>
            </a:r>
          </a:p>
        </p:txBody>
      </p:sp>
      <p:cxnSp>
        <p:nvCxnSpPr>
          <p:cNvPr id="16" name="Đường kết nối: Mũi tên Gấp khúc 15">
            <a:extLst>
              <a:ext uri="{FF2B5EF4-FFF2-40B4-BE49-F238E27FC236}">
                <a16:creationId xmlns:a16="http://schemas.microsoft.com/office/drawing/2014/main" id="{6F724B08-D0DD-4A88-9187-02000654BF52}"/>
              </a:ext>
            </a:extLst>
          </p:cNvPr>
          <p:cNvCxnSpPr>
            <a:stCxn id="15" idx="0"/>
            <a:endCxn id="8" idx="3"/>
          </p:cNvCxnSpPr>
          <p:nvPr/>
        </p:nvCxnSpPr>
        <p:spPr bwMode="auto">
          <a:xfrm rot="16200000" flipV="1">
            <a:off x="6055870" y="3459418"/>
            <a:ext cx="1746576" cy="29471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BA120CD0-D8B0-4CA1-9BD2-A46B99488304}"/>
              </a:ext>
            </a:extLst>
          </p:cNvPr>
          <p:cNvSpPr txBox="1"/>
          <p:nvPr/>
        </p:nvSpPr>
        <p:spPr>
          <a:xfrm>
            <a:off x="3982570" y="2936844"/>
            <a:ext cx="14074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7200</a:t>
            </a:r>
          </a:p>
        </p:txBody>
      </p: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7041CBED-119A-428A-958C-1FD8A21903AB}"/>
              </a:ext>
            </a:extLst>
          </p:cNvPr>
          <p:cNvSpPr txBox="1"/>
          <p:nvPr/>
        </p:nvSpPr>
        <p:spPr>
          <a:xfrm>
            <a:off x="4891369" y="2936844"/>
            <a:ext cx="7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78048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0" grpId="0"/>
      <p:bldP spid="10" grpId="1"/>
      <p:bldP spid="15" grpId="0" animBg="1"/>
      <p:bldP spid="21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>
            <a:extLst>
              <a:ext uri="{FF2B5EF4-FFF2-40B4-BE49-F238E27FC236}">
                <a16:creationId xmlns:a16="http://schemas.microsoft.com/office/drawing/2014/main" id="{50B2F16B-9661-45E6-89CA-4417E1A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Hệ Quản Trị CSDL - Khoa HTTT - ĐH CNTT Tp.HCM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086DA3D0-8711-4BCA-BC3F-F6F379D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2084A4-8267-4747-A432-429FEAAECDA2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57" name="Rectangle 70">
            <a:extLst>
              <a:ext uri="{FF2B5EF4-FFF2-40B4-BE49-F238E27FC236}">
                <a16:creationId xmlns:a16="http://schemas.microsoft.com/office/drawing/2014/main" id="{EC020362-F45E-4037-8C75-68043B88C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Non-repeatable read</a:t>
            </a:r>
          </a:p>
        </p:txBody>
      </p:sp>
      <p:graphicFrame>
        <p:nvGraphicFramePr>
          <p:cNvPr id="7" name="Bảng 2">
            <a:extLst>
              <a:ext uri="{FF2B5EF4-FFF2-40B4-BE49-F238E27FC236}">
                <a16:creationId xmlns:a16="http://schemas.microsoft.com/office/drawing/2014/main" id="{B652493A-51DF-4E3C-8543-B0DDE75BA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67967"/>
              </p:ext>
            </p:extLst>
          </p:nvPr>
        </p:nvGraphicFramePr>
        <p:xfrm>
          <a:off x="2590800" y="1346075"/>
          <a:ext cx="4191000" cy="20320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404659212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2409011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05249913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8672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57273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4231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Hintz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95984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085142"/>
                  </a:ext>
                </a:extLst>
              </a:tr>
            </a:tbl>
          </a:graphicData>
        </a:graphic>
      </p:graphicFrame>
      <p:sp>
        <p:nvSpPr>
          <p:cNvPr id="8" name="Hộp Văn bản 3">
            <a:extLst>
              <a:ext uri="{FF2B5EF4-FFF2-40B4-BE49-F238E27FC236}">
                <a16:creationId xmlns:a16="http://schemas.microsoft.com/office/drawing/2014/main" id="{444367E3-7E93-4005-9097-56670434BA47}"/>
              </a:ext>
            </a:extLst>
          </p:cNvPr>
          <p:cNvSpPr txBox="1"/>
          <p:nvPr/>
        </p:nvSpPr>
        <p:spPr>
          <a:xfrm>
            <a:off x="2514600" y="99956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</a:p>
        </p:txBody>
      </p:sp>
      <p:sp>
        <p:nvSpPr>
          <p:cNvPr id="9" name="Hộp Văn bản 4">
            <a:extLst>
              <a:ext uri="{FF2B5EF4-FFF2-40B4-BE49-F238E27FC236}">
                <a16:creationId xmlns:a16="http://schemas.microsoft.com/office/drawing/2014/main" id="{CEDC48E3-CAA6-49C9-AF1C-C346F81B3D08}"/>
              </a:ext>
            </a:extLst>
          </p:cNvPr>
          <p:cNvSpPr txBox="1"/>
          <p:nvPr/>
        </p:nvSpPr>
        <p:spPr>
          <a:xfrm>
            <a:off x="1934136" y="3469206"/>
            <a:ext cx="345589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APP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Salary FROM employees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('Banda', 'Greene');</a:t>
            </a:r>
          </a:p>
        </p:txBody>
      </p:sp>
      <p:cxnSp>
        <p:nvCxnSpPr>
          <p:cNvPr id="10" name="Đường kết nối: Mũi tên Gấp khúc 6">
            <a:extLst>
              <a:ext uri="{FF2B5EF4-FFF2-40B4-BE49-F238E27FC236}">
                <a16:creationId xmlns:a16="http://schemas.microsoft.com/office/drawing/2014/main" id="{4B39E9AE-96A1-42E0-B1EE-1118A8048DFA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 bwMode="auto">
          <a:xfrm rot="10800000" flipH="1">
            <a:off x="1934136" y="2362076"/>
            <a:ext cx="656664" cy="1799629"/>
          </a:xfrm>
          <a:prstGeom prst="bentConnector3">
            <a:avLst>
              <a:gd name="adj1" fmla="val -34812"/>
            </a:avLst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Hộp Văn bản 20">
            <a:extLst>
              <a:ext uri="{FF2B5EF4-FFF2-40B4-BE49-F238E27FC236}">
                <a16:creationId xmlns:a16="http://schemas.microsoft.com/office/drawing/2014/main" id="{E38FF4D4-C43D-4F98-93D6-A43E0A80844F}"/>
              </a:ext>
            </a:extLst>
          </p:cNvPr>
          <p:cNvSpPr txBox="1"/>
          <p:nvPr/>
        </p:nvSpPr>
        <p:spPr>
          <a:xfrm>
            <a:off x="147916" y="4008952"/>
            <a:ext cx="139401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Banda:6200</a:t>
            </a:r>
          </a:p>
        </p:txBody>
      </p:sp>
      <p:sp>
        <p:nvSpPr>
          <p:cNvPr id="16" name="Hộp Văn bản 20">
            <a:extLst>
              <a:ext uri="{FF2B5EF4-FFF2-40B4-BE49-F238E27FC236}">
                <a16:creationId xmlns:a16="http://schemas.microsoft.com/office/drawing/2014/main" id="{EE117ED9-3763-4548-BC5A-EAD604C51DA9}"/>
              </a:ext>
            </a:extLst>
          </p:cNvPr>
          <p:cNvSpPr txBox="1"/>
          <p:nvPr/>
        </p:nvSpPr>
        <p:spPr>
          <a:xfrm>
            <a:off x="147916" y="4340585"/>
            <a:ext cx="139401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Greene:9500</a:t>
            </a:r>
          </a:p>
        </p:txBody>
      </p:sp>
      <p:sp>
        <p:nvSpPr>
          <p:cNvPr id="17" name="Hộp Văn bản 4">
            <a:extLst>
              <a:ext uri="{FF2B5EF4-FFF2-40B4-BE49-F238E27FC236}">
                <a16:creationId xmlns:a16="http://schemas.microsoft.com/office/drawing/2014/main" id="{4389647E-04DD-4036-8AB0-401E944EB962}"/>
              </a:ext>
            </a:extLst>
          </p:cNvPr>
          <p:cNvSpPr txBox="1"/>
          <p:nvPr/>
        </p:nvSpPr>
        <p:spPr>
          <a:xfrm>
            <a:off x="6154272" y="3538677"/>
            <a:ext cx="284181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APP 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UPDATE employees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SET salary = 7000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=‘Banda’</a:t>
            </a:r>
          </a:p>
        </p:txBody>
      </p:sp>
      <p:cxnSp>
        <p:nvCxnSpPr>
          <p:cNvPr id="18" name="Đường kết nối: Mũi tên Gấp khúc 6">
            <a:extLst>
              <a:ext uri="{FF2B5EF4-FFF2-40B4-BE49-F238E27FC236}">
                <a16:creationId xmlns:a16="http://schemas.microsoft.com/office/drawing/2014/main" id="{803AE0FD-E1F7-4718-84E2-91C942009584}"/>
              </a:ext>
            </a:extLst>
          </p:cNvPr>
          <p:cNvCxnSpPr>
            <a:cxnSpLocks/>
            <a:stCxn id="17" idx="0"/>
            <a:endCxn id="7" idx="3"/>
          </p:cNvCxnSpPr>
          <p:nvPr/>
        </p:nvCxnSpPr>
        <p:spPr bwMode="auto">
          <a:xfrm rot="16200000" flipV="1">
            <a:off x="6590188" y="2553687"/>
            <a:ext cx="1176602" cy="79337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B2053EB7-D24C-43B0-93A9-D495F0CCFCF9}"/>
              </a:ext>
            </a:extLst>
          </p:cNvPr>
          <p:cNvSpPr txBox="1"/>
          <p:nvPr/>
        </p:nvSpPr>
        <p:spPr>
          <a:xfrm>
            <a:off x="3982570" y="1733753"/>
            <a:ext cx="140746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7000</a:t>
            </a:r>
          </a:p>
        </p:txBody>
      </p:sp>
      <p:sp>
        <p:nvSpPr>
          <p:cNvPr id="22" name="Hộp Văn bản 4">
            <a:extLst>
              <a:ext uri="{FF2B5EF4-FFF2-40B4-BE49-F238E27FC236}">
                <a16:creationId xmlns:a16="http://schemas.microsoft.com/office/drawing/2014/main" id="{FFB33120-4BBD-454D-95DE-9D4C18EE2A6D}"/>
              </a:ext>
            </a:extLst>
          </p:cNvPr>
          <p:cNvSpPr txBox="1"/>
          <p:nvPr/>
        </p:nvSpPr>
        <p:spPr>
          <a:xfrm>
            <a:off x="1905000" y="5040003"/>
            <a:ext cx="335280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APP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Salary FROM employees WHERE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('Banda', 'Greene');</a:t>
            </a:r>
          </a:p>
        </p:txBody>
      </p:sp>
      <p:cxnSp>
        <p:nvCxnSpPr>
          <p:cNvPr id="23" name="Đường kết nối: Mũi tên Gấp khúc 6">
            <a:extLst>
              <a:ext uri="{FF2B5EF4-FFF2-40B4-BE49-F238E27FC236}">
                <a16:creationId xmlns:a16="http://schemas.microsoft.com/office/drawing/2014/main" id="{08BFAFFB-98E7-47BF-ACAC-D9FA5C39809A}"/>
              </a:ext>
            </a:extLst>
          </p:cNvPr>
          <p:cNvCxnSpPr>
            <a:cxnSpLocks/>
            <a:stCxn id="22" idx="1"/>
            <a:endCxn id="7" idx="1"/>
          </p:cNvCxnSpPr>
          <p:nvPr/>
        </p:nvCxnSpPr>
        <p:spPr bwMode="auto">
          <a:xfrm rot="10800000" flipH="1">
            <a:off x="1905000" y="2362075"/>
            <a:ext cx="685800" cy="3370426"/>
          </a:xfrm>
          <a:prstGeom prst="bentConnector3">
            <a:avLst>
              <a:gd name="adj1" fmla="val -33333"/>
            </a:avLst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Hộp Văn bản 20">
            <a:extLst>
              <a:ext uri="{FF2B5EF4-FFF2-40B4-BE49-F238E27FC236}">
                <a16:creationId xmlns:a16="http://schemas.microsoft.com/office/drawing/2014/main" id="{A2508A91-CC34-4F37-8EB7-EE007B6EA782}"/>
              </a:ext>
            </a:extLst>
          </p:cNvPr>
          <p:cNvSpPr txBox="1"/>
          <p:nvPr/>
        </p:nvSpPr>
        <p:spPr>
          <a:xfrm>
            <a:off x="147916" y="5224670"/>
            <a:ext cx="139401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Banda:</a:t>
            </a:r>
            <a:r>
              <a:rPr lang="en-US" sz="1600" b="1" dirty="0">
                <a:solidFill>
                  <a:srgbClr val="FF0000"/>
                </a:solidFill>
              </a:rPr>
              <a:t>7000</a:t>
            </a:r>
          </a:p>
        </p:txBody>
      </p:sp>
      <p:sp>
        <p:nvSpPr>
          <p:cNvPr id="29" name="Hộp Văn bản 20">
            <a:extLst>
              <a:ext uri="{FF2B5EF4-FFF2-40B4-BE49-F238E27FC236}">
                <a16:creationId xmlns:a16="http://schemas.microsoft.com/office/drawing/2014/main" id="{F62B70F6-8B24-47CB-8278-17D0F889CA27}"/>
              </a:ext>
            </a:extLst>
          </p:cNvPr>
          <p:cNvSpPr txBox="1"/>
          <p:nvPr/>
        </p:nvSpPr>
        <p:spPr>
          <a:xfrm>
            <a:off x="147916" y="5563224"/>
            <a:ext cx="139401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Greene:9500</a:t>
            </a:r>
          </a:p>
        </p:txBody>
      </p:sp>
      <p:sp>
        <p:nvSpPr>
          <p:cNvPr id="23560" name="TextBox 23559">
            <a:extLst>
              <a:ext uri="{FF2B5EF4-FFF2-40B4-BE49-F238E27FC236}">
                <a16:creationId xmlns:a16="http://schemas.microsoft.com/office/drawing/2014/main" id="{351A90C1-5902-4C49-852A-3F90162FEF2E}"/>
              </a:ext>
            </a:extLst>
          </p:cNvPr>
          <p:cNvSpPr txBox="1"/>
          <p:nvPr/>
        </p:nvSpPr>
        <p:spPr>
          <a:xfrm>
            <a:off x="5749964" y="5240058"/>
            <a:ext cx="3276600" cy="132343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9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+mj-lt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SELECT(Read)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tr</a:t>
            </a:r>
            <a:r>
              <a:rPr lang="vi-VN" dirty="0">
                <a:latin typeface="+mj-lt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Non- repeatable read</a:t>
            </a:r>
          </a:p>
        </p:txBody>
      </p:sp>
      <p:cxnSp>
        <p:nvCxnSpPr>
          <p:cNvPr id="23562" name="Straight Arrow Connector 23561">
            <a:extLst>
              <a:ext uri="{FF2B5EF4-FFF2-40B4-BE49-F238E27FC236}">
                <a16:creationId xmlns:a16="http://schemas.microsoft.com/office/drawing/2014/main" id="{EEBA32AE-7CFE-44AB-A40F-503C3AAB8A71}"/>
              </a:ext>
            </a:extLst>
          </p:cNvPr>
          <p:cNvCxnSpPr>
            <a:stCxn id="23560" idx="1"/>
            <a:endCxn id="28" idx="3"/>
          </p:cNvCxnSpPr>
          <p:nvPr/>
        </p:nvCxnSpPr>
        <p:spPr bwMode="auto">
          <a:xfrm flipH="1" flipV="1">
            <a:off x="1541928" y="5393947"/>
            <a:ext cx="4208036" cy="5078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8075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8" grpId="0" animBg="1"/>
      <p:bldP spid="29" grpId="0" animBg="1"/>
      <p:bldP spid="235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>
            <a:extLst>
              <a:ext uri="{FF2B5EF4-FFF2-40B4-BE49-F238E27FC236}">
                <a16:creationId xmlns:a16="http://schemas.microsoft.com/office/drawing/2014/main" id="{50B2F16B-9661-45E6-89CA-4417E1A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Hệ Quản Trị CSDL - Khoa HTTT - ĐH CNTT Tp.HCM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086DA3D0-8711-4BCA-BC3F-F6F379D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2084A4-8267-4747-A432-429FEAAECDA2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57" name="Rectangle 70">
            <a:extLst>
              <a:ext uri="{FF2B5EF4-FFF2-40B4-BE49-F238E27FC236}">
                <a16:creationId xmlns:a16="http://schemas.microsoft.com/office/drawing/2014/main" id="{EC020362-F45E-4037-8C75-68043B88C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Phantom read</a:t>
            </a:r>
          </a:p>
        </p:txBody>
      </p:sp>
      <p:graphicFrame>
        <p:nvGraphicFramePr>
          <p:cNvPr id="7" name="Bảng 2">
            <a:extLst>
              <a:ext uri="{FF2B5EF4-FFF2-40B4-BE49-F238E27FC236}">
                <a16:creationId xmlns:a16="http://schemas.microsoft.com/office/drawing/2014/main" id="{53FD67A5-70E0-40DA-AF3E-9E86B508A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061"/>
              </p:ext>
            </p:extLst>
          </p:nvPr>
        </p:nvGraphicFramePr>
        <p:xfrm>
          <a:off x="2590800" y="1458024"/>
          <a:ext cx="4191000" cy="20320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404659212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2409011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05249913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last_name</a:t>
                      </a:r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8672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Banda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57273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4231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95984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085142"/>
                  </a:ext>
                </a:extLst>
              </a:tr>
            </a:tbl>
          </a:graphicData>
        </a:graphic>
      </p:graphicFrame>
      <p:sp>
        <p:nvSpPr>
          <p:cNvPr id="8" name="Hộp Văn bản 3">
            <a:extLst>
              <a:ext uri="{FF2B5EF4-FFF2-40B4-BE49-F238E27FC236}">
                <a16:creationId xmlns:a16="http://schemas.microsoft.com/office/drawing/2014/main" id="{EBCAA5CF-3FD5-48FB-A183-5B931E7210EB}"/>
              </a:ext>
            </a:extLst>
          </p:cNvPr>
          <p:cNvSpPr txBox="1"/>
          <p:nvPr/>
        </p:nvSpPr>
        <p:spPr>
          <a:xfrm>
            <a:off x="2590800" y="104775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</a:p>
        </p:txBody>
      </p:sp>
      <p:sp>
        <p:nvSpPr>
          <p:cNvPr id="9" name="Hộp Văn bản 4">
            <a:extLst>
              <a:ext uri="{FF2B5EF4-FFF2-40B4-BE49-F238E27FC236}">
                <a16:creationId xmlns:a16="http://schemas.microsoft.com/office/drawing/2014/main" id="{A7F8253F-EDF8-44CF-AB36-2E72025E2A58}"/>
              </a:ext>
            </a:extLst>
          </p:cNvPr>
          <p:cNvSpPr txBox="1"/>
          <p:nvPr/>
        </p:nvSpPr>
        <p:spPr>
          <a:xfrm>
            <a:off x="1828800" y="3708312"/>
            <a:ext cx="2514600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APP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employees</a:t>
            </a:r>
          </a:p>
        </p:txBody>
      </p:sp>
      <p:cxnSp>
        <p:nvCxnSpPr>
          <p:cNvPr id="10" name="Đường kết nối: Mũi tên Gấp khúc 6">
            <a:extLst>
              <a:ext uri="{FF2B5EF4-FFF2-40B4-BE49-F238E27FC236}">
                <a16:creationId xmlns:a16="http://schemas.microsoft.com/office/drawing/2014/main" id="{82D3C47C-B5BA-455C-84CF-C6BB66C450F5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 bwMode="auto">
          <a:xfrm rot="10800000" flipH="1">
            <a:off x="1828800" y="2474024"/>
            <a:ext cx="762000" cy="1680564"/>
          </a:xfrm>
          <a:prstGeom prst="bentConnector3">
            <a:avLst>
              <a:gd name="adj1" fmla="val -30000"/>
            </a:avLst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Hộp Văn bản 20">
            <a:extLst>
              <a:ext uri="{FF2B5EF4-FFF2-40B4-BE49-F238E27FC236}">
                <a16:creationId xmlns:a16="http://schemas.microsoft.com/office/drawing/2014/main" id="{90078F47-E14F-424D-854E-51995C227E28}"/>
              </a:ext>
            </a:extLst>
          </p:cNvPr>
          <p:cNvSpPr txBox="1"/>
          <p:nvPr/>
        </p:nvSpPr>
        <p:spPr>
          <a:xfrm>
            <a:off x="198120" y="3490024"/>
            <a:ext cx="114748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Banda</a:t>
            </a:r>
          </a:p>
        </p:txBody>
      </p:sp>
      <p:sp>
        <p:nvSpPr>
          <p:cNvPr id="16" name="Hộp Văn bản 20">
            <a:extLst>
              <a:ext uri="{FF2B5EF4-FFF2-40B4-BE49-F238E27FC236}">
                <a16:creationId xmlns:a16="http://schemas.microsoft.com/office/drawing/2014/main" id="{F1FE9FA1-2737-4134-B13D-E7FA950A07FA}"/>
              </a:ext>
            </a:extLst>
          </p:cNvPr>
          <p:cNvSpPr txBox="1"/>
          <p:nvPr/>
        </p:nvSpPr>
        <p:spPr>
          <a:xfrm>
            <a:off x="195580" y="3828578"/>
            <a:ext cx="114748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Greene</a:t>
            </a:r>
          </a:p>
        </p:txBody>
      </p:sp>
      <p:sp>
        <p:nvSpPr>
          <p:cNvPr id="17" name="Hộp Văn bản 4">
            <a:extLst>
              <a:ext uri="{FF2B5EF4-FFF2-40B4-BE49-F238E27FC236}">
                <a16:creationId xmlns:a16="http://schemas.microsoft.com/office/drawing/2014/main" id="{99D09CC0-E69C-4C54-99EF-950B2AAF4E81}"/>
              </a:ext>
            </a:extLst>
          </p:cNvPr>
          <p:cNvSpPr txBox="1"/>
          <p:nvPr/>
        </p:nvSpPr>
        <p:spPr>
          <a:xfrm>
            <a:off x="5212080" y="3708312"/>
            <a:ext cx="3733800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APP 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employees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(‘Hintz’);</a:t>
            </a:r>
          </a:p>
        </p:txBody>
      </p:sp>
      <p:cxnSp>
        <p:nvCxnSpPr>
          <p:cNvPr id="18" name="Đường kết nối: Mũi tên Gấp khúc 6">
            <a:extLst>
              <a:ext uri="{FF2B5EF4-FFF2-40B4-BE49-F238E27FC236}">
                <a16:creationId xmlns:a16="http://schemas.microsoft.com/office/drawing/2014/main" id="{729E081D-476D-4F8E-A219-E691E02D58CE}"/>
              </a:ext>
            </a:extLst>
          </p:cNvPr>
          <p:cNvCxnSpPr>
            <a:cxnSpLocks/>
            <a:stCxn id="17" idx="0"/>
            <a:endCxn id="7" idx="3"/>
          </p:cNvCxnSpPr>
          <p:nvPr/>
        </p:nvCxnSpPr>
        <p:spPr bwMode="auto">
          <a:xfrm rot="16200000" flipV="1">
            <a:off x="6313246" y="2942578"/>
            <a:ext cx="1234288" cy="29718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Hộp Văn bản 20">
            <a:extLst>
              <a:ext uri="{FF2B5EF4-FFF2-40B4-BE49-F238E27FC236}">
                <a16:creationId xmlns:a16="http://schemas.microsoft.com/office/drawing/2014/main" id="{23043A98-9D9C-4BE0-B4F6-053D4F4456A0}"/>
              </a:ext>
            </a:extLst>
          </p:cNvPr>
          <p:cNvSpPr txBox="1"/>
          <p:nvPr/>
        </p:nvSpPr>
        <p:spPr>
          <a:xfrm>
            <a:off x="2610970" y="2682152"/>
            <a:ext cx="1351430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Hintz</a:t>
            </a:r>
          </a:p>
        </p:txBody>
      </p:sp>
      <p:sp>
        <p:nvSpPr>
          <p:cNvPr id="23" name="Hộp Văn bản 4">
            <a:extLst>
              <a:ext uri="{FF2B5EF4-FFF2-40B4-BE49-F238E27FC236}">
                <a16:creationId xmlns:a16="http://schemas.microsoft.com/office/drawing/2014/main" id="{893605A3-C604-4708-9843-75C205B32BC3}"/>
              </a:ext>
            </a:extLst>
          </p:cNvPr>
          <p:cNvSpPr txBox="1"/>
          <p:nvPr/>
        </p:nvSpPr>
        <p:spPr>
          <a:xfrm>
            <a:off x="1818640" y="4992981"/>
            <a:ext cx="2514600" cy="892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5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APP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FROM employees</a:t>
            </a:r>
          </a:p>
        </p:txBody>
      </p:sp>
      <p:cxnSp>
        <p:nvCxnSpPr>
          <p:cNvPr id="24" name="Đường kết nối: Mũi tên Gấp khúc 6">
            <a:extLst>
              <a:ext uri="{FF2B5EF4-FFF2-40B4-BE49-F238E27FC236}">
                <a16:creationId xmlns:a16="http://schemas.microsoft.com/office/drawing/2014/main" id="{1CE8DADA-BDB8-49F9-995D-E73D1F39728B}"/>
              </a:ext>
            </a:extLst>
          </p:cNvPr>
          <p:cNvCxnSpPr>
            <a:cxnSpLocks/>
            <a:stCxn id="23" idx="1"/>
            <a:endCxn id="7" idx="1"/>
          </p:cNvCxnSpPr>
          <p:nvPr/>
        </p:nvCxnSpPr>
        <p:spPr bwMode="auto">
          <a:xfrm rot="10800000" flipH="1">
            <a:off x="1818640" y="2474025"/>
            <a:ext cx="772160" cy="2965233"/>
          </a:xfrm>
          <a:prstGeom prst="bentConnector3">
            <a:avLst>
              <a:gd name="adj1" fmla="val -29605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Hộp Văn bản 20">
            <a:extLst>
              <a:ext uri="{FF2B5EF4-FFF2-40B4-BE49-F238E27FC236}">
                <a16:creationId xmlns:a16="http://schemas.microsoft.com/office/drawing/2014/main" id="{0966A7FA-C0D5-40C1-A6EE-E2F5014293C9}"/>
              </a:ext>
            </a:extLst>
          </p:cNvPr>
          <p:cNvSpPr txBox="1"/>
          <p:nvPr/>
        </p:nvSpPr>
        <p:spPr>
          <a:xfrm>
            <a:off x="228600" y="4829614"/>
            <a:ext cx="114748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Banda</a:t>
            </a:r>
          </a:p>
        </p:txBody>
      </p:sp>
      <p:sp>
        <p:nvSpPr>
          <p:cNvPr id="30" name="Hộp Văn bản 20">
            <a:extLst>
              <a:ext uri="{FF2B5EF4-FFF2-40B4-BE49-F238E27FC236}">
                <a16:creationId xmlns:a16="http://schemas.microsoft.com/office/drawing/2014/main" id="{8E88788F-774F-469A-808E-39DE682C7A0D}"/>
              </a:ext>
            </a:extLst>
          </p:cNvPr>
          <p:cNvSpPr txBox="1"/>
          <p:nvPr/>
        </p:nvSpPr>
        <p:spPr>
          <a:xfrm>
            <a:off x="228600" y="5168168"/>
            <a:ext cx="114748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Greene</a:t>
            </a:r>
          </a:p>
        </p:txBody>
      </p:sp>
      <p:sp>
        <p:nvSpPr>
          <p:cNvPr id="31" name="Hộp Văn bản 20">
            <a:extLst>
              <a:ext uri="{FF2B5EF4-FFF2-40B4-BE49-F238E27FC236}">
                <a16:creationId xmlns:a16="http://schemas.microsoft.com/office/drawing/2014/main" id="{B9BC8414-1F99-4458-BB4C-F597889FECBA}"/>
              </a:ext>
            </a:extLst>
          </p:cNvPr>
          <p:cNvSpPr txBox="1"/>
          <p:nvPr/>
        </p:nvSpPr>
        <p:spPr>
          <a:xfrm>
            <a:off x="223520" y="5522130"/>
            <a:ext cx="114748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Hintz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E96646-6319-4356-AD8E-128BA321D433}"/>
              </a:ext>
            </a:extLst>
          </p:cNvPr>
          <p:cNvSpPr txBox="1"/>
          <p:nvPr/>
        </p:nvSpPr>
        <p:spPr>
          <a:xfrm>
            <a:off x="5063490" y="4899198"/>
            <a:ext cx="3733800" cy="163121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99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+mj-lt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SELECT(Read)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dòng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truy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hai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+mj-lt"/>
                <a:cs typeface="Times New Roman" panose="02020603050405020304" pitchFamily="18" charset="0"/>
              </a:rPr>
              <a:t>nhiều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+mj-lt"/>
                <a:cs typeface="Times New Roman" panose="02020603050405020304" pitchFamily="18" charset="0"/>
              </a:rPr>
              <a:t>hơn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ở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Phantom Read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9FCEC74-2FC6-4300-AEF3-263E217D768D}"/>
              </a:ext>
            </a:extLst>
          </p:cNvPr>
          <p:cNvCxnSpPr>
            <a:stCxn id="32" idx="1"/>
            <a:endCxn id="31" idx="2"/>
          </p:cNvCxnSpPr>
          <p:nvPr/>
        </p:nvCxnSpPr>
        <p:spPr bwMode="auto">
          <a:xfrm rot="10800000" flipV="1">
            <a:off x="797262" y="5714806"/>
            <a:ext cx="4266228" cy="145878"/>
          </a:xfrm>
          <a:prstGeom prst="bentConnector4">
            <a:avLst>
              <a:gd name="adj1" fmla="val 10650"/>
              <a:gd name="adj2" fmla="val 297926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5030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>
            <a:extLst>
              <a:ext uri="{FF2B5EF4-FFF2-40B4-BE49-F238E27FC236}">
                <a16:creationId xmlns:a16="http://schemas.microsoft.com/office/drawing/2014/main" id="{50B2F16B-9661-45E6-89CA-4417E1A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Hệ Quản Trị CSDL - Khoa HTTT - ĐH CNTT Tp.HCM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086DA3D0-8711-4BCA-BC3F-F6F379D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2084A4-8267-4747-A432-429FEAAECDA2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0871C19-4677-48D6-96A2-5E572D44F1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4582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“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”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soát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. </a:t>
            </a:r>
          </a:p>
          <a:p>
            <a:pPr eaLnBrk="1" hangingPunct="1">
              <a:defRPr/>
            </a:pPr>
            <a:r>
              <a:rPr lang="en-US" sz="2800" dirty="0"/>
              <a:t>Oracle </a:t>
            </a:r>
            <a:r>
              <a:rPr lang="en-US" sz="2800" dirty="0" err="1"/>
              <a:t>cung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transaction isolation levels:</a:t>
            </a:r>
          </a:p>
          <a:p>
            <a:pPr lvl="1" eaLnBrk="1" hangingPunct="1">
              <a:defRPr/>
            </a:pPr>
            <a:r>
              <a:rPr lang="en-US" sz="2500" dirty="0"/>
              <a:t>Read Committed Isolation Level</a:t>
            </a:r>
          </a:p>
          <a:p>
            <a:pPr lvl="1" eaLnBrk="1" hangingPunct="1">
              <a:defRPr/>
            </a:pPr>
            <a:r>
              <a:rPr lang="en-US" sz="2500" dirty="0"/>
              <a:t>Serializable Isolation Level</a:t>
            </a:r>
          </a:p>
          <a:p>
            <a:pPr lvl="1" eaLnBrk="1" hangingPunct="1">
              <a:defRPr/>
            </a:pPr>
            <a:r>
              <a:rPr lang="en-US" sz="2500" dirty="0"/>
              <a:t>Read-Only Isolation Level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23557" name="Rectangle 70">
            <a:extLst>
              <a:ext uri="{FF2B5EF4-FFF2-40B4-BE49-F238E27FC236}">
                <a16:creationId xmlns:a16="http://schemas.microsoft.com/office/drawing/2014/main" id="{EC020362-F45E-4037-8C75-68043B88C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Isolation levels</a:t>
            </a:r>
          </a:p>
        </p:txBody>
      </p:sp>
    </p:spTree>
    <p:extLst>
      <p:ext uri="{BB962C8B-B14F-4D97-AF65-F5344CB8AC3E}">
        <p14:creationId xmlns:p14="http://schemas.microsoft.com/office/powerpoint/2010/main" val="348207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>
            <a:extLst>
              <a:ext uri="{FF2B5EF4-FFF2-40B4-BE49-F238E27FC236}">
                <a16:creationId xmlns:a16="http://schemas.microsoft.com/office/drawing/2014/main" id="{50B2F16B-9661-45E6-89CA-4417E1A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Hệ Quản Trị CSDL - Khoa HTTT - ĐH CNTT Tp.HCM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086DA3D0-8711-4BCA-BC3F-F6F379D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2084A4-8267-4747-A432-429FEAAECDA2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0871C19-4677-48D6-96A2-5E572D44F1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05000"/>
            <a:ext cx="8458200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b="1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 Committed</a:t>
            </a:r>
            <a:r>
              <a:rPr lang="en-US" dirty="0"/>
              <a:t>,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transaction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dirty="0"/>
              <a:t>.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transaction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.</a:t>
            </a:r>
          </a:p>
          <a:p>
            <a:pPr eaLnBrk="1" hangingPunct="1">
              <a:defRPr/>
            </a:pP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cô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b="1" dirty="0" err="1"/>
              <a:t>mặc</a:t>
            </a:r>
            <a:r>
              <a:rPr lang="en-US" sz="2800" b="1" dirty="0"/>
              <a:t> </a:t>
            </a:r>
            <a:r>
              <a:rPr lang="en-US" sz="2800" b="1" dirty="0" err="1"/>
              <a:t>định</a:t>
            </a:r>
            <a:r>
              <a:rPr lang="en-US" sz="2800" dirty="0"/>
              <a:t>.</a:t>
            </a:r>
          </a:p>
          <a:p>
            <a:pPr eaLnBrk="1" hangingPunct="1">
              <a:defRPr/>
            </a:pPr>
            <a:r>
              <a:rPr lang="en-US" sz="2800" dirty="0"/>
              <a:t>Transaction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cô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 Committed </a:t>
            </a:r>
            <a:r>
              <a:rPr lang="en-US" sz="2800" dirty="0" err="1"/>
              <a:t>ngăn</a:t>
            </a:r>
            <a:r>
              <a:rPr lang="en-US" sz="2800" dirty="0"/>
              <a:t> </a:t>
            </a:r>
            <a:r>
              <a:rPr lang="en-US" sz="2800" dirty="0" err="1"/>
              <a:t>ngừa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Dirty reads.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23557" name="Rectangle 70">
            <a:extLst>
              <a:ext uri="{FF2B5EF4-FFF2-40B4-BE49-F238E27FC236}">
                <a16:creationId xmlns:a16="http://schemas.microsoft.com/office/drawing/2014/main" id="{EC020362-F45E-4037-8C75-68043B88C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Read Committed Isolation Level</a:t>
            </a:r>
          </a:p>
        </p:txBody>
      </p:sp>
    </p:spTree>
    <p:extLst>
      <p:ext uri="{BB962C8B-B14F-4D97-AF65-F5344CB8AC3E}">
        <p14:creationId xmlns:p14="http://schemas.microsoft.com/office/powerpoint/2010/main" val="325554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>
            <a:extLst>
              <a:ext uri="{FF2B5EF4-FFF2-40B4-BE49-F238E27FC236}">
                <a16:creationId xmlns:a16="http://schemas.microsoft.com/office/drawing/2014/main" id="{50B2F16B-9661-45E6-89CA-4417E1A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Hệ Quản Trị CSDL - Khoa HTTT - ĐH CNTT Tp.HCM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086DA3D0-8711-4BCA-BC3F-F6F379D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2084A4-8267-4747-A432-429FEAAECDA2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0871C19-4677-48D6-96A2-5E572D44F1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057400"/>
            <a:ext cx="8458200" cy="5105400"/>
          </a:xfrm>
        </p:spPr>
        <p:txBody>
          <a:bodyPr/>
          <a:lstStyle/>
          <a:p>
            <a:pPr lvl="0"/>
            <a:r>
              <a:rPr lang="en-US" sz="2800" dirty="0"/>
              <a:t>Ở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cô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tuần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(serializable isolation level), transaction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transaction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mức</a:t>
            </a:r>
            <a:r>
              <a:rPr lang="en-US" sz="2800" dirty="0"/>
              <a:t> </a:t>
            </a:r>
            <a:r>
              <a:rPr lang="en-US" sz="2800" dirty="0" err="1"/>
              <a:t>cô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tuần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bởi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transaction </a:t>
            </a:r>
            <a:r>
              <a:rPr lang="en-US" sz="2800" dirty="0" err="1"/>
              <a:t>này</a:t>
            </a:r>
            <a:r>
              <a:rPr lang="en-US" sz="2800" dirty="0"/>
              <a:t>.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23557" name="Rectangle 70">
            <a:extLst>
              <a:ext uri="{FF2B5EF4-FFF2-40B4-BE49-F238E27FC236}">
                <a16:creationId xmlns:a16="http://schemas.microsoft.com/office/drawing/2014/main" id="{EC020362-F45E-4037-8C75-68043B88C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Serializable </a:t>
            </a:r>
            <a:r>
              <a:rPr lang="en-US" altLang="en-US" dirty="0"/>
              <a:t>Isolation Level</a:t>
            </a:r>
          </a:p>
        </p:txBody>
      </p:sp>
    </p:spTree>
    <p:extLst>
      <p:ext uri="{BB962C8B-B14F-4D97-AF65-F5344CB8AC3E}">
        <p14:creationId xmlns:p14="http://schemas.microsoft.com/office/powerpoint/2010/main" val="360695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>
            <a:extLst>
              <a:ext uri="{FF2B5EF4-FFF2-40B4-BE49-F238E27FC236}">
                <a16:creationId xmlns:a16="http://schemas.microsoft.com/office/drawing/2014/main" id="{50B2F16B-9661-45E6-89CA-4417E1A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Hệ Quản Trị CSDL - Khoa HTTT - ĐH CNTT Tp.HCM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086DA3D0-8711-4BCA-BC3F-F6F379D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2084A4-8267-4747-A432-429FEAAECDA2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0871C19-4677-48D6-96A2-5E572D44F1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458200" cy="5105400"/>
          </a:xfrm>
        </p:spPr>
        <p:txBody>
          <a:bodyPr/>
          <a:lstStyle/>
          <a:p>
            <a:pPr lvl="0"/>
            <a:r>
              <a:rPr lang="en-US" dirty="0" err="1"/>
              <a:t>Một</a:t>
            </a:r>
            <a:r>
              <a:rPr lang="en-US" dirty="0"/>
              <a:t> transaction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:</a:t>
            </a:r>
          </a:p>
          <a:p>
            <a:pPr lvl="1"/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cơ</a:t>
            </a:r>
            <a:r>
              <a:rPr lang="en-US" sz="2600" dirty="0"/>
              <a:t> </a:t>
            </a:r>
            <a:r>
              <a:rPr lang="en-US" sz="2600" dirty="0" err="1"/>
              <a:t>sở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lớn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transaction </a:t>
            </a:r>
            <a:r>
              <a:rPr lang="en-US" sz="2600" dirty="0" err="1"/>
              <a:t>ngắn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</a:t>
            </a:r>
            <a:r>
              <a:rPr lang="en-US" sz="2600" dirty="0" err="1"/>
              <a:t>cập</a:t>
            </a:r>
            <a:r>
              <a:rPr lang="en-US" sz="2600" dirty="0"/>
              <a:t> </a:t>
            </a:r>
            <a:r>
              <a:rPr lang="en-US" sz="2600" dirty="0" err="1"/>
              <a:t>nhật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vài</a:t>
            </a:r>
            <a:r>
              <a:rPr lang="en-US" sz="2600" dirty="0"/>
              <a:t> </a:t>
            </a:r>
            <a:r>
              <a:rPr lang="en-US" sz="2600" dirty="0" err="1"/>
              <a:t>dòng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 </a:t>
            </a:r>
            <a:r>
              <a:rPr lang="en-US" sz="2600" dirty="0" err="1"/>
              <a:t>Trường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2 transaction </a:t>
            </a:r>
            <a:r>
              <a:rPr lang="en-US" sz="2600" dirty="0" err="1"/>
              <a:t>đồng</a:t>
            </a:r>
            <a:r>
              <a:rPr lang="en-US" sz="2600" dirty="0"/>
              <a:t> </a:t>
            </a:r>
            <a:r>
              <a:rPr lang="en-US" sz="2600" dirty="0" err="1"/>
              <a:t>thời</a:t>
            </a:r>
            <a:r>
              <a:rPr lang="en-US" sz="2600" dirty="0"/>
              <a:t> </a:t>
            </a:r>
            <a:r>
              <a:rPr lang="en-US" sz="2600" dirty="0" err="1"/>
              <a:t>sửa</a:t>
            </a:r>
            <a:r>
              <a:rPr lang="en-US" sz="2600" dirty="0"/>
              <a:t> </a:t>
            </a:r>
            <a:r>
              <a:rPr lang="en-US" sz="2600" dirty="0" err="1"/>
              <a:t>đổi</a:t>
            </a:r>
            <a:r>
              <a:rPr lang="en-US" sz="2600" dirty="0"/>
              <a:t> </a:t>
            </a:r>
            <a:r>
              <a:rPr lang="en-US" sz="2600" dirty="0" err="1"/>
              <a:t>cùng</a:t>
            </a:r>
            <a:r>
              <a:rPr lang="en-US" sz="2600" dirty="0"/>
              <a:t> 1 </a:t>
            </a:r>
            <a:r>
              <a:rPr lang="en-US" sz="2600" dirty="0" err="1"/>
              <a:t>dòng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thấp</a:t>
            </a:r>
            <a:r>
              <a:rPr lang="en-US" sz="2600" dirty="0"/>
              <a:t>.</a:t>
            </a:r>
          </a:p>
          <a:p>
            <a:pPr lvl="1"/>
            <a:r>
              <a:rPr lang="en-US" sz="2600" dirty="0"/>
              <a:t> </a:t>
            </a:r>
            <a:r>
              <a:rPr lang="en-US" sz="2600" dirty="0" err="1"/>
              <a:t>Trường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transaction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dài</a:t>
            </a:r>
            <a:r>
              <a:rPr lang="en-US" sz="2600" dirty="0"/>
              <a:t> </a:t>
            </a:r>
            <a:r>
              <a:rPr lang="en-US" sz="2600" dirty="0" err="1"/>
              <a:t>chủ</a:t>
            </a:r>
            <a:r>
              <a:rPr lang="en-US" sz="2600" dirty="0"/>
              <a:t> </a:t>
            </a:r>
            <a:r>
              <a:rPr lang="en-US" sz="2600" dirty="0" err="1"/>
              <a:t>yếu</a:t>
            </a:r>
            <a:r>
              <a:rPr lang="en-US" sz="2600" dirty="0"/>
              <a:t> </a:t>
            </a:r>
            <a:r>
              <a:rPr lang="en-US" sz="2600" dirty="0" err="1"/>
              <a:t>chỉ</a:t>
            </a:r>
            <a:r>
              <a:rPr lang="en-US" sz="2600" dirty="0"/>
              <a:t> </a:t>
            </a:r>
            <a:r>
              <a:rPr lang="en-US" sz="2600" dirty="0" err="1"/>
              <a:t>đọc</a:t>
            </a:r>
            <a:r>
              <a:rPr lang="en-US" sz="2600" dirty="0"/>
              <a:t>.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23557" name="Rectangle 70">
            <a:extLst>
              <a:ext uri="{FF2B5EF4-FFF2-40B4-BE49-F238E27FC236}">
                <a16:creationId xmlns:a16="http://schemas.microsoft.com/office/drawing/2014/main" id="{EC020362-F45E-4037-8C75-68043B88C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Serializable </a:t>
            </a:r>
            <a:r>
              <a:rPr lang="en-US" altLang="en-US" dirty="0"/>
              <a:t>Isolation Level</a:t>
            </a:r>
          </a:p>
        </p:txBody>
      </p:sp>
    </p:spTree>
    <p:extLst>
      <p:ext uri="{BB962C8B-B14F-4D97-AF65-F5344CB8AC3E}">
        <p14:creationId xmlns:p14="http://schemas.microsoft.com/office/powerpoint/2010/main" val="88912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>
            <a:extLst>
              <a:ext uri="{FF2B5EF4-FFF2-40B4-BE49-F238E27FC236}">
                <a16:creationId xmlns:a16="http://schemas.microsoft.com/office/drawing/2014/main" id="{50B2F16B-9661-45E6-89CA-4417E1A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Hệ Quản Trị CSDL - Khoa HTTT - ĐH CNTT Tp.HCM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086DA3D0-8711-4BCA-BC3F-F6F379D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2084A4-8267-4747-A432-429FEAAECDA2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0871C19-4677-48D6-96A2-5E572D44F1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4582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Ở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transaction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transaction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 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transaction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transaction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transaction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bao </a:t>
            </a:r>
            <a:r>
              <a:rPr lang="en-US" dirty="0" err="1"/>
              <a:t>lâu</a:t>
            </a:r>
            <a:r>
              <a:rPr lang="en-US" dirty="0"/>
              <a:t>. Transaction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(serializable)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ngừa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Dirty reads, Nonrepeatable reads, Phantom reads.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23557" name="Rectangle 70">
            <a:extLst>
              <a:ext uri="{FF2B5EF4-FFF2-40B4-BE49-F238E27FC236}">
                <a16:creationId xmlns:a16="http://schemas.microsoft.com/office/drawing/2014/main" id="{EC020362-F45E-4037-8C75-68043B88C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Serializable </a:t>
            </a:r>
            <a:r>
              <a:rPr lang="en-US" altLang="en-US" dirty="0"/>
              <a:t>Isolation Level</a:t>
            </a:r>
          </a:p>
        </p:txBody>
      </p:sp>
    </p:spTree>
    <p:extLst>
      <p:ext uri="{BB962C8B-B14F-4D97-AF65-F5344CB8AC3E}">
        <p14:creationId xmlns:p14="http://schemas.microsoft.com/office/powerpoint/2010/main" val="229260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5DC44C6B-F34C-4589-B91D-F65B483F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/>
              <a:t>Hệ Quản Trị CSDL - Khoa HTTT - ĐH CNTT Tp.HCM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6DE56293-1808-41D0-B9E7-04545319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73244A-1E12-4FC9-B93F-618D83A6C6FE}" type="slidenum">
              <a:rPr lang="en-US" altLang="en-US" sz="800" smtClean="0"/>
              <a:pPr/>
              <a:t>2</a:t>
            </a:fld>
            <a:endParaRPr lang="en-US" altLang="en-US" sz="800"/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A274F48F-2E7F-466E-88CE-6101ADF02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/>
            <a:r>
              <a:rPr lang="en-US" altLang="en-US" dirty="0"/>
              <a:t>Transactions </a:t>
            </a:r>
          </a:p>
          <a:p>
            <a:pPr eaLnBrk="1" hangingPunct="1"/>
            <a:r>
              <a:rPr lang="en-US" altLang="en-US" dirty="0"/>
              <a:t>Concurrency &amp; Locking</a:t>
            </a:r>
          </a:p>
          <a:p>
            <a:pPr eaLnBrk="1" hangingPunct="1"/>
            <a:r>
              <a:rPr lang="en-US" altLang="en-US" dirty="0"/>
              <a:t>Deadlocks</a:t>
            </a:r>
          </a:p>
        </p:txBody>
      </p:sp>
      <p:sp>
        <p:nvSpPr>
          <p:cNvPr id="9221" name="Rectangle 6">
            <a:extLst>
              <a:ext uri="{FF2B5EF4-FFF2-40B4-BE49-F238E27FC236}">
                <a16:creationId xmlns:a16="http://schemas.microsoft.com/office/drawing/2014/main" id="{44D45612-0C7A-4B71-AAD0-EB96A5145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Nội dung chi tiết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>
            <a:extLst>
              <a:ext uri="{FF2B5EF4-FFF2-40B4-BE49-F238E27FC236}">
                <a16:creationId xmlns:a16="http://schemas.microsoft.com/office/drawing/2014/main" id="{50B2F16B-9661-45E6-89CA-4417E1A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Hệ Quản Trị CSDL - Khoa HTTT - ĐH CNTT Tp.HCM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086DA3D0-8711-4BCA-BC3F-F6F379D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2084A4-8267-4747-A432-429FEAAECDA2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0871C19-4677-48D6-96A2-5E572D44F1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447800"/>
            <a:ext cx="8458200" cy="2362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Oracle, </a:t>
            </a:r>
            <a:r>
              <a:rPr lang="en-US" dirty="0" err="1"/>
              <a:t>nếu</a:t>
            </a:r>
            <a:r>
              <a:rPr lang="en-US" dirty="0"/>
              <a:t> transaction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1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transaction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b="1" dirty="0" err="1"/>
              <a:t>đã</a:t>
            </a:r>
            <a:r>
              <a:rPr lang="en-US" b="1" dirty="0"/>
              <a:t> commit</a:t>
            </a:r>
            <a:r>
              <a:rPr lang="en-US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khi</a:t>
            </a:r>
            <a:r>
              <a:rPr lang="en-US" dirty="0"/>
              <a:t> transaction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1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marL="349250" lvl="1" indent="0" eaLnBrk="1" hangingPunct="1">
              <a:buNone/>
              <a:defRPr/>
            </a:pPr>
            <a:r>
              <a:rPr lang="en-US" sz="18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eaLnBrk="1" hangingPunct="1">
              <a:buNone/>
              <a:defRPr/>
            </a:pPr>
            <a:endParaRPr lang="en-US" sz="1850" dirty="0"/>
          </a:p>
          <a:p>
            <a:pPr marL="0" indent="0" eaLnBrk="1" hangingPunct="1">
              <a:buNone/>
              <a:defRPr/>
            </a:pPr>
            <a:endParaRPr lang="en-US" sz="185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23557" name="Rectangle 70">
            <a:extLst>
              <a:ext uri="{FF2B5EF4-FFF2-40B4-BE49-F238E27FC236}">
                <a16:creationId xmlns:a16="http://schemas.microsoft.com/office/drawing/2014/main" id="{EC020362-F45E-4037-8C75-68043B88C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Serializable </a:t>
            </a:r>
            <a:r>
              <a:rPr lang="en-US" altLang="en-US" dirty="0"/>
              <a:t>Isolation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356F0-AFA6-4736-B08D-31EB71681362}"/>
              </a:ext>
            </a:extLst>
          </p:cNvPr>
          <p:cNvSpPr txBox="1"/>
          <p:nvPr/>
        </p:nvSpPr>
        <p:spPr>
          <a:xfrm>
            <a:off x="345440" y="3891280"/>
            <a:ext cx="8686800" cy="400110"/>
          </a:xfrm>
          <a:prstGeom prst="rect">
            <a:avLst/>
          </a:prstGeom>
          <a:solidFill>
            <a:srgbClr val="99FF66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ORA-08177: Cannot serialize access for this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4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>
            <a:extLst>
              <a:ext uri="{FF2B5EF4-FFF2-40B4-BE49-F238E27FC236}">
                <a16:creationId xmlns:a16="http://schemas.microsoft.com/office/drawing/2014/main" id="{50B2F16B-9661-45E6-89CA-4417E1A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Hệ Quản Trị CSDL - Khoa HTTT - ĐH CNTT Tp.HCM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086DA3D0-8711-4BCA-BC3F-F6F379D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2084A4-8267-4747-A432-429FEAAECDA2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0871C19-4677-48D6-96A2-5E572D44F1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4582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Read-only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Serializable,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transaction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Read-only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transaction (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SYS).</a:t>
            </a:r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23557" name="Rectangle 70">
            <a:extLst>
              <a:ext uri="{FF2B5EF4-FFF2-40B4-BE49-F238E27FC236}">
                <a16:creationId xmlns:a16="http://schemas.microsoft.com/office/drawing/2014/main" id="{EC020362-F45E-4037-8C75-68043B88C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Read-Only </a:t>
            </a:r>
            <a:r>
              <a:rPr lang="en-US" altLang="en-US" dirty="0"/>
              <a:t>Isolation Level</a:t>
            </a:r>
          </a:p>
        </p:txBody>
      </p:sp>
    </p:spTree>
    <p:extLst>
      <p:ext uri="{BB962C8B-B14F-4D97-AF65-F5344CB8AC3E}">
        <p14:creationId xmlns:p14="http://schemas.microsoft.com/office/powerpoint/2010/main" val="178921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>
            <a:extLst>
              <a:ext uri="{FF2B5EF4-FFF2-40B4-BE49-F238E27FC236}">
                <a16:creationId xmlns:a16="http://schemas.microsoft.com/office/drawing/2014/main" id="{50B2F16B-9661-45E6-89CA-4417E1A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Hệ Quản Trị CSDL - Khoa HTTT - ĐH CNTT Tp.HCM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086DA3D0-8711-4BCA-BC3F-F6F379D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2084A4-8267-4747-A432-429FEAAECDA2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0871C19-4677-48D6-96A2-5E572D44F1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458200" cy="51054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23557" name="Rectangle 70">
            <a:extLst>
              <a:ext uri="{FF2B5EF4-FFF2-40B4-BE49-F238E27FC236}">
                <a16:creationId xmlns:a16="http://schemas.microsoft.com/office/drawing/2014/main" id="{EC020362-F45E-4037-8C75-68043B88C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12" y="140167"/>
            <a:ext cx="8153400" cy="868362"/>
          </a:xfrm>
        </p:spPr>
        <p:txBody>
          <a:bodyPr/>
          <a:lstStyle/>
          <a:p>
            <a:pPr eaLnBrk="1" hangingPunct="1"/>
            <a:r>
              <a:rPr lang="en-US" altLang="en-US" sz="4000" dirty="0" err="1"/>
              <a:t>Lược</a:t>
            </a:r>
            <a:r>
              <a:rPr lang="en-US" altLang="en-US" sz="4000" dirty="0"/>
              <a:t> </a:t>
            </a:r>
            <a:r>
              <a:rPr lang="en-US" altLang="en-US" sz="4000" dirty="0" err="1"/>
              <a:t>đồ</a:t>
            </a:r>
            <a:r>
              <a:rPr lang="en-US" altLang="en-US" sz="4000" dirty="0"/>
              <a:t> </a:t>
            </a:r>
            <a:r>
              <a:rPr lang="en-US" altLang="en-US" sz="4000" dirty="0" err="1"/>
              <a:t>cơ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sở</a:t>
            </a:r>
            <a:r>
              <a:rPr lang="en-US" altLang="en-US" sz="4000" dirty="0"/>
              <a:t> </a:t>
            </a:r>
            <a:r>
              <a:rPr lang="en-US" altLang="en-US" sz="4000" dirty="0" err="1"/>
              <a:t>dữ</a:t>
            </a:r>
            <a:r>
              <a:rPr lang="en-US" altLang="en-US" sz="4000" dirty="0"/>
              <a:t> </a:t>
            </a:r>
            <a:r>
              <a:rPr lang="en-US" altLang="en-US" sz="4000" dirty="0" err="1"/>
              <a:t>liệu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minh</a:t>
            </a:r>
            <a:r>
              <a:rPr lang="en-US" altLang="en-US" sz="4000" dirty="0"/>
              <a:t> </a:t>
            </a:r>
            <a:r>
              <a:rPr lang="en-US" altLang="en-US" sz="4000" dirty="0" err="1"/>
              <a:t>họa</a:t>
            </a:r>
            <a:endParaRPr lang="en-US" alt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C4C68E-13FC-4C3B-BC63-27503FFE1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51852"/>
              </p:ext>
            </p:extLst>
          </p:nvPr>
        </p:nvGraphicFramePr>
        <p:xfrm>
          <a:off x="184727" y="1783815"/>
          <a:ext cx="8774545" cy="4516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1346">
                  <a:extLst>
                    <a:ext uri="{9D8B030D-6E8A-4147-A177-3AD203B41FA5}">
                      <a16:colId xmlns:a16="http://schemas.microsoft.com/office/drawing/2014/main" val="1648986106"/>
                    </a:ext>
                  </a:extLst>
                </a:gridCol>
                <a:gridCol w="1482945">
                  <a:extLst>
                    <a:ext uri="{9D8B030D-6E8A-4147-A177-3AD203B41FA5}">
                      <a16:colId xmlns:a16="http://schemas.microsoft.com/office/drawing/2014/main" val="938219786"/>
                    </a:ext>
                  </a:extLst>
                </a:gridCol>
                <a:gridCol w="2535127">
                  <a:extLst>
                    <a:ext uri="{9D8B030D-6E8A-4147-A177-3AD203B41FA5}">
                      <a16:colId xmlns:a16="http://schemas.microsoft.com/office/drawing/2014/main" val="530065120"/>
                    </a:ext>
                  </a:extLst>
                </a:gridCol>
                <a:gridCol w="2535127">
                  <a:extLst>
                    <a:ext uri="{9D8B030D-6E8A-4147-A177-3AD203B41FA5}">
                      <a16:colId xmlns:a16="http://schemas.microsoft.com/office/drawing/2014/main" val="289703118"/>
                    </a:ext>
                  </a:extLst>
                </a:gridCol>
              </a:tblGrid>
              <a:tr h="5849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Thuộc tính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Kiểu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dữ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liệu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Ý nghĩa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Ràng buộc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792457"/>
                  </a:ext>
                </a:extLst>
              </a:tr>
              <a:tr h="5849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registrationID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varchar2(5)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mã đăng kí học phần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Khóa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chính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183138"/>
                  </a:ext>
                </a:extLst>
              </a:tr>
              <a:tr h="8270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registeredBy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varchar2(5)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mã sinh viên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Khóa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ngoại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tham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chiếu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đến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khóa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chính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studentID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của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bảng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Student.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453313"/>
                  </a:ext>
                </a:extLst>
              </a:tr>
              <a:tr h="8270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approvedBy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varchar2(5)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mã nhân viên phòng đào tạo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Khóa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ngoại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tham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chiếu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đến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khóa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chính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PDT_id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của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bảng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PhongDaoTao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324556"/>
                  </a:ext>
                </a:extLst>
              </a:tr>
              <a:tr h="8270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offeringID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varchar2(10)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mã học phần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Khóa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ngoại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tham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chiếu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đến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khóa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chính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subjectID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của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bảng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Subject.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23334"/>
                  </a:ext>
                </a:extLst>
              </a:tr>
              <a:tr h="5849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semester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varchar2(32)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học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kì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6590" marR="46590" marT="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99487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B7AF191-778D-499D-B49E-35D046BA2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32" y="1333962"/>
            <a:ext cx="180317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Subject_Registration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308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>
            <a:extLst>
              <a:ext uri="{FF2B5EF4-FFF2-40B4-BE49-F238E27FC236}">
                <a16:creationId xmlns:a16="http://schemas.microsoft.com/office/drawing/2014/main" id="{50B2F16B-9661-45E6-89CA-4417E1A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Hệ Quản Trị CSDL - Khoa HTTT - ĐH CNTT Tp.HCM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086DA3D0-8711-4BCA-BC3F-F6F379D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2084A4-8267-4747-A432-429FEAAECDA2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557" name="Rectangle 70">
            <a:extLst>
              <a:ext uri="{FF2B5EF4-FFF2-40B4-BE49-F238E27FC236}">
                <a16:creationId xmlns:a16="http://schemas.microsoft.com/office/drawing/2014/main" id="{EC020362-F45E-4037-8C75-68043B88C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err="1"/>
              <a:t>Kết</a:t>
            </a:r>
            <a:r>
              <a:rPr lang="en-US" sz="4000" dirty="0"/>
              <a:t> </a:t>
            </a:r>
            <a:r>
              <a:rPr lang="en-US" sz="4000" dirty="0" err="1"/>
              <a:t>luận</a:t>
            </a:r>
            <a:endParaRPr lang="en-US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C9A0E6-7A8A-4334-8DED-AB2B4EDE0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82713"/>
              </p:ext>
            </p:extLst>
          </p:nvPr>
        </p:nvGraphicFramePr>
        <p:xfrm>
          <a:off x="342900" y="1851213"/>
          <a:ext cx="8458199" cy="38100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047775">
                  <a:extLst>
                    <a:ext uri="{9D8B030D-6E8A-4147-A177-3AD203B41FA5}">
                      <a16:colId xmlns:a16="http://schemas.microsoft.com/office/drawing/2014/main" val="2559555781"/>
                    </a:ext>
                  </a:extLst>
                </a:gridCol>
                <a:gridCol w="1602606">
                  <a:extLst>
                    <a:ext uri="{9D8B030D-6E8A-4147-A177-3AD203B41FA5}">
                      <a16:colId xmlns:a16="http://schemas.microsoft.com/office/drawing/2014/main" val="1690273366"/>
                    </a:ext>
                  </a:extLst>
                </a:gridCol>
                <a:gridCol w="1602606">
                  <a:extLst>
                    <a:ext uri="{9D8B030D-6E8A-4147-A177-3AD203B41FA5}">
                      <a16:colId xmlns:a16="http://schemas.microsoft.com/office/drawing/2014/main" val="1302912233"/>
                    </a:ext>
                  </a:extLst>
                </a:gridCol>
                <a:gridCol w="1602606">
                  <a:extLst>
                    <a:ext uri="{9D8B030D-6E8A-4147-A177-3AD203B41FA5}">
                      <a16:colId xmlns:a16="http://schemas.microsoft.com/office/drawing/2014/main" val="3191254260"/>
                    </a:ext>
                  </a:extLst>
                </a:gridCol>
                <a:gridCol w="1602606">
                  <a:extLst>
                    <a:ext uri="{9D8B030D-6E8A-4147-A177-3AD203B41FA5}">
                      <a16:colId xmlns:a16="http://schemas.microsoft.com/office/drawing/2014/main" val="3959737096"/>
                    </a:ext>
                  </a:extLst>
                </a:gridCol>
              </a:tblGrid>
              <a:tr h="816748">
                <a:tc>
                  <a:txBody>
                    <a:bodyPr/>
                    <a:lstStyle/>
                    <a:p>
                      <a:pPr marL="412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Isolation Level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Dirty Read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Nonrepeatable Read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Phantom Read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Lost Update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3322604"/>
                  </a:ext>
                </a:extLst>
              </a:tr>
              <a:tr h="748313">
                <a:tc>
                  <a:txBody>
                    <a:bodyPr/>
                    <a:lstStyle/>
                    <a:p>
                      <a:pPr marL="412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 uncommitted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xảy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ra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xảy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ra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xảy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ra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xảy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ra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14664"/>
                  </a:ext>
                </a:extLst>
              </a:tr>
              <a:tr h="748313">
                <a:tc>
                  <a:txBody>
                    <a:bodyPr/>
                    <a:lstStyle/>
                    <a:p>
                      <a:pPr marL="412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Read committed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Không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xảy</a:t>
                      </a:r>
                      <a:r>
                        <a:rPr lang="en-US" sz="1400" dirty="0">
                          <a:effectLst/>
                        </a:rPr>
                        <a:t> ra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xảy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ra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xảy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ra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xảy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ra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648289"/>
                  </a:ext>
                </a:extLst>
              </a:tr>
              <a:tr h="748313">
                <a:tc>
                  <a:txBody>
                    <a:bodyPr/>
                    <a:lstStyle/>
                    <a:p>
                      <a:pPr marL="412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Repeatable read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Không xảy 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Không xảy 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xảy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ra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Có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</a:rPr>
                        <a:t>xảy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 ra</a:t>
                      </a:r>
                      <a:endParaRPr lang="en-US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088993"/>
                  </a:ext>
                </a:extLst>
              </a:tr>
              <a:tr h="748313">
                <a:tc>
                  <a:txBody>
                    <a:bodyPr/>
                    <a:lstStyle/>
                    <a:p>
                      <a:pPr marL="412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Serializable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Không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xảy</a:t>
                      </a:r>
                      <a:r>
                        <a:rPr lang="en-US" sz="1400" dirty="0">
                          <a:effectLst/>
                        </a:rPr>
                        <a:t> ra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Không xảy 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Không xảy ra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Không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xảy</a:t>
                      </a:r>
                      <a:r>
                        <a:rPr lang="en-US" sz="1400" dirty="0">
                          <a:effectLst/>
                        </a:rPr>
                        <a:t> ra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4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34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67176B9D-345F-46BC-8FD6-5007AEB5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</a:rPr>
              <a:t>Hệ Quản Trị CSDL - Khoa HTTT - ĐH CNTT Tp.HCM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7C56FD35-C886-46B4-B615-6106AE1A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8A6C59-3A70-47CD-BDE7-32AE0283F25D}" type="slidenum">
              <a:rPr lang="en-US" altLang="en-US" sz="800" smtClean="0">
                <a:solidFill>
                  <a:srgbClr val="000000"/>
                </a:solidFill>
              </a:rPr>
              <a:pPr/>
              <a:t>24</a:t>
            </a:fld>
            <a:endParaRPr lang="en-US" altLang="en-US" sz="800">
              <a:solidFill>
                <a:srgbClr val="000000"/>
              </a:solidFill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3E9A639-27D5-4DE2-9618-78A821EA2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029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969696"/>
                </a:solidFill>
              </a:rPr>
              <a:t>Transactions</a:t>
            </a:r>
          </a:p>
          <a:p>
            <a:pPr eaLnBrk="1" hangingPunct="1"/>
            <a:r>
              <a:rPr lang="en-US" altLang="en-US" dirty="0">
                <a:solidFill>
                  <a:srgbClr val="969696"/>
                </a:solidFill>
              </a:rPr>
              <a:t>Concurrency &amp;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969696"/>
                </a:solidFill>
              </a:rPr>
              <a:t>Locking</a:t>
            </a:r>
          </a:p>
          <a:p>
            <a:pPr eaLnBrk="1" hangingPunct="1"/>
            <a:r>
              <a:rPr lang="en-US" altLang="en-US" dirty="0">
                <a:solidFill>
                  <a:srgbClr val="969696"/>
                </a:solidFill>
              </a:rPr>
              <a:t>Deadlocks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492BCEAB-B8B6-44CF-A31C-DB8695BE3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Nội dung chi tiết</a:t>
            </a:r>
          </a:p>
        </p:txBody>
      </p:sp>
    </p:spTree>
    <p:extLst>
      <p:ext uri="{BB962C8B-B14F-4D97-AF65-F5344CB8AC3E}">
        <p14:creationId xmlns:p14="http://schemas.microsoft.com/office/powerpoint/2010/main" val="1463315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67176B9D-345F-46BC-8FD6-5007AEB5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</a:rPr>
              <a:t>Hệ Quản Trị CSDL - Khoa HTTT - ĐH CNTT Tp.HCM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7C56FD35-C886-46B4-B615-6106AE1A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8A6C59-3A70-47CD-BDE7-32AE0283F25D}" type="slidenum">
              <a:rPr lang="en-US" altLang="en-US" sz="800" smtClean="0">
                <a:solidFill>
                  <a:srgbClr val="000000"/>
                </a:solidFill>
              </a:rPr>
              <a:pPr/>
              <a:t>25</a:t>
            </a:fld>
            <a:endParaRPr lang="en-US" altLang="en-US" sz="800">
              <a:solidFill>
                <a:srgbClr val="000000"/>
              </a:solidFill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3E9A639-27D5-4DE2-9618-78A821EA2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029200"/>
          </a:xfrm>
        </p:spPr>
        <p:txBody>
          <a:bodyPr/>
          <a:lstStyle/>
          <a:p>
            <a:pPr eaLnBrk="1" hangingPunct="1"/>
            <a:r>
              <a:rPr lang="en-US" altLang="en-US" dirty="0"/>
              <a:t>Ý </a:t>
            </a:r>
            <a:r>
              <a:rPr lang="en-US" altLang="en-US" dirty="0" err="1"/>
              <a:t>tưởng</a:t>
            </a:r>
            <a:r>
              <a:rPr lang="en-US" altLang="en-US" dirty="0"/>
              <a:t> (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ảnh</a:t>
            </a:r>
            <a:r>
              <a:rPr lang="en-US" altLang="en-US" dirty="0"/>
              <a:t> </a:t>
            </a:r>
            <a:r>
              <a:rPr lang="en-US" altLang="en-US" dirty="0" err="1"/>
              <a:t>nh</a:t>
            </a:r>
            <a:r>
              <a:rPr lang="vi-VN" altLang="en-US" dirty="0"/>
              <a:t>ư</a:t>
            </a:r>
            <a:r>
              <a:rPr lang="en-US" altLang="en-US" dirty="0"/>
              <a:t> slide 12, 13, 14)</a:t>
            </a:r>
          </a:p>
          <a:p>
            <a:pPr eaLnBrk="1" hangingPunct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</a:t>
            </a:r>
            <a:r>
              <a:rPr lang="en-US" altLang="en-US" dirty="0" err="1"/>
              <a:t>minh</a:t>
            </a:r>
            <a:r>
              <a:rPr lang="en-US" altLang="en-US" dirty="0"/>
              <a:t> </a:t>
            </a:r>
            <a:r>
              <a:rPr lang="en-US" altLang="en-US" dirty="0" err="1"/>
              <a:t>họa</a:t>
            </a:r>
            <a:r>
              <a:rPr lang="en-US" altLang="en-US" dirty="0"/>
              <a:t>: quay video </a:t>
            </a:r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</a:t>
            </a:r>
            <a:r>
              <a:rPr lang="en-US" altLang="en-US" dirty="0" err="1"/>
              <a:t>dealocks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HR (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sz="2800" dirty="0">
                <a:cs typeface="Arial" panose="020B0604020202020204" pitchFamily="34" charset="0"/>
                <a:hlinkClick r:id="rId3"/>
              </a:rPr>
              <a:t>https://docs.oracle.com/en/database/oracle/oracle-database/19/cncpt/data-concurrency-and-consistency.html</a:t>
            </a:r>
            <a:r>
              <a:rPr lang="en-US" altLang="en-US" sz="2800" dirty="0"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cs typeface="Arial" panose="020B0604020202020204" pitchFamily="34" charset="0"/>
              </a:rPr>
              <a:t>mục</a:t>
            </a:r>
            <a:r>
              <a:rPr lang="en-US" altLang="en-US" sz="2800" dirty="0">
                <a:cs typeface="Arial" panose="020B0604020202020204" pitchFamily="34" charset="0"/>
              </a:rPr>
              <a:t> Locks and Deadlocks</a:t>
            </a:r>
          </a:p>
          <a:p>
            <a:pPr eaLnBrk="1" hangingPunct="1"/>
            <a:r>
              <a:rPr lang="en-US" altLang="en-US" dirty="0"/>
              <a:t>)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492BCEAB-B8B6-44CF-A31C-DB8695BE3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Deadlocks</a:t>
            </a:r>
          </a:p>
        </p:txBody>
      </p:sp>
    </p:spTree>
    <p:extLst>
      <p:ext uri="{BB962C8B-B14F-4D97-AF65-F5344CB8AC3E}">
        <p14:creationId xmlns:p14="http://schemas.microsoft.com/office/powerpoint/2010/main" val="3973869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FCB69E91-C212-4403-887F-761F6FACD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/>
              <a:t>Hệ Quản Trị CSDL - Khoa HTTT - ĐH CNTT Tp.HCM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E4C26885-3426-42EA-967D-C062D2DA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CF5568-8156-4282-A0E1-511FE473956E}" type="slidenum">
              <a:rPr lang="en-US" altLang="en-US" sz="800" smtClean="0"/>
              <a:pPr/>
              <a:t>26</a:t>
            </a:fld>
            <a:endParaRPr lang="en-US" altLang="en-US" sz="800"/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700965F8-B937-431B-A8BB-40DEB42F0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7924800" cy="868362"/>
          </a:xfrm>
        </p:spPr>
        <p:txBody>
          <a:bodyPr/>
          <a:lstStyle/>
          <a:p>
            <a:pPr eaLnBrk="1" hangingPunct="1"/>
            <a:r>
              <a:rPr lang="en-US" altLang="en-US"/>
              <a:t>Tài liệu tham khảo </a:t>
            </a:r>
          </a:p>
        </p:txBody>
      </p:sp>
      <p:sp>
        <p:nvSpPr>
          <p:cNvPr id="25605" name="Rectangle 6">
            <a:extLst>
              <a:ext uri="{FF2B5EF4-FFF2-40B4-BE49-F238E27FC236}">
                <a16:creationId xmlns:a16="http://schemas.microsoft.com/office/drawing/2014/main" id="{016B49A8-B8AF-40D8-85B4-85542FC10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[1]. </a:t>
            </a:r>
            <a:r>
              <a:rPr lang="en-US" altLang="en-US" sz="2000" dirty="0">
                <a:cs typeface="Arial" panose="020B0604020202020204" pitchFamily="34" charset="0"/>
                <a:hlinkClick r:id="rId3"/>
              </a:rPr>
              <a:t>https://docs.oracle.com/en/database/oracle/oracle-database/19/cncpt/data-concurrency-and-consistency.html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000" dirty="0"/>
              <a:t>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20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56BD9FA8-DC89-4D32-9138-0552425B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</a:rPr>
              <a:t>Hệ Quản Trị CSDL - Khoa HTTT - ĐH CNTT Tp.HCM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1B44B0B7-211F-48C9-836C-5A4143FA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920C44-2F62-4817-9ADB-E101FDA421FF}" type="slidenum">
              <a:rPr lang="en-US" altLang="en-US" sz="800" smtClean="0">
                <a:solidFill>
                  <a:srgbClr val="000000"/>
                </a:solidFill>
              </a:rPr>
              <a:pPr/>
              <a:t>3</a:t>
            </a:fld>
            <a:endParaRPr lang="en-US" altLang="en-US" sz="800">
              <a:solidFill>
                <a:srgbClr val="000000"/>
              </a:solidFill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A970388B-BC31-41DD-B871-1025D5A53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029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969696"/>
                </a:solidFill>
              </a:rPr>
              <a:t>Transactions</a:t>
            </a:r>
          </a:p>
          <a:p>
            <a:pPr eaLnBrk="1" hangingPunct="1"/>
            <a:r>
              <a:rPr lang="en-US" altLang="en-US" dirty="0"/>
              <a:t>Concurrency &amp; Locking</a:t>
            </a:r>
          </a:p>
          <a:p>
            <a:pPr eaLnBrk="1" hangingPunct="1"/>
            <a:r>
              <a:rPr lang="en-US" altLang="en-US" dirty="0"/>
              <a:t>Deadlocks</a:t>
            </a:r>
          </a:p>
          <a:p>
            <a:pPr lvl="1" eaLnBrk="1" hangingPunct="1"/>
            <a:endParaRPr lang="en-US" altLang="en-US" dirty="0">
              <a:solidFill>
                <a:srgbClr val="5F5F5F"/>
              </a:solidFill>
            </a:endParaRP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DA89FD7E-6791-4C21-A796-156472744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Nội dung chi tiết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23A52BA2-B286-4C73-AE8B-3E0CD8DE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</a:rPr>
              <a:t>Hệ Quản Trị CSDL - Khoa HTTT - ĐH CNTT Tp.HCM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2CADD40A-B49D-4D39-8B24-2274F91D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CC28A4-75F4-446A-B437-AFD7B4A2A660}" type="slidenum">
              <a:rPr lang="en-US" altLang="en-US" sz="800" smtClean="0">
                <a:solidFill>
                  <a:srgbClr val="000000"/>
                </a:solidFill>
              </a:rPr>
              <a:pPr/>
              <a:t>4</a:t>
            </a:fld>
            <a:endParaRPr lang="en-US" altLang="en-US" sz="800">
              <a:solidFill>
                <a:srgbClr val="000000"/>
              </a:solidFill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5CEBAD2-CD37-4023-B382-78A0F8A8C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5029200"/>
          </a:xfrm>
        </p:spPr>
        <p:txBody>
          <a:bodyPr/>
          <a:lstStyle/>
          <a:p>
            <a:pPr marL="342900" lvl="1" indent="0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FB8FBFC7-2691-4E54-9B46-0A147B7A22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Transaction</a:t>
            </a:r>
          </a:p>
        </p:txBody>
      </p:sp>
      <p:grpSp>
        <p:nvGrpSpPr>
          <p:cNvPr id="13318" name="Group 25">
            <a:extLst>
              <a:ext uri="{FF2B5EF4-FFF2-40B4-BE49-F238E27FC236}">
                <a16:creationId xmlns:a16="http://schemas.microsoft.com/office/drawing/2014/main" id="{3D9FFD79-D044-4A3C-83B4-B508CB7F979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438400"/>
            <a:ext cx="3124200" cy="2362200"/>
            <a:chOff x="480" y="1824"/>
            <a:chExt cx="1968" cy="1488"/>
          </a:xfrm>
        </p:grpSpPr>
        <p:grpSp>
          <p:nvGrpSpPr>
            <p:cNvPr id="13325" name="Group 20">
              <a:extLst>
                <a:ext uri="{FF2B5EF4-FFF2-40B4-BE49-F238E27FC236}">
                  <a16:creationId xmlns:a16="http://schemas.microsoft.com/office/drawing/2014/main" id="{EC4B8DAD-7444-48E8-B23B-14D26E628D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2256"/>
              <a:ext cx="1776" cy="1056"/>
              <a:chOff x="2496" y="1920"/>
              <a:chExt cx="1776" cy="1056"/>
            </a:xfrm>
          </p:grpSpPr>
          <p:sp>
            <p:nvSpPr>
              <p:cNvPr id="13329" name="Text Box 16">
                <a:extLst>
                  <a:ext uri="{FF2B5EF4-FFF2-40B4-BE49-F238E27FC236}">
                    <a16:creationId xmlns:a16="http://schemas.microsoft.com/office/drawing/2014/main" id="{BAA07DD5-8258-4780-9D73-C53BCED0F4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920"/>
                <a:ext cx="15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Đọc số dư của tài khoản A</a:t>
                </a:r>
                <a:endParaRPr lang="vi-VN" alt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0" name="Text Box 17">
                <a:extLst>
                  <a:ext uri="{FF2B5EF4-FFF2-40B4-BE49-F238E27FC236}">
                    <a16:creationId xmlns:a16="http://schemas.microsoft.com/office/drawing/2014/main" id="{BF36F32C-DC38-4C4C-8889-29E2A2C87A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208"/>
                <a:ext cx="177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Kiểm tra (số dư &gt; số tiền cần rút)</a:t>
                </a:r>
                <a:endParaRPr lang="vi-VN" alt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1" name="Text Box 18">
                <a:extLst>
                  <a:ext uri="{FF2B5EF4-FFF2-40B4-BE49-F238E27FC236}">
                    <a16:creationId xmlns:a16="http://schemas.microsoft.com/office/drawing/2014/main" id="{DAA25D51-110F-4581-968D-A64968707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496"/>
                <a:ext cx="15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Tăng số dư của tài khoản B </a:t>
                </a:r>
                <a:endParaRPr lang="vi-VN" altLang="en-US" sz="1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2" name="Text Box 19">
                <a:extLst>
                  <a:ext uri="{FF2B5EF4-FFF2-40B4-BE49-F238E27FC236}">
                    <a16:creationId xmlns:a16="http://schemas.microsoft.com/office/drawing/2014/main" id="{063DD509-5F65-4FA5-A630-F17330A9EB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153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Giảm số dư của tài khoản A </a:t>
                </a:r>
                <a:endParaRPr lang="vi-VN" altLang="en-US" sz="1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326" name="Text Box 21">
              <a:extLst>
                <a:ext uri="{FF2B5EF4-FFF2-40B4-BE49-F238E27FC236}">
                  <a16:creationId xmlns:a16="http://schemas.microsoft.com/office/drawing/2014/main" id="{22B9B99B-9FE4-43E7-BCCE-7667BC6EB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920"/>
              <a:ext cx="76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b="1">
                  <a:solidFill>
                    <a:srgbClr val="000000"/>
                  </a:solidFill>
                </a:rPr>
                <a:t>Tài khoản A</a:t>
              </a:r>
              <a:endParaRPr lang="vi-VN" alt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3327" name="Text Box 22">
              <a:extLst>
                <a:ext uri="{FF2B5EF4-FFF2-40B4-BE49-F238E27FC236}">
                  <a16:creationId xmlns:a16="http://schemas.microsoft.com/office/drawing/2014/main" id="{9B7C12D6-9914-4908-9CF9-A25DADDFF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920"/>
              <a:ext cx="8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b="1">
                  <a:solidFill>
                    <a:srgbClr val="000000"/>
                  </a:solidFill>
                </a:rPr>
                <a:t>Tài khoản B</a:t>
              </a:r>
              <a:endParaRPr lang="vi-VN" altLang="en-US" sz="1400" b="1">
                <a:solidFill>
                  <a:srgbClr val="000000"/>
                </a:solidFill>
              </a:endParaRPr>
            </a:p>
          </p:txBody>
        </p:sp>
        <p:sp>
          <p:nvSpPr>
            <p:cNvPr id="13328" name="Freeform 23">
              <a:extLst>
                <a:ext uri="{FF2B5EF4-FFF2-40B4-BE49-F238E27FC236}">
                  <a16:creationId xmlns:a16="http://schemas.microsoft.com/office/drawing/2014/main" id="{F9DA54CA-72B6-4F59-BAB6-0FC8DCA12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824"/>
              <a:ext cx="1056" cy="96"/>
            </a:xfrm>
            <a:custGeom>
              <a:avLst/>
              <a:gdLst>
                <a:gd name="T0" fmla="*/ 0 w 1056"/>
                <a:gd name="T1" fmla="*/ 96 h 96"/>
                <a:gd name="T2" fmla="*/ 480 w 1056"/>
                <a:gd name="T3" fmla="*/ 0 h 96"/>
                <a:gd name="T4" fmla="*/ 1056 w 1056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6" h="96">
                  <a:moveTo>
                    <a:pt x="0" y="96"/>
                  </a:moveTo>
                  <a:cubicBezTo>
                    <a:pt x="152" y="48"/>
                    <a:pt x="304" y="0"/>
                    <a:pt x="480" y="0"/>
                  </a:cubicBezTo>
                  <a:cubicBezTo>
                    <a:pt x="656" y="0"/>
                    <a:pt x="856" y="48"/>
                    <a:pt x="1056" y="9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19" name="Group 29">
            <a:extLst>
              <a:ext uri="{FF2B5EF4-FFF2-40B4-BE49-F238E27FC236}">
                <a16:creationId xmlns:a16="http://schemas.microsoft.com/office/drawing/2014/main" id="{5D6B5A15-4C78-4D62-8CC2-2CCAB21F584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114800"/>
            <a:ext cx="1066800" cy="304800"/>
            <a:chOff x="2208" y="2976"/>
            <a:chExt cx="672" cy="192"/>
          </a:xfrm>
        </p:grpSpPr>
        <p:sp>
          <p:nvSpPr>
            <p:cNvPr id="13323" name="Text Box 26">
              <a:extLst>
                <a:ext uri="{FF2B5EF4-FFF2-40B4-BE49-F238E27FC236}">
                  <a16:creationId xmlns:a16="http://schemas.microsoft.com/office/drawing/2014/main" id="{E1BE8DE7-26E6-4252-A91F-9479105C4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976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b="1">
                  <a:solidFill>
                    <a:srgbClr val="669999"/>
                  </a:solidFill>
                </a:rPr>
                <a:t>Sự cố</a:t>
              </a:r>
              <a:endParaRPr lang="vi-VN" altLang="en-US" sz="1400" b="1">
                <a:solidFill>
                  <a:srgbClr val="669999"/>
                </a:solidFill>
              </a:endParaRPr>
            </a:p>
          </p:txBody>
        </p:sp>
        <p:sp>
          <p:nvSpPr>
            <p:cNvPr id="13324" name="Line 28">
              <a:extLst>
                <a:ext uri="{FF2B5EF4-FFF2-40B4-BE49-F238E27FC236}">
                  <a16:creationId xmlns:a16="http://schemas.microsoft.com/office/drawing/2014/main" id="{6E73228C-2BA0-44EF-A7BE-B42A8985E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68"/>
              <a:ext cx="5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arrow" w="lg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0" name="Text Box 30">
            <a:extLst>
              <a:ext uri="{FF2B5EF4-FFF2-40B4-BE49-F238E27FC236}">
                <a16:creationId xmlns:a16="http://schemas.microsoft.com/office/drawing/2014/main" id="{224C91B2-FDBD-4092-9E7F-85B6DA9D8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14800"/>
            <a:ext cx="2057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669999"/>
                </a:solidFill>
              </a:rPr>
              <a:t>Ngân hàng chịu lỗ 1 khoản tiền ???</a:t>
            </a:r>
            <a:endParaRPr lang="vi-VN" altLang="en-US" sz="1600" b="1">
              <a:solidFill>
                <a:srgbClr val="669999"/>
              </a:solidFill>
            </a:endParaRPr>
          </a:p>
        </p:txBody>
      </p:sp>
      <p:sp>
        <p:nvSpPr>
          <p:cNvPr id="290847" name="Text Box 31">
            <a:extLst>
              <a:ext uri="{FF2B5EF4-FFF2-40B4-BE49-F238E27FC236}">
                <a16:creationId xmlns:a16="http://schemas.microsoft.com/office/drawing/2014/main" id="{68170BB9-2B4A-476E-B411-FC49EAD46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000099"/>
                </a:solidFill>
              </a:rPr>
              <a:t>Nguyên tố</a:t>
            </a:r>
            <a:endParaRPr lang="vi-VN" altLang="en-US" sz="1600" b="1">
              <a:solidFill>
                <a:srgbClr val="000099"/>
              </a:solidFill>
            </a:endParaRPr>
          </a:p>
        </p:txBody>
      </p:sp>
      <p:sp>
        <p:nvSpPr>
          <p:cNvPr id="290848" name="Oval 32">
            <a:extLst>
              <a:ext uri="{FF2B5EF4-FFF2-40B4-BE49-F238E27FC236}">
                <a16:creationId xmlns:a16="http://schemas.microsoft.com/office/drawing/2014/main" id="{299595DE-2CE4-423D-896C-01D32E20C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038600"/>
            <a:ext cx="2057400" cy="762000"/>
          </a:xfrm>
          <a:prstGeom prst="ellipse">
            <a:avLst/>
          </a:prstGeom>
          <a:noFill/>
          <a:ln w="12700">
            <a:solidFill>
              <a:srgbClr val="000099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47" grpId="0"/>
      <p:bldP spid="2908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A881441A-6B06-4522-842B-33DBB977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</a:rPr>
              <a:t>Hệ Quản Trị CSDL - Khoa HTTT - ĐH CNTT Tp.HCM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97D0EE1B-9701-476D-B9D6-4D5FA82A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11A21B-F794-4FDA-B693-B5DD8903460F}" type="slidenum">
              <a:rPr lang="en-US" altLang="en-US" sz="800" smtClean="0">
                <a:solidFill>
                  <a:srgbClr val="000000"/>
                </a:solidFill>
              </a:rPr>
              <a:pPr/>
              <a:t>5</a:t>
            </a:fld>
            <a:endParaRPr lang="en-US" altLang="en-US" sz="800">
              <a:solidFill>
                <a:srgbClr val="000000"/>
              </a:solidFill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881EB0E9-C9FB-48E3-875A-8575955BE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5029200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Transaction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1 </a:t>
            </a:r>
            <a:r>
              <a:rPr lang="en-US" altLang="en-US" sz="2400" dirty="0" err="1"/>
              <a:t>tập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hợp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thứ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tác</a:t>
            </a:r>
            <a:r>
              <a:rPr lang="en-US" altLang="en-US" sz="2400" dirty="0"/>
              <a:t> (statement) </a:t>
            </a:r>
            <a:r>
              <a:rPr lang="en-US" altLang="en-US" sz="2400" dirty="0" err="1"/>
              <a:t>truy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xuất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trên</a:t>
            </a:r>
            <a:r>
              <a:rPr lang="en-US" altLang="en-US" sz="2400" dirty="0"/>
              <a:t> CSDL </a:t>
            </a:r>
            <a:r>
              <a:rPr lang="en-US" altLang="en-US" sz="2400" dirty="0" err="1"/>
              <a:t>thành</a:t>
            </a:r>
            <a:r>
              <a:rPr lang="en-US" altLang="en-US" sz="2400" dirty="0"/>
              <a:t> 1 </a:t>
            </a:r>
            <a:r>
              <a:rPr lang="en-US" altLang="en-US" sz="2400" dirty="0" err="1"/>
              <a:t>đơn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vị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việc</a:t>
            </a:r>
            <a:r>
              <a:rPr lang="en-US" altLang="en-US" sz="2400" dirty="0"/>
              <a:t> logic (</a:t>
            </a:r>
            <a:r>
              <a:rPr lang="en-US" altLang="en-US" sz="2400" dirty="0" err="1"/>
              <a:t>xem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1 </a:t>
            </a:r>
            <a:r>
              <a:rPr lang="en-US" altLang="en-US" sz="2400" dirty="0" err="1"/>
              <a:t>thao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nguyên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tố</a:t>
            </a:r>
            <a:r>
              <a:rPr lang="en-US" altLang="en-US" sz="2400" dirty="0"/>
              <a:t>), </a:t>
            </a:r>
            <a:r>
              <a:rPr lang="en-US" altLang="en-US" sz="2400" dirty="0" err="1"/>
              <a:t>chuyển</a:t>
            </a:r>
            <a:r>
              <a:rPr lang="en-US" altLang="en-US" sz="2400" dirty="0"/>
              <a:t> CSDL </a:t>
            </a:r>
            <a:r>
              <a:rPr lang="en-US" altLang="en-US" sz="2400" dirty="0" err="1"/>
              <a:t>từ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này</a:t>
            </a:r>
            <a:r>
              <a:rPr lang="en-US" altLang="en-US" sz="2400" dirty="0"/>
              <a:t> sang </a:t>
            </a:r>
            <a:r>
              <a:rPr lang="en-US" altLang="en-US" sz="2400" dirty="0" err="1"/>
              <a:t>trạng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khác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 err="1"/>
              <a:t>Một</a:t>
            </a:r>
            <a:r>
              <a:rPr lang="en-US" altLang="en-US" sz="2400" dirty="0"/>
              <a:t> transaction </a:t>
            </a:r>
            <a:r>
              <a:rPr lang="en-US" altLang="en-US" sz="2400" dirty="0" err="1"/>
              <a:t>bắt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đầu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bằng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câu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SQL </a:t>
            </a:r>
            <a:r>
              <a:rPr lang="en-US" altLang="en-US" sz="2400" dirty="0" err="1"/>
              <a:t>nào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thúc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bằng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lệnh</a:t>
            </a:r>
            <a:r>
              <a:rPr lang="en-US" altLang="en-US" sz="2400" dirty="0"/>
              <a:t> COMMIT </a:t>
            </a:r>
            <a:r>
              <a:rPr lang="en-US" altLang="en-US" sz="2400" dirty="0" err="1"/>
              <a:t>hoặc</a:t>
            </a:r>
            <a:r>
              <a:rPr lang="en-US" altLang="en-US" sz="2400" dirty="0"/>
              <a:t> ROLLBACK</a:t>
            </a:r>
          </a:p>
          <a:p>
            <a:pPr eaLnBrk="1" hangingPunct="1"/>
            <a:r>
              <a:rPr lang="en-US" altLang="en-US" sz="2400" dirty="0" err="1"/>
              <a:t>Lệnh</a:t>
            </a:r>
            <a:r>
              <a:rPr lang="en-US" altLang="en-US" sz="2400" dirty="0"/>
              <a:t> COMMIT </a:t>
            </a:r>
            <a:r>
              <a:rPr lang="en-US" altLang="en-US" sz="2400" dirty="0" err="1"/>
              <a:t>hoàn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tất</a:t>
            </a:r>
            <a:r>
              <a:rPr lang="en-US" altLang="en-US" sz="2400" dirty="0"/>
              <a:t> transaction, </a:t>
            </a:r>
            <a:r>
              <a:rPr lang="en-US" altLang="en-US" sz="2400" dirty="0" err="1"/>
              <a:t>làm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thay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đổi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vĩnh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viễn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đối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CSDL</a:t>
            </a:r>
          </a:p>
          <a:p>
            <a:pPr eaLnBrk="1" hangingPunct="1"/>
            <a:r>
              <a:rPr lang="en-US" altLang="en-US" sz="2400" dirty="0" err="1"/>
              <a:t>Lệnh</a:t>
            </a:r>
            <a:r>
              <a:rPr lang="en-US" altLang="en-US" sz="2400" dirty="0"/>
              <a:t> ROLLBACK quay </a:t>
            </a:r>
            <a:r>
              <a:rPr lang="en-US" altLang="en-US" sz="2400" dirty="0" err="1"/>
              <a:t>lui</a:t>
            </a:r>
            <a:r>
              <a:rPr lang="en-US" altLang="en-US" sz="2400" dirty="0"/>
              <a:t> transaction, </a:t>
            </a:r>
            <a:r>
              <a:rPr lang="en-US" altLang="en-US" sz="2400" dirty="0" err="1"/>
              <a:t>trạng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thái</a:t>
            </a:r>
            <a:r>
              <a:rPr lang="en-US" altLang="en-US" sz="2400" dirty="0"/>
              <a:t> ban </a:t>
            </a:r>
            <a:r>
              <a:rPr lang="en-US" altLang="en-US" sz="2400" dirty="0" err="1"/>
              <a:t>đầu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trước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transaction </a:t>
            </a:r>
            <a:r>
              <a:rPr lang="en-US" altLang="en-US" sz="2400" dirty="0" err="1"/>
              <a:t>phải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phục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bảo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toàn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dữ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liệu</a:t>
            </a:r>
            <a:endParaRPr lang="en-US" altLang="en-US" sz="2400" dirty="0"/>
          </a:p>
          <a:p>
            <a:pPr eaLnBrk="1" hangingPunct="1"/>
            <a:r>
              <a:rPr lang="en-US" altLang="en-US" sz="2400" dirty="0" err="1"/>
              <a:t>Lệnh</a:t>
            </a:r>
            <a:r>
              <a:rPr lang="en-US" altLang="en-US" sz="2400" dirty="0"/>
              <a:t> COMMIT </a:t>
            </a:r>
            <a:r>
              <a:rPr lang="en-US" altLang="en-US" sz="2400" dirty="0" err="1"/>
              <a:t>hoặc</a:t>
            </a:r>
            <a:r>
              <a:rPr lang="en-US" altLang="en-US" sz="2400" dirty="0"/>
              <a:t> ROLLBACK </a:t>
            </a:r>
            <a:r>
              <a:rPr lang="en-US" altLang="en-US" sz="2400" dirty="0" err="1"/>
              <a:t>giải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phóng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khóa</a:t>
            </a:r>
            <a:r>
              <a:rPr lang="en-US" altLang="en-US" sz="2400" dirty="0"/>
              <a:t> (locks)</a:t>
            </a:r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FBBAE745-120B-412B-A3D6-0EEF2371F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Transaction là gì?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9454ED9B-7DE7-4911-964B-CAC17230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</a:rPr>
              <a:t>Hệ Quản Trị CSDL - Khoa HTTT - ĐH CNTT Tp.HCM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C9DC5DE2-56A3-47E8-82BA-5593D9C5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C2350B-30D8-4167-82EC-45ECA7E0A3F9}" type="slidenum">
              <a:rPr lang="en-US" altLang="en-US" sz="800" smtClean="0">
                <a:solidFill>
                  <a:srgbClr val="000000"/>
                </a:solidFill>
              </a:rPr>
              <a:pPr/>
              <a:t>6</a:t>
            </a:fld>
            <a:endParaRPr lang="en-US" altLang="en-US" sz="800">
              <a:solidFill>
                <a:srgbClr val="000000"/>
              </a:solidFill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6286F282-FA23-464A-9083-975E07A44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7224" y="1841355"/>
            <a:ext cx="6366164" cy="1080794"/>
          </a:xfrm>
        </p:spPr>
        <p:txBody>
          <a:bodyPr/>
          <a:lstStyle/>
          <a:p>
            <a:pPr marL="0" indent="0" algn="l" eaLnBrk="1" hangingPunct="1">
              <a:buNone/>
              <a:defRPr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employees VALUE (100,’JOHN’)</a:t>
            </a:r>
          </a:p>
          <a:p>
            <a:pPr marL="0" indent="0" algn="l" eaLnBrk="1" hangingPunct="1">
              <a:buNone/>
              <a:defRPr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employees VALUE (200,’MANDY’)</a:t>
            </a:r>
          </a:p>
          <a:p>
            <a:pPr marL="0" indent="0" algn="l" eaLnBrk="1" hangingPunct="1">
              <a:buNone/>
              <a:defRPr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  <a:p>
            <a:pPr marL="0" indent="0" algn="l" eaLnBrk="1" hangingPunct="1"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endParaRPr lang="en-US" altLang="en-US" dirty="0"/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5F73A4D5-F5A4-4CFE-B102-998546684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r>
              <a:rPr lang="en-US" altLang="en-US" dirty="0"/>
              <a:t> </a:t>
            </a:r>
            <a:r>
              <a:rPr lang="en-US" altLang="en-US" dirty="0" err="1"/>
              <a:t>về</a:t>
            </a:r>
            <a:r>
              <a:rPr lang="en-US" altLang="en-US" dirty="0"/>
              <a:t> transaction 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197384AD-3B18-459F-ACC0-6760246C29A3}"/>
              </a:ext>
            </a:extLst>
          </p:cNvPr>
          <p:cNvSpPr txBox="1"/>
          <p:nvPr/>
        </p:nvSpPr>
        <p:spPr>
          <a:xfrm>
            <a:off x="5562600" y="619050"/>
            <a:ext cx="1905000" cy="7078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Transaction 1 </a:t>
            </a:r>
            <a:r>
              <a:rPr lang="en-US" b="1" dirty="0" err="1"/>
              <a:t>bắt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endParaRPr lang="en-US" b="1" dirty="0"/>
          </a:p>
        </p:txBody>
      </p:sp>
      <p:cxnSp>
        <p:nvCxnSpPr>
          <p:cNvPr id="4" name="Đường kết nối Mũi tên Thẳng 3">
            <a:extLst>
              <a:ext uri="{FF2B5EF4-FFF2-40B4-BE49-F238E27FC236}">
                <a16:creationId xmlns:a16="http://schemas.microsoft.com/office/drawing/2014/main" id="{85A4E0B9-49C2-49F7-922D-698E7176EC2E}"/>
              </a:ext>
            </a:extLst>
          </p:cNvPr>
          <p:cNvCxnSpPr>
            <a:cxnSpLocks/>
            <a:stCxn id="2" idx="1"/>
          </p:cNvCxnSpPr>
          <p:nvPr/>
        </p:nvCxnSpPr>
        <p:spPr bwMode="auto">
          <a:xfrm flipH="1">
            <a:off x="3048000" y="972993"/>
            <a:ext cx="2514600" cy="8141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8" name="Bảng 9">
            <a:extLst>
              <a:ext uri="{FF2B5EF4-FFF2-40B4-BE49-F238E27FC236}">
                <a16:creationId xmlns:a16="http://schemas.microsoft.com/office/drawing/2014/main" id="{B344C27F-193D-405B-9618-17C8CCC89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421611"/>
              </p:ext>
            </p:extLst>
          </p:nvPr>
        </p:nvGraphicFramePr>
        <p:xfrm>
          <a:off x="6705600" y="1716617"/>
          <a:ext cx="2133600" cy="120553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35423">
                  <a:extLst>
                    <a:ext uri="{9D8B030D-6E8A-4147-A177-3AD203B41FA5}">
                      <a16:colId xmlns:a16="http://schemas.microsoft.com/office/drawing/2014/main" val="3279717016"/>
                    </a:ext>
                  </a:extLst>
                </a:gridCol>
                <a:gridCol w="1098177">
                  <a:extLst>
                    <a:ext uri="{9D8B030D-6E8A-4147-A177-3AD203B41FA5}">
                      <a16:colId xmlns:a16="http://schemas.microsoft.com/office/drawing/2014/main" val="478420267"/>
                    </a:ext>
                  </a:extLst>
                </a:gridCol>
              </a:tblGrid>
              <a:tr h="4018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7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48921"/>
                  </a:ext>
                </a:extLst>
              </a:tr>
              <a:tr h="401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25374"/>
                  </a:ext>
                </a:extLst>
              </a:tr>
              <a:tr h="401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MANDY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66380"/>
                  </a:ext>
                </a:extLst>
              </a:tr>
            </a:tbl>
          </a:graphicData>
        </a:graphic>
      </p:graphicFrame>
      <p:sp>
        <p:nvSpPr>
          <p:cNvPr id="21" name="Rectangle 2">
            <a:extLst>
              <a:ext uri="{FF2B5EF4-FFF2-40B4-BE49-F238E27FC236}">
                <a16:creationId xmlns:a16="http://schemas.microsoft.com/office/drawing/2014/main" id="{2C040158-9176-4E5D-B95D-7C25FE441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94683"/>
            <a:ext cx="6831105" cy="108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employees WHERE Name =‘MANDY’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UPDATE employees SET </a:t>
            </a:r>
            <a:r>
              <a:rPr lang="en-US" alt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empID</a:t>
            </a: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=‘101’ WHERE Name=‘JOHN’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endParaRPr lang="en-US" altLang="en-US" dirty="0"/>
          </a:p>
        </p:txBody>
      </p:sp>
      <p:graphicFrame>
        <p:nvGraphicFramePr>
          <p:cNvPr id="22" name="Bảng 9">
            <a:extLst>
              <a:ext uri="{FF2B5EF4-FFF2-40B4-BE49-F238E27FC236}">
                <a16:creationId xmlns:a16="http://schemas.microsoft.com/office/drawing/2014/main" id="{31A8A640-1D64-44F5-8B63-D162540C6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77981"/>
              </p:ext>
            </p:extLst>
          </p:nvPr>
        </p:nvGraphicFramePr>
        <p:xfrm>
          <a:off x="6705600" y="3187092"/>
          <a:ext cx="2133600" cy="120553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27971701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78420267"/>
                    </a:ext>
                  </a:extLst>
                </a:gridCol>
              </a:tblGrid>
              <a:tr h="4018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7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48921"/>
                  </a:ext>
                </a:extLst>
              </a:tr>
              <a:tr h="401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25374"/>
                  </a:ext>
                </a:extLst>
              </a:tr>
              <a:tr h="401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MANDY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66380"/>
                  </a:ext>
                </a:extLst>
              </a:tr>
            </a:tbl>
          </a:graphicData>
        </a:graphic>
      </p:graphicFrame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D75E9A26-CB20-4C62-8728-EA1ECC351A81}"/>
              </a:ext>
            </a:extLst>
          </p:cNvPr>
          <p:cNvCxnSpPr>
            <a:cxnSpLocks/>
            <a:stCxn id="26" idx="3"/>
          </p:cNvCxnSpPr>
          <p:nvPr/>
        </p:nvCxnSpPr>
        <p:spPr bwMode="auto">
          <a:xfrm flipV="1">
            <a:off x="5443818" y="4001200"/>
            <a:ext cx="1261782" cy="6691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F1DB5179-224A-43BD-A1E7-509B70BB1873}"/>
              </a:ext>
            </a:extLst>
          </p:cNvPr>
          <p:cNvSpPr txBox="1"/>
          <p:nvPr/>
        </p:nvSpPr>
        <p:spPr>
          <a:xfrm>
            <a:off x="3538818" y="4254894"/>
            <a:ext cx="1905000" cy="830997"/>
          </a:xfrm>
          <a:prstGeom prst="rect">
            <a:avLst/>
          </a:prstGeom>
          <a:noFill/>
          <a:ln w="38100"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/>
              <a:t>Thay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áp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vì</a:t>
            </a:r>
            <a:r>
              <a:rPr lang="en-US" sz="1600" dirty="0"/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EE9B8054-9042-499D-8BF9-A2D353829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296724"/>
            <a:ext cx="6831105" cy="1080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l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UPDATE employees SET name=‘JACK’ </a:t>
            </a:r>
            <a:r>
              <a:rPr lang="en-US" alt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empID</a:t>
            </a:r>
            <a:r>
              <a:rPr lang="en-US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=‘101’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</a:p>
          <a:p>
            <a:pPr marL="0" indent="0" algn="l" eaLnBrk="1" hangingPunct="1">
              <a:buFont typeface="Wingdings" panose="05000000000000000000" pitchFamily="2" charset="2"/>
              <a:buNone/>
              <a:defRPr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endParaRPr lang="en-US" altLang="en-US" dirty="0"/>
          </a:p>
        </p:txBody>
      </p:sp>
      <p:graphicFrame>
        <p:nvGraphicFramePr>
          <p:cNvPr id="28" name="Bảng 9">
            <a:extLst>
              <a:ext uri="{FF2B5EF4-FFF2-40B4-BE49-F238E27FC236}">
                <a16:creationId xmlns:a16="http://schemas.microsoft.com/office/drawing/2014/main" id="{720CEB54-2F1D-4CB8-8BE2-4F9620FE1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561167"/>
              </p:ext>
            </p:extLst>
          </p:nvPr>
        </p:nvGraphicFramePr>
        <p:xfrm>
          <a:off x="6629400" y="5072911"/>
          <a:ext cx="2133600" cy="121717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27971701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78420267"/>
                    </a:ext>
                  </a:extLst>
                </a:gridCol>
              </a:tblGrid>
              <a:tr h="4134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7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E7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48921"/>
                  </a:ext>
                </a:extLst>
              </a:tr>
              <a:tr h="401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25374"/>
                  </a:ext>
                </a:extLst>
              </a:tr>
              <a:tr h="401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MANDY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66380"/>
                  </a:ext>
                </a:extLst>
              </a:tr>
            </a:tbl>
          </a:graphicData>
        </a:graphic>
      </p:graphicFrame>
      <p:graphicFrame>
        <p:nvGraphicFramePr>
          <p:cNvPr id="15" name="Bảng 19">
            <a:extLst>
              <a:ext uri="{FF2B5EF4-FFF2-40B4-BE49-F238E27FC236}">
                <a16:creationId xmlns:a16="http://schemas.microsoft.com/office/drawing/2014/main" id="{5ED7321B-5239-43BE-9B10-D770EAC62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42361"/>
              </p:ext>
            </p:extLst>
          </p:nvPr>
        </p:nvGraphicFramePr>
        <p:xfrm>
          <a:off x="7687236" y="5496079"/>
          <a:ext cx="107576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75764">
                  <a:extLst>
                    <a:ext uri="{9D8B030D-6E8A-4147-A177-3AD203B41FA5}">
                      <a16:colId xmlns:a16="http://schemas.microsoft.com/office/drawing/2014/main" val="3820095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JACK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857452"/>
                  </a:ext>
                </a:extLst>
              </a:tr>
            </a:tbl>
          </a:graphicData>
        </a:graphic>
      </p:graphicFrame>
      <p:pic>
        <p:nvPicPr>
          <p:cNvPr id="25" name="Hình ảnh 24" descr="Ảnh có chứa đồng hồ, vẽ&#10;&#10;Mô tả được tạo tự động">
            <a:extLst>
              <a:ext uri="{FF2B5EF4-FFF2-40B4-BE49-F238E27FC236}">
                <a16:creationId xmlns:a16="http://schemas.microsoft.com/office/drawing/2014/main" id="{BD326F3F-64AF-4330-B37D-0330F995B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45" y="5852653"/>
            <a:ext cx="5143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1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uiExpand="1" build="p"/>
      <p:bldP spid="2" grpId="0" animBg="1"/>
      <p:bldP spid="21" grpId="0" uiExpand="1" build="p"/>
      <p:bldP spid="26" grpId="0" animBg="1"/>
      <p:bldP spid="2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F342607E-01CC-43EC-97B4-0521A9DF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</a:rPr>
              <a:t>Hệ Quản Trị CSDL - Khoa HTTT - ĐH CNTT Tp.HCM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0E421C25-D6AB-4CE8-A1F4-B633576C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868D37-5A56-4393-9DF1-0FB96C2C0D8D}" type="slidenum">
              <a:rPr lang="en-US" altLang="en-US" sz="800" smtClean="0">
                <a:solidFill>
                  <a:srgbClr val="000000"/>
                </a:solidFill>
              </a:rPr>
              <a:pPr/>
              <a:t>7</a:t>
            </a:fld>
            <a:endParaRPr lang="en-US" altLang="en-US" sz="800">
              <a:solidFill>
                <a:srgbClr val="000000"/>
              </a:solidFill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D141A836-FFEA-478C-9DD7-AB896EE9C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105400"/>
          </a:xfrm>
        </p:spPr>
        <p:txBody>
          <a:bodyPr/>
          <a:lstStyle/>
          <a:p>
            <a:pPr eaLnBrk="1" hangingPunct="1"/>
            <a:r>
              <a:rPr lang="en-US" altLang="en-US" sz="2200"/>
              <a:t>Nguyên tố (</a:t>
            </a:r>
            <a:r>
              <a:rPr lang="en-US" altLang="en-US" sz="2200" b="1">
                <a:solidFill>
                  <a:srgbClr val="000099"/>
                </a:solidFill>
              </a:rPr>
              <a:t>A</a:t>
            </a:r>
            <a:r>
              <a:rPr lang="en-US" altLang="en-US" sz="2200"/>
              <a:t>tomicity)</a:t>
            </a:r>
          </a:p>
          <a:p>
            <a:pPr lvl="1" eaLnBrk="1" hangingPunct="1"/>
            <a:r>
              <a:rPr lang="en-US" altLang="en-US" sz="2100"/>
              <a:t>Hoặc là toàn bộ hoạt động của giao dịch được phản ánh đúng đắn trong CSDL hoặc không có hoạt động nào cả </a:t>
            </a:r>
          </a:p>
          <a:p>
            <a:pPr eaLnBrk="1" hangingPunct="1"/>
            <a:r>
              <a:rPr lang="en-US" altLang="en-US" sz="2400"/>
              <a:t>Nhất quán (</a:t>
            </a:r>
            <a:r>
              <a:rPr lang="en-US" altLang="en-US" sz="2400" b="1">
                <a:solidFill>
                  <a:srgbClr val="000099"/>
                </a:solidFill>
              </a:rPr>
              <a:t>C</a:t>
            </a:r>
            <a:r>
              <a:rPr lang="en-US" altLang="en-US" sz="2400"/>
              <a:t>onsistency)</a:t>
            </a:r>
          </a:p>
          <a:p>
            <a:pPr lvl="1" eaLnBrk="1" hangingPunct="1"/>
            <a:r>
              <a:rPr lang="en-US" altLang="en-US" sz="2100"/>
              <a:t>Một transaction được thực hiện độc lập với các transaction khác xử lý đồng thời với nó để bảo đảm tính nhất quán cho CSDL</a:t>
            </a:r>
          </a:p>
          <a:p>
            <a:pPr eaLnBrk="1" hangingPunct="1"/>
            <a:r>
              <a:rPr lang="en-US" altLang="en-US" sz="2400"/>
              <a:t>Cô lập (</a:t>
            </a:r>
            <a:r>
              <a:rPr lang="en-US" altLang="en-US" sz="2400" b="1">
                <a:solidFill>
                  <a:srgbClr val="000099"/>
                </a:solidFill>
              </a:rPr>
              <a:t>I</a:t>
            </a:r>
            <a:r>
              <a:rPr lang="en-US" altLang="en-US" sz="2400"/>
              <a:t>solation)</a:t>
            </a:r>
          </a:p>
          <a:p>
            <a:pPr lvl="1" eaLnBrk="1" hangingPunct="1"/>
            <a:r>
              <a:rPr lang="en-US" altLang="en-US" sz="2100"/>
              <a:t>Một transaction không quan tâm đến các transaction khác xử lý đồng thời với nó</a:t>
            </a:r>
          </a:p>
          <a:p>
            <a:pPr eaLnBrk="1" hangingPunct="1"/>
            <a:r>
              <a:rPr lang="en-US" altLang="en-US" sz="2400"/>
              <a:t>Bền vững (</a:t>
            </a:r>
            <a:r>
              <a:rPr lang="en-US" altLang="en-US" sz="2400" b="1">
                <a:solidFill>
                  <a:srgbClr val="000099"/>
                </a:solidFill>
              </a:rPr>
              <a:t>D</a:t>
            </a:r>
            <a:r>
              <a:rPr lang="en-US" altLang="en-US" sz="2400"/>
              <a:t>urability)</a:t>
            </a:r>
          </a:p>
          <a:p>
            <a:pPr lvl="1" eaLnBrk="1" hangingPunct="1"/>
            <a:r>
              <a:rPr lang="en-US" altLang="en-US" sz="2100"/>
              <a:t>Mọi thay đổi mà transaction thực hiện trên CSDL phải được ghi nhận bền vững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5F0FB5CC-1C64-44D9-882D-8116F4711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Tính chất ACID của transaction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67176B9D-345F-46BC-8FD6-5007AEB5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</a:rPr>
              <a:t>Hệ Quản Trị CSDL - Khoa HTTT - ĐH CNTT Tp.HCM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7C56FD35-C886-46B4-B615-6106AE1A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8A6C59-3A70-47CD-BDE7-32AE0283F25D}" type="slidenum">
              <a:rPr lang="en-US" altLang="en-US" sz="800" smtClean="0">
                <a:solidFill>
                  <a:srgbClr val="000000"/>
                </a:solidFill>
              </a:rPr>
              <a:pPr/>
              <a:t>8</a:t>
            </a:fld>
            <a:endParaRPr lang="en-US" altLang="en-US" sz="800">
              <a:solidFill>
                <a:srgbClr val="000000"/>
              </a:solidFill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3E9A639-27D5-4DE2-9618-78A821EA2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029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969696"/>
                </a:solidFill>
              </a:rPr>
              <a:t>Transactions</a:t>
            </a:r>
          </a:p>
          <a:p>
            <a:pPr eaLnBrk="1" hangingPunct="1"/>
            <a:r>
              <a:rPr lang="en-US" altLang="en-US" dirty="0">
                <a:solidFill>
                  <a:srgbClr val="969696"/>
                </a:solidFill>
              </a:rPr>
              <a:t>Concurrency &amp;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969696"/>
                </a:solidFill>
              </a:rPr>
              <a:t>Locking</a:t>
            </a:r>
          </a:p>
          <a:p>
            <a:pPr eaLnBrk="1" hangingPunct="1"/>
            <a:r>
              <a:rPr lang="en-US" altLang="en-US" dirty="0"/>
              <a:t>Deadlocks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492BCEAB-B8B6-44CF-A31C-DB8695BE3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Nội dung chi tiết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>
            <a:extLst>
              <a:ext uri="{FF2B5EF4-FFF2-40B4-BE49-F238E27FC236}">
                <a16:creationId xmlns:a16="http://schemas.microsoft.com/office/drawing/2014/main" id="{50B2F16B-9661-45E6-89CA-4417E1A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800">
                <a:solidFill>
                  <a:srgbClr val="000000"/>
                </a:solidFill>
              </a:rPr>
              <a:t>Hệ Quản Trị CSDL - Khoa HTTT - ĐH CNTT Tp.HCM</a:t>
            </a:r>
          </a:p>
        </p:txBody>
      </p:sp>
      <p:sp>
        <p:nvSpPr>
          <p:cNvPr id="23555" name="Slide Number Placeholder 6">
            <a:extLst>
              <a:ext uri="{FF2B5EF4-FFF2-40B4-BE49-F238E27FC236}">
                <a16:creationId xmlns:a16="http://schemas.microsoft.com/office/drawing/2014/main" id="{086DA3D0-8711-4BCA-BC3F-F6F379D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2084A4-8267-4747-A432-429FEAAECDA2}" type="slidenum">
              <a:rPr lang="en-US" altLang="en-US" sz="800" smtClean="0">
                <a:solidFill>
                  <a:srgbClr val="000000"/>
                </a:solidFill>
              </a:rPr>
              <a:pPr/>
              <a:t>9</a:t>
            </a:fld>
            <a:endParaRPr lang="en-US" altLang="en-US" sz="800">
              <a:solidFill>
                <a:srgbClr val="000000"/>
              </a:solidFill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0871C19-4677-48D6-96A2-5E572D44F1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97000"/>
            <a:ext cx="8458200" cy="5105400"/>
          </a:xfrm>
        </p:spPr>
        <p:txBody>
          <a:bodyPr/>
          <a:lstStyle/>
          <a:p>
            <a:pPr eaLnBrk="1" hangingPunct="1"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marL="0" indent="0" eaLnBrk="1" hangingPunct="1">
              <a:buNone/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400" dirty="0"/>
              <a:t>Concurrency</a:t>
            </a:r>
          </a:p>
          <a:p>
            <a:pPr lvl="1" eaLnBrk="1" hangingPunct="1">
              <a:defRPr/>
            </a:pPr>
            <a:r>
              <a:rPr lang="en-US" sz="2100" dirty="0" err="1"/>
              <a:t>Nhiều</a:t>
            </a:r>
            <a:r>
              <a:rPr lang="en-US" sz="2100" dirty="0"/>
              <a:t> ng</a:t>
            </a:r>
            <a:r>
              <a:rPr lang="vi-VN" sz="2100" dirty="0"/>
              <a:t>ư</a:t>
            </a:r>
            <a:r>
              <a:rPr lang="en-US" sz="2100" dirty="0" err="1"/>
              <a:t>ời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truy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/>
              <a:t>đồng</a:t>
            </a:r>
            <a:r>
              <a:rPr lang="en-US" sz="2100" dirty="0"/>
              <a:t> </a:t>
            </a:r>
            <a:r>
              <a:rPr lang="en-US" sz="2100" dirty="0" err="1"/>
              <a:t>thời</a:t>
            </a:r>
            <a:r>
              <a:rPr lang="en-US" sz="2100" dirty="0"/>
              <a:t> </a:t>
            </a:r>
            <a:r>
              <a:rPr lang="en-US" sz="2100" dirty="0" err="1"/>
              <a:t>cùng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tài</a:t>
            </a:r>
            <a:r>
              <a:rPr lang="en-US" sz="2100" dirty="0"/>
              <a:t> </a:t>
            </a:r>
            <a:r>
              <a:rPr lang="en-US" sz="2100" dirty="0" err="1"/>
              <a:t>nguyên</a:t>
            </a:r>
            <a:r>
              <a:rPr lang="en-US" sz="2100" dirty="0"/>
              <a:t> (resources)</a:t>
            </a:r>
          </a:p>
          <a:p>
            <a:pPr eaLnBrk="1" hangingPunct="1">
              <a:defRPr/>
            </a:pPr>
            <a:r>
              <a:rPr lang="en-US" sz="2400" dirty="0"/>
              <a:t>Locking</a:t>
            </a:r>
          </a:p>
          <a:p>
            <a:pPr lvl="1" eaLnBrk="1" hangingPunct="1">
              <a:defRPr/>
            </a:pPr>
            <a:r>
              <a:rPr lang="en-US" sz="2100" dirty="0"/>
              <a:t>C</a:t>
            </a:r>
            <a:r>
              <a:rPr lang="vi-VN" sz="2100" dirty="0"/>
              <a:t>ơ</a:t>
            </a:r>
            <a:r>
              <a:rPr lang="en-US" sz="2100" dirty="0"/>
              <a:t> </a:t>
            </a:r>
            <a:r>
              <a:rPr lang="en-US" sz="2100" dirty="0" err="1"/>
              <a:t>chế</a:t>
            </a:r>
            <a:r>
              <a:rPr lang="en-US" sz="2100" dirty="0"/>
              <a:t> </a:t>
            </a:r>
            <a:r>
              <a:rPr lang="en-US" sz="2100" dirty="0" err="1"/>
              <a:t>đảm</a:t>
            </a:r>
            <a:r>
              <a:rPr lang="en-US" sz="2100" dirty="0"/>
              <a:t> </a:t>
            </a:r>
            <a:r>
              <a:rPr lang="en-US" sz="2100" dirty="0" err="1"/>
              <a:t>bảo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toàn</a:t>
            </a:r>
            <a:r>
              <a:rPr lang="en-US" sz="2100" dirty="0"/>
              <a:t> </a:t>
            </a:r>
            <a:r>
              <a:rPr lang="en-US" sz="2100" dirty="0" err="1"/>
              <a:t>vẹn</a:t>
            </a:r>
            <a:r>
              <a:rPr lang="en-US" sz="2100" dirty="0"/>
              <a:t> (integrity)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nhất</a:t>
            </a:r>
            <a:r>
              <a:rPr lang="en-US" sz="2100" dirty="0"/>
              <a:t> </a:t>
            </a:r>
            <a:r>
              <a:rPr lang="en-US" sz="2100" dirty="0" err="1"/>
              <a:t>quán</a:t>
            </a:r>
            <a:r>
              <a:rPr lang="en-US" sz="2100" dirty="0"/>
              <a:t> (consistency)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endParaRPr lang="en-US" sz="2100" dirty="0"/>
          </a:p>
        </p:txBody>
      </p:sp>
      <p:sp>
        <p:nvSpPr>
          <p:cNvPr id="23557" name="Rectangle 70">
            <a:extLst>
              <a:ext uri="{FF2B5EF4-FFF2-40B4-BE49-F238E27FC236}">
                <a16:creationId xmlns:a16="http://schemas.microsoft.com/office/drawing/2014/main" id="{EC020362-F45E-4037-8C75-68043B88C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Concurrency</a:t>
            </a:r>
            <a:r>
              <a:rPr lang="en-US" altLang="en-US">
                <a:solidFill>
                  <a:srgbClr val="FF5050"/>
                </a:solidFill>
              </a:rPr>
              <a:t> </a:t>
            </a:r>
            <a:r>
              <a:rPr lang="en-US" altLang="en-US"/>
              <a:t>&amp; Locking</a:t>
            </a:r>
          </a:p>
        </p:txBody>
      </p:sp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EEEA4B54-A8D9-49ED-92B3-F0CEECD63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989216"/>
              </p:ext>
            </p:extLst>
          </p:nvPr>
        </p:nvGraphicFramePr>
        <p:xfrm>
          <a:off x="3962400" y="1397000"/>
          <a:ext cx="3810000" cy="20320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404659212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82409011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05249913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08672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Peter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57273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4231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Mary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95984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085142"/>
                  </a:ext>
                </a:extLst>
              </a:tr>
            </a:tbl>
          </a:graphicData>
        </a:graphic>
      </p:graphicFrame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169C33B-34E4-4E76-B7FA-D630F82302E0}"/>
              </a:ext>
            </a:extLst>
          </p:cNvPr>
          <p:cNvSpPr txBox="1"/>
          <p:nvPr/>
        </p:nvSpPr>
        <p:spPr>
          <a:xfrm>
            <a:off x="647700" y="1308100"/>
            <a:ext cx="952500" cy="40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 A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85D7E70-5C9C-4B35-ACA9-E3B170017CE4}"/>
              </a:ext>
            </a:extLst>
          </p:cNvPr>
          <p:cNvSpPr txBox="1"/>
          <p:nvPr/>
        </p:nvSpPr>
        <p:spPr>
          <a:xfrm>
            <a:off x="647700" y="2006600"/>
            <a:ext cx="952500" cy="40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 B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9880EDD-C279-4310-AFAE-5BCC5A76E061}"/>
              </a:ext>
            </a:extLst>
          </p:cNvPr>
          <p:cNvSpPr txBox="1"/>
          <p:nvPr/>
        </p:nvSpPr>
        <p:spPr>
          <a:xfrm>
            <a:off x="647700" y="2705100"/>
            <a:ext cx="952500" cy="40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 C</a:t>
            </a: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B70F5B1F-03E4-485C-B6A9-6C542EB0AA55}"/>
              </a:ext>
            </a:extLst>
          </p:cNvPr>
          <p:cNvSpPr txBox="1"/>
          <p:nvPr/>
        </p:nvSpPr>
        <p:spPr>
          <a:xfrm>
            <a:off x="647700" y="3340100"/>
            <a:ext cx="952500" cy="406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 D</a:t>
            </a: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D1A51C93-7847-4125-8722-1BABDD26F99D}"/>
              </a:ext>
            </a:extLst>
          </p:cNvPr>
          <p:cNvCxnSpPr>
            <a:endCxn id="2" idx="1"/>
          </p:cNvCxnSpPr>
          <p:nvPr/>
        </p:nvCxnSpPr>
        <p:spPr bwMode="auto">
          <a:xfrm>
            <a:off x="1600200" y="1511300"/>
            <a:ext cx="2362200" cy="9017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6E5DA045-489A-45B8-8D14-C3839FDABF03}"/>
              </a:ext>
            </a:extLst>
          </p:cNvPr>
          <p:cNvCxnSpPr>
            <a:stCxn id="9" idx="3"/>
            <a:endCxn id="2" idx="1"/>
          </p:cNvCxnSpPr>
          <p:nvPr/>
        </p:nvCxnSpPr>
        <p:spPr bwMode="auto">
          <a:xfrm>
            <a:off x="1600200" y="2209800"/>
            <a:ext cx="2362200" cy="203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4883F6C6-4469-4EA8-A904-D50D426C8266}"/>
              </a:ext>
            </a:extLst>
          </p:cNvPr>
          <p:cNvCxnSpPr>
            <a:stCxn id="10" idx="3"/>
            <a:endCxn id="2" idx="1"/>
          </p:cNvCxnSpPr>
          <p:nvPr/>
        </p:nvCxnSpPr>
        <p:spPr bwMode="auto">
          <a:xfrm flipV="1">
            <a:off x="1600200" y="2413000"/>
            <a:ext cx="2362200" cy="4953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C225B270-D03B-4A0F-A5E8-09B0ADD65987}"/>
              </a:ext>
            </a:extLst>
          </p:cNvPr>
          <p:cNvCxnSpPr>
            <a:stCxn id="11" idx="3"/>
            <a:endCxn id="2" idx="1"/>
          </p:cNvCxnSpPr>
          <p:nvPr/>
        </p:nvCxnSpPr>
        <p:spPr bwMode="auto">
          <a:xfrm flipV="1">
            <a:off x="1600200" y="2413000"/>
            <a:ext cx="2362200" cy="11303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5C8AEB0C-D7B6-4257-8B60-3CFA1EC03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380" y="1975971"/>
            <a:ext cx="796379" cy="796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0099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0099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4508</TotalTime>
  <Words>2022</Words>
  <Application>Microsoft Office PowerPoint</Application>
  <PresentationFormat>Trình chiếu Trên màn hình (4:3)</PresentationFormat>
  <Paragraphs>359</Paragraphs>
  <Slides>26</Slides>
  <Notes>26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Times New Roman</vt:lpstr>
      <vt:lpstr>Wingdings</vt:lpstr>
      <vt:lpstr>Network</vt:lpstr>
      <vt:lpstr>1_Network</vt:lpstr>
      <vt:lpstr>  Data Concurrency and Locking </vt:lpstr>
      <vt:lpstr>Nội dung chi tiết</vt:lpstr>
      <vt:lpstr>Nội dung chi tiết</vt:lpstr>
      <vt:lpstr>Transaction</vt:lpstr>
      <vt:lpstr>Transaction là gì?</vt:lpstr>
      <vt:lpstr>Ví dụ về transaction </vt:lpstr>
      <vt:lpstr>Tính chất ACID của transaction </vt:lpstr>
      <vt:lpstr>Nội dung chi tiết</vt:lpstr>
      <vt:lpstr>Concurrency &amp; Locking</vt:lpstr>
      <vt:lpstr>Locking</vt:lpstr>
      <vt:lpstr>Các vấn đề xảy ra nếu không có kiểm soát concurrency</vt:lpstr>
      <vt:lpstr>Lost Update</vt:lpstr>
      <vt:lpstr>Non-repeatable read</vt:lpstr>
      <vt:lpstr>Phantom read</vt:lpstr>
      <vt:lpstr>Isolation levels</vt:lpstr>
      <vt:lpstr>Read Committed Isolation Level</vt:lpstr>
      <vt:lpstr>Serializable Isolation Level</vt:lpstr>
      <vt:lpstr>Serializable Isolation Level</vt:lpstr>
      <vt:lpstr>Serializable Isolation Level</vt:lpstr>
      <vt:lpstr>Serializable Isolation Level</vt:lpstr>
      <vt:lpstr>Read-Only Isolation Level</vt:lpstr>
      <vt:lpstr>Lược đồ cơ sở dữ liệu minh họa</vt:lpstr>
      <vt:lpstr>Kết luận</vt:lpstr>
      <vt:lpstr>Nội dung chi tiết</vt:lpstr>
      <vt:lpstr>Deadlocks</vt:lpstr>
      <vt:lpstr>Tài liệu tham khảo 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HQT CSDL</dc:title>
  <dc:creator>ltnhan</dc:creator>
  <cp:lastModifiedBy>Nguyễn Minh Nhựt</cp:lastModifiedBy>
  <cp:revision>418</cp:revision>
  <cp:lastPrinted>2000-12-01T14:03:38Z</cp:lastPrinted>
  <dcterms:created xsi:type="dcterms:W3CDTF">1998-03-20T16:34:56Z</dcterms:created>
  <dcterms:modified xsi:type="dcterms:W3CDTF">2021-03-02T11:47:18Z</dcterms:modified>
</cp:coreProperties>
</file>