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6" r:id="rId1"/>
  </p:sldMasterIdLst>
  <p:notesMasterIdLst>
    <p:notesMasterId r:id="rId30"/>
  </p:notesMasterIdLst>
  <p:sldIdLst>
    <p:sldId id="301" r:id="rId2"/>
    <p:sldId id="288" r:id="rId3"/>
    <p:sldId id="286" r:id="rId4"/>
    <p:sldId id="287" r:id="rId5"/>
    <p:sldId id="289" r:id="rId6"/>
    <p:sldId id="271" r:id="rId7"/>
    <p:sldId id="319" r:id="rId8"/>
    <p:sldId id="320" r:id="rId9"/>
    <p:sldId id="321" r:id="rId10"/>
    <p:sldId id="285" r:id="rId11"/>
    <p:sldId id="312" r:id="rId12"/>
    <p:sldId id="300" r:id="rId13"/>
    <p:sldId id="290" r:id="rId14"/>
    <p:sldId id="322" r:id="rId15"/>
    <p:sldId id="323" r:id="rId16"/>
    <p:sldId id="272" r:id="rId17"/>
    <p:sldId id="273" r:id="rId18"/>
    <p:sldId id="276" r:id="rId19"/>
    <p:sldId id="274" r:id="rId20"/>
    <p:sldId id="282" r:id="rId21"/>
    <p:sldId id="309" r:id="rId22"/>
    <p:sldId id="310" r:id="rId23"/>
    <p:sldId id="311" r:id="rId24"/>
    <p:sldId id="315" r:id="rId25"/>
    <p:sldId id="316" r:id="rId26"/>
    <p:sldId id="317" r:id="rId27"/>
    <p:sldId id="318" r:id="rId28"/>
    <p:sldId id="269" r:id="rId29"/>
  </p:sldIdLst>
  <p:sldSz cx="9144000" cy="6858000" type="screen4x3"/>
  <p:notesSz cx="6858000" cy="9144000"/>
  <p:embeddedFontLst>
    <p:embeddedFont>
      <p:font typeface="Gulim" panose="020B0604020202020204" charset="-127"/>
      <p:regular r:id="rId31"/>
    </p:embeddedFont>
    <p:embeddedFont>
      <p:font typeface="宋体" panose="02010600030101010101" pitchFamily="2" charset="-122"/>
      <p:regular r:id="rId32"/>
    </p:embeddedFont>
    <p:embeddedFont>
      <p:font typeface="Verdana" panose="020B0604030504040204"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PMingLiU" panose="020B0604020202020204" charset="0"/>
      <p:regular r:id="rId41"/>
    </p:embeddedFont>
    <p:embeddedFont>
      <p:font typeface="Comic Sans MS" panose="030F0702030302020204" pitchFamily="66" charset="0"/>
      <p:regular r:id="rId42"/>
      <p:bold r:id="rId43"/>
      <p:italic r:id="rId44"/>
      <p:boldItalic r:id="rId45"/>
    </p:embeddedFont>
  </p:embeddedFontLst>
  <p:defaultTextStyle>
    <a:defPPr>
      <a:defRPr lang="en-US"/>
    </a:defPPr>
    <a:lvl1pPr algn="l" rtl="0" fontAlgn="base">
      <a:spcBef>
        <a:spcPct val="0"/>
      </a:spcBef>
      <a:spcAft>
        <a:spcPct val="0"/>
      </a:spcAft>
      <a:defRPr sz="1400" kern="1200">
        <a:solidFill>
          <a:schemeClr val="bg1"/>
        </a:solidFill>
        <a:latin typeface="Times New Roman" pitchFamily="18" charset="0"/>
        <a:ea typeface="Gulim" pitchFamily="34" charset="-127"/>
        <a:cs typeface="+mn-cs"/>
      </a:defRPr>
    </a:lvl1pPr>
    <a:lvl2pPr marL="457200" algn="l" rtl="0" fontAlgn="base">
      <a:spcBef>
        <a:spcPct val="0"/>
      </a:spcBef>
      <a:spcAft>
        <a:spcPct val="0"/>
      </a:spcAft>
      <a:defRPr sz="1400" kern="1200">
        <a:solidFill>
          <a:schemeClr val="bg1"/>
        </a:solidFill>
        <a:latin typeface="Times New Roman" pitchFamily="18" charset="0"/>
        <a:ea typeface="Gulim" pitchFamily="34" charset="-127"/>
        <a:cs typeface="+mn-cs"/>
      </a:defRPr>
    </a:lvl2pPr>
    <a:lvl3pPr marL="914400" algn="l" rtl="0" fontAlgn="base">
      <a:spcBef>
        <a:spcPct val="0"/>
      </a:spcBef>
      <a:spcAft>
        <a:spcPct val="0"/>
      </a:spcAft>
      <a:defRPr sz="1400" kern="1200">
        <a:solidFill>
          <a:schemeClr val="bg1"/>
        </a:solidFill>
        <a:latin typeface="Times New Roman" pitchFamily="18" charset="0"/>
        <a:ea typeface="Gulim" pitchFamily="34" charset="-127"/>
        <a:cs typeface="+mn-cs"/>
      </a:defRPr>
    </a:lvl3pPr>
    <a:lvl4pPr marL="1371600" algn="l" rtl="0" fontAlgn="base">
      <a:spcBef>
        <a:spcPct val="0"/>
      </a:spcBef>
      <a:spcAft>
        <a:spcPct val="0"/>
      </a:spcAft>
      <a:defRPr sz="1400" kern="1200">
        <a:solidFill>
          <a:schemeClr val="bg1"/>
        </a:solidFill>
        <a:latin typeface="Times New Roman" pitchFamily="18" charset="0"/>
        <a:ea typeface="Gulim" pitchFamily="34" charset="-127"/>
        <a:cs typeface="+mn-cs"/>
      </a:defRPr>
    </a:lvl4pPr>
    <a:lvl5pPr marL="1828800" algn="l" rtl="0" fontAlgn="base">
      <a:spcBef>
        <a:spcPct val="0"/>
      </a:spcBef>
      <a:spcAft>
        <a:spcPct val="0"/>
      </a:spcAft>
      <a:defRPr sz="1400" kern="1200">
        <a:solidFill>
          <a:schemeClr val="bg1"/>
        </a:solidFill>
        <a:latin typeface="Times New Roman" pitchFamily="18" charset="0"/>
        <a:ea typeface="Gulim" pitchFamily="34" charset="-127"/>
        <a:cs typeface="+mn-cs"/>
      </a:defRPr>
    </a:lvl5pPr>
    <a:lvl6pPr marL="2286000" algn="l" defTabSz="914400" rtl="0" eaLnBrk="1" latinLnBrk="0" hangingPunct="1">
      <a:defRPr sz="1400" kern="1200">
        <a:solidFill>
          <a:schemeClr val="bg1"/>
        </a:solidFill>
        <a:latin typeface="Times New Roman" pitchFamily="18" charset="0"/>
        <a:ea typeface="Gulim" pitchFamily="34" charset="-127"/>
        <a:cs typeface="+mn-cs"/>
      </a:defRPr>
    </a:lvl6pPr>
    <a:lvl7pPr marL="2743200" algn="l" defTabSz="914400" rtl="0" eaLnBrk="1" latinLnBrk="0" hangingPunct="1">
      <a:defRPr sz="1400" kern="1200">
        <a:solidFill>
          <a:schemeClr val="bg1"/>
        </a:solidFill>
        <a:latin typeface="Times New Roman" pitchFamily="18" charset="0"/>
        <a:ea typeface="Gulim" pitchFamily="34" charset="-127"/>
        <a:cs typeface="+mn-cs"/>
      </a:defRPr>
    </a:lvl7pPr>
    <a:lvl8pPr marL="3200400" algn="l" defTabSz="914400" rtl="0" eaLnBrk="1" latinLnBrk="0" hangingPunct="1">
      <a:defRPr sz="1400" kern="1200">
        <a:solidFill>
          <a:schemeClr val="bg1"/>
        </a:solidFill>
        <a:latin typeface="Times New Roman" pitchFamily="18" charset="0"/>
        <a:ea typeface="Gulim" pitchFamily="34" charset="-127"/>
        <a:cs typeface="+mn-cs"/>
      </a:defRPr>
    </a:lvl8pPr>
    <a:lvl9pPr marL="3657600" algn="l" defTabSz="914400" rtl="0" eaLnBrk="1" latinLnBrk="0" hangingPunct="1">
      <a:defRPr sz="1400" kern="1200">
        <a:solidFill>
          <a:schemeClr val="bg1"/>
        </a:solidFill>
        <a:latin typeface="Times New Roman" pitchFamily="18" charset="0"/>
        <a:ea typeface="Gulim"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84F"/>
    <a:srgbClr val="2B7C02"/>
    <a:srgbClr val="026974"/>
    <a:srgbClr val="328F03"/>
    <a:srgbClr val="005817"/>
    <a:srgbClr val="111111"/>
    <a:srgbClr val="D0D505"/>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88067" autoAdjust="0"/>
  </p:normalViewPr>
  <p:slideViewPr>
    <p:cSldViewPr snapToGrid="0">
      <p:cViewPr varScale="1">
        <p:scale>
          <a:sx n="89" d="100"/>
          <a:sy n="89" d="100"/>
        </p:scale>
        <p:origin x="131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72270-5D45-4787-8A8A-4BE69B899353}" type="doc">
      <dgm:prSet loTypeId="urn:microsoft.com/office/officeart/2005/8/layout/process4" loCatId="process" qsTypeId="urn:microsoft.com/office/officeart/2005/8/quickstyle/simple5" qsCatId="simple" csTypeId="urn:microsoft.com/office/officeart/2005/8/colors/accent1_2" csCatId="accent1" phldr="1"/>
      <dgm:spPr/>
    </dgm:pt>
    <dgm:pt modelId="{E75AA180-ACC3-4AC5-AD24-9933D89C573A}">
      <dgm:prSet phldrT="[Text]"/>
      <dgm:spPr/>
      <dgm:t>
        <a:bodyPr/>
        <a:lstStyle/>
        <a:p>
          <a:r>
            <a:rPr lang="en-US" dirty="0" err="1" smtClean="0"/>
            <a:t>Hoạch</a:t>
          </a:r>
          <a:r>
            <a:rPr lang="en-US" dirty="0" smtClean="0"/>
            <a:t> </a:t>
          </a:r>
          <a:r>
            <a:rPr lang="en-US" dirty="0" err="1" smtClean="0"/>
            <a:t>định</a:t>
          </a:r>
          <a:endParaRPr lang="en-US" dirty="0"/>
        </a:p>
      </dgm:t>
    </dgm:pt>
    <dgm:pt modelId="{3F8011D6-4E79-45DF-AFAA-AEB84910D5DE}" type="parTrans" cxnId="{72C0DEA3-606F-43C1-A5AE-B394D181C864}">
      <dgm:prSet/>
      <dgm:spPr/>
      <dgm:t>
        <a:bodyPr/>
        <a:lstStyle/>
        <a:p>
          <a:endParaRPr lang="en-US"/>
        </a:p>
      </dgm:t>
    </dgm:pt>
    <dgm:pt modelId="{B711F662-EF9F-4ADB-AF70-4148E18CDC27}" type="sibTrans" cxnId="{72C0DEA3-606F-43C1-A5AE-B394D181C864}">
      <dgm:prSet/>
      <dgm:spPr/>
      <dgm:t>
        <a:bodyPr/>
        <a:lstStyle/>
        <a:p>
          <a:endParaRPr lang="en-US"/>
        </a:p>
      </dgm:t>
    </dgm:pt>
    <dgm:pt modelId="{4F7FCDBE-0204-4B8C-8D33-5FE5E3B0A6C7}">
      <dgm:prSet phldrT="[Text]"/>
      <dgm:spPr/>
      <dgm:t>
        <a:bodyPr/>
        <a:lstStyle/>
        <a:p>
          <a:r>
            <a:rPr lang="en-US" dirty="0" err="1" smtClean="0"/>
            <a:t>Tổ</a:t>
          </a:r>
          <a:r>
            <a:rPr lang="en-US" dirty="0" smtClean="0"/>
            <a:t> </a:t>
          </a:r>
          <a:r>
            <a:rPr lang="en-US" dirty="0" err="1" smtClean="0"/>
            <a:t>chức</a:t>
          </a:r>
          <a:endParaRPr lang="en-US" dirty="0"/>
        </a:p>
      </dgm:t>
    </dgm:pt>
    <dgm:pt modelId="{395E3F9D-25C4-4E8D-B5F7-D9E69251EA2E}" type="parTrans" cxnId="{8B3729F3-B3F2-461A-B5ED-BDBF18139C33}">
      <dgm:prSet/>
      <dgm:spPr/>
      <dgm:t>
        <a:bodyPr/>
        <a:lstStyle/>
        <a:p>
          <a:endParaRPr lang="en-US"/>
        </a:p>
      </dgm:t>
    </dgm:pt>
    <dgm:pt modelId="{4F7E050D-C525-443D-8ECA-1FCCCD3C72E8}" type="sibTrans" cxnId="{8B3729F3-B3F2-461A-B5ED-BDBF18139C33}">
      <dgm:prSet/>
      <dgm:spPr/>
      <dgm:t>
        <a:bodyPr/>
        <a:lstStyle/>
        <a:p>
          <a:endParaRPr lang="en-US"/>
        </a:p>
      </dgm:t>
    </dgm:pt>
    <dgm:pt modelId="{51DFC4D8-A007-40C3-BAA7-7F716465EB70}">
      <dgm:prSet phldrT="[Text]"/>
      <dgm:spPr/>
      <dgm:t>
        <a:bodyPr/>
        <a:lstStyle/>
        <a:p>
          <a:r>
            <a:rPr lang="en-US" dirty="0" err="1" smtClean="0"/>
            <a:t>Điểu</a:t>
          </a:r>
          <a:r>
            <a:rPr lang="en-US" dirty="0" smtClean="0"/>
            <a:t> </a:t>
          </a:r>
          <a:r>
            <a:rPr lang="en-US" dirty="0" err="1" smtClean="0"/>
            <a:t>khiển</a:t>
          </a:r>
          <a:endParaRPr lang="en-US" dirty="0"/>
        </a:p>
      </dgm:t>
    </dgm:pt>
    <dgm:pt modelId="{EE04A35B-6BF8-4CF8-BEBA-A96674D30557}" type="parTrans" cxnId="{2C1325C5-C82B-4252-B5C1-2167E3032A2D}">
      <dgm:prSet/>
      <dgm:spPr/>
      <dgm:t>
        <a:bodyPr/>
        <a:lstStyle/>
        <a:p>
          <a:endParaRPr lang="en-US"/>
        </a:p>
      </dgm:t>
    </dgm:pt>
    <dgm:pt modelId="{ABFC4A64-66AA-4233-B146-A5109A002019}" type="sibTrans" cxnId="{2C1325C5-C82B-4252-B5C1-2167E3032A2D}">
      <dgm:prSet/>
      <dgm:spPr/>
      <dgm:t>
        <a:bodyPr/>
        <a:lstStyle/>
        <a:p>
          <a:endParaRPr lang="en-US"/>
        </a:p>
      </dgm:t>
    </dgm:pt>
    <dgm:pt modelId="{7B6C98CE-327D-495F-8E28-638846F344F3}">
      <dgm:prSet phldrT="[Text]"/>
      <dgm:spPr/>
      <dgm:t>
        <a:bodyPr/>
        <a:lstStyle/>
        <a:p>
          <a:r>
            <a:rPr lang="en-US" dirty="0" err="1" smtClean="0"/>
            <a:t>Kiểm</a:t>
          </a:r>
          <a:r>
            <a:rPr lang="en-US" dirty="0" smtClean="0"/>
            <a:t> </a:t>
          </a:r>
          <a:r>
            <a:rPr lang="en-US" dirty="0" err="1" smtClean="0"/>
            <a:t>tra</a:t>
          </a:r>
          <a:endParaRPr lang="en-US" dirty="0"/>
        </a:p>
      </dgm:t>
    </dgm:pt>
    <dgm:pt modelId="{67752629-E9BB-41A6-A279-438795E08F70}" type="parTrans" cxnId="{5E064DC0-E6B9-4667-878F-EB27C046C39B}">
      <dgm:prSet/>
      <dgm:spPr/>
      <dgm:t>
        <a:bodyPr/>
        <a:lstStyle/>
        <a:p>
          <a:endParaRPr lang="en-US"/>
        </a:p>
      </dgm:t>
    </dgm:pt>
    <dgm:pt modelId="{9E60044C-0C45-4308-834B-F7EA6122AF24}" type="sibTrans" cxnId="{5E064DC0-E6B9-4667-878F-EB27C046C39B}">
      <dgm:prSet/>
      <dgm:spPr/>
      <dgm:t>
        <a:bodyPr/>
        <a:lstStyle/>
        <a:p>
          <a:endParaRPr lang="en-US"/>
        </a:p>
      </dgm:t>
    </dgm:pt>
    <dgm:pt modelId="{982FCB8C-5A99-4100-BCB1-F8933DA2F2A4}" type="pres">
      <dgm:prSet presAssocID="{D4B72270-5D45-4787-8A8A-4BE69B899353}" presName="Name0" presStyleCnt="0">
        <dgm:presLayoutVars>
          <dgm:dir/>
          <dgm:animLvl val="lvl"/>
          <dgm:resizeHandles val="exact"/>
        </dgm:presLayoutVars>
      </dgm:prSet>
      <dgm:spPr/>
    </dgm:pt>
    <dgm:pt modelId="{6933A93A-0C47-4BA5-9D59-015686874081}" type="pres">
      <dgm:prSet presAssocID="{7B6C98CE-327D-495F-8E28-638846F344F3}" presName="boxAndChildren" presStyleCnt="0"/>
      <dgm:spPr/>
    </dgm:pt>
    <dgm:pt modelId="{1DDE1E6E-206D-4D5D-8730-73600C1B0F0C}" type="pres">
      <dgm:prSet presAssocID="{7B6C98CE-327D-495F-8E28-638846F344F3}" presName="parentTextBox" presStyleLbl="node1" presStyleIdx="0" presStyleCnt="4"/>
      <dgm:spPr/>
      <dgm:t>
        <a:bodyPr/>
        <a:lstStyle/>
        <a:p>
          <a:endParaRPr lang="en-US"/>
        </a:p>
      </dgm:t>
    </dgm:pt>
    <dgm:pt modelId="{DBD7BC66-9D0F-4924-A18C-D4B80B23AABA}" type="pres">
      <dgm:prSet presAssocID="{ABFC4A64-66AA-4233-B146-A5109A002019}" presName="sp" presStyleCnt="0"/>
      <dgm:spPr/>
    </dgm:pt>
    <dgm:pt modelId="{4B6CA972-827E-4A5A-8D02-D63D3FE59461}" type="pres">
      <dgm:prSet presAssocID="{51DFC4D8-A007-40C3-BAA7-7F716465EB70}" presName="arrowAndChildren" presStyleCnt="0"/>
      <dgm:spPr/>
    </dgm:pt>
    <dgm:pt modelId="{1C7EBB31-55EC-4632-82FB-4E53A1DEC060}" type="pres">
      <dgm:prSet presAssocID="{51DFC4D8-A007-40C3-BAA7-7F716465EB70}" presName="parentTextArrow" presStyleLbl="node1" presStyleIdx="1" presStyleCnt="4"/>
      <dgm:spPr/>
      <dgm:t>
        <a:bodyPr/>
        <a:lstStyle/>
        <a:p>
          <a:endParaRPr lang="en-US"/>
        </a:p>
      </dgm:t>
    </dgm:pt>
    <dgm:pt modelId="{E0C94B1E-BBFD-40A5-9464-39DC193B2939}" type="pres">
      <dgm:prSet presAssocID="{4F7E050D-C525-443D-8ECA-1FCCCD3C72E8}" presName="sp" presStyleCnt="0"/>
      <dgm:spPr/>
    </dgm:pt>
    <dgm:pt modelId="{3349A3B2-D88B-4F25-A742-2D1BFF799547}" type="pres">
      <dgm:prSet presAssocID="{4F7FCDBE-0204-4B8C-8D33-5FE5E3B0A6C7}" presName="arrowAndChildren" presStyleCnt="0"/>
      <dgm:spPr/>
    </dgm:pt>
    <dgm:pt modelId="{A66D35F6-6EF5-468B-BA89-1272A7FC0829}" type="pres">
      <dgm:prSet presAssocID="{4F7FCDBE-0204-4B8C-8D33-5FE5E3B0A6C7}" presName="parentTextArrow" presStyleLbl="node1" presStyleIdx="2" presStyleCnt="4"/>
      <dgm:spPr/>
      <dgm:t>
        <a:bodyPr/>
        <a:lstStyle/>
        <a:p>
          <a:endParaRPr lang="en-US"/>
        </a:p>
      </dgm:t>
    </dgm:pt>
    <dgm:pt modelId="{FC7D8486-1AA9-4A53-AEBD-E5195DE4BE37}" type="pres">
      <dgm:prSet presAssocID="{B711F662-EF9F-4ADB-AF70-4148E18CDC27}" presName="sp" presStyleCnt="0"/>
      <dgm:spPr/>
    </dgm:pt>
    <dgm:pt modelId="{18704AB9-9551-43C0-A767-E8AE794585D8}" type="pres">
      <dgm:prSet presAssocID="{E75AA180-ACC3-4AC5-AD24-9933D89C573A}" presName="arrowAndChildren" presStyleCnt="0"/>
      <dgm:spPr/>
    </dgm:pt>
    <dgm:pt modelId="{9BB91E34-CD33-4967-9C9D-5032352DBC03}" type="pres">
      <dgm:prSet presAssocID="{E75AA180-ACC3-4AC5-AD24-9933D89C573A}" presName="parentTextArrow" presStyleLbl="node1" presStyleIdx="3" presStyleCnt="4"/>
      <dgm:spPr/>
      <dgm:t>
        <a:bodyPr/>
        <a:lstStyle/>
        <a:p>
          <a:endParaRPr lang="en-US"/>
        </a:p>
      </dgm:t>
    </dgm:pt>
  </dgm:ptLst>
  <dgm:cxnLst>
    <dgm:cxn modelId="{8B3729F3-B3F2-461A-B5ED-BDBF18139C33}" srcId="{D4B72270-5D45-4787-8A8A-4BE69B899353}" destId="{4F7FCDBE-0204-4B8C-8D33-5FE5E3B0A6C7}" srcOrd="1" destOrd="0" parTransId="{395E3F9D-25C4-4E8D-B5F7-D9E69251EA2E}" sibTransId="{4F7E050D-C525-443D-8ECA-1FCCCD3C72E8}"/>
    <dgm:cxn modelId="{8567F61B-BBB8-43E4-AF03-CA1242720BD4}" type="presOf" srcId="{51DFC4D8-A007-40C3-BAA7-7F716465EB70}" destId="{1C7EBB31-55EC-4632-82FB-4E53A1DEC060}" srcOrd="0" destOrd="0" presId="urn:microsoft.com/office/officeart/2005/8/layout/process4"/>
    <dgm:cxn modelId="{72C0DEA3-606F-43C1-A5AE-B394D181C864}" srcId="{D4B72270-5D45-4787-8A8A-4BE69B899353}" destId="{E75AA180-ACC3-4AC5-AD24-9933D89C573A}" srcOrd="0" destOrd="0" parTransId="{3F8011D6-4E79-45DF-AFAA-AEB84910D5DE}" sibTransId="{B711F662-EF9F-4ADB-AF70-4148E18CDC27}"/>
    <dgm:cxn modelId="{39EA5223-F063-49DA-A001-DA39B3DFECA0}" type="presOf" srcId="{7B6C98CE-327D-495F-8E28-638846F344F3}" destId="{1DDE1E6E-206D-4D5D-8730-73600C1B0F0C}" srcOrd="0" destOrd="0" presId="urn:microsoft.com/office/officeart/2005/8/layout/process4"/>
    <dgm:cxn modelId="{1EACDEE0-E53F-44D5-86DC-4B9FB6E895D4}" type="presOf" srcId="{D4B72270-5D45-4787-8A8A-4BE69B899353}" destId="{982FCB8C-5A99-4100-BCB1-F8933DA2F2A4}" srcOrd="0" destOrd="0" presId="urn:microsoft.com/office/officeart/2005/8/layout/process4"/>
    <dgm:cxn modelId="{2C1325C5-C82B-4252-B5C1-2167E3032A2D}" srcId="{D4B72270-5D45-4787-8A8A-4BE69B899353}" destId="{51DFC4D8-A007-40C3-BAA7-7F716465EB70}" srcOrd="2" destOrd="0" parTransId="{EE04A35B-6BF8-4CF8-BEBA-A96674D30557}" sibTransId="{ABFC4A64-66AA-4233-B146-A5109A002019}"/>
    <dgm:cxn modelId="{E614C5CA-9E21-46CF-8BA1-C7C7BD2DC22C}" type="presOf" srcId="{4F7FCDBE-0204-4B8C-8D33-5FE5E3B0A6C7}" destId="{A66D35F6-6EF5-468B-BA89-1272A7FC0829}" srcOrd="0" destOrd="0" presId="urn:microsoft.com/office/officeart/2005/8/layout/process4"/>
    <dgm:cxn modelId="{9C64EDEB-5DC3-4F9F-98C1-0ECB01B0C0CB}" type="presOf" srcId="{E75AA180-ACC3-4AC5-AD24-9933D89C573A}" destId="{9BB91E34-CD33-4967-9C9D-5032352DBC03}" srcOrd="0" destOrd="0" presId="urn:microsoft.com/office/officeart/2005/8/layout/process4"/>
    <dgm:cxn modelId="{5E064DC0-E6B9-4667-878F-EB27C046C39B}" srcId="{D4B72270-5D45-4787-8A8A-4BE69B899353}" destId="{7B6C98CE-327D-495F-8E28-638846F344F3}" srcOrd="3" destOrd="0" parTransId="{67752629-E9BB-41A6-A279-438795E08F70}" sibTransId="{9E60044C-0C45-4308-834B-F7EA6122AF24}"/>
    <dgm:cxn modelId="{8659A3D4-4304-4E64-BE16-DFDC5AE6675E}" type="presParOf" srcId="{982FCB8C-5A99-4100-BCB1-F8933DA2F2A4}" destId="{6933A93A-0C47-4BA5-9D59-015686874081}" srcOrd="0" destOrd="0" presId="urn:microsoft.com/office/officeart/2005/8/layout/process4"/>
    <dgm:cxn modelId="{2B2ECFC1-588F-4E0E-A97D-48039E55ADBD}" type="presParOf" srcId="{6933A93A-0C47-4BA5-9D59-015686874081}" destId="{1DDE1E6E-206D-4D5D-8730-73600C1B0F0C}" srcOrd="0" destOrd="0" presId="urn:microsoft.com/office/officeart/2005/8/layout/process4"/>
    <dgm:cxn modelId="{55F8FA78-3ACC-4E53-8BDA-929CCD35B1EE}" type="presParOf" srcId="{982FCB8C-5A99-4100-BCB1-F8933DA2F2A4}" destId="{DBD7BC66-9D0F-4924-A18C-D4B80B23AABA}" srcOrd="1" destOrd="0" presId="urn:microsoft.com/office/officeart/2005/8/layout/process4"/>
    <dgm:cxn modelId="{A9A3FF3B-3BD9-4C9F-8F04-F8259DA20DFB}" type="presParOf" srcId="{982FCB8C-5A99-4100-BCB1-F8933DA2F2A4}" destId="{4B6CA972-827E-4A5A-8D02-D63D3FE59461}" srcOrd="2" destOrd="0" presId="urn:microsoft.com/office/officeart/2005/8/layout/process4"/>
    <dgm:cxn modelId="{A1812CCC-39B9-4AC6-9864-3A73EC5ECDD0}" type="presParOf" srcId="{4B6CA972-827E-4A5A-8D02-D63D3FE59461}" destId="{1C7EBB31-55EC-4632-82FB-4E53A1DEC060}" srcOrd="0" destOrd="0" presId="urn:microsoft.com/office/officeart/2005/8/layout/process4"/>
    <dgm:cxn modelId="{C81D2B50-9E84-4E8C-B19D-AE486FC28FB3}" type="presParOf" srcId="{982FCB8C-5A99-4100-BCB1-F8933DA2F2A4}" destId="{E0C94B1E-BBFD-40A5-9464-39DC193B2939}" srcOrd="3" destOrd="0" presId="urn:microsoft.com/office/officeart/2005/8/layout/process4"/>
    <dgm:cxn modelId="{FF3521C1-50D4-4B90-91DA-545FC24DCBDF}" type="presParOf" srcId="{982FCB8C-5A99-4100-BCB1-F8933DA2F2A4}" destId="{3349A3B2-D88B-4F25-A742-2D1BFF799547}" srcOrd="4" destOrd="0" presId="urn:microsoft.com/office/officeart/2005/8/layout/process4"/>
    <dgm:cxn modelId="{BEF0F76C-47FF-448D-B3B5-82343F58D434}" type="presParOf" srcId="{3349A3B2-D88B-4F25-A742-2D1BFF799547}" destId="{A66D35F6-6EF5-468B-BA89-1272A7FC0829}" srcOrd="0" destOrd="0" presId="urn:microsoft.com/office/officeart/2005/8/layout/process4"/>
    <dgm:cxn modelId="{685E9059-D8CF-447E-8CA9-873724322193}" type="presParOf" srcId="{982FCB8C-5A99-4100-BCB1-F8933DA2F2A4}" destId="{FC7D8486-1AA9-4A53-AEBD-E5195DE4BE37}" srcOrd="5" destOrd="0" presId="urn:microsoft.com/office/officeart/2005/8/layout/process4"/>
    <dgm:cxn modelId="{D1C2CE26-894B-4DC3-8E75-311B3A7EC1C3}" type="presParOf" srcId="{982FCB8C-5A99-4100-BCB1-F8933DA2F2A4}" destId="{18704AB9-9551-43C0-A767-E8AE794585D8}" srcOrd="6" destOrd="0" presId="urn:microsoft.com/office/officeart/2005/8/layout/process4"/>
    <dgm:cxn modelId="{27209526-373C-458B-AF1C-F208F6211B4F}" type="presParOf" srcId="{18704AB9-9551-43C0-A767-E8AE794585D8}" destId="{9BB91E34-CD33-4967-9C9D-5032352DBC0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B72270-5D45-4787-8A8A-4BE69B899353}" type="doc">
      <dgm:prSet loTypeId="urn:microsoft.com/office/officeart/2005/8/layout/process4" loCatId="process" qsTypeId="urn:microsoft.com/office/officeart/2005/8/quickstyle/simple5" qsCatId="simple" csTypeId="urn:microsoft.com/office/officeart/2005/8/colors/accent1_2" csCatId="accent1" phldr="1"/>
      <dgm:spPr/>
    </dgm:pt>
    <dgm:pt modelId="{E75AA180-ACC3-4AC5-AD24-9933D89C573A}">
      <dgm:prSet phldrT="[Text]"/>
      <dgm:spPr/>
      <dgm:t>
        <a:bodyPr/>
        <a:lstStyle/>
        <a:p>
          <a:r>
            <a:rPr lang="en-US" dirty="0" err="1" smtClean="0"/>
            <a:t>Hỗ</a:t>
          </a:r>
          <a:r>
            <a:rPr lang="en-US" dirty="0" smtClean="0"/>
            <a:t> </a:t>
          </a:r>
          <a:r>
            <a:rPr lang="en-US" dirty="0" err="1" smtClean="0"/>
            <a:t>trợ</a:t>
          </a:r>
          <a:r>
            <a:rPr lang="en-US" dirty="0" smtClean="0"/>
            <a:t> </a:t>
          </a:r>
          <a:r>
            <a:rPr lang="en-US" dirty="0" err="1" smtClean="0"/>
            <a:t>hoạch</a:t>
          </a:r>
          <a:r>
            <a:rPr lang="en-US" dirty="0" smtClean="0"/>
            <a:t> </a:t>
          </a:r>
          <a:r>
            <a:rPr lang="en-US" dirty="0" err="1" smtClean="0"/>
            <a:t>định</a:t>
          </a:r>
          <a:endParaRPr lang="en-US" dirty="0"/>
        </a:p>
      </dgm:t>
    </dgm:pt>
    <dgm:pt modelId="{3F8011D6-4E79-45DF-AFAA-AEB84910D5DE}" type="parTrans" cxnId="{72C0DEA3-606F-43C1-A5AE-B394D181C864}">
      <dgm:prSet/>
      <dgm:spPr/>
      <dgm:t>
        <a:bodyPr/>
        <a:lstStyle/>
        <a:p>
          <a:endParaRPr lang="en-US"/>
        </a:p>
      </dgm:t>
    </dgm:pt>
    <dgm:pt modelId="{B711F662-EF9F-4ADB-AF70-4148E18CDC27}" type="sibTrans" cxnId="{72C0DEA3-606F-43C1-A5AE-B394D181C864}">
      <dgm:prSet/>
      <dgm:spPr/>
      <dgm:t>
        <a:bodyPr/>
        <a:lstStyle/>
        <a:p>
          <a:endParaRPr lang="en-US"/>
        </a:p>
      </dgm:t>
    </dgm:pt>
    <dgm:pt modelId="{4F7FCDBE-0204-4B8C-8D33-5FE5E3B0A6C7}">
      <dgm:prSet phldrT="[Text]"/>
      <dgm:spPr/>
      <dgm:t>
        <a:bodyPr/>
        <a:lstStyle/>
        <a:p>
          <a:r>
            <a:rPr lang="en-US" dirty="0" err="1" smtClean="0"/>
            <a:t>Thực</a:t>
          </a:r>
          <a:r>
            <a:rPr lang="en-US" dirty="0" smtClean="0"/>
            <a:t> </a:t>
          </a:r>
          <a:r>
            <a:rPr lang="en-US" dirty="0" err="1" smtClean="0"/>
            <a:t>thi</a:t>
          </a:r>
          <a:r>
            <a:rPr lang="en-US" dirty="0" smtClean="0"/>
            <a:t> &amp; </a:t>
          </a:r>
        </a:p>
        <a:p>
          <a:r>
            <a:rPr lang="en-US" dirty="0" err="1" smtClean="0"/>
            <a:t>Hỗ</a:t>
          </a:r>
          <a:r>
            <a:rPr lang="en-US" dirty="0" smtClean="0"/>
            <a:t> </a:t>
          </a:r>
          <a:r>
            <a:rPr lang="en-US" dirty="0" err="1" smtClean="0"/>
            <a:t>trợ</a:t>
          </a:r>
          <a:r>
            <a:rPr lang="en-US" dirty="0" smtClean="0"/>
            <a:t> </a:t>
          </a:r>
          <a:r>
            <a:rPr lang="en-US" dirty="0" err="1" smtClean="0"/>
            <a:t>kiểm</a:t>
          </a:r>
          <a:r>
            <a:rPr lang="en-US" dirty="0" smtClean="0"/>
            <a:t> </a:t>
          </a:r>
          <a:r>
            <a:rPr lang="en-US" dirty="0" err="1" smtClean="0"/>
            <a:t>tra</a:t>
          </a:r>
          <a:endParaRPr lang="en-US" dirty="0"/>
        </a:p>
      </dgm:t>
    </dgm:pt>
    <dgm:pt modelId="{395E3F9D-25C4-4E8D-B5F7-D9E69251EA2E}" type="parTrans" cxnId="{8B3729F3-B3F2-461A-B5ED-BDBF18139C33}">
      <dgm:prSet/>
      <dgm:spPr/>
      <dgm:t>
        <a:bodyPr/>
        <a:lstStyle/>
        <a:p>
          <a:endParaRPr lang="en-US"/>
        </a:p>
      </dgm:t>
    </dgm:pt>
    <dgm:pt modelId="{4F7E050D-C525-443D-8ECA-1FCCCD3C72E8}" type="sibTrans" cxnId="{8B3729F3-B3F2-461A-B5ED-BDBF18139C33}">
      <dgm:prSet/>
      <dgm:spPr/>
      <dgm:t>
        <a:bodyPr/>
        <a:lstStyle/>
        <a:p>
          <a:endParaRPr lang="en-US"/>
        </a:p>
      </dgm:t>
    </dgm:pt>
    <dgm:pt modelId="{9DF8C7D4-ECEA-404A-BFCA-B2E6446342A7}">
      <dgm:prSet phldrT="[Text]"/>
      <dgm:spPr/>
      <dgm:t>
        <a:bodyPr/>
        <a:lstStyle/>
        <a:p>
          <a:r>
            <a:rPr lang="en-US" dirty="0" err="1" smtClean="0"/>
            <a:t>Hỗ</a:t>
          </a:r>
          <a:r>
            <a:rPr lang="en-US" dirty="0" smtClean="0"/>
            <a:t> </a:t>
          </a:r>
          <a:r>
            <a:rPr lang="en-US" dirty="0" err="1" smtClean="0"/>
            <a:t>trợ</a:t>
          </a:r>
          <a:r>
            <a:rPr lang="en-US" dirty="0" smtClean="0"/>
            <a:t> </a:t>
          </a:r>
          <a:r>
            <a:rPr lang="en-US" dirty="0" err="1" smtClean="0"/>
            <a:t>tổ</a:t>
          </a:r>
          <a:r>
            <a:rPr lang="en-US" dirty="0" smtClean="0"/>
            <a:t> </a:t>
          </a:r>
          <a:r>
            <a:rPr lang="en-US" dirty="0" err="1" smtClean="0"/>
            <a:t>chức</a:t>
          </a:r>
          <a:endParaRPr lang="en-US" dirty="0"/>
        </a:p>
      </dgm:t>
    </dgm:pt>
    <dgm:pt modelId="{3A517E14-C899-46A1-8D51-41E458D5ACFC}" type="parTrans" cxnId="{C15758B5-6C2D-4038-8B39-DD0FC869FAD0}">
      <dgm:prSet/>
      <dgm:spPr/>
      <dgm:t>
        <a:bodyPr/>
        <a:lstStyle/>
        <a:p>
          <a:endParaRPr lang="en-US"/>
        </a:p>
      </dgm:t>
    </dgm:pt>
    <dgm:pt modelId="{BF9C053D-0D23-4CAB-AE05-44A667124406}" type="sibTrans" cxnId="{C15758B5-6C2D-4038-8B39-DD0FC869FAD0}">
      <dgm:prSet/>
      <dgm:spPr/>
      <dgm:t>
        <a:bodyPr/>
        <a:lstStyle/>
        <a:p>
          <a:endParaRPr lang="en-US"/>
        </a:p>
      </dgm:t>
    </dgm:pt>
    <dgm:pt modelId="{982FCB8C-5A99-4100-BCB1-F8933DA2F2A4}" type="pres">
      <dgm:prSet presAssocID="{D4B72270-5D45-4787-8A8A-4BE69B899353}" presName="Name0" presStyleCnt="0">
        <dgm:presLayoutVars>
          <dgm:dir/>
          <dgm:animLvl val="lvl"/>
          <dgm:resizeHandles val="exact"/>
        </dgm:presLayoutVars>
      </dgm:prSet>
      <dgm:spPr/>
    </dgm:pt>
    <dgm:pt modelId="{C4D22E83-3884-4042-835C-C9A209B615C6}" type="pres">
      <dgm:prSet presAssocID="{4F7FCDBE-0204-4B8C-8D33-5FE5E3B0A6C7}" presName="boxAndChildren" presStyleCnt="0"/>
      <dgm:spPr/>
    </dgm:pt>
    <dgm:pt modelId="{D9AA59F2-153D-4827-AF36-172A741C0D83}" type="pres">
      <dgm:prSet presAssocID="{4F7FCDBE-0204-4B8C-8D33-5FE5E3B0A6C7}" presName="parentTextBox" presStyleLbl="node1" presStyleIdx="0" presStyleCnt="3"/>
      <dgm:spPr/>
      <dgm:t>
        <a:bodyPr/>
        <a:lstStyle/>
        <a:p>
          <a:endParaRPr lang="en-US"/>
        </a:p>
      </dgm:t>
    </dgm:pt>
    <dgm:pt modelId="{BF2E9FD3-BFB3-4144-AE82-25127969A507}" type="pres">
      <dgm:prSet presAssocID="{BF9C053D-0D23-4CAB-AE05-44A667124406}" presName="sp" presStyleCnt="0"/>
      <dgm:spPr/>
    </dgm:pt>
    <dgm:pt modelId="{352B5A2E-4DFD-4EDB-841B-B881E1A42B96}" type="pres">
      <dgm:prSet presAssocID="{9DF8C7D4-ECEA-404A-BFCA-B2E6446342A7}" presName="arrowAndChildren" presStyleCnt="0"/>
      <dgm:spPr/>
    </dgm:pt>
    <dgm:pt modelId="{052130E0-D327-42BA-8077-B0B738C01E81}" type="pres">
      <dgm:prSet presAssocID="{9DF8C7D4-ECEA-404A-BFCA-B2E6446342A7}" presName="parentTextArrow" presStyleLbl="node1" presStyleIdx="1" presStyleCnt="3"/>
      <dgm:spPr/>
      <dgm:t>
        <a:bodyPr/>
        <a:lstStyle/>
        <a:p>
          <a:endParaRPr lang="en-US"/>
        </a:p>
      </dgm:t>
    </dgm:pt>
    <dgm:pt modelId="{FC7D8486-1AA9-4A53-AEBD-E5195DE4BE37}" type="pres">
      <dgm:prSet presAssocID="{B711F662-EF9F-4ADB-AF70-4148E18CDC27}" presName="sp" presStyleCnt="0"/>
      <dgm:spPr/>
    </dgm:pt>
    <dgm:pt modelId="{18704AB9-9551-43C0-A767-E8AE794585D8}" type="pres">
      <dgm:prSet presAssocID="{E75AA180-ACC3-4AC5-AD24-9933D89C573A}" presName="arrowAndChildren" presStyleCnt="0"/>
      <dgm:spPr/>
    </dgm:pt>
    <dgm:pt modelId="{9BB91E34-CD33-4967-9C9D-5032352DBC03}" type="pres">
      <dgm:prSet presAssocID="{E75AA180-ACC3-4AC5-AD24-9933D89C573A}" presName="parentTextArrow" presStyleLbl="node1" presStyleIdx="2" presStyleCnt="3"/>
      <dgm:spPr/>
      <dgm:t>
        <a:bodyPr/>
        <a:lstStyle/>
        <a:p>
          <a:endParaRPr lang="en-US"/>
        </a:p>
      </dgm:t>
    </dgm:pt>
  </dgm:ptLst>
  <dgm:cxnLst>
    <dgm:cxn modelId="{C15758B5-6C2D-4038-8B39-DD0FC869FAD0}" srcId="{D4B72270-5D45-4787-8A8A-4BE69B899353}" destId="{9DF8C7D4-ECEA-404A-BFCA-B2E6446342A7}" srcOrd="1" destOrd="0" parTransId="{3A517E14-C899-46A1-8D51-41E458D5ACFC}" sibTransId="{BF9C053D-0D23-4CAB-AE05-44A667124406}"/>
    <dgm:cxn modelId="{A66DA12F-95E8-48DF-87DD-E43D0B8945DA}" type="presOf" srcId="{4F7FCDBE-0204-4B8C-8D33-5FE5E3B0A6C7}" destId="{D9AA59F2-153D-4827-AF36-172A741C0D83}" srcOrd="0" destOrd="0" presId="urn:microsoft.com/office/officeart/2005/8/layout/process4"/>
    <dgm:cxn modelId="{72C0DEA3-606F-43C1-A5AE-B394D181C864}" srcId="{D4B72270-5D45-4787-8A8A-4BE69B899353}" destId="{E75AA180-ACC3-4AC5-AD24-9933D89C573A}" srcOrd="0" destOrd="0" parTransId="{3F8011D6-4E79-45DF-AFAA-AEB84910D5DE}" sibTransId="{B711F662-EF9F-4ADB-AF70-4148E18CDC27}"/>
    <dgm:cxn modelId="{38C69BC8-9D98-40B9-9DEC-8FF8F233F1AF}" type="presOf" srcId="{9DF8C7D4-ECEA-404A-BFCA-B2E6446342A7}" destId="{052130E0-D327-42BA-8077-B0B738C01E81}" srcOrd="0" destOrd="0" presId="urn:microsoft.com/office/officeart/2005/8/layout/process4"/>
    <dgm:cxn modelId="{8B3729F3-B3F2-461A-B5ED-BDBF18139C33}" srcId="{D4B72270-5D45-4787-8A8A-4BE69B899353}" destId="{4F7FCDBE-0204-4B8C-8D33-5FE5E3B0A6C7}" srcOrd="2" destOrd="0" parTransId="{395E3F9D-25C4-4E8D-B5F7-D9E69251EA2E}" sibTransId="{4F7E050D-C525-443D-8ECA-1FCCCD3C72E8}"/>
    <dgm:cxn modelId="{DB139C20-0C83-43BE-B852-3EDD39CE7A60}" type="presOf" srcId="{D4B72270-5D45-4787-8A8A-4BE69B899353}" destId="{982FCB8C-5A99-4100-BCB1-F8933DA2F2A4}" srcOrd="0" destOrd="0" presId="urn:microsoft.com/office/officeart/2005/8/layout/process4"/>
    <dgm:cxn modelId="{A53BCA39-77E1-4FBA-8578-DB30F84AB4F9}" type="presOf" srcId="{E75AA180-ACC3-4AC5-AD24-9933D89C573A}" destId="{9BB91E34-CD33-4967-9C9D-5032352DBC03}" srcOrd="0" destOrd="0" presId="urn:microsoft.com/office/officeart/2005/8/layout/process4"/>
    <dgm:cxn modelId="{733A608C-E3AF-4E54-AADA-2547510897F0}" type="presParOf" srcId="{982FCB8C-5A99-4100-BCB1-F8933DA2F2A4}" destId="{C4D22E83-3884-4042-835C-C9A209B615C6}" srcOrd="0" destOrd="0" presId="urn:microsoft.com/office/officeart/2005/8/layout/process4"/>
    <dgm:cxn modelId="{980E5BBE-E08E-4676-BE6C-38A152E79E9B}" type="presParOf" srcId="{C4D22E83-3884-4042-835C-C9A209B615C6}" destId="{D9AA59F2-153D-4827-AF36-172A741C0D83}" srcOrd="0" destOrd="0" presId="urn:microsoft.com/office/officeart/2005/8/layout/process4"/>
    <dgm:cxn modelId="{7ABEB330-C41D-4FCD-BA4E-6B3F80EFE4A1}" type="presParOf" srcId="{982FCB8C-5A99-4100-BCB1-F8933DA2F2A4}" destId="{BF2E9FD3-BFB3-4144-AE82-25127969A507}" srcOrd="1" destOrd="0" presId="urn:microsoft.com/office/officeart/2005/8/layout/process4"/>
    <dgm:cxn modelId="{72A18F82-3E4B-4E9D-8CD2-44203DA7318A}" type="presParOf" srcId="{982FCB8C-5A99-4100-BCB1-F8933DA2F2A4}" destId="{352B5A2E-4DFD-4EDB-841B-B881E1A42B96}" srcOrd="2" destOrd="0" presId="urn:microsoft.com/office/officeart/2005/8/layout/process4"/>
    <dgm:cxn modelId="{977DBB7C-745E-4D03-B0C0-F3579541DB4C}" type="presParOf" srcId="{352B5A2E-4DFD-4EDB-841B-B881E1A42B96}" destId="{052130E0-D327-42BA-8077-B0B738C01E81}" srcOrd="0" destOrd="0" presId="urn:microsoft.com/office/officeart/2005/8/layout/process4"/>
    <dgm:cxn modelId="{F1A2D45B-AF48-4469-A02C-A59E5D876F6E}" type="presParOf" srcId="{982FCB8C-5A99-4100-BCB1-F8933DA2F2A4}" destId="{FC7D8486-1AA9-4A53-AEBD-E5195DE4BE37}" srcOrd="3" destOrd="0" presId="urn:microsoft.com/office/officeart/2005/8/layout/process4"/>
    <dgm:cxn modelId="{4EA4AD92-F892-4F93-835C-1050929A3431}" type="presParOf" srcId="{982FCB8C-5A99-4100-BCB1-F8933DA2F2A4}" destId="{18704AB9-9551-43C0-A767-E8AE794585D8}" srcOrd="4" destOrd="0" presId="urn:microsoft.com/office/officeart/2005/8/layout/process4"/>
    <dgm:cxn modelId="{93C6BCB2-AC63-4AE1-BF68-FB9BCDB7DCA2}" type="presParOf" srcId="{18704AB9-9551-43C0-A767-E8AE794585D8}" destId="{9BB91E34-CD33-4967-9C9D-5032352DBC03}"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ffectLst>
                  <a:outerShdw blurRad="38100" dist="38100" dir="2700000" algn="tl">
                    <a:srgbClr val="000000">
                      <a:alpha val="43137"/>
                    </a:srgbClr>
                  </a:outerShdw>
                </a:effectLs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ffectLst>
                  <a:outerShdw blurRad="38100" dist="38100" dir="2700000" algn="tl">
                    <a:srgbClr val="000000">
                      <a:alpha val="43137"/>
                    </a:srgbClr>
                  </a:outerShdw>
                </a:effectLst>
              </a:defRPr>
            </a:lvl1pPr>
          </a:lstStyle>
          <a:p>
            <a:pPr>
              <a:defRPr/>
            </a:pPr>
            <a:fld id="{D72F48F3-5F5F-4E8B-B716-1058C48D287F}" type="datetimeFigureOut">
              <a:rPr lang="en-US"/>
              <a:pPr>
                <a:defRPr/>
              </a:pPr>
              <a:t>13-Sep-18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ffectLst>
                  <a:outerShdw blurRad="38100" dist="38100" dir="2700000" algn="tl">
                    <a:srgbClr val="000000">
                      <a:alpha val="43137"/>
                    </a:srgbClr>
                  </a:outerShdw>
                </a:effectLs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effectLst>
                  <a:outerShdw blurRad="38100" dist="38100" dir="2700000" algn="tl">
                    <a:srgbClr val="000000">
                      <a:alpha val="43137"/>
                    </a:srgbClr>
                  </a:outerShdw>
                </a:effectLst>
              </a:defRPr>
            </a:lvl1pPr>
          </a:lstStyle>
          <a:p>
            <a:pPr>
              <a:defRPr/>
            </a:pPr>
            <a:fld id="{195CA00C-768A-4771-879B-36C6DCC30754}" type="slidenum">
              <a:rPr lang="en-US"/>
              <a:pPr>
                <a:defRPr/>
              </a:pPr>
              <a:t>‹#›</a:t>
            </a:fld>
            <a:endParaRPr lang="en-US"/>
          </a:p>
        </p:txBody>
      </p:sp>
    </p:spTree>
    <p:extLst>
      <p:ext uri="{BB962C8B-B14F-4D97-AF65-F5344CB8AC3E}">
        <p14:creationId xmlns:p14="http://schemas.microsoft.com/office/powerpoint/2010/main" val="19993143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95CA00C-768A-4771-879B-36C6DCC30754}" type="slidenum">
              <a:rPr lang="en-US" smtClean="0"/>
              <a:pPr>
                <a:defRPr/>
              </a:pPr>
              <a:t>1</a:t>
            </a:fld>
            <a:endParaRPr lang="en-US"/>
          </a:p>
        </p:txBody>
      </p:sp>
    </p:spTree>
    <p:extLst>
      <p:ext uri="{BB962C8B-B14F-4D97-AF65-F5344CB8AC3E}">
        <p14:creationId xmlns:p14="http://schemas.microsoft.com/office/powerpoint/2010/main" val="394271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ERP - Enterprise Resource Planning - breaks down the traditional barrier that exist within a corporation.  For anyone to benefit from ERP, everyone has to contribute, this is the key to ERP survival.</a:t>
            </a:r>
          </a:p>
          <a:p>
            <a:endParaRPr lang="en-US" dirty="0" smtClean="0"/>
          </a:p>
          <a:p>
            <a:r>
              <a:rPr lang="en-US" dirty="0" smtClean="0"/>
              <a:t>There has to be a common agenda throughout the business.  To get the commitment from everyone, everyone has to believe their needs and objectives are addressed by the plan, learning the tools and techniques to accomplish this is then relatively easy. </a:t>
            </a:r>
          </a:p>
          <a:p>
            <a:endParaRPr lang="de-DE" dirty="0" smtClean="0"/>
          </a:p>
          <a:p>
            <a:r>
              <a:rPr lang="de-DE" dirty="0" smtClean="0"/>
              <a:t>Before:</a:t>
            </a:r>
          </a:p>
          <a:p>
            <a:r>
              <a:rPr lang="de-DE" dirty="0" smtClean="0"/>
              <a:t>- Mỗi</a:t>
            </a:r>
            <a:r>
              <a:rPr lang="de-DE" baseline="0" dirty="0" smtClean="0"/>
              <a:t> phòng ban chỉ quan tâm đến việc của mình. Làm xong phần của mình rồi thôi, không quan tâm đến phần còn lại</a:t>
            </a:r>
          </a:p>
          <a:p>
            <a:r>
              <a:rPr lang="de-DE" baseline="0" dirty="0" smtClean="0"/>
              <a:t>- Ko quan tâm đến khách hàng, </a:t>
            </a:r>
          </a:p>
          <a:p>
            <a:r>
              <a:rPr lang="de-DE" baseline="0" dirty="0" smtClean="0"/>
              <a:t>VD1: bệnh viện, người tiếp nhận hồ sơ, khám bệnh, thanh toán...tới bước cuối cùng, bệnh nhân chỉ mong mau chóng biến khỏi bệnh viện vì: mệt mỏi vì chờ đợi, hồ sơ chạy lòng vòng, thái độ nhân viên bênh viện chỉ mong mau chóng xử lý cho xong chồng hồ sơ trên bàn, ko quan tâm đến bệnh nhân.</a:t>
            </a:r>
          </a:p>
          <a:p>
            <a:pPr>
              <a:buFontTx/>
              <a:buNone/>
            </a:pPr>
            <a:r>
              <a:rPr lang="de-DE" baseline="0" dirty="0" smtClean="0"/>
              <a:t>VD2 Cửa hàng bán lẻ: sự khác biệt hoàn toàn giữa nhân viên lễ tân, kế toán, quản kho. Sự nồng nhiệt giảm dần.</a:t>
            </a:r>
          </a:p>
          <a:p>
            <a:pPr>
              <a:buFontTx/>
              <a:buNone/>
            </a:pPr>
            <a:r>
              <a:rPr lang="de-DE" baseline="0" dirty="0" smtClean="0"/>
              <a:t>- Sự không đồng nhất thông tin giữa các pháo đài, sự không thông suốt giữa các phòng ban, làm chậm tốc độ xử lý thông tin.</a:t>
            </a:r>
          </a:p>
          <a:p>
            <a:pPr>
              <a:buFontTx/>
              <a:buChar char="-"/>
            </a:pPr>
            <a:r>
              <a:rPr lang="de-DE" baseline="0" dirty="0" smtClean="0"/>
              <a:t>Mỗi phòng ban đóng góp vào chi phí quản lý doanh nghiệp, tuy nhiên đối với khách hàng nó không làm tăng giá trị mà khách hàng mong muốn trả tiền. Khách hàng ko muốn trả tiền cho sự chậm trễ, sai sót thông tin giữa khâu bán hàng, kế toán và quản kho (Bán hàng thì ok, trả tiền rồi, nhưng đến kho thì bảo hết hàng, đành quay lại....</a:t>
            </a:r>
            <a:r>
              <a:rPr lang="de-DE" baseline="0" dirty="0" smtClean="0">
                <a:sym typeface="Wingdings" pitchFamily="2" charset="2"/>
              </a:rPr>
              <a:t></a:t>
            </a:r>
            <a:r>
              <a:rPr lang="de-DE" baseline="0" dirty="0" smtClean="0"/>
              <a:t>)</a:t>
            </a:r>
          </a:p>
          <a:p>
            <a:pPr>
              <a:buFontTx/>
              <a:buChar char="-"/>
            </a:pPr>
            <a:endParaRPr lang="de-DE" baseline="0" dirty="0" smtClean="0"/>
          </a:p>
          <a:p>
            <a:pPr>
              <a:buFontTx/>
              <a:buChar char="-"/>
            </a:pPr>
            <a:endParaRPr lang="de-DE" baseline="0" dirty="0" smtClean="0"/>
          </a:p>
          <a:p>
            <a:endParaRPr lang="de-DE" baseline="0" dirty="0" smtClean="0"/>
          </a:p>
          <a:p>
            <a:r>
              <a:rPr lang="de-DE" baseline="0" dirty="0" smtClean="0"/>
              <a:t>After:</a:t>
            </a:r>
          </a:p>
          <a:p>
            <a:endParaRPr lang="de-DE" dirty="0" smtClean="0"/>
          </a:p>
          <a:p>
            <a:endParaRPr lang="en-US" dirty="0"/>
          </a:p>
        </p:txBody>
      </p:sp>
      <p:sp>
        <p:nvSpPr>
          <p:cNvPr id="4" name="Slide Number Placeholder 3"/>
          <p:cNvSpPr>
            <a:spLocks noGrp="1"/>
          </p:cNvSpPr>
          <p:nvPr>
            <p:ph type="sldNum" sz="quarter" idx="10"/>
          </p:nvPr>
        </p:nvSpPr>
        <p:spPr/>
        <p:txBody>
          <a:bodyPr/>
          <a:lstStyle/>
          <a:p>
            <a:pPr>
              <a:defRPr/>
            </a:pPr>
            <a:fld id="{195CA00C-768A-4771-879B-36C6DCC30754}" type="slidenum">
              <a:rPr lang="en-US" smtClean="0"/>
              <a:pPr>
                <a:defRPr/>
              </a:pPr>
              <a:t>6</a:t>
            </a:fld>
            <a:endParaRPr lang="en-US"/>
          </a:p>
        </p:txBody>
      </p:sp>
    </p:spTree>
    <p:extLst>
      <p:ext uri="{BB962C8B-B14F-4D97-AF65-F5344CB8AC3E}">
        <p14:creationId xmlns:p14="http://schemas.microsoft.com/office/powerpoint/2010/main" val="273512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Phòng</a:t>
            </a:r>
            <a:r>
              <a:rPr lang="en-US" baseline="0" dirty="0" smtClean="0"/>
              <a:t> </a:t>
            </a:r>
            <a:r>
              <a:rPr lang="en-US" baseline="0" dirty="0" err="1" smtClean="0"/>
              <a:t>bán</a:t>
            </a:r>
            <a:r>
              <a:rPr lang="en-US" baseline="0" dirty="0" smtClean="0"/>
              <a:t> </a:t>
            </a:r>
            <a:r>
              <a:rPr lang="en-US" baseline="0" dirty="0" err="1" smtClean="0"/>
              <a:t>hàng</a:t>
            </a:r>
            <a:r>
              <a:rPr lang="en-US" baseline="0" dirty="0" smtClean="0"/>
              <a:t> </a:t>
            </a:r>
            <a:r>
              <a:rPr lang="en-US" baseline="0" dirty="0" err="1" smtClean="0"/>
              <a:t>vì</a:t>
            </a:r>
            <a:r>
              <a:rPr lang="en-US" baseline="0" dirty="0" smtClean="0"/>
              <a:t> </a:t>
            </a:r>
            <a:r>
              <a:rPr lang="en-US" baseline="0" dirty="0" err="1" smtClean="0"/>
              <a:t>muốn</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doanh</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Hứa</a:t>
            </a:r>
            <a:r>
              <a:rPr lang="en-US" baseline="0" dirty="0" smtClean="0"/>
              <a:t> </a:t>
            </a:r>
            <a:r>
              <a:rPr lang="en-US" baseline="0" dirty="0" err="1" smtClean="0"/>
              <a:t>hẹn</a:t>
            </a:r>
            <a:r>
              <a:rPr lang="en-US" baseline="0" dirty="0" smtClean="0"/>
              <a:t> </a:t>
            </a:r>
            <a:r>
              <a:rPr lang="en-US" baseline="0" dirty="0" err="1" smtClean="0"/>
              <a:t>với</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về</a:t>
            </a:r>
            <a:r>
              <a:rPr lang="en-US" baseline="0" dirty="0" smtClean="0"/>
              <a:t> </a:t>
            </a:r>
            <a:r>
              <a:rPr lang="en-US" baseline="0" dirty="0" err="1" smtClean="0"/>
              <a:t>sự</a:t>
            </a:r>
            <a:r>
              <a:rPr lang="en-US" baseline="0" dirty="0" smtClean="0"/>
              <a:t> </a:t>
            </a:r>
            <a:r>
              <a:rPr lang="en-US" baseline="0" dirty="0" err="1" smtClean="0"/>
              <a:t>đúng</a:t>
            </a:r>
            <a:r>
              <a:rPr lang="en-US" baseline="0" dirty="0" smtClean="0"/>
              <a:t> </a:t>
            </a:r>
            <a:r>
              <a:rPr lang="en-US" baseline="0" dirty="0" err="1" smtClean="0"/>
              <a:t>hẹn</a:t>
            </a:r>
            <a:r>
              <a:rPr lang="en-US" baseline="0" dirty="0" smtClean="0"/>
              <a:t> </a:t>
            </a:r>
            <a:r>
              <a:rPr lang="en-US" baseline="0" dirty="0" err="1" smtClean="0"/>
              <a:t>của</a:t>
            </a:r>
            <a:r>
              <a:rPr lang="en-US" baseline="0" dirty="0" smtClean="0"/>
              <a:t> </a:t>
            </a:r>
            <a:r>
              <a:rPr lang="en-US" baseline="0" dirty="0" err="1" smtClean="0"/>
              <a:t>đơn</a:t>
            </a:r>
            <a:r>
              <a:rPr lang="en-US" baseline="0" dirty="0" smtClean="0"/>
              <a:t> </a:t>
            </a:r>
            <a:r>
              <a:rPr lang="en-US" baseline="0" dirty="0" err="1" smtClean="0"/>
              <a:t>hàng</a:t>
            </a:r>
            <a:endParaRPr lang="en-US" baseline="0" dirty="0" smtClean="0"/>
          </a:p>
          <a:p>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này</a:t>
            </a:r>
            <a:r>
              <a:rPr lang="en-US" baseline="0" dirty="0" smtClean="0"/>
              <a:t> do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nhỏ</a:t>
            </a:r>
            <a:r>
              <a:rPr lang="en-US" baseline="0" dirty="0" smtClean="0"/>
              <a:t> </a:t>
            </a:r>
            <a:r>
              <a:rPr lang="en-US" baseline="0" dirty="0" err="1" smtClean="0"/>
              <a:t>nên</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loại</a:t>
            </a:r>
            <a:r>
              <a:rPr lang="en-US" baseline="0" dirty="0" smtClean="0"/>
              <a:t> </a:t>
            </a:r>
            <a:r>
              <a:rPr lang="en-US" baseline="0" dirty="0" err="1" smtClean="0"/>
              <a:t>là</a:t>
            </a:r>
            <a:r>
              <a:rPr lang="en-US" baseline="0" dirty="0" smtClean="0"/>
              <a:t> LTL </a:t>
            </a:r>
            <a:r>
              <a:rPr lang="en-US" baseline="0" dirty="0" err="1" smtClean="0"/>
              <a:t>để</a:t>
            </a:r>
            <a:r>
              <a:rPr lang="en-US" baseline="0" dirty="0" smtClean="0"/>
              <a:t> </a:t>
            </a:r>
            <a:r>
              <a:rPr lang="en-US" baseline="0" dirty="0" err="1" smtClean="0"/>
              <a:t>vận</a:t>
            </a:r>
            <a:r>
              <a:rPr lang="en-US" baseline="0" dirty="0" smtClean="0"/>
              <a:t> </a:t>
            </a:r>
            <a:r>
              <a:rPr lang="en-US" baseline="0" dirty="0" err="1" smtClean="0"/>
              <a:t>chuyển</a:t>
            </a:r>
            <a:r>
              <a:rPr lang="en-US" baseline="0" dirty="0" smtClean="0"/>
              <a:t>.</a:t>
            </a:r>
          </a:p>
          <a:p>
            <a:r>
              <a:rPr lang="en-US" baseline="0" dirty="0" err="1" smtClean="0"/>
              <a:t>Phòng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kho</a:t>
            </a:r>
            <a:r>
              <a:rPr lang="en-US" baseline="0" dirty="0" smtClean="0"/>
              <a:t> &amp; </a:t>
            </a:r>
            <a:r>
              <a:rPr lang="en-US" baseline="0" dirty="0" err="1" smtClean="0"/>
              <a:t>vật</a:t>
            </a:r>
            <a:r>
              <a:rPr lang="en-US" baseline="0" dirty="0" smtClean="0"/>
              <a:t> </a:t>
            </a:r>
            <a:r>
              <a:rPr lang="en-US" baseline="0" dirty="0" err="1" smtClean="0"/>
              <a:t>tư</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nếu</a:t>
            </a:r>
            <a:r>
              <a:rPr lang="en-US" baseline="0" dirty="0" smtClean="0"/>
              <a:t> LTL </a:t>
            </a:r>
            <a:r>
              <a:rPr lang="en-US" baseline="0" dirty="0" err="1" smtClean="0"/>
              <a:t>mà</a:t>
            </a:r>
            <a:r>
              <a:rPr lang="en-US" baseline="0" dirty="0" smtClean="0"/>
              <a:t> </a:t>
            </a:r>
            <a:r>
              <a:rPr lang="en-US" baseline="0" dirty="0" err="1" smtClean="0"/>
              <a:t>vận</a:t>
            </a:r>
            <a:r>
              <a:rPr lang="en-US" baseline="0" dirty="0" smtClean="0"/>
              <a:t> </a:t>
            </a:r>
            <a:r>
              <a:rPr lang="en-US" baseline="0" dirty="0" err="1" smtClean="0"/>
              <a:t>chuyển</a:t>
            </a:r>
            <a:r>
              <a:rPr lang="en-US" baseline="0" dirty="0" smtClean="0"/>
              <a:t> </a:t>
            </a:r>
            <a:r>
              <a:rPr lang="en-US" baseline="0" dirty="0" err="1" smtClean="0"/>
              <a:t>liền</a:t>
            </a:r>
            <a:r>
              <a:rPr lang="en-US" baseline="0" dirty="0" smtClean="0"/>
              <a:t> </a:t>
            </a:r>
            <a:r>
              <a:rPr lang="en-US" baseline="0" dirty="0" err="1" smtClean="0"/>
              <a:t>thì</a:t>
            </a:r>
            <a:r>
              <a:rPr lang="en-US" baseline="0" dirty="0" smtClean="0"/>
              <a:t> </a:t>
            </a:r>
            <a:r>
              <a:rPr lang="en-US" baseline="0" dirty="0" err="1" smtClean="0"/>
              <a:t>không</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Cho </a:t>
            </a:r>
            <a:r>
              <a:rPr lang="en-US" baseline="0" dirty="0" err="1" smtClean="0"/>
              <a:t>nên</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gom</a:t>
            </a:r>
            <a:r>
              <a:rPr lang="en-US" baseline="0" dirty="0" smtClean="0"/>
              <a:t> </a:t>
            </a:r>
            <a:r>
              <a:rPr lang="en-US" baseline="0" dirty="0" err="1" smtClean="0"/>
              <a:t>hàng</a:t>
            </a:r>
            <a:r>
              <a:rPr lang="en-US" baseline="0" dirty="0" smtClean="0"/>
              <a:t> </a:t>
            </a:r>
            <a:r>
              <a:rPr lang="en-US" baseline="0" dirty="0" err="1" smtClean="0"/>
              <a:t>lại</a:t>
            </a:r>
            <a:r>
              <a:rPr lang="en-US" baseline="0" dirty="0" smtClean="0"/>
              <a:t> </a:t>
            </a:r>
            <a:r>
              <a:rPr lang="en-US" baseline="0" dirty="0" err="1" smtClean="0"/>
              <a:t>cho</a:t>
            </a:r>
            <a:r>
              <a:rPr lang="en-US" baseline="0" dirty="0" smtClean="0"/>
              <a:t> </a:t>
            </a:r>
            <a:r>
              <a:rPr lang="en-US" baseline="0" dirty="0" err="1" smtClean="0"/>
              <a:t>đủ</a:t>
            </a:r>
            <a:r>
              <a:rPr lang="en-US" baseline="0" dirty="0" smtClean="0"/>
              <a:t> container </a:t>
            </a:r>
            <a:r>
              <a:rPr lang="en-US" baseline="0" dirty="0" err="1" smtClean="0"/>
              <a:t>và</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ship </a:t>
            </a:r>
            <a:r>
              <a:rPr lang="en-US" baseline="0" dirty="0" err="1" smtClean="0"/>
              <a:t>theo</a:t>
            </a:r>
            <a:r>
              <a:rPr lang="en-US" baseline="0" dirty="0" smtClean="0"/>
              <a:t> </a:t>
            </a:r>
            <a:r>
              <a:rPr lang="en-US" baseline="0" dirty="0" err="1" smtClean="0"/>
              <a:t>đường</a:t>
            </a:r>
            <a:r>
              <a:rPr lang="en-US" baseline="0" dirty="0" smtClean="0"/>
              <a:t> </a:t>
            </a:r>
            <a:r>
              <a:rPr lang="en-US" baseline="0" dirty="0" err="1" smtClean="0"/>
              <a:t>biển</a:t>
            </a:r>
            <a:r>
              <a:rPr lang="en-US" baseline="0" dirty="0" smtClean="0"/>
              <a:t>. </a:t>
            </a:r>
            <a:r>
              <a:rPr lang="en-US" baseline="0" dirty="0" err="1" smtClean="0"/>
              <a:t>Điều</a:t>
            </a:r>
            <a:r>
              <a:rPr lang="en-US" baseline="0" dirty="0" smtClean="0"/>
              <a:t> </a:t>
            </a:r>
            <a:r>
              <a:rPr lang="en-US" baseline="0" dirty="0" err="1" smtClean="0"/>
              <a:t>đó</a:t>
            </a:r>
            <a:r>
              <a:rPr lang="en-US" baseline="0" dirty="0" smtClean="0"/>
              <a:t> </a:t>
            </a:r>
            <a:r>
              <a:rPr lang="en-US" baseline="0" dirty="0" err="1" smtClean="0"/>
              <a:t>dẫn</a:t>
            </a:r>
            <a:r>
              <a:rPr lang="en-US" baseline="0" dirty="0" smtClean="0"/>
              <a:t> </a:t>
            </a:r>
            <a:r>
              <a:rPr lang="en-US" baseline="0" dirty="0" err="1" smtClean="0"/>
              <a:t>đến</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vận</a:t>
            </a:r>
            <a:r>
              <a:rPr lang="en-US" baseline="0" dirty="0" smtClean="0"/>
              <a:t> </a:t>
            </a:r>
            <a:r>
              <a:rPr lang="en-US" baseline="0" dirty="0" err="1" smtClean="0"/>
              <a:t>chuyển</a:t>
            </a:r>
            <a:r>
              <a:rPr lang="en-US" baseline="0" dirty="0" smtClean="0"/>
              <a:t> </a:t>
            </a:r>
            <a:r>
              <a:rPr lang="en-US" baseline="0" dirty="0" err="1" smtClean="0"/>
              <a:t>tăng</a:t>
            </a:r>
            <a:r>
              <a:rPr lang="en-US" baseline="0" dirty="0" smtClean="0"/>
              <a:t> </a:t>
            </a:r>
            <a:r>
              <a:rPr lang="en-US" baseline="0" dirty="0" err="1" smtClean="0"/>
              <a:t>lên</a:t>
            </a:r>
            <a:r>
              <a:rPr lang="en-US" baseline="0" dirty="0" smtClean="0"/>
              <a:t> </a:t>
            </a:r>
            <a:r>
              <a:rPr lang="en-US" baseline="0" dirty="0" err="1" smtClean="0"/>
              <a:t>gấp</a:t>
            </a:r>
            <a:r>
              <a:rPr lang="en-US" baseline="0" dirty="0" smtClean="0"/>
              <a:t> </a:t>
            </a:r>
            <a:r>
              <a:rPr lang="en-US" baseline="0" dirty="0" err="1" smtClean="0"/>
              <a:t>nhiều</a:t>
            </a:r>
            <a:r>
              <a:rPr lang="en-US" baseline="0" dirty="0" smtClean="0"/>
              <a:t> </a:t>
            </a:r>
            <a:r>
              <a:rPr lang="en-US" baseline="0" dirty="0" err="1" smtClean="0"/>
              <a:t>lần</a:t>
            </a:r>
            <a:r>
              <a:rPr lang="en-US" baseline="0" dirty="0" smtClean="0"/>
              <a:t> so </a:t>
            </a:r>
            <a:r>
              <a:rPr lang="en-US" baseline="0" dirty="0" err="1" smtClean="0"/>
              <a:t>với</a:t>
            </a:r>
            <a:r>
              <a:rPr lang="en-US" baseline="0" dirty="0" smtClean="0"/>
              <a:t> </a:t>
            </a:r>
            <a:r>
              <a:rPr lang="en-US" baseline="0" dirty="0" err="1" smtClean="0"/>
              <a:t>mong</a:t>
            </a:r>
            <a:r>
              <a:rPr lang="en-US" baseline="0" dirty="0" smtClean="0"/>
              <a:t> </a:t>
            </a:r>
            <a:r>
              <a:rPr lang="en-US" baseline="0" dirty="0" err="1" smtClean="0"/>
              <a:t>đợi</a:t>
            </a:r>
            <a:r>
              <a:rPr lang="en-US" baseline="0" dirty="0" smtClean="0"/>
              <a:t>.</a:t>
            </a:r>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ai</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người</a:t>
            </a:r>
            <a:r>
              <a:rPr lang="en-US" baseline="0" dirty="0" smtClean="0"/>
              <a:t> </a:t>
            </a:r>
            <a:r>
              <a:rPr lang="en-US" baseline="0" dirty="0" err="1" smtClean="0"/>
              <a:t>thiệt</a:t>
            </a:r>
            <a:r>
              <a:rPr lang="en-US" baseline="0" dirty="0" smtClean="0"/>
              <a:t> </a:t>
            </a:r>
            <a:r>
              <a:rPr lang="en-US" baseline="0" dirty="0" err="1" smtClean="0"/>
              <a:t>hại</a:t>
            </a:r>
            <a:r>
              <a:rPr lang="en-US" baseline="0" dirty="0" smtClean="0"/>
              <a:t>:</a:t>
            </a:r>
          </a:p>
          <a:p>
            <a:pPr marL="228600" indent="-228600">
              <a:buAutoNum type="alphaLcPeriod"/>
            </a:pPr>
            <a:r>
              <a:rPr lang="en-US" baseline="0" dirty="0" err="1" smtClean="0"/>
              <a:t>Khách</a:t>
            </a:r>
            <a:r>
              <a:rPr lang="en-US" baseline="0" dirty="0" smtClean="0"/>
              <a:t> </a:t>
            </a:r>
            <a:r>
              <a:rPr lang="en-US" baseline="0" dirty="0" err="1" smtClean="0"/>
              <a:t>hàng</a:t>
            </a:r>
            <a:endParaRPr lang="en-US" baseline="0" dirty="0" smtClean="0"/>
          </a:p>
          <a:p>
            <a:pPr marL="228600" indent="-228600">
              <a:buAutoNum type="alphaLcPeriod"/>
            </a:pPr>
            <a:r>
              <a:rPr lang="en-US" baseline="0" dirty="0" err="1" smtClean="0"/>
              <a:t>Công</a:t>
            </a:r>
            <a:r>
              <a:rPr lang="en-US" baseline="0" dirty="0" smtClean="0"/>
              <a:t> </a:t>
            </a:r>
            <a:r>
              <a:rPr lang="en-US" baseline="0" dirty="0" err="1" smtClean="0"/>
              <a:t>ty</a:t>
            </a:r>
            <a:r>
              <a:rPr lang="en-US" baseline="0" dirty="0" smtClean="0"/>
              <a:t> </a:t>
            </a:r>
            <a:r>
              <a:rPr lang="en-US" baseline="0" dirty="0" err="1" smtClean="0"/>
              <a:t>mất</a:t>
            </a:r>
            <a:r>
              <a:rPr lang="en-US" baseline="0" dirty="0" smtClean="0"/>
              <a:t> </a:t>
            </a:r>
            <a:r>
              <a:rPr lang="en-US" baseline="0" dirty="0" err="1" smtClean="0"/>
              <a:t>uy</a:t>
            </a:r>
            <a:r>
              <a:rPr lang="en-US" baseline="0" dirty="0" smtClean="0"/>
              <a:t> </a:t>
            </a:r>
            <a:r>
              <a:rPr lang="en-US" baseline="0" dirty="0" err="1" smtClean="0"/>
              <a:t>tín</a:t>
            </a:r>
            <a:endParaRPr lang="en-US" baseline="0" dirty="0" smtClean="0"/>
          </a:p>
          <a:p>
            <a:pPr marL="228600" indent="-228600">
              <a:buNone/>
            </a:pPr>
            <a:r>
              <a:rPr lang="en-US" baseline="0" dirty="0" err="1" smtClean="0"/>
              <a:t>Lý</a:t>
            </a:r>
            <a:r>
              <a:rPr lang="en-US" baseline="0" dirty="0" smtClean="0"/>
              <a:t> do </a:t>
            </a:r>
            <a:r>
              <a:rPr lang="en-US" baseline="0" dirty="0" err="1" smtClean="0"/>
              <a:t>là</a:t>
            </a:r>
            <a:r>
              <a:rPr lang="en-US" baseline="0" dirty="0" smtClean="0"/>
              <a:t> </a:t>
            </a:r>
            <a:r>
              <a:rPr lang="en-US" baseline="0" dirty="0" err="1" smtClean="0"/>
              <a:t>chính</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pháo</a:t>
            </a:r>
            <a:r>
              <a:rPr lang="en-US" baseline="0" dirty="0" smtClean="0"/>
              <a:t> </a:t>
            </a:r>
            <a:r>
              <a:rPr lang="en-US" baseline="0" dirty="0" err="1" smtClean="0"/>
              <a:t>đài</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phòng</a:t>
            </a:r>
            <a:r>
              <a:rPr lang="en-US" baseline="0" dirty="0" smtClean="0"/>
              <a:t> bang,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thông</a:t>
            </a:r>
            <a:r>
              <a:rPr lang="en-US" baseline="0" dirty="0" smtClean="0"/>
              <a:t> tin, </a:t>
            </a:r>
            <a:r>
              <a:rPr lang="en-US" baseline="0" dirty="0" err="1" smtClean="0"/>
              <a:t>mạnh</a:t>
            </a:r>
            <a:r>
              <a:rPr lang="en-US" baseline="0" dirty="0" smtClean="0"/>
              <a:t> </a:t>
            </a:r>
            <a:r>
              <a:rPr lang="en-US" baseline="0" dirty="0" err="1" smtClean="0"/>
              <a:t>ai</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Sự</a:t>
            </a:r>
            <a:r>
              <a:rPr lang="en-US" baseline="0" dirty="0" smtClean="0"/>
              <a:t> </a:t>
            </a:r>
            <a:r>
              <a:rPr lang="en-US" baseline="0" dirty="0" err="1" smtClean="0"/>
              <a:t>thật</a:t>
            </a:r>
            <a:r>
              <a:rPr lang="en-US" baseline="0" dirty="0" smtClean="0"/>
              <a:t> </a:t>
            </a:r>
            <a:r>
              <a:rPr lang="en-US" baseline="0" dirty="0" err="1" smtClean="0"/>
              <a:t>nghiệt</a:t>
            </a:r>
            <a:r>
              <a:rPr lang="en-US" baseline="0" dirty="0" smtClean="0"/>
              <a:t> </a:t>
            </a:r>
            <a:r>
              <a:rPr lang="en-US" baseline="0" dirty="0" err="1" smtClean="0"/>
              <a:t>ngã</a:t>
            </a:r>
            <a:r>
              <a:rPr lang="en-US" baseline="0" dirty="0" smtClean="0"/>
              <a:t> </a:t>
            </a:r>
            <a:r>
              <a:rPr lang="en-US" baseline="0" dirty="0" err="1" smtClean="0"/>
              <a:t>là</a:t>
            </a:r>
            <a:r>
              <a:rPr lang="en-US" baseline="0" dirty="0" smtClean="0"/>
              <a:t> </a:t>
            </a:r>
            <a:r>
              <a:rPr lang="en-US" baseline="0" dirty="0" err="1" smtClean="0"/>
              <a:t>phòng</a:t>
            </a:r>
            <a:r>
              <a:rPr lang="en-US" baseline="0" dirty="0" smtClean="0"/>
              <a:t> ban </a:t>
            </a:r>
            <a:r>
              <a:rPr lang="en-US" baseline="0" dirty="0" err="1" smtClean="0"/>
              <a:t>tối</a:t>
            </a:r>
            <a:r>
              <a:rPr lang="en-US" baseline="0" dirty="0" smtClean="0"/>
              <a:t> </a:t>
            </a:r>
            <a:r>
              <a:rPr lang="en-US" baseline="0" dirty="0" err="1" smtClean="0"/>
              <a:t>ưu</a:t>
            </a:r>
            <a:r>
              <a:rPr lang="en-US" baseline="0" dirty="0" smtClean="0"/>
              <a:t> </a:t>
            </a:r>
            <a:r>
              <a:rPr lang="en-US" baseline="0" dirty="0" err="1" smtClean="0"/>
              <a:t>nhưng</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công</a:t>
            </a:r>
            <a:r>
              <a:rPr lang="en-US" baseline="0" dirty="0" smtClean="0"/>
              <a:t> </a:t>
            </a:r>
            <a:r>
              <a:rPr lang="en-US" baseline="0" dirty="0" err="1" smtClean="0"/>
              <a:t>ty</a:t>
            </a:r>
            <a:r>
              <a:rPr lang="en-US" baseline="0" dirty="0" smtClean="0"/>
              <a:t> </a:t>
            </a:r>
            <a:r>
              <a:rPr lang="en-US" baseline="0" dirty="0" err="1" smtClean="0"/>
              <a:t>lại</a:t>
            </a:r>
            <a:r>
              <a:rPr lang="en-US" baseline="0" dirty="0" smtClean="0"/>
              <a:t> </a:t>
            </a:r>
            <a:r>
              <a:rPr lang="en-US" baseline="0" dirty="0" err="1" smtClean="0"/>
              <a:t>đi</a:t>
            </a:r>
            <a:r>
              <a:rPr lang="en-US" baseline="0" dirty="0" smtClean="0"/>
              <a:t> </a:t>
            </a:r>
            <a:r>
              <a:rPr lang="en-US" baseline="0" dirty="0" err="1" smtClean="0"/>
              <a:t>xuống</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195CA00C-768A-4771-879B-36C6DCC30754}" type="slidenum">
              <a:rPr lang="en-US" smtClean="0"/>
              <a:pPr>
                <a:defRPr/>
              </a:pPr>
              <a:t>7</a:t>
            </a:fld>
            <a:endParaRPr lang="en-US"/>
          </a:p>
        </p:txBody>
      </p:sp>
    </p:spTree>
    <p:extLst>
      <p:ext uri="{BB962C8B-B14F-4D97-AF65-F5344CB8AC3E}">
        <p14:creationId xmlns:p14="http://schemas.microsoft.com/office/powerpoint/2010/main" val="297757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smtClean="0"/>
          </a:p>
        </p:txBody>
      </p:sp>
      <p:sp>
        <p:nvSpPr>
          <p:cNvPr id="4" name="Slide Number Placeholder 3"/>
          <p:cNvSpPr>
            <a:spLocks noGrp="1"/>
          </p:cNvSpPr>
          <p:nvPr>
            <p:ph type="sldNum" sz="quarter" idx="5"/>
          </p:nvPr>
        </p:nvSpPr>
        <p:spPr/>
        <p:txBody>
          <a:bodyPr/>
          <a:lstStyle/>
          <a:p>
            <a:pPr>
              <a:defRPr/>
            </a:pPr>
            <a:fld id="{FA65949C-C97C-4E0B-A811-0F91569620A2}" type="slidenum">
              <a:rPr lang="en-US"/>
              <a:pPr>
                <a:defRPr/>
              </a:pPr>
              <a:t>28</a:t>
            </a:fld>
            <a:endParaRPr lang="en-US"/>
          </a:p>
        </p:txBody>
      </p:sp>
    </p:spTree>
    <p:extLst>
      <p:ext uri="{BB962C8B-B14F-4D97-AF65-F5344CB8AC3E}">
        <p14:creationId xmlns:p14="http://schemas.microsoft.com/office/powerpoint/2010/main" val="882228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gray">
      <p:bgPr>
        <a:blipFill dpi="0" rotWithShape="0">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ext Box 29"/>
          <p:cNvSpPr txBox="1">
            <a:spLocks noChangeArrowheads="1"/>
          </p:cNvSpPr>
          <p:nvPr/>
        </p:nvSpPr>
        <p:spPr bwMode="black">
          <a:xfrm>
            <a:off x="439738" y="5756275"/>
            <a:ext cx="1143000" cy="457200"/>
          </a:xfrm>
          <a:prstGeom prst="rect">
            <a:avLst/>
          </a:prstGeom>
          <a:noFill/>
          <a:ln w="9525">
            <a:noFill/>
            <a:miter lim="800000"/>
            <a:headEnd/>
            <a:tailEnd/>
          </a:ln>
          <a:effectLst/>
        </p:spPr>
        <p:txBody>
          <a:bodyPr wrap="none">
            <a:spAutoFit/>
          </a:bodyPr>
          <a:lstStyle/>
          <a:p>
            <a:pPr algn="ctr" eaLnBrk="0" hangingPunct="0">
              <a:defRPr/>
            </a:pPr>
            <a:r>
              <a:rPr lang="en-US" altLang="ko-KR" sz="2400" b="1">
                <a:latin typeface="Verdana" pitchFamily="34" charset="0"/>
              </a:rPr>
              <a:t>LOGO</a:t>
            </a:r>
          </a:p>
        </p:txBody>
      </p:sp>
      <p:sp>
        <p:nvSpPr>
          <p:cNvPr id="6" name="Rectangle 177"/>
          <p:cNvSpPr>
            <a:spLocks noGrp="1" noChangeArrowheads="1"/>
          </p:cNvSpPr>
          <p:nvPr>
            <p:ph type="ctrTitle" sz="quarter"/>
          </p:nvPr>
        </p:nvSpPr>
        <p:spPr bwMode="auto">
          <a:xfrm>
            <a:off x="196850" y="249238"/>
            <a:ext cx="3232150" cy="2163761"/>
          </a:xfrm>
          <a:prstGeom prst="rect">
            <a:avLst/>
          </a:prstGeom>
        </p:spPr>
        <p:txBody>
          <a:bodyPr>
            <a:scene3d>
              <a:camera prst="orthographicFront"/>
              <a:lightRig rig="threePt" dir="t"/>
            </a:scene3d>
            <a:sp3d extrusionH="57150">
              <a:bevelT w="38100" h="38100"/>
            </a:sp3d>
          </a:bodyPr>
          <a:lstStyle>
            <a:lvl1pPr algn="ctr" rtl="0" eaLnBrk="1" fontAlgn="base" hangingPunct="1">
              <a:spcBef>
                <a:spcPct val="0"/>
              </a:spcBef>
              <a:spcAft>
                <a:spcPct val="0"/>
              </a:spcAft>
              <a:defRPr lang="zh-CN" altLang="en-US" sz="3800" b="1" dirty="0">
                <a:solidFill>
                  <a:srgbClr val="014353"/>
                </a:solidFill>
                <a:effectLst>
                  <a:outerShdw blurRad="50800" dist="38100" dir="2700000" algn="tl" rotWithShape="0">
                    <a:prstClr val="black">
                      <a:alpha val="40000"/>
                    </a:prstClr>
                  </a:outerShdw>
                </a:effectLst>
                <a:latin typeface="+mj-lt"/>
                <a:ea typeface="+mj-ea"/>
                <a:cs typeface="+mj-cs"/>
              </a:defRPr>
            </a:lvl1pPr>
          </a:lstStyle>
          <a:p>
            <a:r>
              <a:rPr lang="en-US" altLang="zh-CN" dirty="0" smtClean="0"/>
              <a:t>Click to edit Master title style</a:t>
            </a:r>
            <a:endParaRPr lang="zh-CN" altLang="en-US" dirty="0"/>
          </a:p>
        </p:txBody>
      </p:sp>
      <p:sp>
        <p:nvSpPr>
          <p:cNvPr id="7" name="文本占位符 2"/>
          <p:cNvSpPr>
            <a:spLocks noGrp="1"/>
          </p:cNvSpPr>
          <p:nvPr>
            <p:ph type="body" idx="1"/>
          </p:nvPr>
        </p:nvSpPr>
        <p:spPr>
          <a:xfrm>
            <a:off x="192088" y="2570164"/>
            <a:ext cx="3300412" cy="528636"/>
          </a:xfrm>
          <a:prstGeom prst="rect">
            <a:avLst/>
          </a:prstGeom>
        </p:spPr>
        <p:txBody>
          <a:bodyPr anchor="b">
            <a:scene3d>
              <a:camera prst="orthographicFront"/>
              <a:lightRig rig="threePt" dir="t"/>
            </a:scene3d>
            <a:sp3d extrusionH="57150">
              <a:bevelT w="38100" h="38100"/>
            </a:sp3d>
          </a:bodyPr>
          <a:lstStyle>
            <a:lvl1pPr marL="0" indent="0">
              <a:buNone/>
              <a:defRPr sz="2000">
                <a:solidFill>
                  <a:srgbClr val="00B0F0"/>
                </a:solidFill>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dirty="0" smtClean="0"/>
              <a:t>Click to edit Master text styles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Slide">
    <p:spTree>
      <p:nvGrpSpPr>
        <p:cNvPr id="1" name=""/>
        <p:cNvGrpSpPr/>
        <p:nvPr/>
      </p:nvGrpSpPr>
      <p:grpSpPr>
        <a:xfrm>
          <a:off x="0" y="0"/>
          <a:ext cx="0" cy="0"/>
          <a:chOff x="0" y="0"/>
          <a:chExt cx="0" cy="0"/>
        </a:xfrm>
      </p:grpSpPr>
      <p:pic>
        <p:nvPicPr>
          <p:cNvPr id="5" name="Picture 4" descr="x"/>
          <p:cNvPicPr>
            <a:picLocks noChangeAspect="1" noChangeArrowheads="1"/>
          </p:cNvPicPr>
          <p:nvPr/>
        </p:nvPicPr>
        <p:blipFill>
          <a:blip r:embed="rId2"/>
          <a:srcRect/>
          <a:stretch>
            <a:fillRect/>
          </a:stretch>
        </p:blipFill>
        <p:spPr bwMode="auto">
          <a:xfrm>
            <a:off x="242888" y="1212850"/>
            <a:ext cx="8443912" cy="92075"/>
          </a:xfrm>
          <a:prstGeom prst="rect">
            <a:avLst/>
          </a:prstGeom>
          <a:noFill/>
          <a:ln w="9525">
            <a:noFill/>
            <a:miter lim="800000"/>
            <a:headEnd/>
            <a:tailEnd/>
          </a:ln>
        </p:spPr>
      </p:pic>
      <p:sp>
        <p:nvSpPr>
          <p:cNvPr id="2" name="标题 1"/>
          <p:cNvSpPr>
            <a:spLocks noGrp="1"/>
          </p:cNvSpPr>
          <p:nvPr>
            <p:ph type="title"/>
          </p:nvPr>
        </p:nvSpPr>
        <p:spPr>
          <a:xfrm>
            <a:off x="571500" y="588963"/>
            <a:ext cx="7848600" cy="609600"/>
          </a:xfrm>
          <a:prstGeom prst="rect">
            <a:avLst/>
          </a:prstGeom>
        </p:spPr>
        <p:txBody>
          <a:bodyPr>
            <a:scene3d>
              <a:camera prst="orthographicFront"/>
              <a:lightRig rig="threePt" dir="t"/>
            </a:scene3d>
            <a:sp3d extrusionH="57150">
              <a:bevelT w="38100" h="38100"/>
            </a:sp3d>
          </a:bodyPr>
          <a:lstStyle>
            <a:lvl1pPr>
              <a:defRPr sz="3000">
                <a:solidFill>
                  <a:srgbClr val="01484F"/>
                </a:solidFill>
                <a:effectLst>
                  <a:outerShdw blurRad="50800" dist="38100" dir="2700000" algn="tl" rotWithShape="0">
                    <a:prstClr val="black">
                      <a:alpha val="40000"/>
                    </a:prstClr>
                  </a:outerShdw>
                </a:effectLst>
              </a:defRPr>
            </a:lvl1pPr>
          </a:lstStyle>
          <a:p>
            <a:r>
              <a:rPr lang="en-US" altLang="zh-CN" smtClean="0"/>
              <a:t>Click to edit Master title style</a:t>
            </a:r>
            <a:endParaRPr lang="zh-CN" altLang="en-US" dirty="0"/>
          </a:p>
        </p:txBody>
      </p:sp>
      <p:sp>
        <p:nvSpPr>
          <p:cNvPr id="7" name="Content Placeholder 6"/>
          <p:cNvSpPr>
            <a:spLocks noGrp="1"/>
          </p:cNvSpPr>
          <p:nvPr>
            <p:ph sz="quarter" idx="10"/>
          </p:nvPr>
        </p:nvSpPr>
        <p:spPr>
          <a:xfrm>
            <a:off x="584200" y="1651000"/>
            <a:ext cx="4495800" cy="4457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Picture Placeholder 8"/>
          <p:cNvSpPr>
            <a:spLocks noGrp="1"/>
          </p:cNvSpPr>
          <p:nvPr>
            <p:ph type="pic" sz="quarter" idx="11"/>
          </p:nvPr>
        </p:nvSpPr>
        <p:spPr>
          <a:xfrm>
            <a:off x="5257800" y="1651000"/>
            <a:ext cx="3289300" cy="4470400"/>
          </a:xfrm>
        </p:spPr>
        <p:txBody>
          <a:bodyPr rtlCol="0">
            <a:normAutofit/>
          </a:bodyPr>
          <a:lstStyle/>
          <a:p>
            <a:pPr lvl="0"/>
            <a:r>
              <a:rPr lang="en-US" noProof="0" smtClean="0"/>
              <a:t>Click icon to add picture</a:t>
            </a:r>
            <a:endParaRPr lang="en-US" noProof="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0804" y="5651500"/>
            <a:ext cx="1213196" cy="1206500"/>
          </a:xfrm>
          <a:prstGeom prst="rect">
            <a:avLst/>
          </a:prstGeom>
          <a:effectLst>
            <a:reflection stA="25000" endPos="65000" dist="50800" dir="5400000" sy="-100000" algn="bl" rotWithShape="0"/>
          </a:effec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lumMod val="50000"/>
            <a:alpha val="19000"/>
          </a:schemeClr>
        </a:solidFill>
        <a:effectLst/>
      </p:bgPr>
    </p:bg>
    <p:spTree>
      <p:nvGrpSpPr>
        <p:cNvPr id="1" name=""/>
        <p:cNvGrpSpPr/>
        <p:nvPr/>
      </p:nvGrpSpPr>
      <p:grpSpPr>
        <a:xfrm>
          <a:off x="0" y="0"/>
          <a:ext cx="0" cy="0"/>
          <a:chOff x="0" y="0"/>
          <a:chExt cx="0" cy="0"/>
        </a:xfrm>
      </p:grpSpPr>
      <p:pic>
        <p:nvPicPr>
          <p:cNvPr id="4" name="Picture 4" descr="x"/>
          <p:cNvPicPr>
            <a:picLocks noChangeAspect="1" noChangeArrowheads="1"/>
          </p:cNvPicPr>
          <p:nvPr/>
        </p:nvPicPr>
        <p:blipFill>
          <a:blip r:embed="rId2"/>
          <a:srcRect/>
          <a:stretch>
            <a:fillRect/>
          </a:stretch>
        </p:blipFill>
        <p:spPr bwMode="auto">
          <a:xfrm>
            <a:off x="242888" y="1212850"/>
            <a:ext cx="8443912" cy="92075"/>
          </a:xfrm>
          <a:prstGeom prst="rect">
            <a:avLst/>
          </a:prstGeom>
          <a:noFill/>
          <a:ln w="9525">
            <a:noFill/>
            <a:miter lim="800000"/>
            <a:headEnd/>
            <a:tailEnd/>
          </a:ln>
        </p:spPr>
      </p:pic>
      <p:sp>
        <p:nvSpPr>
          <p:cNvPr id="2" name="标题 1"/>
          <p:cNvSpPr>
            <a:spLocks noGrp="1"/>
          </p:cNvSpPr>
          <p:nvPr>
            <p:ph type="title"/>
          </p:nvPr>
        </p:nvSpPr>
        <p:spPr>
          <a:xfrm>
            <a:off x="571500" y="588963"/>
            <a:ext cx="7848600" cy="609600"/>
          </a:xfrm>
          <a:prstGeom prst="rect">
            <a:avLst/>
          </a:prstGeom>
        </p:spPr>
        <p:txBody>
          <a:bodyPr>
            <a:scene3d>
              <a:camera prst="orthographicFront"/>
              <a:lightRig rig="threePt" dir="t"/>
            </a:scene3d>
            <a:sp3d extrusionH="57150">
              <a:bevelT w="38100" h="38100"/>
            </a:sp3d>
          </a:bodyPr>
          <a:lstStyle>
            <a:lvl1pPr>
              <a:defRPr sz="3000">
                <a:solidFill>
                  <a:schemeClr val="tx1">
                    <a:lumMod val="50000"/>
                  </a:schemeClr>
                </a:solidFill>
                <a:effectLst>
                  <a:outerShdw blurRad="50800" dist="38100" dir="2700000" algn="tl" rotWithShape="0">
                    <a:prstClr val="black">
                      <a:alpha val="40000"/>
                    </a:prstClr>
                  </a:outerShdw>
                </a:effectLst>
              </a:defRPr>
            </a:lvl1pPr>
          </a:lstStyle>
          <a:p>
            <a:r>
              <a:rPr lang="en-US" altLang="zh-CN" dirty="0" smtClean="0"/>
              <a:t>Click to edit Master title style</a:t>
            </a:r>
            <a:endParaRPr lang="zh-CN" altLang="en-US" dirty="0"/>
          </a:p>
        </p:txBody>
      </p:sp>
      <p:sp>
        <p:nvSpPr>
          <p:cNvPr id="3" name="内容占位符 2"/>
          <p:cNvSpPr>
            <a:spLocks noGrp="1"/>
          </p:cNvSpPr>
          <p:nvPr>
            <p:ph idx="1"/>
          </p:nvPr>
        </p:nvSpPr>
        <p:spPr>
          <a:xfrm>
            <a:off x="766763" y="1936750"/>
            <a:ext cx="7340600" cy="3673475"/>
          </a:xfrm>
          <a:prstGeom prst="rect">
            <a:avLst/>
          </a:prstGeom>
        </p:spPr>
        <p:txBody>
          <a:bodyPr/>
          <a:lstStyle>
            <a:lvl1pPr>
              <a:buFont typeface="Arial" pitchFamily="34" charset="0"/>
              <a:buChar char="•"/>
              <a:defRPr baseline="0">
                <a:solidFill>
                  <a:schemeClr val="tx1">
                    <a:lumMod val="50000"/>
                  </a:schemeClr>
                </a:solidFill>
              </a:defRPr>
            </a:lvl1pPr>
            <a:lvl2pPr>
              <a:buFont typeface="Arial" pitchFamily="34" charset="0"/>
              <a:buChar char="•"/>
              <a:defRPr sz="2000" baseline="0">
                <a:solidFill>
                  <a:schemeClr val="tx1">
                    <a:lumMod val="50000"/>
                  </a:schemeClr>
                </a:solidFill>
              </a:defRPr>
            </a:lvl2pPr>
            <a:lvl3pPr>
              <a:buFont typeface="Arial" pitchFamily="34" charset="0"/>
              <a:buChar char="•"/>
              <a:defRPr baseline="0">
                <a:solidFill>
                  <a:schemeClr val="tx1">
                    <a:lumMod val="50000"/>
                  </a:schemeClr>
                </a:solidFill>
              </a:defRPr>
            </a:lvl3pPr>
            <a:lvl4pPr>
              <a:buFont typeface="Arial" pitchFamily="34" charset="0"/>
              <a:buChar char="•"/>
              <a:defRPr baseline="0">
                <a:solidFill>
                  <a:schemeClr val="tx1">
                    <a:lumMod val="50000"/>
                  </a:schemeClr>
                </a:solidFill>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0804" y="5651500"/>
            <a:ext cx="1213196" cy="1206500"/>
          </a:xfrm>
          <a:prstGeom prst="rect">
            <a:avLst/>
          </a:prstGeom>
          <a:effectLst>
            <a:reflection stA="25000" endPos="65000" dist="50800" dir="5400000" sy="-100000" algn="bl" rotWithShape="0"/>
          </a:effec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alpha val="19000"/>
          </a:schemeClr>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28" name="Text Placeholder 4"/>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iming>
    <p:tnLst>
      <p:par>
        <p:cTn id="1" dur="indefinite" restart="never" nodeType="tmRoot"/>
      </p:par>
    </p:tnLst>
  </p:timing>
  <p:hf sldNum="0" hdr="0" dt="0"/>
  <p:txStyles>
    <p:titleStyle>
      <a:lvl1pPr algn="l" rtl="0" eaLnBrk="1" fontAlgn="base" hangingPunct="1">
        <a:spcBef>
          <a:spcPct val="0"/>
        </a:spcBef>
        <a:spcAft>
          <a:spcPct val="0"/>
        </a:spcAft>
        <a:defRPr lang="en-US" altLang="zh-CN" sz="3800" b="1" dirty="0">
          <a:solidFill>
            <a:srgbClr val="014353"/>
          </a:solidFill>
          <a:effectLst>
            <a:outerShdw blurRad="50800" dist="38100" dir="2700000" algn="tl" rotWithShape="0">
              <a:prstClr val="black">
                <a:alpha val="40000"/>
              </a:prstClr>
            </a:outerShdw>
          </a:effectLst>
          <a:latin typeface="+mj-lt"/>
          <a:ea typeface="+mj-ea"/>
          <a:cs typeface="+mj-cs"/>
        </a:defRPr>
      </a:lvl1pPr>
      <a:lvl2pPr algn="l" rtl="0" eaLnBrk="1" fontAlgn="base" hangingPunct="1">
        <a:spcBef>
          <a:spcPct val="0"/>
        </a:spcBef>
        <a:spcAft>
          <a:spcPct val="0"/>
        </a:spcAft>
        <a:defRPr sz="3800" b="1">
          <a:solidFill>
            <a:srgbClr val="014353"/>
          </a:solidFill>
          <a:latin typeface="Verdana" pitchFamily="34" charset="0"/>
        </a:defRPr>
      </a:lvl2pPr>
      <a:lvl3pPr algn="l" rtl="0" eaLnBrk="1" fontAlgn="base" hangingPunct="1">
        <a:spcBef>
          <a:spcPct val="0"/>
        </a:spcBef>
        <a:spcAft>
          <a:spcPct val="0"/>
        </a:spcAft>
        <a:defRPr sz="3800" b="1">
          <a:solidFill>
            <a:srgbClr val="014353"/>
          </a:solidFill>
          <a:latin typeface="Verdana" pitchFamily="34" charset="0"/>
        </a:defRPr>
      </a:lvl3pPr>
      <a:lvl4pPr algn="l" rtl="0" eaLnBrk="1" fontAlgn="base" hangingPunct="1">
        <a:spcBef>
          <a:spcPct val="0"/>
        </a:spcBef>
        <a:spcAft>
          <a:spcPct val="0"/>
        </a:spcAft>
        <a:defRPr sz="3800" b="1">
          <a:solidFill>
            <a:srgbClr val="014353"/>
          </a:solidFill>
          <a:latin typeface="Verdana" pitchFamily="34" charset="0"/>
        </a:defRPr>
      </a:lvl4pPr>
      <a:lvl5pPr algn="l" rtl="0" eaLnBrk="1" fontAlgn="base" hangingPunct="1">
        <a:spcBef>
          <a:spcPct val="0"/>
        </a:spcBef>
        <a:spcAft>
          <a:spcPct val="0"/>
        </a:spcAft>
        <a:defRPr sz="3800" b="1">
          <a:solidFill>
            <a:srgbClr val="014353"/>
          </a:solidFill>
          <a:latin typeface="Verdana" pitchFamily="34" charset="0"/>
        </a:defRPr>
      </a:lvl5pPr>
      <a:lvl6pPr marL="457200" algn="l" rtl="0" eaLnBrk="1" fontAlgn="base" hangingPunct="1">
        <a:spcBef>
          <a:spcPct val="0"/>
        </a:spcBef>
        <a:spcAft>
          <a:spcPct val="0"/>
        </a:spcAft>
        <a:defRPr sz="3200" b="1">
          <a:solidFill>
            <a:srgbClr val="111111"/>
          </a:solidFill>
          <a:latin typeface="Verdana" pitchFamily="34" charset="0"/>
        </a:defRPr>
      </a:lvl6pPr>
      <a:lvl7pPr marL="914400" algn="l" rtl="0" eaLnBrk="1" fontAlgn="base" hangingPunct="1">
        <a:spcBef>
          <a:spcPct val="0"/>
        </a:spcBef>
        <a:spcAft>
          <a:spcPct val="0"/>
        </a:spcAft>
        <a:defRPr sz="3200" b="1">
          <a:solidFill>
            <a:srgbClr val="111111"/>
          </a:solidFill>
          <a:latin typeface="Verdana" pitchFamily="34" charset="0"/>
        </a:defRPr>
      </a:lvl7pPr>
      <a:lvl8pPr marL="1371600" algn="l" rtl="0" eaLnBrk="1" fontAlgn="base" hangingPunct="1">
        <a:spcBef>
          <a:spcPct val="0"/>
        </a:spcBef>
        <a:spcAft>
          <a:spcPct val="0"/>
        </a:spcAft>
        <a:defRPr sz="3200" b="1">
          <a:solidFill>
            <a:srgbClr val="111111"/>
          </a:solidFill>
          <a:latin typeface="Verdana" pitchFamily="34" charset="0"/>
        </a:defRPr>
      </a:lvl8pPr>
      <a:lvl9pPr marL="1828800" algn="l" rtl="0" eaLnBrk="1" fontAlgn="base" hangingPunct="1">
        <a:spcBef>
          <a:spcPct val="0"/>
        </a:spcBef>
        <a:spcAft>
          <a:spcPct val="0"/>
        </a:spcAft>
        <a:defRPr sz="3200" b="1">
          <a:solidFill>
            <a:srgbClr val="111111"/>
          </a:solidFill>
          <a:latin typeface="Verdana" pitchFamily="34"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u"/>
        <a:defRPr sz="2000" b="1">
          <a:solidFill>
            <a:srgbClr val="026974"/>
          </a:solidFill>
          <a:latin typeface="+mn-lt"/>
          <a:ea typeface="+mn-ea"/>
          <a:cs typeface="+mn-cs"/>
        </a:defRPr>
      </a:lvl1pPr>
      <a:lvl2pPr marL="742950" indent="-285750" algn="l" rtl="0" eaLnBrk="1" fontAlgn="base" hangingPunct="1">
        <a:spcBef>
          <a:spcPct val="20000"/>
        </a:spcBef>
        <a:spcAft>
          <a:spcPct val="0"/>
        </a:spcAft>
        <a:buClr>
          <a:schemeClr val="accent1"/>
        </a:buClr>
        <a:buSzPct val="60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16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1600">
          <a:solidFill>
            <a:schemeClr val="tx1"/>
          </a:solidFill>
          <a:latin typeface="+mn-lt"/>
        </a:defRPr>
      </a:lvl4pPr>
      <a:lvl5pPr marL="20574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5pPr>
      <a:lvl6pPr marL="25146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6pPr>
      <a:lvl7pPr marL="29718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7pPr>
      <a:lvl8pPr marL="34290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8pPr>
      <a:lvl9pPr marL="38862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youtube.com/watch?v=_fQ3BydzMz8"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kuabxmO9kWQ" TargetMode="External"/><Relationship Id="rId2" Type="http://schemas.openxmlformats.org/officeDocument/2006/relationships/hyperlink" Target="https://www.youtube.com/watch?v=lYCEQqSM08I"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20.jpe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9.jpe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image" Target="../media/image22.jpeg"/><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2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mailto:thanhdd@uit.edu.v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youtu.be/jX-hziuuhIc" TargetMode="External"/><Relationship Id="rId7" Type="http://schemas.openxmlformats.org/officeDocument/2006/relationships/hyperlink" Target="https://www.youtube.com/watch?v=akdUFFf8_1g" TargetMode="External"/><Relationship Id="rId2" Type="http://schemas.openxmlformats.org/officeDocument/2006/relationships/hyperlink" Target="http://youtu.be/SEDrPs1lsGA" TargetMode="External"/><Relationship Id="rId1" Type="http://schemas.openxmlformats.org/officeDocument/2006/relationships/slideLayout" Target="../slideLayouts/slideLayout3.xml"/><Relationship Id="rId6" Type="http://schemas.openxmlformats.org/officeDocument/2006/relationships/hyperlink" Target="https://www.youtube.com/watch?v=0gIGHvBvueg&amp;list=PLiwV9RJfC9Mw35GONpSxVUt5SWZTxhb7K&amp;index=1" TargetMode="External"/><Relationship Id="rId5" Type="http://schemas.openxmlformats.org/officeDocument/2006/relationships/hyperlink" Target="https://www.youtube.com/watch?v=whsgiITpy-E" TargetMode="External"/><Relationship Id="rId4" Type="http://schemas.openxmlformats.org/officeDocument/2006/relationships/hyperlink" Target="http://youtu.be/xIqtO1zPfAk"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youtu.be/rr-4PkryWdw" TargetMode="External"/><Relationship Id="rId3" Type="http://schemas.openxmlformats.org/officeDocument/2006/relationships/hyperlink" Target="https://www.youtube.com/watch?v=aIU1x9a2mg4&amp;feature=youtu.be" TargetMode="External"/><Relationship Id="rId7" Type="http://schemas.openxmlformats.org/officeDocument/2006/relationships/hyperlink" Target="http://youtu.be/sEvi9Pe-l3U" TargetMode="External"/><Relationship Id="rId12" Type="http://schemas.openxmlformats.org/officeDocument/2006/relationships/hyperlink" Target="https://www.youtube.com/watch?v=TLhfkRx_-SM&amp;feature=youtu.be" TargetMode="External"/><Relationship Id="rId2" Type="http://schemas.openxmlformats.org/officeDocument/2006/relationships/hyperlink" Target="https://www.youtube.com/watch?v=DqxYFsHucjM&amp;feature=youtu.be" TargetMode="External"/><Relationship Id="rId1" Type="http://schemas.openxmlformats.org/officeDocument/2006/relationships/slideLayout" Target="../slideLayouts/slideLayout3.xml"/><Relationship Id="rId6" Type="http://schemas.openxmlformats.org/officeDocument/2006/relationships/hyperlink" Target="https://www.youtube.com/watch?v=F-qqZea_7MA&amp;feature=youtu.be" TargetMode="External"/><Relationship Id="rId11" Type="http://schemas.openxmlformats.org/officeDocument/2006/relationships/hyperlink" Target="https://www.youtube.com/watch?v=eUspVY0WLaU&amp;feature=youtu.be" TargetMode="External"/><Relationship Id="rId5" Type="http://schemas.openxmlformats.org/officeDocument/2006/relationships/hyperlink" Target="https://www.youtube.com/watch?v=5Sw0XiF5KkU&amp;feature=youtu.be" TargetMode="External"/><Relationship Id="rId10" Type="http://schemas.openxmlformats.org/officeDocument/2006/relationships/hyperlink" Target="http://youtu.be/1qhAZsx9g54" TargetMode="External"/><Relationship Id="rId4" Type="http://schemas.openxmlformats.org/officeDocument/2006/relationships/hyperlink" Target="https://www.youtube.com/watch?v=sEvi9Pe-l3U&amp;feature=youtu.be" TargetMode="External"/><Relationship Id="rId9" Type="http://schemas.openxmlformats.org/officeDocument/2006/relationships/hyperlink" Target="http://youtu.be/N5KiyayLnE4"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channel/UCn95lB97bOQb8OuK441zF7Q"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video" Target="file:///E:\Store\Research\UIT\Giao%20An%20QTDN\Slide%20bai%20giang\support\Charlie%20Chaplin_%20Modern%20Times%20Part%202_9%20-%20YouTube.MP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a:xfrm>
            <a:off x="0" y="363538"/>
            <a:ext cx="3232150" cy="2163761"/>
          </a:xfrm>
        </p:spPr>
        <p:txBody>
          <a:bodyPr/>
          <a:lstStyle/>
          <a:p>
            <a:r>
              <a:rPr lang="en-US" dirty="0" smtClean="0"/>
              <a:t>Enterprise Resource Planning</a:t>
            </a:r>
            <a:endParaRPr lang="en-US" dirty="0"/>
          </a:p>
        </p:txBody>
      </p:sp>
      <p:sp>
        <p:nvSpPr>
          <p:cNvPr id="6" name="Text Placeholder 5"/>
          <p:cNvSpPr>
            <a:spLocks noGrp="1"/>
          </p:cNvSpPr>
          <p:nvPr>
            <p:ph type="body" idx="1"/>
          </p:nvPr>
        </p:nvSpPr>
        <p:spPr>
          <a:xfrm>
            <a:off x="407988" y="2570164"/>
            <a:ext cx="3300412" cy="731836"/>
          </a:xfrm>
        </p:spPr>
        <p:txBody>
          <a:bodyPr/>
          <a:lstStyle/>
          <a:p>
            <a:r>
              <a:rPr lang="en-US" dirty="0" err="1" smtClean="0"/>
              <a:t>Đỗ</a:t>
            </a:r>
            <a:r>
              <a:rPr lang="en-US" dirty="0" smtClean="0"/>
              <a:t> </a:t>
            </a:r>
            <a:r>
              <a:rPr lang="en-US" dirty="0" err="1" smtClean="0"/>
              <a:t>Duy</a:t>
            </a:r>
            <a:r>
              <a:rPr lang="en-US" dirty="0" smtClean="0"/>
              <a:t> </a:t>
            </a:r>
            <a:r>
              <a:rPr lang="en-US" dirty="0" err="1" smtClean="0"/>
              <a:t>Thanh</a:t>
            </a:r>
            <a:endParaRPr lang="en-US" dirty="0" smtClean="0"/>
          </a:p>
          <a:p>
            <a:r>
              <a:rPr lang="en-US" dirty="0" smtClean="0"/>
              <a:t>MSc. E-Business</a:t>
            </a:r>
            <a:endParaRPr lang="en-US" dirty="0"/>
          </a:p>
        </p:txBody>
      </p:sp>
      <p:pic>
        <p:nvPicPr>
          <p:cNvPr id="7" name="Picture 6" descr="Logo_UIT_Web_Transparent.png"/>
          <p:cNvPicPr>
            <a:picLocks noChangeAspect="1"/>
          </p:cNvPicPr>
          <p:nvPr/>
        </p:nvPicPr>
        <p:blipFill>
          <a:blip r:embed="rId3" cstate="print"/>
          <a:stretch>
            <a:fillRect/>
          </a:stretch>
        </p:blipFill>
        <p:spPr>
          <a:xfrm>
            <a:off x="7994260" y="5473700"/>
            <a:ext cx="1137039" cy="1358900"/>
          </a:xfrm>
          <a:prstGeom prst="rect">
            <a:avLst/>
          </a:prstGeom>
        </p:spPr>
      </p:pic>
    </p:spTree>
    <p:extLst>
      <p:ext uri="{BB962C8B-B14F-4D97-AF65-F5344CB8AC3E}">
        <p14:creationId xmlns:p14="http://schemas.microsoft.com/office/powerpoint/2010/main" val="3647146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Hammer is really an "hammer" ?</a:t>
            </a:r>
            <a:endParaRPr lang="en-US" dirty="0"/>
          </a:p>
        </p:txBody>
      </p:sp>
      <p:sp>
        <p:nvSpPr>
          <p:cNvPr id="3" name="Content Placeholder 2"/>
          <p:cNvSpPr>
            <a:spLocks noGrp="1"/>
          </p:cNvSpPr>
          <p:nvPr>
            <p:ph idx="1"/>
          </p:nvPr>
        </p:nvSpPr>
        <p:spPr/>
        <p:txBody>
          <a:bodyPr/>
          <a:lstStyle/>
          <a:p>
            <a:r>
              <a:rPr lang="en-US" dirty="0" smtClean="0"/>
              <a:t>First Video: Business Process Re-Engineering</a:t>
            </a:r>
          </a:p>
          <a:p>
            <a:pPr marL="0" indent="0">
              <a:buNone/>
            </a:pPr>
            <a:r>
              <a:rPr lang="en-US" dirty="0" smtClean="0">
                <a:hlinkClick r:id="rId2"/>
              </a:rPr>
              <a:t>https://www.youtube.com/watch?v=_fQ3BydzMz8</a:t>
            </a:r>
            <a:endParaRPr lang="en-US" dirty="0" smtClean="0"/>
          </a:p>
          <a:p>
            <a:endParaRPr lang="en-US" dirty="0" smtClean="0"/>
          </a:p>
          <a:p>
            <a:pPr marL="0" indent="0">
              <a:buNone/>
            </a:pPr>
            <a:r>
              <a:rPr lang="en-US" dirty="0" smtClean="0">
                <a:solidFill>
                  <a:srgbClr val="00B0F0"/>
                </a:solidFill>
              </a:rPr>
              <a:t>Lessons learn</a:t>
            </a:r>
            <a:endParaRPr lang="en-US" dirty="0">
              <a:solidFill>
                <a:srgbClr val="00B0F0"/>
              </a:solidFill>
            </a:endParaRPr>
          </a:p>
          <a:p>
            <a:r>
              <a:rPr lang="en-US" dirty="0" smtClean="0">
                <a:solidFill>
                  <a:srgbClr val="00B0F0"/>
                </a:solidFill>
              </a:rPr>
              <a:t>Single Process doesn’t create value</a:t>
            </a:r>
          </a:p>
          <a:p>
            <a:r>
              <a:rPr lang="en-US" dirty="0" smtClean="0">
                <a:solidFill>
                  <a:srgbClr val="00B0F0"/>
                </a:solidFill>
              </a:rPr>
              <a:t>Common data with processes integration</a:t>
            </a:r>
          </a:p>
          <a:p>
            <a:pPr marL="0" indent="0">
              <a:buNone/>
            </a:pPr>
            <a:endParaRPr lang="en-US" dirty="0"/>
          </a:p>
        </p:txBody>
      </p:sp>
      <p:pic>
        <p:nvPicPr>
          <p:cNvPr id="4" name="Picture 3" descr="rip_hammer.jpg">
            <a:hlinkClick r:id="rId2"/>
          </p:cNvPr>
          <p:cNvPicPr>
            <a:picLocks noChangeAspect="1"/>
          </p:cNvPicPr>
          <p:nvPr/>
        </p:nvPicPr>
        <p:blipFill>
          <a:blip r:embed="rId3">
            <a:clrChange>
              <a:clrFrom>
                <a:srgbClr val="FFFFFF"/>
              </a:clrFrom>
              <a:clrTo>
                <a:srgbClr val="FFFFFF">
                  <a:alpha val="0"/>
                </a:srgbClr>
              </a:clrTo>
            </a:clrChange>
          </a:blip>
          <a:stretch>
            <a:fillRect/>
          </a:stretch>
        </p:blipFill>
        <p:spPr>
          <a:xfrm>
            <a:off x="7086600" y="1866900"/>
            <a:ext cx="882650" cy="8826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in Business Process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60437" y="1402395"/>
            <a:ext cx="7116763" cy="4524263"/>
          </a:xfrm>
          <a:prstGeom prst="rect">
            <a:avLst/>
          </a:prstGeom>
        </p:spPr>
      </p:pic>
    </p:spTree>
    <p:extLst>
      <p:ext uri="{BB962C8B-B14F-4D97-AF65-F5344CB8AC3E}">
        <p14:creationId xmlns:p14="http://schemas.microsoft.com/office/powerpoint/2010/main" val="1223562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ERP ? Is ERP really a solution?</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www.youtube.com/watch?v=lYCEQqSM08I</a:t>
            </a:r>
            <a:endParaRPr lang="en-US" dirty="0" smtClean="0"/>
          </a:p>
          <a:p>
            <a:r>
              <a:rPr lang="en-US" dirty="0">
                <a:hlinkClick r:id="rId3"/>
              </a:rPr>
              <a:t>https://</a:t>
            </a:r>
            <a:r>
              <a:rPr lang="en-US" dirty="0" smtClean="0">
                <a:hlinkClick r:id="rId3"/>
              </a:rPr>
              <a:t>www.youtube.com/watch?v=kuabxmO9kWQ</a:t>
            </a:r>
            <a:r>
              <a:rPr lang="en-US" dirty="0" smtClean="0"/>
              <a:t>  (German)</a:t>
            </a:r>
            <a:endParaRPr lang="en-US" dirty="0"/>
          </a:p>
        </p:txBody>
      </p:sp>
    </p:spTree>
    <p:extLst>
      <p:ext uri="{BB962C8B-B14F-4D97-AF65-F5344CB8AC3E}">
        <p14:creationId xmlns:p14="http://schemas.microsoft.com/office/powerpoint/2010/main" val="1983197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Answer the begin</a:t>
            </a:r>
            <a:r>
              <a:rPr lang="en-US" dirty="0" smtClean="0"/>
              <a:t>n</a:t>
            </a:r>
            <a:r>
              <a:rPr smtClean="0"/>
              <a:t>ing questions</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Motivation of ERP</a:t>
            </a:r>
          </a:p>
          <a:p>
            <a:pPr lvl="1"/>
            <a:r>
              <a:rPr lang="en-US" sz="2400" dirty="0" smtClean="0"/>
              <a:t>Slides before</a:t>
            </a:r>
          </a:p>
          <a:p>
            <a:r>
              <a:rPr lang="en-US" dirty="0" smtClean="0"/>
              <a:t>What is ERP? </a:t>
            </a:r>
          </a:p>
          <a:p>
            <a:r>
              <a:rPr lang="en-US" dirty="0" smtClean="0"/>
              <a:t>Why do we need to learn ERP</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197" y="569298"/>
            <a:ext cx="7848600" cy="609600"/>
          </a:xfrm>
        </p:spPr>
        <p:txBody>
          <a:bodyPr/>
          <a:lstStyle/>
          <a:p>
            <a:r>
              <a:rPr dirty="0" smtClean="0"/>
              <a:t>Top 10 relevance of CIO </a:t>
            </a:r>
            <a:r>
              <a:rPr lang="en-US" dirty="0" smtClean="0"/>
              <a:t>–</a:t>
            </a:r>
            <a:r>
              <a:rPr dirty="0" smtClean="0"/>
              <a:t> Gartner 2016</a:t>
            </a:r>
            <a:endParaRPr lang="en-US" dirty="0"/>
          </a:p>
        </p:txBody>
      </p:sp>
      <p:pic>
        <p:nvPicPr>
          <p:cNvPr id="7" name="Picture 6" descr="confusing.jpg"/>
          <p:cNvPicPr>
            <a:picLocks noChangeAspect="1"/>
          </p:cNvPicPr>
          <p:nvPr/>
        </p:nvPicPr>
        <p:blipFill>
          <a:blip r:embed="rId2"/>
          <a:stretch>
            <a:fillRect/>
          </a:stretch>
        </p:blipFill>
        <p:spPr>
          <a:xfrm>
            <a:off x="7521258" y="979851"/>
            <a:ext cx="1439862" cy="2637109"/>
          </a:xfrm>
          <a:prstGeom prst="rect">
            <a:avLst/>
          </a:prstGeom>
        </p:spPr>
      </p:pic>
      <p:pic>
        <p:nvPicPr>
          <p:cNvPr id="4" name="Picture 3"/>
          <p:cNvPicPr>
            <a:picLocks noChangeAspect="1"/>
          </p:cNvPicPr>
          <p:nvPr/>
        </p:nvPicPr>
        <p:blipFill>
          <a:blip r:embed="rId3"/>
          <a:stretch>
            <a:fillRect/>
          </a:stretch>
        </p:blipFill>
        <p:spPr>
          <a:xfrm>
            <a:off x="296197" y="1464842"/>
            <a:ext cx="6970246" cy="4473842"/>
          </a:xfrm>
          <a:prstGeom prst="rect">
            <a:avLst/>
          </a:prstGeom>
        </p:spPr>
      </p:pic>
    </p:spTree>
    <p:extLst>
      <p:ext uri="{BB962C8B-B14F-4D97-AF65-F5344CB8AC3E}">
        <p14:creationId xmlns:p14="http://schemas.microsoft.com/office/powerpoint/2010/main" val="32905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197" y="569298"/>
            <a:ext cx="7848600" cy="609600"/>
          </a:xfrm>
        </p:spPr>
        <p:txBody>
          <a:bodyPr/>
          <a:lstStyle/>
          <a:p>
            <a:r>
              <a:rPr dirty="0" smtClean="0"/>
              <a:t>Top 10 relevance of CIO </a:t>
            </a:r>
            <a:r>
              <a:rPr lang="en-US" dirty="0" smtClean="0"/>
              <a:t>–</a:t>
            </a:r>
            <a:r>
              <a:rPr dirty="0" smtClean="0"/>
              <a:t> Gartner 2018</a:t>
            </a:r>
            <a:endParaRPr lang="en-US" dirty="0"/>
          </a:p>
        </p:txBody>
      </p:sp>
      <p:pic>
        <p:nvPicPr>
          <p:cNvPr id="7" name="Picture 6" descr="confusing.jpg"/>
          <p:cNvPicPr>
            <a:picLocks noChangeAspect="1"/>
          </p:cNvPicPr>
          <p:nvPr/>
        </p:nvPicPr>
        <p:blipFill>
          <a:blip r:embed="rId2"/>
          <a:stretch>
            <a:fillRect/>
          </a:stretch>
        </p:blipFill>
        <p:spPr>
          <a:xfrm>
            <a:off x="7521258" y="979851"/>
            <a:ext cx="1439862" cy="2637109"/>
          </a:xfrm>
          <a:prstGeom prst="rect">
            <a:avLst/>
          </a:prstGeom>
        </p:spPr>
      </p:pic>
      <p:pic>
        <p:nvPicPr>
          <p:cNvPr id="3" name="Picture 2"/>
          <p:cNvPicPr>
            <a:picLocks noChangeAspect="1"/>
          </p:cNvPicPr>
          <p:nvPr/>
        </p:nvPicPr>
        <p:blipFill>
          <a:blip r:embed="rId3"/>
          <a:stretch>
            <a:fillRect/>
          </a:stretch>
        </p:blipFill>
        <p:spPr>
          <a:xfrm>
            <a:off x="540990" y="1644860"/>
            <a:ext cx="6370872" cy="4610500"/>
          </a:xfrm>
          <a:prstGeom prst="rect">
            <a:avLst/>
          </a:prstGeom>
        </p:spPr>
      </p:pic>
    </p:spTree>
    <p:extLst>
      <p:ext uri="{BB962C8B-B14F-4D97-AF65-F5344CB8AC3E}">
        <p14:creationId xmlns:p14="http://schemas.microsoft.com/office/powerpoint/2010/main" val="208644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Nội dung môn học</a:t>
            </a:r>
            <a:endParaRPr lang="en-US" dirty="0"/>
          </a:p>
        </p:txBody>
      </p:sp>
      <p:sp>
        <p:nvSpPr>
          <p:cNvPr id="3" name="Content Placeholder 2"/>
          <p:cNvSpPr>
            <a:spLocks noGrp="1"/>
          </p:cNvSpPr>
          <p:nvPr>
            <p:ph idx="1"/>
          </p:nvPr>
        </p:nvSpPr>
        <p:spPr>
          <a:xfrm>
            <a:off x="766763" y="1460500"/>
            <a:ext cx="7340600" cy="4149725"/>
          </a:xfrm>
        </p:spPr>
        <p:txBody>
          <a:bodyPr/>
          <a:lstStyle/>
          <a:p>
            <a:r>
              <a:rPr lang="en-US" sz="1800" dirty="0" err="1" smtClean="0"/>
              <a:t>Kiến</a:t>
            </a:r>
            <a:r>
              <a:rPr lang="en-US" sz="1800" dirty="0" smtClean="0"/>
              <a:t> </a:t>
            </a:r>
            <a:r>
              <a:rPr lang="en-US" sz="1800" dirty="0" err="1" smtClean="0"/>
              <a:t>thức</a:t>
            </a:r>
            <a:r>
              <a:rPr lang="en-US" sz="1800" dirty="0" smtClean="0"/>
              <a:t> </a:t>
            </a:r>
            <a:r>
              <a:rPr lang="en-US" sz="1800" dirty="0" err="1" smtClean="0"/>
              <a:t>căn</a:t>
            </a:r>
            <a:r>
              <a:rPr lang="en-US" sz="1800" dirty="0" smtClean="0"/>
              <a:t> </a:t>
            </a:r>
            <a:r>
              <a:rPr lang="en-US" sz="1800" dirty="0" err="1" smtClean="0"/>
              <a:t>bản</a:t>
            </a:r>
            <a:r>
              <a:rPr lang="en-US" sz="1800" dirty="0" smtClean="0"/>
              <a:t> </a:t>
            </a:r>
            <a:r>
              <a:rPr lang="en-US" sz="1800" dirty="0" err="1" smtClean="0"/>
              <a:t>về</a:t>
            </a:r>
            <a:r>
              <a:rPr lang="en-US" sz="1800" dirty="0" smtClean="0"/>
              <a:t> Logistics. </a:t>
            </a:r>
            <a:r>
              <a:rPr lang="en-US" sz="1800" dirty="0" err="1" smtClean="0"/>
              <a:t>Môn</a:t>
            </a:r>
            <a:r>
              <a:rPr lang="en-US" sz="1800" dirty="0" smtClean="0"/>
              <a:t> SCM </a:t>
            </a:r>
            <a:r>
              <a:rPr lang="en-US" sz="1800" dirty="0" err="1" smtClean="0"/>
              <a:t>sẽ</a:t>
            </a:r>
            <a:r>
              <a:rPr lang="en-US" sz="1800" dirty="0" smtClean="0"/>
              <a:t> </a:t>
            </a:r>
            <a:r>
              <a:rPr lang="en-US" sz="1800" dirty="0" err="1" smtClean="0"/>
              <a:t>chuyên</a:t>
            </a:r>
            <a:r>
              <a:rPr lang="en-US" sz="1800" dirty="0" smtClean="0"/>
              <a:t> </a:t>
            </a:r>
            <a:r>
              <a:rPr lang="en-US" sz="1800" dirty="0" err="1" smtClean="0"/>
              <a:t>sâu</a:t>
            </a:r>
            <a:r>
              <a:rPr lang="en-US" sz="1800" dirty="0" smtClean="0"/>
              <a:t> </a:t>
            </a:r>
            <a:r>
              <a:rPr lang="en-US" sz="1800" dirty="0" err="1" smtClean="0"/>
              <a:t>hơn</a:t>
            </a:r>
            <a:r>
              <a:rPr lang="en-US" sz="1800" dirty="0" smtClean="0"/>
              <a:t> </a:t>
            </a:r>
          </a:p>
          <a:p>
            <a:r>
              <a:rPr lang="en-US" sz="1800" dirty="0" err="1" smtClean="0"/>
              <a:t>Kiến</a:t>
            </a:r>
            <a:r>
              <a:rPr lang="en-US" sz="1800" dirty="0" smtClean="0"/>
              <a:t> </a:t>
            </a:r>
            <a:r>
              <a:rPr lang="en-US" sz="1800" dirty="0" err="1" smtClean="0"/>
              <a:t>thức</a:t>
            </a:r>
            <a:r>
              <a:rPr lang="en-US" sz="1800" dirty="0" smtClean="0"/>
              <a:t> </a:t>
            </a:r>
            <a:r>
              <a:rPr lang="en-US" sz="1800" dirty="0" err="1" smtClean="0"/>
              <a:t>về</a:t>
            </a:r>
            <a:r>
              <a:rPr lang="en-US" sz="1800" dirty="0" smtClean="0"/>
              <a:t> </a:t>
            </a:r>
            <a:r>
              <a:rPr lang="en-US" sz="1800" dirty="0" err="1" smtClean="0"/>
              <a:t>hệ</a:t>
            </a:r>
            <a:r>
              <a:rPr lang="en-US" sz="1800" dirty="0" smtClean="0"/>
              <a:t> </a:t>
            </a:r>
            <a:r>
              <a:rPr lang="en-US" sz="1800" dirty="0" err="1" smtClean="0"/>
              <a:t>thống</a:t>
            </a:r>
            <a:r>
              <a:rPr lang="en-US" sz="1800" dirty="0" smtClean="0"/>
              <a:t> ERP</a:t>
            </a:r>
          </a:p>
          <a:p>
            <a:pPr lvl="1"/>
            <a:r>
              <a:rPr lang="en-US" sz="1600" dirty="0" err="1" smtClean="0"/>
              <a:t>Kiến</a:t>
            </a:r>
            <a:r>
              <a:rPr lang="en-US" sz="1600" dirty="0" smtClean="0"/>
              <a:t> </a:t>
            </a:r>
            <a:r>
              <a:rPr lang="en-US" sz="1600" dirty="0" err="1" smtClean="0"/>
              <a:t>trúc</a:t>
            </a:r>
            <a:r>
              <a:rPr lang="en-US" sz="1600" dirty="0" smtClean="0"/>
              <a:t> ERP system</a:t>
            </a:r>
          </a:p>
          <a:p>
            <a:pPr lvl="1"/>
            <a:r>
              <a:rPr lang="en-US" sz="1600" dirty="0" err="1" smtClean="0"/>
              <a:t>Một</a:t>
            </a:r>
            <a:r>
              <a:rPr lang="en-US" sz="1600" dirty="0" smtClean="0"/>
              <a:t> </a:t>
            </a:r>
            <a:r>
              <a:rPr lang="en-US" sz="1600" dirty="0" err="1" smtClean="0"/>
              <a:t>số</a:t>
            </a:r>
            <a:r>
              <a:rPr lang="en-US" sz="1600" dirty="0" smtClean="0"/>
              <a:t> </a:t>
            </a:r>
            <a:r>
              <a:rPr lang="en-US" sz="1600" dirty="0" err="1" smtClean="0"/>
              <a:t>quy</a:t>
            </a:r>
            <a:r>
              <a:rPr lang="en-US" sz="1600" dirty="0" smtClean="0"/>
              <a:t> </a:t>
            </a:r>
            <a:r>
              <a:rPr lang="en-US" sz="1600" dirty="0" err="1" smtClean="0"/>
              <a:t>trình</a:t>
            </a:r>
            <a:r>
              <a:rPr lang="en-US" sz="1600" dirty="0" smtClean="0"/>
              <a:t> </a:t>
            </a:r>
            <a:r>
              <a:rPr lang="en-US" sz="1600" dirty="0" err="1" smtClean="0"/>
              <a:t>của</a:t>
            </a:r>
            <a:r>
              <a:rPr lang="en-US" sz="1600" dirty="0" smtClean="0"/>
              <a:t> </a:t>
            </a:r>
            <a:r>
              <a:rPr lang="en-US" sz="1600" dirty="0" err="1" smtClean="0"/>
              <a:t>hệ</a:t>
            </a:r>
            <a:r>
              <a:rPr lang="en-US" sz="1600" dirty="0" smtClean="0"/>
              <a:t> </a:t>
            </a:r>
            <a:r>
              <a:rPr lang="en-US" sz="1600" dirty="0" err="1" smtClean="0"/>
              <a:t>thống</a:t>
            </a:r>
            <a:endParaRPr lang="en-US" sz="1600" dirty="0" smtClean="0"/>
          </a:p>
          <a:p>
            <a:r>
              <a:rPr lang="en-US" sz="1800" dirty="0" err="1" smtClean="0"/>
              <a:t>Kiến</a:t>
            </a:r>
            <a:r>
              <a:rPr lang="en-US" sz="1800" dirty="0" smtClean="0"/>
              <a:t> </a:t>
            </a:r>
            <a:r>
              <a:rPr lang="en-US" sz="1800" dirty="0" err="1" smtClean="0"/>
              <a:t>thức</a:t>
            </a:r>
            <a:r>
              <a:rPr lang="en-US" sz="1800" dirty="0" smtClean="0"/>
              <a:t> </a:t>
            </a:r>
            <a:r>
              <a:rPr lang="en-US" sz="1800" dirty="0" err="1" smtClean="0"/>
              <a:t>về</a:t>
            </a:r>
            <a:r>
              <a:rPr lang="en-US" sz="1800" dirty="0" smtClean="0"/>
              <a:t> </a:t>
            </a:r>
            <a:r>
              <a:rPr lang="en-US" sz="1800" dirty="0" err="1" smtClean="0"/>
              <a:t>thực</a:t>
            </a:r>
            <a:r>
              <a:rPr lang="en-US" sz="1800" dirty="0" smtClean="0"/>
              <a:t> </a:t>
            </a:r>
            <a:r>
              <a:rPr lang="en-US" sz="1800" dirty="0" err="1" smtClean="0"/>
              <a:t>trạng</a:t>
            </a:r>
            <a:r>
              <a:rPr lang="en-US" sz="1800" dirty="0" smtClean="0"/>
              <a:t> </a:t>
            </a:r>
            <a:r>
              <a:rPr lang="en-US" sz="1800" dirty="0" err="1" smtClean="0"/>
              <a:t>của</a:t>
            </a:r>
            <a:r>
              <a:rPr lang="en-US" sz="1800" dirty="0" smtClean="0"/>
              <a:t> ERP</a:t>
            </a:r>
          </a:p>
          <a:p>
            <a:r>
              <a:rPr lang="en-US" sz="1800" dirty="0" err="1" smtClean="0"/>
              <a:t>Môn</a:t>
            </a:r>
            <a:r>
              <a:rPr lang="en-US" sz="1800" dirty="0" smtClean="0"/>
              <a:t> </a:t>
            </a:r>
            <a:r>
              <a:rPr lang="en-US" sz="1800" dirty="0" err="1" smtClean="0"/>
              <a:t>học</a:t>
            </a:r>
            <a:r>
              <a:rPr lang="en-US" sz="1800" dirty="0" smtClean="0"/>
              <a:t> </a:t>
            </a:r>
            <a:r>
              <a:rPr lang="en-US" sz="1800" dirty="0" err="1" smtClean="0"/>
              <a:t>không</a:t>
            </a:r>
            <a:r>
              <a:rPr lang="en-US" sz="1800" dirty="0" smtClean="0"/>
              <a:t> </a:t>
            </a:r>
            <a:r>
              <a:rPr lang="en-US" sz="1800" dirty="0" err="1" smtClean="0"/>
              <a:t>phải</a:t>
            </a:r>
            <a:r>
              <a:rPr lang="en-US" sz="1800" dirty="0" smtClean="0"/>
              <a:t> </a:t>
            </a:r>
            <a:r>
              <a:rPr lang="en-US" sz="1800" dirty="0" err="1" smtClean="0"/>
              <a:t>là</a:t>
            </a:r>
            <a:r>
              <a:rPr lang="en-US" sz="1800" dirty="0" smtClean="0"/>
              <a:t> </a:t>
            </a:r>
            <a:r>
              <a:rPr lang="en-US" sz="1800" dirty="0" err="1" smtClean="0"/>
              <a:t>tài</a:t>
            </a:r>
            <a:r>
              <a:rPr lang="en-US" sz="1800" dirty="0" smtClean="0"/>
              <a:t> </a:t>
            </a:r>
            <a:r>
              <a:rPr lang="en-US" sz="1800" dirty="0" err="1" smtClean="0"/>
              <a:t>liệu</a:t>
            </a:r>
            <a:r>
              <a:rPr lang="en-US" sz="1800" dirty="0" smtClean="0"/>
              <a:t> </a:t>
            </a:r>
            <a:r>
              <a:rPr lang="en-US" sz="1800" dirty="0" err="1" smtClean="0"/>
              <a:t>trainning</a:t>
            </a:r>
            <a:r>
              <a:rPr lang="en-US" sz="1800" dirty="0" smtClean="0"/>
              <a:t> SAP hay </a:t>
            </a:r>
            <a:r>
              <a:rPr lang="en-US" sz="1800" dirty="0" err="1" smtClean="0"/>
              <a:t>Odoo</a:t>
            </a:r>
            <a:r>
              <a:rPr lang="en-US" sz="1800" dirty="0" smtClean="0"/>
              <a:t>.</a:t>
            </a:r>
          </a:p>
          <a:p>
            <a:pPr lvl="1"/>
            <a:r>
              <a:rPr lang="en-US" sz="1600" dirty="0" err="1" smtClean="0"/>
              <a:t>Tuy</a:t>
            </a:r>
            <a:r>
              <a:rPr lang="en-US" sz="1600" dirty="0" smtClean="0"/>
              <a:t> </a:t>
            </a:r>
            <a:r>
              <a:rPr lang="en-US" sz="1600" dirty="0" err="1" smtClean="0"/>
              <a:t>nhiên</a:t>
            </a:r>
            <a:r>
              <a:rPr lang="en-US" sz="1600" dirty="0" smtClean="0"/>
              <a:t> SAP simulation </a:t>
            </a:r>
            <a:r>
              <a:rPr lang="en-US" sz="1600" dirty="0" err="1" smtClean="0"/>
              <a:t>và</a:t>
            </a:r>
            <a:r>
              <a:rPr lang="en-US" sz="1600" dirty="0" smtClean="0"/>
              <a:t> </a:t>
            </a:r>
            <a:r>
              <a:rPr lang="en-US" sz="1600" dirty="0" err="1" smtClean="0"/>
              <a:t>Odoo</a:t>
            </a:r>
            <a:r>
              <a:rPr lang="en-US" sz="1600" dirty="0" smtClean="0"/>
              <a:t> </a:t>
            </a:r>
            <a:r>
              <a:rPr lang="en-US" sz="1600" dirty="0" err="1" smtClean="0"/>
              <a:t>được</a:t>
            </a:r>
            <a:r>
              <a:rPr lang="en-US" sz="1600" dirty="0" smtClean="0"/>
              <a:t> </a:t>
            </a:r>
            <a:r>
              <a:rPr lang="en-US" sz="1600" dirty="0" err="1" smtClean="0"/>
              <a:t>dùng</a:t>
            </a:r>
            <a:r>
              <a:rPr lang="en-US" sz="1600" dirty="0" smtClean="0"/>
              <a:t> </a:t>
            </a:r>
            <a:r>
              <a:rPr lang="en-US" sz="1600" dirty="0" err="1" smtClean="0"/>
              <a:t>để</a:t>
            </a:r>
            <a:r>
              <a:rPr lang="en-US" sz="1600" dirty="0" smtClean="0"/>
              <a:t> </a:t>
            </a:r>
            <a:r>
              <a:rPr lang="en-US" sz="1600" dirty="0" err="1" smtClean="0"/>
              <a:t>làm</a:t>
            </a:r>
            <a:r>
              <a:rPr lang="en-US" sz="1600" dirty="0" smtClean="0"/>
              <a:t> </a:t>
            </a:r>
            <a:r>
              <a:rPr lang="en-US" sz="1600" dirty="0" err="1" smtClean="0"/>
              <a:t>hệ</a:t>
            </a:r>
            <a:r>
              <a:rPr lang="en-US" sz="1600" dirty="0" smtClean="0"/>
              <a:t> </a:t>
            </a:r>
            <a:r>
              <a:rPr lang="en-US" sz="1600" dirty="0" err="1" smtClean="0"/>
              <a:t>thống</a:t>
            </a:r>
            <a:r>
              <a:rPr lang="en-US" sz="1600" dirty="0" smtClean="0"/>
              <a:t> </a:t>
            </a:r>
            <a:r>
              <a:rPr lang="en-US" sz="1600" dirty="0" err="1" smtClean="0"/>
              <a:t>ví</a:t>
            </a:r>
            <a:r>
              <a:rPr lang="en-US" sz="1600" dirty="0" smtClean="0"/>
              <a:t> </a:t>
            </a:r>
            <a:r>
              <a:rPr lang="en-US" sz="1600" dirty="0" err="1" smtClean="0"/>
              <a:t>dụ</a:t>
            </a:r>
            <a:r>
              <a:rPr lang="en-US" sz="1600" dirty="0" smtClean="0"/>
              <a:t> </a:t>
            </a:r>
            <a:r>
              <a:rPr lang="en-US" sz="1600" dirty="0" err="1" smtClean="0"/>
              <a:t>và</a:t>
            </a:r>
            <a:r>
              <a:rPr lang="en-US" sz="1600" dirty="0" smtClean="0"/>
              <a:t> minh </a:t>
            </a:r>
            <a:r>
              <a:rPr lang="en-US" sz="1600" dirty="0" err="1" smtClean="0"/>
              <a:t>họa</a:t>
            </a:r>
            <a:r>
              <a:rPr lang="en-US" sz="1600" dirty="0" smtClean="0"/>
              <a:t> </a:t>
            </a:r>
            <a:r>
              <a:rPr lang="en-US" sz="1600" dirty="0" err="1" smtClean="0"/>
              <a:t>nội</a:t>
            </a:r>
            <a:r>
              <a:rPr lang="en-US" sz="1600" dirty="0" smtClean="0"/>
              <a:t> dung</a:t>
            </a:r>
            <a:endParaRPr lang="en-US" sz="2400" dirty="0" smtClean="0"/>
          </a:p>
          <a:p>
            <a:endParaRPr 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400" smtClean="0"/>
              <a:t>Vị trí của ERP trong Quản Trị Doanh Nghiệp</a:t>
            </a:r>
            <a:endParaRPr lang="en-US" sz="2400" dirty="0"/>
          </a:p>
        </p:txBody>
      </p:sp>
      <p:sp>
        <p:nvSpPr>
          <p:cNvPr id="3" name="Content Placeholder 2"/>
          <p:cNvSpPr>
            <a:spLocks noGrp="1"/>
          </p:cNvSpPr>
          <p:nvPr>
            <p:ph idx="1"/>
          </p:nvPr>
        </p:nvSpPr>
        <p:spPr/>
        <p:txBody>
          <a:bodyPr/>
          <a:lstStyle/>
          <a:p>
            <a:endParaRPr lang="en-US"/>
          </a:p>
        </p:txBody>
      </p:sp>
      <p:sp>
        <p:nvSpPr>
          <p:cNvPr id="5" name="Chevron 4"/>
          <p:cNvSpPr/>
          <p:nvPr/>
        </p:nvSpPr>
        <p:spPr>
          <a:xfrm>
            <a:off x="96156" y="1768348"/>
            <a:ext cx="8978900" cy="4343400"/>
          </a:xfrm>
          <a:prstGeom prst="chevron">
            <a:avLst>
              <a:gd name="adj" fmla="val 15217"/>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7495176" y="2858288"/>
            <a:ext cx="920496" cy="1628368"/>
          </a:xfrm>
          <a:prstGeom prst="chevron">
            <a:avLst>
              <a:gd name="adj" fmla="val 27394"/>
            </a:avLst>
          </a:prstGeom>
        </p:spPr>
        <p:style>
          <a:lnRef idx="3">
            <a:schemeClr val="lt1"/>
          </a:lnRef>
          <a:fillRef idx="1">
            <a:schemeClr val="dk1"/>
          </a:fillRef>
          <a:effectRef idx="1">
            <a:schemeClr val="dk1"/>
          </a:effectRef>
          <a:fontRef idx="minor">
            <a:schemeClr val="lt1"/>
          </a:fontRef>
        </p:style>
        <p:txBody>
          <a:bodyPr vert="vert" rtlCol="0" anchor="ctr"/>
          <a:lstStyle/>
          <a:p>
            <a:pPr algn="ctr"/>
            <a:r>
              <a:rPr lang="en-US" sz="1800" b="1" dirty="0" smtClean="0">
                <a:solidFill>
                  <a:schemeClr val="bg1">
                    <a:lumMod val="95000"/>
                  </a:schemeClr>
                </a:solidFill>
              </a:rPr>
              <a:t>Marketing</a:t>
            </a:r>
            <a:endParaRPr lang="en-US" sz="1800" b="1" dirty="0">
              <a:solidFill>
                <a:schemeClr val="bg1">
                  <a:lumMod val="95000"/>
                </a:schemeClr>
              </a:solidFill>
            </a:endParaRPr>
          </a:p>
        </p:txBody>
      </p:sp>
      <p:sp>
        <p:nvSpPr>
          <p:cNvPr id="7" name="Chevron 6"/>
          <p:cNvSpPr/>
          <p:nvPr/>
        </p:nvSpPr>
        <p:spPr>
          <a:xfrm>
            <a:off x="884826" y="2846096"/>
            <a:ext cx="6671310" cy="1664944"/>
          </a:xfrm>
          <a:prstGeom prst="chevron">
            <a:avLst>
              <a:gd name="adj" fmla="val 16798"/>
            </a:avLst>
          </a:prstGeom>
        </p:spPr>
        <p:style>
          <a:lnRef idx="3">
            <a:schemeClr val="lt1"/>
          </a:lnRef>
          <a:fillRef idx="1">
            <a:schemeClr val="dk1"/>
          </a:fillRef>
          <a:effectRef idx="1">
            <a:schemeClr val="dk1"/>
          </a:effectRef>
          <a:fontRef idx="minor">
            <a:schemeClr val="lt1"/>
          </a:fontRef>
        </p:style>
        <p:txBody>
          <a:bodyPr rtlCol="0" anchor="t"/>
          <a:lstStyle/>
          <a:p>
            <a:pPr algn="ctr"/>
            <a:r>
              <a:rPr lang="en-US" sz="2000" b="1" dirty="0" err="1" smtClean="0">
                <a:solidFill>
                  <a:schemeClr val="bg1">
                    <a:lumMod val="95000"/>
                  </a:schemeClr>
                </a:solidFill>
              </a:rPr>
              <a:t>Quản</a:t>
            </a:r>
            <a:r>
              <a:rPr lang="en-US" sz="2000" b="1" dirty="0" smtClean="0">
                <a:solidFill>
                  <a:schemeClr val="bg1">
                    <a:lumMod val="95000"/>
                  </a:schemeClr>
                </a:solidFill>
              </a:rPr>
              <a:t> </a:t>
            </a:r>
            <a:r>
              <a:rPr lang="en-US" sz="2000" b="1" dirty="0" err="1" smtClean="0">
                <a:solidFill>
                  <a:schemeClr val="bg1">
                    <a:lumMod val="95000"/>
                  </a:schemeClr>
                </a:solidFill>
              </a:rPr>
              <a:t>trị</a:t>
            </a:r>
            <a:r>
              <a:rPr lang="en-US" sz="2000" b="1" dirty="0" smtClean="0">
                <a:solidFill>
                  <a:schemeClr val="bg1">
                    <a:lumMod val="95000"/>
                  </a:schemeClr>
                </a:solidFill>
              </a:rPr>
              <a:t> Logistics</a:t>
            </a:r>
            <a:endParaRPr lang="en-US" sz="2400" b="1" dirty="0">
              <a:solidFill>
                <a:schemeClr val="bg1">
                  <a:lumMod val="95000"/>
                </a:schemeClr>
              </a:solidFill>
            </a:endParaRPr>
          </a:p>
        </p:txBody>
      </p:sp>
      <p:sp>
        <p:nvSpPr>
          <p:cNvPr id="8" name="Chevron 7"/>
          <p:cNvSpPr/>
          <p:nvPr/>
        </p:nvSpPr>
        <p:spPr>
          <a:xfrm>
            <a:off x="924830" y="5340096"/>
            <a:ext cx="7314058" cy="530352"/>
          </a:xfrm>
          <a:prstGeom prst="chevron">
            <a:avLst>
              <a:gd name="adj" fmla="val 22736"/>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err="1" smtClean="0">
                <a:solidFill>
                  <a:schemeClr val="bg1">
                    <a:lumMod val="95000"/>
                  </a:schemeClr>
                </a:solidFill>
              </a:rPr>
              <a:t>Tài chính / Kế toán</a:t>
            </a:r>
          </a:p>
        </p:txBody>
      </p:sp>
      <p:sp>
        <p:nvSpPr>
          <p:cNvPr id="9" name="Chevron 8"/>
          <p:cNvSpPr/>
          <p:nvPr/>
        </p:nvSpPr>
        <p:spPr>
          <a:xfrm>
            <a:off x="912638" y="4693920"/>
            <a:ext cx="7399402" cy="449738"/>
          </a:xfrm>
          <a:prstGeom prst="chevron">
            <a:avLst>
              <a:gd name="adj" fmla="val 24975"/>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err="1" smtClean="0">
                <a:solidFill>
                  <a:schemeClr val="bg1">
                    <a:lumMod val="95000"/>
                  </a:schemeClr>
                </a:solidFill>
              </a:rPr>
              <a:t>Con người trong tổ chức</a:t>
            </a:r>
          </a:p>
        </p:txBody>
      </p:sp>
      <p:sp>
        <p:nvSpPr>
          <p:cNvPr id="10" name="Chevron 9"/>
          <p:cNvSpPr/>
          <p:nvPr/>
        </p:nvSpPr>
        <p:spPr>
          <a:xfrm>
            <a:off x="924830" y="1994758"/>
            <a:ext cx="7448170" cy="599090"/>
          </a:xfrm>
          <a:prstGeom prst="chevron">
            <a:avLst>
              <a:gd name="adj" fmla="val 18258"/>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err="1" smtClean="0">
                <a:solidFill>
                  <a:schemeClr val="bg1">
                    <a:lumMod val="95000"/>
                  </a:schemeClr>
                </a:solidFill>
              </a:rPr>
              <a:t>Quản</a:t>
            </a:r>
            <a:r>
              <a:rPr lang="en-US" sz="2000" b="1" dirty="0" smtClean="0">
                <a:solidFill>
                  <a:schemeClr val="bg1">
                    <a:lumMod val="95000"/>
                  </a:schemeClr>
                </a:solidFill>
              </a:rPr>
              <a:t> </a:t>
            </a:r>
            <a:r>
              <a:rPr lang="en-US" sz="2000" b="1" dirty="0" err="1" smtClean="0">
                <a:solidFill>
                  <a:schemeClr val="bg1">
                    <a:lumMod val="95000"/>
                  </a:schemeClr>
                </a:solidFill>
              </a:rPr>
              <a:t>trị</a:t>
            </a:r>
            <a:r>
              <a:rPr lang="en-US" sz="2000" b="1" dirty="0" smtClean="0">
                <a:solidFill>
                  <a:schemeClr val="bg1">
                    <a:lumMod val="95000"/>
                  </a:schemeClr>
                </a:solidFill>
              </a:rPr>
              <a:t> </a:t>
            </a:r>
            <a:r>
              <a:rPr lang="en-US" sz="2000" b="1" dirty="0" err="1" smtClean="0">
                <a:solidFill>
                  <a:schemeClr val="bg1">
                    <a:lumMod val="95000"/>
                  </a:schemeClr>
                </a:solidFill>
              </a:rPr>
              <a:t>doanh</a:t>
            </a:r>
            <a:r>
              <a:rPr lang="en-US" sz="2000" b="1" dirty="0" smtClean="0">
                <a:solidFill>
                  <a:schemeClr val="bg1">
                    <a:lumMod val="95000"/>
                  </a:schemeClr>
                </a:solidFill>
              </a:rPr>
              <a:t> </a:t>
            </a:r>
            <a:r>
              <a:rPr lang="en-US" sz="2000" b="1" dirty="0" err="1" smtClean="0">
                <a:solidFill>
                  <a:schemeClr val="bg1">
                    <a:lumMod val="95000"/>
                  </a:schemeClr>
                </a:solidFill>
              </a:rPr>
              <a:t>nghiệp</a:t>
            </a:r>
            <a:r>
              <a:rPr lang="en-US" sz="2000" b="1" dirty="0" smtClean="0">
                <a:solidFill>
                  <a:schemeClr val="bg1">
                    <a:lumMod val="95000"/>
                  </a:schemeClr>
                </a:solidFill>
              </a:rPr>
              <a:t> </a:t>
            </a:r>
            <a:r>
              <a:rPr lang="en-US" sz="2000" b="1" dirty="0" err="1" smtClean="0">
                <a:solidFill>
                  <a:schemeClr val="bg1">
                    <a:lumMod val="95000"/>
                  </a:schemeClr>
                </a:solidFill>
              </a:rPr>
              <a:t>và</a:t>
            </a:r>
            <a:r>
              <a:rPr lang="en-US" sz="2000" b="1" dirty="0" smtClean="0">
                <a:solidFill>
                  <a:schemeClr val="bg1">
                    <a:lumMod val="95000"/>
                  </a:schemeClr>
                </a:solidFill>
              </a:rPr>
              <a:t> </a:t>
            </a:r>
            <a:r>
              <a:rPr lang="en-US" sz="2000" b="1" dirty="0" err="1" smtClean="0">
                <a:solidFill>
                  <a:schemeClr val="bg1">
                    <a:lumMod val="95000"/>
                  </a:schemeClr>
                </a:solidFill>
              </a:rPr>
              <a:t>môi</a:t>
            </a:r>
            <a:r>
              <a:rPr lang="en-US" sz="2000" b="1" dirty="0" smtClean="0">
                <a:solidFill>
                  <a:schemeClr val="bg1">
                    <a:lumMod val="95000"/>
                  </a:schemeClr>
                </a:solidFill>
              </a:rPr>
              <a:t> </a:t>
            </a:r>
            <a:r>
              <a:rPr lang="en-US" sz="2000" b="1" dirty="0" err="1" smtClean="0">
                <a:solidFill>
                  <a:schemeClr val="bg1">
                    <a:lumMod val="95000"/>
                  </a:schemeClr>
                </a:solidFill>
              </a:rPr>
              <a:t>trường</a:t>
            </a:r>
            <a:r>
              <a:rPr lang="en-US" sz="2000" b="1" dirty="0" smtClean="0">
                <a:solidFill>
                  <a:schemeClr val="bg1">
                    <a:lumMod val="95000"/>
                  </a:schemeClr>
                </a:solidFill>
              </a:rPr>
              <a:t> </a:t>
            </a:r>
            <a:r>
              <a:rPr lang="en-US" sz="2000" b="1" dirty="0" err="1" smtClean="0">
                <a:solidFill>
                  <a:schemeClr val="bg1">
                    <a:lumMod val="95000"/>
                  </a:schemeClr>
                </a:solidFill>
              </a:rPr>
              <a:t>kinh</a:t>
            </a:r>
            <a:r>
              <a:rPr lang="en-US" sz="2000" b="1" dirty="0" smtClean="0">
                <a:solidFill>
                  <a:schemeClr val="bg1">
                    <a:lumMod val="95000"/>
                  </a:schemeClr>
                </a:solidFill>
              </a:rPr>
              <a:t> </a:t>
            </a:r>
            <a:r>
              <a:rPr lang="en-US" sz="2000" b="1" dirty="0" err="1" smtClean="0">
                <a:solidFill>
                  <a:schemeClr val="bg1">
                    <a:lumMod val="95000"/>
                  </a:schemeClr>
                </a:solidFill>
              </a:rPr>
              <a:t>doanh</a:t>
            </a:r>
            <a:endParaRPr lang="en-US" sz="2000" b="1" dirty="0" smtClean="0">
              <a:solidFill>
                <a:schemeClr val="bg1">
                  <a:lumMod val="95000"/>
                </a:schemeClr>
              </a:solidFill>
            </a:endParaRPr>
          </a:p>
        </p:txBody>
      </p:sp>
      <p:sp>
        <p:nvSpPr>
          <p:cNvPr id="11" name="Chevron 10"/>
          <p:cNvSpPr/>
          <p:nvPr/>
        </p:nvSpPr>
        <p:spPr>
          <a:xfrm>
            <a:off x="4233816" y="3266948"/>
            <a:ext cx="1450848" cy="707136"/>
          </a:xfrm>
          <a:prstGeom prst="chevron">
            <a:avLst>
              <a:gd name="adj" fmla="val 16798"/>
            </a:avLst>
          </a:prstGeom>
        </p:spPr>
        <p:style>
          <a:lnRef idx="0">
            <a:schemeClr val="accent1"/>
          </a:lnRef>
          <a:fillRef idx="3">
            <a:schemeClr val="accent1"/>
          </a:fillRef>
          <a:effectRef idx="3">
            <a:schemeClr val="accent1"/>
          </a:effectRef>
          <a:fontRef idx="minor">
            <a:schemeClr val="lt1"/>
          </a:fontRef>
        </p:style>
        <p:txBody>
          <a:bodyPr vert="horz" rtlCol="0" anchor="ctr"/>
          <a:lstStyle/>
          <a:p>
            <a:pPr algn="ctr"/>
            <a:r>
              <a:rPr lang="en-US" sz="1600" b="1" dirty="0" err="1" smtClean="0">
                <a:solidFill>
                  <a:schemeClr val="bg1">
                    <a:lumMod val="95000"/>
                  </a:schemeClr>
                </a:solidFill>
              </a:rPr>
              <a:t>Sản</a:t>
            </a:r>
            <a:r>
              <a:rPr lang="en-US" sz="1600" b="1" dirty="0" smtClean="0">
                <a:solidFill>
                  <a:schemeClr val="bg1">
                    <a:lumMod val="95000"/>
                  </a:schemeClr>
                </a:solidFill>
              </a:rPr>
              <a:t> </a:t>
            </a:r>
            <a:r>
              <a:rPr lang="en-US" sz="1600" b="1" dirty="0" err="1" smtClean="0">
                <a:solidFill>
                  <a:schemeClr val="bg1">
                    <a:lumMod val="95000"/>
                  </a:schemeClr>
                </a:solidFill>
              </a:rPr>
              <a:t>xuất</a:t>
            </a:r>
            <a:endParaRPr lang="en-US" sz="1600" b="1" dirty="0" smtClean="0">
              <a:solidFill>
                <a:schemeClr val="bg1">
                  <a:lumMod val="95000"/>
                </a:schemeClr>
              </a:solidFill>
            </a:endParaRPr>
          </a:p>
          <a:p>
            <a:pPr algn="ctr"/>
            <a:r>
              <a:rPr lang="en-US" sz="1100" b="1" dirty="0" smtClean="0">
                <a:solidFill>
                  <a:schemeClr val="bg1">
                    <a:lumMod val="95000"/>
                  </a:schemeClr>
                </a:solidFill>
              </a:rPr>
              <a:t>Manufacture</a:t>
            </a:r>
            <a:endParaRPr lang="en-US" sz="1100" b="1" dirty="0">
              <a:solidFill>
                <a:schemeClr val="bg1">
                  <a:lumMod val="95000"/>
                </a:schemeClr>
              </a:solidFill>
            </a:endParaRPr>
          </a:p>
        </p:txBody>
      </p:sp>
      <p:sp>
        <p:nvSpPr>
          <p:cNvPr id="12" name="Chevron 11"/>
          <p:cNvSpPr/>
          <p:nvPr/>
        </p:nvSpPr>
        <p:spPr>
          <a:xfrm>
            <a:off x="5763912" y="3249168"/>
            <a:ext cx="1450848" cy="707136"/>
          </a:xfrm>
          <a:prstGeom prst="chevron">
            <a:avLst>
              <a:gd name="adj" fmla="val 16798"/>
            </a:avLst>
          </a:prstGeom>
        </p:spPr>
        <p:style>
          <a:lnRef idx="0">
            <a:schemeClr val="accent1"/>
          </a:lnRef>
          <a:fillRef idx="3">
            <a:schemeClr val="accent1"/>
          </a:fillRef>
          <a:effectRef idx="3">
            <a:schemeClr val="accent1"/>
          </a:effectRef>
          <a:fontRef idx="minor">
            <a:schemeClr val="lt1"/>
          </a:fontRef>
        </p:style>
        <p:txBody>
          <a:bodyPr vert="horz" rtlCol="0" anchor="ctr"/>
          <a:lstStyle/>
          <a:p>
            <a:pPr algn="ctr"/>
            <a:r>
              <a:rPr lang="en-US" sz="1600" b="1" dirty="0" err="1" smtClean="0">
                <a:solidFill>
                  <a:schemeClr val="bg1">
                    <a:lumMod val="95000"/>
                  </a:schemeClr>
                </a:solidFill>
              </a:rPr>
              <a:t>Bán</a:t>
            </a:r>
            <a:r>
              <a:rPr lang="en-US" sz="1600" b="1" dirty="0" smtClean="0">
                <a:solidFill>
                  <a:schemeClr val="bg1">
                    <a:lumMod val="95000"/>
                  </a:schemeClr>
                </a:solidFill>
              </a:rPr>
              <a:t> </a:t>
            </a:r>
            <a:r>
              <a:rPr lang="en-US" sz="1600" b="1" dirty="0" err="1" smtClean="0">
                <a:solidFill>
                  <a:schemeClr val="bg1">
                    <a:lumMod val="95000"/>
                  </a:schemeClr>
                </a:solidFill>
              </a:rPr>
              <a:t>hàng</a:t>
            </a:r>
            <a:endParaRPr lang="en-US" sz="1600" b="1" dirty="0" smtClean="0">
              <a:solidFill>
                <a:schemeClr val="bg1">
                  <a:lumMod val="95000"/>
                </a:schemeClr>
              </a:solidFill>
            </a:endParaRPr>
          </a:p>
          <a:p>
            <a:pPr algn="ctr"/>
            <a:r>
              <a:rPr lang="en-US" sz="1600" b="1" dirty="0" smtClean="0">
                <a:solidFill>
                  <a:schemeClr val="bg1">
                    <a:lumMod val="95000"/>
                  </a:schemeClr>
                </a:solidFill>
              </a:rPr>
              <a:t>Sale</a:t>
            </a:r>
            <a:endParaRPr lang="en-US" sz="1600" b="1" dirty="0">
              <a:solidFill>
                <a:schemeClr val="bg1">
                  <a:lumMod val="95000"/>
                </a:schemeClr>
              </a:solidFill>
            </a:endParaRPr>
          </a:p>
        </p:txBody>
      </p:sp>
      <p:sp>
        <p:nvSpPr>
          <p:cNvPr id="13" name="Chevron 12"/>
          <p:cNvSpPr/>
          <p:nvPr/>
        </p:nvSpPr>
        <p:spPr>
          <a:xfrm>
            <a:off x="2691528" y="3261360"/>
            <a:ext cx="1450848" cy="707136"/>
          </a:xfrm>
          <a:prstGeom prst="chevron">
            <a:avLst>
              <a:gd name="adj" fmla="val 16798"/>
            </a:avLst>
          </a:prstGeom>
        </p:spPr>
        <p:style>
          <a:lnRef idx="0">
            <a:schemeClr val="accent1"/>
          </a:lnRef>
          <a:fillRef idx="3">
            <a:schemeClr val="accent1"/>
          </a:fillRef>
          <a:effectRef idx="3">
            <a:schemeClr val="accent1"/>
          </a:effectRef>
          <a:fontRef idx="minor">
            <a:schemeClr val="lt1"/>
          </a:fontRef>
        </p:style>
        <p:txBody>
          <a:bodyPr vert="horz" rtlCol="0" anchor="ctr"/>
          <a:lstStyle/>
          <a:p>
            <a:pPr algn="ctr"/>
            <a:r>
              <a:rPr lang="en-US" sz="1600" b="1" dirty="0" err="1" smtClean="0">
                <a:solidFill>
                  <a:schemeClr val="bg1">
                    <a:lumMod val="95000"/>
                  </a:schemeClr>
                </a:solidFill>
              </a:rPr>
              <a:t>Vật</a:t>
            </a:r>
            <a:r>
              <a:rPr lang="en-US" sz="1600" b="1" dirty="0" smtClean="0">
                <a:solidFill>
                  <a:schemeClr val="bg1">
                    <a:lumMod val="95000"/>
                  </a:schemeClr>
                </a:solidFill>
              </a:rPr>
              <a:t> </a:t>
            </a:r>
            <a:r>
              <a:rPr lang="en-US" sz="1600" b="1" dirty="0" err="1" smtClean="0">
                <a:solidFill>
                  <a:schemeClr val="bg1">
                    <a:lumMod val="95000"/>
                  </a:schemeClr>
                </a:solidFill>
              </a:rPr>
              <a:t>tư</a:t>
            </a:r>
            <a:endParaRPr lang="en-US" sz="1600" b="1" dirty="0" smtClean="0">
              <a:solidFill>
                <a:schemeClr val="bg1">
                  <a:lumMod val="95000"/>
                </a:schemeClr>
              </a:solidFill>
            </a:endParaRPr>
          </a:p>
          <a:p>
            <a:pPr algn="ctr"/>
            <a:r>
              <a:rPr lang="en-US" sz="1100" b="1" dirty="0" smtClean="0">
                <a:solidFill>
                  <a:schemeClr val="bg1">
                    <a:lumMod val="95000"/>
                  </a:schemeClr>
                </a:solidFill>
              </a:rPr>
              <a:t>Material Management</a:t>
            </a:r>
            <a:endParaRPr lang="en-US" sz="1100" b="1" dirty="0">
              <a:solidFill>
                <a:schemeClr val="bg1">
                  <a:lumMod val="95000"/>
                </a:schemeClr>
              </a:solidFill>
            </a:endParaRPr>
          </a:p>
        </p:txBody>
      </p:sp>
      <p:sp>
        <p:nvSpPr>
          <p:cNvPr id="14" name="Chevron 13"/>
          <p:cNvSpPr/>
          <p:nvPr/>
        </p:nvSpPr>
        <p:spPr>
          <a:xfrm>
            <a:off x="1149240" y="3254248"/>
            <a:ext cx="1450848" cy="707136"/>
          </a:xfrm>
          <a:prstGeom prst="chevron">
            <a:avLst>
              <a:gd name="adj" fmla="val 16798"/>
            </a:avLst>
          </a:prstGeom>
        </p:spPr>
        <p:style>
          <a:lnRef idx="0">
            <a:schemeClr val="accent1"/>
          </a:lnRef>
          <a:fillRef idx="3">
            <a:schemeClr val="accent1"/>
          </a:fillRef>
          <a:effectRef idx="3">
            <a:schemeClr val="accent1"/>
          </a:effectRef>
          <a:fontRef idx="minor">
            <a:schemeClr val="lt1"/>
          </a:fontRef>
        </p:style>
        <p:txBody>
          <a:bodyPr vert="horz" rtlCol="0" anchor="ctr"/>
          <a:lstStyle/>
          <a:p>
            <a:pPr algn="ctr"/>
            <a:r>
              <a:rPr lang="en-US" sz="1600" b="1" dirty="0" err="1" smtClean="0">
                <a:solidFill>
                  <a:schemeClr val="bg1">
                    <a:lumMod val="95000"/>
                  </a:schemeClr>
                </a:solidFill>
              </a:rPr>
              <a:t>Kho</a:t>
            </a:r>
            <a:r>
              <a:rPr lang="en-US" sz="1600" b="1" dirty="0" smtClean="0">
                <a:solidFill>
                  <a:schemeClr val="bg1">
                    <a:lumMod val="95000"/>
                  </a:schemeClr>
                </a:solidFill>
              </a:rPr>
              <a:t> </a:t>
            </a:r>
            <a:r>
              <a:rPr lang="en-US" sz="1600" b="1" dirty="0" err="1" smtClean="0">
                <a:solidFill>
                  <a:schemeClr val="bg1">
                    <a:lumMod val="95000"/>
                  </a:schemeClr>
                </a:solidFill>
              </a:rPr>
              <a:t>bải</a:t>
            </a:r>
            <a:endParaRPr lang="en-US" sz="1600" b="1" dirty="0" smtClean="0">
              <a:solidFill>
                <a:schemeClr val="bg1">
                  <a:lumMod val="95000"/>
                </a:schemeClr>
              </a:solidFill>
            </a:endParaRPr>
          </a:p>
          <a:p>
            <a:pPr algn="ctr"/>
            <a:r>
              <a:rPr lang="en-US" b="1" dirty="0" err="1" smtClean="0">
                <a:solidFill>
                  <a:schemeClr val="bg1">
                    <a:lumMod val="95000"/>
                  </a:schemeClr>
                </a:solidFill>
              </a:rPr>
              <a:t>Inventorr</a:t>
            </a:r>
            <a:endParaRPr lang="en-US" b="1" dirty="0">
              <a:solidFill>
                <a:schemeClr val="bg1">
                  <a:lumMod val="95000"/>
                </a:schemeClr>
              </a:solidFill>
            </a:endParaRPr>
          </a:p>
        </p:txBody>
      </p:sp>
      <p:sp>
        <p:nvSpPr>
          <p:cNvPr id="15" name="Chevron 14"/>
          <p:cNvSpPr/>
          <p:nvPr/>
        </p:nvSpPr>
        <p:spPr>
          <a:xfrm>
            <a:off x="1191912" y="4072128"/>
            <a:ext cx="5888736" cy="335280"/>
          </a:xfrm>
          <a:prstGeom prst="chevron">
            <a:avLst>
              <a:gd name="adj" fmla="val 16798"/>
            </a:avLst>
          </a:prstGeom>
        </p:spPr>
        <p:style>
          <a:lnRef idx="0">
            <a:schemeClr val="accent1"/>
          </a:lnRef>
          <a:fillRef idx="3">
            <a:schemeClr val="accent1"/>
          </a:fillRef>
          <a:effectRef idx="3">
            <a:schemeClr val="accent1"/>
          </a:effectRef>
          <a:fontRef idx="minor">
            <a:schemeClr val="lt1"/>
          </a:fontRef>
        </p:style>
        <p:txBody>
          <a:bodyPr vert="horz" rtlCol="0" anchor="ctr"/>
          <a:lstStyle/>
          <a:p>
            <a:pPr algn="ctr"/>
            <a:r>
              <a:rPr lang="en-US" sz="1600" b="1" dirty="0" err="1" smtClean="0">
                <a:solidFill>
                  <a:schemeClr val="bg1">
                    <a:lumMod val="95000"/>
                  </a:schemeClr>
                </a:solidFill>
              </a:rPr>
              <a:t>Vận</a:t>
            </a:r>
            <a:r>
              <a:rPr lang="en-US" sz="1600" b="1" dirty="0" smtClean="0">
                <a:solidFill>
                  <a:schemeClr val="bg1">
                    <a:lumMod val="95000"/>
                  </a:schemeClr>
                </a:solidFill>
              </a:rPr>
              <a:t> </a:t>
            </a:r>
            <a:r>
              <a:rPr lang="en-US" sz="1600" b="1" dirty="0" err="1" smtClean="0">
                <a:solidFill>
                  <a:schemeClr val="bg1">
                    <a:lumMod val="95000"/>
                  </a:schemeClr>
                </a:solidFill>
              </a:rPr>
              <a:t>tải</a:t>
            </a:r>
            <a:r>
              <a:rPr lang="en-US" sz="1600" b="1" dirty="0" smtClean="0">
                <a:solidFill>
                  <a:schemeClr val="bg1">
                    <a:lumMod val="95000"/>
                  </a:schemeClr>
                </a:solidFill>
              </a:rPr>
              <a:t> - Shipping</a:t>
            </a:r>
            <a:endParaRPr lang="en-US" sz="1600" b="1" dirty="0">
              <a:solidFill>
                <a:schemeClr val="bg1">
                  <a:lumMod val="95000"/>
                </a:schemeClr>
              </a:solidFill>
            </a:endParaRPr>
          </a:p>
        </p:txBody>
      </p:sp>
      <p:sp>
        <p:nvSpPr>
          <p:cNvPr id="16" name="Oval 15"/>
          <p:cNvSpPr/>
          <p:nvPr/>
        </p:nvSpPr>
        <p:spPr bwMode="auto">
          <a:xfrm>
            <a:off x="1233714" y="1291771"/>
            <a:ext cx="7518400" cy="207554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7" name="Oval 16"/>
          <p:cNvSpPr/>
          <p:nvPr/>
        </p:nvSpPr>
        <p:spPr bwMode="auto">
          <a:xfrm>
            <a:off x="991687" y="2643196"/>
            <a:ext cx="6484257" cy="2119086"/>
          </a:xfrm>
          <a:prstGeom prst="ellipse">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
        <p:nvSpPr>
          <p:cNvPr id="19" name="Oval 18"/>
          <p:cNvSpPr/>
          <p:nvPr/>
        </p:nvSpPr>
        <p:spPr bwMode="auto">
          <a:xfrm>
            <a:off x="978352" y="5340096"/>
            <a:ext cx="6484257" cy="688268"/>
          </a:xfrm>
          <a:prstGeom prst="ellipse">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1"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1"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17" grpId="1" animBg="1"/>
      <p:bldP spid="19" grpId="0" animBg="1"/>
      <p:bldP spid="1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00063"/>
            <a:ext cx="7848600" cy="609600"/>
          </a:xfrm>
        </p:spPr>
        <p:txBody>
          <a:bodyPr>
            <a:noAutofit/>
          </a:bodyPr>
          <a:lstStyle/>
          <a:p>
            <a:r>
              <a:rPr sz="2400" smtClean="0"/>
              <a:t>Vị trí của ERP trong Quản Trị Doanh Nghiệp</a:t>
            </a:r>
            <a:endParaRPr lang="en-US" sz="2000" dirty="0"/>
          </a:p>
        </p:txBody>
      </p:sp>
      <p:graphicFrame>
        <p:nvGraphicFramePr>
          <p:cNvPr id="4" name="Content Placeholder 3"/>
          <p:cNvGraphicFramePr>
            <a:graphicFrameLocks noGrp="1"/>
          </p:cNvGraphicFramePr>
          <p:nvPr>
            <p:ph idx="1"/>
          </p:nvPr>
        </p:nvGraphicFramePr>
        <p:xfrm>
          <a:off x="538163" y="2190750"/>
          <a:ext cx="2636837" cy="367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nvGraphicFramePr>
        <p:xfrm>
          <a:off x="4868863" y="2216150"/>
          <a:ext cx="2243137" cy="36734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Cloud Callout 5"/>
          <p:cNvSpPr/>
          <p:nvPr/>
        </p:nvSpPr>
        <p:spPr bwMode="auto">
          <a:xfrm>
            <a:off x="927100" y="1384300"/>
            <a:ext cx="2463800" cy="612648"/>
          </a:xfrm>
          <a:prstGeom prst="cloudCallou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err="1" smtClean="0">
                <a:solidFill>
                  <a:srgbClr val="026974"/>
                </a:solidFill>
                <a:latin typeface="+mj-lt"/>
                <a:ea typeface="Gulim" pitchFamily="34" charset="-127"/>
              </a:rPr>
              <a:t>Nhà</a:t>
            </a:r>
            <a:r>
              <a:rPr lang="en-US" b="1" dirty="0" smtClean="0">
                <a:solidFill>
                  <a:srgbClr val="026974"/>
                </a:solidFill>
                <a:latin typeface="+mj-lt"/>
                <a:ea typeface="Gulim" pitchFamily="34" charset="-127"/>
              </a:rPr>
              <a:t> </a:t>
            </a:r>
            <a:r>
              <a:rPr lang="en-US" b="1" dirty="0" err="1" smtClean="0">
                <a:solidFill>
                  <a:srgbClr val="026974"/>
                </a:solidFill>
                <a:latin typeface="+mj-lt"/>
                <a:ea typeface="Gulim" pitchFamily="34" charset="-127"/>
              </a:rPr>
              <a:t>quản</a:t>
            </a:r>
            <a:r>
              <a:rPr lang="en-US" b="1" dirty="0" smtClean="0">
                <a:solidFill>
                  <a:srgbClr val="026974"/>
                </a:solidFill>
                <a:latin typeface="+mj-lt"/>
                <a:ea typeface="Gulim" pitchFamily="34" charset="-127"/>
              </a:rPr>
              <a:t> </a:t>
            </a:r>
            <a:r>
              <a:rPr lang="en-US" b="1" dirty="0" err="1" smtClean="0">
                <a:solidFill>
                  <a:srgbClr val="026974"/>
                </a:solidFill>
                <a:latin typeface="+mj-lt"/>
                <a:ea typeface="Gulim" pitchFamily="34" charset="-127"/>
              </a:rPr>
              <a:t>trị</a:t>
            </a:r>
            <a:endParaRPr kumimoji="0" lang="en-US" sz="1400" b="1" i="0" u="none" strike="noStrike" cap="none" normalizeH="0" baseline="0" dirty="0" smtClean="0">
              <a:ln>
                <a:noFill/>
              </a:ln>
              <a:solidFill>
                <a:srgbClr val="026974"/>
              </a:solidFill>
              <a:latin typeface="+mj-lt"/>
              <a:ea typeface="Gulim" pitchFamily="34" charset="-127"/>
            </a:endParaRPr>
          </a:p>
        </p:txBody>
      </p:sp>
      <p:sp>
        <p:nvSpPr>
          <p:cNvPr id="7" name="Cloud Callout 6"/>
          <p:cNvSpPr/>
          <p:nvPr/>
        </p:nvSpPr>
        <p:spPr bwMode="auto">
          <a:xfrm>
            <a:off x="4406900" y="1409700"/>
            <a:ext cx="3086100" cy="612648"/>
          </a:xfrm>
          <a:prstGeom prst="cloudCallou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err="1" smtClean="0">
                <a:solidFill>
                  <a:srgbClr val="026974"/>
                </a:solidFill>
                <a:latin typeface="+mj-lt"/>
                <a:ea typeface="Gulim" pitchFamily="34" charset="-127"/>
              </a:rPr>
              <a:t>Hệ</a:t>
            </a:r>
            <a:r>
              <a:rPr lang="en-US" b="1" dirty="0" smtClean="0">
                <a:solidFill>
                  <a:srgbClr val="026974"/>
                </a:solidFill>
                <a:latin typeface="+mj-lt"/>
                <a:ea typeface="Gulim" pitchFamily="34" charset="-127"/>
              </a:rPr>
              <a:t> </a:t>
            </a:r>
            <a:r>
              <a:rPr lang="en-US" b="1" dirty="0" err="1" smtClean="0">
                <a:solidFill>
                  <a:srgbClr val="026974"/>
                </a:solidFill>
                <a:latin typeface="+mj-lt"/>
                <a:ea typeface="Gulim" pitchFamily="34" charset="-127"/>
              </a:rPr>
              <a:t>thống</a:t>
            </a:r>
            <a:r>
              <a:rPr lang="en-US" b="1" dirty="0" smtClean="0">
                <a:solidFill>
                  <a:srgbClr val="026974"/>
                </a:solidFill>
                <a:latin typeface="+mj-lt"/>
                <a:ea typeface="Gulim" pitchFamily="34" charset="-127"/>
              </a:rPr>
              <a:t> </a:t>
            </a:r>
            <a:r>
              <a:rPr lang="en-US" b="1" dirty="0" err="1" smtClean="0">
                <a:solidFill>
                  <a:srgbClr val="026974"/>
                </a:solidFill>
                <a:latin typeface="+mj-lt"/>
                <a:ea typeface="Gulim" pitchFamily="34" charset="-127"/>
              </a:rPr>
              <a:t>quản</a:t>
            </a:r>
            <a:r>
              <a:rPr lang="en-US" b="1" dirty="0" smtClean="0">
                <a:solidFill>
                  <a:srgbClr val="026974"/>
                </a:solidFill>
                <a:latin typeface="+mj-lt"/>
                <a:ea typeface="Gulim" pitchFamily="34" charset="-127"/>
              </a:rPr>
              <a:t> </a:t>
            </a:r>
            <a:r>
              <a:rPr lang="en-US" b="1" dirty="0" err="1" smtClean="0">
                <a:solidFill>
                  <a:srgbClr val="026974"/>
                </a:solidFill>
                <a:latin typeface="+mj-lt"/>
                <a:ea typeface="Gulim" pitchFamily="34" charset="-127"/>
              </a:rPr>
              <a:t>trị</a:t>
            </a:r>
            <a:endParaRPr kumimoji="0" lang="en-US" sz="1400" b="1" i="0" u="none" strike="noStrike" cap="none" normalizeH="0" baseline="0" dirty="0" smtClean="0">
              <a:ln>
                <a:noFill/>
              </a:ln>
              <a:solidFill>
                <a:srgbClr val="026974"/>
              </a:solidFill>
              <a:latin typeface="+mj-lt"/>
              <a:ea typeface="Gulim" pitchFamily="34" charset="-127"/>
            </a:endParaRPr>
          </a:p>
        </p:txBody>
      </p:sp>
      <p:sp>
        <p:nvSpPr>
          <p:cNvPr id="8" name="Left Arrow 7"/>
          <p:cNvSpPr/>
          <p:nvPr/>
        </p:nvSpPr>
        <p:spPr bwMode="auto">
          <a:xfrm>
            <a:off x="3289300" y="2235200"/>
            <a:ext cx="1549400" cy="635000"/>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26974"/>
                </a:solidFill>
                <a:latin typeface="+mj-lt"/>
                <a:ea typeface="Gulim" pitchFamily="34" charset="-127"/>
              </a:rPr>
              <a:t>Hỗ</a:t>
            </a:r>
            <a:r>
              <a:rPr kumimoji="0" lang="en-US" sz="1400" b="1" i="0" u="none" strike="noStrike" cap="none" normalizeH="0" baseline="0" dirty="0" smtClean="0">
                <a:ln>
                  <a:noFill/>
                </a:ln>
                <a:solidFill>
                  <a:srgbClr val="026974"/>
                </a:solidFill>
                <a:latin typeface="+mj-lt"/>
                <a:ea typeface="Gulim" pitchFamily="34" charset="-127"/>
              </a:rPr>
              <a:t> </a:t>
            </a:r>
            <a:r>
              <a:rPr kumimoji="0" lang="en-US" sz="1400" b="1" i="0" u="none" strike="noStrike" cap="none" normalizeH="0" baseline="0" dirty="0" err="1" smtClean="0">
                <a:ln>
                  <a:noFill/>
                </a:ln>
                <a:solidFill>
                  <a:srgbClr val="026974"/>
                </a:solidFill>
                <a:latin typeface="+mj-lt"/>
                <a:ea typeface="Gulim" pitchFamily="34" charset="-127"/>
              </a:rPr>
              <a:t>trợ</a:t>
            </a:r>
            <a:endParaRPr kumimoji="0" lang="en-US" sz="1400" b="1" i="0" u="none" strike="noStrike" cap="none" normalizeH="0" baseline="0" dirty="0" smtClean="0">
              <a:ln>
                <a:noFill/>
              </a:ln>
              <a:solidFill>
                <a:srgbClr val="026974"/>
              </a:solidFill>
              <a:latin typeface="+mj-lt"/>
              <a:ea typeface="Gulim" pitchFamily="34" charset="-127"/>
            </a:endParaRPr>
          </a:p>
        </p:txBody>
      </p:sp>
      <p:sp>
        <p:nvSpPr>
          <p:cNvPr id="9" name="Left Arrow 8"/>
          <p:cNvSpPr/>
          <p:nvPr/>
        </p:nvSpPr>
        <p:spPr bwMode="auto">
          <a:xfrm rot="1138836">
            <a:off x="3251199" y="3492500"/>
            <a:ext cx="1549400" cy="635000"/>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26974"/>
                </a:solidFill>
                <a:latin typeface="+mj-lt"/>
                <a:ea typeface="Gulim" pitchFamily="34" charset="-127"/>
              </a:rPr>
              <a:t>Hỗ</a:t>
            </a:r>
            <a:r>
              <a:rPr kumimoji="0" lang="en-US" sz="1400" b="1" i="0" u="none" strike="noStrike" cap="none" normalizeH="0" baseline="0" dirty="0" smtClean="0">
                <a:ln>
                  <a:noFill/>
                </a:ln>
                <a:solidFill>
                  <a:srgbClr val="026974"/>
                </a:solidFill>
                <a:latin typeface="+mj-lt"/>
                <a:ea typeface="Gulim" pitchFamily="34" charset="-127"/>
              </a:rPr>
              <a:t> </a:t>
            </a:r>
            <a:r>
              <a:rPr kumimoji="0" lang="en-US" sz="1400" b="1" i="0" u="none" strike="noStrike" cap="none" normalizeH="0" baseline="0" dirty="0" err="1" smtClean="0">
                <a:ln>
                  <a:noFill/>
                </a:ln>
                <a:solidFill>
                  <a:srgbClr val="026974"/>
                </a:solidFill>
                <a:latin typeface="+mj-lt"/>
                <a:ea typeface="Gulim" pitchFamily="34" charset="-127"/>
              </a:rPr>
              <a:t>trợ</a:t>
            </a:r>
            <a:endParaRPr kumimoji="0" lang="en-US" sz="1400" b="1" i="0" u="none" strike="noStrike" cap="none" normalizeH="0" baseline="0" dirty="0" smtClean="0">
              <a:ln>
                <a:noFill/>
              </a:ln>
              <a:solidFill>
                <a:srgbClr val="026974"/>
              </a:solidFill>
              <a:latin typeface="+mj-lt"/>
              <a:ea typeface="Gulim" pitchFamily="34" charset="-127"/>
            </a:endParaRPr>
          </a:p>
        </p:txBody>
      </p:sp>
      <p:sp>
        <p:nvSpPr>
          <p:cNvPr id="12" name="Right Arrow 11"/>
          <p:cNvSpPr/>
          <p:nvPr/>
        </p:nvSpPr>
        <p:spPr bwMode="auto">
          <a:xfrm rot="1180972">
            <a:off x="3398726" y="4399879"/>
            <a:ext cx="1421174" cy="673100"/>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26974"/>
                </a:solidFill>
                <a:latin typeface="+mj-lt"/>
                <a:ea typeface="Gulim" pitchFamily="34" charset="-127"/>
              </a:rPr>
              <a:t>Nhân</a:t>
            </a:r>
            <a:r>
              <a:rPr kumimoji="0" lang="en-US" sz="1400" b="1" i="0" u="none" strike="noStrike" cap="none" normalizeH="0" dirty="0" smtClean="0">
                <a:ln>
                  <a:noFill/>
                </a:ln>
                <a:solidFill>
                  <a:srgbClr val="026974"/>
                </a:solidFill>
                <a:latin typeface="+mj-lt"/>
                <a:ea typeface="Gulim" pitchFamily="34" charset="-127"/>
              </a:rPr>
              <a:t> </a:t>
            </a:r>
            <a:r>
              <a:rPr kumimoji="0" lang="en-US" sz="1400" b="1" i="0" u="none" strike="noStrike" cap="none" normalizeH="0" dirty="0" err="1" smtClean="0">
                <a:ln>
                  <a:noFill/>
                </a:ln>
                <a:solidFill>
                  <a:srgbClr val="026974"/>
                </a:solidFill>
                <a:latin typeface="+mj-lt"/>
                <a:ea typeface="Gulim" pitchFamily="34" charset="-127"/>
              </a:rPr>
              <a:t>viên</a:t>
            </a:r>
            <a:endParaRPr kumimoji="0" lang="en-US" sz="1400" b="1" i="0" u="none" strike="noStrike" cap="none" normalizeH="0" baseline="0" dirty="0" smtClean="0">
              <a:ln>
                <a:noFill/>
              </a:ln>
              <a:solidFill>
                <a:srgbClr val="026974"/>
              </a:solidFill>
              <a:latin typeface="+mj-lt"/>
              <a:ea typeface="Gulim" pitchFamily="34" charset="-127"/>
            </a:endParaRPr>
          </a:p>
        </p:txBody>
      </p:sp>
      <p:sp>
        <p:nvSpPr>
          <p:cNvPr id="13" name="Left Arrow 12"/>
          <p:cNvSpPr/>
          <p:nvPr/>
        </p:nvSpPr>
        <p:spPr bwMode="auto">
          <a:xfrm>
            <a:off x="3213100" y="5257800"/>
            <a:ext cx="1549400" cy="635000"/>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26974"/>
                </a:solidFill>
                <a:latin typeface="+mj-lt"/>
                <a:ea typeface="Gulim" pitchFamily="34" charset="-127"/>
              </a:rPr>
              <a:t>Hỗ</a:t>
            </a:r>
            <a:r>
              <a:rPr kumimoji="0" lang="en-US" sz="1400" b="1" i="0" u="none" strike="noStrike" cap="none" normalizeH="0" baseline="0" dirty="0" smtClean="0">
                <a:ln>
                  <a:noFill/>
                </a:ln>
                <a:solidFill>
                  <a:srgbClr val="026974"/>
                </a:solidFill>
                <a:latin typeface="+mj-lt"/>
                <a:ea typeface="Gulim" pitchFamily="34" charset="-127"/>
              </a:rPr>
              <a:t> </a:t>
            </a:r>
            <a:r>
              <a:rPr kumimoji="0" lang="en-US" sz="1400" b="1" i="0" u="none" strike="noStrike" cap="none" normalizeH="0" baseline="0" dirty="0" err="1" smtClean="0">
                <a:ln>
                  <a:noFill/>
                </a:ln>
                <a:solidFill>
                  <a:srgbClr val="026974"/>
                </a:solidFill>
                <a:latin typeface="+mj-lt"/>
                <a:ea typeface="Gulim" pitchFamily="34" charset="-127"/>
              </a:rPr>
              <a:t>trợ</a:t>
            </a:r>
            <a:endParaRPr kumimoji="0" lang="en-US" sz="1400" b="1" i="0" u="none" strike="noStrike" cap="none" normalizeH="0" baseline="0" dirty="0" smtClean="0">
              <a:ln>
                <a:noFill/>
              </a:ln>
              <a:solidFill>
                <a:srgbClr val="026974"/>
              </a:solidFill>
              <a:latin typeface="+mj-lt"/>
              <a:ea typeface="Gulim" pitchFamily="34" charset="-127"/>
            </a:endParaRPr>
          </a:p>
        </p:txBody>
      </p:sp>
      <p:pic>
        <p:nvPicPr>
          <p:cNvPr id="15" name="Picture 14" descr="gantt.jpg"/>
          <p:cNvPicPr>
            <a:picLocks noChangeAspect="1"/>
          </p:cNvPicPr>
          <p:nvPr/>
        </p:nvPicPr>
        <p:blipFill>
          <a:blip r:embed="rId12"/>
          <a:stretch>
            <a:fillRect/>
          </a:stretch>
        </p:blipFill>
        <p:spPr>
          <a:xfrm>
            <a:off x="7270698" y="1968500"/>
            <a:ext cx="1873302" cy="1206500"/>
          </a:xfrm>
          <a:prstGeom prst="rect">
            <a:avLst/>
          </a:prstGeom>
        </p:spPr>
      </p:pic>
      <p:pic>
        <p:nvPicPr>
          <p:cNvPr id="16" name="Picture 15" descr="org.jpg"/>
          <p:cNvPicPr>
            <a:picLocks noChangeAspect="1"/>
          </p:cNvPicPr>
          <p:nvPr/>
        </p:nvPicPr>
        <p:blipFill>
          <a:blip r:embed="rId13"/>
          <a:stretch>
            <a:fillRect/>
          </a:stretch>
        </p:blipFill>
        <p:spPr>
          <a:xfrm>
            <a:off x="7346497" y="3303605"/>
            <a:ext cx="1514475" cy="1597460"/>
          </a:xfrm>
          <a:prstGeom prst="rect">
            <a:avLst/>
          </a:prstGeom>
        </p:spPr>
      </p:pic>
      <p:pic>
        <p:nvPicPr>
          <p:cNvPr id="17" name="Picture 16" descr="erp_modules.gif"/>
          <p:cNvPicPr>
            <a:picLocks noChangeAspect="1"/>
          </p:cNvPicPr>
          <p:nvPr/>
        </p:nvPicPr>
        <p:blipFill>
          <a:blip r:embed="rId14">
            <a:clrChange>
              <a:clrFrom>
                <a:srgbClr val="FFFFFF"/>
              </a:clrFrom>
              <a:clrTo>
                <a:srgbClr val="FFFFFF">
                  <a:alpha val="0"/>
                </a:srgbClr>
              </a:clrTo>
            </a:clrChange>
          </a:blip>
          <a:stretch>
            <a:fillRect/>
          </a:stretch>
        </p:blipFill>
        <p:spPr>
          <a:xfrm>
            <a:off x="5035550" y="5754876"/>
            <a:ext cx="1828800" cy="1007872"/>
          </a:xfrm>
          <a:prstGeom prst="rect">
            <a:avLst/>
          </a:prstGeom>
        </p:spPr>
      </p:pic>
      <p:pic>
        <p:nvPicPr>
          <p:cNvPr id="18" name="Picture 17" descr="isso.jpg"/>
          <p:cNvPicPr>
            <a:picLocks noChangeAspect="1"/>
          </p:cNvPicPr>
          <p:nvPr/>
        </p:nvPicPr>
        <p:blipFill>
          <a:blip r:embed="rId15">
            <a:clrChange>
              <a:clrFrom>
                <a:srgbClr val="FFFFFF"/>
              </a:clrFrom>
              <a:clrTo>
                <a:srgbClr val="FFFFFF">
                  <a:alpha val="0"/>
                </a:srgbClr>
              </a:clrTo>
            </a:clrChange>
          </a:blip>
          <a:stretch>
            <a:fillRect/>
          </a:stretch>
        </p:blipFill>
        <p:spPr>
          <a:xfrm>
            <a:off x="0" y="5473699"/>
            <a:ext cx="1109663" cy="11096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graphicEl>
                                              <a:dgm id="{9BB91E34-CD33-4967-9C9D-5032352DBC03}"/>
                                            </p:graphicEl>
                                          </p:spTgt>
                                        </p:tgtEl>
                                        <p:attrNameLst>
                                          <p:attrName>style.visibility</p:attrName>
                                        </p:attrNameLst>
                                      </p:cBhvr>
                                      <p:to>
                                        <p:strVal val="visible"/>
                                      </p:to>
                                    </p:set>
                                    <p:animEffect transition="in" filter="blinds(horizontal)">
                                      <p:cBhvr>
                                        <p:cTn id="12" dur="500"/>
                                        <p:tgtEl>
                                          <p:spTgt spid="4">
                                            <p:graphicEl>
                                              <a:dgm id="{9BB91E34-CD33-4967-9C9D-5032352DBC0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graphicEl>
                                              <a:dgm id="{A66D35F6-6EF5-468B-BA89-1272A7FC0829}"/>
                                            </p:graphicEl>
                                          </p:spTgt>
                                        </p:tgtEl>
                                        <p:attrNameLst>
                                          <p:attrName>style.visibility</p:attrName>
                                        </p:attrNameLst>
                                      </p:cBhvr>
                                      <p:to>
                                        <p:strVal val="visible"/>
                                      </p:to>
                                    </p:set>
                                    <p:animEffect transition="in" filter="blinds(horizontal)">
                                      <p:cBhvr>
                                        <p:cTn id="17" dur="500"/>
                                        <p:tgtEl>
                                          <p:spTgt spid="4">
                                            <p:graphicEl>
                                              <a:dgm id="{A66D35F6-6EF5-468B-BA89-1272A7FC082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graphicEl>
                                              <a:dgm id="{1C7EBB31-55EC-4632-82FB-4E53A1DEC060}"/>
                                            </p:graphicEl>
                                          </p:spTgt>
                                        </p:tgtEl>
                                        <p:attrNameLst>
                                          <p:attrName>style.visibility</p:attrName>
                                        </p:attrNameLst>
                                      </p:cBhvr>
                                      <p:to>
                                        <p:strVal val="visible"/>
                                      </p:to>
                                    </p:set>
                                    <p:animEffect transition="in" filter="blinds(horizontal)">
                                      <p:cBhvr>
                                        <p:cTn id="22" dur="500"/>
                                        <p:tgtEl>
                                          <p:spTgt spid="4">
                                            <p:graphicEl>
                                              <a:dgm id="{1C7EBB31-55EC-4632-82FB-4E53A1DEC06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graphicEl>
                                              <a:dgm id="{1DDE1E6E-206D-4D5D-8730-73600C1B0F0C}"/>
                                            </p:graphicEl>
                                          </p:spTgt>
                                        </p:tgtEl>
                                        <p:attrNameLst>
                                          <p:attrName>style.visibility</p:attrName>
                                        </p:attrNameLst>
                                      </p:cBhvr>
                                      <p:to>
                                        <p:strVal val="visible"/>
                                      </p:to>
                                    </p:set>
                                    <p:animEffect transition="in" filter="blinds(horizontal)">
                                      <p:cBhvr>
                                        <p:cTn id="27" dur="500"/>
                                        <p:tgtEl>
                                          <p:spTgt spid="4">
                                            <p:graphicEl>
                                              <a:dgm id="{1DDE1E6E-206D-4D5D-8730-73600C1B0F0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graphicEl>
                                              <a:dgm id="{9BB91E34-CD33-4967-9C9D-5032352DBC03}"/>
                                            </p:graphicEl>
                                          </p:spTgt>
                                        </p:tgtEl>
                                        <p:attrNameLst>
                                          <p:attrName>style.visibility</p:attrName>
                                        </p:attrNameLst>
                                      </p:cBhvr>
                                      <p:to>
                                        <p:strVal val="visible"/>
                                      </p:to>
                                    </p:set>
                                    <p:animEffect transition="in" filter="blinds(horizontal)">
                                      <p:cBhvr>
                                        <p:cTn id="37" dur="500"/>
                                        <p:tgtEl>
                                          <p:spTgt spid="5">
                                            <p:graphicEl>
                                              <a:dgm id="{9BB91E34-CD33-4967-9C9D-5032352DBC03}"/>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graphicEl>
                                              <a:dgm id="{052130E0-D327-42BA-8077-B0B738C01E81}"/>
                                            </p:graphicEl>
                                          </p:spTgt>
                                        </p:tgtEl>
                                        <p:attrNameLst>
                                          <p:attrName>style.visibility</p:attrName>
                                        </p:attrNameLst>
                                      </p:cBhvr>
                                      <p:to>
                                        <p:strVal val="visible"/>
                                      </p:to>
                                    </p:set>
                                    <p:animEffect transition="in" filter="blinds(horizontal)">
                                      <p:cBhvr>
                                        <p:cTn id="42" dur="500"/>
                                        <p:tgtEl>
                                          <p:spTgt spid="5">
                                            <p:graphicEl>
                                              <a:dgm id="{052130E0-D327-42BA-8077-B0B738C01E8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graphicEl>
                                              <a:dgm id="{D9AA59F2-153D-4827-AF36-172A741C0D83}"/>
                                            </p:graphicEl>
                                          </p:spTgt>
                                        </p:tgtEl>
                                        <p:attrNameLst>
                                          <p:attrName>style.visibility</p:attrName>
                                        </p:attrNameLst>
                                      </p:cBhvr>
                                      <p:to>
                                        <p:strVal val="visible"/>
                                      </p:to>
                                    </p:set>
                                    <p:animEffect transition="in" filter="blinds(horizontal)">
                                      <p:cBhvr>
                                        <p:cTn id="47" dur="500"/>
                                        <p:tgtEl>
                                          <p:spTgt spid="5">
                                            <p:graphicEl>
                                              <a:dgm id="{D9AA59F2-153D-4827-AF36-172A741C0D83}"/>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linds(horizontal)">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linds(horizontal)">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blinds(horizontal)">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linds(horizontal)">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blinds(horizontal)">
                                      <p:cBhvr>
                                        <p:cTn id="82" dur="500"/>
                                        <p:tgtEl>
                                          <p:spTgt spid="1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blinds(horizontal)">
                                      <p:cBhvr>
                                        <p:cTn id="8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Graphic spid="5" grpId="0">
        <p:bldSub>
          <a:bldDgm bld="one"/>
        </p:bldSub>
      </p:bldGraphic>
      <p:bldP spid="6" grpId="0" animBg="1"/>
      <p:bldP spid="7" grpId="0" animBg="1"/>
      <p:bldP spid="8" grpId="0" animBg="1"/>
      <p:bldP spid="9"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Tài liệu tham khảo	</a:t>
            </a:r>
            <a:endParaRPr lang="en-US" dirty="0"/>
          </a:p>
        </p:txBody>
      </p:sp>
      <p:sp>
        <p:nvSpPr>
          <p:cNvPr id="3" name="Content Placeholder 2"/>
          <p:cNvSpPr>
            <a:spLocks noGrp="1"/>
          </p:cNvSpPr>
          <p:nvPr>
            <p:ph idx="1"/>
          </p:nvPr>
        </p:nvSpPr>
        <p:spPr>
          <a:xfrm>
            <a:off x="353961" y="1936750"/>
            <a:ext cx="8599539" cy="3673475"/>
          </a:xfrm>
        </p:spPr>
        <p:txBody>
          <a:bodyPr/>
          <a:lstStyle/>
          <a:p>
            <a:r>
              <a:rPr lang="en-US" dirty="0" err="1" smtClean="0"/>
              <a:t>Giáo</a:t>
            </a:r>
            <a:r>
              <a:rPr lang="en-US" dirty="0" smtClean="0"/>
              <a:t> </a:t>
            </a:r>
            <a:r>
              <a:rPr lang="en-US" dirty="0" err="1" smtClean="0"/>
              <a:t>trình</a:t>
            </a:r>
            <a:r>
              <a:rPr lang="en-US" dirty="0" smtClean="0"/>
              <a:t> ERP – PGS.TS </a:t>
            </a:r>
            <a:r>
              <a:rPr lang="en-US" dirty="0" err="1" smtClean="0"/>
              <a:t>Nguyễn</a:t>
            </a:r>
            <a:r>
              <a:rPr lang="en-US" dirty="0" smtClean="0"/>
              <a:t> </a:t>
            </a:r>
            <a:r>
              <a:rPr lang="en-US" dirty="0" err="1" smtClean="0"/>
              <a:t>Đình</a:t>
            </a:r>
            <a:r>
              <a:rPr lang="en-US" dirty="0" smtClean="0"/>
              <a:t> </a:t>
            </a:r>
            <a:r>
              <a:rPr lang="en-US" dirty="0" err="1" smtClean="0"/>
              <a:t>Thuân</a:t>
            </a:r>
            <a:r>
              <a:rPr lang="en-US" dirty="0" smtClean="0"/>
              <a:t>, </a:t>
            </a:r>
            <a:r>
              <a:rPr lang="en-US" dirty="0" err="1" smtClean="0"/>
              <a:t>Ths</a:t>
            </a:r>
            <a:r>
              <a:rPr lang="en-US" dirty="0" smtClean="0"/>
              <a:t> </a:t>
            </a:r>
            <a:r>
              <a:rPr lang="en-US" dirty="0" err="1" smtClean="0"/>
              <a:t>Đỗ</a:t>
            </a:r>
            <a:r>
              <a:rPr lang="en-US" dirty="0" smtClean="0"/>
              <a:t> </a:t>
            </a:r>
            <a:r>
              <a:rPr lang="en-US" dirty="0" err="1" smtClean="0"/>
              <a:t>Duy</a:t>
            </a:r>
            <a:r>
              <a:rPr lang="en-US" dirty="0" smtClean="0"/>
              <a:t> Thanh</a:t>
            </a:r>
          </a:p>
          <a:p>
            <a:r>
              <a:rPr lang="en-US" dirty="0" err="1" smtClean="0"/>
              <a:t>Odoo</a:t>
            </a:r>
            <a:r>
              <a:rPr lang="en-US" dirty="0" smtClean="0"/>
              <a:t> documents (links download </a:t>
            </a:r>
            <a:r>
              <a:rPr lang="en-US" dirty="0" err="1" smtClean="0"/>
              <a:t>trên</a:t>
            </a:r>
            <a:r>
              <a:rPr lang="en-US" dirty="0" smtClean="0"/>
              <a:t> Course)</a:t>
            </a:r>
          </a:p>
          <a:p>
            <a:pPr marL="0" indent="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1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Some questions</a:t>
            </a:r>
            <a:endParaRPr lang="en-US" dirty="0"/>
          </a:p>
        </p:txBody>
      </p:sp>
      <p:sp>
        <p:nvSpPr>
          <p:cNvPr id="3" name="Content Placeholder 2"/>
          <p:cNvSpPr>
            <a:spLocks noGrp="1"/>
          </p:cNvSpPr>
          <p:nvPr>
            <p:ph idx="1"/>
          </p:nvPr>
        </p:nvSpPr>
        <p:spPr/>
        <p:txBody>
          <a:bodyPr/>
          <a:lstStyle/>
          <a:p>
            <a:r>
              <a:rPr lang="en-US" dirty="0" smtClean="0">
                <a:solidFill>
                  <a:schemeClr val="bg2">
                    <a:lumMod val="10000"/>
                  </a:schemeClr>
                </a:solidFill>
              </a:rPr>
              <a:t>Motivation ?</a:t>
            </a:r>
          </a:p>
          <a:p>
            <a:r>
              <a:rPr lang="en-US" dirty="0" smtClean="0">
                <a:solidFill>
                  <a:schemeClr val="bg2">
                    <a:lumMod val="10000"/>
                  </a:schemeClr>
                </a:solidFill>
              </a:rPr>
              <a:t>What is ERP?</a:t>
            </a:r>
          </a:p>
          <a:p>
            <a:r>
              <a:rPr lang="en-US" dirty="0" smtClean="0">
                <a:solidFill>
                  <a:schemeClr val="bg2">
                    <a:lumMod val="10000"/>
                  </a:schemeClr>
                </a:solidFill>
              </a:rPr>
              <a:t>Why do we need to know ERP ?</a:t>
            </a:r>
          </a:p>
          <a:p>
            <a:r>
              <a:rPr lang="en-US" dirty="0" smtClean="0">
                <a:solidFill>
                  <a:schemeClr val="bg2">
                    <a:lumMod val="10000"/>
                  </a:schemeClr>
                </a:solidFill>
              </a:rPr>
              <a:t>….</a:t>
            </a: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dirty="0" err="1">
                <a:solidFill>
                  <a:srgbClr val="FF0000"/>
                </a:solidFill>
              </a:rPr>
              <a:t>Khung</a:t>
            </a:r>
            <a:r>
              <a:rPr lang="en-US" sz="2800" dirty="0">
                <a:solidFill>
                  <a:srgbClr val="FF0000"/>
                </a:solidFill>
              </a:rPr>
              <a:t> </a:t>
            </a:r>
            <a:r>
              <a:rPr lang="en-US" sz="2800" dirty="0" err="1">
                <a:solidFill>
                  <a:srgbClr val="FF0000"/>
                </a:solidFill>
              </a:rPr>
              <a:t>điểm</a:t>
            </a:r>
            <a:r>
              <a:rPr lang="en-US" sz="2800" dirty="0">
                <a:solidFill>
                  <a:srgbClr val="FF0000"/>
                </a:solidFill>
              </a:rPr>
              <a:t> </a:t>
            </a:r>
            <a:r>
              <a:rPr lang="en-US" sz="2800" dirty="0" err="1" smtClean="0">
                <a:solidFill>
                  <a:srgbClr val="FF0000"/>
                </a:solidFill>
              </a:rPr>
              <a:t>số</a:t>
            </a:r>
            <a:endParaRPr lang="en-US" sz="2800" dirty="0">
              <a:solidFill>
                <a:srgbClr val="FF0000"/>
              </a:solidFill>
            </a:endParaRPr>
          </a:p>
        </p:txBody>
      </p:sp>
      <p:sp>
        <p:nvSpPr>
          <p:cNvPr id="3" name="Content Placeholder 2"/>
          <p:cNvSpPr>
            <a:spLocks noGrp="1"/>
          </p:cNvSpPr>
          <p:nvPr>
            <p:ph idx="1"/>
          </p:nvPr>
        </p:nvSpPr>
        <p:spPr>
          <a:xfrm>
            <a:off x="406400" y="1936750"/>
            <a:ext cx="7700963" cy="3673475"/>
          </a:xfrm>
        </p:spPr>
        <p:txBody>
          <a:bodyPr/>
          <a:lstStyle/>
          <a:p>
            <a:r>
              <a:rPr lang="en-US" sz="1600" dirty="0" err="1" smtClean="0"/>
              <a:t>Liên</a:t>
            </a:r>
            <a:r>
              <a:rPr lang="en-US" sz="1600" dirty="0" smtClean="0"/>
              <a:t> </a:t>
            </a:r>
            <a:r>
              <a:rPr lang="en-US" sz="1600" dirty="0" err="1" smtClean="0"/>
              <a:t>lạc</a:t>
            </a:r>
            <a:r>
              <a:rPr lang="en-US" sz="1600" dirty="0" smtClean="0"/>
              <a:t>: </a:t>
            </a:r>
            <a:r>
              <a:rPr lang="en-US" sz="1600" dirty="0" smtClean="0">
                <a:hlinkClick r:id="rId2"/>
              </a:rPr>
              <a:t>thanhdd@uit.edu.vn</a:t>
            </a:r>
            <a:r>
              <a:rPr lang="en-US" sz="1600" dirty="0" smtClean="0"/>
              <a:t>  / </a:t>
            </a:r>
            <a:r>
              <a:rPr lang="en-US" sz="1600" dirty="0" err="1" smtClean="0"/>
              <a:t>fb</a:t>
            </a:r>
            <a:r>
              <a:rPr lang="en-US" sz="1600" dirty="0" smtClean="0"/>
              <a:t>: </a:t>
            </a:r>
            <a:r>
              <a:rPr lang="en-US" sz="1600" dirty="0" err="1" smtClean="0"/>
              <a:t>thanh.do.uit</a:t>
            </a:r>
            <a:endParaRPr lang="en-US" sz="1600" dirty="0" smtClean="0"/>
          </a:p>
          <a:p>
            <a:r>
              <a:rPr lang="en-US" sz="1600" dirty="0" err="1" smtClean="0"/>
              <a:t>Bài</a:t>
            </a:r>
            <a:r>
              <a:rPr lang="en-US" sz="1600" dirty="0" smtClean="0"/>
              <a:t> </a:t>
            </a:r>
            <a:r>
              <a:rPr lang="en-US" sz="1600" dirty="0" err="1" smtClean="0"/>
              <a:t>viết</a:t>
            </a:r>
            <a:r>
              <a:rPr lang="en-US" sz="1600" dirty="0" smtClean="0"/>
              <a:t> </a:t>
            </a:r>
            <a:r>
              <a:rPr lang="en-US" sz="1600" dirty="0" err="1" smtClean="0"/>
              <a:t>cuối</a:t>
            </a:r>
            <a:r>
              <a:rPr lang="en-US" sz="1600" dirty="0" smtClean="0"/>
              <a:t> </a:t>
            </a:r>
            <a:r>
              <a:rPr lang="en-US" sz="1600" dirty="0" err="1" smtClean="0"/>
              <a:t>kỳ</a:t>
            </a:r>
            <a:r>
              <a:rPr lang="en-US" sz="1600" dirty="0" smtClean="0"/>
              <a:t> (50% </a:t>
            </a:r>
            <a:r>
              <a:rPr lang="en-US" sz="1600" dirty="0" err="1" smtClean="0"/>
              <a:t>trắc</a:t>
            </a:r>
            <a:r>
              <a:rPr lang="en-US" sz="1600" dirty="0" smtClean="0"/>
              <a:t> </a:t>
            </a:r>
            <a:r>
              <a:rPr lang="en-US" sz="1600" dirty="0" err="1" smtClean="0"/>
              <a:t>nghiệm</a:t>
            </a:r>
            <a:r>
              <a:rPr lang="en-US" sz="1600" dirty="0" smtClean="0"/>
              <a:t>)</a:t>
            </a:r>
          </a:p>
          <a:p>
            <a:r>
              <a:rPr lang="en-US" sz="1600" dirty="0" err="1" smtClean="0"/>
              <a:t>Thực</a:t>
            </a:r>
            <a:r>
              <a:rPr lang="en-US" sz="1600" dirty="0" smtClean="0"/>
              <a:t> </a:t>
            </a:r>
            <a:r>
              <a:rPr lang="en-US" sz="1600" dirty="0" err="1" smtClean="0"/>
              <a:t>hành</a:t>
            </a:r>
            <a:r>
              <a:rPr lang="en-US" sz="1600" dirty="0" smtClean="0"/>
              <a:t> (50%): </a:t>
            </a:r>
            <a:r>
              <a:rPr lang="en-US" sz="1600" dirty="0" err="1" smtClean="0"/>
              <a:t>Quá</a:t>
            </a:r>
            <a:r>
              <a:rPr lang="en-US" sz="1600" dirty="0" smtClean="0"/>
              <a:t> </a:t>
            </a:r>
            <a:r>
              <a:rPr lang="en-US" sz="1600" dirty="0" err="1" smtClean="0"/>
              <a:t>trình</a:t>
            </a:r>
            <a:r>
              <a:rPr lang="en-US" sz="1600" dirty="0" smtClean="0"/>
              <a:t> (30%) </a:t>
            </a:r>
            <a:r>
              <a:rPr lang="en-US" sz="1600" dirty="0" err="1" smtClean="0"/>
              <a:t>bao</a:t>
            </a:r>
            <a:r>
              <a:rPr lang="en-US" sz="1600" dirty="0" smtClean="0"/>
              <a:t> </a:t>
            </a:r>
            <a:r>
              <a:rPr lang="en-US" sz="1600" dirty="0" err="1"/>
              <a:t>gồm</a:t>
            </a:r>
            <a:r>
              <a:rPr lang="en-US" sz="1600" dirty="0" smtClean="0"/>
              <a:t>: </a:t>
            </a:r>
            <a:r>
              <a:rPr lang="en-US" sz="1600" dirty="0" err="1" smtClean="0"/>
              <a:t>trình</a:t>
            </a:r>
            <a:r>
              <a:rPr lang="en-US" sz="1600" dirty="0" smtClean="0"/>
              <a:t> </a:t>
            </a:r>
            <a:r>
              <a:rPr lang="en-US" sz="1600" dirty="0" err="1" smtClean="0"/>
              <a:t>bày</a:t>
            </a:r>
            <a:r>
              <a:rPr lang="en-US" sz="1600" dirty="0" smtClean="0"/>
              <a:t> </a:t>
            </a:r>
            <a:r>
              <a:rPr lang="en-US" sz="1600" dirty="0" err="1" smtClean="0"/>
              <a:t>đồ</a:t>
            </a:r>
            <a:r>
              <a:rPr lang="en-US" sz="1600" dirty="0" smtClean="0"/>
              <a:t> </a:t>
            </a:r>
            <a:r>
              <a:rPr lang="en-US" sz="1600" dirty="0" err="1" smtClean="0"/>
              <a:t>án</a:t>
            </a:r>
            <a:r>
              <a:rPr lang="en-US" sz="1600" dirty="0" smtClean="0"/>
              <a:t> (10</a:t>
            </a:r>
            <a:r>
              <a:rPr lang="en-US" sz="1600" dirty="0"/>
              <a:t>%) </a:t>
            </a:r>
            <a:r>
              <a:rPr lang="en-US" sz="1600" dirty="0" err="1"/>
              <a:t>và</a:t>
            </a:r>
            <a:r>
              <a:rPr lang="en-US" sz="1600" dirty="0"/>
              <a:t> </a:t>
            </a:r>
            <a:r>
              <a:rPr lang="en-US" sz="1600" dirty="0" err="1" smtClean="0"/>
              <a:t>bài</a:t>
            </a:r>
            <a:r>
              <a:rPr lang="en-US" sz="1600" dirty="0" smtClean="0"/>
              <a:t> </a:t>
            </a:r>
            <a:r>
              <a:rPr lang="en-US" sz="1600" dirty="0" err="1" smtClean="0"/>
              <a:t>viết</a:t>
            </a:r>
            <a:r>
              <a:rPr lang="en-US" sz="1600" dirty="0" smtClean="0"/>
              <a:t> </a:t>
            </a:r>
            <a:r>
              <a:rPr lang="en-US" sz="1600" dirty="0" err="1" smtClean="0"/>
              <a:t>báo</a:t>
            </a:r>
            <a:r>
              <a:rPr lang="en-US" sz="1600" dirty="0" smtClean="0"/>
              <a:t> </a:t>
            </a:r>
            <a:r>
              <a:rPr lang="en-US" sz="1600" dirty="0" err="1" smtClean="0"/>
              <a:t>cáo</a:t>
            </a:r>
            <a:r>
              <a:rPr lang="en-US" sz="1600" dirty="0" smtClean="0"/>
              <a:t> </a:t>
            </a:r>
            <a:r>
              <a:rPr lang="en-US" sz="1600" dirty="0" err="1" smtClean="0"/>
              <a:t>và</a:t>
            </a:r>
            <a:r>
              <a:rPr lang="en-US" sz="1600" dirty="0" smtClean="0"/>
              <a:t> </a:t>
            </a:r>
            <a:r>
              <a:rPr lang="en-US" sz="1600" dirty="0" err="1" smtClean="0"/>
              <a:t>kết</a:t>
            </a:r>
            <a:r>
              <a:rPr lang="en-US" sz="1600" dirty="0" smtClean="0"/>
              <a:t> </a:t>
            </a:r>
            <a:r>
              <a:rPr lang="en-US" sz="1600" dirty="0" err="1" smtClean="0"/>
              <a:t>quả</a:t>
            </a:r>
            <a:r>
              <a:rPr lang="en-US" sz="1600" dirty="0" smtClean="0"/>
              <a:t> </a:t>
            </a:r>
            <a:r>
              <a:rPr lang="en-US" sz="1600" dirty="0" err="1" smtClean="0"/>
              <a:t>đồ</a:t>
            </a:r>
            <a:r>
              <a:rPr lang="en-US" sz="1600" dirty="0" smtClean="0"/>
              <a:t> </a:t>
            </a:r>
            <a:r>
              <a:rPr lang="en-US" sz="1600" dirty="0" err="1"/>
              <a:t>án</a:t>
            </a:r>
            <a:r>
              <a:rPr lang="en-US" sz="1600" dirty="0"/>
              <a:t> (20</a:t>
            </a:r>
            <a:r>
              <a:rPr lang="en-US" sz="1600" dirty="0" smtClean="0"/>
              <a:t>%). </a:t>
            </a:r>
            <a:r>
              <a:rPr lang="en-US" sz="1600" dirty="0" err="1" smtClean="0"/>
              <a:t>Bài</a:t>
            </a:r>
            <a:r>
              <a:rPr lang="en-US" sz="1600" dirty="0" smtClean="0"/>
              <a:t> </a:t>
            </a:r>
            <a:r>
              <a:rPr lang="en-US" sz="1600" dirty="0" err="1" smtClean="0"/>
              <a:t>tập</a:t>
            </a:r>
            <a:r>
              <a:rPr lang="en-US" sz="1600" dirty="0" smtClean="0"/>
              <a:t> </a:t>
            </a:r>
            <a:r>
              <a:rPr lang="en-US" sz="1600" dirty="0" err="1" smtClean="0"/>
              <a:t>thực</a:t>
            </a:r>
            <a:r>
              <a:rPr lang="en-US" sz="1600" dirty="0" smtClean="0"/>
              <a:t> </a:t>
            </a:r>
            <a:r>
              <a:rPr lang="en-US" sz="1600" dirty="0" err="1" smtClean="0"/>
              <a:t>hành</a:t>
            </a:r>
            <a:r>
              <a:rPr lang="en-US" sz="1600" dirty="0" smtClean="0"/>
              <a:t> (20%)</a:t>
            </a:r>
          </a:p>
          <a:p>
            <a:r>
              <a:rPr lang="en-US" sz="1600" dirty="0" err="1" smtClean="0"/>
              <a:t>Lưu</a:t>
            </a:r>
            <a:r>
              <a:rPr lang="en-US" sz="1600" dirty="0" smtClean="0"/>
              <a:t> ý</a:t>
            </a:r>
          </a:p>
          <a:p>
            <a:pPr lvl="1"/>
            <a:r>
              <a:rPr lang="en-US" sz="2000" dirty="0" err="1" smtClean="0"/>
              <a:t>Thực</a:t>
            </a:r>
            <a:r>
              <a:rPr lang="en-US" sz="2000" dirty="0" smtClean="0"/>
              <a:t> </a:t>
            </a:r>
            <a:r>
              <a:rPr lang="en-US" sz="2000" dirty="0" err="1" smtClean="0"/>
              <a:t>hành</a:t>
            </a:r>
            <a:r>
              <a:rPr lang="en-US" sz="2000" dirty="0" smtClean="0"/>
              <a:t> </a:t>
            </a:r>
            <a:r>
              <a:rPr lang="en-US" sz="2000" dirty="0" err="1" smtClean="0"/>
              <a:t>hình</a:t>
            </a:r>
            <a:r>
              <a:rPr lang="en-US" sz="2000" dirty="0" smtClean="0"/>
              <a:t> </a:t>
            </a:r>
            <a:r>
              <a:rPr lang="en-US" sz="2000" dirty="0" err="1" smtClean="0"/>
              <a:t>thức</a:t>
            </a:r>
            <a:r>
              <a:rPr lang="en-US" sz="2000" dirty="0" smtClean="0"/>
              <a:t> 2. </a:t>
            </a:r>
            <a:r>
              <a:rPr lang="en-US" sz="2000" dirty="0" err="1" smtClean="0"/>
              <a:t>Lịch</a:t>
            </a:r>
            <a:r>
              <a:rPr lang="en-US" sz="2000" dirty="0" smtClean="0"/>
              <a:t> </a:t>
            </a:r>
            <a:r>
              <a:rPr lang="en-US" sz="2000" dirty="0" err="1" smtClean="0"/>
              <a:t>sẽ</a:t>
            </a:r>
            <a:r>
              <a:rPr lang="en-US" sz="2000" dirty="0" smtClean="0"/>
              <a:t> </a:t>
            </a:r>
            <a:r>
              <a:rPr lang="en-US" sz="2000" dirty="0" err="1" smtClean="0"/>
              <a:t>được</a:t>
            </a:r>
            <a:r>
              <a:rPr lang="en-US" sz="2000" dirty="0" smtClean="0"/>
              <a:t> </a:t>
            </a:r>
            <a:r>
              <a:rPr lang="en-US" sz="2000" dirty="0" err="1" smtClean="0"/>
              <a:t>công</a:t>
            </a:r>
            <a:r>
              <a:rPr lang="en-US" sz="2000" dirty="0" smtClean="0"/>
              <a:t> </a:t>
            </a:r>
            <a:r>
              <a:rPr lang="en-US" sz="2000" dirty="0" err="1" smtClean="0"/>
              <a:t>bố</a:t>
            </a:r>
            <a:r>
              <a:rPr lang="en-US" sz="2000" dirty="0" smtClean="0"/>
              <a:t> </a:t>
            </a:r>
            <a:r>
              <a:rPr lang="en-US" sz="2000" dirty="0" err="1" smtClean="0"/>
              <a:t>trước</a:t>
            </a:r>
            <a:r>
              <a:rPr lang="en-US" sz="2000" dirty="0" smtClean="0"/>
              <a:t> </a:t>
            </a:r>
            <a:r>
              <a:rPr lang="en-US" sz="2000" dirty="0" err="1" smtClean="0"/>
              <a:t>trên</a:t>
            </a:r>
            <a:r>
              <a:rPr lang="en-US" sz="2000" dirty="0" smtClean="0"/>
              <a:t> </a:t>
            </a:r>
            <a:r>
              <a:rPr lang="en-US" sz="2000" dirty="0" err="1" smtClean="0"/>
              <a:t>moodle</a:t>
            </a:r>
            <a:endParaRPr lang="en-US" sz="2000" dirty="0" smtClean="0"/>
          </a:p>
          <a:p>
            <a:pPr lvl="1"/>
            <a:r>
              <a:rPr lang="en-US" sz="2000" dirty="0" err="1" smtClean="0"/>
              <a:t>Sẽ</a:t>
            </a:r>
            <a:r>
              <a:rPr lang="en-US" sz="2000" dirty="0" smtClean="0"/>
              <a:t> </a:t>
            </a:r>
            <a:r>
              <a:rPr lang="en-US" sz="2000" dirty="0" err="1" smtClean="0"/>
              <a:t>có</a:t>
            </a:r>
            <a:r>
              <a:rPr lang="en-US" sz="2000" dirty="0" smtClean="0"/>
              <a:t> 4-5 </a:t>
            </a:r>
            <a:r>
              <a:rPr lang="en-US" sz="2000" dirty="0" err="1" smtClean="0"/>
              <a:t>bài</a:t>
            </a:r>
            <a:r>
              <a:rPr lang="en-US" sz="2000" dirty="0" smtClean="0"/>
              <a:t> </a:t>
            </a:r>
            <a:r>
              <a:rPr lang="en-US" sz="2000" dirty="0" err="1" smtClean="0"/>
              <a:t>tập</a:t>
            </a:r>
            <a:r>
              <a:rPr lang="en-US" sz="2000" dirty="0" smtClean="0"/>
              <a:t> </a:t>
            </a:r>
            <a:r>
              <a:rPr lang="en-US" sz="2000" dirty="0" err="1" smtClean="0"/>
              <a:t>thực</a:t>
            </a:r>
            <a:r>
              <a:rPr lang="en-US" sz="2000" dirty="0" smtClean="0"/>
              <a:t> </a:t>
            </a:r>
            <a:r>
              <a:rPr lang="en-US" sz="2000" dirty="0" err="1" smtClean="0"/>
              <a:t>hành</a:t>
            </a:r>
            <a:r>
              <a:rPr lang="en-US" sz="2000" dirty="0" smtClean="0"/>
              <a:t> (</a:t>
            </a:r>
            <a:r>
              <a:rPr lang="en-US" sz="2000" dirty="0" err="1" smtClean="0"/>
              <a:t>về</a:t>
            </a:r>
            <a:r>
              <a:rPr lang="en-US" sz="2000" dirty="0" smtClean="0"/>
              <a:t> </a:t>
            </a:r>
            <a:r>
              <a:rPr lang="en-US" sz="2000" dirty="0" err="1" smtClean="0"/>
              <a:t>quy</a:t>
            </a:r>
            <a:r>
              <a:rPr lang="en-US" sz="2000" dirty="0" smtClean="0"/>
              <a:t> </a:t>
            </a:r>
            <a:r>
              <a:rPr lang="en-US" sz="2000" dirty="0" err="1" smtClean="0"/>
              <a:t>trình</a:t>
            </a:r>
            <a:r>
              <a:rPr lang="en-US" sz="2000" dirty="0" smtClean="0"/>
              <a:t> + </a:t>
            </a:r>
            <a:r>
              <a:rPr lang="en-US" sz="2000" dirty="0" err="1" smtClean="0"/>
              <a:t>lập</a:t>
            </a:r>
            <a:r>
              <a:rPr lang="en-US" sz="2000" dirty="0" smtClean="0"/>
              <a:t> </a:t>
            </a:r>
            <a:r>
              <a:rPr lang="en-US" sz="2000" dirty="0" err="1" smtClean="0"/>
              <a:t>trình</a:t>
            </a:r>
            <a:r>
              <a:rPr lang="en-US" sz="2000" dirty="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Clip </a:t>
            </a:r>
            <a:r>
              <a:rPr lang="en-US" dirty="0" err="1" smtClean="0"/>
              <a:t>của</a:t>
            </a:r>
            <a:r>
              <a:rPr lang="en-US" dirty="0" smtClean="0"/>
              <a:t> </a:t>
            </a:r>
            <a:r>
              <a:rPr lang="en-US" dirty="0" err="1" smtClean="0"/>
              <a:t>khóa</a:t>
            </a:r>
            <a:r>
              <a:rPr lang="en-US" dirty="0" smtClean="0"/>
              <a:t> </a:t>
            </a:r>
            <a:r>
              <a:rPr lang="en-US" dirty="0" err="1" smtClean="0"/>
              <a:t>trước</a:t>
            </a:r>
            <a:r>
              <a:rPr lang="en-US" dirty="0" smtClean="0"/>
              <a:t> - </a:t>
            </a:r>
            <a:r>
              <a:rPr lang="en-US" dirty="0" err="1" smtClean="0"/>
              <a:t>OpenERP</a:t>
            </a:r>
            <a:endParaRPr lang="en-US" dirty="0"/>
          </a:p>
        </p:txBody>
      </p:sp>
      <p:sp>
        <p:nvSpPr>
          <p:cNvPr id="3" name="Content Placeholder 2"/>
          <p:cNvSpPr>
            <a:spLocks noGrp="1"/>
          </p:cNvSpPr>
          <p:nvPr>
            <p:ph idx="1"/>
          </p:nvPr>
        </p:nvSpPr>
        <p:spPr/>
        <p:txBody>
          <a:bodyPr/>
          <a:lstStyle/>
          <a:p>
            <a:r>
              <a:rPr lang="en-US" dirty="0"/>
              <a:t>Order Fulfillment in </a:t>
            </a:r>
            <a:r>
              <a:rPr lang="en-US" dirty="0" err="1" smtClean="0"/>
              <a:t>OpenERP</a:t>
            </a:r>
            <a:endParaRPr lang="en-US" dirty="0" smtClean="0"/>
          </a:p>
          <a:p>
            <a:pPr marL="457200" lvl="1" indent="0">
              <a:buNone/>
            </a:pPr>
            <a:r>
              <a:rPr lang="en-US" sz="1800" b="0" dirty="0"/>
              <a:t>Clip 1: </a:t>
            </a:r>
            <a:r>
              <a:rPr lang="en-US" sz="1800" b="0" dirty="0">
                <a:hlinkClick r:id="rId2"/>
              </a:rPr>
              <a:t>http://youtu.be/SEDrPs1lsGA</a:t>
            </a:r>
            <a:r>
              <a:rPr lang="en-US" sz="1800" dirty="0"/>
              <a:t/>
            </a:r>
            <a:br>
              <a:rPr lang="en-US" sz="1800" dirty="0"/>
            </a:br>
            <a:r>
              <a:rPr lang="en-US" sz="1800" b="0" dirty="0"/>
              <a:t>Clip 2: </a:t>
            </a:r>
            <a:r>
              <a:rPr lang="en-US" sz="1800" b="0" u="sng" dirty="0">
                <a:hlinkClick r:id="rId3"/>
              </a:rPr>
              <a:t>http://youtu.be/jX-hziuuhIc</a:t>
            </a:r>
            <a:r>
              <a:rPr lang="en-US" sz="1800" dirty="0"/>
              <a:t/>
            </a:r>
            <a:br>
              <a:rPr lang="en-US" sz="1800" dirty="0"/>
            </a:br>
            <a:r>
              <a:rPr lang="en-US" sz="1800" b="0" dirty="0"/>
              <a:t>Clip 3: </a:t>
            </a:r>
            <a:r>
              <a:rPr lang="en-US" sz="1800" b="0" dirty="0">
                <a:hlinkClick r:id="rId4"/>
              </a:rPr>
              <a:t>http://youtu.be/xIqtO1zPfAk</a:t>
            </a:r>
            <a:endParaRPr lang="en-US" sz="1800" dirty="0" smtClean="0"/>
          </a:p>
          <a:p>
            <a:r>
              <a:rPr lang="en-US" dirty="0" smtClean="0"/>
              <a:t>E-Commerce</a:t>
            </a:r>
          </a:p>
          <a:p>
            <a:pPr lvl="1"/>
            <a:r>
              <a:rPr lang="en-US" sz="1600" dirty="0">
                <a:hlinkClick r:id="rId5"/>
              </a:rPr>
              <a:t>https://</a:t>
            </a:r>
            <a:r>
              <a:rPr lang="en-US" sz="1600" dirty="0" smtClean="0">
                <a:hlinkClick r:id="rId5"/>
              </a:rPr>
              <a:t>www.youtube.com/watch?v=whsgiITpy-E</a:t>
            </a:r>
            <a:endParaRPr lang="en-US" sz="1600" dirty="0"/>
          </a:p>
          <a:p>
            <a:r>
              <a:rPr lang="en-US" dirty="0" smtClean="0"/>
              <a:t>Production Planning – </a:t>
            </a:r>
            <a:r>
              <a:rPr lang="en-US" dirty="0" err="1" smtClean="0"/>
              <a:t>Xe</a:t>
            </a:r>
            <a:r>
              <a:rPr lang="en-US" dirty="0" smtClean="0"/>
              <a:t> </a:t>
            </a:r>
            <a:r>
              <a:rPr lang="en-US" dirty="0" err="1" smtClean="0"/>
              <a:t>đạp</a:t>
            </a:r>
            <a:endParaRPr lang="en-US" dirty="0" smtClean="0"/>
          </a:p>
          <a:p>
            <a:pPr lvl="1"/>
            <a:r>
              <a:rPr lang="en-US" sz="1600" dirty="0">
                <a:hlinkClick r:id="rId6"/>
              </a:rPr>
              <a:t>https://</a:t>
            </a:r>
            <a:r>
              <a:rPr lang="en-US" sz="1600" dirty="0" smtClean="0">
                <a:hlinkClick r:id="rId6"/>
              </a:rPr>
              <a:t>www.youtube.com/watch?v=0gIGHvBvueg&amp;list=PLiwV9RJfC9Mw35GONpSxVUt5SWZTxhb7K&amp;index=1</a:t>
            </a:r>
            <a:endParaRPr lang="en-US" sz="1600" dirty="0" smtClean="0"/>
          </a:p>
          <a:p>
            <a:r>
              <a:rPr lang="en-US" dirty="0" smtClean="0"/>
              <a:t>Production Planning</a:t>
            </a:r>
          </a:p>
          <a:p>
            <a:pPr lvl="1"/>
            <a:r>
              <a:rPr lang="en-US" sz="1600" dirty="0" smtClean="0">
                <a:hlinkClick r:id="rId7"/>
              </a:rPr>
              <a:t>https</a:t>
            </a:r>
            <a:r>
              <a:rPr lang="en-US" sz="1600" dirty="0">
                <a:hlinkClick r:id="rId7"/>
              </a:rPr>
              <a:t>://</a:t>
            </a:r>
            <a:r>
              <a:rPr lang="en-US" sz="1600" dirty="0" smtClean="0">
                <a:hlinkClick r:id="rId7"/>
              </a:rPr>
              <a:t>www.youtube.com/watch?v=akdUFFf8_1g</a:t>
            </a:r>
            <a:endParaRPr lang="en-US" sz="1600" dirty="0" smtClean="0"/>
          </a:p>
          <a:p>
            <a:pPr marL="457200" lvl="1" indent="0">
              <a:buNone/>
            </a:pPr>
            <a:endParaRPr lang="en-US" sz="1600" dirty="0"/>
          </a:p>
        </p:txBody>
      </p:sp>
    </p:spTree>
    <p:extLst>
      <p:ext uri="{BB962C8B-B14F-4D97-AF65-F5344CB8AC3E}">
        <p14:creationId xmlns:p14="http://schemas.microsoft.com/office/powerpoint/2010/main" val="442603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Clip </a:t>
            </a:r>
            <a:r>
              <a:rPr lang="en-US" dirty="0" err="1"/>
              <a:t>của</a:t>
            </a:r>
            <a:r>
              <a:rPr lang="en-US" dirty="0"/>
              <a:t> </a:t>
            </a:r>
            <a:r>
              <a:rPr lang="en-US" dirty="0" err="1"/>
              <a:t>khóa</a:t>
            </a:r>
            <a:r>
              <a:rPr lang="en-US" dirty="0"/>
              <a:t> </a:t>
            </a:r>
            <a:r>
              <a:rPr lang="en-US" dirty="0" err="1" smtClean="0"/>
              <a:t>trước</a:t>
            </a:r>
            <a:r>
              <a:rPr lang="en-US" dirty="0"/>
              <a:t> </a:t>
            </a:r>
            <a:r>
              <a:rPr lang="en-US" dirty="0" smtClean="0"/>
              <a:t>- </a:t>
            </a:r>
            <a:r>
              <a:rPr lang="en-US" dirty="0" err="1" smtClean="0"/>
              <a:t>OpenERP</a:t>
            </a:r>
            <a:endParaRPr lang="en-US" dirty="0"/>
          </a:p>
        </p:txBody>
      </p:sp>
      <p:sp>
        <p:nvSpPr>
          <p:cNvPr id="3" name="Content Placeholder 2"/>
          <p:cNvSpPr>
            <a:spLocks noGrp="1"/>
          </p:cNvSpPr>
          <p:nvPr>
            <p:ph idx="1"/>
          </p:nvPr>
        </p:nvSpPr>
        <p:spPr>
          <a:xfrm>
            <a:off x="766762" y="1936750"/>
            <a:ext cx="7640637" cy="4070350"/>
          </a:xfrm>
        </p:spPr>
        <p:txBody>
          <a:bodyPr/>
          <a:lstStyle/>
          <a:p>
            <a:r>
              <a:rPr lang="en-US" dirty="0"/>
              <a:t>Human resource</a:t>
            </a:r>
          </a:p>
          <a:p>
            <a:pPr marL="0" indent="0">
              <a:buNone/>
            </a:pPr>
            <a:r>
              <a:rPr lang="vi-VN" sz="1200" b="0" dirty="0"/>
              <a:t>- Quản lý nhân viên - </a:t>
            </a:r>
            <a:r>
              <a:rPr lang="vi-VN" sz="1200" b="0" dirty="0">
                <a:hlinkClick r:id="rId2"/>
              </a:rPr>
              <a:t>https://www.youtube.com/watch?v=DqxYFsHucjM&amp;feature=youtu.be</a:t>
            </a:r>
            <a:r>
              <a:rPr lang="vi-VN" sz="1200" b="0" dirty="0"/>
              <a:t/>
            </a:r>
            <a:br>
              <a:rPr lang="vi-VN" sz="1200" b="0" dirty="0"/>
            </a:br>
            <a:r>
              <a:rPr lang="vi-VN" sz="1200" b="0" dirty="0"/>
              <a:t>- Quản lý tuyển dụng - </a:t>
            </a:r>
            <a:r>
              <a:rPr lang="vi-VN" sz="1200" b="0" dirty="0">
                <a:hlinkClick r:id="rId3"/>
              </a:rPr>
              <a:t>https://www.youtube.com/watch?v=aIU1x9a2mg4&amp;feature=youtu.be</a:t>
            </a:r>
            <a:r>
              <a:rPr lang="vi-VN" sz="1200" b="0" dirty="0"/>
              <a:t/>
            </a:r>
            <a:br>
              <a:rPr lang="vi-VN" sz="1200" b="0" dirty="0"/>
            </a:br>
            <a:r>
              <a:rPr lang="vi-VN" sz="1200" b="0" dirty="0"/>
              <a:t>- Quản lý hợp đồng - </a:t>
            </a:r>
            <a:r>
              <a:rPr lang="vi-VN" sz="1200" b="0" dirty="0">
                <a:hlinkClick r:id="rId4"/>
              </a:rPr>
              <a:t>https://www.youtube.com/watch?v=sEvi9Pe-l3U&amp;feature=youtu.be</a:t>
            </a:r>
            <a:r>
              <a:rPr lang="vi-VN" sz="1200" b="0" dirty="0"/>
              <a:t/>
            </a:r>
            <a:br>
              <a:rPr lang="vi-VN" sz="1200" b="0" dirty="0"/>
            </a:br>
            <a:r>
              <a:rPr lang="vi-VN" sz="1200" b="0" dirty="0"/>
              <a:t>- Quản lý chấm công - </a:t>
            </a:r>
            <a:r>
              <a:rPr lang="vi-VN" sz="1200" b="0" dirty="0">
                <a:hlinkClick r:id="rId5"/>
              </a:rPr>
              <a:t>https://www.youtube.com/watch?v=5Sw0XiF5KkU&amp;feature=youtu.be</a:t>
            </a:r>
            <a:r>
              <a:rPr lang="vi-VN" sz="1200" b="0" dirty="0"/>
              <a:t/>
            </a:r>
            <a:br>
              <a:rPr lang="vi-VN" sz="1200" b="0" dirty="0"/>
            </a:br>
            <a:r>
              <a:rPr lang="vi-VN" sz="1200" b="0" dirty="0"/>
              <a:t>- Quản lý ngày nghỉ - </a:t>
            </a:r>
            <a:r>
              <a:rPr lang="vi-VN" sz="1200" b="0" dirty="0">
                <a:hlinkClick r:id="rId6"/>
              </a:rPr>
              <a:t>https://www.youtube.com/watch?v=F-qqZea_7MA&amp;feature=youtu.be</a:t>
            </a:r>
            <a:r>
              <a:rPr lang="vi-VN" sz="1200" b="0" dirty="0"/>
              <a:t/>
            </a:r>
            <a:br>
              <a:rPr lang="vi-VN" sz="1200" b="0" dirty="0"/>
            </a:br>
            <a:r>
              <a:rPr lang="vi-VN" sz="1200" b="0" dirty="0"/>
              <a:t>- Quản lý danh mục nhóm cấu trúc lương - </a:t>
            </a:r>
            <a:r>
              <a:rPr lang="vi-VN" sz="1200" b="0" dirty="0">
                <a:hlinkClick r:id="rId7"/>
              </a:rPr>
              <a:t>http://youtu.be/sEvi9Pe-l3U</a:t>
            </a:r>
            <a:r>
              <a:rPr lang="vi-VN" sz="1200" b="0" dirty="0"/>
              <a:t/>
            </a:r>
            <a:br>
              <a:rPr lang="vi-VN" sz="1200" b="0" dirty="0"/>
            </a:br>
            <a:r>
              <a:rPr lang="vi-VN" sz="1200" b="0" dirty="0"/>
              <a:t>- Quản lý cấu trúc lương - </a:t>
            </a:r>
            <a:r>
              <a:rPr lang="vi-VN" sz="1200" b="0" dirty="0">
                <a:hlinkClick r:id="rId8"/>
              </a:rPr>
              <a:t>http://youtu.be/rr-4PkryWdw</a:t>
            </a:r>
            <a:r>
              <a:rPr lang="vi-VN" sz="1200" b="0" dirty="0"/>
              <a:t/>
            </a:r>
            <a:br>
              <a:rPr lang="vi-VN" sz="1200" b="0" dirty="0"/>
            </a:br>
            <a:r>
              <a:rPr lang="vi-VN" sz="1200" b="0" dirty="0"/>
              <a:t>- Quản lý bảng lương cá nhân - </a:t>
            </a:r>
            <a:r>
              <a:rPr lang="vi-VN" sz="1200" b="0" dirty="0">
                <a:hlinkClick r:id="rId9"/>
              </a:rPr>
              <a:t>http://youtu.be/N5KiyayLnE4</a:t>
            </a:r>
            <a:r>
              <a:rPr lang="vi-VN" sz="1200" b="0" dirty="0"/>
              <a:t/>
            </a:r>
            <a:br>
              <a:rPr lang="vi-VN" sz="1200" b="0" dirty="0"/>
            </a:br>
            <a:r>
              <a:rPr lang="vi-VN" sz="1200" b="0" dirty="0"/>
              <a:t>- Quản lý bảng lương nhiều nhân viên- </a:t>
            </a:r>
            <a:r>
              <a:rPr lang="vi-VN" sz="1200" b="0" dirty="0">
                <a:hlinkClick r:id="rId10"/>
              </a:rPr>
              <a:t>http://youtu.be/1qhAZsx9g54</a:t>
            </a:r>
            <a:r>
              <a:rPr lang="vi-VN" sz="1200" b="0" dirty="0"/>
              <a:t/>
            </a:r>
            <a:br>
              <a:rPr lang="vi-VN" sz="1200" b="0" dirty="0"/>
            </a:br>
            <a:r>
              <a:rPr lang="vi-VN" sz="1200" b="0" dirty="0"/>
              <a:t>- Quản lý phụ phí - </a:t>
            </a:r>
            <a:r>
              <a:rPr lang="vi-VN" sz="1200" b="0" dirty="0">
                <a:hlinkClick r:id="rId11"/>
              </a:rPr>
              <a:t>https://www.youtube.com/watch?v=eUspVY0WLaU&amp;feature=youtu.be</a:t>
            </a:r>
            <a:r>
              <a:rPr lang="vi-VN" sz="1200" b="0" dirty="0"/>
              <a:t/>
            </a:r>
            <a:br>
              <a:rPr lang="vi-VN" sz="1200" b="0" dirty="0"/>
            </a:br>
            <a:r>
              <a:rPr lang="vi-VN" sz="1200" b="0" dirty="0"/>
              <a:t>- Quản lý đánh giá - </a:t>
            </a:r>
            <a:r>
              <a:rPr lang="vi-VN" sz="1200" b="0" dirty="0">
                <a:hlinkClick r:id="rId12"/>
              </a:rPr>
              <a:t>https://www.youtube.com/watch?v=TLhfkRx_-SM&amp;feature=youtu.be</a:t>
            </a:r>
            <a:endParaRPr lang="en-US" sz="1200" dirty="0"/>
          </a:p>
          <a:p>
            <a:endParaRPr lang="en-US" sz="1200" dirty="0"/>
          </a:p>
        </p:txBody>
      </p:sp>
    </p:spTree>
    <p:extLst>
      <p:ext uri="{BB962C8B-B14F-4D97-AF65-F5344CB8AC3E}">
        <p14:creationId xmlns:p14="http://schemas.microsoft.com/office/powerpoint/2010/main" val="232751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 - </a:t>
            </a:r>
            <a:r>
              <a:rPr lang="en-US" altLang="zh-CN" b="0" dirty="0">
                <a:effectLst/>
                <a:hlinkClick r:id="rId2" tooltip="OdooClass.com"/>
              </a:rPr>
              <a:t>OdooClass.com</a:t>
            </a:r>
            <a:endParaRPr lang="en-US" dirty="0"/>
          </a:p>
        </p:txBody>
      </p:sp>
      <p:sp>
        <p:nvSpPr>
          <p:cNvPr id="3" name="Content Placeholder 2"/>
          <p:cNvSpPr>
            <a:spLocks noGrp="1"/>
          </p:cNvSpPr>
          <p:nvPr>
            <p:ph idx="1"/>
          </p:nvPr>
        </p:nvSpPr>
        <p:spPr>
          <a:xfrm>
            <a:off x="601662" y="1543050"/>
            <a:ext cx="7640637" cy="4070350"/>
          </a:xfrm>
        </p:spPr>
        <p:txBody>
          <a:bodyPr/>
          <a:lstStyle/>
          <a:p>
            <a:r>
              <a:rPr lang="en-US" sz="1800" b="0" dirty="0" err="1" smtClean="0"/>
              <a:t>Youtube</a:t>
            </a:r>
            <a:r>
              <a:rPr lang="en-US" sz="1800" b="0" dirty="0" smtClean="0"/>
              <a:t> – </a:t>
            </a:r>
            <a:r>
              <a:rPr lang="en-US" sz="1800" b="0" dirty="0" err="1" smtClean="0"/>
              <a:t>OdooClass</a:t>
            </a:r>
            <a:r>
              <a:rPr lang="en-US" sz="1800" b="0" dirty="0" smtClean="0"/>
              <a:t>:</a:t>
            </a:r>
          </a:p>
          <a:p>
            <a:pPr marL="400050" lvl="1" indent="0">
              <a:buNone/>
            </a:pPr>
            <a:r>
              <a:rPr lang="en-US" sz="1600" b="0" dirty="0" smtClean="0">
                <a:hlinkClick r:id="rId2"/>
              </a:rPr>
              <a:t>https</a:t>
            </a:r>
            <a:r>
              <a:rPr lang="en-US" sz="1600" b="0" dirty="0">
                <a:hlinkClick r:id="rId2"/>
              </a:rPr>
              <a:t>://</a:t>
            </a:r>
            <a:r>
              <a:rPr lang="en-US" sz="1600" b="0" dirty="0" smtClean="0">
                <a:hlinkClick r:id="rId2"/>
              </a:rPr>
              <a:t>www.youtube.com/channel/UCn95lB97bOQb8OuK441zF7Q</a:t>
            </a:r>
            <a:endParaRPr lang="en-US" sz="1600" b="0" dirty="0" smtClean="0"/>
          </a:p>
          <a:p>
            <a:pPr marL="0" indent="0">
              <a:buNone/>
            </a:pPr>
            <a:endParaRPr lang="en-US" sz="1800" dirty="0"/>
          </a:p>
        </p:txBody>
      </p:sp>
    </p:spTree>
    <p:extLst>
      <p:ext uri="{BB962C8B-B14F-4D97-AF65-F5344CB8AC3E}">
        <p14:creationId xmlns:p14="http://schemas.microsoft.com/office/powerpoint/2010/main" val="29867560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smtClean="0"/>
              <a:t>Nội</a:t>
            </a:r>
            <a:r>
              <a:rPr dirty="0" smtClean="0"/>
              <a:t> dung </a:t>
            </a:r>
            <a:r>
              <a:rPr dirty="0" err="1" smtClean="0"/>
              <a:t>đồ</a:t>
            </a:r>
            <a:r>
              <a:rPr dirty="0" smtClean="0"/>
              <a:t> </a:t>
            </a:r>
            <a:r>
              <a:rPr dirty="0" err="1" smtClean="0"/>
              <a:t>án</a:t>
            </a:r>
            <a:r>
              <a:rPr dirty="0" smtClean="0"/>
              <a:t> I</a:t>
            </a:r>
            <a:endParaRPr lang="en-US" dirty="0"/>
          </a:p>
        </p:txBody>
      </p:sp>
      <p:sp>
        <p:nvSpPr>
          <p:cNvPr id="3" name="Content Placeholder 2"/>
          <p:cNvSpPr>
            <a:spLocks noGrp="1"/>
          </p:cNvSpPr>
          <p:nvPr>
            <p:ph idx="1"/>
          </p:nvPr>
        </p:nvSpPr>
        <p:spPr>
          <a:xfrm>
            <a:off x="792162" y="1403350"/>
            <a:ext cx="8021637" cy="4260850"/>
          </a:xfrm>
        </p:spPr>
        <p:txBody>
          <a:bodyPr/>
          <a:lstStyle/>
          <a:p>
            <a:pPr marL="0" indent="0">
              <a:buNone/>
            </a:pPr>
            <a:r>
              <a:rPr lang="en-US" dirty="0" err="1" smtClean="0"/>
              <a:t>Nhóm</a:t>
            </a:r>
            <a:r>
              <a:rPr lang="en-US" dirty="0" smtClean="0"/>
              <a:t> </a:t>
            </a:r>
            <a:r>
              <a:rPr lang="en-US" dirty="0" err="1" smtClean="0"/>
              <a:t>đề</a:t>
            </a:r>
            <a:r>
              <a:rPr lang="en-US" dirty="0" smtClean="0"/>
              <a:t> </a:t>
            </a:r>
            <a:r>
              <a:rPr lang="en-US" dirty="0" err="1" smtClean="0"/>
              <a:t>tài</a:t>
            </a:r>
            <a:r>
              <a:rPr lang="en-US" dirty="0" smtClean="0"/>
              <a:t> I: </a:t>
            </a:r>
            <a:r>
              <a:rPr lang="en-US" dirty="0" err="1" smtClean="0"/>
              <a:t>Xây</a:t>
            </a:r>
            <a:r>
              <a:rPr lang="en-US" dirty="0" smtClean="0"/>
              <a:t> </a:t>
            </a:r>
            <a:r>
              <a:rPr lang="en-US" dirty="0" err="1" smtClean="0"/>
              <a:t>dựng</a:t>
            </a:r>
            <a:r>
              <a:rPr lang="en-US" dirty="0" smtClean="0"/>
              <a:t> </a:t>
            </a:r>
            <a:r>
              <a:rPr lang="en-US" dirty="0" err="1" smtClean="0"/>
              <a:t>mô</a:t>
            </a:r>
            <a:r>
              <a:rPr lang="en-US" dirty="0" smtClean="0"/>
              <a:t> </a:t>
            </a:r>
            <a:r>
              <a:rPr lang="en-US" dirty="0" err="1" smtClean="0"/>
              <a:t>hình</a:t>
            </a:r>
            <a:r>
              <a:rPr lang="en-US" dirty="0" smtClean="0"/>
              <a:t> </a:t>
            </a:r>
            <a:r>
              <a:rPr lang="en-US" dirty="0" smtClean="0">
                <a:solidFill>
                  <a:srgbClr val="FF0000"/>
                </a:solidFill>
              </a:rPr>
              <a:t>TMĐT</a:t>
            </a:r>
          </a:p>
          <a:p>
            <a:pPr>
              <a:buFont typeface="+mj-lt"/>
              <a:buAutoNum type="arabicPeriod"/>
            </a:pPr>
            <a:r>
              <a:rPr lang="en-US" sz="1600" dirty="0" err="1" smtClean="0"/>
              <a:t>Kinh</a:t>
            </a:r>
            <a:r>
              <a:rPr lang="en-US" sz="1600" dirty="0" smtClean="0"/>
              <a:t> </a:t>
            </a:r>
            <a:r>
              <a:rPr lang="en-US" sz="1600" dirty="0" err="1" smtClean="0"/>
              <a:t>doanh</a:t>
            </a:r>
            <a:r>
              <a:rPr lang="en-US" sz="1600" dirty="0" smtClean="0"/>
              <a:t> </a:t>
            </a:r>
            <a:r>
              <a:rPr lang="en-US" sz="1600" dirty="0" err="1" smtClean="0"/>
              <a:t>thiết</a:t>
            </a:r>
            <a:r>
              <a:rPr lang="en-US" sz="1600" dirty="0" smtClean="0"/>
              <a:t> </a:t>
            </a:r>
            <a:r>
              <a:rPr lang="en-US" sz="1600" dirty="0" err="1" smtClean="0"/>
              <a:t>bị</a:t>
            </a:r>
            <a:r>
              <a:rPr lang="en-US" sz="1600" dirty="0" smtClean="0"/>
              <a:t> di </a:t>
            </a:r>
            <a:r>
              <a:rPr lang="en-US" sz="1600" dirty="0" err="1" smtClean="0"/>
              <a:t>động</a:t>
            </a:r>
            <a:r>
              <a:rPr lang="en-US" sz="1600" dirty="0" smtClean="0"/>
              <a:t> (</a:t>
            </a:r>
            <a:r>
              <a:rPr lang="en-US" sz="1600" dirty="0" err="1" smtClean="0"/>
              <a:t>điện</a:t>
            </a:r>
            <a:r>
              <a:rPr lang="en-US" sz="1600" dirty="0" smtClean="0"/>
              <a:t> </a:t>
            </a:r>
            <a:r>
              <a:rPr lang="en-US" sz="1600" dirty="0" err="1" smtClean="0"/>
              <a:t>thoại</a:t>
            </a:r>
            <a:r>
              <a:rPr lang="en-US" sz="1600" dirty="0" smtClean="0"/>
              <a:t>, </a:t>
            </a:r>
            <a:r>
              <a:rPr lang="en-US" sz="1600" dirty="0" err="1" smtClean="0"/>
              <a:t>máy</a:t>
            </a:r>
            <a:r>
              <a:rPr lang="en-US" sz="1600" dirty="0" smtClean="0"/>
              <a:t> </a:t>
            </a:r>
            <a:r>
              <a:rPr lang="en-US" sz="1600" dirty="0" err="1" smtClean="0"/>
              <a:t>tính</a:t>
            </a:r>
            <a:r>
              <a:rPr lang="en-US" sz="1600" dirty="0" smtClean="0"/>
              <a:t> </a:t>
            </a:r>
            <a:r>
              <a:rPr lang="en-US" sz="1600" dirty="0" err="1" smtClean="0"/>
              <a:t>bảng</a:t>
            </a:r>
            <a:r>
              <a:rPr lang="en-US" sz="1600" dirty="0" smtClean="0"/>
              <a:t>)</a:t>
            </a:r>
          </a:p>
          <a:p>
            <a:pPr>
              <a:buFont typeface="+mj-lt"/>
              <a:buAutoNum type="arabicPeriod"/>
            </a:pPr>
            <a:r>
              <a:rPr lang="en-US" sz="1600" dirty="0" err="1" smtClean="0"/>
              <a:t>Kinh</a:t>
            </a:r>
            <a:r>
              <a:rPr lang="en-US" sz="1600" dirty="0" smtClean="0"/>
              <a:t> </a:t>
            </a:r>
            <a:r>
              <a:rPr lang="en-US" sz="1600" dirty="0" err="1" smtClean="0"/>
              <a:t>doanh</a:t>
            </a:r>
            <a:r>
              <a:rPr lang="en-US" sz="1600" dirty="0" smtClean="0"/>
              <a:t> </a:t>
            </a:r>
            <a:r>
              <a:rPr lang="en-US" sz="1600" dirty="0" err="1" smtClean="0"/>
              <a:t>quần</a:t>
            </a:r>
            <a:r>
              <a:rPr lang="en-US" sz="1600" dirty="0" smtClean="0"/>
              <a:t> </a:t>
            </a:r>
            <a:r>
              <a:rPr lang="en-US" sz="1600" dirty="0" err="1" smtClean="0"/>
              <a:t>áo</a:t>
            </a:r>
            <a:r>
              <a:rPr lang="en-US" sz="1600" dirty="0" smtClean="0"/>
              <a:t> </a:t>
            </a:r>
            <a:r>
              <a:rPr lang="en-US" sz="1600" dirty="0" err="1" smtClean="0"/>
              <a:t>thời</a:t>
            </a:r>
            <a:r>
              <a:rPr lang="en-US" sz="1600" dirty="0" smtClean="0"/>
              <a:t> </a:t>
            </a:r>
            <a:r>
              <a:rPr lang="en-US" sz="1600" dirty="0" err="1" smtClean="0"/>
              <a:t>trang</a:t>
            </a:r>
            <a:endParaRPr lang="en-US" sz="1600" dirty="0"/>
          </a:p>
          <a:p>
            <a:pPr>
              <a:buFont typeface="+mj-lt"/>
              <a:buAutoNum type="arabicPeriod"/>
            </a:pPr>
            <a:r>
              <a:rPr lang="en-US" sz="1600" dirty="0" err="1" smtClean="0"/>
              <a:t>Kinh</a:t>
            </a:r>
            <a:r>
              <a:rPr lang="en-US" sz="1600" dirty="0" smtClean="0"/>
              <a:t> </a:t>
            </a:r>
            <a:r>
              <a:rPr lang="en-US" sz="1600" dirty="0" err="1" smtClean="0"/>
              <a:t>doanh</a:t>
            </a:r>
            <a:r>
              <a:rPr lang="en-US" sz="1600" dirty="0" smtClean="0"/>
              <a:t> </a:t>
            </a:r>
            <a:r>
              <a:rPr lang="en-US" sz="1600" dirty="0" err="1" smtClean="0"/>
              <a:t>sản</a:t>
            </a:r>
            <a:r>
              <a:rPr lang="en-US" sz="1600" dirty="0" smtClean="0"/>
              <a:t> </a:t>
            </a:r>
            <a:r>
              <a:rPr lang="en-US" sz="1600" dirty="0" err="1" smtClean="0"/>
              <a:t>phẩm</a:t>
            </a:r>
            <a:r>
              <a:rPr lang="en-US" sz="1600" dirty="0" smtClean="0"/>
              <a:t> </a:t>
            </a:r>
            <a:r>
              <a:rPr lang="en-US" sz="1600" dirty="0" err="1" smtClean="0"/>
              <a:t>dinh</a:t>
            </a:r>
            <a:r>
              <a:rPr lang="en-US" sz="1600" dirty="0" smtClean="0"/>
              <a:t> </a:t>
            </a:r>
            <a:r>
              <a:rPr lang="en-US" sz="1600" dirty="0" err="1" smtClean="0"/>
              <a:t>dưỡng</a:t>
            </a:r>
            <a:r>
              <a:rPr lang="en-US" sz="1600" dirty="0" smtClean="0"/>
              <a:t> </a:t>
            </a:r>
            <a:r>
              <a:rPr lang="en-US" sz="1600" dirty="0" err="1" smtClean="0"/>
              <a:t>cho</a:t>
            </a:r>
            <a:r>
              <a:rPr lang="en-US" sz="1600" dirty="0" smtClean="0"/>
              <a:t> </a:t>
            </a:r>
            <a:r>
              <a:rPr lang="en-US" sz="1600" dirty="0" err="1" smtClean="0"/>
              <a:t>mẹ</a:t>
            </a:r>
            <a:r>
              <a:rPr lang="en-US" sz="1600" dirty="0" smtClean="0"/>
              <a:t> </a:t>
            </a:r>
            <a:r>
              <a:rPr lang="en-US" sz="1600" dirty="0" err="1" smtClean="0"/>
              <a:t>và</a:t>
            </a:r>
            <a:r>
              <a:rPr lang="en-US" sz="1600" dirty="0" smtClean="0"/>
              <a:t> </a:t>
            </a:r>
            <a:r>
              <a:rPr lang="en-US" sz="1600" dirty="0" err="1" smtClean="0"/>
              <a:t>bé</a:t>
            </a:r>
            <a:endParaRPr lang="en-US" sz="1600" dirty="0" smtClean="0"/>
          </a:p>
          <a:p>
            <a:pPr>
              <a:buFont typeface="+mj-lt"/>
              <a:buAutoNum type="arabicPeriod"/>
            </a:pPr>
            <a:r>
              <a:rPr lang="en-US" sz="1600" dirty="0" err="1" smtClean="0"/>
              <a:t>Kinh</a:t>
            </a:r>
            <a:r>
              <a:rPr lang="en-US" sz="1600" dirty="0" smtClean="0"/>
              <a:t> </a:t>
            </a:r>
            <a:r>
              <a:rPr lang="en-US" sz="1600" dirty="0" err="1" smtClean="0"/>
              <a:t>doanh</a:t>
            </a:r>
            <a:r>
              <a:rPr lang="en-US" sz="1600" dirty="0" smtClean="0"/>
              <a:t> </a:t>
            </a:r>
            <a:r>
              <a:rPr lang="en-US" sz="1600" dirty="0" err="1" smtClean="0"/>
              <a:t>sản</a:t>
            </a:r>
            <a:r>
              <a:rPr lang="en-US" sz="1600" dirty="0" smtClean="0"/>
              <a:t> </a:t>
            </a:r>
            <a:r>
              <a:rPr lang="en-US" sz="1600" dirty="0" err="1" smtClean="0"/>
              <a:t>phẩm</a:t>
            </a:r>
            <a:r>
              <a:rPr lang="en-US" sz="1600" dirty="0" smtClean="0"/>
              <a:t> </a:t>
            </a:r>
            <a:r>
              <a:rPr lang="en-US" sz="1600" dirty="0" err="1" smtClean="0"/>
              <a:t>dịch</a:t>
            </a:r>
            <a:r>
              <a:rPr lang="en-US" sz="1600" dirty="0" smtClean="0"/>
              <a:t> </a:t>
            </a:r>
            <a:r>
              <a:rPr lang="en-US" sz="1600" dirty="0" err="1" smtClean="0"/>
              <a:t>vụ</a:t>
            </a:r>
            <a:r>
              <a:rPr lang="en-US" sz="1600" dirty="0" smtClean="0"/>
              <a:t> </a:t>
            </a:r>
            <a:r>
              <a:rPr lang="en-US" sz="1600" dirty="0" err="1" smtClean="0"/>
              <a:t>cho</a:t>
            </a:r>
            <a:r>
              <a:rPr lang="en-US" sz="1600" dirty="0" smtClean="0"/>
              <a:t> </a:t>
            </a:r>
            <a:r>
              <a:rPr lang="en-US" sz="1600" dirty="0" err="1" smtClean="0"/>
              <a:t>thuê</a:t>
            </a:r>
            <a:r>
              <a:rPr lang="en-US" sz="1600" dirty="0" smtClean="0"/>
              <a:t> </a:t>
            </a:r>
            <a:r>
              <a:rPr lang="en-US" sz="1600" dirty="0" err="1" smtClean="0"/>
              <a:t>xe</a:t>
            </a:r>
            <a:r>
              <a:rPr lang="en-US" sz="1600" dirty="0" smtClean="0"/>
              <a:t> (ô </a:t>
            </a:r>
            <a:r>
              <a:rPr lang="en-US" sz="1600" dirty="0" err="1" smtClean="0"/>
              <a:t>tô</a:t>
            </a:r>
            <a:r>
              <a:rPr lang="en-US" sz="1600" dirty="0" smtClean="0"/>
              <a:t>), </a:t>
            </a:r>
            <a:r>
              <a:rPr lang="en-US" sz="1600" dirty="0" err="1" smtClean="0"/>
              <a:t>thuê</a:t>
            </a:r>
            <a:r>
              <a:rPr lang="en-US" sz="1600" dirty="0" smtClean="0"/>
              <a:t> </a:t>
            </a:r>
            <a:r>
              <a:rPr lang="en-US" sz="1600" dirty="0" err="1" smtClean="0"/>
              <a:t>tài</a:t>
            </a:r>
            <a:r>
              <a:rPr lang="en-US" sz="1600" dirty="0" smtClean="0"/>
              <a:t> </a:t>
            </a:r>
            <a:r>
              <a:rPr lang="en-US" sz="1600" dirty="0" err="1" smtClean="0"/>
              <a:t>xế</a:t>
            </a:r>
            <a:endParaRPr lang="en-US" sz="1600" dirty="0" smtClean="0"/>
          </a:p>
          <a:p>
            <a:pPr>
              <a:buFont typeface="+mj-lt"/>
              <a:buAutoNum type="arabicPeriod"/>
            </a:pPr>
            <a:r>
              <a:rPr lang="en-US" sz="1600" dirty="0" err="1" smtClean="0"/>
              <a:t>Kinh</a:t>
            </a:r>
            <a:r>
              <a:rPr lang="en-US" sz="1600" dirty="0" smtClean="0"/>
              <a:t> </a:t>
            </a:r>
            <a:r>
              <a:rPr lang="en-US" sz="1600" dirty="0" err="1" smtClean="0"/>
              <a:t>doanh</a:t>
            </a:r>
            <a:r>
              <a:rPr lang="en-US" sz="1600" dirty="0" smtClean="0"/>
              <a:t> </a:t>
            </a:r>
            <a:r>
              <a:rPr lang="en-US" sz="1600" dirty="0" err="1" smtClean="0"/>
              <a:t>bánh</a:t>
            </a:r>
            <a:r>
              <a:rPr lang="en-US" sz="1600" dirty="0" smtClean="0"/>
              <a:t> </a:t>
            </a:r>
            <a:r>
              <a:rPr lang="en-US" sz="1600" dirty="0" err="1" smtClean="0"/>
              <a:t>kem</a:t>
            </a:r>
            <a:r>
              <a:rPr lang="en-US" sz="1600" dirty="0"/>
              <a:t> </a:t>
            </a:r>
            <a:r>
              <a:rPr lang="en-US" sz="1600" dirty="0" err="1" smtClean="0"/>
              <a:t>hoặc</a:t>
            </a:r>
            <a:r>
              <a:rPr lang="en-US" sz="1600" dirty="0" smtClean="0"/>
              <a:t> </a:t>
            </a:r>
            <a:r>
              <a:rPr lang="en-US" sz="1600" dirty="0" err="1" smtClean="0"/>
              <a:t>bánh</a:t>
            </a:r>
            <a:r>
              <a:rPr lang="en-US" sz="1600" dirty="0" smtClean="0"/>
              <a:t> Pizza. (</a:t>
            </a:r>
            <a:r>
              <a:rPr lang="en-US" sz="1600" dirty="0" err="1" smtClean="0"/>
              <a:t>Có</a:t>
            </a:r>
            <a:r>
              <a:rPr lang="en-US" sz="1600" dirty="0" smtClean="0"/>
              <a:t> </a:t>
            </a:r>
            <a:r>
              <a:rPr lang="en-US" sz="1600" dirty="0" err="1" smtClean="0"/>
              <a:t>dùng</a:t>
            </a:r>
            <a:r>
              <a:rPr lang="en-US" sz="1600" dirty="0" smtClean="0"/>
              <a:t> module Manufacturing </a:t>
            </a:r>
            <a:r>
              <a:rPr lang="en-US" sz="1600" dirty="0" err="1" smtClean="0"/>
              <a:t>theo</a:t>
            </a:r>
            <a:r>
              <a:rPr lang="en-US" sz="1600" dirty="0" smtClean="0"/>
              <a:t> </a:t>
            </a:r>
            <a:r>
              <a:rPr lang="en-US" sz="1600" dirty="0" err="1" smtClean="0"/>
              <a:t>chiến</a:t>
            </a:r>
            <a:r>
              <a:rPr lang="en-US" sz="1600" dirty="0" smtClean="0"/>
              <a:t> </a:t>
            </a:r>
            <a:r>
              <a:rPr lang="en-US" sz="1600" dirty="0" err="1" smtClean="0"/>
              <a:t>lược</a:t>
            </a:r>
            <a:r>
              <a:rPr lang="en-US" sz="1600" dirty="0" smtClean="0"/>
              <a:t> MTS </a:t>
            </a:r>
            <a:r>
              <a:rPr lang="en-US" sz="1600" dirty="0" err="1" smtClean="0"/>
              <a:t>và</a:t>
            </a:r>
            <a:r>
              <a:rPr lang="en-US" sz="1600" dirty="0" smtClean="0"/>
              <a:t> MTO)</a:t>
            </a:r>
          </a:p>
          <a:p>
            <a:pPr marL="0" indent="0">
              <a:buNone/>
            </a:pPr>
            <a:endParaRPr lang="en-US" sz="1600" dirty="0" smtClean="0"/>
          </a:p>
          <a:p>
            <a:pPr marL="0" indent="0">
              <a:buNone/>
            </a:pPr>
            <a:r>
              <a:rPr lang="en-US" sz="1600" dirty="0" err="1" smtClean="0"/>
              <a:t>Yêu</a:t>
            </a:r>
            <a:r>
              <a:rPr lang="en-US" sz="1600" dirty="0" smtClean="0"/>
              <a:t> </a:t>
            </a:r>
            <a:r>
              <a:rPr lang="en-US" sz="1600" dirty="0" err="1" smtClean="0"/>
              <a:t>cầu</a:t>
            </a:r>
            <a:r>
              <a:rPr lang="en-US" sz="1600" dirty="0" smtClean="0"/>
              <a:t> </a:t>
            </a:r>
            <a:r>
              <a:rPr lang="en-US" sz="1600" dirty="0" err="1" smtClean="0"/>
              <a:t>đề</a:t>
            </a:r>
            <a:r>
              <a:rPr lang="en-US" sz="1600" dirty="0" smtClean="0"/>
              <a:t> </a:t>
            </a:r>
            <a:r>
              <a:rPr lang="en-US" sz="1600" dirty="0" err="1" smtClean="0"/>
              <a:t>tài</a:t>
            </a:r>
            <a:r>
              <a:rPr lang="en-US" sz="1600" dirty="0" smtClean="0"/>
              <a:t>:</a:t>
            </a:r>
          </a:p>
          <a:p>
            <a:pPr>
              <a:buAutoNum type="arabicPeriod"/>
            </a:pPr>
            <a:r>
              <a:rPr lang="en-US" sz="1600" dirty="0" err="1" smtClean="0"/>
              <a:t>Tìm</a:t>
            </a:r>
            <a:r>
              <a:rPr lang="en-US" sz="1600" dirty="0" smtClean="0"/>
              <a:t> </a:t>
            </a:r>
            <a:r>
              <a:rPr lang="en-US" sz="1600" dirty="0" err="1" smtClean="0"/>
              <a:t>hiểu</a:t>
            </a:r>
            <a:r>
              <a:rPr lang="en-US" sz="1600" dirty="0" smtClean="0"/>
              <a:t> </a:t>
            </a:r>
            <a:r>
              <a:rPr lang="en-US" sz="1600" dirty="0" err="1" smtClean="0"/>
              <a:t>và</a:t>
            </a:r>
            <a:r>
              <a:rPr lang="en-US" sz="1600" dirty="0" smtClean="0"/>
              <a:t> </a:t>
            </a:r>
            <a:r>
              <a:rPr lang="en-US" sz="1600" dirty="0" err="1" smtClean="0"/>
              <a:t>viết</a:t>
            </a:r>
            <a:r>
              <a:rPr lang="en-US" sz="1600" dirty="0" smtClean="0"/>
              <a:t> </a:t>
            </a:r>
            <a:r>
              <a:rPr lang="en-US" sz="1600" dirty="0" err="1" smtClean="0"/>
              <a:t>báo</a:t>
            </a:r>
            <a:r>
              <a:rPr lang="en-US" sz="1600" dirty="0" smtClean="0"/>
              <a:t> </a:t>
            </a:r>
            <a:r>
              <a:rPr lang="en-US" sz="1600" dirty="0" err="1" smtClean="0"/>
              <a:t>cáo</a:t>
            </a:r>
            <a:r>
              <a:rPr lang="en-US" sz="1600" dirty="0" smtClean="0"/>
              <a:t> </a:t>
            </a:r>
            <a:r>
              <a:rPr lang="en-US" sz="1600" dirty="0" err="1" smtClean="0"/>
              <a:t>về</a:t>
            </a:r>
            <a:r>
              <a:rPr lang="en-US" sz="1600" dirty="0" smtClean="0"/>
              <a:t> </a:t>
            </a:r>
            <a:r>
              <a:rPr lang="en-US" sz="1600" dirty="0" err="1" smtClean="0"/>
              <a:t>mô</a:t>
            </a:r>
            <a:r>
              <a:rPr lang="en-US" sz="1600" dirty="0" smtClean="0"/>
              <a:t> </a:t>
            </a:r>
            <a:r>
              <a:rPr lang="en-US" sz="1600" dirty="0" err="1" smtClean="0"/>
              <a:t>hình</a:t>
            </a:r>
            <a:r>
              <a:rPr lang="en-US" sz="1600" dirty="0" smtClean="0"/>
              <a:t> </a:t>
            </a:r>
            <a:r>
              <a:rPr lang="en-US" sz="1600" dirty="0" err="1" smtClean="0"/>
              <a:t>kinh</a:t>
            </a:r>
            <a:r>
              <a:rPr lang="en-US" sz="1600" dirty="0" smtClean="0"/>
              <a:t> </a:t>
            </a:r>
            <a:r>
              <a:rPr lang="en-US" sz="1600" dirty="0" err="1" smtClean="0"/>
              <a:t>doanh</a:t>
            </a:r>
            <a:r>
              <a:rPr lang="en-US" sz="1600" dirty="0" smtClean="0"/>
              <a:t>, </a:t>
            </a:r>
            <a:r>
              <a:rPr lang="en-US" sz="1600" dirty="0" err="1" smtClean="0"/>
              <a:t>kế</a:t>
            </a:r>
            <a:r>
              <a:rPr lang="en-US" sz="1600" dirty="0" smtClean="0"/>
              <a:t> </a:t>
            </a:r>
            <a:r>
              <a:rPr lang="en-US" sz="1600" dirty="0" err="1" smtClean="0"/>
              <a:t>hoạch</a:t>
            </a:r>
            <a:r>
              <a:rPr lang="en-US" sz="1600" dirty="0" smtClean="0"/>
              <a:t> </a:t>
            </a:r>
            <a:r>
              <a:rPr lang="en-US" sz="1600" dirty="0" err="1" smtClean="0"/>
              <a:t>kinh</a:t>
            </a:r>
            <a:r>
              <a:rPr lang="en-US" sz="1600" dirty="0" smtClean="0"/>
              <a:t> </a:t>
            </a:r>
            <a:r>
              <a:rPr lang="en-US" sz="1600" dirty="0" err="1" smtClean="0"/>
              <a:t>doanh</a:t>
            </a:r>
            <a:endParaRPr lang="en-US" sz="1600" dirty="0" smtClean="0"/>
          </a:p>
          <a:p>
            <a:pPr>
              <a:buAutoNum type="arabicPeriod"/>
            </a:pPr>
            <a:r>
              <a:rPr lang="en-US" sz="1600" dirty="0" err="1" smtClean="0"/>
              <a:t>Triển</a:t>
            </a:r>
            <a:r>
              <a:rPr lang="en-US" sz="1600" dirty="0" smtClean="0"/>
              <a:t> </a:t>
            </a:r>
            <a:r>
              <a:rPr lang="en-US" sz="1600" dirty="0" err="1" smtClean="0"/>
              <a:t>khai</a:t>
            </a:r>
            <a:r>
              <a:rPr lang="en-US" sz="1600" dirty="0" smtClean="0"/>
              <a:t> E-Commerce (</a:t>
            </a:r>
            <a:r>
              <a:rPr lang="en-US" sz="1600" dirty="0" err="1" smtClean="0"/>
              <a:t>odoo</a:t>
            </a:r>
            <a:r>
              <a:rPr lang="en-US" sz="1600" dirty="0" smtClean="0"/>
              <a:t> 8)</a:t>
            </a:r>
          </a:p>
          <a:p>
            <a:pPr>
              <a:buAutoNum type="arabicPeriod"/>
            </a:pPr>
            <a:r>
              <a:rPr lang="en-US" sz="1600" dirty="0" smtClean="0"/>
              <a:t>Video clip </a:t>
            </a:r>
            <a:r>
              <a:rPr lang="en-US" sz="1600" dirty="0" err="1" smtClean="0"/>
              <a:t>kịch</a:t>
            </a:r>
            <a:r>
              <a:rPr lang="en-US" sz="1600" dirty="0" smtClean="0"/>
              <a:t> </a:t>
            </a:r>
            <a:r>
              <a:rPr lang="en-US" sz="1600" dirty="0" err="1" smtClean="0"/>
              <a:t>bản</a:t>
            </a:r>
            <a:r>
              <a:rPr lang="en-US" sz="1600" dirty="0" smtClean="0"/>
              <a:t> </a:t>
            </a:r>
            <a:r>
              <a:rPr lang="en-US" sz="1600" dirty="0" err="1" smtClean="0"/>
              <a:t>tương</a:t>
            </a:r>
            <a:r>
              <a:rPr lang="en-US" sz="1600" dirty="0" smtClean="0"/>
              <a:t> </a:t>
            </a:r>
            <a:r>
              <a:rPr lang="en-US" sz="1600" dirty="0" err="1" smtClean="0"/>
              <a:t>tác</a:t>
            </a:r>
            <a:r>
              <a:rPr lang="en-US" sz="1600" dirty="0" smtClean="0"/>
              <a:t> </a:t>
            </a:r>
            <a:r>
              <a:rPr lang="en-US" sz="1600" dirty="0" err="1" smtClean="0"/>
              <a:t>thể</a:t>
            </a:r>
            <a:r>
              <a:rPr lang="en-US" sz="1600" dirty="0" smtClean="0"/>
              <a:t> </a:t>
            </a:r>
            <a:r>
              <a:rPr lang="en-US" sz="1600" dirty="0" err="1" smtClean="0"/>
              <a:t>hiện</a:t>
            </a:r>
            <a:r>
              <a:rPr lang="en-US" sz="1600" dirty="0" smtClean="0"/>
              <a:t> </a:t>
            </a:r>
            <a:r>
              <a:rPr lang="en-US" sz="1600" dirty="0" err="1" smtClean="0"/>
              <a:t>mô</a:t>
            </a:r>
            <a:r>
              <a:rPr lang="en-US" sz="1600" dirty="0" smtClean="0"/>
              <a:t> </a:t>
            </a:r>
            <a:r>
              <a:rPr lang="en-US" sz="1600" dirty="0" err="1" smtClean="0"/>
              <a:t>hình</a:t>
            </a:r>
            <a:r>
              <a:rPr lang="en-US" sz="1600" dirty="0" smtClean="0"/>
              <a:t> </a:t>
            </a:r>
            <a:r>
              <a:rPr lang="en-US" sz="1600" dirty="0" err="1" smtClean="0"/>
              <a:t>kinh</a:t>
            </a:r>
            <a:r>
              <a:rPr lang="en-US" sz="1600" dirty="0" smtClean="0"/>
              <a:t> </a:t>
            </a:r>
            <a:r>
              <a:rPr lang="en-US" sz="1600" dirty="0" err="1" smtClean="0"/>
              <a:t>doanh</a:t>
            </a:r>
            <a:endParaRPr lang="en-US" sz="1600" dirty="0" smtClean="0"/>
          </a:p>
          <a:p>
            <a:pPr>
              <a:buAutoNum type="arabicPeriod"/>
            </a:pPr>
            <a:r>
              <a:rPr lang="en-US" sz="1600" dirty="0" err="1" smtClean="0"/>
              <a:t>Các</a:t>
            </a:r>
            <a:r>
              <a:rPr lang="en-US" sz="1600" dirty="0" smtClean="0"/>
              <a:t> module </a:t>
            </a:r>
            <a:r>
              <a:rPr lang="en-US" sz="1600" dirty="0" err="1" smtClean="0"/>
              <a:t>triển</a:t>
            </a:r>
            <a:r>
              <a:rPr lang="en-US" sz="1600" dirty="0" smtClean="0"/>
              <a:t> </a:t>
            </a:r>
            <a:r>
              <a:rPr lang="en-US" sz="1600" dirty="0" err="1" smtClean="0"/>
              <a:t>khai</a:t>
            </a:r>
            <a:r>
              <a:rPr lang="en-US" sz="1600" dirty="0" smtClean="0"/>
              <a:t>, Purchasing, Warehouse, Sale, E-Commerce</a:t>
            </a:r>
          </a:p>
          <a:p>
            <a:pPr>
              <a:buNone/>
            </a:pPr>
            <a:endParaRPr lang="en-US" dirty="0" smtClean="0"/>
          </a:p>
          <a:p>
            <a:endParaRPr lang="en-US" dirty="0"/>
          </a:p>
        </p:txBody>
      </p:sp>
    </p:spTree>
    <p:extLst>
      <p:ext uri="{BB962C8B-B14F-4D97-AF65-F5344CB8AC3E}">
        <p14:creationId xmlns:p14="http://schemas.microsoft.com/office/powerpoint/2010/main" val="12821010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smtClean="0"/>
              <a:t>Nội</a:t>
            </a:r>
            <a:r>
              <a:rPr dirty="0" smtClean="0"/>
              <a:t> dung </a:t>
            </a:r>
            <a:r>
              <a:rPr dirty="0" err="1" smtClean="0"/>
              <a:t>đồ</a:t>
            </a:r>
            <a:r>
              <a:rPr dirty="0" smtClean="0"/>
              <a:t> </a:t>
            </a:r>
            <a:r>
              <a:rPr dirty="0" err="1" smtClean="0"/>
              <a:t>án</a:t>
            </a:r>
            <a:r>
              <a:rPr dirty="0" smtClean="0"/>
              <a:t> II</a:t>
            </a:r>
            <a:endParaRPr lang="en-US" dirty="0"/>
          </a:p>
        </p:txBody>
      </p:sp>
      <p:sp>
        <p:nvSpPr>
          <p:cNvPr id="3" name="Content Placeholder 2"/>
          <p:cNvSpPr>
            <a:spLocks noGrp="1"/>
          </p:cNvSpPr>
          <p:nvPr>
            <p:ph idx="1"/>
          </p:nvPr>
        </p:nvSpPr>
        <p:spPr>
          <a:xfrm>
            <a:off x="792162" y="1403350"/>
            <a:ext cx="8021637" cy="4743450"/>
          </a:xfrm>
        </p:spPr>
        <p:txBody>
          <a:bodyPr/>
          <a:lstStyle/>
          <a:p>
            <a:pPr marL="0" indent="0">
              <a:buNone/>
            </a:pPr>
            <a:r>
              <a:rPr lang="en-US" sz="1800" dirty="0" err="1" smtClean="0"/>
              <a:t>Nhóm</a:t>
            </a:r>
            <a:r>
              <a:rPr lang="en-US" sz="1800" dirty="0" smtClean="0"/>
              <a:t> </a:t>
            </a:r>
            <a:r>
              <a:rPr lang="en-US" sz="1800" dirty="0" err="1" smtClean="0"/>
              <a:t>đề</a:t>
            </a:r>
            <a:r>
              <a:rPr lang="en-US" sz="1800" dirty="0" smtClean="0"/>
              <a:t> </a:t>
            </a:r>
            <a:r>
              <a:rPr lang="en-US" sz="1800" dirty="0" err="1" smtClean="0"/>
              <a:t>tài</a:t>
            </a:r>
            <a:r>
              <a:rPr lang="en-US" sz="1800" dirty="0" smtClean="0"/>
              <a:t> II: </a:t>
            </a:r>
            <a:r>
              <a:rPr lang="en-US" sz="1800" dirty="0" err="1" smtClean="0"/>
              <a:t>Xây</a:t>
            </a:r>
            <a:r>
              <a:rPr lang="en-US" sz="1800" dirty="0" smtClean="0"/>
              <a:t> </a:t>
            </a:r>
            <a:r>
              <a:rPr lang="en-US" sz="1800" dirty="0" err="1" smtClean="0"/>
              <a:t>dựng</a:t>
            </a:r>
            <a:r>
              <a:rPr lang="en-US" sz="1800" dirty="0" smtClean="0"/>
              <a:t> </a:t>
            </a:r>
            <a:r>
              <a:rPr lang="en-US" sz="1800" dirty="0" err="1" smtClean="0"/>
              <a:t>mô</a:t>
            </a:r>
            <a:r>
              <a:rPr lang="en-US" sz="1800" dirty="0" smtClean="0"/>
              <a:t> </a:t>
            </a:r>
            <a:r>
              <a:rPr lang="en-US" sz="1800" dirty="0" err="1" smtClean="0"/>
              <a:t>hình</a:t>
            </a:r>
            <a:r>
              <a:rPr lang="en-US" sz="1800" dirty="0" smtClean="0"/>
              <a:t> </a:t>
            </a:r>
            <a:r>
              <a:rPr lang="en-US" sz="1800" dirty="0" err="1" smtClean="0"/>
              <a:t>kinh</a:t>
            </a:r>
            <a:r>
              <a:rPr lang="en-US" sz="1800" dirty="0" smtClean="0"/>
              <a:t> </a:t>
            </a:r>
            <a:r>
              <a:rPr lang="en-US" sz="1800" dirty="0" err="1" smtClean="0"/>
              <a:t>doanh</a:t>
            </a:r>
            <a:r>
              <a:rPr lang="en-US" sz="1800" dirty="0" smtClean="0"/>
              <a:t> + </a:t>
            </a:r>
            <a:r>
              <a:rPr lang="en-US" sz="1800" dirty="0" smtClean="0">
                <a:solidFill>
                  <a:srgbClr val="FF0000"/>
                </a:solidFill>
              </a:rPr>
              <a:t>CRM</a:t>
            </a:r>
          </a:p>
          <a:p>
            <a:pPr>
              <a:buFont typeface="+mj-lt"/>
              <a:buAutoNum type="arabicPeriod"/>
            </a:pPr>
            <a:r>
              <a:rPr lang="en-US" sz="1400" dirty="0" err="1" smtClean="0"/>
              <a:t>Kinh</a:t>
            </a:r>
            <a:r>
              <a:rPr lang="en-US" sz="1400" dirty="0" smtClean="0"/>
              <a:t> </a:t>
            </a:r>
            <a:r>
              <a:rPr lang="en-US" sz="1400" dirty="0" err="1" smtClean="0"/>
              <a:t>doanh</a:t>
            </a:r>
            <a:r>
              <a:rPr lang="en-US" sz="1400" dirty="0" smtClean="0"/>
              <a:t> </a:t>
            </a:r>
            <a:r>
              <a:rPr lang="en-US" sz="1400" dirty="0" err="1" smtClean="0"/>
              <a:t>bất</a:t>
            </a:r>
            <a:r>
              <a:rPr lang="en-US" sz="1400" dirty="0" smtClean="0"/>
              <a:t> </a:t>
            </a:r>
            <a:r>
              <a:rPr lang="en-US" sz="1400" dirty="0" err="1" smtClean="0"/>
              <a:t>động</a:t>
            </a:r>
            <a:r>
              <a:rPr lang="en-US" sz="1400" dirty="0" smtClean="0"/>
              <a:t> </a:t>
            </a:r>
            <a:r>
              <a:rPr lang="en-US" sz="1400" dirty="0" err="1" smtClean="0"/>
              <a:t>sản</a:t>
            </a:r>
            <a:r>
              <a:rPr lang="en-US" sz="1400" dirty="0" smtClean="0"/>
              <a:t>. </a:t>
            </a:r>
            <a:r>
              <a:rPr lang="en-US" sz="1400" dirty="0" err="1" smtClean="0"/>
              <a:t>Xây</a:t>
            </a:r>
            <a:r>
              <a:rPr lang="en-US" sz="1400" dirty="0" smtClean="0"/>
              <a:t> </a:t>
            </a:r>
            <a:r>
              <a:rPr lang="en-US" sz="1400" dirty="0" err="1" smtClean="0"/>
              <a:t>dựng</a:t>
            </a:r>
            <a:r>
              <a:rPr lang="en-US" sz="1400" dirty="0" smtClean="0"/>
              <a:t> </a:t>
            </a:r>
            <a:r>
              <a:rPr lang="en-US" sz="1400" dirty="0" err="1" smtClean="0"/>
              <a:t>sàn</a:t>
            </a:r>
            <a:r>
              <a:rPr lang="en-US" sz="1400" dirty="0" smtClean="0"/>
              <a:t> </a:t>
            </a:r>
            <a:r>
              <a:rPr lang="en-US" sz="1400" dirty="0" err="1" smtClean="0"/>
              <a:t>giao</a:t>
            </a:r>
            <a:r>
              <a:rPr lang="en-US" sz="1400" dirty="0" smtClean="0"/>
              <a:t> </a:t>
            </a:r>
            <a:r>
              <a:rPr lang="en-US" sz="1400" dirty="0" err="1" smtClean="0"/>
              <a:t>dịch</a:t>
            </a:r>
            <a:r>
              <a:rPr lang="en-US" sz="1400" dirty="0" smtClean="0"/>
              <a:t> </a:t>
            </a:r>
            <a:r>
              <a:rPr lang="en-US" sz="1400" dirty="0" err="1" smtClean="0"/>
              <a:t>bán</a:t>
            </a:r>
            <a:r>
              <a:rPr lang="en-US" sz="1400" dirty="0" smtClean="0"/>
              <a:t> </a:t>
            </a:r>
            <a:r>
              <a:rPr lang="en-US" sz="1400" dirty="0" err="1" smtClean="0"/>
              <a:t>và</a:t>
            </a:r>
            <a:r>
              <a:rPr lang="en-US" sz="1400" dirty="0" smtClean="0"/>
              <a:t> </a:t>
            </a:r>
            <a:r>
              <a:rPr lang="en-US" sz="1400" dirty="0" err="1" smtClean="0"/>
              <a:t>cho</a:t>
            </a:r>
            <a:r>
              <a:rPr lang="en-US" sz="1400" dirty="0" smtClean="0"/>
              <a:t> </a:t>
            </a:r>
            <a:r>
              <a:rPr lang="en-US" sz="1400" dirty="0" err="1" smtClean="0"/>
              <a:t>thuê</a:t>
            </a:r>
            <a:r>
              <a:rPr lang="en-US" sz="1400" dirty="0" smtClean="0"/>
              <a:t>.</a:t>
            </a:r>
          </a:p>
          <a:p>
            <a:pPr>
              <a:buFont typeface="+mj-lt"/>
              <a:buAutoNum type="arabicPeriod"/>
            </a:pPr>
            <a:r>
              <a:rPr lang="en-US" sz="1400" dirty="0" err="1" smtClean="0"/>
              <a:t>Kinh</a:t>
            </a:r>
            <a:r>
              <a:rPr lang="en-US" sz="1400" dirty="0" smtClean="0"/>
              <a:t> </a:t>
            </a:r>
            <a:r>
              <a:rPr lang="en-US" sz="1400" dirty="0" err="1" smtClean="0"/>
              <a:t>doanh</a:t>
            </a:r>
            <a:r>
              <a:rPr lang="en-US" sz="1400" dirty="0" smtClean="0"/>
              <a:t> </a:t>
            </a:r>
            <a:r>
              <a:rPr lang="en-US" sz="1400" dirty="0" err="1" smtClean="0"/>
              <a:t>dịch</a:t>
            </a:r>
            <a:r>
              <a:rPr lang="en-US" sz="1400" dirty="0" smtClean="0"/>
              <a:t> </a:t>
            </a:r>
            <a:r>
              <a:rPr lang="en-US" sz="1400" dirty="0" err="1" smtClean="0"/>
              <a:t>vụ</a:t>
            </a:r>
            <a:r>
              <a:rPr lang="en-US" sz="1400" dirty="0" smtClean="0"/>
              <a:t> </a:t>
            </a:r>
            <a:r>
              <a:rPr lang="en-US" sz="1400" dirty="0" err="1" smtClean="0"/>
              <a:t>tư</a:t>
            </a:r>
            <a:r>
              <a:rPr lang="en-US" sz="1400" dirty="0" smtClean="0"/>
              <a:t> </a:t>
            </a:r>
            <a:r>
              <a:rPr lang="en-US" sz="1400" dirty="0" err="1" smtClean="0"/>
              <a:t>vấn</a:t>
            </a:r>
            <a:r>
              <a:rPr lang="en-US" sz="1400" dirty="0" smtClean="0"/>
              <a:t> </a:t>
            </a:r>
            <a:r>
              <a:rPr lang="en-US" sz="1400" dirty="0" err="1" smtClean="0"/>
              <a:t>sức</a:t>
            </a:r>
            <a:r>
              <a:rPr lang="en-US" sz="1400" dirty="0" smtClean="0"/>
              <a:t> </a:t>
            </a:r>
            <a:r>
              <a:rPr lang="en-US" sz="1400" dirty="0" err="1" smtClean="0"/>
              <a:t>khỏe</a:t>
            </a:r>
            <a:r>
              <a:rPr lang="en-US" sz="1400" dirty="0" smtClean="0"/>
              <a:t>.</a:t>
            </a:r>
          </a:p>
          <a:p>
            <a:pPr>
              <a:buFont typeface="+mj-lt"/>
              <a:buAutoNum type="arabicPeriod"/>
            </a:pPr>
            <a:r>
              <a:rPr lang="en-US" sz="1400" dirty="0" err="1" smtClean="0"/>
              <a:t>Kinh</a:t>
            </a:r>
            <a:r>
              <a:rPr lang="en-US" sz="1400" dirty="0" smtClean="0"/>
              <a:t> </a:t>
            </a:r>
            <a:r>
              <a:rPr lang="en-US" sz="1400" dirty="0" err="1" smtClean="0"/>
              <a:t>doanh</a:t>
            </a:r>
            <a:r>
              <a:rPr lang="en-US" sz="1400" dirty="0" smtClean="0"/>
              <a:t> </a:t>
            </a:r>
            <a:r>
              <a:rPr lang="en-US" sz="1400" dirty="0" err="1" smtClean="0"/>
              <a:t>dịch</a:t>
            </a:r>
            <a:r>
              <a:rPr lang="en-US" sz="1400" dirty="0" smtClean="0"/>
              <a:t> </a:t>
            </a:r>
            <a:r>
              <a:rPr lang="en-US" sz="1400" dirty="0" err="1" smtClean="0"/>
              <a:t>vụ</a:t>
            </a:r>
            <a:r>
              <a:rPr lang="en-US" sz="1400" dirty="0" smtClean="0"/>
              <a:t> </a:t>
            </a:r>
            <a:r>
              <a:rPr lang="en-US" sz="1400" dirty="0" err="1" smtClean="0"/>
              <a:t>dạy</a:t>
            </a:r>
            <a:r>
              <a:rPr lang="en-US" sz="1400" dirty="0" smtClean="0"/>
              <a:t> </a:t>
            </a:r>
            <a:r>
              <a:rPr lang="en-US" sz="1400" dirty="0" err="1" smtClean="0"/>
              <a:t>kèm</a:t>
            </a:r>
            <a:r>
              <a:rPr lang="en-US" sz="1400" dirty="0" smtClean="0"/>
              <a:t> </a:t>
            </a:r>
            <a:r>
              <a:rPr lang="en-US" sz="1400" dirty="0" err="1" smtClean="0"/>
              <a:t>Anh</a:t>
            </a:r>
            <a:r>
              <a:rPr lang="en-US" sz="1400" dirty="0" smtClean="0"/>
              <a:t> </a:t>
            </a:r>
            <a:r>
              <a:rPr lang="en-US" sz="1400" dirty="0" err="1" smtClean="0"/>
              <a:t>Văn</a:t>
            </a:r>
            <a:r>
              <a:rPr lang="en-US" sz="1400" dirty="0" smtClean="0"/>
              <a:t>.</a:t>
            </a:r>
          </a:p>
          <a:p>
            <a:pPr>
              <a:buFont typeface="+mj-lt"/>
              <a:buAutoNum type="arabicPeriod"/>
            </a:pPr>
            <a:r>
              <a:rPr lang="en-US" sz="1400" dirty="0" err="1" smtClean="0"/>
              <a:t>Kinh</a:t>
            </a:r>
            <a:r>
              <a:rPr lang="en-US" sz="1400" dirty="0" smtClean="0"/>
              <a:t> </a:t>
            </a:r>
            <a:r>
              <a:rPr lang="en-US" sz="1400" dirty="0" err="1" smtClean="0"/>
              <a:t>doanh</a:t>
            </a:r>
            <a:r>
              <a:rPr lang="en-US" sz="1400" dirty="0" smtClean="0"/>
              <a:t> </a:t>
            </a:r>
            <a:r>
              <a:rPr lang="en-US" sz="1400" dirty="0" err="1" smtClean="0"/>
              <a:t>dịch</a:t>
            </a:r>
            <a:r>
              <a:rPr lang="en-US" sz="1400" dirty="0"/>
              <a:t> </a:t>
            </a:r>
            <a:r>
              <a:rPr lang="en-US" sz="1400" dirty="0" err="1" smtClean="0"/>
              <a:t>vụ</a:t>
            </a:r>
            <a:r>
              <a:rPr lang="en-US" sz="1400" dirty="0" smtClean="0"/>
              <a:t> </a:t>
            </a:r>
            <a:r>
              <a:rPr lang="en-US" sz="1400" dirty="0" err="1" smtClean="0"/>
              <a:t>phụ</a:t>
            </a:r>
            <a:r>
              <a:rPr lang="en-US" sz="1400" dirty="0" smtClean="0"/>
              <a:t> </a:t>
            </a:r>
            <a:r>
              <a:rPr lang="en-US" sz="1400" dirty="0" err="1" smtClean="0"/>
              <a:t>việc</a:t>
            </a:r>
            <a:r>
              <a:rPr lang="en-US" sz="1400" dirty="0" smtClean="0"/>
              <a:t> </a:t>
            </a:r>
            <a:r>
              <a:rPr lang="en-US" sz="1400" dirty="0" err="1" smtClean="0"/>
              <a:t>nhà</a:t>
            </a:r>
            <a:r>
              <a:rPr lang="en-US" sz="1400" dirty="0" smtClean="0"/>
              <a:t>.(</a:t>
            </a:r>
            <a:r>
              <a:rPr lang="en-US" sz="1400" dirty="0" err="1" smtClean="0"/>
              <a:t>phân</a:t>
            </a:r>
            <a:r>
              <a:rPr lang="en-US" sz="1400" dirty="0" smtClean="0"/>
              <a:t> </a:t>
            </a:r>
            <a:r>
              <a:rPr lang="en-US" sz="1400" dirty="0" err="1" smtClean="0"/>
              <a:t>ra</a:t>
            </a:r>
            <a:r>
              <a:rPr lang="en-US" sz="1400" dirty="0" smtClean="0"/>
              <a:t> </a:t>
            </a:r>
            <a:r>
              <a:rPr lang="en-US" sz="1400" dirty="0" err="1" smtClean="0"/>
              <a:t>các</a:t>
            </a:r>
            <a:r>
              <a:rPr lang="en-US" sz="1400" dirty="0" smtClean="0"/>
              <a:t> </a:t>
            </a:r>
            <a:r>
              <a:rPr lang="en-US" sz="1400" dirty="0" err="1" smtClean="0"/>
              <a:t>loại</a:t>
            </a:r>
            <a:r>
              <a:rPr lang="en-US" sz="1400" dirty="0" smtClean="0"/>
              <a:t> </a:t>
            </a:r>
            <a:r>
              <a:rPr lang="en-US" sz="1400" dirty="0" err="1" smtClean="0"/>
              <a:t>việc</a:t>
            </a:r>
            <a:r>
              <a:rPr lang="en-US" sz="1400" dirty="0" smtClean="0"/>
              <a:t> </a:t>
            </a:r>
            <a:r>
              <a:rPr lang="en-US" sz="1400" dirty="0" err="1" smtClean="0"/>
              <a:t>khác</a:t>
            </a:r>
            <a:r>
              <a:rPr lang="en-US" sz="1400" dirty="0" smtClean="0"/>
              <a:t> </a:t>
            </a:r>
            <a:r>
              <a:rPr lang="en-US" sz="1400" dirty="0" err="1" smtClean="0"/>
              <a:t>nhau</a:t>
            </a:r>
            <a:r>
              <a:rPr lang="en-US" sz="1400" dirty="0" smtClean="0"/>
              <a:t> </a:t>
            </a:r>
            <a:r>
              <a:rPr lang="en-US" sz="1400" dirty="0" err="1" smtClean="0"/>
              <a:t>như</a:t>
            </a:r>
            <a:r>
              <a:rPr lang="en-US" sz="1400" dirty="0" smtClean="0"/>
              <a:t> </a:t>
            </a:r>
            <a:r>
              <a:rPr lang="en-US" sz="1400" dirty="0" err="1" smtClean="0"/>
              <a:t>đi</a:t>
            </a:r>
            <a:r>
              <a:rPr lang="en-US" sz="1400" dirty="0" smtClean="0"/>
              <a:t> </a:t>
            </a:r>
            <a:r>
              <a:rPr lang="en-US" sz="1400" dirty="0" err="1" smtClean="0"/>
              <a:t>chợ</a:t>
            </a:r>
            <a:r>
              <a:rPr lang="en-US" sz="1400" dirty="0" smtClean="0"/>
              <a:t>, </a:t>
            </a:r>
            <a:r>
              <a:rPr lang="en-US" sz="1400" dirty="0" err="1" smtClean="0"/>
              <a:t>giặt</a:t>
            </a:r>
            <a:r>
              <a:rPr lang="en-US" sz="1400" dirty="0" smtClean="0"/>
              <a:t> </a:t>
            </a:r>
            <a:r>
              <a:rPr lang="en-US" sz="1400" dirty="0" err="1" smtClean="0"/>
              <a:t>đồ</a:t>
            </a:r>
            <a:r>
              <a:rPr lang="en-US" sz="1400" dirty="0" smtClean="0"/>
              <a:t>, </a:t>
            </a:r>
            <a:r>
              <a:rPr lang="en-US" sz="1400" dirty="0" err="1" smtClean="0"/>
              <a:t>nấu</a:t>
            </a:r>
            <a:r>
              <a:rPr lang="en-US" sz="1400" dirty="0" smtClean="0"/>
              <a:t> </a:t>
            </a:r>
            <a:r>
              <a:rPr lang="en-US" sz="1400" dirty="0" err="1" smtClean="0"/>
              <a:t>ăn</a:t>
            </a:r>
            <a:r>
              <a:rPr lang="en-US" sz="1400" dirty="0" smtClean="0"/>
              <a:t>, </a:t>
            </a:r>
            <a:r>
              <a:rPr lang="en-US" sz="1400" dirty="0" err="1" smtClean="0"/>
              <a:t>trông</a:t>
            </a:r>
            <a:r>
              <a:rPr lang="en-US" sz="1400" dirty="0" smtClean="0"/>
              <a:t> </a:t>
            </a:r>
            <a:r>
              <a:rPr lang="en-US" sz="1400" dirty="0" err="1" smtClean="0"/>
              <a:t>trẻ</a:t>
            </a:r>
            <a:r>
              <a:rPr lang="en-US" sz="1400" dirty="0" smtClean="0"/>
              <a:t>…). </a:t>
            </a:r>
            <a:r>
              <a:rPr lang="en-US" sz="1400" dirty="0" err="1" smtClean="0"/>
              <a:t>Gói</a:t>
            </a:r>
            <a:r>
              <a:rPr lang="en-US" sz="1400" dirty="0" smtClean="0"/>
              <a:t> </a:t>
            </a:r>
            <a:r>
              <a:rPr lang="en-US" sz="1400" dirty="0" err="1" smtClean="0"/>
              <a:t>theo</a:t>
            </a:r>
            <a:r>
              <a:rPr lang="en-US" sz="1400" dirty="0" smtClean="0"/>
              <a:t> </a:t>
            </a:r>
            <a:r>
              <a:rPr lang="en-US" sz="1400" dirty="0" err="1" smtClean="0"/>
              <a:t>giờ</a:t>
            </a:r>
            <a:r>
              <a:rPr lang="en-US" sz="1400" dirty="0" smtClean="0"/>
              <a:t> </a:t>
            </a:r>
            <a:r>
              <a:rPr lang="en-US" sz="1400" dirty="0" err="1" smtClean="0"/>
              <a:t>hoặc</a:t>
            </a:r>
            <a:r>
              <a:rPr lang="en-US" sz="1400" dirty="0" smtClean="0"/>
              <a:t> </a:t>
            </a:r>
            <a:r>
              <a:rPr lang="en-US" sz="1400" dirty="0" err="1" smtClean="0"/>
              <a:t>tháng</a:t>
            </a:r>
            <a:r>
              <a:rPr lang="en-US" sz="1400" dirty="0" smtClean="0"/>
              <a:t>.</a:t>
            </a:r>
          </a:p>
          <a:p>
            <a:pPr>
              <a:buFont typeface="+mj-lt"/>
              <a:buAutoNum type="arabicPeriod"/>
            </a:pPr>
            <a:r>
              <a:rPr lang="en-US" sz="1400" dirty="0" err="1" smtClean="0"/>
              <a:t>Công</a:t>
            </a:r>
            <a:r>
              <a:rPr lang="en-US" sz="1400" dirty="0" smtClean="0"/>
              <a:t> </a:t>
            </a:r>
            <a:r>
              <a:rPr lang="en-US" sz="1400" dirty="0" err="1" smtClean="0"/>
              <a:t>ty</a:t>
            </a:r>
            <a:r>
              <a:rPr lang="en-US" sz="1400" dirty="0" smtClean="0"/>
              <a:t>  </a:t>
            </a:r>
            <a:r>
              <a:rPr lang="en-US" sz="1400" dirty="0" err="1" smtClean="0"/>
              <a:t>kinh</a:t>
            </a:r>
            <a:r>
              <a:rPr lang="en-US" sz="1400" dirty="0" smtClean="0"/>
              <a:t> </a:t>
            </a:r>
            <a:r>
              <a:rPr lang="en-US" sz="1400" dirty="0" err="1" smtClean="0"/>
              <a:t>doanh</a:t>
            </a:r>
            <a:r>
              <a:rPr lang="en-US" sz="1400" dirty="0" smtClean="0"/>
              <a:t> </a:t>
            </a:r>
            <a:r>
              <a:rPr lang="en-US" sz="1400" dirty="0" err="1" smtClean="0"/>
              <a:t>trong</a:t>
            </a:r>
            <a:r>
              <a:rPr lang="en-US" sz="1400" dirty="0" smtClean="0"/>
              <a:t> </a:t>
            </a:r>
            <a:r>
              <a:rPr lang="en-US" sz="1400" dirty="0" err="1" smtClean="0"/>
              <a:t>lĩnh</a:t>
            </a:r>
            <a:r>
              <a:rPr lang="en-US" sz="1400" dirty="0" smtClean="0"/>
              <a:t> </a:t>
            </a:r>
            <a:r>
              <a:rPr lang="en-US" sz="1400" dirty="0" err="1" smtClean="0"/>
              <a:t>vực</a:t>
            </a:r>
            <a:r>
              <a:rPr lang="en-US" sz="1400" dirty="0" smtClean="0"/>
              <a:t> CNTT (</a:t>
            </a:r>
            <a:r>
              <a:rPr lang="en-US" sz="1400" dirty="0" err="1" smtClean="0"/>
              <a:t>bao</a:t>
            </a:r>
            <a:r>
              <a:rPr lang="en-US" sz="1400" dirty="0" smtClean="0"/>
              <a:t> </a:t>
            </a:r>
            <a:r>
              <a:rPr lang="en-US" sz="1400" dirty="0" err="1" smtClean="0"/>
              <a:t>gồm</a:t>
            </a:r>
            <a:r>
              <a:rPr lang="en-US" sz="1400" dirty="0" smtClean="0"/>
              <a:t> Software Development, Network Design, IT….)</a:t>
            </a:r>
          </a:p>
          <a:p>
            <a:pPr marL="0" indent="0">
              <a:buNone/>
            </a:pPr>
            <a:r>
              <a:rPr lang="en-US" sz="1400" dirty="0" err="1" smtClean="0"/>
              <a:t>Yêu</a:t>
            </a:r>
            <a:r>
              <a:rPr lang="en-US" sz="1400" dirty="0" smtClean="0"/>
              <a:t> </a:t>
            </a:r>
            <a:r>
              <a:rPr lang="en-US" sz="1400" dirty="0" err="1" smtClean="0"/>
              <a:t>cầu</a:t>
            </a:r>
            <a:r>
              <a:rPr lang="en-US" sz="1400" dirty="0" smtClean="0"/>
              <a:t> </a:t>
            </a:r>
            <a:r>
              <a:rPr lang="en-US" sz="1400" dirty="0" err="1" smtClean="0"/>
              <a:t>đề</a:t>
            </a:r>
            <a:r>
              <a:rPr lang="en-US" sz="1400" dirty="0" smtClean="0"/>
              <a:t> </a:t>
            </a:r>
            <a:r>
              <a:rPr lang="en-US" sz="1400" dirty="0" err="1" smtClean="0"/>
              <a:t>tài</a:t>
            </a:r>
            <a:r>
              <a:rPr lang="en-US" sz="1400" dirty="0" smtClean="0"/>
              <a:t>:</a:t>
            </a:r>
          </a:p>
          <a:p>
            <a:pPr>
              <a:buAutoNum type="arabicPeriod"/>
            </a:pPr>
            <a:r>
              <a:rPr lang="en-US" sz="1400" dirty="0" err="1" smtClean="0"/>
              <a:t>Tìm</a:t>
            </a:r>
            <a:r>
              <a:rPr lang="en-US" sz="1400" dirty="0" smtClean="0"/>
              <a:t> </a:t>
            </a:r>
            <a:r>
              <a:rPr lang="en-US" sz="1400" dirty="0" err="1" smtClean="0"/>
              <a:t>hiểu</a:t>
            </a:r>
            <a:r>
              <a:rPr lang="en-US" sz="1400" dirty="0" smtClean="0"/>
              <a:t> </a:t>
            </a:r>
            <a:r>
              <a:rPr lang="en-US" sz="1400" dirty="0" err="1" smtClean="0"/>
              <a:t>và</a:t>
            </a:r>
            <a:r>
              <a:rPr lang="en-US" sz="1400" dirty="0" smtClean="0"/>
              <a:t> </a:t>
            </a:r>
            <a:r>
              <a:rPr lang="en-US" sz="1400" dirty="0" err="1" smtClean="0"/>
              <a:t>viết</a:t>
            </a:r>
            <a:r>
              <a:rPr lang="en-US" sz="1400" dirty="0" smtClean="0"/>
              <a:t> </a:t>
            </a:r>
            <a:r>
              <a:rPr lang="en-US" sz="1400" dirty="0" err="1" smtClean="0"/>
              <a:t>báo</a:t>
            </a:r>
            <a:r>
              <a:rPr lang="en-US" sz="1400" dirty="0" smtClean="0"/>
              <a:t> </a:t>
            </a:r>
            <a:r>
              <a:rPr lang="en-US" sz="1400" dirty="0" err="1" smtClean="0"/>
              <a:t>cáo</a:t>
            </a:r>
            <a:r>
              <a:rPr lang="en-US" sz="1400" dirty="0" smtClean="0"/>
              <a:t> </a:t>
            </a:r>
            <a:r>
              <a:rPr lang="en-US" sz="1400" dirty="0" err="1" smtClean="0"/>
              <a:t>về</a:t>
            </a:r>
            <a:r>
              <a:rPr lang="en-US" sz="1400" dirty="0" smtClean="0"/>
              <a:t> </a:t>
            </a:r>
            <a:r>
              <a:rPr lang="en-US" sz="1400" dirty="0" err="1" smtClean="0"/>
              <a:t>mô</a:t>
            </a:r>
            <a:r>
              <a:rPr lang="en-US" sz="1400" dirty="0" smtClean="0"/>
              <a:t> </a:t>
            </a:r>
            <a:r>
              <a:rPr lang="en-US" sz="1400" dirty="0" err="1" smtClean="0"/>
              <a:t>hình</a:t>
            </a:r>
            <a:r>
              <a:rPr lang="en-US" sz="1400" dirty="0" smtClean="0"/>
              <a:t> </a:t>
            </a:r>
            <a:r>
              <a:rPr lang="en-US" sz="1400" dirty="0" err="1" smtClean="0"/>
              <a:t>kinh</a:t>
            </a:r>
            <a:r>
              <a:rPr lang="en-US" sz="1400" dirty="0" smtClean="0"/>
              <a:t> </a:t>
            </a:r>
            <a:r>
              <a:rPr lang="en-US" sz="1400" dirty="0" err="1" smtClean="0"/>
              <a:t>doanh</a:t>
            </a:r>
            <a:r>
              <a:rPr lang="en-US" sz="1400" dirty="0" smtClean="0"/>
              <a:t>, </a:t>
            </a:r>
            <a:r>
              <a:rPr lang="en-US" sz="1400" dirty="0" err="1" smtClean="0"/>
              <a:t>kế</a:t>
            </a:r>
            <a:r>
              <a:rPr lang="en-US" sz="1400" dirty="0" smtClean="0"/>
              <a:t> </a:t>
            </a:r>
            <a:r>
              <a:rPr lang="en-US" sz="1400" dirty="0" err="1" smtClean="0"/>
              <a:t>hoạch</a:t>
            </a:r>
            <a:r>
              <a:rPr lang="en-US" sz="1400" dirty="0" smtClean="0"/>
              <a:t> </a:t>
            </a:r>
            <a:r>
              <a:rPr lang="en-US" sz="1400" dirty="0" err="1" smtClean="0"/>
              <a:t>kinh</a:t>
            </a:r>
            <a:r>
              <a:rPr lang="en-US" sz="1400" dirty="0" smtClean="0"/>
              <a:t> </a:t>
            </a:r>
            <a:r>
              <a:rPr lang="en-US" sz="1400" dirty="0" err="1" smtClean="0"/>
              <a:t>doanh</a:t>
            </a:r>
            <a:r>
              <a:rPr lang="en-US" sz="1400" dirty="0" smtClean="0"/>
              <a:t> </a:t>
            </a:r>
            <a:r>
              <a:rPr lang="en-US" sz="1400" dirty="0" err="1" smtClean="0"/>
              <a:t>tập</a:t>
            </a:r>
            <a:r>
              <a:rPr lang="en-US" sz="1400" dirty="0" smtClean="0"/>
              <a:t> </a:t>
            </a:r>
            <a:r>
              <a:rPr lang="en-US" sz="1400" dirty="0" err="1" smtClean="0"/>
              <a:t>trung</a:t>
            </a:r>
            <a:r>
              <a:rPr lang="en-US" sz="1400" dirty="0" smtClean="0"/>
              <a:t> CRM</a:t>
            </a:r>
          </a:p>
          <a:p>
            <a:pPr>
              <a:buAutoNum type="arabicPeriod"/>
            </a:pPr>
            <a:r>
              <a:rPr lang="en-US" sz="1400" dirty="0" err="1" smtClean="0"/>
              <a:t>Triển</a:t>
            </a:r>
            <a:r>
              <a:rPr lang="en-US" sz="1400" dirty="0" smtClean="0"/>
              <a:t> </a:t>
            </a:r>
            <a:r>
              <a:rPr lang="en-US" sz="1400" dirty="0" err="1" smtClean="0"/>
              <a:t>khai</a:t>
            </a:r>
            <a:r>
              <a:rPr lang="en-US" sz="1400" dirty="0" smtClean="0"/>
              <a:t> E-Commerce (</a:t>
            </a:r>
            <a:r>
              <a:rPr lang="en-US" sz="1400" dirty="0" err="1" smtClean="0"/>
              <a:t>odoo</a:t>
            </a:r>
            <a:r>
              <a:rPr lang="en-US" sz="1400" dirty="0" smtClean="0"/>
              <a:t> 8 </a:t>
            </a:r>
            <a:r>
              <a:rPr lang="en-US" sz="1400" dirty="0" err="1" smtClean="0"/>
              <a:t>hoặc</a:t>
            </a:r>
            <a:r>
              <a:rPr lang="en-US" sz="1400" dirty="0" smtClean="0"/>
              <a:t> </a:t>
            </a:r>
            <a:r>
              <a:rPr lang="en-US" sz="1400" dirty="0" err="1" smtClean="0"/>
              <a:t>cao</a:t>
            </a:r>
            <a:r>
              <a:rPr lang="en-US" sz="1400" dirty="0" smtClean="0"/>
              <a:t> </a:t>
            </a:r>
            <a:r>
              <a:rPr lang="en-US" sz="1400" dirty="0" err="1" smtClean="0"/>
              <a:t>hơn</a:t>
            </a:r>
            <a:r>
              <a:rPr lang="en-US" sz="1400" dirty="0" smtClean="0"/>
              <a:t>) </a:t>
            </a:r>
            <a:r>
              <a:rPr lang="en-US" sz="1400" dirty="0" err="1" smtClean="0"/>
              <a:t>thể</a:t>
            </a:r>
            <a:r>
              <a:rPr lang="en-US" sz="1400" dirty="0" smtClean="0"/>
              <a:t> </a:t>
            </a:r>
            <a:r>
              <a:rPr lang="en-US" sz="1400" dirty="0" err="1" smtClean="0"/>
              <a:t>hiện</a:t>
            </a:r>
            <a:r>
              <a:rPr lang="en-US" sz="1400" dirty="0" smtClean="0"/>
              <a:t> </a:t>
            </a:r>
            <a:r>
              <a:rPr lang="en-US" sz="1400" dirty="0" err="1" smtClean="0"/>
              <a:t>dịch</a:t>
            </a:r>
            <a:r>
              <a:rPr lang="en-US" sz="1400" dirty="0" smtClean="0"/>
              <a:t> </a:t>
            </a:r>
            <a:r>
              <a:rPr lang="en-US" sz="1400" dirty="0" err="1" smtClean="0"/>
              <a:t>vụ</a:t>
            </a:r>
            <a:endParaRPr lang="en-US" sz="1400" dirty="0" smtClean="0"/>
          </a:p>
          <a:p>
            <a:pPr>
              <a:buAutoNum type="arabicPeriod"/>
            </a:pPr>
            <a:r>
              <a:rPr lang="en-US" sz="1400" dirty="0" smtClean="0"/>
              <a:t>Video clip </a:t>
            </a:r>
            <a:r>
              <a:rPr lang="en-US" sz="1400" dirty="0" err="1" smtClean="0"/>
              <a:t>kịch</a:t>
            </a:r>
            <a:r>
              <a:rPr lang="en-US" sz="1400" dirty="0" smtClean="0"/>
              <a:t> </a:t>
            </a:r>
            <a:r>
              <a:rPr lang="en-US" sz="1400" dirty="0" err="1" smtClean="0"/>
              <a:t>bản</a:t>
            </a:r>
            <a:r>
              <a:rPr lang="en-US" sz="1400" dirty="0" smtClean="0"/>
              <a:t> </a:t>
            </a:r>
            <a:r>
              <a:rPr lang="en-US" sz="1400" dirty="0" err="1" smtClean="0"/>
              <a:t>tương</a:t>
            </a:r>
            <a:r>
              <a:rPr lang="en-US" sz="1400" dirty="0" smtClean="0"/>
              <a:t> </a:t>
            </a:r>
            <a:r>
              <a:rPr lang="en-US" sz="1400" dirty="0" err="1" smtClean="0"/>
              <a:t>tác</a:t>
            </a:r>
            <a:r>
              <a:rPr lang="en-US" sz="1400" dirty="0" smtClean="0"/>
              <a:t> </a:t>
            </a:r>
            <a:r>
              <a:rPr lang="en-US" sz="1400" dirty="0" err="1" smtClean="0"/>
              <a:t>thể</a:t>
            </a:r>
            <a:r>
              <a:rPr lang="en-US" sz="1400" dirty="0" smtClean="0"/>
              <a:t> </a:t>
            </a:r>
            <a:r>
              <a:rPr lang="en-US" sz="1400" dirty="0" err="1" smtClean="0"/>
              <a:t>hiện</a:t>
            </a:r>
            <a:r>
              <a:rPr lang="en-US" sz="1400" dirty="0" smtClean="0"/>
              <a:t> </a:t>
            </a:r>
            <a:r>
              <a:rPr lang="en-US" sz="1400" dirty="0" err="1" smtClean="0"/>
              <a:t>mô</a:t>
            </a:r>
            <a:r>
              <a:rPr lang="en-US" sz="1400" dirty="0" smtClean="0"/>
              <a:t> </a:t>
            </a:r>
            <a:r>
              <a:rPr lang="en-US" sz="1400" dirty="0" err="1" smtClean="0"/>
              <a:t>hình</a:t>
            </a:r>
            <a:r>
              <a:rPr lang="en-US" sz="1400" dirty="0" smtClean="0"/>
              <a:t> </a:t>
            </a:r>
            <a:r>
              <a:rPr lang="en-US" sz="1400" dirty="0" err="1" smtClean="0"/>
              <a:t>kinh</a:t>
            </a:r>
            <a:r>
              <a:rPr lang="en-US" sz="1400" dirty="0" smtClean="0"/>
              <a:t> </a:t>
            </a:r>
            <a:r>
              <a:rPr lang="en-US" sz="1400" dirty="0" err="1" smtClean="0"/>
              <a:t>doanh</a:t>
            </a:r>
            <a:endParaRPr lang="en-US" sz="1400" dirty="0" smtClean="0"/>
          </a:p>
          <a:p>
            <a:pPr>
              <a:buAutoNum type="arabicPeriod"/>
            </a:pPr>
            <a:r>
              <a:rPr lang="en-US" sz="1400" dirty="0" err="1" smtClean="0"/>
              <a:t>Các</a:t>
            </a:r>
            <a:r>
              <a:rPr lang="en-US" sz="1400" dirty="0" smtClean="0"/>
              <a:t> module </a:t>
            </a:r>
            <a:r>
              <a:rPr lang="en-US" sz="1400" dirty="0" err="1" smtClean="0"/>
              <a:t>bắt</a:t>
            </a:r>
            <a:r>
              <a:rPr lang="en-US" sz="1400" dirty="0" smtClean="0"/>
              <a:t> </a:t>
            </a:r>
            <a:r>
              <a:rPr lang="en-US" sz="1400" dirty="0" err="1" smtClean="0"/>
              <a:t>buột</a:t>
            </a:r>
            <a:r>
              <a:rPr lang="en-US" sz="1400" dirty="0" smtClean="0"/>
              <a:t> </a:t>
            </a:r>
            <a:r>
              <a:rPr lang="en-US" sz="1400" dirty="0" err="1" smtClean="0"/>
              <a:t>triển</a:t>
            </a:r>
            <a:r>
              <a:rPr lang="en-US" sz="1400" dirty="0" smtClean="0"/>
              <a:t> </a:t>
            </a:r>
            <a:r>
              <a:rPr lang="en-US" sz="1400" dirty="0" err="1" smtClean="0"/>
              <a:t>khai</a:t>
            </a:r>
            <a:r>
              <a:rPr lang="en-US" sz="1400" dirty="0" smtClean="0"/>
              <a:t> E-Commerce, </a:t>
            </a:r>
            <a:r>
              <a:rPr lang="en-US" sz="1400" dirty="0" smtClean="0">
                <a:solidFill>
                  <a:srgbClr val="FF0000"/>
                </a:solidFill>
              </a:rPr>
              <a:t>CRM</a:t>
            </a:r>
            <a:r>
              <a:rPr lang="en-US" sz="1400" dirty="0" smtClean="0"/>
              <a:t>, Sale (service), Project Management, Payment (in Accounting)</a:t>
            </a:r>
            <a:endParaRPr lang="en-US" sz="1800" dirty="0" smtClean="0"/>
          </a:p>
          <a:p>
            <a:endParaRPr lang="en-US" sz="1800" dirty="0"/>
          </a:p>
        </p:txBody>
      </p:sp>
    </p:spTree>
    <p:extLst>
      <p:ext uri="{BB962C8B-B14F-4D97-AF65-F5344CB8AC3E}">
        <p14:creationId xmlns:p14="http://schemas.microsoft.com/office/powerpoint/2010/main" val="225620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smtClean="0"/>
              <a:t>Nội</a:t>
            </a:r>
            <a:r>
              <a:rPr dirty="0" smtClean="0"/>
              <a:t> dung </a:t>
            </a:r>
            <a:r>
              <a:rPr dirty="0" err="1" smtClean="0"/>
              <a:t>đồ</a:t>
            </a:r>
            <a:r>
              <a:rPr dirty="0" smtClean="0"/>
              <a:t> </a:t>
            </a:r>
            <a:r>
              <a:rPr dirty="0" err="1" smtClean="0"/>
              <a:t>án</a:t>
            </a:r>
            <a:r>
              <a:rPr dirty="0" smtClean="0"/>
              <a:t> III</a:t>
            </a:r>
            <a:endParaRPr lang="en-US" dirty="0"/>
          </a:p>
        </p:txBody>
      </p:sp>
      <p:sp>
        <p:nvSpPr>
          <p:cNvPr id="3" name="Content Placeholder 2"/>
          <p:cNvSpPr>
            <a:spLocks noGrp="1"/>
          </p:cNvSpPr>
          <p:nvPr>
            <p:ph idx="1"/>
          </p:nvPr>
        </p:nvSpPr>
        <p:spPr>
          <a:xfrm>
            <a:off x="792162" y="1403350"/>
            <a:ext cx="8021637" cy="4921250"/>
          </a:xfrm>
        </p:spPr>
        <p:txBody>
          <a:bodyPr/>
          <a:lstStyle/>
          <a:p>
            <a:pPr marL="0" indent="0">
              <a:buNone/>
            </a:pPr>
            <a:r>
              <a:rPr lang="en-US" dirty="0" err="1" smtClean="0"/>
              <a:t>Nhóm</a:t>
            </a:r>
            <a:r>
              <a:rPr lang="en-US" dirty="0" smtClean="0"/>
              <a:t> </a:t>
            </a:r>
            <a:r>
              <a:rPr lang="en-US" dirty="0" err="1" smtClean="0"/>
              <a:t>đề</a:t>
            </a:r>
            <a:r>
              <a:rPr lang="en-US" dirty="0" smtClean="0"/>
              <a:t> </a:t>
            </a:r>
            <a:r>
              <a:rPr lang="en-US" dirty="0" err="1" smtClean="0"/>
              <a:t>tài</a:t>
            </a:r>
            <a:r>
              <a:rPr lang="en-US" dirty="0" smtClean="0"/>
              <a:t> IV: </a:t>
            </a:r>
            <a:r>
              <a:rPr lang="en-US" dirty="0" err="1" smtClean="0"/>
              <a:t>Xây</a:t>
            </a:r>
            <a:r>
              <a:rPr lang="en-US" dirty="0" smtClean="0"/>
              <a:t> </a:t>
            </a:r>
            <a:r>
              <a:rPr lang="en-US" dirty="0" err="1" smtClean="0"/>
              <a:t>dựng</a:t>
            </a:r>
            <a:r>
              <a:rPr lang="en-US" dirty="0" smtClean="0"/>
              <a:t> </a:t>
            </a:r>
            <a:r>
              <a:rPr lang="en-US" dirty="0" err="1" smtClean="0"/>
              <a:t>mô</a:t>
            </a:r>
            <a:r>
              <a:rPr lang="en-US" dirty="0" smtClean="0"/>
              <a:t> </a:t>
            </a:r>
            <a:r>
              <a:rPr lang="en-US" dirty="0" err="1" smtClean="0"/>
              <a:t>hình</a:t>
            </a:r>
            <a:r>
              <a:rPr lang="en-US" dirty="0" smtClean="0"/>
              <a:t> </a:t>
            </a:r>
            <a:r>
              <a:rPr lang="en-US" dirty="0" err="1" smtClean="0">
                <a:solidFill>
                  <a:srgbClr val="FF0000"/>
                </a:solidFill>
              </a:rPr>
              <a:t>Sản</a:t>
            </a:r>
            <a:r>
              <a:rPr lang="en-US" dirty="0" smtClean="0">
                <a:solidFill>
                  <a:srgbClr val="FF0000"/>
                </a:solidFill>
              </a:rPr>
              <a:t> </a:t>
            </a:r>
            <a:r>
              <a:rPr lang="en-US" dirty="0" err="1" smtClean="0">
                <a:solidFill>
                  <a:srgbClr val="FF0000"/>
                </a:solidFill>
              </a:rPr>
              <a:t>Xuất</a:t>
            </a:r>
            <a:endParaRPr lang="en-US" dirty="0" smtClean="0">
              <a:solidFill>
                <a:srgbClr val="FF0000"/>
              </a:solidFill>
            </a:endParaRPr>
          </a:p>
          <a:p>
            <a:pPr>
              <a:buFont typeface="+mj-lt"/>
              <a:buAutoNum type="arabicPeriod"/>
            </a:pPr>
            <a:r>
              <a:rPr lang="en-US" sz="1600" dirty="0" err="1" smtClean="0"/>
              <a:t>Công</a:t>
            </a:r>
            <a:r>
              <a:rPr lang="en-US" sz="1600" dirty="0" smtClean="0"/>
              <a:t> </a:t>
            </a:r>
            <a:r>
              <a:rPr lang="en-US" sz="1600" dirty="0" err="1" smtClean="0"/>
              <a:t>ty</a:t>
            </a:r>
            <a:r>
              <a:rPr lang="en-US" sz="1600" dirty="0" smtClean="0"/>
              <a:t> </a:t>
            </a:r>
            <a:r>
              <a:rPr lang="en-US" sz="1600" dirty="0" err="1" smtClean="0"/>
              <a:t>sản</a:t>
            </a:r>
            <a:r>
              <a:rPr lang="en-US" sz="1600" dirty="0" smtClean="0"/>
              <a:t> </a:t>
            </a:r>
            <a:r>
              <a:rPr lang="en-US" sz="1600" dirty="0" err="1" smtClean="0"/>
              <a:t>xuất</a:t>
            </a:r>
            <a:r>
              <a:rPr lang="en-US" sz="1600" dirty="0" smtClean="0"/>
              <a:t> </a:t>
            </a:r>
            <a:r>
              <a:rPr lang="en-US" sz="1600" dirty="0" err="1" smtClean="0"/>
              <a:t>và</a:t>
            </a:r>
            <a:r>
              <a:rPr lang="en-US" sz="1600" dirty="0" smtClean="0"/>
              <a:t> </a:t>
            </a:r>
            <a:r>
              <a:rPr lang="en-US" sz="1600" dirty="0" err="1" smtClean="0"/>
              <a:t>bán</a:t>
            </a:r>
            <a:r>
              <a:rPr lang="en-US" sz="1600" dirty="0" smtClean="0"/>
              <a:t> </a:t>
            </a:r>
            <a:r>
              <a:rPr lang="en-US" sz="1600" dirty="0" err="1" smtClean="0">
                <a:solidFill>
                  <a:srgbClr val="FF0000"/>
                </a:solidFill>
              </a:rPr>
              <a:t>buôn</a:t>
            </a:r>
            <a:r>
              <a:rPr lang="en-US" sz="1600" dirty="0" smtClean="0">
                <a:solidFill>
                  <a:srgbClr val="FF0000"/>
                </a:solidFill>
              </a:rPr>
              <a:t> </a:t>
            </a:r>
            <a:r>
              <a:rPr lang="en-US" sz="1600" dirty="0" err="1" smtClean="0"/>
              <a:t>điện</a:t>
            </a:r>
            <a:r>
              <a:rPr lang="en-US" sz="1600" dirty="0" smtClean="0"/>
              <a:t> </a:t>
            </a:r>
            <a:r>
              <a:rPr lang="en-US" sz="1600" dirty="0" err="1" smtClean="0"/>
              <a:t>thoại</a:t>
            </a:r>
            <a:r>
              <a:rPr lang="en-US" sz="1600" dirty="0" smtClean="0"/>
              <a:t> di </a:t>
            </a:r>
            <a:r>
              <a:rPr lang="en-US" sz="1600" dirty="0" err="1" smtClean="0"/>
              <a:t>động</a:t>
            </a:r>
            <a:r>
              <a:rPr lang="en-US" sz="1600" dirty="0" smtClean="0"/>
              <a:t> (</a:t>
            </a:r>
            <a:r>
              <a:rPr lang="en-US" sz="1600" dirty="0" err="1" smtClean="0"/>
              <a:t>Uphone</a:t>
            </a:r>
            <a:r>
              <a:rPr lang="en-US" sz="1600" dirty="0" smtClean="0"/>
              <a:t> – UIT phone)</a:t>
            </a:r>
          </a:p>
          <a:p>
            <a:pPr>
              <a:buFont typeface="+mj-lt"/>
              <a:buAutoNum type="arabicPeriod"/>
            </a:pPr>
            <a:r>
              <a:rPr lang="en-US" sz="1600" dirty="0" err="1" smtClean="0"/>
              <a:t>Công</a:t>
            </a:r>
            <a:r>
              <a:rPr lang="en-US" sz="1600" dirty="0" smtClean="0"/>
              <a:t> </a:t>
            </a:r>
            <a:r>
              <a:rPr lang="en-US" sz="1600" dirty="0" err="1" smtClean="0"/>
              <a:t>ty</a:t>
            </a:r>
            <a:r>
              <a:rPr lang="en-US" sz="1600" dirty="0" smtClean="0"/>
              <a:t> </a:t>
            </a:r>
            <a:r>
              <a:rPr lang="en-US" sz="1600" dirty="0" err="1" smtClean="0"/>
              <a:t>lắp</a:t>
            </a:r>
            <a:r>
              <a:rPr lang="en-US" sz="1600" dirty="0" smtClean="0"/>
              <a:t> </a:t>
            </a:r>
            <a:r>
              <a:rPr lang="en-US" sz="1600" dirty="0" err="1" smtClean="0"/>
              <a:t>ráp</a:t>
            </a:r>
            <a:r>
              <a:rPr lang="en-US" sz="1600" dirty="0" smtClean="0"/>
              <a:t> </a:t>
            </a:r>
            <a:r>
              <a:rPr lang="en-US" sz="1600" dirty="0" err="1" smtClean="0"/>
              <a:t>và</a:t>
            </a:r>
            <a:r>
              <a:rPr lang="en-US" sz="1600" dirty="0" smtClean="0"/>
              <a:t> </a:t>
            </a:r>
            <a:r>
              <a:rPr lang="en-US" sz="1600" dirty="0" err="1" smtClean="0"/>
              <a:t>bán</a:t>
            </a:r>
            <a:r>
              <a:rPr lang="en-US" sz="1600" dirty="0" smtClean="0"/>
              <a:t> </a:t>
            </a:r>
            <a:r>
              <a:rPr lang="en-US" sz="1600" dirty="0" err="1" smtClean="0">
                <a:solidFill>
                  <a:srgbClr val="FF0000"/>
                </a:solidFill>
              </a:rPr>
              <a:t>buôn</a:t>
            </a:r>
            <a:r>
              <a:rPr lang="en-US" sz="1600" dirty="0" smtClean="0">
                <a:solidFill>
                  <a:srgbClr val="FF0000"/>
                </a:solidFill>
              </a:rPr>
              <a:t> </a:t>
            </a:r>
            <a:r>
              <a:rPr lang="en-US" sz="1600" dirty="0" err="1" smtClean="0"/>
              <a:t>máy</a:t>
            </a:r>
            <a:r>
              <a:rPr lang="en-US" sz="1600" dirty="0" smtClean="0"/>
              <a:t> vi </a:t>
            </a:r>
            <a:r>
              <a:rPr lang="en-US" sz="1600" dirty="0" err="1" smtClean="0"/>
              <a:t>tính</a:t>
            </a:r>
            <a:r>
              <a:rPr lang="en-US" sz="1600" dirty="0"/>
              <a:t>.</a:t>
            </a:r>
            <a:endParaRPr lang="en-US" sz="1600" dirty="0" smtClean="0"/>
          </a:p>
          <a:p>
            <a:pPr>
              <a:buFont typeface="+mj-lt"/>
              <a:buAutoNum type="arabicPeriod"/>
            </a:pPr>
            <a:r>
              <a:rPr lang="en-US" sz="1600" dirty="0" err="1" smtClean="0"/>
              <a:t>Công</a:t>
            </a:r>
            <a:r>
              <a:rPr lang="en-US" sz="1600" dirty="0" smtClean="0"/>
              <a:t> </a:t>
            </a:r>
            <a:r>
              <a:rPr lang="en-US" sz="1600" dirty="0" err="1" smtClean="0"/>
              <a:t>ty</a:t>
            </a:r>
            <a:r>
              <a:rPr lang="en-US" sz="1600" dirty="0" smtClean="0"/>
              <a:t> </a:t>
            </a:r>
            <a:r>
              <a:rPr lang="en-US" sz="1600" dirty="0" err="1" smtClean="0"/>
              <a:t>sản</a:t>
            </a:r>
            <a:r>
              <a:rPr lang="en-US" sz="1600" dirty="0" smtClean="0"/>
              <a:t> </a:t>
            </a:r>
            <a:r>
              <a:rPr lang="en-US" sz="1600" dirty="0" err="1" smtClean="0"/>
              <a:t>xuất</a:t>
            </a:r>
            <a:r>
              <a:rPr lang="en-US" sz="1600" dirty="0" smtClean="0"/>
              <a:t> </a:t>
            </a:r>
            <a:r>
              <a:rPr lang="en-US" sz="1600" dirty="0" err="1" smtClean="0"/>
              <a:t>và</a:t>
            </a:r>
            <a:r>
              <a:rPr lang="en-US" sz="1600" dirty="0" smtClean="0"/>
              <a:t> </a:t>
            </a:r>
            <a:r>
              <a:rPr lang="en-US" sz="1600" dirty="0" err="1" smtClean="0"/>
              <a:t>bán</a:t>
            </a:r>
            <a:r>
              <a:rPr lang="en-US" sz="1600" dirty="0" smtClean="0"/>
              <a:t> </a:t>
            </a:r>
            <a:r>
              <a:rPr lang="en-US" sz="1600" dirty="0" err="1" smtClean="0">
                <a:solidFill>
                  <a:srgbClr val="FF0000"/>
                </a:solidFill>
              </a:rPr>
              <a:t>buôn</a:t>
            </a:r>
            <a:r>
              <a:rPr lang="en-US" sz="1600" dirty="0" smtClean="0">
                <a:solidFill>
                  <a:srgbClr val="FF0000"/>
                </a:solidFill>
              </a:rPr>
              <a:t> </a:t>
            </a:r>
            <a:r>
              <a:rPr lang="en-US" sz="1600" dirty="0" err="1" smtClean="0"/>
              <a:t>thức</a:t>
            </a:r>
            <a:r>
              <a:rPr lang="en-US" sz="1600" dirty="0" smtClean="0"/>
              <a:t> </a:t>
            </a:r>
            <a:r>
              <a:rPr lang="en-US" sz="1600" dirty="0" err="1" smtClean="0"/>
              <a:t>ăn</a:t>
            </a:r>
            <a:r>
              <a:rPr lang="en-US" sz="1600" dirty="0" smtClean="0"/>
              <a:t> </a:t>
            </a:r>
            <a:r>
              <a:rPr lang="en-US" sz="1600" dirty="0" err="1" smtClean="0"/>
              <a:t>gia</a:t>
            </a:r>
            <a:r>
              <a:rPr lang="en-US" sz="1600" dirty="0" smtClean="0"/>
              <a:t> </a:t>
            </a:r>
            <a:r>
              <a:rPr lang="en-US" sz="1600" dirty="0" err="1" smtClean="0"/>
              <a:t>súc</a:t>
            </a:r>
            <a:r>
              <a:rPr lang="en-US" sz="1600" dirty="0" smtClean="0"/>
              <a:t>. </a:t>
            </a:r>
          </a:p>
          <a:p>
            <a:pPr>
              <a:buFont typeface="+mj-lt"/>
              <a:buAutoNum type="arabicPeriod"/>
            </a:pPr>
            <a:r>
              <a:rPr lang="en-US" sz="1600" dirty="0" err="1" smtClean="0"/>
              <a:t>Công</a:t>
            </a:r>
            <a:r>
              <a:rPr lang="en-US" sz="1600" dirty="0" smtClean="0"/>
              <a:t> </a:t>
            </a:r>
            <a:r>
              <a:rPr lang="en-US" sz="1600" dirty="0" err="1" smtClean="0"/>
              <a:t>ty</a:t>
            </a:r>
            <a:r>
              <a:rPr lang="en-US" sz="1600" dirty="0" smtClean="0"/>
              <a:t> </a:t>
            </a:r>
            <a:r>
              <a:rPr lang="en-US" sz="1600" dirty="0" err="1" smtClean="0"/>
              <a:t>sản</a:t>
            </a:r>
            <a:r>
              <a:rPr lang="en-US" sz="1600" dirty="0" smtClean="0"/>
              <a:t> </a:t>
            </a:r>
            <a:r>
              <a:rPr lang="en-US" sz="1600" dirty="0" err="1" smtClean="0"/>
              <a:t>xuất</a:t>
            </a:r>
            <a:r>
              <a:rPr lang="en-US" sz="1600" dirty="0" smtClean="0"/>
              <a:t> </a:t>
            </a:r>
            <a:r>
              <a:rPr lang="en-US" sz="1600" dirty="0" err="1" smtClean="0"/>
              <a:t>và</a:t>
            </a:r>
            <a:r>
              <a:rPr lang="en-US" sz="1600" dirty="0" smtClean="0"/>
              <a:t> </a:t>
            </a:r>
            <a:r>
              <a:rPr lang="en-US" sz="1600" dirty="0" err="1" smtClean="0"/>
              <a:t>phân</a:t>
            </a:r>
            <a:r>
              <a:rPr lang="en-US" sz="1600" dirty="0" smtClean="0"/>
              <a:t> </a:t>
            </a:r>
            <a:r>
              <a:rPr lang="en-US" sz="1600" dirty="0" err="1" smtClean="0"/>
              <a:t>phối</a:t>
            </a:r>
            <a:r>
              <a:rPr lang="en-US" sz="1600" dirty="0" smtClean="0"/>
              <a:t> (</a:t>
            </a:r>
            <a:r>
              <a:rPr lang="en-US" sz="1600" dirty="0" err="1" smtClean="0">
                <a:solidFill>
                  <a:srgbClr val="FF0000"/>
                </a:solidFill>
              </a:rPr>
              <a:t>không</a:t>
            </a:r>
            <a:r>
              <a:rPr lang="en-US" sz="1600" dirty="0" smtClean="0">
                <a:solidFill>
                  <a:srgbClr val="FF0000"/>
                </a:solidFill>
              </a:rPr>
              <a:t> </a:t>
            </a:r>
            <a:r>
              <a:rPr lang="en-US" sz="1600" dirty="0" err="1" smtClean="0">
                <a:solidFill>
                  <a:srgbClr val="FF0000"/>
                </a:solidFill>
              </a:rPr>
              <a:t>bán</a:t>
            </a:r>
            <a:r>
              <a:rPr lang="en-US" sz="1600" dirty="0" smtClean="0">
                <a:solidFill>
                  <a:srgbClr val="FF0000"/>
                </a:solidFill>
              </a:rPr>
              <a:t> </a:t>
            </a:r>
            <a:r>
              <a:rPr lang="en-US" sz="1600" dirty="0" err="1" smtClean="0">
                <a:solidFill>
                  <a:srgbClr val="FF0000"/>
                </a:solidFill>
              </a:rPr>
              <a:t>lẻ</a:t>
            </a:r>
            <a:r>
              <a:rPr lang="en-US" sz="1600" dirty="0" smtClean="0"/>
              <a:t>) </a:t>
            </a:r>
            <a:r>
              <a:rPr lang="en-US" sz="1600" dirty="0" err="1" smtClean="0"/>
              <a:t>bánh</a:t>
            </a:r>
            <a:r>
              <a:rPr lang="en-US" sz="1600" dirty="0" smtClean="0"/>
              <a:t> </a:t>
            </a:r>
            <a:r>
              <a:rPr lang="en-US" sz="1600" dirty="0" err="1" smtClean="0"/>
              <a:t>mì</a:t>
            </a:r>
            <a:r>
              <a:rPr lang="en-US" sz="1600" dirty="0" smtClean="0"/>
              <a:t> </a:t>
            </a:r>
            <a:r>
              <a:rPr lang="en-US" sz="1600" dirty="0" err="1" smtClean="0"/>
              <a:t>kẹp</a:t>
            </a:r>
            <a:r>
              <a:rPr lang="en-US" sz="1600" dirty="0" smtClean="0"/>
              <a:t> </a:t>
            </a:r>
            <a:r>
              <a:rPr lang="en-US" sz="1600" dirty="0" err="1" smtClean="0"/>
              <a:t>Keebap</a:t>
            </a:r>
            <a:r>
              <a:rPr lang="en-US" sz="1600" dirty="0" smtClean="0"/>
              <a:t> (</a:t>
            </a:r>
            <a:r>
              <a:rPr lang="en-US" sz="1600" dirty="0" err="1" smtClean="0"/>
              <a:t>bánh</a:t>
            </a:r>
            <a:r>
              <a:rPr lang="en-US" sz="1600" dirty="0" smtClean="0"/>
              <a:t> </a:t>
            </a:r>
            <a:r>
              <a:rPr lang="en-US" sz="1600" dirty="0" err="1" smtClean="0"/>
              <a:t>mì</a:t>
            </a:r>
            <a:r>
              <a:rPr lang="en-US" sz="1600" dirty="0" smtClean="0"/>
              <a:t> tam </a:t>
            </a:r>
            <a:r>
              <a:rPr lang="en-US" sz="1600" dirty="0" err="1" smtClean="0"/>
              <a:t>giác</a:t>
            </a:r>
            <a:r>
              <a:rPr lang="en-US" sz="1600" dirty="0" smtClean="0"/>
              <a:t>). </a:t>
            </a:r>
            <a:r>
              <a:rPr lang="en-US" sz="1600" dirty="0" err="1" smtClean="0"/>
              <a:t>Tham</a:t>
            </a:r>
            <a:r>
              <a:rPr lang="en-US" sz="1600" dirty="0" smtClean="0"/>
              <a:t> </a:t>
            </a:r>
            <a:r>
              <a:rPr lang="en-US" sz="1600" dirty="0" err="1" smtClean="0"/>
              <a:t>khảo</a:t>
            </a:r>
            <a:r>
              <a:rPr lang="en-US" sz="1600" dirty="0" smtClean="0"/>
              <a:t> McDonald</a:t>
            </a:r>
          </a:p>
          <a:p>
            <a:pPr>
              <a:buFont typeface="+mj-lt"/>
              <a:buAutoNum type="arabicPeriod"/>
            </a:pPr>
            <a:r>
              <a:rPr lang="en-US" sz="1600" dirty="0" err="1" smtClean="0"/>
              <a:t>Công</a:t>
            </a:r>
            <a:r>
              <a:rPr lang="en-US" sz="1600" dirty="0" smtClean="0"/>
              <a:t> </a:t>
            </a:r>
            <a:r>
              <a:rPr lang="en-US" sz="1600" dirty="0" err="1" smtClean="0"/>
              <a:t>ty</a:t>
            </a:r>
            <a:r>
              <a:rPr lang="en-US" sz="1600" dirty="0" smtClean="0"/>
              <a:t> </a:t>
            </a:r>
            <a:r>
              <a:rPr lang="en-US" sz="1600" dirty="0" err="1" smtClean="0"/>
              <a:t>chuyên</a:t>
            </a:r>
            <a:r>
              <a:rPr lang="en-US" sz="1600" dirty="0" smtClean="0"/>
              <a:t> </a:t>
            </a:r>
            <a:r>
              <a:rPr lang="en-US" sz="1600" dirty="0" err="1" smtClean="0"/>
              <a:t>cung</a:t>
            </a:r>
            <a:r>
              <a:rPr lang="en-US" sz="1600" dirty="0" smtClean="0"/>
              <a:t> </a:t>
            </a:r>
            <a:r>
              <a:rPr lang="en-US" sz="1600" dirty="0" err="1" smtClean="0"/>
              <a:t>cấp</a:t>
            </a:r>
            <a:r>
              <a:rPr lang="en-US" sz="1600" dirty="0" smtClean="0"/>
              <a:t> </a:t>
            </a:r>
            <a:r>
              <a:rPr lang="en-US" sz="1600" dirty="0" err="1" smtClean="0"/>
              <a:t>xuất</a:t>
            </a:r>
            <a:r>
              <a:rPr lang="en-US" sz="1600" dirty="0" smtClean="0"/>
              <a:t> </a:t>
            </a:r>
            <a:r>
              <a:rPr lang="en-US" sz="1600" dirty="0" err="1" smtClean="0"/>
              <a:t>cơm</a:t>
            </a:r>
            <a:r>
              <a:rPr lang="en-US" sz="1600" dirty="0"/>
              <a:t> </a:t>
            </a:r>
            <a:r>
              <a:rPr lang="en-US" sz="1600" dirty="0" err="1" smtClean="0"/>
              <a:t>cho</a:t>
            </a:r>
            <a:r>
              <a:rPr lang="en-US" sz="1600" dirty="0" smtClean="0"/>
              <a:t> </a:t>
            </a:r>
            <a:r>
              <a:rPr lang="en-US" sz="1600" dirty="0" err="1" smtClean="0"/>
              <a:t>các</a:t>
            </a:r>
            <a:r>
              <a:rPr lang="en-US" sz="1600" dirty="0" smtClean="0"/>
              <a:t> </a:t>
            </a:r>
            <a:r>
              <a:rPr lang="en-US" sz="1600" dirty="0" err="1" smtClean="0"/>
              <a:t>nhà</a:t>
            </a:r>
            <a:r>
              <a:rPr lang="en-US" sz="1600" dirty="0" smtClean="0"/>
              <a:t> </a:t>
            </a:r>
            <a:r>
              <a:rPr lang="en-US" sz="1600" dirty="0" err="1" smtClean="0"/>
              <a:t>máy</a:t>
            </a:r>
            <a:r>
              <a:rPr lang="en-US" sz="1600" dirty="0" smtClean="0"/>
              <a:t>, </a:t>
            </a:r>
            <a:r>
              <a:rPr lang="en-US" sz="1600" dirty="0" err="1" smtClean="0"/>
              <a:t>khu</a:t>
            </a:r>
            <a:r>
              <a:rPr lang="en-US" sz="1600" dirty="0" smtClean="0"/>
              <a:t> </a:t>
            </a:r>
            <a:r>
              <a:rPr lang="en-US" sz="1600" dirty="0" err="1" smtClean="0"/>
              <a:t>công</a:t>
            </a:r>
            <a:r>
              <a:rPr lang="en-US" sz="1600" dirty="0" smtClean="0"/>
              <a:t> </a:t>
            </a:r>
            <a:r>
              <a:rPr lang="en-US" sz="1600" dirty="0" err="1" smtClean="0"/>
              <a:t>nghiệp</a:t>
            </a:r>
            <a:r>
              <a:rPr lang="en-US" sz="1600" dirty="0"/>
              <a:t>.</a:t>
            </a:r>
            <a:endParaRPr lang="en-US" sz="1600" dirty="0" smtClean="0"/>
          </a:p>
          <a:p>
            <a:pPr marL="0" indent="0">
              <a:buNone/>
            </a:pPr>
            <a:endParaRPr lang="en-US" sz="1600" dirty="0" smtClean="0"/>
          </a:p>
          <a:p>
            <a:pPr marL="0" indent="0">
              <a:buNone/>
            </a:pPr>
            <a:r>
              <a:rPr lang="en-US" sz="1600" dirty="0" err="1" smtClean="0"/>
              <a:t>Yêu</a:t>
            </a:r>
            <a:r>
              <a:rPr lang="en-US" sz="1600" dirty="0" smtClean="0"/>
              <a:t> </a:t>
            </a:r>
            <a:r>
              <a:rPr lang="en-US" sz="1600" dirty="0" err="1" smtClean="0"/>
              <a:t>cầu</a:t>
            </a:r>
            <a:r>
              <a:rPr lang="en-US" sz="1600" dirty="0" smtClean="0"/>
              <a:t> </a:t>
            </a:r>
            <a:r>
              <a:rPr lang="en-US" sz="1600" dirty="0" err="1" smtClean="0"/>
              <a:t>đề</a:t>
            </a:r>
            <a:r>
              <a:rPr lang="en-US" sz="1600" dirty="0" smtClean="0"/>
              <a:t> </a:t>
            </a:r>
            <a:r>
              <a:rPr lang="en-US" sz="1600" dirty="0" err="1" smtClean="0"/>
              <a:t>tài</a:t>
            </a:r>
            <a:r>
              <a:rPr lang="en-US" sz="1600" dirty="0" smtClean="0"/>
              <a:t>:</a:t>
            </a:r>
          </a:p>
          <a:p>
            <a:pPr>
              <a:buAutoNum type="arabicPeriod"/>
            </a:pPr>
            <a:r>
              <a:rPr lang="en-US" sz="1600" dirty="0" err="1" smtClean="0"/>
              <a:t>Tìm</a:t>
            </a:r>
            <a:r>
              <a:rPr lang="en-US" sz="1600" dirty="0" smtClean="0"/>
              <a:t> </a:t>
            </a:r>
            <a:r>
              <a:rPr lang="en-US" sz="1600" dirty="0" err="1" smtClean="0"/>
              <a:t>hiểu</a:t>
            </a:r>
            <a:r>
              <a:rPr lang="en-US" sz="1600" dirty="0" smtClean="0"/>
              <a:t> </a:t>
            </a:r>
            <a:r>
              <a:rPr lang="en-US" sz="1600" dirty="0" err="1" smtClean="0"/>
              <a:t>và</a:t>
            </a:r>
            <a:r>
              <a:rPr lang="en-US" sz="1600" dirty="0" smtClean="0"/>
              <a:t> </a:t>
            </a:r>
            <a:r>
              <a:rPr lang="en-US" sz="1600" dirty="0" err="1" smtClean="0"/>
              <a:t>viết</a:t>
            </a:r>
            <a:r>
              <a:rPr lang="en-US" sz="1600" dirty="0" smtClean="0"/>
              <a:t> </a:t>
            </a:r>
            <a:r>
              <a:rPr lang="en-US" sz="1600" dirty="0" err="1" smtClean="0"/>
              <a:t>báo</a:t>
            </a:r>
            <a:r>
              <a:rPr lang="en-US" sz="1600" dirty="0" smtClean="0"/>
              <a:t> </a:t>
            </a:r>
            <a:r>
              <a:rPr lang="en-US" sz="1600" dirty="0" err="1" smtClean="0"/>
              <a:t>cáo</a:t>
            </a:r>
            <a:r>
              <a:rPr lang="en-US" sz="1600" dirty="0" smtClean="0"/>
              <a:t> </a:t>
            </a:r>
            <a:r>
              <a:rPr lang="en-US" sz="1600" dirty="0" err="1" smtClean="0"/>
              <a:t>về</a:t>
            </a:r>
            <a:r>
              <a:rPr lang="en-US" sz="1600" dirty="0" smtClean="0"/>
              <a:t> </a:t>
            </a:r>
            <a:r>
              <a:rPr lang="en-US" sz="1600" dirty="0" err="1" smtClean="0"/>
              <a:t>mô</a:t>
            </a:r>
            <a:r>
              <a:rPr lang="en-US" sz="1600" dirty="0" smtClean="0"/>
              <a:t> </a:t>
            </a:r>
            <a:r>
              <a:rPr lang="en-US" sz="1600" dirty="0" err="1" smtClean="0"/>
              <a:t>hình</a:t>
            </a:r>
            <a:r>
              <a:rPr lang="en-US" sz="1600" dirty="0" smtClean="0"/>
              <a:t> </a:t>
            </a:r>
            <a:r>
              <a:rPr lang="en-US" sz="1600" dirty="0" err="1" smtClean="0"/>
              <a:t>kinh</a:t>
            </a:r>
            <a:r>
              <a:rPr lang="en-US" sz="1600" dirty="0" smtClean="0"/>
              <a:t> </a:t>
            </a:r>
            <a:r>
              <a:rPr lang="en-US" sz="1600" dirty="0" err="1" smtClean="0"/>
              <a:t>doanh</a:t>
            </a:r>
            <a:r>
              <a:rPr lang="en-US" sz="1600" dirty="0" smtClean="0"/>
              <a:t>, </a:t>
            </a:r>
            <a:r>
              <a:rPr lang="en-US" sz="1600" dirty="0" err="1" smtClean="0"/>
              <a:t>kế</a:t>
            </a:r>
            <a:r>
              <a:rPr lang="en-US" sz="1600" dirty="0" smtClean="0"/>
              <a:t> </a:t>
            </a:r>
            <a:r>
              <a:rPr lang="en-US" sz="1600" dirty="0" err="1" smtClean="0"/>
              <a:t>hoạch</a:t>
            </a:r>
            <a:r>
              <a:rPr lang="en-US" sz="1600" dirty="0" smtClean="0"/>
              <a:t> </a:t>
            </a:r>
            <a:r>
              <a:rPr lang="en-US" sz="1600" dirty="0" err="1" smtClean="0"/>
              <a:t>kinh</a:t>
            </a:r>
            <a:r>
              <a:rPr lang="en-US" sz="1600" dirty="0" smtClean="0"/>
              <a:t> </a:t>
            </a:r>
            <a:r>
              <a:rPr lang="en-US" sz="1600" dirty="0" err="1" smtClean="0"/>
              <a:t>doanh</a:t>
            </a:r>
            <a:endParaRPr lang="en-US" sz="1600" dirty="0" smtClean="0"/>
          </a:p>
          <a:p>
            <a:pPr>
              <a:buAutoNum type="arabicPeriod"/>
            </a:pPr>
            <a:r>
              <a:rPr lang="en-US" sz="1600" dirty="0" smtClean="0"/>
              <a:t>Video clip </a:t>
            </a:r>
            <a:r>
              <a:rPr lang="en-US" sz="1600" dirty="0" err="1" smtClean="0"/>
              <a:t>kịch</a:t>
            </a:r>
            <a:r>
              <a:rPr lang="en-US" sz="1600" dirty="0" smtClean="0"/>
              <a:t> </a:t>
            </a:r>
            <a:r>
              <a:rPr lang="en-US" sz="1600" dirty="0" err="1" smtClean="0"/>
              <a:t>bản</a:t>
            </a:r>
            <a:r>
              <a:rPr lang="en-US" sz="1600" dirty="0" smtClean="0"/>
              <a:t> </a:t>
            </a:r>
            <a:r>
              <a:rPr lang="en-US" sz="1600" dirty="0" err="1" smtClean="0"/>
              <a:t>tương</a:t>
            </a:r>
            <a:r>
              <a:rPr lang="en-US" sz="1600" dirty="0" smtClean="0"/>
              <a:t> </a:t>
            </a:r>
            <a:r>
              <a:rPr lang="en-US" sz="1600" dirty="0" err="1" smtClean="0"/>
              <a:t>tác</a:t>
            </a:r>
            <a:r>
              <a:rPr lang="en-US" sz="1600" dirty="0" smtClean="0"/>
              <a:t> </a:t>
            </a:r>
            <a:r>
              <a:rPr lang="en-US" sz="1600" dirty="0" err="1" smtClean="0"/>
              <a:t>thể</a:t>
            </a:r>
            <a:r>
              <a:rPr lang="en-US" sz="1600" dirty="0" smtClean="0"/>
              <a:t> </a:t>
            </a:r>
            <a:r>
              <a:rPr lang="en-US" sz="1600" dirty="0" err="1" smtClean="0"/>
              <a:t>hiện</a:t>
            </a:r>
            <a:r>
              <a:rPr lang="en-US" sz="1600" dirty="0" smtClean="0"/>
              <a:t> </a:t>
            </a:r>
            <a:r>
              <a:rPr lang="en-US" sz="1600" dirty="0" err="1" smtClean="0"/>
              <a:t>mô</a:t>
            </a:r>
            <a:r>
              <a:rPr lang="en-US" sz="1600" dirty="0" smtClean="0"/>
              <a:t> </a:t>
            </a:r>
            <a:r>
              <a:rPr lang="en-US" sz="1600" dirty="0" err="1" smtClean="0"/>
              <a:t>hình</a:t>
            </a:r>
            <a:r>
              <a:rPr lang="en-US" sz="1600" dirty="0" smtClean="0"/>
              <a:t> </a:t>
            </a:r>
            <a:r>
              <a:rPr lang="en-US" sz="1600" dirty="0" err="1" smtClean="0"/>
              <a:t>kinh</a:t>
            </a:r>
            <a:r>
              <a:rPr lang="en-US" sz="1600" dirty="0" smtClean="0"/>
              <a:t> </a:t>
            </a:r>
            <a:r>
              <a:rPr lang="en-US" sz="1600" dirty="0" err="1" smtClean="0"/>
              <a:t>doanh</a:t>
            </a:r>
            <a:endParaRPr lang="en-US" sz="1600" dirty="0" smtClean="0"/>
          </a:p>
          <a:p>
            <a:pPr>
              <a:buAutoNum type="arabicPeriod"/>
            </a:pPr>
            <a:r>
              <a:rPr lang="en-US" sz="1600" dirty="0" err="1" smtClean="0"/>
              <a:t>Các</a:t>
            </a:r>
            <a:r>
              <a:rPr lang="en-US" sz="1600" dirty="0" smtClean="0"/>
              <a:t> module </a:t>
            </a:r>
            <a:r>
              <a:rPr lang="en-US" sz="1600" dirty="0" err="1" smtClean="0"/>
              <a:t>bắt</a:t>
            </a:r>
            <a:r>
              <a:rPr lang="en-US" sz="1600" dirty="0" smtClean="0"/>
              <a:t> </a:t>
            </a:r>
            <a:r>
              <a:rPr lang="en-US" sz="1600" dirty="0" err="1" smtClean="0"/>
              <a:t>buột</a:t>
            </a:r>
            <a:r>
              <a:rPr lang="en-US" sz="1600" dirty="0" smtClean="0"/>
              <a:t> </a:t>
            </a:r>
            <a:r>
              <a:rPr lang="en-US" sz="1600" dirty="0" err="1" smtClean="0"/>
              <a:t>triển</a:t>
            </a:r>
            <a:r>
              <a:rPr lang="en-US" sz="1600" dirty="0" smtClean="0"/>
              <a:t> </a:t>
            </a:r>
            <a:r>
              <a:rPr lang="en-US" sz="1600" dirty="0" err="1" smtClean="0"/>
              <a:t>khai</a:t>
            </a:r>
            <a:r>
              <a:rPr lang="en-US" sz="1600" dirty="0" smtClean="0"/>
              <a:t> Purchasing, Warehouse, Manufacture (MRPII), Sale, Payment</a:t>
            </a:r>
            <a:endParaRPr lang="en-US" dirty="0"/>
          </a:p>
        </p:txBody>
      </p:sp>
    </p:spTree>
    <p:extLst>
      <p:ext uri="{BB962C8B-B14F-4D97-AF65-F5344CB8AC3E}">
        <p14:creationId xmlns:p14="http://schemas.microsoft.com/office/powerpoint/2010/main" val="2490718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Nhóm</a:t>
            </a:r>
            <a:r>
              <a:rPr lang="en-US" dirty="0"/>
              <a:t> </a:t>
            </a:r>
            <a:r>
              <a:rPr lang="en-US" dirty="0" err="1"/>
              <a:t>đề</a:t>
            </a:r>
            <a:r>
              <a:rPr lang="en-US" dirty="0"/>
              <a:t> </a:t>
            </a:r>
            <a:r>
              <a:rPr lang="en-US" dirty="0" err="1"/>
              <a:t>tài</a:t>
            </a:r>
            <a:r>
              <a:rPr lang="en-US" dirty="0"/>
              <a:t> </a:t>
            </a:r>
            <a:r>
              <a:rPr lang="en-US" dirty="0" smtClean="0"/>
              <a:t>IV ()</a:t>
            </a:r>
            <a:endParaRPr lang="en-US" dirty="0"/>
          </a:p>
        </p:txBody>
      </p:sp>
      <p:sp>
        <p:nvSpPr>
          <p:cNvPr id="3" name="Content Placeholder 2"/>
          <p:cNvSpPr>
            <a:spLocks noGrp="1"/>
          </p:cNvSpPr>
          <p:nvPr>
            <p:ph idx="1"/>
          </p:nvPr>
        </p:nvSpPr>
        <p:spPr>
          <a:xfrm>
            <a:off x="673100" y="1390650"/>
            <a:ext cx="8115300" cy="5213350"/>
          </a:xfrm>
        </p:spPr>
        <p:txBody>
          <a:bodyPr/>
          <a:lstStyle/>
          <a:p>
            <a:pPr marL="0" indent="0">
              <a:buNone/>
            </a:pPr>
            <a:r>
              <a:rPr lang="en-US" dirty="0" err="1"/>
              <a:t>Nhóm</a:t>
            </a:r>
            <a:r>
              <a:rPr lang="en-US" dirty="0"/>
              <a:t> </a:t>
            </a:r>
            <a:r>
              <a:rPr lang="en-US" dirty="0" err="1"/>
              <a:t>đề</a:t>
            </a:r>
            <a:r>
              <a:rPr lang="en-US" dirty="0"/>
              <a:t> </a:t>
            </a:r>
            <a:r>
              <a:rPr lang="en-US" dirty="0" err="1"/>
              <a:t>tài</a:t>
            </a:r>
            <a:r>
              <a:rPr lang="en-US" dirty="0"/>
              <a:t> </a:t>
            </a:r>
            <a:r>
              <a:rPr lang="en-US" dirty="0" smtClean="0"/>
              <a:t>IV: </a:t>
            </a:r>
            <a:r>
              <a:rPr lang="en-US" dirty="0" err="1" smtClean="0"/>
              <a:t>Odoo</a:t>
            </a:r>
            <a:r>
              <a:rPr lang="en-US" dirty="0" smtClean="0"/>
              <a:t> Development </a:t>
            </a:r>
            <a:r>
              <a:rPr lang="en-US" dirty="0" err="1" smtClean="0"/>
              <a:t>trên</a:t>
            </a:r>
            <a:r>
              <a:rPr lang="en-US" dirty="0" smtClean="0"/>
              <a:t> </a:t>
            </a:r>
            <a:r>
              <a:rPr lang="en-US" dirty="0" err="1" smtClean="0"/>
              <a:t>Odoo</a:t>
            </a:r>
            <a:r>
              <a:rPr lang="en-US" dirty="0" smtClean="0"/>
              <a:t> 10</a:t>
            </a:r>
            <a:endParaRPr lang="en-US" sz="1600" dirty="0" smtClean="0">
              <a:solidFill>
                <a:schemeClr val="tx1">
                  <a:lumMod val="65000"/>
                  <a:lumOff val="35000"/>
                </a:schemeClr>
              </a:solidFill>
              <a:latin typeface="Comic Sans MS" pitchFamily="66" charset="0"/>
              <a:ea typeface="PMingLiU" pitchFamily="18" charset="-120"/>
            </a:endParaRPr>
          </a:p>
          <a:p>
            <a:pPr>
              <a:buFont typeface="+mj-lt"/>
              <a:buAutoNum type="arabicPeriod"/>
              <a:defRPr/>
            </a:pPr>
            <a:r>
              <a:rPr lang="en-US" sz="1600" dirty="0" smtClean="0">
                <a:solidFill>
                  <a:schemeClr val="tx1"/>
                </a:solidFill>
                <a:latin typeface="VNF-Comic Sans (Body)"/>
                <a:ea typeface="PMingLiU" pitchFamily="18" charset="-120"/>
                <a:cs typeface="Times New Roman" pitchFamily="18" charset="0"/>
              </a:rPr>
              <a:t>Forecasting</a:t>
            </a:r>
          </a:p>
          <a:p>
            <a:pPr>
              <a:buFont typeface="+mj-lt"/>
              <a:buAutoNum type="arabicPeriod"/>
              <a:defRPr/>
            </a:pPr>
            <a:r>
              <a:rPr lang="en-US" sz="1600" dirty="0" smtClean="0">
                <a:solidFill>
                  <a:schemeClr val="tx1"/>
                </a:solidFill>
                <a:latin typeface="VNF-Comic Sans (Body)"/>
                <a:ea typeface="PMingLiU" pitchFamily="18" charset="-120"/>
                <a:cs typeface="Times New Roman" pitchFamily="18" charset="0"/>
              </a:rPr>
              <a:t>Transportation Management</a:t>
            </a:r>
          </a:p>
          <a:p>
            <a:pPr>
              <a:buFont typeface="+mj-lt"/>
              <a:buAutoNum type="arabicPeriod"/>
              <a:defRPr/>
            </a:pPr>
            <a:r>
              <a:rPr lang="en-US" sz="1600" dirty="0" err="1" smtClean="0">
                <a:solidFill>
                  <a:schemeClr val="tx1"/>
                </a:solidFill>
                <a:latin typeface="VNF-Comic Sans (Body)"/>
                <a:ea typeface="PMingLiU" pitchFamily="18" charset="-120"/>
                <a:cs typeface="Times New Roman" pitchFamily="18" charset="0"/>
              </a:rPr>
              <a:t>Quản</a:t>
            </a:r>
            <a:r>
              <a:rPr lang="en-US" sz="1600" dirty="0" smtClean="0">
                <a:solidFill>
                  <a:schemeClr val="tx1"/>
                </a:solidFill>
                <a:latin typeface="VNF-Comic Sans (Body)"/>
                <a:ea typeface="PMingLiU" pitchFamily="18" charset="-120"/>
                <a:cs typeface="Times New Roman" pitchFamily="18" charset="0"/>
              </a:rPr>
              <a:t> </a:t>
            </a:r>
            <a:r>
              <a:rPr lang="en-US" sz="1600" dirty="0" err="1" smtClean="0">
                <a:solidFill>
                  <a:schemeClr val="tx1"/>
                </a:solidFill>
                <a:latin typeface="VNF-Comic Sans (Body)"/>
                <a:ea typeface="PMingLiU" pitchFamily="18" charset="-120"/>
                <a:cs typeface="Times New Roman" pitchFamily="18" charset="0"/>
              </a:rPr>
              <a:t>trị</a:t>
            </a:r>
            <a:r>
              <a:rPr lang="en-US" sz="1600" dirty="0" smtClean="0">
                <a:solidFill>
                  <a:schemeClr val="tx1"/>
                </a:solidFill>
                <a:latin typeface="VNF-Comic Sans (Body)"/>
                <a:ea typeface="PMingLiU" pitchFamily="18" charset="-120"/>
                <a:cs typeface="Times New Roman" pitchFamily="18" charset="0"/>
              </a:rPr>
              <a:t> </a:t>
            </a:r>
            <a:r>
              <a:rPr lang="en-US" sz="1600" dirty="0" err="1" smtClean="0">
                <a:solidFill>
                  <a:schemeClr val="tx1"/>
                </a:solidFill>
                <a:latin typeface="VNF-Comic Sans (Body)"/>
                <a:ea typeface="PMingLiU" pitchFamily="18" charset="-120"/>
                <a:cs typeface="Times New Roman" pitchFamily="18" charset="0"/>
              </a:rPr>
              <a:t>nhà</a:t>
            </a:r>
            <a:r>
              <a:rPr lang="en-US" sz="1600" dirty="0" smtClean="0">
                <a:solidFill>
                  <a:schemeClr val="tx1"/>
                </a:solidFill>
                <a:latin typeface="VNF-Comic Sans (Body)"/>
                <a:ea typeface="PMingLiU" pitchFamily="18" charset="-120"/>
                <a:cs typeface="Times New Roman" pitchFamily="18" charset="0"/>
              </a:rPr>
              <a:t> </a:t>
            </a:r>
            <a:r>
              <a:rPr lang="en-US" sz="1600" dirty="0" err="1" smtClean="0">
                <a:solidFill>
                  <a:schemeClr val="tx1"/>
                </a:solidFill>
                <a:latin typeface="VNF-Comic Sans (Body)"/>
                <a:ea typeface="PMingLiU" pitchFamily="18" charset="-120"/>
                <a:cs typeface="Times New Roman" pitchFamily="18" charset="0"/>
              </a:rPr>
              <a:t>hàng</a:t>
            </a:r>
            <a:endParaRPr lang="en-US" sz="1600" dirty="0">
              <a:solidFill>
                <a:schemeClr val="tx1"/>
              </a:solidFill>
              <a:latin typeface="VNF-Comic Sans (Body)"/>
              <a:ea typeface="PMingLiU" pitchFamily="18" charset="-120"/>
              <a:cs typeface="Times New Roman" pitchFamily="18" charset="0"/>
            </a:endParaRPr>
          </a:p>
          <a:p>
            <a:pPr>
              <a:buFont typeface="+mj-lt"/>
              <a:buAutoNum type="arabicPeriod"/>
              <a:defRPr/>
            </a:pPr>
            <a:r>
              <a:rPr lang="en-US" sz="1600" dirty="0" err="1" smtClean="0">
                <a:solidFill>
                  <a:schemeClr val="tx1"/>
                </a:solidFill>
                <a:latin typeface="VNF-Comic Sans (Body)"/>
                <a:ea typeface="PMingLiU" pitchFamily="18" charset="-120"/>
                <a:cs typeface="Times New Roman" pitchFamily="18" charset="0"/>
              </a:rPr>
              <a:t>Quản</a:t>
            </a:r>
            <a:r>
              <a:rPr lang="en-US" sz="1600" dirty="0" smtClean="0">
                <a:solidFill>
                  <a:schemeClr val="tx1"/>
                </a:solidFill>
                <a:latin typeface="VNF-Comic Sans (Body)"/>
                <a:ea typeface="PMingLiU" pitchFamily="18" charset="-120"/>
                <a:cs typeface="Times New Roman" pitchFamily="18" charset="0"/>
              </a:rPr>
              <a:t> </a:t>
            </a:r>
            <a:r>
              <a:rPr lang="en-US" sz="1600" dirty="0" err="1" smtClean="0">
                <a:solidFill>
                  <a:schemeClr val="tx1"/>
                </a:solidFill>
                <a:latin typeface="VNF-Comic Sans (Body)"/>
                <a:ea typeface="PMingLiU" pitchFamily="18" charset="-120"/>
                <a:cs typeface="Times New Roman" pitchFamily="18" charset="0"/>
              </a:rPr>
              <a:t>trị</a:t>
            </a:r>
            <a:r>
              <a:rPr lang="en-US" sz="1600" dirty="0" smtClean="0">
                <a:solidFill>
                  <a:schemeClr val="tx1"/>
                </a:solidFill>
                <a:latin typeface="VNF-Comic Sans (Body)"/>
                <a:ea typeface="PMingLiU" pitchFamily="18" charset="-120"/>
                <a:cs typeface="Times New Roman" pitchFamily="18" charset="0"/>
              </a:rPr>
              <a:t> </a:t>
            </a:r>
            <a:r>
              <a:rPr lang="en-US" sz="1600" dirty="0" err="1" smtClean="0">
                <a:solidFill>
                  <a:schemeClr val="tx1"/>
                </a:solidFill>
                <a:latin typeface="VNF-Comic Sans (Body)"/>
                <a:ea typeface="PMingLiU" pitchFamily="18" charset="-120"/>
                <a:cs typeface="Times New Roman" pitchFamily="18" charset="0"/>
              </a:rPr>
              <a:t>khách</a:t>
            </a:r>
            <a:r>
              <a:rPr lang="en-US" sz="1600" dirty="0" smtClean="0">
                <a:solidFill>
                  <a:schemeClr val="tx1"/>
                </a:solidFill>
                <a:latin typeface="VNF-Comic Sans (Body)"/>
                <a:ea typeface="PMingLiU" pitchFamily="18" charset="-120"/>
                <a:cs typeface="Times New Roman" pitchFamily="18" charset="0"/>
              </a:rPr>
              <a:t> </a:t>
            </a:r>
            <a:r>
              <a:rPr lang="en-US" sz="1600" dirty="0" err="1" smtClean="0">
                <a:solidFill>
                  <a:schemeClr val="tx1"/>
                </a:solidFill>
                <a:latin typeface="VNF-Comic Sans (Body)"/>
                <a:ea typeface="PMingLiU" pitchFamily="18" charset="-120"/>
                <a:cs typeface="Times New Roman" pitchFamily="18" charset="0"/>
              </a:rPr>
              <a:t>sạn</a:t>
            </a:r>
            <a:endParaRPr lang="en-US" sz="1600" dirty="0" smtClean="0">
              <a:solidFill>
                <a:schemeClr val="tx1"/>
              </a:solidFill>
              <a:latin typeface="VNF-Comic Sans (Body)"/>
              <a:ea typeface="PMingLiU" pitchFamily="18" charset="-120"/>
              <a:cs typeface="Times New Roman" pitchFamily="18" charset="0"/>
            </a:endParaRPr>
          </a:p>
          <a:p>
            <a:pPr>
              <a:buFont typeface="+mj-lt"/>
              <a:buAutoNum type="arabicPeriod"/>
              <a:defRPr/>
            </a:pPr>
            <a:r>
              <a:rPr lang="en-US" sz="1600" smtClean="0">
                <a:solidFill>
                  <a:schemeClr val="tx1"/>
                </a:solidFill>
                <a:latin typeface="VNF-Comic Sans (Body)"/>
                <a:ea typeface="PMingLiU" pitchFamily="18" charset="-120"/>
                <a:cs typeface="Times New Roman" pitchFamily="18" charset="0"/>
              </a:rPr>
              <a:t>Khác</a:t>
            </a:r>
            <a:endParaRPr lang="en-US" sz="1600" dirty="0" smtClean="0">
              <a:solidFill>
                <a:schemeClr val="tx1"/>
              </a:solidFill>
              <a:latin typeface="VNF-Comic Sans (Body)"/>
              <a:ea typeface="PMingLiU" pitchFamily="18" charset="-120"/>
              <a:cs typeface="Times New Roman" pitchFamily="18" charset="0"/>
            </a:endParaRPr>
          </a:p>
          <a:p>
            <a:pPr marL="0" indent="0">
              <a:buNone/>
            </a:pPr>
            <a:endParaRPr lang="en-US" sz="1600" dirty="0" smtClean="0"/>
          </a:p>
          <a:p>
            <a:endParaRPr lang="en-US" dirty="0"/>
          </a:p>
        </p:txBody>
      </p:sp>
    </p:spTree>
    <p:extLst>
      <p:ext uri="{BB962C8B-B14F-4D97-AF65-F5344CB8AC3E}">
        <p14:creationId xmlns:p14="http://schemas.microsoft.com/office/powerpoint/2010/main" val="790849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a:defRPr/>
            </a:pPr>
            <a:r>
              <a:rPr lang="en-US" dirty="0" err="1" smtClean="0"/>
              <a:t>Câu</a:t>
            </a:r>
            <a:r>
              <a:rPr lang="en-US" dirty="0" smtClean="0"/>
              <a:t> </a:t>
            </a:r>
            <a:r>
              <a:rPr lang="en-US" dirty="0" err="1" smtClean="0"/>
              <a:t>hỏi</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Nhắc lại lịch sử quản trị học đương đại</a:t>
            </a:r>
            <a:endParaRPr lang="en-US" dirty="0"/>
          </a:p>
        </p:txBody>
      </p:sp>
      <p:sp>
        <p:nvSpPr>
          <p:cNvPr id="5" name="Content Placeholder 4"/>
          <p:cNvSpPr>
            <a:spLocks noGrp="1"/>
          </p:cNvSpPr>
          <p:nvPr>
            <p:ph idx="1"/>
          </p:nvPr>
        </p:nvSpPr>
        <p:spPr>
          <a:xfrm>
            <a:off x="723220" y="1443264"/>
            <a:ext cx="6330723" cy="1561193"/>
          </a:xfrm>
        </p:spPr>
        <p:txBody>
          <a:bodyPr/>
          <a:lstStyle/>
          <a:p>
            <a:r>
              <a:rPr lang="en-US" dirty="0" err="1" smtClean="0"/>
              <a:t>Federic</a:t>
            </a:r>
            <a:r>
              <a:rPr lang="en-US" dirty="0" smtClean="0"/>
              <a:t> Taylor</a:t>
            </a:r>
          </a:p>
          <a:p>
            <a:r>
              <a:rPr lang="en-US" dirty="0" err="1" smtClean="0"/>
              <a:t>Kỹ</a:t>
            </a:r>
            <a:r>
              <a:rPr lang="en-US" dirty="0" smtClean="0"/>
              <a:t> </a:t>
            </a:r>
            <a:r>
              <a:rPr lang="en-US" dirty="0" err="1" smtClean="0"/>
              <a:t>sư</a:t>
            </a:r>
            <a:endParaRPr lang="en-US" dirty="0" smtClean="0"/>
          </a:p>
          <a:p>
            <a:r>
              <a:rPr lang="en-US" dirty="0" err="1" smtClean="0"/>
              <a:t>Áp</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vào</a:t>
            </a:r>
            <a:r>
              <a:rPr lang="en-US" dirty="0" smtClean="0"/>
              <a:t> </a:t>
            </a:r>
            <a:r>
              <a:rPr lang="en-US" dirty="0" err="1" smtClean="0"/>
              <a:t>quản</a:t>
            </a:r>
            <a:r>
              <a:rPr lang="en-US" dirty="0" smtClean="0"/>
              <a:t> </a:t>
            </a:r>
            <a:r>
              <a:rPr lang="en-US" dirty="0" err="1" smtClean="0"/>
              <a:t>lý</a:t>
            </a:r>
            <a:endParaRPr lang="en-US" dirty="0"/>
          </a:p>
        </p:txBody>
      </p:sp>
      <p:pic>
        <p:nvPicPr>
          <p:cNvPr id="6" name="Picture 5" descr="Frederick_Winslow_Taylor.jpg"/>
          <p:cNvPicPr>
            <a:picLocks noChangeAspect="1"/>
          </p:cNvPicPr>
          <p:nvPr/>
        </p:nvPicPr>
        <p:blipFill>
          <a:blip r:embed="rId2"/>
          <a:stretch>
            <a:fillRect/>
          </a:stretch>
        </p:blipFill>
        <p:spPr>
          <a:xfrm>
            <a:off x="7021286" y="1308327"/>
            <a:ext cx="1905000" cy="2847975"/>
          </a:xfrm>
          <a:prstGeom prst="rect">
            <a:avLst/>
          </a:prstGeom>
        </p:spPr>
      </p:pic>
      <p:pic>
        <p:nvPicPr>
          <p:cNvPr id="7" name="Picture 6" descr="Henry-Ford.jpg"/>
          <p:cNvPicPr>
            <a:picLocks noChangeAspect="1"/>
          </p:cNvPicPr>
          <p:nvPr/>
        </p:nvPicPr>
        <p:blipFill>
          <a:blip r:embed="rId3"/>
          <a:stretch>
            <a:fillRect/>
          </a:stretch>
        </p:blipFill>
        <p:spPr>
          <a:xfrm>
            <a:off x="756104" y="3454400"/>
            <a:ext cx="2513238" cy="2513238"/>
          </a:xfrm>
          <a:prstGeom prst="rect">
            <a:avLst/>
          </a:prstGeom>
        </p:spPr>
      </p:pic>
      <p:sp>
        <p:nvSpPr>
          <p:cNvPr id="8" name="Content Placeholder 4"/>
          <p:cNvSpPr txBox="1">
            <a:spLocks/>
          </p:cNvSpPr>
          <p:nvPr/>
        </p:nvSpPr>
        <p:spPr bwMode="auto">
          <a:xfrm>
            <a:off x="3314020" y="4571093"/>
            <a:ext cx="5496151" cy="15611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Tx/>
              <a:buFont typeface="Arial" pitchFamily="34" charset="0"/>
              <a:buChar char="•"/>
              <a:tabLst/>
              <a:defRPr/>
            </a:pPr>
            <a:r>
              <a:rPr kumimoji="0" lang="en-US" sz="2000" b="1" i="0" u="none" strike="noStrike" kern="0" cap="none" spc="0" normalizeH="0" baseline="0" noProof="0" dirty="0" smtClean="0">
                <a:ln>
                  <a:noFill/>
                </a:ln>
                <a:solidFill>
                  <a:schemeClr val="tx1">
                    <a:lumMod val="50000"/>
                  </a:schemeClr>
                </a:solidFill>
                <a:effectLst/>
                <a:uLnTx/>
                <a:uFillTx/>
                <a:latin typeface="+mn-lt"/>
                <a:ea typeface="+mn-ea"/>
                <a:cs typeface="+mn-cs"/>
              </a:rPr>
              <a:t>Henry Ford</a:t>
            </a:r>
          </a:p>
          <a:p>
            <a:pPr marL="342900" lvl="0" indent="-342900">
              <a:spcBef>
                <a:spcPct val="20000"/>
              </a:spcBef>
              <a:buClr>
                <a:schemeClr val="folHlink"/>
              </a:buClr>
              <a:buFont typeface="Arial" pitchFamily="34" charset="0"/>
              <a:buChar char="•"/>
              <a:defRPr/>
            </a:pPr>
            <a:r>
              <a:rPr lang="en-US" sz="2000" b="1" dirty="0" smtClean="0">
                <a:solidFill>
                  <a:schemeClr val="tx1">
                    <a:lumMod val="50000"/>
                  </a:schemeClr>
                </a:solidFill>
              </a:rPr>
              <a:t>Any customers can have a car painted any color that he wants as long it is black</a:t>
            </a:r>
            <a:endParaRPr kumimoji="0" lang="en-US" sz="2000" b="1" i="0" u="none" strike="noStrike" kern="0" cap="none" spc="0" normalizeH="0" baseline="0" noProof="0" dirty="0">
              <a:ln>
                <a:noFill/>
              </a:ln>
              <a:solidFill>
                <a:schemeClr val="tx1">
                  <a:lumMod val="50000"/>
                </a:schemeClr>
              </a:solidFill>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linds(horizontal)">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blinds(horizontal)">
                                      <p:cBhvr>
                                        <p:cTn id="3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Chaplin Modern Times</a:t>
            </a:r>
            <a:endParaRPr lang="en-US" dirty="0"/>
          </a:p>
        </p:txBody>
      </p:sp>
      <p:sp>
        <p:nvSpPr>
          <p:cNvPr id="5" name="Content Placeholder 4"/>
          <p:cNvSpPr>
            <a:spLocks noGrp="1"/>
          </p:cNvSpPr>
          <p:nvPr>
            <p:ph idx="1"/>
          </p:nvPr>
        </p:nvSpPr>
        <p:spPr/>
        <p:txBody>
          <a:bodyPr/>
          <a:lstStyle/>
          <a:p>
            <a:r>
              <a:rPr lang="en-US" dirty="0" smtClean="0"/>
              <a:t>4’ – 6’</a:t>
            </a:r>
          </a:p>
          <a:p>
            <a:endParaRPr lang="en-US" dirty="0"/>
          </a:p>
        </p:txBody>
      </p:sp>
      <p:pic>
        <p:nvPicPr>
          <p:cNvPr id="6" name="Charlie Chaplin_ Modern Times Part 2_9 - YouTube.MP4">
            <a:hlinkClick r:id="" action="ppaction://media"/>
          </p:cNvPr>
          <p:cNvPicPr>
            <a:picLocks noRot="1" noChangeAspect="1"/>
          </p:cNvPicPr>
          <p:nvPr>
            <a:videoFile r:link="rId1"/>
          </p:nvPr>
        </p:nvPicPr>
        <p:blipFill>
          <a:blip r:embed="rId3"/>
          <a:stretch>
            <a:fillRect/>
          </a:stretch>
        </p:blipFill>
        <p:spPr>
          <a:xfrm>
            <a:off x="2450494" y="2360386"/>
            <a:ext cx="3456819" cy="2592614"/>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Taylor </a:t>
            </a:r>
            <a:r>
              <a:rPr lang="en-US" dirty="0" smtClean="0"/>
              <a:t>–</a:t>
            </a:r>
            <a:r>
              <a:rPr smtClean="0"/>
              <a:t> Quản trị khoa học</a:t>
            </a:r>
            <a:endParaRPr lang="en-US" dirty="0"/>
          </a:p>
        </p:txBody>
      </p:sp>
      <p:sp>
        <p:nvSpPr>
          <p:cNvPr id="3" name="Content Placeholder 2"/>
          <p:cNvSpPr>
            <a:spLocks noGrp="1"/>
          </p:cNvSpPr>
          <p:nvPr>
            <p:ph idx="1"/>
          </p:nvPr>
        </p:nvSpPr>
        <p:spPr>
          <a:xfrm>
            <a:off x="677862" y="1479550"/>
            <a:ext cx="8072438" cy="2901950"/>
          </a:xfrm>
        </p:spPr>
        <p:txBody>
          <a:bodyPr/>
          <a:lstStyle/>
          <a:p>
            <a:pPr>
              <a:buNone/>
            </a:pPr>
            <a:r>
              <a:rPr lang="en-US" sz="1200" b="0" dirty="0" smtClean="0"/>
              <a:t>The functional-oriented Organization corresponds with the “</a:t>
            </a:r>
            <a:r>
              <a:rPr lang="en-US" sz="1200" b="0" dirty="0" err="1" smtClean="0"/>
              <a:t>Taylorism</a:t>
            </a:r>
            <a:r>
              <a:rPr lang="en-US" sz="1200" b="0" dirty="0" smtClean="0"/>
              <a:t>” (following Frederick W. Taylor, 1856  to 1915) </a:t>
            </a:r>
          </a:p>
          <a:p>
            <a:pPr>
              <a:buNone/>
            </a:pPr>
            <a:r>
              <a:rPr lang="en-US" sz="1200" dirty="0" smtClean="0"/>
              <a:t>Basic Idea</a:t>
            </a:r>
            <a:r>
              <a:rPr lang="en-US" sz="1200" b="0" dirty="0" smtClean="0"/>
              <a:t>: Increase Productivity via Division of </a:t>
            </a:r>
            <a:r>
              <a:rPr lang="en-US" sz="1200" b="0" dirty="0" err="1" smtClean="0"/>
              <a:t>Labour</a:t>
            </a:r>
            <a:endParaRPr lang="en-US" sz="1200" b="0" dirty="0" smtClean="0"/>
          </a:p>
          <a:p>
            <a:pPr>
              <a:buNone/>
            </a:pPr>
            <a:r>
              <a:rPr lang="en-US" sz="1200" b="0" dirty="0" smtClean="0"/>
              <a:t>Area of Application: Initially in Factories (esp. Mechanical Production)</a:t>
            </a:r>
          </a:p>
          <a:p>
            <a:pPr>
              <a:buNone/>
            </a:pPr>
            <a:r>
              <a:rPr lang="en-US" sz="1200" dirty="0" smtClean="0"/>
              <a:t>Basic Rules</a:t>
            </a:r>
            <a:r>
              <a:rPr lang="en-US" sz="1200" b="0" dirty="0" smtClean="0"/>
              <a:t>:</a:t>
            </a:r>
          </a:p>
          <a:p>
            <a:r>
              <a:rPr lang="en-US" sz="1200" b="0" dirty="0" smtClean="0"/>
              <a:t> The work is made quite independent of the qualification of the Work-Force (the work is separated in very small pieces)</a:t>
            </a:r>
          </a:p>
          <a:p>
            <a:r>
              <a:rPr lang="en-US" sz="1200" b="0" dirty="0" smtClean="0"/>
              <a:t> Preparation of financial incentives (payment by piece)</a:t>
            </a:r>
          </a:p>
          <a:p>
            <a:r>
              <a:rPr lang="en-US" sz="1200" b="0" dirty="0" smtClean="0"/>
              <a:t> Introduction of a strict Management using Standardization/ “default”-Values (Standardize the Work-Target, Default-Values for the Time needed for one Task, Standardize the Work-Content)</a:t>
            </a:r>
          </a:p>
          <a:p>
            <a:pPr>
              <a:buNone/>
            </a:pPr>
            <a:r>
              <a:rPr lang="en-US" sz="1200" dirty="0" smtClean="0"/>
              <a:t>Famous Example</a:t>
            </a:r>
            <a:r>
              <a:rPr lang="en-US" sz="1200" b="0" dirty="0" smtClean="0"/>
              <a:t>: Flow-Shop Production</a:t>
            </a:r>
          </a:p>
          <a:p>
            <a:pPr>
              <a:buNone/>
            </a:pPr>
            <a:r>
              <a:rPr lang="en-US" sz="1200" b="0" dirty="0" smtClean="0"/>
              <a:t>Individual Efficiency is rather high – overall performance low </a:t>
            </a:r>
          </a:p>
          <a:p>
            <a:pPr>
              <a:buNone/>
            </a:pPr>
            <a:r>
              <a:rPr lang="en-US" sz="1200" b="0" dirty="0" smtClean="0"/>
              <a:t>Efficiency is only high with individual measure</a:t>
            </a:r>
            <a:endParaRPr lang="en-US" sz="1200" b="0" dirty="0"/>
          </a:p>
        </p:txBody>
      </p:sp>
      <p:pic>
        <p:nvPicPr>
          <p:cNvPr id="1026" name="Picture 2"/>
          <p:cNvPicPr>
            <a:picLocks noChangeAspect="1" noChangeArrowheads="1"/>
          </p:cNvPicPr>
          <p:nvPr/>
        </p:nvPicPr>
        <p:blipFill>
          <a:blip r:embed="rId2">
            <a:clrChange>
              <a:clrFrom>
                <a:srgbClr val="D3DAE4"/>
              </a:clrFrom>
              <a:clrTo>
                <a:srgbClr val="D3DAE4">
                  <a:alpha val="0"/>
                </a:srgbClr>
              </a:clrTo>
            </a:clrChange>
          </a:blip>
          <a:srcRect/>
          <a:stretch>
            <a:fillRect/>
          </a:stretch>
        </p:blipFill>
        <p:spPr bwMode="auto">
          <a:xfrm>
            <a:off x="357187" y="4291117"/>
            <a:ext cx="6067425" cy="1885950"/>
          </a:xfrm>
          <a:prstGeom prst="rect">
            <a:avLst/>
          </a:prstGeom>
          <a:noFill/>
          <a:ln w="9525">
            <a:noFill/>
            <a:miter lim="800000"/>
            <a:headEnd/>
            <a:tailEnd/>
          </a:ln>
          <a:effectLst/>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384165" y="5373792"/>
            <a:ext cx="3442335" cy="129836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smtClean="0"/>
              <a:t>So Enterprise before ERP evolution is</a:t>
            </a:r>
            <a:r>
              <a:rPr lang="en-US" dirty="0" smtClean="0"/>
              <a:t>…</a:t>
            </a:r>
            <a:endParaRPr lang="en-US" dirty="0"/>
          </a:p>
        </p:txBody>
      </p:sp>
      <p:sp>
        <p:nvSpPr>
          <p:cNvPr id="4" name="TextBox 3"/>
          <p:cNvSpPr txBox="1"/>
          <p:nvPr/>
        </p:nvSpPr>
        <p:spPr>
          <a:xfrm>
            <a:off x="5778500" y="1536701"/>
            <a:ext cx="3022600" cy="707886"/>
          </a:xfrm>
          <a:prstGeom prst="rect">
            <a:avLst/>
          </a:prstGeom>
          <a:noFill/>
        </p:spPr>
        <p:txBody>
          <a:bodyPr wrap="square" rtlCol="0">
            <a:spAutoFit/>
          </a:bodyPr>
          <a:lstStyle/>
          <a:p>
            <a:r>
              <a:rPr lang="en-US" sz="2000" b="1" dirty="0" smtClean="0">
                <a:solidFill>
                  <a:schemeClr val="tx1"/>
                </a:solidFill>
              </a:rPr>
              <a:t>With Taylor, each Department is as a Castle</a:t>
            </a:r>
            <a:endParaRPr lang="en-US" sz="2000" b="1" dirty="0">
              <a:solidFill>
                <a:schemeClr val="tx1"/>
              </a:solidFill>
            </a:endParaRPr>
          </a:p>
        </p:txBody>
      </p:sp>
      <p:pic>
        <p:nvPicPr>
          <p:cNvPr id="6" name="Picture 5"/>
          <p:cNvPicPr/>
          <p:nvPr/>
        </p:nvPicPr>
        <p:blipFill>
          <a:blip r:embed="rId3"/>
          <a:srcRect/>
          <a:stretch>
            <a:fillRect/>
          </a:stretch>
        </p:blipFill>
        <p:spPr bwMode="gray">
          <a:xfrm>
            <a:off x="979487" y="2244587"/>
            <a:ext cx="5624513" cy="3895294"/>
          </a:xfrm>
          <a:prstGeom prst="rect">
            <a:avLst/>
          </a:prstGeom>
          <a:noFill/>
          <a:ln w="127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Another example of Castle problem </a:t>
            </a:r>
            <a:endParaRPr lang="en-US" dirty="0"/>
          </a:p>
        </p:txBody>
      </p:sp>
      <p:pic>
        <p:nvPicPr>
          <p:cNvPr id="1026" name="Picture 2"/>
          <p:cNvPicPr>
            <a:picLocks noChangeAspect="1" noChangeArrowheads="1"/>
          </p:cNvPicPr>
          <p:nvPr/>
        </p:nvPicPr>
        <p:blipFill>
          <a:blip r:embed="rId3"/>
          <a:srcRect/>
          <a:stretch>
            <a:fillRect/>
          </a:stretch>
        </p:blipFill>
        <p:spPr bwMode="auto">
          <a:xfrm>
            <a:off x="852449" y="1608777"/>
            <a:ext cx="6996152" cy="3725224"/>
          </a:xfrm>
          <a:prstGeom prst="rect">
            <a:avLst/>
          </a:prstGeom>
          <a:noFill/>
          <a:ln w="9525">
            <a:noFill/>
            <a:miter lim="800000"/>
            <a:headEnd/>
            <a:tailEnd/>
          </a:ln>
          <a:effectLst/>
        </p:spPr>
      </p:pic>
    </p:spTree>
    <p:extLst>
      <p:ext uri="{BB962C8B-B14F-4D97-AF65-F5344CB8AC3E}">
        <p14:creationId xmlns:p14="http://schemas.microsoft.com/office/powerpoint/2010/main" val="2797671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Legacy system</a:t>
            </a:r>
            <a:endParaRPr lang="en-US" dirty="0"/>
          </a:p>
        </p:txBody>
      </p:sp>
      <p:pic>
        <p:nvPicPr>
          <p:cNvPr id="2050" name="Picture 2"/>
          <p:cNvPicPr>
            <a:picLocks noChangeAspect="1" noChangeArrowheads="1"/>
          </p:cNvPicPr>
          <p:nvPr/>
        </p:nvPicPr>
        <p:blipFill>
          <a:blip r:embed="rId2"/>
          <a:srcRect/>
          <a:stretch>
            <a:fillRect/>
          </a:stretch>
        </p:blipFill>
        <p:spPr bwMode="auto">
          <a:xfrm>
            <a:off x="892175" y="1474788"/>
            <a:ext cx="7545747" cy="4862512"/>
          </a:xfrm>
          <a:prstGeom prst="rect">
            <a:avLst/>
          </a:prstGeom>
          <a:noFill/>
          <a:ln w="9525">
            <a:noFill/>
            <a:miter lim="800000"/>
            <a:headEnd/>
            <a:tailEnd/>
          </a:ln>
          <a:effectLst/>
        </p:spPr>
      </p:pic>
    </p:spTree>
    <p:extLst>
      <p:ext uri="{BB962C8B-B14F-4D97-AF65-F5344CB8AC3E}">
        <p14:creationId xmlns:p14="http://schemas.microsoft.com/office/powerpoint/2010/main" val="1846378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Before and After </a:t>
            </a:r>
            <a:endParaRPr lang="en-US" dirty="0"/>
          </a:p>
        </p:txBody>
      </p:sp>
      <p:pic>
        <p:nvPicPr>
          <p:cNvPr id="3074" name="Picture 2"/>
          <p:cNvPicPr>
            <a:picLocks noChangeAspect="1" noChangeArrowheads="1"/>
          </p:cNvPicPr>
          <p:nvPr/>
        </p:nvPicPr>
        <p:blipFill>
          <a:blip r:embed="rId2"/>
          <a:srcRect/>
          <a:stretch>
            <a:fillRect/>
          </a:stretch>
        </p:blipFill>
        <p:spPr bwMode="auto">
          <a:xfrm>
            <a:off x="966788" y="1487488"/>
            <a:ext cx="6754812" cy="4491419"/>
          </a:xfrm>
          <a:prstGeom prst="rect">
            <a:avLst/>
          </a:prstGeom>
          <a:noFill/>
          <a:ln w="9525">
            <a:noFill/>
            <a:miter lim="800000"/>
            <a:headEnd/>
            <a:tailEnd/>
          </a:ln>
          <a:effectLst/>
        </p:spPr>
      </p:pic>
    </p:spTree>
    <p:extLst>
      <p:ext uri="{BB962C8B-B14F-4D97-AF65-F5344CB8AC3E}">
        <p14:creationId xmlns:p14="http://schemas.microsoft.com/office/powerpoint/2010/main" val="3034308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ERP">
  <a:themeElements>
    <a:clrScheme name="business5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fontScheme name="Custom 1">
      <a:majorFont>
        <a:latin typeface="VNF-Comic Sans"/>
        <a:ea typeface=""/>
        <a:cs typeface=""/>
      </a:majorFont>
      <a:minorFont>
        <a:latin typeface="VNF-Comic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defRPr>
        </a:defPPr>
      </a:lstStyle>
    </a:lnDef>
  </a:objectDefaults>
  <a:extraClrSchemeLst>
    <a:extraClrScheme>
      <a:clrScheme name="business5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business5 2">
        <a:dk1>
          <a:srgbClr val="4D4D4D"/>
        </a:dk1>
        <a:lt1>
          <a:srgbClr val="FFFFFF"/>
        </a:lt1>
        <a:dk2>
          <a:srgbClr val="F4D18A"/>
        </a:dk2>
        <a:lt2>
          <a:srgbClr val="DDDDDD"/>
        </a:lt2>
        <a:accent1>
          <a:srgbClr val="B99633"/>
        </a:accent1>
        <a:accent2>
          <a:srgbClr val="EDE5D1"/>
        </a:accent2>
        <a:accent3>
          <a:srgbClr val="FFFFFF"/>
        </a:accent3>
        <a:accent4>
          <a:srgbClr val="404040"/>
        </a:accent4>
        <a:accent5>
          <a:srgbClr val="D9C9AD"/>
        </a:accent5>
        <a:accent6>
          <a:srgbClr val="D7CFBD"/>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business5 3">
        <a:dk1>
          <a:srgbClr val="4D4D4D"/>
        </a:dk1>
        <a:lt1>
          <a:srgbClr val="FFFFFF"/>
        </a:lt1>
        <a:dk2>
          <a:srgbClr val="61C2F3"/>
        </a:dk2>
        <a:lt2>
          <a:srgbClr val="DDDDDD"/>
        </a:lt2>
        <a:accent1>
          <a:srgbClr val="5968D7"/>
        </a:accent1>
        <a:accent2>
          <a:srgbClr val="BECDEA"/>
        </a:accent2>
        <a:accent3>
          <a:srgbClr val="FFFFFF"/>
        </a:accent3>
        <a:accent4>
          <a:srgbClr val="404040"/>
        </a:accent4>
        <a:accent5>
          <a:srgbClr val="B5B9E8"/>
        </a:accent5>
        <a:accent6>
          <a:srgbClr val="ACBAD4"/>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Conference2</Template>
  <TotalTime>6710</TotalTime>
  <Words>1325</Words>
  <Application>Microsoft Office PowerPoint</Application>
  <PresentationFormat>On-screen Show (4:3)</PresentationFormat>
  <Paragraphs>185</Paragraphs>
  <Slides>28</Slides>
  <Notes>4</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Gulim</vt:lpstr>
      <vt:lpstr>宋体</vt:lpstr>
      <vt:lpstr>VNF-Comic Sans</vt:lpstr>
      <vt:lpstr>VNF-Comic Sans (Body)</vt:lpstr>
      <vt:lpstr>Verdana</vt:lpstr>
      <vt:lpstr>Calibri</vt:lpstr>
      <vt:lpstr>Wingdings</vt:lpstr>
      <vt:lpstr>PMingLiU</vt:lpstr>
      <vt:lpstr>Times New Roman</vt:lpstr>
      <vt:lpstr>Comic Sans MS</vt:lpstr>
      <vt:lpstr>Arial</vt:lpstr>
      <vt:lpstr>ERP</vt:lpstr>
      <vt:lpstr>Enterprise Resource Planning</vt:lpstr>
      <vt:lpstr>Some questions</vt:lpstr>
      <vt:lpstr>Nhắc lại lịch sử quản trị học đương đại</vt:lpstr>
      <vt:lpstr>Chaplin Modern Times</vt:lpstr>
      <vt:lpstr>Taylor – Quản trị khoa học</vt:lpstr>
      <vt:lpstr>So Enterprise before ERP evolution is…</vt:lpstr>
      <vt:lpstr>Another example of Castle problem </vt:lpstr>
      <vt:lpstr>Legacy system</vt:lpstr>
      <vt:lpstr>Before and After </vt:lpstr>
      <vt:lpstr>Hammer is really an "hammer" ?</vt:lpstr>
      <vt:lpstr>Late in Business Process</vt:lpstr>
      <vt:lpstr>What is ERP ? Is ERP really a solution?</vt:lpstr>
      <vt:lpstr>Answer the beginning questions</vt:lpstr>
      <vt:lpstr>Top 10 relevance of CIO – Gartner 2016</vt:lpstr>
      <vt:lpstr>Top 10 relevance of CIO – Gartner 2018</vt:lpstr>
      <vt:lpstr>Nội dung môn học</vt:lpstr>
      <vt:lpstr>Vị trí của ERP trong Quản Trị Doanh Nghiệp</vt:lpstr>
      <vt:lpstr>Vị trí của ERP trong Quản Trị Doanh Nghiệp</vt:lpstr>
      <vt:lpstr>Tài liệu tham khảo </vt:lpstr>
      <vt:lpstr>Khung điểm số</vt:lpstr>
      <vt:lpstr>Clip của khóa trước - OpenERP</vt:lpstr>
      <vt:lpstr>Clip của khóa trước - OpenERP</vt:lpstr>
      <vt:lpstr>Useful Links - OdooClass.com</vt:lpstr>
      <vt:lpstr>Nội dung đồ án I</vt:lpstr>
      <vt:lpstr>Nội dung đồ án II</vt:lpstr>
      <vt:lpstr>Nội dung đồ án III</vt:lpstr>
      <vt:lpstr>Nhóm đề tài IV ()</vt:lpstr>
      <vt:lpstr>Câu hỏi?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Services Conference</dc:title>
  <dc:subject>Conference PowerPoint Template</dc:subject>
  <dc:creator>Thanh Do</dc:creator>
  <cp:keywords>Business Conference PowerPoint Template</cp:keywords>
  <dc:description>Copyright © Wondershare Software Co., Ltd. All Rights Reserved.</dc:description>
  <cp:lastModifiedBy>Thanh Do</cp:lastModifiedBy>
  <cp:revision>648</cp:revision>
  <dcterms:created xsi:type="dcterms:W3CDTF">2013-06-09T02:01:31Z</dcterms:created>
  <dcterms:modified xsi:type="dcterms:W3CDTF">2018-09-14T04:33:26Z</dcterms:modified>
  <cp:category>Business</cp:category>
</cp:coreProperties>
</file>