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43"/>
  </p:notesMasterIdLst>
  <p:handoutMasterIdLst>
    <p:handoutMasterId r:id="rId44"/>
  </p:handoutMasterIdLst>
  <p:sldIdLst>
    <p:sldId id="391" r:id="rId2"/>
    <p:sldId id="369" r:id="rId3"/>
    <p:sldId id="363" r:id="rId4"/>
    <p:sldId id="364" r:id="rId5"/>
    <p:sldId id="407" r:id="rId6"/>
    <p:sldId id="365" r:id="rId7"/>
    <p:sldId id="366" r:id="rId8"/>
    <p:sldId id="370" r:id="rId9"/>
    <p:sldId id="371" r:id="rId10"/>
    <p:sldId id="372" r:id="rId11"/>
    <p:sldId id="373" r:id="rId12"/>
    <p:sldId id="374" r:id="rId13"/>
    <p:sldId id="375" r:id="rId14"/>
    <p:sldId id="392" r:id="rId15"/>
    <p:sldId id="376" r:id="rId16"/>
    <p:sldId id="377" r:id="rId17"/>
    <p:sldId id="378" r:id="rId18"/>
    <p:sldId id="379" r:id="rId19"/>
    <p:sldId id="380" r:id="rId20"/>
    <p:sldId id="393" r:id="rId21"/>
    <p:sldId id="410" r:id="rId22"/>
    <p:sldId id="381" r:id="rId23"/>
    <p:sldId id="382" r:id="rId24"/>
    <p:sldId id="383" r:id="rId25"/>
    <p:sldId id="384" r:id="rId26"/>
    <p:sldId id="385" r:id="rId27"/>
    <p:sldId id="386" r:id="rId28"/>
    <p:sldId id="387" r:id="rId29"/>
    <p:sldId id="388" r:id="rId30"/>
    <p:sldId id="389" r:id="rId31"/>
    <p:sldId id="390" r:id="rId32"/>
    <p:sldId id="394" r:id="rId33"/>
    <p:sldId id="400" r:id="rId34"/>
    <p:sldId id="401" r:id="rId35"/>
    <p:sldId id="402" r:id="rId36"/>
    <p:sldId id="403" r:id="rId37"/>
    <p:sldId id="409" r:id="rId38"/>
    <p:sldId id="404" r:id="rId39"/>
    <p:sldId id="405" r:id="rId40"/>
    <p:sldId id="406" r:id="rId41"/>
    <p:sldId id="408" r:id="rId42"/>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285">
          <p15:clr>
            <a:srgbClr val="A4A3A4"/>
          </p15:clr>
        </p15:guide>
        <p15:guide id="4" orient="horz" pos="779">
          <p15:clr>
            <a:srgbClr val="A4A3A4"/>
          </p15:clr>
        </p15:guide>
        <p15:guide id="5" pos="7478">
          <p15:clr>
            <a:srgbClr val="A4A3A4"/>
          </p15:clr>
        </p15:guide>
        <p15:guide id="6" pos="205">
          <p15:clr>
            <a:srgbClr val="A4A3A4"/>
          </p15:clr>
        </p15:guide>
        <p15:guide id="7" pos="3849">
          <p15:clr>
            <a:srgbClr val="A4A3A4"/>
          </p15:clr>
        </p15:guide>
        <p15:guide id="8" pos="4708">
          <p15:clr>
            <a:srgbClr val="A4A3A4"/>
          </p15:clr>
        </p15:guide>
        <p15:guide id="9" pos="4812">
          <p15:clr>
            <a:srgbClr val="A4A3A4"/>
          </p15:clr>
        </p15:guide>
        <p15:guide id="10" pos="2865">
          <p15:clr>
            <a:srgbClr val="A4A3A4"/>
          </p15:clr>
        </p15:guide>
        <p15:guide id="11" pos="2956" userDrawn="1">
          <p15:clr>
            <a:srgbClr val="A4A3A4"/>
          </p15:clr>
        </p15:guide>
      </p15:sldGuideLst>
    </p:ext>
    <p:ext uri="{2D200454-40CA-4A62-9FC3-DE9A4176ACB9}">
      <p15:notesGuideLst xmlns:p15="http://schemas.microsoft.com/office/powerpoint/2012/main">
        <p15:guide id="1" orient="horz" pos="3110">
          <p15:clr>
            <a:srgbClr val="A4A3A4"/>
          </p15:clr>
        </p15:guide>
        <p15:guide id="2" pos="351">
          <p15:clr>
            <a:srgbClr val="A4A3A4"/>
          </p15:clr>
        </p15:guide>
        <p15:guide id="3" pos="395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t, Phillip" initials="DP" lastIdx="18" clrIdx="0">
    <p:extLst>
      <p:ext uri="{19B8F6BF-5375-455C-9EA6-DF929625EA0E}">
        <p15:presenceInfo xmlns:p15="http://schemas.microsoft.com/office/powerpoint/2012/main" userId="0c306e22-924d-4d2f-9b38-6bfb0b3c3b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3" autoAdjust="0"/>
    <p:restoredTop sz="84388" autoAdjust="0"/>
  </p:normalViewPr>
  <p:slideViewPr>
    <p:cSldViewPr snapToGrid="0" showGuides="1">
      <p:cViewPr varScale="1">
        <p:scale>
          <a:sx n="85" d="100"/>
          <a:sy n="85" d="100"/>
        </p:scale>
        <p:origin x="126" y="1182"/>
      </p:cViewPr>
      <p:guideLst>
        <p:guide orient="horz" pos="1285"/>
        <p:guide orient="horz" pos="779"/>
        <p:guide pos="7478"/>
        <p:guide pos="205"/>
        <p:guide pos="3849"/>
        <p:guide pos="4708"/>
        <p:guide pos="4812"/>
        <p:guide pos="2865"/>
        <p:guide pos="2956"/>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5" d="100"/>
          <a:sy n="85" d="100"/>
        </p:scale>
        <p:origin x="-4200" y="-82"/>
      </p:cViewPr>
      <p:guideLst>
        <p:guide orient="horz" pos="3110"/>
        <p:guide pos="351"/>
        <p:guide pos="39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‹Nr.›</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57213" y="661988"/>
            <a:ext cx="5715000" cy="3214687"/>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4171" y="4548205"/>
            <a:ext cx="5709333" cy="469669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‹Nr.›</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975" indent="-180975" algn="l" defTabSz="1088776"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357188" indent="-176213"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help.sap.com/doc/554b6154b6718c4ce10000000a4450e5/2.6/en-US/276e8854d45da064e10000000a423f68.html"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dirty="0"/>
              <a:t>Organizational units displayed in grey are not yet implemented, but are already planned in Global</a:t>
            </a:r>
            <a:r>
              <a:rPr lang="en-US" altLang="de-DE" baseline="0" dirty="0"/>
              <a:t> Bike</a:t>
            </a:r>
            <a:r>
              <a:rPr lang="en-US" altLang="de-DE" dirty="0"/>
              <a:t>.</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62288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hlinkClick r:id="rId3"/>
              </a:rPr>
              <a:t>https://help.sap.com/doc/554b6154b6718c4ce10000000a4450e5/2.6/en-US/276e8854d45da064e10000000a423f68.html</a:t>
            </a:r>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37</a:t>
            </a:fld>
            <a:endParaRPr lang="de-DE"/>
          </a:p>
        </p:txBody>
      </p:sp>
    </p:spTree>
    <p:extLst>
      <p:ext uri="{BB962C8B-B14F-4D97-AF65-F5344CB8AC3E}">
        <p14:creationId xmlns:p14="http://schemas.microsoft.com/office/powerpoint/2010/main" val="181947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This diagram shows the integration between Finance and Controlling:</a:t>
            </a:r>
          </a:p>
          <a:p>
            <a:r>
              <a:rPr lang="en-US" altLang="de-DE" dirty="0"/>
              <a:t>The expense accounts are managed in both the P&amp;L expense account and the primary cost element in controlling.  </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21333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This figure shows an example of statistical key figures.  A project cost center has 12 hours worth the activity.  The statistical key figure is hours and is split at:</a:t>
            </a:r>
          </a:p>
          <a:p>
            <a:r>
              <a:rPr lang="en-US" altLang="de-DE" dirty="0"/>
              <a:t>30% to the Work Center</a:t>
            </a:r>
          </a:p>
          <a:p>
            <a:r>
              <a:rPr lang="en-US" altLang="de-DE" dirty="0"/>
              <a:t>50% to maintenance</a:t>
            </a:r>
          </a:p>
          <a:p>
            <a:r>
              <a:rPr lang="en-US" altLang="de-DE" dirty="0"/>
              <a:t>20% to IS</a:t>
            </a:r>
          </a:p>
          <a:p>
            <a:r>
              <a:rPr lang="en-US" altLang="de-DE" dirty="0"/>
              <a:t>All costs for the labor will be allocated in this fashion</a:t>
            </a:r>
          </a:p>
          <a:p>
            <a:endParaRPr lang="de-DE" altLang="de-DE" dirty="0"/>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12127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dirty="0"/>
              <a:t>Transactions can have an effect on both FI and CO.  </a:t>
            </a:r>
          </a:p>
          <a:p>
            <a:r>
              <a:rPr lang="en-US" altLang="de-DE" dirty="0"/>
              <a:t>The transaction will create a debit and a credit for FI (FI transaction)</a:t>
            </a:r>
          </a:p>
          <a:p>
            <a:r>
              <a:rPr lang="en-US" altLang="de-DE" dirty="0"/>
              <a:t>If CO is turned on a cost center or cost element bucket will be updated (CO transactions)</a:t>
            </a:r>
          </a:p>
          <a:p>
            <a:endParaRPr lang="de-DE" dirty="0"/>
          </a:p>
        </p:txBody>
      </p:sp>
      <p:sp>
        <p:nvSpPr>
          <p:cNvPr id="4" name="Foliennummernplatzhalter 3"/>
          <p:cNvSpPr>
            <a:spLocks noGrp="1"/>
          </p:cNvSpPr>
          <p:nvPr>
            <p:ph type="sldNum" sz="quarter" idx="10"/>
          </p:nvPr>
        </p:nvSpPr>
        <p:spPr/>
        <p:txBody>
          <a:bodyPr/>
          <a:lstStyle/>
          <a:p>
            <a:fld id="{7D8C2C35-2B8A-446E-BEC0-FD36716C29AC}" type="slidenum">
              <a:rPr lang="de-DE" smtClean="0"/>
              <a:pPr/>
              <a:t>23</a:t>
            </a:fld>
            <a:endParaRPr lang="de-DE"/>
          </a:p>
        </p:txBody>
      </p:sp>
    </p:spTree>
    <p:extLst>
      <p:ext uri="{BB962C8B-B14F-4D97-AF65-F5344CB8AC3E}">
        <p14:creationId xmlns:p14="http://schemas.microsoft.com/office/powerpoint/2010/main" val="2185421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20000"/>
          </a:bodyPr>
          <a:lstStyle/>
          <a:p>
            <a:r>
              <a:rPr lang="en-US" altLang="de-DE"/>
              <a:t>In Distribution and Assessment, you further allocate costs (or quantities for Indirect Activity Allocations) collected on a cost center during the accounting period to receivers, according to user-defined keys. These are therefore indirect allocation methods, because the exchange of activity is not the basis for allocating costs/quantities. Instead, user-defined keys such as percentage rates, amounts, statistical key figures, or posted amounts provide the cost/quantity assignment basis. </a:t>
            </a:r>
          </a:p>
          <a:p>
            <a:r>
              <a:rPr lang="en-US" altLang="de-DE"/>
              <a:t>The advantage of these methods is that they are easy to use. You usually define the keys and the sender/receiver relationships only once.</a:t>
            </a:r>
          </a:p>
          <a:p>
            <a:r>
              <a:rPr lang="en-US" altLang="de-DE"/>
              <a:t>Distribution and assessment are used primarily for cost centers. This is because direct cost allocation is not possible here due to the variety of transactions, the lack of clearly defined individual activity types and the fact that the entry of the activity is too time-consuming. For example, the costs of the company cafeteria may be assigned based on the number of employees in each cost center. Telephone costs are seldom allocated directly to the individual cost centers, but are collected on a clearing cost center for each period. They are then reposted or distributed at the end of the period according to the number of telephone units or telephone installations in each cost center. </a:t>
            </a:r>
          </a:p>
          <a:p>
            <a:r>
              <a:rPr lang="en-US" altLang="de-DE"/>
              <a:t>Assessment is a method of allocating primary and secondary costs in Cost Center Accounting and Activity-Based Costing. The following information is passed on to the receivers:</a:t>
            </a:r>
          </a:p>
          <a:p>
            <a:r>
              <a:rPr lang="en-US" altLang="de-DE"/>
              <a:t>The original cost elements are assigned cumulatively, or in groups, to assessment (secondary) cost elements. The original cost elements are not recorded on the receivers.</a:t>
            </a:r>
          </a:p>
          <a:p>
            <a:r>
              <a:rPr lang="en-US" altLang="de-DE"/>
              <a:t>Sender and receiver information (sender cost center, receiver cost center, or business process) appears in the Controlling (CO) document.</a:t>
            </a:r>
            <a:endParaRPr lang="de-DE" altLang="de-DE"/>
          </a:p>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26</a:t>
            </a:fld>
            <a:endParaRPr lang="de-DE"/>
          </a:p>
        </p:txBody>
      </p:sp>
    </p:spTree>
    <p:extLst>
      <p:ext uri="{BB962C8B-B14F-4D97-AF65-F5344CB8AC3E}">
        <p14:creationId xmlns:p14="http://schemas.microsoft.com/office/powerpoint/2010/main" val="1852296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a:t>Distribution and administration having most of the square footage thus have the majority of the distribution costs.  </a:t>
            </a:r>
          </a:p>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27</a:t>
            </a:fld>
            <a:endParaRPr lang="de-DE"/>
          </a:p>
        </p:txBody>
      </p:sp>
    </p:spTree>
    <p:extLst>
      <p:ext uri="{BB962C8B-B14F-4D97-AF65-F5344CB8AC3E}">
        <p14:creationId xmlns:p14="http://schemas.microsoft.com/office/powerpoint/2010/main" val="1544049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1088776" rtl="0" eaLnBrk="1" fontAlgn="auto" latinLnBrk="0" hangingPunct="1">
              <a:lnSpc>
                <a:spcPct val="100000"/>
              </a:lnSpc>
              <a:spcBef>
                <a:spcPts val="0"/>
              </a:spcBef>
              <a:spcAft>
                <a:spcPts val="0"/>
              </a:spcAft>
              <a:buClrTx/>
              <a:buSzTx/>
              <a:buFontTx/>
              <a:buNone/>
              <a:tabLst/>
              <a:defRPr/>
            </a:pPr>
            <a:r>
              <a:rPr lang="en-US" altLang="de-DE"/>
              <a:t>Distribution and administration having most of the square footage thus have the majority of the distribution costs.  </a:t>
            </a:r>
          </a:p>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28</a:t>
            </a:fld>
            <a:endParaRPr lang="de-DE"/>
          </a:p>
        </p:txBody>
      </p:sp>
    </p:spTree>
    <p:extLst>
      <p:ext uri="{BB962C8B-B14F-4D97-AF65-F5344CB8AC3E}">
        <p14:creationId xmlns:p14="http://schemas.microsoft.com/office/powerpoint/2010/main" val="214546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ltLang="de-DE"/>
              <a:t>In this example IT expenses are accumulated.  Periodically, the costs are reallocated to the primary and secondary cost elements based upon the budgeting and expense policy of the company.  Notice how Sales now has a much larger portion than the other departments.</a:t>
            </a:r>
          </a:p>
          <a:p>
            <a:endParaRPr lang="de-DE" altLang="de-DE"/>
          </a:p>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29</a:t>
            </a:fld>
            <a:endParaRPr lang="de-DE"/>
          </a:p>
        </p:txBody>
      </p:sp>
    </p:spTree>
    <p:extLst>
      <p:ext uri="{BB962C8B-B14F-4D97-AF65-F5344CB8AC3E}">
        <p14:creationId xmlns:p14="http://schemas.microsoft.com/office/powerpoint/2010/main" val="1804469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7D8C2C35-2B8A-446E-BEC0-FD36716C29AC}" type="slidenum">
              <a:rPr lang="de-DE" smtClean="0"/>
              <a:pPr/>
              <a:t>36</a:t>
            </a:fld>
            <a:endParaRPr lang="de-DE"/>
          </a:p>
        </p:txBody>
      </p:sp>
    </p:spTree>
    <p:extLst>
      <p:ext uri="{BB962C8B-B14F-4D97-AF65-F5344CB8AC3E}">
        <p14:creationId xmlns:p14="http://schemas.microsoft.com/office/powerpoint/2010/main" val="665680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 sho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520"/>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grpSp>
        <p:nvGrpSpPr>
          <p:cNvPr id="9" name="Gruppieren 8"/>
          <p:cNvGrpSpPr/>
          <p:nvPr userDrawn="1"/>
        </p:nvGrpSpPr>
        <p:grpSpPr>
          <a:xfrm>
            <a:off x="10518759" y="6066338"/>
            <a:ext cx="1352566" cy="470987"/>
            <a:chOff x="10518759" y="6066338"/>
            <a:chExt cx="1352566" cy="470987"/>
          </a:xfrm>
        </p:grpSpPr>
        <p:sp>
          <p:nvSpPr>
            <p:cNvPr id="10" name="Rectangle 15"/>
            <p:cNvSpPr/>
            <p:nvPr/>
          </p:nvSpPr>
          <p:spPr bwMode="gray">
            <a:xfrm>
              <a:off x="10518759" y="6088062"/>
              <a:ext cx="1352566" cy="449263"/>
            </a:xfrm>
            <a:prstGeom prst="rect">
              <a:avLst/>
            </a:prstGeom>
            <a:solidFill>
              <a:schemeClr val="bg1"/>
            </a:solidFill>
            <a:ln w="12700" cmpd="sng" algn="ctr">
              <a:no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a:ln>
                  <a:noFill/>
                </a:ln>
                <a:effectLst/>
                <a:uLnTx/>
                <a:uFillTx/>
                <a:ea typeface="Arial Unicode MS" pitchFamily="34" charset="-128"/>
                <a:cs typeface="Arial Unicode MS" pitchFamily="34" charset="-128"/>
              </a:endParaRPr>
            </a:p>
          </p:txBody>
        </p:sp>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59" y="6066338"/>
              <a:ext cx="1288232" cy="470987"/>
            </a:xfrm>
            <a:prstGeom prst="rect">
              <a:avLst/>
            </a:prstGeom>
          </p:spPr>
        </p:pic>
      </p:grpSp>
      <p:pic>
        <p:nvPicPr>
          <p:cNvPr id="12" name="Picture 8" descr="M:\Dokumente\UCC_Partner\Logos\SAP UA Logo\SAP_University_Alliances_Logo_2013_Februar\RGB\SAP_UniversityAlliances_scrn_R_pos_stac3.png"/>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24000" y="6184900"/>
            <a:ext cx="647700" cy="352425"/>
          </a:xfrm>
          <a:prstGeom prst="rect">
            <a:avLst/>
          </a:prstGeom>
          <a:noFill/>
          <a:ln>
            <a:noFill/>
          </a:ln>
          <a:extLst/>
        </p:spPr>
      </p:pic>
    </p:spTree>
    <p:extLst>
      <p:ext uri="{BB962C8B-B14F-4D97-AF65-F5344CB8AC3E}">
        <p14:creationId xmlns:p14="http://schemas.microsoft.com/office/powerpoint/2010/main" val="429330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7" name="Text Placeholder 2"/>
          <p:cNvSpPr>
            <a:spLocks noGrp="1"/>
          </p:cNvSpPr>
          <p:nvPr>
            <p:ph idx="12"/>
          </p:nvPr>
        </p:nvSpPr>
        <p:spPr bwMode="gray">
          <a:xfrm>
            <a:off x="6208016" y="1691079"/>
            <a:ext cx="5661184"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Tree>
    <p:extLst>
      <p:ext uri="{BB962C8B-B14F-4D97-AF65-F5344CB8AC3E}">
        <p14:creationId xmlns:p14="http://schemas.microsoft.com/office/powerpoint/2010/main" val="108057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9" name="Text Placeholder 2"/>
          <p:cNvSpPr>
            <a:spLocks noGrp="1"/>
          </p:cNvSpPr>
          <p:nvPr>
            <p:ph idx="14"/>
          </p:nvPr>
        </p:nvSpPr>
        <p:spPr bwMode="gray">
          <a:xfrm>
            <a:off x="8133316" y="1691079"/>
            <a:ext cx="3735883"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8" name="Text Placeholder 2"/>
          <p:cNvSpPr>
            <a:spLocks noGrp="1"/>
          </p:cNvSpPr>
          <p:nvPr>
            <p:ph idx="13"/>
          </p:nvPr>
        </p:nvSpPr>
        <p:spPr bwMode="gray">
          <a:xfrm>
            <a:off x="4228658" y="1691079"/>
            <a:ext cx="37404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6" name="Text Placeholder 2"/>
          <p:cNvSpPr>
            <a:spLocks noGrp="1"/>
          </p:cNvSpPr>
          <p:nvPr>
            <p:ph idx="1"/>
          </p:nvPr>
        </p:nvSpPr>
        <p:spPr bwMode="gray">
          <a:xfrm>
            <a:off x="324000" y="1691079"/>
            <a:ext cx="3740399"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a:xfrm>
            <a:off x="324000" y="324075"/>
            <a:ext cx="11545200" cy="756175"/>
          </a:xfrm>
        </p:spPr>
        <p:txBody>
          <a:bodyPr/>
          <a:lstStyle/>
          <a:p>
            <a:r>
              <a:rPr lang="en-US" noProof="0" dirty="0"/>
              <a:t>&lt;Page title&gt;</a:t>
            </a:r>
            <a:endParaRPr lang="en-US" dirty="0"/>
          </a:p>
        </p:txBody>
      </p:sp>
    </p:spTree>
    <p:extLst>
      <p:ext uri="{BB962C8B-B14F-4D97-AF65-F5344CB8AC3E}">
        <p14:creationId xmlns:p14="http://schemas.microsoft.com/office/powerpoint/2010/main" val="680077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1">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714995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de-DE"/>
              <a:t>Bild durch Klicken auf Symbol hinzufügen</a:t>
            </a:r>
            <a:endParaRPr lang="en-US"/>
          </a:p>
        </p:txBody>
      </p:sp>
    </p:spTree>
    <p:extLst>
      <p:ext uri="{BB962C8B-B14F-4D97-AF65-F5344CB8AC3E}">
        <p14:creationId xmlns:p14="http://schemas.microsoft.com/office/powerpoint/2010/main" val="13226966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2">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56628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a:p>
        </p:txBody>
      </p:sp>
    </p:spTree>
    <p:extLst>
      <p:ext uri="{BB962C8B-B14F-4D97-AF65-F5344CB8AC3E}">
        <p14:creationId xmlns:p14="http://schemas.microsoft.com/office/powerpoint/2010/main" val="2717079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with picture right 3">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4224188"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bwMode="gray"/>
        <p:txBody>
          <a:bodyPr/>
          <a:lstStyle>
            <a:lvl1pPr>
              <a:defRPr/>
            </a:lvl1pPr>
          </a:lstStyle>
          <a:p>
            <a:r>
              <a:rPr lang="en-US" noProof="0" dirty="0"/>
              <a:t>&lt;Page title&gt;</a:t>
            </a:r>
            <a:endParaRPr lang="en-US"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de-DE"/>
              <a:t>Bild durch Klicken auf Symbol hinzufügen</a:t>
            </a:r>
            <a:endParaRPr lang="en-US"/>
          </a:p>
        </p:txBody>
      </p:sp>
    </p:spTree>
    <p:extLst>
      <p:ext uri="{BB962C8B-B14F-4D97-AF65-F5344CB8AC3E}">
        <p14:creationId xmlns:p14="http://schemas.microsoft.com/office/powerpoint/2010/main" val="252588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8" name="Text Placeholder 2"/>
          <p:cNvSpPr>
            <a:spLocks noGrp="1"/>
          </p:cNvSpPr>
          <p:nvPr>
            <p:ph idx="17"/>
          </p:nvPr>
        </p:nvSpPr>
        <p:spPr bwMode="gray">
          <a:xfrm>
            <a:off x="6208016" y="1691079"/>
            <a:ext cx="5661184"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7" name="Text Placeholder 2"/>
          <p:cNvSpPr>
            <a:spLocks noGrp="1"/>
          </p:cNvSpPr>
          <p:nvPr>
            <p:ph idx="1"/>
          </p:nvPr>
        </p:nvSpPr>
        <p:spPr bwMode="gray">
          <a:xfrm>
            <a:off x="324000" y="1691079"/>
            <a:ext cx="5662800" cy="1721199"/>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p>
            <a:r>
              <a:rPr lang="en-US" noProof="0" dirty="0"/>
              <a:t>&lt;Page title&gt;</a:t>
            </a:r>
            <a:endParaRPr lang="en-US" dirty="0"/>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de-DE"/>
              <a:t>Bild durch Klicken auf Symbol hinzufügen</a:t>
            </a:r>
            <a:endParaRPr lang="en-US"/>
          </a:p>
        </p:txBody>
      </p:sp>
    </p:spTree>
    <p:extLst>
      <p:ext uri="{BB962C8B-B14F-4D97-AF65-F5344CB8AC3E}">
        <p14:creationId xmlns:p14="http://schemas.microsoft.com/office/powerpoint/2010/main" val="2720293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7" y="478741"/>
            <a:ext cx="1833518" cy="907200"/>
          </a:xfrm>
          <a:prstGeom prst="rect">
            <a:avLst/>
          </a:prstGeom>
        </p:spPr>
      </p:pic>
      <p:sp>
        <p:nvSpPr>
          <p:cNvPr id="8" name="Textfeld 7"/>
          <p:cNvSpPr txBox="1"/>
          <p:nvPr userDrawn="1"/>
        </p:nvSpPr>
        <p:spPr>
          <a:xfrm>
            <a:off x="324000" y="2061275"/>
            <a:ext cx="11545200" cy="923330"/>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en-US" sz="6000" noProof="0"/>
              <a:t>Thank</a:t>
            </a:r>
            <a:r>
              <a:rPr lang="en-US" sz="6000" baseline="0" noProof="0"/>
              <a:t> you</a:t>
            </a:r>
            <a:r>
              <a:rPr lang="en-US" sz="6000" noProof="0"/>
              <a:t>!</a:t>
            </a:r>
            <a:endParaRPr lang="en-US" sz="6000" kern="0" noProof="0">
              <a:ea typeface="Arial Unicode MS" pitchFamily="34" charset="-128"/>
              <a:cs typeface="Arial Unicode MS" pitchFamily="34" charset="-128"/>
            </a:endParaRPr>
          </a:p>
        </p:txBody>
      </p:sp>
      <p:sp>
        <p:nvSpPr>
          <p:cNvPr id="9" name="Textplatzhalter 5"/>
          <p:cNvSpPr>
            <a:spLocks noGrp="1"/>
          </p:cNvSpPr>
          <p:nvPr>
            <p:ph type="body" sz="quarter" idx="10" hasCustomPrompt="1"/>
          </p:nvPr>
        </p:nvSpPr>
        <p:spPr>
          <a:xfrm>
            <a:off x="3925792" y="3659939"/>
            <a:ext cx="4341615" cy="2141713"/>
          </a:xfrm>
          <a:noFill/>
          <a:ln>
            <a:solidFill>
              <a:schemeClr val="accent1"/>
            </a:solidFill>
          </a:ln>
        </p:spPr>
        <p:txBody>
          <a:bodyPr lIns="108000" tIns="108000" rIns="108000" bIns="108000"/>
          <a:lstStyle>
            <a:lvl1pPr marL="0" indent="0" fontAlgn="base">
              <a:spcBef>
                <a:spcPts val="600"/>
              </a:spcBef>
              <a:spcAft>
                <a:spcPct val="0"/>
              </a:spcAft>
              <a:buClr>
                <a:srgbClr val="F0AB00"/>
              </a:buClr>
              <a:buSzPct val="80000"/>
              <a:buNone/>
              <a:defRPr sz="2400" b="1" baseline="0">
                <a:solidFill>
                  <a:schemeClr val="tx1"/>
                </a:solidFill>
              </a:defRPr>
            </a:lvl1pPr>
            <a:lvl2pPr marL="201600" indent="0">
              <a:buNone/>
              <a:defRPr/>
            </a:lvl2pPr>
            <a:lvl3pPr marL="324000" indent="0">
              <a:buNone/>
              <a:defRPr/>
            </a:lvl3pPr>
            <a:lvl4pPr marL="504000" indent="0">
              <a:buNone/>
              <a:defRPr/>
            </a:lvl4pPr>
            <a:lvl5pPr marL="361338" indent="0">
              <a:buNone/>
              <a:defRPr/>
            </a:lvl5pPr>
          </a:lstStyle>
          <a:p>
            <a:pPr lvl="0"/>
            <a:r>
              <a:rPr lang="en-US" noProof="0" dirty="0"/>
              <a:t>Contact</a:t>
            </a:r>
          </a:p>
          <a:p>
            <a:pPr lvl="0"/>
            <a:endParaRPr lang="en-US" noProof="0" dirty="0"/>
          </a:p>
          <a:p>
            <a:pPr fontAlgn="base">
              <a:spcBef>
                <a:spcPts val="600"/>
              </a:spcBef>
              <a:spcAft>
                <a:spcPct val="0"/>
              </a:spcAft>
              <a:buClr>
                <a:srgbClr val="F0AB00"/>
              </a:buClr>
              <a:buSzPct val="80000"/>
            </a:pPr>
            <a:r>
              <a:rPr lang="en-US" sz="1400" kern="0" noProof="0" dirty="0">
                <a:ea typeface="Arial Unicode MS" pitchFamily="34" charset="-128"/>
                <a:cs typeface="Arial Unicode MS" pitchFamily="34" charset="-128"/>
              </a:rPr>
              <a:t> &lt;First name&gt; &lt;Last name&gt;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&lt;Position, Organization&gt;</a:t>
            </a:r>
          </a:p>
          <a:p>
            <a:pPr fontAlgn="base">
              <a:spcBef>
                <a:spcPts val="600"/>
              </a:spcBef>
              <a:spcAft>
                <a:spcPct val="0"/>
              </a:spcAft>
              <a:buClr>
                <a:srgbClr val="F0AB00"/>
              </a:buClr>
              <a:buSzPct val="80000"/>
            </a:pPr>
            <a:r>
              <a:rPr lang="en-US" sz="1400" kern="0" baseline="0" noProof="0" dirty="0">
                <a:ea typeface="Arial Unicode MS" pitchFamily="34" charset="-128"/>
                <a:cs typeface="Arial Unicode MS" pitchFamily="34" charset="-128"/>
              </a:rPr>
              <a:t> &lt;Contact information&gt;</a:t>
            </a:r>
            <a:endParaRPr lang="en-US" sz="1800" kern="0" noProof="0" dirty="0">
              <a:ea typeface="Arial Unicode MS" pitchFamily="34" charset="-128"/>
              <a:cs typeface="Arial Unicode MS" pitchFamily="34" charset="-128"/>
            </a:endParaRPr>
          </a:p>
          <a:p>
            <a:pPr lvl="0"/>
            <a:endParaRPr lang="en-US" noProof="0" dirty="0"/>
          </a:p>
        </p:txBody>
      </p:sp>
    </p:spTree>
    <p:extLst>
      <p:ext uri="{BB962C8B-B14F-4D97-AF65-F5344CB8AC3E}">
        <p14:creationId xmlns:p14="http://schemas.microsoft.com/office/powerpoint/2010/main" val="120474467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uthors">
    <p:spTree>
      <p:nvGrpSpPr>
        <p:cNvPr id="1" name=""/>
        <p:cNvGrpSpPr/>
        <p:nvPr/>
      </p:nvGrpSpPr>
      <p:grpSpPr>
        <a:xfrm>
          <a:off x="0" y="0"/>
          <a:ext cx="0" cy="0"/>
          <a:chOff x="0" y="0"/>
          <a:chExt cx="0" cy="0"/>
        </a:xfrm>
      </p:grpSpPr>
      <p:sp>
        <p:nvSpPr>
          <p:cNvPr id="6"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Authors</a:t>
            </a:r>
          </a:p>
        </p:txBody>
      </p:sp>
    </p:spTree>
    <p:extLst>
      <p:ext uri="{BB962C8B-B14F-4D97-AF65-F5344CB8AC3E}">
        <p14:creationId xmlns:p14="http://schemas.microsoft.com/office/powerpoint/2010/main" val="1787256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urces">
    <p:spTree>
      <p:nvGrpSpPr>
        <p:cNvPr id="1" name=""/>
        <p:cNvGrpSpPr/>
        <p:nvPr/>
      </p:nvGrpSpPr>
      <p:grpSpPr>
        <a:xfrm>
          <a:off x="0" y="0"/>
          <a:ext cx="0" cy="0"/>
          <a:chOff x="0" y="0"/>
          <a:chExt cx="0" cy="0"/>
        </a:xfrm>
      </p:grpSpPr>
      <p:sp>
        <p:nvSpPr>
          <p:cNvPr id="6" name="Text Placeholder 2"/>
          <p:cNvSpPr>
            <a:spLocks noGrp="1"/>
          </p:cNvSpPr>
          <p:nvPr>
            <p:ph idx="1" hasCustomPrompt="1"/>
          </p:nvPr>
        </p:nvSpPr>
        <p:spPr bwMode="gray">
          <a:xfrm>
            <a:off x="324000" y="1691079"/>
            <a:ext cx="11545200" cy="4392042"/>
          </a:xfrm>
          <a:prstGeom prst="rect">
            <a:avLst/>
          </a:prstGeom>
        </p:spPr>
        <p:txBody>
          <a:bodyPr vert="horz" lIns="0" tIns="0" rIns="0" bIns="0" rtlCol="0">
            <a:noAutofit/>
          </a:bodyPr>
          <a:lstStyle>
            <a:lvl1pPr>
              <a:buClr>
                <a:schemeClr val="bg1">
                  <a:lumMod val="65000"/>
                </a:schemeClr>
              </a:buClr>
              <a:defRPr sz="1600">
                <a:solidFill>
                  <a:schemeClr val="bg1">
                    <a:lumMod val="65000"/>
                  </a:schemeClr>
                </a:solidFill>
              </a:defRPr>
            </a:lvl1pPr>
          </a:lstStyle>
          <a:p>
            <a:pPr lvl="0"/>
            <a:r>
              <a:rPr lang="en-US" noProof="0" dirty="0"/>
              <a:t>&lt;level 1&gt;</a:t>
            </a:r>
          </a:p>
        </p:txBody>
      </p:sp>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Sources</a:t>
            </a:r>
          </a:p>
        </p:txBody>
      </p:sp>
    </p:spTree>
    <p:extLst>
      <p:ext uri="{BB962C8B-B14F-4D97-AF65-F5344CB8AC3E}">
        <p14:creationId xmlns:p14="http://schemas.microsoft.com/office/powerpoint/2010/main" val="38798839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Arial"/>
                <a:ea typeface="Arial Unicode MS" pitchFamily="34" charset="-128"/>
                <a:cs typeface="Arial Unicode MS" pitchFamily="34" charset="-128"/>
              </a:rPr>
              <a:t>Teaching material - Information</a:t>
            </a: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&lt;3.1 (</a:t>
            </a:r>
            <a:r>
              <a:rPr lang="de-DE" noProof="0" dirty="0" err="1"/>
              <a:t>July</a:t>
            </a:r>
            <a:r>
              <a:rPr lang="de-DE" noProof="0" dirty="0"/>
              <a:t> 2017)&gt;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kern="1200" noProof="0">
                  <a:solidFill>
                    <a:schemeClr val="tx1"/>
                  </a:solidFill>
                  <a:latin typeface="Arial"/>
                  <a:ea typeface="+mn-ea"/>
                  <a:cs typeface="+mn-cs"/>
                </a:rPr>
                <a:t>Teaching</a:t>
              </a:r>
              <a:r>
                <a:rPr lang="en-US" sz="1800" b="1" kern="1200" baseline="0" noProof="0">
                  <a:solidFill>
                    <a:schemeClr val="tx1"/>
                  </a:solidFill>
                  <a:latin typeface="Arial"/>
                  <a:ea typeface="+mn-ea"/>
                  <a:cs typeface="+mn-cs"/>
                </a:rPr>
                <a:t> </a:t>
              </a:r>
              <a:r>
                <a:rPr lang="en-US" sz="1800" b="1" kern="1200" noProof="0">
                  <a:solidFill>
                    <a:schemeClr val="tx1"/>
                  </a:solidFill>
                  <a:latin typeface="Arial"/>
                  <a:ea typeface="+mn-ea"/>
                  <a:cs typeface="+mn-cs"/>
                </a:rPr>
                <a:t>material </a:t>
              </a:r>
              <a:r>
                <a:rPr lang="en-US" sz="1800" b="1" kern="1200" baseline="0" noProof="0">
                  <a:solidFill>
                    <a:schemeClr val="tx1"/>
                  </a:solidFill>
                  <a:latin typeface="Arial"/>
                  <a:ea typeface="+mn-ea"/>
                  <a:cs typeface="+mn-cs"/>
                </a:rPr>
                <a:t>- Version</a:t>
              </a:r>
              <a:endParaRPr lang="en-US" sz="1200" b="1" kern="1200" noProof="0">
                <a:solidFill>
                  <a:schemeClr val="tx1"/>
                </a:solidFill>
                <a:latin typeface="Arial"/>
                <a:ea typeface="+mn-ea"/>
                <a:cs typeface="+mn-cs"/>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a:solidFill>
                  <a:schemeClr val="tx1"/>
                </a:solidFill>
                <a:latin typeface="Arial"/>
                <a:ea typeface="+mn-ea"/>
                <a:cs typeface="+mn-cs"/>
              </a:rPr>
              <a:t>Software used</a:t>
            </a:r>
          </a:p>
        </p:txBody>
      </p:sp>
      <p:sp>
        <p:nvSpPr>
          <p:cNvPr id="20" name="Textfeld 19"/>
          <p:cNvSpPr txBox="1"/>
          <p:nvPr userDrawn="1"/>
        </p:nvSpPr>
        <p:spPr>
          <a:xfrm>
            <a:off x="2043658" y="5176323"/>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a:solidFill>
                  <a:schemeClr val="tx1"/>
                </a:solidFill>
                <a:latin typeface="Arial"/>
                <a:ea typeface="+mn-ea"/>
                <a:cs typeface="+mn-cs"/>
              </a:rPr>
              <a:t>Prerequisites</a:t>
            </a:r>
            <a:endParaRPr lang="de-DE" sz="1800" b="0" kern="1200" baseline="0" noProof="0">
              <a:solidFill>
                <a:schemeClr val="tx1"/>
              </a:solidFill>
              <a:latin typeface="+mn-lt"/>
              <a:ea typeface="+mn-ea"/>
              <a:cs typeface="+mn-cs"/>
            </a:endParaRPr>
          </a:p>
        </p:txBody>
      </p:sp>
      <p:sp>
        <p:nvSpPr>
          <p:cNvPr id="21" name="Textplatzhalter 21"/>
          <p:cNvSpPr>
            <a:spLocks noGrp="1"/>
          </p:cNvSpPr>
          <p:nvPr>
            <p:ph type="body" sz="quarter" idx="13" hasCustomPrompt="1"/>
          </p:nvPr>
        </p:nvSpPr>
        <p:spPr>
          <a:xfrm>
            <a:off x="2327107" y="5489073"/>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
        <p:nvSpPr>
          <p:cNvPr id="22" name="Textfeld 21"/>
          <p:cNvSpPr txBox="1"/>
          <p:nvPr userDrawn="1"/>
        </p:nvSpPr>
        <p:spPr>
          <a:xfrm>
            <a:off x="2046605" y="4184140"/>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de-DE" sz="1800" b="0" kern="1200" baseline="0" noProof="0">
                <a:solidFill>
                  <a:schemeClr val="tx1"/>
                </a:solidFill>
                <a:latin typeface="+mn-lt"/>
                <a:ea typeface="+mn-ea"/>
                <a:cs typeface="+mn-cs"/>
              </a:rPr>
              <a:t>Model</a:t>
            </a:r>
          </a:p>
        </p:txBody>
      </p:sp>
      <p:sp>
        <p:nvSpPr>
          <p:cNvPr id="23" name="Textplatzhalter 21"/>
          <p:cNvSpPr>
            <a:spLocks noGrp="1"/>
          </p:cNvSpPr>
          <p:nvPr>
            <p:ph type="body" sz="quarter" idx="16" hasCustomPrompt="1"/>
          </p:nvPr>
        </p:nvSpPr>
        <p:spPr>
          <a:xfrm>
            <a:off x="2327108" y="4583195"/>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de-DE" noProof="0" dirty="0"/>
              <a:t>&lt;</a:t>
            </a:r>
            <a:r>
              <a:rPr lang="de-DE" noProof="0" dirty="0" err="1"/>
              <a:t>server</a:t>
            </a:r>
            <a:r>
              <a:rPr lang="de-DE" noProof="0" dirty="0"/>
              <a:t>&gt;</a:t>
            </a:r>
          </a:p>
        </p:txBody>
      </p:sp>
    </p:spTree>
    <p:extLst>
      <p:ext uri="{BB962C8B-B14F-4D97-AF65-F5344CB8AC3E}">
        <p14:creationId xmlns:p14="http://schemas.microsoft.com/office/powerpoint/2010/main" val="416892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with picture - two lines">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Rectangle 6"/>
          <p:cNvSpPr/>
          <p:nvPr/>
        </p:nvSpPr>
        <p:spPr bwMode="gray">
          <a:xfrm>
            <a:off x="324000" y="0"/>
            <a:ext cx="11545200" cy="2160000"/>
          </a:xfrm>
          <a:prstGeom prst="rect">
            <a:avLst/>
          </a:prstGeom>
          <a:solidFill>
            <a:schemeClr val="bg1">
              <a:alpha val="75000"/>
            </a:schemeClr>
          </a:solidFill>
          <a:ln w="6350" algn="ctr">
            <a:noFill/>
            <a:miter lim="800000"/>
            <a:headEnd/>
            <a:tailEnd/>
          </a:ln>
        </p:spPr>
        <p:txBody>
          <a:bodyPr lIns="107163" tIns="85730" rIns="107163" bIns="85730" rtlCol="0" anchor="b" anchorCtr="0"/>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467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12" name="TextBox 11"/>
          <p:cNvSpPr txBox="1"/>
          <p:nvPr/>
        </p:nvSpPr>
        <p:spPr>
          <a:xfrm rot="21360000">
            <a:off x="4212456" y="3628659"/>
            <a:ext cx="3770263" cy="276999"/>
          </a:xfrm>
          <a:prstGeom prst="rect">
            <a:avLst/>
          </a:prstGeom>
          <a:noFill/>
        </p:spPr>
        <p:txBody>
          <a:bodyPr wrap="none" lIns="0" tIns="0" rIns="0" bIns="0" rtlCol="0">
            <a:spAutoFit/>
          </a:bodyPr>
          <a:ls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50000"/>
              </a:spcBef>
              <a:spcAft>
                <a:spcPct val="0"/>
              </a:spcAft>
              <a:buClr>
                <a:srgbClr val="F0AB00"/>
              </a:buClr>
              <a:buSzPct val="80000"/>
            </a:pPr>
            <a:r>
              <a:rPr lang="en-US" sz="1800" kern="0">
                <a:solidFill>
                  <a:schemeClr val="tx1"/>
                </a:solidFill>
                <a:ea typeface="Arial Unicode MS" pitchFamily="34" charset="-128"/>
                <a:cs typeface="Arial Unicode MS" pitchFamily="34" charset="-128"/>
              </a:rPr>
              <a:t>Use this title slide only with an</a:t>
            </a:r>
            <a:r>
              <a:rPr lang="en-US" sz="1800" kern="0" baseline="0">
                <a:solidFill>
                  <a:schemeClr val="tx1"/>
                </a:solidFill>
                <a:ea typeface="Arial Unicode MS" pitchFamily="34" charset="-128"/>
                <a:cs typeface="Arial Unicode MS" pitchFamily="34" charset="-128"/>
              </a:rPr>
              <a:t> image</a:t>
            </a:r>
            <a:endParaRPr lang="en-US" sz="1800" kern="0">
              <a:solidFill>
                <a:schemeClr val="tx1"/>
              </a:solidFill>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5749080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838418" y="6357822"/>
            <a:ext cx="2743914" cy="365210"/>
          </a:xfrm>
          <a:prstGeom prst="rect">
            <a:avLst/>
          </a:prstGeom>
        </p:spPr>
        <p:txBody>
          <a:bodyPr/>
          <a:lstStyle/>
          <a:p>
            <a:fld id="{A3DBCD64-19E0-41C5-81D7-F7A944534645}" type="datetimeFigureOut">
              <a:rPr lang="de-DE" smtClean="0"/>
              <a:t>11.09.2023</a:t>
            </a:fld>
            <a:endParaRPr lang="de-DE"/>
          </a:p>
        </p:txBody>
      </p:sp>
      <p:sp>
        <p:nvSpPr>
          <p:cNvPr id="5" name="Fußzeilenplatzhalter 4"/>
          <p:cNvSpPr>
            <a:spLocks noGrp="1"/>
          </p:cNvSpPr>
          <p:nvPr>
            <p:ph type="ftr" sz="quarter" idx="11"/>
          </p:nvPr>
        </p:nvSpPr>
        <p:spPr>
          <a:xfrm>
            <a:off x="4039652" y="6357822"/>
            <a:ext cx="4115872" cy="365210"/>
          </a:xfrm>
          <a:prstGeom prst="rect">
            <a:avLst/>
          </a:prstGeom>
        </p:spPr>
        <p:txBody>
          <a:bodyPr/>
          <a:lstStyle/>
          <a:p>
            <a:endParaRPr lang="de-DE"/>
          </a:p>
        </p:txBody>
      </p:sp>
      <p:sp>
        <p:nvSpPr>
          <p:cNvPr id="6" name="Foliennummernplatzhalter 5"/>
          <p:cNvSpPr>
            <a:spLocks noGrp="1"/>
          </p:cNvSpPr>
          <p:nvPr>
            <p:ph type="sldNum" sz="quarter" idx="12"/>
          </p:nvPr>
        </p:nvSpPr>
        <p:spPr>
          <a:xfrm>
            <a:off x="8612843" y="6357822"/>
            <a:ext cx="2743914" cy="365210"/>
          </a:xfrm>
          <a:prstGeom prst="rect">
            <a:avLst/>
          </a:prstGeom>
        </p:spPr>
        <p:txBody>
          <a:bodyPr/>
          <a:lstStyle/>
          <a:p>
            <a:fld id="{024C5BDF-0CD9-4F5A-909E-FE0DED9C257B}" type="slidenum">
              <a:rPr lang="de-DE" smtClean="0"/>
              <a:t>‹Nr.›</a:t>
            </a:fld>
            <a:endParaRPr lang="de-DE"/>
          </a:p>
        </p:txBody>
      </p:sp>
    </p:spTree>
    <p:extLst>
      <p:ext uri="{BB962C8B-B14F-4D97-AF65-F5344CB8AC3E}">
        <p14:creationId xmlns:p14="http://schemas.microsoft.com/office/powerpoint/2010/main" val="184701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 sho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999" y="324075"/>
            <a:ext cx="10620000" cy="923330"/>
          </a:xfrm>
        </p:spPr>
        <p:txBody>
          <a:bodyPr anchor="t" anchorCtr="0">
            <a:noAutofit/>
          </a:bodyPr>
          <a:lstStyle>
            <a:lvl1pPr>
              <a:defRPr sz="6000">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782970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 two lines">
    <p:bg>
      <p:bgRef idx="1001">
        <a:schemeClr val="bg1"/>
      </p:bgRef>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324000" y="1539177"/>
            <a:ext cx="10620000" cy="553998"/>
          </a:xfrm>
        </p:spPr>
        <p:txBody>
          <a:bodyPr anchor="b" anchorCtr="0">
            <a:sp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a:t>&lt;First Name&gt; &lt;Last name&gt;, &lt;Organization&gt; (delete if not needed)</a:t>
            </a:r>
            <a:br>
              <a:rPr lang="en-US" dirty="0"/>
            </a:br>
            <a:r>
              <a:rPr lang="en-US" dirty="0"/>
              <a:t>&lt;Month&gt; &lt;Day&gt;, &lt;Year&gt;</a:t>
            </a:r>
          </a:p>
        </p:txBody>
      </p:sp>
      <p:sp>
        <p:nvSpPr>
          <p:cNvPr id="9" name="Title 1"/>
          <p:cNvSpPr>
            <a:spLocks noGrp="1"/>
          </p:cNvSpPr>
          <p:nvPr>
            <p:ph type="ctrTitle" hasCustomPrompt="1"/>
          </p:nvPr>
        </p:nvSpPr>
        <p:spPr bwMode="gray">
          <a:xfrm>
            <a:off x="323999" y="324075"/>
            <a:ext cx="10620000" cy="1107996"/>
          </a:xfrm>
        </p:spPr>
        <p:txBody>
          <a:bodyPr anchor="t" anchorCtr="0">
            <a:noAutofit/>
          </a:bodyPr>
          <a:lstStyle>
            <a:lvl1pPr>
              <a:defRPr sz="3600">
                <a:solidFill>
                  <a:sysClr val="windowText" lastClr="000000"/>
                </a:solidFill>
                <a:latin typeface="+mj-lt"/>
              </a:defRPr>
            </a:lvl1pPr>
          </a:lstStyle>
          <a:p>
            <a:r>
              <a:rPr lang="en-US" sz="3600" dirty="0"/>
              <a:t>Alternate Presentation Title</a:t>
            </a:r>
            <a:br>
              <a:rPr lang="en-US" sz="3600" dirty="0"/>
            </a:br>
            <a:r>
              <a:rPr lang="en-US" sz="3600" dirty="0"/>
              <a:t>Breaks to Two Lines</a:t>
            </a:r>
            <a:endParaRPr lang="en-US" dirty="0"/>
          </a:p>
        </p:txBody>
      </p:sp>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438" y="6083725"/>
            <a:ext cx="916759" cy="453600"/>
          </a:xfrm>
          <a:prstGeom prst="rect">
            <a:avLst/>
          </a:prstGeom>
        </p:spPr>
      </p:pic>
    </p:spTree>
    <p:extLst>
      <p:ext uri="{BB962C8B-B14F-4D97-AF65-F5344CB8AC3E}">
        <p14:creationId xmlns:p14="http://schemas.microsoft.com/office/powerpoint/2010/main" val="12242009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rriculum information">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Curriculum</a:t>
            </a:r>
            <a:r>
              <a:rPr lang="en-US" sz="2400" b="1" kern="0" baseline="0" noProof="0">
                <a:solidFill>
                  <a:schemeClr val="accent2"/>
                </a:solidFill>
                <a:latin typeface="+mj-lt"/>
                <a:ea typeface="Arial Unicode MS" pitchFamily="34" charset="-128"/>
                <a:cs typeface="Arial Unicode MS" pitchFamily="34" charset="-128"/>
              </a:rPr>
              <a:t> Information</a:t>
            </a:r>
            <a:endParaRPr lang="en-US" sz="2400" b="1" kern="0" noProof="0">
              <a:solidFill>
                <a:schemeClr val="accent2"/>
              </a:solidFill>
              <a:latin typeface="+mj-lt"/>
              <a:ea typeface="Arial Unicode MS" pitchFamily="34" charset="-128"/>
              <a:cs typeface="Arial Unicode MS" pitchFamily="34" charset="-128"/>
            </a:endParaRPr>
          </a:p>
        </p:txBody>
      </p:sp>
      <p:sp>
        <p:nvSpPr>
          <p:cNvPr id="6" name="Textplatzhalter 21"/>
          <p:cNvSpPr>
            <a:spLocks noGrp="1"/>
          </p:cNvSpPr>
          <p:nvPr>
            <p:ph type="body" sz="quarter" idx="15" hasCustomPrompt="1"/>
          </p:nvPr>
        </p:nvSpPr>
        <p:spPr>
          <a:xfrm>
            <a:off x="2038856" y="2624439"/>
            <a:ext cx="9830344" cy="362391"/>
          </a:xfrm>
          <a:prstGeom prst="rect">
            <a:avLst/>
          </a:prstGeom>
        </p:spPr>
        <p:txBody>
          <a:bodyPr anchor="t" anchorCtr="0"/>
          <a:lstStyle>
            <a:lvl1pPr marL="266400" indent="-194400">
              <a:lnSpc>
                <a:spcPct val="100000"/>
              </a:lnSpc>
              <a:spcBef>
                <a:spcPts val="0"/>
              </a:spcBef>
              <a:spcAft>
                <a:spcPts val="0"/>
              </a:spcAft>
              <a:buClr>
                <a:schemeClr val="bg1">
                  <a:lumMod val="6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&lt;Curriculum version + last update&gt;</a:t>
            </a:r>
          </a:p>
        </p:txBody>
      </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a:solidFill>
                    <a:schemeClr val="tx1"/>
                  </a:solidFill>
                  <a:latin typeface="+mj-lt"/>
                </a:rPr>
                <a:t>Curriculum </a:t>
              </a:r>
              <a:r>
                <a:rPr lang="en-US" sz="1800" b="1" baseline="0" noProof="0">
                  <a:solidFill>
                    <a:schemeClr val="tx1"/>
                  </a:solidFill>
                  <a:latin typeface="+mj-lt"/>
                </a:rPr>
                <a:t>Version</a:t>
              </a:r>
              <a:endParaRPr lang="en-US" sz="1200" b="1" noProof="0">
                <a:solidFill>
                  <a:schemeClr val="tx1"/>
                </a:solidFill>
                <a:latin typeface="+mj-lt"/>
              </a:endParaRP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uppieren 9"/>
          <p:cNvGrpSpPr/>
          <p:nvPr userDrawn="1"/>
        </p:nvGrpSpPr>
        <p:grpSpPr>
          <a:xfrm>
            <a:off x="324000" y="1499007"/>
            <a:ext cx="1299974" cy="1299976"/>
            <a:chOff x="352676" y="1326706"/>
            <a:chExt cx="765542" cy="765543"/>
          </a:xfrm>
        </p:grpSpPr>
        <p:sp>
          <p:nvSpPr>
            <p:cNvPr id="11" name="Donut 11"/>
            <p:cNvSpPr/>
            <p:nvPr userDrawn="1"/>
          </p:nvSpPr>
          <p:spPr bwMode="gray">
            <a:xfrm>
              <a:off x="352676" y="1326706"/>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nvGrpSpPr>
            <p:cNvPr id="12" name="Gruppieren 11"/>
            <p:cNvGrpSpPr/>
            <p:nvPr userDrawn="1"/>
          </p:nvGrpSpPr>
          <p:grpSpPr>
            <a:xfrm>
              <a:off x="545702" y="1435466"/>
              <a:ext cx="403112" cy="511295"/>
              <a:chOff x="7057115" y="1361724"/>
              <a:chExt cx="403112" cy="511295"/>
            </a:xfrm>
          </p:grpSpPr>
          <p:sp>
            <p:nvSpPr>
              <p:cNvPr id="13" name="Gefaltete Ecke 12"/>
              <p:cNvSpPr/>
              <p:nvPr/>
            </p:nvSpPr>
            <p:spPr bwMode="gray">
              <a:xfrm rot="10800000" flipH="1">
                <a:off x="7150511" y="1361724"/>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4" name="Gefaltete Ecke 13"/>
              <p:cNvSpPr/>
              <p:nvPr/>
            </p:nvSpPr>
            <p:spPr bwMode="gray">
              <a:xfrm rot="10800000" flipH="1">
                <a:off x="7103823" y="1410891"/>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grpSp>
            <p:nvGrpSpPr>
              <p:cNvPr id="15" name="Gruppieren 33"/>
              <p:cNvGrpSpPr/>
              <p:nvPr/>
            </p:nvGrpSpPr>
            <p:grpSpPr>
              <a:xfrm>
                <a:off x="7057115" y="1452689"/>
                <a:ext cx="309716" cy="420330"/>
                <a:chOff x="589936" y="2809567"/>
                <a:chExt cx="309716" cy="420330"/>
              </a:xfrm>
            </p:grpSpPr>
            <p:sp>
              <p:nvSpPr>
                <p:cNvPr id="16" name="Gefaltete Ecke 15"/>
                <p:cNvSpPr/>
                <p:nvPr/>
              </p:nvSpPr>
              <p:spPr bwMode="gray">
                <a:xfrm rot="10800000" flipH="1">
                  <a:off x="589936" y="2809567"/>
                  <a:ext cx="309716" cy="420330"/>
                </a:xfrm>
                <a:prstGeom prst="foldedCorner">
                  <a:avLst>
                    <a:gd name="adj" fmla="val 38333"/>
                  </a:avLst>
                </a:prstGeom>
                <a:solidFill>
                  <a:schemeClr val="tx1">
                    <a:lumMod val="65000"/>
                    <a:lumOff val="35000"/>
                  </a:schemeClr>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17" name="Textfeld 16"/>
                <p:cNvSpPr txBox="1"/>
                <p:nvPr/>
              </p:nvSpPr>
              <p:spPr>
                <a:xfrm>
                  <a:off x="697006" y="2861855"/>
                  <a:ext cx="94496" cy="3262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3600" i="1" kern="0">
                      <a:solidFill>
                        <a:schemeClr val="bg1"/>
                      </a:solidFill>
                      <a:latin typeface="Angsana New" pitchFamily="18" charset="-34"/>
                      <a:ea typeface="Arial Unicode MS" pitchFamily="34" charset="-128"/>
                      <a:cs typeface="Angsana New" pitchFamily="18" charset="-34"/>
                    </a:rPr>
                    <a:t>i</a:t>
                  </a:r>
                </a:p>
              </p:txBody>
            </p:sp>
          </p:grpSp>
        </p:grpSp>
      </p:grpSp>
      <p:sp>
        <p:nvSpPr>
          <p:cNvPr id="18" name="Textplatzhalter 21"/>
          <p:cNvSpPr>
            <a:spLocks noGrp="1"/>
          </p:cNvSpPr>
          <p:nvPr>
            <p:ph type="body" sz="quarter" idx="12" hasCustomPrompt="1"/>
          </p:nvPr>
        </p:nvSpPr>
        <p:spPr>
          <a:xfrm>
            <a:off x="2327108" y="3552319"/>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&lt;server-side&gt;</a:t>
            </a:r>
          </a:p>
          <a:p>
            <a:pPr lvl="0"/>
            <a:r>
              <a:rPr lang="en-US" dirty="0"/>
              <a:t>&lt;client-side&gt;</a:t>
            </a:r>
            <a:endParaRPr lang="de-DE" dirty="0"/>
          </a:p>
        </p:txBody>
      </p:sp>
      <p:sp>
        <p:nvSpPr>
          <p:cNvPr id="19" name="Textfeld 18"/>
          <p:cNvSpPr txBox="1"/>
          <p:nvPr userDrawn="1"/>
        </p:nvSpPr>
        <p:spPr>
          <a:xfrm>
            <a:off x="2041112" y="3250331"/>
            <a:ext cx="9828088"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a:solidFill>
                  <a:schemeClr val="tx1"/>
                </a:solidFill>
                <a:latin typeface="+mn-lt"/>
                <a:ea typeface="+mn-ea"/>
                <a:cs typeface="+mn-cs"/>
              </a:rPr>
              <a:t>Software used</a:t>
            </a:r>
          </a:p>
        </p:txBody>
      </p:sp>
      <p:sp>
        <p:nvSpPr>
          <p:cNvPr id="20" name="Textfeld 19"/>
          <p:cNvSpPr txBox="1"/>
          <p:nvPr userDrawn="1"/>
        </p:nvSpPr>
        <p:spPr>
          <a:xfrm>
            <a:off x="2043658" y="4533142"/>
            <a:ext cx="9825542" cy="336918"/>
          </a:xfrm>
          <a:prstGeom prst="rect">
            <a:avLst/>
          </a:prstGeom>
          <a:noFill/>
        </p:spPr>
        <p:txBody>
          <a:bodyPr wrap="none" lIns="0" tIns="0" rIns="0" bIns="0" rtlCol="0" anchor="t" anchorCtr="0">
            <a:noAutofit/>
          </a:bodyPr>
          <a:lstStyle/>
          <a:p>
            <a:pPr marL="265490" indent="-195248" fontAlgn="base">
              <a:spcBef>
                <a:spcPct val="50000"/>
              </a:spcBef>
              <a:spcAft>
                <a:spcPct val="0"/>
              </a:spcAft>
              <a:buClr>
                <a:schemeClr val="bg1">
                  <a:lumMod val="65000"/>
                </a:schemeClr>
              </a:buClr>
              <a:buSzPct val="100000"/>
              <a:buFont typeface="Wingdings" panose="05000000000000000000" pitchFamily="2" charset="2"/>
              <a:buChar char="§"/>
            </a:pPr>
            <a:r>
              <a:rPr lang="en-US" sz="1800" b="0" kern="1200" baseline="0" noProof="0">
                <a:solidFill>
                  <a:schemeClr val="tx1"/>
                </a:solidFill>
                <a:latin typeface="+mn-lt"/>
                <a:ea typeface="+mn-ea"/>
                <a:cs typeface="+mn-cs"/>
              </a:rPr>
              <a:t>Prerequisites</a:t>
            </a:r>
          </a:p>
        </p:txBody>
      </p:sp>
      <p:sp>
        <p:nvSpPr>
          <p:cNvPr id="21" name="Textplatzhalter 21"/>
          <p:cNvSpPr>
            <a:spLocks noGrp="1"/>
          </p:cNvSpPr>
          <p:nvPr>
            <p:ph type="body" sz="quarter" idx="13" hasCustomPrompt="1"/>
          </p:nvPr>
        </p:nvSpPr>
        <p:spPr>
          <a:xfrm>
            <a:off x="2327107" y="4845892"/>
            <a:ext cx="9542093" cy="530990"/>
          </a:xfrm>
          <a:prstGeom prst="rect">
            <a:avLst/>
          </a:prstGeom>
        </p:spPr>
        <p:txBody>
          <a:bodyPr/>
          <a:lstStyle>
            <a:lvl1pPr marL="285750" indent="-285750">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&lt;curricula&gt;</a:t>
            </a:r>
          </a:p>
          <a:p>
            <a:pPr lvl="0"/>
            <a:r>
              <a:rPr lang="en-US" dirty="0"/>
              <a:t>&lt;other prerequisites&gt;</a:t>
            </a:r>
            <a:endParaRPr lang="de-DE" dirty="0"/>
          </a:p>
        </p:txBody>
      </p:sp>
    </p:spTree>
    <p:extLst>
      <p:ext uri="{BB962C8B-B14F-4D97-AF65-F5344CB8AC3E}">
        <p14:creationId xmlns:p14="http://schemas.microsoft.com/office/powerpoint/2010/main" val="1784089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ule information 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Module</a:t>
            </a:r>
            <a:r>
              <a:rPr lang="en-US" sz="2400" b="1" kern="0" baseline="0" noProof="0">
                <a:solidFill>
                  <a:schemeClr val="accent2"/>
                </a:solidFill>
                <a:latin typeface="+mj-lt"/>
                <a:ea typeface="Arial Unicode MS" pitchFamily="34" charset="-128"/>
                <a:cs typeface="Arial Unicode MS" pitchFamily="34" charset="-128"/>
              </a:rPr>
              <a:t> Information</a:t>
            </a:r>
            <a:endParaRPr lang="en-US" sz="2400" b="1" kern="0" noProof="0">
              <a:solidFill>
                <a:schemeClr val="accent2"/>
              </a:solidFill>
              <a:latin typeface="+mj-lt"/>
              <a:ea typeface="Arial Unicode MS" pitchFamily="34" charset="-128"/>
              <a:cs typeface="Arial Unicode MS" pitchFamily="34" charset="-128"/>
            </a:endParaRPr>
          </a:p>
        </p:txBody>
      </p:sp>
      <p:grpSp>
        <p:nvGrpSpPr>
          <p:cNvPr id="22" name="Gruppieren 21"/>
          <p:cNvGrpSpPr/>
          <p:nvPr userDrawn="1"/>
        </p:nvGrpSpPr>
        <p:grpSpPr>
          <a:xfrm>
            <a:off x="324000" y="1499007"/>
            <a:ext cx="1299600" cy="1299600"/>
            <a:chOff x="214040" y="1152039"/>
            <a:chExt cx="765542" cy="765543"/>
          </a:xfrm>
        </p:grpSpPr>
        <p:grpSp>
          <p:nvGrpSpPr>
            <p:cNvPr id="23" name="Gruppieren 22"/>
            <p:cNvGrpSpPr/>
            <p:nvPr userDrawn="1"/>
          </p:nvGrpSpPr>
          <p:grpSpPr>
            <a:xfrm>
              <a:off x="361780" y="1456593"/>
              <a:ext cx="464587" cy="191753"/>
              <a:chOff x="1642324" y="4884196"/>
              <a:chExt cx="660745" cy="294992"/>
            </a:xfrm>
          </p:grpSpPr>
          <p:sp>
            <p:nvSpPr>
              <p:cNvPr id="25" name="Richtungspfeil 24"/>
              <p:cNvSpPr/>
              <p:nvPr userDrawn="1"/>
            </p:nvSpPr>
            <p:spPr bwMode="gray">
              <a:xfrm rot="8100000">
                <a:off x="1767471" y="4884196"/>
                <a:ext cx="535598" cy="221844"/>
              </a:xfrm>
              <a:prstGeom prst="homePlate">
                <a:avLst/>
              </a:prstGeom>
              <a:solidFill>
                <a:schemeClr val="tx1">
                  <a:lumMod val="65000"/>
                  <a:lumOff val="35000"/>
                </a:schemeClr>
              </a:solidFill>
              <a:ln w="6350" algn="ctr">
                <a:solidFill>
                  <a:schemeClr val="tx1">
                    <a:lumMod val="65000"/>
                    <a:lumOff val="3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sp>
            <p:nvSpPr>
              <p:cNvPr id="26" name="Rechteck 25"/>
              <p:cNvSpPr/>
              <p:nvPr/>
            </p:nvSpPr>
            <p:spPr bwMode="gray">
              <a:xfrm rot="8100000">
                <a:off x="1920613" y="4887121"/>
                <a:ext cx="305780" cy="129124"/>
              </a:xfrm>
              <a:prstGeom prst="rect">
                <a:avLst/>
              </a:prstGeom>
              <a:solidFill>
                <a:schemeClr val="bg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b="0" i="0" u="none" strike="noStrike" kern="0" cap="none" spc="0" normalizeH="0" baseline="0">
                  <a:ln>
                    <a:noFill/>
                  </a:ln>
                  <a:effectLst/>
                  <a:uLnTx/>
                  <a:uFillTx/>
                  <a:ea typeface="Arial Unicode MS" pitchFamily="34" charset="-128"/>
                  <a:cs typeface="Arial Unicode MS" pitchFamily="34" charset="-128"/>
                </a:endParaRPr>
              </a:p>
            </p:txBody>
          </p:sp>
          <p:cxnSp>
            <p:nvCxnSpPr>
              <p:cNvPr id="27" name="Gerade Verbindung 25"/>
              <p:cNvCxnSpPr/>
              <p:nvPr userDrawn="1"/>
            </p:nvCxnSpPr>
            <p:spPr>
              <a:xfrm>
                <a:off x="1642324" y="5179188"/>
                <a:ext cx="140109"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28" name="Gruppieren 27"/>
          <p:cNvGrpSpPr/>
          <p:nvPr userDrawn="1"/>
        </p:nvGrpSpPr>
        <p:grpSpPr>
          <a:xfrm>
            <a:off x="324000" y="3809388"/>
            <a:ext cx="1299600" cy="1299600"/>
            <a:chOff x="216000" y="2969382"/>
            <a:chExt cx="765542" cy="765543"/>
          </a:xfrm>
        </p:grpSpPr>
        <p:pic>
          <p:nvPicPr>
            <p:cNvPr id="2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23714" y="3133080"/>
              <a:ext cx="361950" cy="438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Donut 11"/>
            <p:cNvSpPr/>
            <p:nvPr userDrawn="1"/>
          </p:nvSpPr>
          <p:spPr bwMode="gray">
            <a:xfrm>
              <a:off x="216000" y="2969382"/>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grpSp>
      <p:grpSp>
        <p:nvGrpSpPr>
          <p:cNvPr id="31" name="Gruppieren 30"/>
          <p:cNvGrpSpPr/>
          <p:nvPr userDrawn="1"/>
        </p:nvGrpSpPr>
        <p:grpSpPr>
          <a:xfrm>
            <a:off x="1951753" y="1927906"/>
            <a:ext cx="9917447" cy="500901"/>
            <a:chOff x="1108399" y="1396713"/>
            <a:chExt cx="7030682" cy="404566"/>
          </a:xfrm>
        </p:grpSpPr>
        <p:sp>
          <p:nvSpPr>
            <p:cNvPr id="32"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a:solidFill>
                    <a:schemeClr val="tx1"/>
                  </a:solidFill>
                  <a:latin typeface="+mj-lt"/>
                </a:rPr>
                <a:t>Authors</a:t>
              </a:r>
              <a:endParaRPr lang="en-US" sz="1200" b="1" noProof="0">
                <a:solidFill>
                  <a:schemeClr val="tx1"/>
                </a:solidFill>
                <a:latin typeface="+mj-lt"/>
              </a:endParaRPr>
            </a:p>
          </p:txBody>
        </p:sp>
        <p:cxnSp>
          <p:nvCxnSpPr>
            <p:cNvPr id="33"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4"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&lt;Author&gt;</a:t>
            </a:r>
          </a:p>
          <a:p>
            <a:pPr lvl="0"/>
            <a:r>
              <a:rPr lang="en-US" dirty="0"/>
              <a:t>&lt;Author&gt;</a:t>
            </a:r>
          </a:p>
          <a:p>
            <a:pPr lvl="0"/>
            <a:r>
              <a:rPr lang="en-US" dirty="0"/>
              <a:t>&lt;Author&gt;</a:t>
            </a:r>
          </a:p>
        </p:txBody>
      </p:sp>
      <p:grpSp>
        <p:nvGrpSpPr>
          <p:cNvPr id="35" name="Gruppieren 34"/>
          <p:cNvGrpSpPr/>
          <p:nvPr userDrawn="1"/>
        </p:nvGrpSpPr>
        <p:grpSpPr>
          <a:xfrm>
            <a:off x="1957853" y="4230977"/>
            <a:ext cx="9911347" cy="500901"/>
            <a:chOff x="1108399" y="1396713"/>
            <a:chExt cx="7030682" cy="404566"/>
          </a:xfrm>
        </p:grpSpPr>
        <p:sp>
          <p:nvSpPr>
            <p:cNvPr id="36" name="Rectangle 10"/>
            <p:cNvSpPr/>
            <p:nvPr userDrawn="1"/>
          </p:nvSpPr>
          <p:spPr>
            <a:xfrm>
              <a:off x="1108399" y="1396713"/>
              <a:ext cx="3835401" cy="298157"/>
            </a:xfrm>
            <a:prstGeom prst="rect">
              <a:avLst/>
            </a:prstGeom>
          </p:spPr>
          <p:txBody>
            <a:bodyPr wrap="square" lIns="91302" tIns="45630" rIns="91302" bIns="45630">
              <a:spAutoFit/>
            </a:bodyPr>
            <a:lstStyle/>
            <a:p>
              <a:r>
                <a:rPr lang="en-US" sz="1800" b="1" noProof="0">
                  <a:solidFill>
                    <a:schemeClr val="tx1"/>
                  </a:solidFill>
                  <a:latin typeface="+mj-lt"/>
                </a:rPr>
                <a:t>Target Audience</a:t>
              </a:r>
              <a:endParaRPr lang="en-US" sz="1200" b="1" noProof="0">
                <a:solidFill>
                  <a:schemeClr val="tx1"/>
                </a:solidFill>
                <a:latin typeface="+mj-lt"/>
              </a:endParaRPr>
            </a:p>
          </p:txBody>
        </p:sp>
        <p:cxnSp>
          <p:nvCxnSpPr>
            <p:cNvPr id="37"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8" name="Textplatzhalter 21"/>
          <p:cNvSpPr>
            <a:spLocks noGrp="1"/>
          </p:cNvSpPr>
          <p:nvPr>
            <p:ph type="body" sz="quarter" idx="16" hasCustomPrompt="1"/>
          </p:nvPr>
        </p:nvSpPr>
        <p:spPr>
          <a:xfrm>
            <a:off x="2044953" y="4927509"/>
            <a:ext cx="9824247"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&lt;Target audience&gt;</a:t>
            </a:r>
          </a:p>
          <a:p>
            <a:pPr lvl="0"/>
            <a:r>
              <a:rPr lang="en-US" dirty="0"/>
              <a:t>&lt;Target audience&gt;</a:t>
            </a:r>
          </a:p>
          <a:p>
            <a:pPr lvl="0"/>
            <a:r>
              <a:rPr lang="en-US" dirty="0"/>
              <a:t>&lt;Target audience&gt;</a:t>
            </a:r>
          </a:p>
        </p:txBody>
      </p:sp>
    </p:spTree>
    <p:extLst>
      <p:ext uri="{BB962C8B-B14F-4D97-AF65-F5344CB8AC3E}">
        <p14:creationId xmlns:p14="http://schemas.microsoft.com/office/powerpoint/2010/main" val="273884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information II">
    <p:spTree>
      <p:nvGrpSpPr>
        <p:cNvPr id="1" name=""/>
        <p:cNvGrpSpPr/>
        <p:nvPr/>
      </p:nvGrpSpPr>
      <p:grpSpPr>
        <a:xfrm>
          <a:off x="0" y="0"/>
          <a:ext cx="0" cy="0"/>
          <a:chOff x="0" y="0"/>
          <a:chExt cx="0" cy="0"/>
        </a:xfrm>
      </p:grpSpPr>
      <p:sp>
        <p:nvSpPr>
          <p:cNvPr id="5" name="Textfeld 4"/>
          <p:cNvSpPr txBox="1"/>
          <p:nvPr userDrawn="1"/>
        </p:nvSpPr>
        <p:spPr>
          <a:xfrm>
            <a:off x="324000" y="324000"/>
            <a:ext cx="11545200" cy="759600"/>
          </a:xfrm>
          <a:prstGeom prst="rect">
            <a:avLst/>
          </a:prstGeom>
          <a:noFill/>
        </p:spPr>
        <p:txBody>
          <a:bodyPr wrap="square" lIns="0" tIns="0" rIns="0" bIns="0" rtlCol="0" anchor="ctr" anchorCtr="0">
            <a:noAutofit/>
          </a:bodyPr>
          <a:lstStyle/>
          <a:p>
            <a:pPr fontAlgn="base">
              <a:spcBef>
                <a:spcPts val="600"/>
              </a:spcBef>
              <a:spcAft>
                <a:spcPct val="0"/>
              </a:spcAft>
              <a:buClr>
                <a:srgbClr val="F0AB00"/>
              </a:buClr>
              <a:buSzPct val="80000"/>
            </a:pPr>
            <a:r>
              <a:rPr lang="en-US" sz="2400" b="1" kern="0" noProof="0">
                <a:solidFill>
                  <a:schemeClr val="accent2"/>
                </a:solidFill>
                <a:latin typeface="+mj-lt"/>
                <a:ea typeface="Arial Unicode MS" pitchFamily="34" charset="-128"/>
                <a:cs typeface="Arial Unicode MS" pitchFamily="34" charset="-128"/>
              </a:rPr>
              <a:t>Module</a:t>
            </a:r>
            <a:r>
              <a:rPr lang="en-US" sz="2400" b="1" kern="0" baseline="0" noProof="0">
                <a:solidFill>
                  <a:schemeClr val="accent2"/>
                </a:solidFill>
                <a:latin typeface="+mj-lt"/>
                <a:ea typeface="Arial Unicode MS" pitchFamily="34" charset="-128"/>
                <a:cs typeface="Arial Unicode MS" pitchFamily="34" charset="-128"/>
              </a:rPr>
              <a:t> Information</a:t>
            </a:r>
            <a:endParaRPr lang="en-US" sz="2400" b="1" kern="0" noProof="0">
              <a:solidFill>
                <a:schemeClr val="accent2"/>
              </a:solidFill>
              <a:latin typeface="+mj-lt"/>
              <a:ea typeface="Arial Unicode MS" pitchFamily="34" charset="-128"/>
              <a:cs typeface="Arial Unicode MS" pitchFamily="34" charset="-128"/>
            </a:endParaRPr>
          </a:p>
        </p:txBody>
      </p:sp>
      <p:grpSp>
        <p:nvGrpSpPr>
          <p:cNvPr id="3" name="Gruppieren 2"/>
          <p:cNvGrpSpPr/>
          <p:nvPr userDrawn="1"/>
        </p:nvGrpSpPr>
        <p:grpSpPr>
          <a:xfrm>
            <a:off x="324000" y="1503256"/>
            <a:ext cx="1299600" cy="1299600"/>
            <a:chOff x="214040" y="1152039"/>
            <a:chExt cx="765542" cy="765543"/>
          </a:xfrm>
        </p:grpSpPr>
        <p:sp>
          <p:nvSpPr>
            <p:cNvPr id="4" name="Donut 11"/>
            <p:cNvSpPr/>
            <p:nvPr userDrawn="1"/>
          </p:nvSpPr>
          <p:spPr bwMode="gray">
            <a:xfrm>
              <a:off x="214040" y="1152039"/>
              <a:ext cx="765542" cy="765543"/>
            </a:xfrm>
            <a:prstGeom prst="donut">
              <a:avLst>
                <a:gd name="adj" fmla="val 5979"/>
              </a:avLst>
            </a:prstGeom>
            <a:solidFill>
              <a:schemeClr val="accent1"/>
            </a:solidFill>
            <a:ln w="6350" algn="ctr">
              <a:solidFill>
                <a:schemeClr val="accent1"/>
              </a:solidFill>
              <a:miter lim="800000"/>
              <a:headEnd/>
              <a:tailEnd/>
            </a:ln>
          </p:spPr>
          <p:txBody>
            <a:bodyPr lIns="89863" tIns="71908" rIns="89863" bIns="71908" rtlCol="0" anchor="ctr"/>
            <a:lstStyle/>
            <a:p>
              <a:pPr algn="ctr" defTabSz="913003" fontAlgn="base">
                <a:spcBef>
                  <a:spcPct val="50000"/>
                </a:spcBef>
                <a:spcAft>
                  <a:spcPct val="0"/>
                </a:spcAft>
                <a:buClr>
                  <a:srgbClr val="F0AB00"/>
                </a:buClr>
                <a:buSzPct val="80000"/>
              </a:pPr>
              <a:endParaRPr lang="de-DE" sz="2000" kern="0">
                <a:ea typeface="Arial Unicode MS" pitchFamily="34" charset="-128"/>
                <a:cs typeface="Arial Unicode MS" pitchFamily="34" charset="-128"/>
              </a:endParaRPr>
            </a:p>
          </p:txBody>
        </p:sp>
        <p:pic>
          <p:nvPicPr>
            <p:cNvPr id="6"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3487" y="1313261"/>
              <a:ext cx="35242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 name="Gruppieren 6"/>
          <p:cNvGrpSpPr/>
          <p:nvPr userDrawn="1"/>
        </p:nvGrpSpPr>
        <p:grpSpPr>
          <a:xfrm>
            <a:off x="1951753" y="1927906"/>
            <a:ext cx="9917447" cy="500901"/>
            <a:chOff x="1108399" y="1396713"/>
            <a:chExt cx="7030682" cy="404566"/>
          </a:xfrm>
        </p:grpSpPr>
        <p:sp>
          <p:nvSpPr>
            <p:cNvPr id="8" name="Rectangle 10"/>
            <p:cNvSpPr/>
            <p:nvPr userDrawn="1"/>
          </p:nvSpPr>
          <p:spPr>
            <a:xfrm>
              <a:off x="1108399" y="1396713"/>
              <a:ext cx="3835401" cy="298154"/>
            </a:xfrm>
            <a:prstGeom prst="rect">
              <a:avLst/>
            </a:prstGeom>
          </p:spPr>
          <p:txBody>
            <a:bodyPr wrap="square" lIns="91302" tIns="45630" rIns="91302" bIns="45630">
              <a:spAutoFit/>
            </a:bodyPr>
            <a:lstStyle/>
            <a:p>
              <a:r>
                <a:rPr lang="en-US" sz="1800" b="1" kern="1200" noProof="0">
                  <a:solidFill>
                    <a:schemeClr val="tx1"/>
                  </a:solidFill>
                  <a:latin typeface="Arial"/>
                  <a:ea typeface="+mn-ea"/>
                  <a:cs typeface="+mn-cs"/>
                </a:rPr>
                <a:t>Learning Objectives</a:t>
              </a:r>
            </a:p>
          </p:txBody>
        </p:sp>
        <p:cxnSp>
          <p:nvCxnSpPr>
            <p:cNvPr id="9" name="Straight Connector 12"/>
            <p:cNvCxnSpPr/>
            <p:nvPr userDrawn="1"/>
          </p:nvCxnSpPr>
          <p:spPr>
            <a:xfrm flipV="1">
              <a:off x="1197563" y="1776441"/>
              <a:ext cx="6941518" cy="24838"/>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extplatzhalter 21"/>
          <p:cNvSpPr>
            <a:spLocks noGrp="1"/>
          </p:cNvSpPr>
          <p:nvPr>
            <p:ph type="body" sz="quarter" idx="15" hasCustomPrompt="1"/>
          </p:nvPr>
        </p:nvSpPr>
        <p:spPr>
          <a:xfrm>
            <a:off x="2038856" y="2624439"/>
            <a:ext cx="9830344" cy="1319928"/>
          </a:xfrm>
          <a:prstGeom prst="rect">
            <a:avLst/>
          </a:prstGeom>
        </p:spPr>
        <p:txBody>
          <a:bodyPr anchor="t" anchorCtr="0"/>
          <a:lstStyle>
            <a:lvl1pPr marL="266400" indent="-194400">
              <a:lnSpc>
                <a:spcPct val="100000"/>
              </a:lnSpc>
              <a:spcBef>
                <a:spcPts val="0"/>
              </a:spcBef>
              <a:spcAft>
                <a:spcPts val="0"/>
              </a:spcAft>
              <a:buClr>
                <a:schemeClr val="bg1">
                  <a:lumMod val="75000"/>
                </a:schemeClr>
              </a:buClr>
              <a:buSzPct val="100000"/>
              <a:buFont typeface="Wingdings" panose="05000000000000000000" pitchFamily="2" charset="2"/>
              <a:buChar char="§"/>
              <a:defRPr sz="18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&lt;Learning objective&gt;</a:t>
            </a:r>
          </a:p>
          <a:p>
            <a:pPr lvl="0"/>
            <a:r>
              <a:rPr lang="en-US" dirty="0"/>
              <a:t>&lt;Learning objective&gt;</a:t>
            </a:r>
          </a:p>
          <a:p>
            <a:pPr lvl="0"/>
            <a:r>
              <a:rPr lang="en-US" dirty="0"/>
              <a:t>&lt;Learning objective&gt;</a:t>
            </a:r>
          </a:p>
        </p:txBody>
      </p:sp>
    </p:spTree>
    <p:extLst>
      <p:ext uri="{BB962C8B-B14F-4D97-AF65-F5344CB8AC3E}">
        <p14:creationId xmlns:p14="http://schemas.microsoft.com/office/powerpoint/2010/main" val="101486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Tree>
    <p:extLst>
      <p:ext uri="{BB962C8B-B14F-4D97-AF65-F5344CB8AC3E}">
        <p14:creationId xmlns:p14="http://schemas.microsoft.com/office/powerpoint/2010/main" val="2680609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sp>
        <p:nvSpPr>
          <p:cNvPr id="5" name="Text Placeholder 2"/>
          <p:cNvSpPr>
            <a:spLocks noGrp="1"/>
          </p:cNvSpPr>
          <p:nvPr>
            <p:ph idx="1"/>
          </p:nvPr>
        </p:nvSpPr>
        <p:spPr bwMode="gray">
          <a:xfrm>
            <a:off x="324000" y="1691079"/>
            <a:ext cx="11545200" cy="4392042"/>
          </a:xfrm>
          <a:prstGeom prst="rect">
            <a:avLst/>
          </a:prstGeom>
        </p:spPr>
        <p:txBody>
          <a:bodyPr vert="horz" lIns="0" tIns="0" rIns="0" bIns="0" rtlCol="0">
            <a:noAutofit/>
          </a:bodyPr>
          <a:lstStyle/>
          <a:p>
            <a:pPr lvl="0"/>
            <a:r>
              <a:rPr lang="de-DE" noProof="0"/>
              <a:t>Textmasterformat bearbeiten</a:t>
            </a:r>
          </a:p>
          <a:p>
            <a:pPr lvl="1"/>
            <a:r>
              <a:rPr lang="de-DE" noProof="0"/>
              <a:t>Zweite Ebene</a:t>
            </a:r>
          </a:p>
          <a:p>
            <a:pPr lvl="2"/>
            <a:r>
              <a:rPr lang="de-DE" noProof="0"/>
              <a:t>Dritte Ebene</a:t>
            </a:r>
          </a:p>
          <a:p>
            <a:pPr lvl="3"/>
            <a:r>
              <a:rPr lang="de-DE" noProof="0"/>
              <a:t>Vierte Ebene</a:t>
            </a:r>
          </a:p>
        </p:txBody>
      </p:sp>
      <p:sp>
        <p:nvSpPr>
          <p:cNvPr id="2" name="Title 1"/>
          <p:cNvSpPr>
            <a:spLocks noGrp="1"/>
          </p:cNvSpPr>
          <p:nvPr>
            <p:ph type="title" hasCustomPrompt="1"/>
          </p:nvPr>
        </p:nvSpPr>
        <p:spPr/>
        <p:txBody>
          <a:bodyPr/>
          <a:lstStyle>
            <a:lvl1pPr>
              <a:defRPr/>
            </a:lvl1pPr>
          </a:lstStyle>
          <a:p>
            <a:r>
              <a:rPr lang="en-US" noProof="0" dirty="0"/>
              <a:t>&lt;Page title&gt;</a:t>
            </a:r>
            <a:endParaRPr lang="en-US" dirty="0"/>
          </a:p>
        </p:txBody>
      </p:sp>
    </p:spTree>
    <p:extLst>
      <p:ext uri="{BB962C8B-B14F-4D97-AF65-F5344CB8AC3E}">
        <p14:creationId xmlns:p14="http://schemas.microsoft.com/office/powerpoint/2010/main" val="3871037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a:t>&lt;level 1&gt;</a:t>
            </a:r>
          </a:p>
          <a:p>
            <a:pPr lvl="1"/>
            <a:r>
              <a:rPr lang="en-US" noProof="0" dirty="0"/>
              <a:t>&lt;level 2&gt;</a:t>
            </a:r>
          </a:p>
          <a:p>
            <a:pPr lvl="2"/>
            <a:r>
              <a:rPr lang="en-US" noProof="0" dirty="0"/>
              <a:t>&lt;level 3&gt;</a:t>
            </a:r>
          </a:p>
          <a:p>
            <a:pPr lvl="3"/>
            <a:r>
              <a:rPr lang="en-US" noProof="0" dirty="0"/>
              <a:t>&lt;level 4&gt;</a:t>
            </a:r>
          </a:p>
        </p:txBody>
      </p:sp>
      <p:sp>
        <p:nvSpPr>
          <p:cNvPr id="33" name="Rectangle 32"/>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userDrawn="1"/>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0" name="TextBox 9"/>
          <p:cNvSpPr txBox="1"/>
          <p:nvPr userDrawn="1"/>
        </p:nvSpPr>
        <p:spPr bwMode="black">
          <a:xfrm>
            <a:off x="324000" y="6630039"/>
            <a:ext cx="3153112" cy="138499"/>
          </a:xfrm>
          <a:prstGeom prst="rect">
            <a:avLst/>
          </a:prstGeom>
          <a:noFill/>
        </p:spPr>
        <p:txBody>
          <a:bodyPr wrap="none" lIns="85730" tIns="0" rIns="0" bIns="0" rtlCol="0">
            <a:spAutoFit/>
          </a:bodyPr>
          <a:lstStyle/>
          <a:p>
            <a:pPr marL="0" indent="0" algn="l" defTabSz="816226">
              <a:buClr>
                <a:srgbClr val="000000"/>
              </a:buClr>
              <a:buFont typeface="Arial" pitchFamily="34" charset="0"/>
              <a:buNone/>
            </a:pPr>
            <a:r>
              <a:rPr lang="en-US" sz="900" dirty="0">
                <a:solidFill>
                  <a:srgbClr val="FFFFFF"/>
                </a:solidFill>
              </a:rPr>
              <a:t>© </a:t>
            </a:r>
            <a:r>
              <a:rPr lang="en-US" sz="900" dirty="0" smtClean="0">
                <a:solidFill>
                  <a:srgbClr val="FFFFFF"/>
                </a:solidFill>
              </a:rPr>
              <a:t>2023 </a:t>
            </a:r>
            <a:r>
              <a:rPr lang="en-US" sz="900" dirty="0">
                <a:solidFill>
                  <a:srgbClr val="FFFFFF"/>
                </a:solidFill>
              </a:rPr>
              <a:t>SAP</a:t>
            </a:r>
            <a:r>
              <a:rPr lang="en-US" sz="900" baseline="0" dirty="0">
                <a:solidFill>
                  <a:srgbClr val="FFFFFF"/>
                </a:solidFill>
              </a:rPr>
              <a:t> SE / SAP UCC Magdeburg</a:t>
            </a:r>
            <a:r>
              <a:rPr lang="en-US" sz="900" dirty="0">
                <a:solidFill>
                  <a:srgbClr val="FFFFFF"/>
                </a:solidFill>
              </a:rPr>
              <a:t>. All rights reserved.</a:t>
            </a:r>
          </a:p>
        </p:txBody>
      </p:sp>
      <p:sp>
        <p:nvSpPr>
          <p:cNvPr id="34" name="TextBox 33"/>
          <p:cNvSpPr txBox="1"/>
          <p:nvPr userDrawn="1"/>
        </p:nvSpPr>
        <p:spPr bwMode="black">
          <a:xfrm>
            <a:off x="11640519" y="6630039"/>
            <a:ext cx="227631" cy="138499"/>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900" baseline="0" noProof="0" smtClean="0">
                <a:solidFill>
                  <a:schemeClr val="bg1"/>
                </a:solidFill>
              </a:rPr>
              <a:pPr marL="111525" indent="-111525" algn="r">
                <a:buClr>
                  <a:schemeClr val="accent2"/>
                </a:buClr>
                <a:buFont typeface="Arial" pitchFamily="34" charset="0"/>
                <a:buNone/>
              </a:pPr>
              <a:t>‹Nr.›</a:t>
            </a:fld>
            <a:endParaRPr lang="en-US" sz="900" noProof="0">
              <a:solidFill>
                <a:schemeClr val="bg1"/>
              </a:solidFill>
            </a:endParaRPr>
          </a:p>
        </p:txBody>
      </p:sp>
    </p:spTree>
    <p:extLst>
      <p:ext uri="{BB962C8B-B14F-4D97-AF65-F5344CB8AC3E}">
        <p14:creationId xmlns:p14="http://schemas.microsoft.com/office/powerpoint/2010/main" val="38364004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56" r:id="rId5"/>
    <p:sldLayoutId id="2147483759" r:id="rId6"/>
    <p:sldLayoutId id="2147483760" r:id="rId7"/>
    <p:sldLayoutId id="2147483746" r:id="rId8"/>
    <p:sldLayoutId id="2147483749" r:id="rId9"/>
    <p:sldLayoutId id="2147483750" r:id="rId10"/>
    <p:sldLayoutId id="2147483751" r:id="rId11"/>
    <p:sldLayoutId id="2147483752" r:id="rId12"/>
    <p:sldLayoutId id="2147483753" r:id="rId13"/>
    <p:sldLayoutId id="2147483754" r:id="rId14"/>
    <p:sldLayoutId id="2147483755" r:id="rId15"/>
    <p:sldLayoutId id="2147483745" r:id="rId16"/>
    <p:sldLayoutId id="2147483757" r:id="rId17"/>
    <p:sldLayoutId id="2147483758" r:id="rId18"/>
    <p:sldLayoutId id="2147483762" r:id="rId19"/>
    <p:sldLayoutId id="2147483763" r:id="rId20"/>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201600" indent="-201600" algn="l" defTabSz="1088776" rtl="0" eaLnBrk="1" latinLnBrk="0" hangingPunct="1">
        <a:spcBef>
          <a:spcPts val="0"/>
        </a:spcBef>
        <a:buClr>
          <a:schemeClr val="accent1"/>
        </a:buClr>
        <a:buSzPct val="100000"/>
        <a:buFont typeface="Wingdings" panose="05000000000000000000" pitchFamily="2" charset="2"/>
        <a:buChar char="§"/>
        <a:defRPr sz="1800" b="0" kern="1200">
          <a:solidFill>
            <a:schemeClr val="tx1"/>
          </a:solidFill>
          <a:latin typeface="+mn-lt"/>
          <a:ea typeface="+mn-ea"/>
          <a:cs typeface="+mn-cs"/>
        </a:defRPr>
      </a:lvl1pPr>
      <a:lvl2pPr marL="417600" indent="-216000" algn="l" defTabSz="1088776" rtl="0" eaLnBrk="1" latinLnBrk="0" hangingPunct="1">
        <a:spcBef>
          <a:spcPts val="338"/>
        </a:spcBef>
        <a:buClr>
          <a:schemeClr val="accent1"/>
        </a:buClr>
        <a:buSzPct val="100000"/>
        <a:buFont typeface="Arial" panose="020B0604020202020204" pitchFamily="34" charset="0"/>
        <a:buChar char="•"/>
        <a:defRPr sz="1600" kern="1200">
          <a:solidFill>
            <a:schemeClr val="tx1"/>
          </a:solidFill>
          <a:latin typeface="+mn-lt"/>
          <a:ea typeface="+mn-ea"/>
          <a:cs typeface="+mn-cs"/>
        </a:defRPr>
      </a:lvl2pPr>
      <a:lvl3pPr marL="540000" indent="-216000" algn="l" defTabSz="1088776" rtl="0" eaLnBrk="1" latinLnBrk="0" hangingPunct="1">
        <a:spcBef>
          <a:spcPts val="225"/>
        </a:spcBef>
        <a:buClr>
          <a:schemeClr val="accent1"/>
        </a:buClr>
        <a:buSzPct val="75000"/>
        <a:buFont typeface="Symbol" panose="05050102010706020507" pitchFamily="18" charset="2"/>
        <a:buChar char="-"/>
        <a:defRPr sz="1450" kern="1200">
          <a:solidFill>
            <a:schemeClr val="tx1"/>
          </a:solidFill>
          <a:latin typeface="+mn-lt"/>
          <a:ea typeface="+mn-ea"/>
          <a:cs typeface="+mn-cs"/>
        </a:defRPr>
      </a:lvl3pPr>
      <a:lvl4pPr marL="720000" indent="-216000" algn="l" defTabSz="1088776" rtl="0" eaLnBrk="1" latinLnBrk="0" hangingPunct="1">
        <a:spcBef>
          <a:spcPts val="140"/>
        </a:spcBef>
        <a:buClr>
          <a:schemeClr val="accent1"/>
        </a:buClr>
        <a:buSzPct val="75000"/>
        <a:buFont typeface="Courier New" panose="02070309020205020404" pitchFamily="49" charset="0"/>
        <a:buChar char="o"/>
        <a:defRPr sz="1300" kern="1200" baseline="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Controlling (CO)</a:t>
            </a:r>
            <a:endParaRPr lang="de-DE" dirty="0"/>
          </a:p>
        </p:txBody>
      </p:sp>
      <p:sp>
        <p:nvSpPr>
          <p:cNvPr id="3" name="Untertitel 2"/>
          <p:cNvSpPr>
            <a:spLocks noGrp="1"/>
          </p:cNvSpPr>
          <p:nvPr>
            <p:ph type="subTitle" idx="1"/>
          </p:nvPr>
        </p:nvSpPr>
        <p:spPr/>
        <p:txBody>
          <a:bodyPr/>
          <a:lstStyle/>
          <a:p>
            <a:r>
              <a:rPr lang="en-US" dirty="0"/>
              <a:t>Curriculum: Introduction to S/4HANA using Global Bike </a:t>
            </a:r>
            <a:endParaRPr lang="de-DE" dirty="0"/>
          </a:p>
          <a:p>
            <a:endParaRPr lang="de-DE" dirty="0"/>
          </a:p>
        </p:txBody>
      </p:sp>
    </p:spTree>
    <p:extLst>
      <p:ext uri="{BB962C8B-B14F-4D97-AF65-F5344CB8AC3E}">
        <p14:creationId xmlns:p14="http://schemas.microsoft.com/office/powerpoint/2010/main" val="365876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Client</a:t>
            </a:r>
          </a:p>
          <a:p>
            <a:pPr lvl="1"/>
            <a:r>
              <a:rPr lang="en-US" altLang="de-DE" dirty="0">
                <a:latin typeface="Arial" panose="020B0604020202020204" pitchFamily="34" charset="0"/>
              </a:rPr>
              <a:t>An independent environment in the system</a:t>
            </a:r>
          </a:p>
          <a:p>
            <a:pPr lvl="1"/>
            <a:endParaRPr lang="en-US" altLang="de-DE" dirty="0">
              <a:latin typeface="Arial" panose="020B0604020202020204" pitchFamily="34" charset="0"/>
            </a:endParaRPr>
          </a:p>
          <a:p>
            <a:r>
              <a:rPr lang="en-US" altLang="de-DE" dirty="0">
                <a:latin typeface="Arial" panose="020B0604020202020204" pitchFamily="34" charset="0"/>
              </a:rPr>
              <a:t>Company Code</a:t>
            </a:r>
          </a:p>
          <a:p>
            <a:pPr lvl="1"/>
            <a:r>
              <a:rPr lang="en-US" altLang="de-DE" dirty="0">
                <a:latin typeface="Arial" panose="020B0604020202020204" pitchFamily="34" charset="0"/>
              </a:rPr>
              <a:t>Represents an independent legal accounting unit</a:t>
            </a:r>
          </a:p>
          <a:p>
            <a:pPr lvl="1"/>
            <a:r>
              <a:rPr lang="en-US" altLang="de-DE" dirty="0">
                <a:latin typeface="Arial" panose="020B0604020202020204" pitchFamily="34" charset="0"/>
              </a:rPr>
              <a:t>Balanced set of books, as required by law, are prepared at this level.</a:t>
            </a:r>
          </a:p>
          <a:p>
            <a:pPr lvl="1"/>
            <a:r>
              <a:rPr lang="en-US" altLang="de-DE" dirty="0">
                <a:latin typeface="Arial" panose="020B0604020202020204" pitchFamily="34" charset="0"/>
              </a:rPr>
              <a:t>A client may have more than one company code</a:t>
            </a:r>
          </a:p>
          <a:p>
            <a:pPr lvl="2"/>
            <a:r>
              <a:rPr lang="en-US" altLang="de-DE" dirty="0">
                <a:latin typeface="Arial" panose="020B0604020202020204" pitchFamily="34" charset="0"/>
              </a:rPr>
              <a:t>United States</a:t>
            </a:r>
          </a:p>
          <a:p>
            <a:pPr lvl="2"/>
            <a:r>
              <a:rPr lang="en-US" altLang="de-DE" dirty="0">
                <a:latin typeface="Arial" panose="020B0604020202020204" pitchFamily="34" charset="0"/>
              </a:rPr>
              <a:t>Germany</a:t>
            </a:r>
          </a:p>
          <a:p>
            <a:pPr lvl="2"/>
            <a:r>
              <a:rPr lang="en-US" altLang="de-DE" dirty="0">
                <a:latin typeface="Arial" panose="020B0604020202020204" pitchFamily="34" charset="0"/>
              </a:rPr>
              <a:t>United Kingdom</a:t>
            </a:r>
          </a:p>
          <a:p>
            <a:pPr lvl="2"/>
            <a:r>
              <a:rPr lang="en-US" altLang="de-DE" dirty="0">
                <a:latin typeface="Arial" panose="020B0604020202020204" pitchFamily="34" charset="0"/>
              </a:rPr>
              <a:t>Australia</a:t>
            </a:r>
          </a:p>
          <a:p>
            <a:pPr lvl="2"/>
            <a:r>
              <a:rPr lang="en-US" altLang="de-DE" dirty="0">
                <a:latin typeface="Arial" panose="020B0604020202020204" pitchFamily="34" charset="0"/>
              </a:rPr>
              <a:t>…</a:t>
            </a:r>
          </a:p>
        </p:txBody>
      </p:sp>
      <p:sp>
        <p:nvSpPr>
          <p:cNvPr id="3" name="Titel 2"/>
          <p:cNvSpPr>
            <a:spLocks noGrp="1"/>
          </p:cNvSpPr>
          <p:nvPr>
            <p:ph type="title"/>
          </p:nvPr>
        </p:nvSpPr>
        <p:spPr/>
        <p:txBody>
          <a:bodyPr/>
          <a:lstStyle/>
          <a:p>
            <a:r>
              <a:rPr lang="en-US" altLang="de-DE" dirty="0">
                <a:latin typeface="Arial" panose="020B0604020202020204" pitchFamily="34" charset="0"/>
              </a:rPr>
              <a:t>CO Organizational Structure</a:t>
            </a:r>
            <a:endParaRPr lang="de-DE" dirty="0"/>
          </a:p>
        </p:txBody>
      </p:sp>
      <p:grpSp>
        <p:nvGrpSpPr>
          <p:cNvPr id="4" name="Group 4"/>
          <p:cNvGrpSpPr>
            <a:grpSpLocks/>
          </p:cNvGrpSpPr>
          <p:nvPr/>
        </p:nvGrpSpPr>
        <p:grpSpPr bwMode="auto">
          <a:xfrm>
            <a:off x="7819273" y="3283869"/>
            <a:ext cx="3060700" cy="2376487"/>
            <a:chOff x="2928" y="1469"/>
            <a:chExt cx="2640" cy="1766"/>
          </a:xfrm>
        </p:grpSpPr>
        <p:graphicFrame>
          <p:nvGraphicFramePr>
            <p:cNvPr id="5" name="Object 5"/>
            <p:cNvGraphicFramePr>
              <a:graphicFrameLocks noChangeAspect="1"/>
            </p:cNvGraphicFramePr>
            <p:nvPr/>
          </p:nvGraphicFramePr>
          <p:xfrm>
            <a:off x="2928" y="1469"/>
            <a:ext cx="2400" cy="1766"/>
          </p:xfrm>
          <a:graphic>
            <a:graphicData uri="http://schemas.openxmlformats.org/presentationml/2006/ole">
              <mc:AlternateContent xmlns:mc="http://schemas.openxmlformats.org/markup-compatibility/2006">
                <mc:Choice xmlns:v="urn:schemas-microsoft-com:vml" Requires="v">
                  <p:oleObj spid="_x0000_s1106" name="Clip" r:id="rId3" imgW="4762440" imgH="3504600" progId="MS_ClipArt_Gallery.2">
                    <p:embed/>
                  </p:oleObj>
                </mc:Choice>
                <mc:Fallback>
                  <p:oleObj name="Clip" r:id="rId3" imgW="4762440" imgH="350460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928" y="1469"/>
                          <a:ext cx="2400" cy="1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6"/>
            <p:cNvSpPr txBox="1">
              <a:spLocks noChangeArrowheads="1"/>
            </p:cNvSpPr>
            <p:nvPr/>
          </p:nvSpPr>
          <p:spPr bwMode="auto">
            <a:xfrm>
              <a:off x="4181" y="2207"/>
              <a:ext cx="1387"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i="1" dirty="0">
                  <a:solidFill>
                    <a:srgbClr val="000066"/>
                  </a:solidFill>
                </a:rPr>
                <a:t>Liabilities &amp;</a:t>
              </a:r>
            </a:p>
            <a:p>
              <a:pPr algn="ctr">
                <a:spcBef>
                  <a:spcPct val="0"/>
                </a:spcBef>
                <a:buClrTx/>
                <a:buFontTx/>
                <a:buNone/>
              </a:pPr>
              <a:r>
                <a:rPr lang="en-US" altLang="de-DE" sz="1600" i="1" dirty="0">
                  <a:solidFill>
                    <a:srgbClr val="000066"/>
                  </a:solidFill>
                </a:rPr>
                <a:t>Owners Equity</a:t>
              </a:r>
              <a:endParaRPr lang="en-US" altLang="de-DE" sz="1600" i="1" dirty="0">
                <a:latin typeface="Times New Roman" panose="02020603050405020304" pitchFamily="18" charset="0"/>
              </a:endParaRPr>
            </a:p>
          </p:txBody>
        </p:sp>
        <p:sp>
          <p:nvSpPr>
            <p:cNvPr id="7" name="Text Box 7"/>
            <p:cNvSpPr txBox="1">
              <a:spLocks noChangeArrowheads="1"/>
            </p:cNvSpPr>
            <p:nvPr/>
          </p:nvSpPr>
          <p:spPr bwMode="auto">
            <a:xfrm>
              <a:off x="3022" y="2304"/>
              <a:ext cx="7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i="1" dirty="0">
                  <a:solidFill>
                    <a:srgbClr val="000066"/>
                  </a:solidFill>
                </a:rPr>
                <a:t>Assets</a:t>
              </a:r>
              <a:endParaRPr lang="en-US" altLang="de-DE" sz="1600" i="1" dirty="0">
                <a:latin typeface="Times New Roman" panose="02020603050405020304" pitchFamily="18" charset="0"/>
              </a:endParaRPr>
            </a:p>
          </p:txBody>
        </p:sp>
      </p:grpSp>
    </p:spTree>
    <p:extLst>
      <p:ext uri="{BB962C8B-B14F-4D97-AF65-F5344CB8AC3E}">
        <p14:creationId xmlns:p14="http://schemas.microsoft.com/office/powerpoint/2010/main" val="163805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nSpc>
                <a:spcPct val="90000"/>
              </a:lnSpc>
            </a:pPr>
            <a:r>
              <a:rPr lang="en-US" altLang="de-DE" dirty="0">
                <a:latin typeface="Arial" panose="020B0604020202020204" pitchFamily="34" charset="0"/>
              </a:rPr>
              <a:t>Controlling Area</a:t>
            </a:r>
          </a:p>
          <a:p>
            <a:pPr lvl="1">
              <a:lnSpc>
                <a:spcPct val="90000"/>
              </a:lnSpc>
            </a:pPr>
            <a:r>
              <a:rPr lang="en-US" altLang="de-DE" dirty="0">
                <a:latin typeface="Arial" panose="020B0604020202020204" pitchFamily="34" charset="0"/>
              </a:rPr>
              <a:t>A self-contained, organizational unit for which the management of revenues and expenses can be performed</a:t>
            </a:r>
          </a:p>
          <a:p>
            <a:pPr lvl="1">
              <a:lnSpc>
                <a:spcPct val="90000"/>
              </a:lnSpc>
            </a:pPr>
            <a:r>
              <a:rPr lang="en-US" altLang="de-DE" dirty="0">
                <a:latin typeface="Arial" panose="020B0604020202020204" pitchFamily="34" charset="0"/>
              </a:rPr>
              <a:t>May include one or more company codes; therefore, an enterprise can perform management accounting analyses and reports across several companies</a:t>
            </a:r>
          </a:p>
          <a:p>
            <a:pPr lvl="1">
              <a:lnSpc>
                <a:spcPct val="90000"/>
              </a:lnSpc>
            </a:pPr>
            <a:r>
              <a:rPr lang="en-US" altLang="de-DE" dirty="0">
                <a:latin typeface="Arial" panose="020B0604020202020204" pitchFamily="34" charset="0"/>
              </a:rPr>
              <a:t>A way to identify and track where revenues and costs are incurred for evaluation purposes</a:t>
            </a:r>
          </a:p>
          <a:p>
            <a:pPr lvl="1">
              <a:lnSpc>
                <a:spcPct val="90000"/>
              </a:lnSpc>
            </a:pPr>
            <a:endParaRPr lang="en-US" altLang="de-DE" dirty="0">
              <a:latin typeface="Arial" panose="020B0604020202020204" pitchFamily="34" charset="0"/>
            </a:endParaRPr>
          </a:p>
          <a:p>
            <a:pPr>
              <a:lnSpc>
                <a:spcPct val="90000"/>
              </a:lnSpc>
            </a:pPr>
            <a:r>
              <a:rPr lang="en-US" altLang="de-DE" dirty="0">
                <a:latin typeface="Arial" panose="020B0604020202020204" pitchFamily="34" charset="0"/>
              </a:rPr>
              <a:t>Operating Concern</a:t>
            </a:r>
          </a:p>
          <a:p>
            <a:pPr lvl="1">
              <a:lnSpc>
                <a:spcPct val="90000"/>
              </a:lnSpc>
            </a:pPr>
            <a:r>
              <a:rPr lang="en-US" altLang="de-DE" dirty="0">
                <a:latin typeface="Arial" panose="020B0604020202020204" pitchFamily="34" charset="0"/>
              </a:rPr>
              <a:t>Represents a part of an organization for which the sales market is structured in a uniform manner</a:t>
            </a:r>
          </a:p>
          <a:p>
            <a:pPr lvl="1">
              <a:lnSpc>
                <a:spcPct val="90000"/>
              </a:lnSpc>
            </a:pPr>
            <a:r>
              <a:rPr lang="en-US" altLang="de-DE" dirty="0">
                <a:latin typeface="Arial" panose="020B0604020202020204" pitchFamily="34" charset="0"/>
              </a:rPr>
              <a:t>A operating profit for the individual market segments can be calculated.</a:t>
            </a:r>
          </a:p>
          <a:p>
            <a:pPr lvl="1">
              <a:lnSpc>
                <a:spcPct val="90000"/>
              </a:lnSpc>
            </a:pPr>
            <a:r>
              <a:rPr lang="en-US" altLang="de-DE" dirty="0">
                <a:latin typeface="Arial" panose="020B0604020202020204" pitchFamily="34" charset="0"/>
              </a:rPr>
              <a:t>Multiple controlling areas can be assigned to one operating concern.</a:t>
            </a:r>
          </a:p>
        </p:txBody>
      </p:sp>
      <p:sp>
        <p:nvSpPr>
          <p:cNvPr id="3" name="Titel 2"/>
          <p:cNvSpPr>
            <a:spLocks noGrp="1"/>
          </p:cNvSpPr>
          <p:nvPr>
            <p:ph type="title"/>
          </p:nvPr>
        </p:nvSpPr>
        <p:spPr/>
        <p:txBody>
          <a:bodyPr/>
          <a:lstStyle/>
          <a:p>
            <a:r>
              <a:rPr lang="en-US" altLang="de-DE" dirty="0">
                <a:latin typeface="Arial" panose="020B0604020202020204" pitchFamily="34" charset="0"/>
              </a:rPr>
              <a:t>CO Organizational Structure</a:t>
            </a:r>
            <a:endParaRPr lang="de-DE" dirty="0"/>
          </a:p>
        </p:txBody>
      </p:sp>
    </p:spTree>
    <p:extLst>
      <p:ext uri="{BB962C8B-B14F-4D97-AF65-F5344CB8AC3E}">
        <p14:creationId xmlns:p14="http://schemas.microsoft.com/office/powerpoint/2010/main" val="3676092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latin typeface="Arial" panose="020B0604020202020204" pitchFamily="34" charset="0"/>
              </a:rPr>
              <a:t>Global Bike Structure for Controlling</a:t>
            </a:r>
            <a:endParaRPr lang="de-DE" dirty="0"/>
          </a:p>
        </p:txBody>
      </p:sp>
      <p:grpSp>
        <p:nvGrpSpPr>
          <p:cNvPr id="21" name="Gruppieren 20"/>
          <p:cNvGrpSpPr/>
          <p:nvPr/>
        </p:nvGrpSpPr>
        <p:grpSpPr>
          <a:xfrm>
            <a:off x="2369150" y="2398819"/>
            <a:ext cx="7454900" cy="2976562"/>
            <a:chOff x="1042988" y="1557338"/>
            <a:chExt cx="7454900" cy="2976562"/>
          </a:xfrm>
        </p:grpSpPr>
        <p:sp>
          <p:nvSpPr>
            <p:cNvPr id="4" name="Rectangle 5"/>
            <p:cNvSpPr>
              <a:spLocks noChangeArrowheads="1"/>
            </p:cNvSpPr>
            <p:nvPr/>
          </p:nvSpPr>
          <p:spPr bwMode="white">
            <a:xfrm>
              <a:off x="3114675" y="1557338"/>
              <a:ext cx="1312863" cy="349250"/>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Global Bike</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5" name="Line 10"/>
            <p:cNvSpPr>
              <a:spLocks noChangeShapeType="1"/>
            </p:cNvSpPr>
            <p:nvPr/>
          </p:nvSpPr>
          <p:spPr bwMode="white">
            <a:xfrm>
              <a:off x="1835150" y="2997200"/>
              <a:ext cx="38163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6" name="Line 8"/>
            <p:cNvSpPr>
              <a:spLocks noChangeShapeType="1"/>
            </p:cNvSpPr>
            <p:nvPr/>
          </p:nvSpPr>
          <p:spPr bwMode="white">
            <a:xfrm>
              <a:off x="1835150" y="29972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7" name="Line 8"/>
            <p:cNvSpPr>
              <a:spLocks noChangeShapeType="1"/>
            </p:cNvSpPr>
            <p:nvPr/>
          </p:nvSpPr>
          <p:spPr bwMode="white">
            <a:xfrm>
              <a:off x="5651500" y="29972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8" name="Rectangle 5"/>
            <p:cNvSpPr>
              <a:spLocks noChangeArrowheads="1"/>
            </p:cNvSpPr>
            <p:nvPr/>
          </p:nvSpPr>
          <p:spPr bwMode="white">
            <a:xfrm>
              <a:off x="7918450" y="1557338"/>
              <a:ext cx="5683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Client</a:t>
              </a:r>
              <a:endParaRPr lang="de-DE" altLang="de-DE" sz="1200" b="0" dirty="0">
                <a:ea typeface="Arial Unicode MS" panose="020B0604020202020204" pitchFamily="34" charset="-128"/>
                <a:cs typeface="Arial Unicode MS" panose="020B0604020202020204" pitchFamily="34" charset="-128"/>
              </a:endParaRPr>
            </a:p>
          </p:txBody>
        </p:sp>
        <p:sp>
          <p:nvSpPr>
            <p:cNvPr id="9" name="Rectangle 5"/>
            <p:cNvSpPr>
              <a:spLocks noChangeArrowheads="1"/>
            </p:cNvSpPr>
            <p:nvPr/>
          </p:nvSpPr>
          <p:spPr bwMode="white">
            <a:xfrm>
              <a:off x="7629525" y="4076700"/>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Code</a:t>
              </a:r>
              <a:endParaRPr lang="de-DE" altLang="de-DE" sz="1200" b="0" dirty="0">
                <a:ea typeface="Arial Unicode MS" panose="020B0604020202020204" pitchFamily="34" charset="-128"/>
                <a:cs typeface="Arial Unicode MS" panose="020B0604020202020204" pitchFamily="34" charset="-128"/>
              </a:endParaRPr>
            </a:p>
          </p:txBody>
        </p:sp>
        <p:sp>
          <p:nvSpPr>
            <p:cNvPr id="10" name="Line 8"/>
            <p:cNvSpPr>
              <a:spLocks noChangeShapeType="1"/>
            </p:cNvSpPr>
            <p:nvPr/>
          </p:nvSpPr>
          <p:spPr bwMode="white">
            <a:xfrm>
              <a:off x="3779838" y="1916113"/>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11" name="Rectangle 5"/>
            <p:cNvSpPr>
              <a:spLocks noChangeArrowheads="1"/>
            </p:cNvSpPr>
            <p:nvPr/>
          </p:nvSpPr>
          <p:spPr bwMode="white">
            <a:xfrm>
              <a:off x="1042988" y="2276475"/>
              <a:ext cx="6049962" cy="349250"/>
            </a:xfrm>
            <a:prstGeom prst="rect">
              <a:avLst/>
            </a:prstGeom>
            <a:solidFill>
              <a:schemeClr val="tx2"/>
            </a:solidFill>
            <a:ln w="12700" algn="ctr">
              <a:solidFill>
                <a:schemeClr val="tx1"/>
              </a:solidFill>
              <a:miter lim="800000"/>
              <a:headEnd/>
              <a:tailEnd/>
            </a:ln>
          </p:spPr>
          <p:txBody>
            <a:bodyPr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Global Concern</a:t>
              </a:r>
            </a:p>
          </p:txBody>
        </p:sp>
        <p:sp>
          <p:nvSpPr>
            <p:cNvPr id="12" name="Rectangle 5"/>
            <p:cNvSpPr>
              <a:spLocks noChangeArrowheads="1"/>
            </p:cNvSpPr>
            <p:nvPr/>
          </p:nvSpPr>
          <p:spPr bwMode="white">
            <a:xfrm>
              <a:off x="7650163" y="2205038"/>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Operating</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Concern</a:t>
              </a:r>
              <a:endParaRPr lang="de-DE" altLang="de-DE" sz="1200" b="0" dirty="0">
                <a:ea typeface="Arial Unicode MS" panose="020B0604020202020204" pitchFamily="34" charset="-128"/>
                <a:cs typeface="Arial Unicode MS" panose="020B0604020202020204" pitchFamily="34" charset="-128"/>
              </a:endParaRPr>
            </a:p>
          </p:txBody>
        </p:sp>
        <p:sp>
          <p:nvSpPr>
            <p:cNvPr id="13" name="Rectangle 5"/>
            <p:cNvSpPr>
              <a:spLocks noChangeArrowheads="1"/>
            </p:cNvSpPr>
            <p:nvPr/>
          </p:nvSpPr>
          <p:spPr bwMode="white">
            <a:xfrm>
              <a:off x="1042988" y="4149725"/>
              <a:ext cx="1720850" cy="349250"/>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Global Bike Inc.</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14" name="Rectangle 5"/>
            <p:cNvSpPr>
              <a:spLocks noChangeArrowheads="1"/>
            </p:cNvSpPr>
            <p:nvPr/>
          </p:nvSpPr>
          <p:spPr bwMode="white">
            <a:xfrm>
              <a:off x="4140200" y="4149725"/>
              <a:ext cx="2917825" cy="349250"/>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Global Bike Germany GmbH</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15" name="Line 8"/>
            <p:cNvSpPr>
              <a:spLocks noChangeShapeType="1"/>
            </p:cNvSpPr>
            <p:nvPr/>
          </p:nvSpPr>
          <p:spPr bwMode="white">
            <a:xfrm>
              <a:off x="1835150" y="38608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16" name="Line 8"/>
            <p:cNvSpPr>
              <a:spLocks noChangeShapeType="1"/>
            </p:cNvSpPr>
            <p:nvPr/>
          </p:nvSpPr>
          <p:spPr bwMode="white">
            <a:xfrm>
              <a:off x="5651500" y="3860800"/>
              <a:ext cx="0" cy="288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17" name="Line 8"/>
            <p:cNvSpPr>
              <a:spLocks noChangeShapeType="1"/>
            </p:cNvSpPr>
            <p:nvPr/>
          </p:nvSpPr>
          <p:spPr bwMode="white">
            <a:xfrm>
              <a:off x="3779838" y="2636838"/>
              <a:ext cx="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de-DE" dirty="0"/>
            </a:p>
          </p:txBody>
        </p:sp>
        <p:sp>
          <p:nvSpPr>
            <p:cNvPr id="18" name="Rectangle 5"/>
            <p:cNvSpPr>
              <a:spLocks noChangeArrowheads="1"/>
            </p:cNvSpPr>
            <p:nvPr/>
          </p:nvSpPr>
          <p:spPr bwMode="white">
            <a:xfrm>
              <a:off x="1109663" y="3286125"/>
              <a:ext cx="1593850" cy="593725"/>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Controlling </a:t>
              </a:r>
            </a:p>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North America</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19" name="Rectangle 5"/>
            <p:cNvSpPr>
              <a:spLocks noChangeArrowheads="1"/>
            </p:cNvSpPr>
            <p:nvPr/>
          </p:nvSpPr>
          <p:spPr bwMode="white">
            <a:xfrm>
              <a:off x="4933950" y="3286125"/>
              <a:ext cx="1335088" cy="593725"/>
            </a:xfrm>
            <a:prstGeom prst="rect">
              <a:avLst/>
            </a:prstGeom>
            <a:solidFill>
              <a:schemeClr val="tx2"/>
            </a:solidFill>
            <a:ln w="12700" algn="ctr">
              <a:solidFill>
                <a:schemeClr val="tx1"/>
              </a:solidFill>
              <a:miter lim="800000"/>
              <a:headEnd/>
              <a:tailEnd/>
            </a:ln>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Controlling </a:t>
              </a:r>
            </a:p>
            <a:p>
              <a:pPr algn="ctr" eaLnBrk="1" hangingPunct="1">
                <a:spcBef>
                  <a:spcPct val="0"/>
                </a:spcBef>
                <a:buClr>
                  <a:schemeClr val="accent1"/>
                </a:buClr>
                <a:buSzPct val="80000"/>
              </a:pPr>
              <a:r>
                <a:rPr lang="en-US" altLang="de-DE" sz="1600" dirty="0">
                  <a:solidFill>
                    <a:schemeClr val="bg1"/>
                  </a:solidFill>
                  <a:ea typeface="Arial Unicode MS" panose="020B0604020202020204" pitchFamily="34" charset="-128"/>
                  <a:cs typeface="Arial Unicode MS" panose="020B0604020202020204" pitchFamily="34" charset="-128"/>
                </a:rPr>
                <a:t>Europe</a:t>
              </a:r>
              <a:endParaRPr lang="de-DE" altLang="de-DE" sz="1600" dirty="0">
                <a:solidFill>
                  <a:schemeClr val="bg1"/>
                </a:solidFill>
                <a:ea typeface="Arial Unicode MS" panose="020B0604020202020204" pitchFamily="34" charset="-128"/>
                <a:cs typeface="Arial Unicode MS" panose="020B0604020202020204" pitchFamily="34" charset="-128"/>
              </a:endParaRPr>
            </a:p>
          </p:txBody>
        </p:sp>
        <p:sp>
          <p:nvSpPr>
            <p:cNvPr id="20" name="Rectangle 5"/>
            <p:cNvSpPr>
              <a:spLocks noChangeArrowheads="1"/>
            </p:cNvSpPr>
            <p:nvPr/>
          </p:nvSpPr>
          <p:spPr bwMode="white">
            <a:xfrm>
              <a:off x="7554913" y="3357563"/>
              <a:ext cx="904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Controlling</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Area</a:t>
              </a:r>
              <a:endParaRPr lang="de-DE" altLang="de-DE" sz="1200" b="0" dirty="0">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63945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latin typeface="Arial" panose="020B0604020202020204" pitchFamily="34" charset="0"/>
              </a:rPr>
              <a:t>Global Bike Enterprise Structure in SAP ERP (Accounting)</a:t>
            </a:r>
            <a:endParaRPr lang="de-DE" dirty="0"/>
          </a:p>
        </p:txBody>
      </p:sp>
      <p:grpSp>
        <p:nvGrpSpPr>
          <p:cNvPr id="35" name="Gruppieren 34"/>
          <p:cNvGrpSpPr/>
          <p:nvPr/>
        </p:nvGrpSpPr>
        <p:grpSpPr>
          <a:xfrm>
            <a:off x="1638900" y="1410600"/>
            <a:ext cx="8915400" cy="4953000"/>
            <a:chOff x="76200" y="1219200"/>
            <a:chExt cx="8915400" cy="4953000"/>
          </a:xfrm>
        </p:grpSpPr>
        <p:sp>
          <p:nvSpPr>
            <p:cNvPr id="4" name="Rectangle 5"/>
            <p:cNvSpPr>
              <a:spLocks noChangeArrowheads="1"/>
            </p:cNvSpPr>
            <p:nvPr/>
          </p:nvSpPr>
          <p:spPr bwMode="white">
            <a:xfrm>
              <a:off x="7335838" y="5170488"/>
              <a:ext cx="1268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Controlling Area</a:t>
              </a:r>
              <a:endParaRPr lang="de-DE" altLang="de-DE" sz="800" b="0" dirty="0">
                <a:ea typeface="Arial Unicode MS" panose="020B0604020202020204" pitchFamily="34" charset="-128"/>
                <a:cs typeface="Arial Unicode MS" panose="020B0604020202020204" pitchFamily="34" charset="-128"/>
              </a:endParaRPr>
            </a:p>
          </p:txBody>
        </p:sp>
        <p:sp>
          <p:nvSpPr>
            <p:cNvPr id="5" name="AutoShape 6"/>
            <p:cNvSpPr>
              <a:spLocks noChangeArrowheads="1"/>
            </p:cNvSpPr>
            <p:nvPr/>
          </p:nvSpPr>
          <p:spPr bwMode="auto">
            <a:xfrm>
              <a:off x="76200" y="1219200"/>
              <a:ext cx="8915400" cy="4953000"/>
            </a:xfrm>
            <a:prstGeom prst="parallelogram">
              <a:avLst>
                <a:gd name="adj" fmla="val 4500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6" name="Rectangle 7"/>
            <p:cNvSpPr>
              <a:spLocks noChangeArrowheads="1"/>
            </p:cNvSpPr>
            <p:nvPr/>
          </p:nvSpPr>
          <p:spPr bwMode="auto">
            <a:xfrm>
              <a:off x="177799" y="5862638"/>
              <a:ext cx="2060223" cy="29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t>Client Global Bike</a:t>
              </a:r>
            </a:p>
          </p:txBody>
        </p:sp>
        <p:sp>
          <p:nvSpPr>
            <p:cNvPr id="7" name="AutoShape 8"/>
            <p:cNvSpPr>
              <a:spLocks noChangeArrowheads="1"/>
            </p:cNvSpPr>
            <p:nvPr/>
          </p:nvSpPr>
          <p:spPr bwMode="auto">
            <a:xfrm>
              <a:off x="304800" y="1293813"/>
              <a:ext cx="8534400" cy="4568825"/>
            </a:xfrm>
            <a:prstGeom prst="parallelogram">
              <a:avLst>
                <a:gd name="adj" fmla="val 45065"/>
              </a:avLst>
            </a:prstGeom>
            <a:gradFill rotWithShape="0">
              <a:gsLst>
                <a:gs pos="0">
                  <a:srgbClr val="D9395F"/>
                </a:gs>
                <a:gs pos="100000">
                  <a:srgbClr val="641A2C"/>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9395F"/>
              </a:extrusionClr>
              <a:contourClr>
                <a:srgbClr val="D9395F"/>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F8F8F8"/>
                </a:solidFill>
              </a:endParaRPr>
            </a:p>
          </p:txBody>
        </p:sp>
        <p:sp>
          <p:nvSpPr>
            <p:cNvPr id="8" name="Text Box 9"/>
            <p:cNvSpPr txBox="1">
              <a:spLocks noChangeArrowheads="1"/>
            </p:cNvSpPr>
            <p:nvPr/>
          </p:nvSpPr>
          <p:spPr bwMode="auto">
            <a:xfrm>
              <a:off x="228600" y="5572125"/>
              <a:ext cx="3695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  Operating Concern (global) GL00</a:t>
              </a:r>
            </a:p>
          </p:txBody>
        </p:sp>
        <p:sp>
          <p:nvSpPr>
            <p:cNvPr id="9" name="AutoShape 10"/>
            <p:cNvSpPr>
              <a:spLocks noChangeArrowheads="1"/>
            </p:cNvSpPr>
            <p:nvPr/>
          </p:nvSpPr>
          <p:spPr bwMode="auto">
            <a:xfrm>
              <a:off x="2924175" y="1365250"/>
              <a:ext cx="3952875" cy="4121150"/>
            </a:xfrm>
            <a:prstGeom prst="parallelogram">
              <a:avLst>
                <a:gd name="adj" fmla="val 4638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F8F8F8"/>
                </a:solidFill>
              </a:endParaRPr>
            </a:p>
          </p:txBody>
        </p:sp>
        <p:sp>
          <p:nvSpPr>
            <p:cNvPr id="10" name="Text Box 11"/>
            <p:cNvSpPr txBox="1">
              <a:spLocks noChangeArrowheads="1"/>
            </p:cNvSpPr>
            <p:nvPr/>
          </p:nvSpPr>
          <p:spPr bwMode="auto">
            <a:xfrm>
              <a:off x="2924175" y="5195888"/>
              <a:ext cx="2376488"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CA Europe EU00</a:t>
              </a:r>
            </a:p>
          </p:txBody>
        </p:sp>
        <p:sp>
          <p:nvSpPr>
            <p:cNvPr id="11" name="AutoShape 12"/>
            <p:cNvSpPr>
              <a:spLocks noChangeArrowheads="1"/>
            </p:cNvSpPr>
            <p:nvPr/>
          </p:nvSpPr>
          <p:spPr bwMode="auto">
            <a:xfrm>
              <a:off x="539750" y="1370013"/>
              <a:ext cx="3960813" cy="4121150"/>
            </a:xfrm>
            <a:prstGeom prst="parallelogram">
              <a:avLst>
                <a:gd name="adj" fmla="val 46894"/>
              </a:avLst>
            </a:prstGeom>
            <a:solidFill>
              <a:srgbClr val="FFCC99"/>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FFCC99"/>
              </a:extrusionClr>
              <a:contourClr>
                <a:srgbClr val="FFCC99"/>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F8F8F8"/>
                </a:solidFill>
              </a:endParaRPr>
            </a:p>
          </p:txBody>
        </p:sp>
        <p:sp>
          <p:nvSpPr>
            <p:cNvPr id="12" name="Text Box 13"/>
            <p:cNvSpPr txBox="1">
              <a:spLocks noChangeArrowheads="1"/>
            </p:cNvSpPr>
            <p:nvPr/>
          </p:nvSpPr>
          <p:spPr bwMode="auto">
            <a:xfrm>
              <a:off x="539750" y="5200650"/>
              <a:ext cx="2160588"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CA North Am. NA00</a:t>
              </a:r>
            </a:p>
          </p:txBody>
        </p:sp>
        <p:sp>
          <p:nvSpPr>
            <p:cNvPr id="13" name="AutoShape 14"/>
            <p:cNvSpPr>
              <a:spLocks noChangeArrowheads="1"/>
            </p:cNvSpPr>
            <p:nvPr/>
          </p:nvSpPr>
          <p:spPr bwMode="auto">
            <a:xfrm>
              <a:off x="5370513" y="1360488"/>
              <a:ext cx="3305175" cy="4121150"/>
            </a:xfrm>
            <a:prstGeom prst="parallelogram">
              <a:avLst>
                <a:gd name="adj" fmla="val 57060"/>
              </a:avLst>
            </a:prstGeom>
            <a:solidFill>
              <a:srgbClr val="969696"/>
            </a:soli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969696"/>
                </a:solidFill>
              </a:endParaRPr>
            </a:p>
          </p:txBody>
        </p:sp>
        <p:sp>
          <p:nvSpPr>
            <p:cNvPr id="14" name="Text Box 15"/>
            <p:cNvSpPr txBox="1">
              <a:spLocks noChangeArrowheads="1"/>
            </p:cNvSpPr>
            <p:nvPr/>
          </p:nvSpPr>
          <p:spPr bwMode="auto">
            <a:xfrm>
              <a:off x="5372100" y="5191125"/>
              <a:ext cx="17208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solidFill>
                    <a:srgbClr val="DDDDDD"/>
                  </a:solidFill>
                  <a:cs typeface="Times New Roman" panose="02020603050405020304" pitchFamily="18" charset="0"/>
                </a:rPr>
                <a:t>CA Asia AS00</a:t>
              </a:r>
            </a:p>
          </p:txBody>
        </p:sp>
        <p:sp>
          <p:nvSpPr>
            <p:cNvPr id="15" name="AutoShape 16"/>
            <p:cNvSpPr>
              <a:spLocks noChangeArrowheads="1"/>
            </p:cNvSpPr>
            <p:nvPr/>
          </p:nvSpPr>
          <p:spPr bwMode="auto">
            <a:xfrm>
              <a:off x="755650" y="1484313"/>
              <a:ext cx="7704138" cy="3600450"/>
            </a:xfrm>
            <a:prstGeom prst="parallelogram">
              <a:avLst>
                <a:gd name="adj" fmla="val 45530"/>
              </a:avLst>
            </a:prstGeom>
            <a:gradFill rotWithShape="0">
              <a:gsLst>
                <a:gs pos="0">
                  <a:srgbClr val="0050A8"/>
                </a:gs>
                <a:gs pos="100000">
                  <a:srgbClr val="B5C1E9"/>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B5C1E9"/>
              </a:extrusionClr>
              <a:contourClr>
                <a:srgbClr val="0050A8"/>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16" name="Text Box 17"/>
            <p:cNvSpPr txBox="1">
              <a:spLocks noChangeArrowheads="1"/>
            </p:cNvSpPr>
            <p:nvPr/>
          </p:nvSpPr>
          <p:spPr bwMode="auto">
            <a:xfrm>
              <a:off x="827088" y="4797425"/>
              <a:ext cx="43211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Credit Control Area (global) GL00</a:t>
              </a:r>
            </a:p>
          </p:txBody>
        </p:sp>
        <p:sp>
          <p:nvSpPr>
            <p:cNvPr id="17" name="AutoShape 18"/>
            <p:cNvSpPr>
              <a:spLocks noChangeArrowheads="1"/>
            </p:cNvSpPr>
            <p:nvPr/>
          </p:nvSpPr>
          <p:spPr bwMode="auto">
            <a:xfrm>
              <a:off x="971550" y="1557338"/>
              <a:ext cx="7345363" cy="3167062"/>
            </a:xfrm>
            <a:prstGeom prst="parallelogram">
              <a:avLst>
                <a:gd name="adj" fmla="val 46365"/>
              </a:avLst>
            </a:prstGeom>
            <a:gradFill rotWithShape="0">
              <a:gsLst>
                <a:gs pos="0">
                  <a:srgbClr val="D6A4F4"/>
                </a:gs>
                <a:gs pos="100000">
                  <a:srgbClr val="634C71"/>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D6A4F4"/>
              </a:extrusionClr>
              <a:contourClr>
                <a:srgbClr val="D6A4F4"/>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solidFill>
                  <a:srgbClr val="F8F8F8"/>
                </a:solidFill>
              </a:endParaRPr>
            </a:p>
          </p:txBody>
        </p:sp>
        <p:sp>
          <p:nvSpPr>
            <p:cNvPr id="18" name="Text Box 19"/>
            <p:cNvSpPr txBox="1">
              <a:spLocks noChangeArrowheads="1"/>
            </p:cNvSpPr>
            <p:nvPr/>
          </p:nvSpPr>
          <p:spPr bwMode="auto">
            <a:xfrm>
              <a:off x="1042988" y="4437063"/>
              <a:ext cx="442277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50000"/>
                </a:spcBef>
                <a:buClrTx/>
                <a:buFontTx/>
                <a:buNone/>
              </a:pPr>
              <a:r>
                <a:rPr lang="en-US" altLang="de-DE" sz="1600" dirty="0">
                  <a:cs typeface="Times New Roman" panose="02020603050405020304" pitchFamily="18" charset="0"/>
                </a:rPr>
                <a:t>Chart of Accounts (global) GL00</a:t>
              </a:r>
            </a:p>
          </p:txBody>
        </p:sp>
        <p:sp>
          <p:nvSpPr>
            <p:cNvPr id="19" name="AutoShape 20"/>
            <p:cNvSpPr>
              <a:spLocks noChangeArrowheads="1"/>
            </p:cNvSpPr>
            <p:nvPr/>
          </p:nvSpPr>
          <p:spPr bwMode="auto">
            <a:xfrm>
              <a:off x="1258888" y="1628775"/>
              <a:ext cx="2233612"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0" name="Text Box 21"/>
            <p:cNvSpPr txBox="1">
              <a:spLocks noChangeArrowheads="1"/>
            </p:cNvSpPr>
            <p:nvPr/>
          </p:nvSpPr>
          <p:spPr bwMode="auto">
            <a:xfrm>
              <a:off x="1331913" y="4005263"/>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t>CC US00</a:t>
              </a:r>
              <a:r>
                <a:rPr lang="en-US" altLang="de-DE" sz="1400" dirty="0"/>
                <a:t>     </a:t>
              </a:r>
            </a:p>
          </p:txBody>
        </p:sp>
        <p:sp>
          <p:nvSpPr>
            <p:cNvPr id="21" name="AutoShape 22"/>
            <p:cNvSpPr>
              <a:spLocks noChangeArrowheads="1"/>
            </p:cNvSpPr>
            <p:nvPr/>
          </p:nvSpPr>
          <p:spPr bwMode="auto">
            <a:xfrm>
              <a:off x="2411413"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2" name="Text Box 23"/>
            <p:cNvSpPr txBox="1">
              <a:spLocks noChangeArrowheads="1"/>
            </p:cNvSpPr>
            <p:nvPr/>
          </p:nvSpPr>
          <p:spPr bwMode="auto">
            <a:xfrm rot="-3927524">
              <a:off x="2366963" y="3638550"/>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DDDDDD"/>
                  </a:solidFill>
                </a:rPr>
                <a:t>CC CA00</a:t>
              </a:r>
              <a:endParaRPr lang="en-US" altLang="de-DE" sz="1400" dirty="0">
                <a:solidFill>
                  <a:srgbClr val="DDDDDD"/>
                </a:solidFill>
              </a:endParaRPr>
            </a:p>
          </p:txBody>
        </p:sp>
        <p:sp>
          <p:nvSpPr>
            <p:cNvPr id="23" name="AutoShape 24"/>
            <p:cNvSpPr>
              <a:spLocks noChangeArrowheads="1"/>
            </p:cNvSpPr>
            <p:nvPr/>
          </p:nvSpPr>
          <p:spPr bwMode="auto">
            <a:xfrm>
              <a:off x="3419475" y="1628775"/>
              <a:ext cx="2233613" cy="2663825"/>
            </a:xfrm>
            <a:prstGeom prst="parallelogram">
              <a:avLst>
                <a:gd name="adj" fmla="val 54685"/>
              </a:avLst>
            </a:prstGeom>
            <a:gradFill rotWithShape="0">
              <a:gsLst>
                <a:gs pos="0">
                  <a:srgbClr val="99FF66"/>
                </a:gs>
                <a:gs pos="100000">
                  <a:srgbClr val="47762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9FF66"/>
              </a:extrusionClr>
              <a:contourClr>
                <a:srgbClr val="99FF6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4" name="Text Box 25"/>
            <p:cNvSpPr txBox="1">
              <a:spLocks noChangeArrowheads="1"/>
            </p:cNvSpPr>
            <p:nvPr/>
          </p:nvSpPr>
          <p:spPr bwMode="auto">
            <a:xfrm>
              <a:off x="3482975" y="4000500"/>
              <a:ext cx="1282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t>CC DE00</a:t>
              </a:r>
              <a:r>
                <a:rPr lang="en-US" altLang="de-DE" sz="1400" dirty="0"/>
                <a:t>     </a:t>
              </a:r>
            </a:p>
          </p:txBody>
        </p:sp>
        <p:sp>
          <p:nvSpPr>
            <p:cNvPr id="25" name="AutoShape 26"/>
            <p:cNvSpPr>
              <a:spLocks noChangeArrowheads="1"/>
            </p:cNvSpPr>
            <p:nvPr/>
          </p:nvSpPr>
          <p:spPr bwMode="auto">
            <a:xfrm>
              <a:off x="4572000" y="1628775"/>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6" name="Text Box 27"/>
            <p:cNvSpPr txBox="1">
              <a:spLocks noChangeArrowheads="1"/>
            </p:cNvSpPr>
            <p:nvPr/>
          </p:nvSpPr>
          <p:spPr bwMode="auto">
            <a:xfrm rot="-3927524">
              <a:off x="4521200" y="3665538"/>
              <a:ext cx="1060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DDDDDD"/>
                  </a:solidFill>
                </a:rPr>
                <a:t>CC GB00</a:t>
              </a:r>
              <a:endParaRPr lang="en-US" altLang="de-DE" sz="1400" dirty="0">
                <a:solidFill>
                  <a:srgbClr val="DDDDDD"/>
                </a:solidFill>
              </a:endParaRPr>
            </a:p>
          </p:txBody>
        </p:sp>
        <p:sp>
          <p:nvSpPr>
            <p:cNvPr id="27" name="AutoShape 28"/>
            <p:cNvSpPr>
              <a:spLocks noChangeArrowheads="1"/>
            </p:cNvSpPr>
            <p:nvPr/>
          </p:nvSpPr>
          <p:spPr bwMode="auto">
            <a:xfrm>
              <a:off x="56515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8" name="AutoShape 29"/>
            <p:cNvSpPr>
              <a:spLocks noChangeArrowheads="1"/>
            </p:cNvSpPr>
            <p:nvPr/>
          </p:nvSpPr>
          <p:spPr bwMode="auto">
            <a:xfrm>
              <a:off x="6324600" y="1700213"/>
              <a:ext cx="1800225" cy="2663825"/>
            </a:xfrm>
            <a:prstGeom prst="parallelogram">
              <a:avLst>
                <a:gd name="adj" fmla="val 67514"/>
              </a:avLst>
            </a:prstGeom>
            <a:gradFill rotWithShape="0">
              <a:gsLst>
                <a:gs pos="0">
                  <a:srgbClr val="969696"/>
                </a:gs>
                <a:gs pos="100000">
                  <a:srgbClr val="454545"/>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969696"/>
              </a:extrusionClr>
              <a:contourClr>
                <a:srgbClr val="969696"/>
              </a:contourClr>
            </a:sp3d>
          </p:spPr>
          <p:txBody>
            <a:bodyPr wrap="none" lIns="0" tIns="0" rIns="0" bIns="0" anchor="b">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endParaRPr lang="de-DE" altLang="de-DE" sz="1400" dirty="0"/>
            </a:p>
          </p:txBody>
        </p:sp>
        <p:sp>
          <p:nvSpPr>
            <p:cNvPr id="29" name="AutoShape 30"/>
            <p:cNvSpPr>
              <a:spLocks noChangeArrowheads="1"/>
            </p:cNvSpPr>
            <p:nvPr/>
          </p:nvSpPr>
          <p:spPr bwMode="auto">
            <a:xfrm>
              <a:off x="1600200" y="1941513"/>
              <a:ext cx="7239000" cy="381000"/>
            </a:xfrm>
            <a:prstGeom prst="parallelogram">
              <a:avLst>
                <a:gd name="adj" fmla="val 43894"/>
              </a:avLst>
            </a:prstGeom>
            <a:gradFill rotWithShape="0">
              <a:gsLst>
                <a:gs pos="0">
                  <a:srgbClr val="1FD985"/>
                </a:gs>
                <a:gs pos="100000">
                  <a:srgbClr val="12824F"/>
                </a:gs>
              </a:gsLst>
              <a:lin ang="2700000" scaled="1"/>
            </a:gradFill>
            <a:ln w="9525">
              <a:miter lim="800000"/>
              <a:headEnd/>
              <a:tailEnd/>
            </a:ln>
            <a:scene3d>
              <a:camera prst="legacyObliqueBottomRight"/>
              <a:lightRig rig="legacyFlat3" dir="b"/>
            </a:scene3d>
            <a:sp3d extrusionH="100000" prstMaterial="legacyMatte">
              <a:bevelT w="13500" h="13500" prst="angle"/>
              <a:bevelB w="13500" h="13500" prst="angle"/>
              <a:extrusionClr>
                <a:srgbClr val="1FD985"/>
              </a:extrusionClr>
              <a:contourClr>
                <a:srgbClr val="1FD985"/>
              </a:contourClr>
            </a:sp3d>
          </p:spPr>
          <p:txBody>
            <a:bodyPr wrap="none" lIns="0" tIns="0" rIns="0" bIns="0" anchor="ctr">
              <a:flatTx/>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FFFF66"/>
                  </a:solidFill>
                </a:rPr>
                <a:t>Business Area – Bikes BI00</a:t>
              </a:r>
            </a:p>
          </p:txBody>
        </p:sp>
        <p:sp>
          <p:nvSpPr>
            <p:cNvPr id="30" name="Text Box 31"/>
            <p:cNvSpPr txBox="1">
              <a:spLocks noChangeArrowheads="1"/>
            </p:cNvSpPr>
            <p:nvPr/>
          </p:nvSpPr>
          <p:spPr bwMode="auto">
            <a:xfrm rot="-3927524">
              <a:off x="5584825" y="3711575"/>
              <a:ext cx="1047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DDDDDD"/>
                  </a:solidFill>
                </a:rPr>
                <a:t>CC AU00</a:t>
              </a:r>
              <a:endParaRPr lang="en-US" altLang="de-DE" sz="1400" dirty="0">
                <a:solidFill>
                  <a:srgbClr val="DDDDDD"/>
                </a:solidFill>
              </a:endParaRPr>
            </a:p>
          </p:txBody>
        </p:sp>
        <p:sp>
          <p:nvSpPr>
            <p:cNvPr id="31" name="Text Box 32"/>
            <p:cNvSpPr txBox="1">
              <a:spLocks noChangeArrowheads="1"/>
            </p:cNvSpPr>
            <p:nvPr/>
          </p:nvSpPr>
          <p:spPr bwMode="auto">
            <a:xfrm rot="-3927524">
              <a:off x="6327775" y="3727450"/>
              <a:ext cx="1003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Tx/>
                <a:buFontTx/>
                <a:buNone/>
              </a:pPr>
              <a:r>
                <a:rPr lang="en-US" altLang="de-DE" sz="1600" dirty="0">
                  <a:solidFill>
                    <a:srgbClr val="DDDDDD"/>
                  </a:solidFill>
                </a:rPr>
                <a:t>CC JP00</a:t>
              </a:r>
              <a:endParaRPr lang="en-US" altLang="de-DE" sz="1400" dirty="0">
                <a:solidFill>
                  <a:srgbClr val="DDDDDD"/>
                </a:solidFill>
              </a:endParaRPr>
            </a:p>
          </p:txBody>
        </p:sp>
        <p:sp>
          <p:nvSpPr>
            <p:cNvPr id="32" name="Rectangle 5"/>
            <p:cNvSpPr>
              <a:spLocks noChangeArrowheads="1"/>
            </p:cNvSpPr>
            <p:nvPr/>
          </p:nvSpPr>
          <p:spPr bwMode="white">
            <a:xfrm>
              <a:off x="7747000" y="3933825"/>
              <a:ext cx="830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Company</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Code</a:t>
              </a:r>
              <a:endParaRPr lang="de-DE" altLang="de-DE" sz="800" b="0" dirty="0">
                <a:ea typeface="Arial Unicode MS" panose="020B0604020202020204" pitchFamily="34" charset="-128"/>
                <a:cs typeface="Arial Unicode MS" panose="020B0604020202020204" pitchFamily="34" charset="-128"/>
              </a:endParaRPr>
            </a:p>
          </p:txBody>
        </p:sp>
        <p:sp>
          <p:nvSpPr>
            <p:cNvPr id="33" name="Rectangle 5"/>
            <p:cNvSpPr>
              <a:spLocks noChangeArrowheads="1"/>
            </p:cNvSpPr>
            <p:nvPr/>
          </p:nvSpPr>
          <p:spPr bwMode="white">
            <a:xfrm>
              <a:off x="7486650" y="4581525"/>
              <a:ext cx="1117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Credit Control</a:t>
              </a:r>
            </a:p>
            <a:p>
              <a:pPr algn="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Area</a:t>
              </a:r>
            </a:p>
            <a:p>
              <a:pPr algn="r" eaLnBrk="1" hangingPunct="1">
                <a:spcBef>
                  <a:spcPct val="0"/>
                </a:spcBef>
                <a:buClr>
                  <a:schemeClr val="accent1"/>
                </a:buClr>
                <a:buSzPct val="80000"/>
              </a:pPr>
              <a:r>
                <a:rPr lang="en-US" altLang="de-DE" sz="800" b="0" dirty="0">
                  <a:ea typeface="Arial Unicode MS" panose="020B0604020202020204" pitchFamily="34" charset="-128"/>
                  <a:cs typeface="Arial Unicode MS" panose="020B0604020202020204" pitchFamily="34" charset="-128"/>
                </a:rPr>
                <a:t>(see FI unit)</a:t>
              </a:r>
              <a:endParaRPr lang="de-DE" altLang="de-DE" sz="800" b="0" dirty="0">
                <a:ea typeface="Arial Unicode MS" panose="020B0604020202020204" pitchFamily="34" charset="-128"/>
                <a:cs typeface="Arial Unicode MS" panose="020B0604020202020204" pitchFamily="34" charset="-128"/>
              </a:endParaRPr>
            </a:p>
          </p:txBody>
        </p:sp>
        <p:sp>
          <p:nvSpPr>
            <p:cNvPr id="34" name="Rectangle 5"/>
            <p:cNvSpPr>
              <a:spLocks noChangeArrowheads="1"/>
            </p:cNvSpPr>
            <p:nvPr/>
          </p:nvSpPr>
          <p:spPr bwMode="white">
            <a:xfrm>
              <a:off x="539750" y="1930400"/>
              <a:ext cx="1160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marL="244475" indent="-244475"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spcBef>
                  <a:spcPct val="0"/>
                </a:spcBef>
                <a:buClr>
                  <a:schemeClr val="accent1"/>
                </a:buClr>
                <a:buSzPct val="80000"/>
              </a:pPr>
              <a:r>
                <a:rPr lang="en-US" altLang="de-DE" sz="1200" b="0" dirty="0">
                  <a:ea typeface="Arial Unicode MS" panose="020B0604020202020204" pitchFamily="34" charset="-128"/>
                  <a:cs typeface="Arial Unicode MS" panose="020B0604020202020204" pitchFamily="34" charset="-128"/>
                </a:rPr>
                <a:t>Business Area</a:t>
              </a:r>
            </a:p>
            <a:p>
              <a:pPr eaLnBrk="1" hangingPunct="1">
                <a:spcBef>
                  <a:spcPct val="0"/>
                </a:spcBef>
                <a:buClr>
                  <a:schemeClr val="accent1"/>
                </a:buClr>
                <a:buSzPct val="80000"/>
              </a:pPr>
              <a:r>
                <a:rPr lang="en-US" altLang="de-DE" sz="800" b="0" dirty="0">
                  <a:ea typeface="Arial Unicode MS" panose="020B0604020202020204" pitchFamily="34" charset="-128"/>
                  <a:cs typeface="Arial Unicode MS" panose="020B0604020202020204" pitchFamily="34" charset="-128"/>
                </a:rPr>
                <a:t>(see FI unit)</a:t>
              </a:r>
              <a:endParaRPr lang="de-DE" altLang="de-DE" sz="800" b="0" dirty="0">
                <a:ea typeface="Arial Unicode MS" panose="020B0604020202020204" pitchFamily="34" charset="-128"/>
                <a:cs typeface="Arial Unicode MS" panose="020B0604020202020204" pitchFamily="34" charset="-128"/>
              </a:endParaRPr>
            </a:p>
          </p:txBody>
        </p:sp>
      </p:grpSp>
    </p:spTree>
    <p:extLst>
      <p:ext uri="{BB962C8B-B14F-4D97-AF65-F5344CB8AC3E}">
        <p14:creationId xmlns:p14="http://schemas.microsoft.com/office/powerpoint/2010/main" val="119601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Agenda</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dirty="0">
                <a:solidFill>
                  <a:srgbClr val="B2B2B2"/>
                </a:solidFill>
                <a:latin typeface="Arial" panose="020B0604020202020204" pitchFamily="34" charset="0"/>
              </a:rPr>
              <a:t>CO Organizational Structure</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latin typeface="Arial" panose="020B0604020202020204" pitchFamily="34" charset="0"/>
              </a:rPr>
              <a:t>CO Master Data</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CO Processes</a:t>
            </a:r>
          </a:p>
          <a:p>
            <a:endParaRPr lang="de-DE" dirty="0"/>
          </a:p>
          <a:p>
            <a:r>
              <a:rPr lang="en-US" altLang="de-DE" dirty="0">
                <a:solidFill>
                  <a:srgbClr val="B2B2B2"/>
                </a:solidFill>
                <a:latin typeface="Arial" panose="020B0604020202020204" pitchFamily="34" charset="0"/>
              </a:rPr>
              <a:t>Innovations in S/4HANA</a:t>
            </a:r>
            <a:endParaRPr lang="de-DE" dirty="0"/>
          </a:p>
          <a:p>
            <a:endParaRPr lang="de-DE" dirty="0"/>
          </a:p>
        </p:txBody>
      </p:sp>
    </p:spTree>
    <p:extLst>
      <p:ext uri="{BB962C8B-B14F-4D97-AF65-F5344CB8AC3E}">
        <p14:creationId xmlns:p14="http://schemas.microsoft.com/office/powerpoint/2010/main" val="106199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Profit Center</a:t>
            </a:r>
          </a:p>
          <a:p>
            <a:pPr lvl="1"/>
            <a:r>
              <a:rPr lang="en-US" altLang="de-DE" dirty="0">
                <a:latin typeface="Arial" panose="020B0604020202020204" pitchFamily="34" charset="0"/>
              </a:rPr>
              <a:t>Responsible for revenue generation and cost containment</a:t>
            </a:r>
          </a:p>
          <a:p>
            <a:pPr lvl="1"/>
            <a:r>
              <a:rPr lang="en-US" altLang="de-DE" dirty="0">
                <a:latin typeface="Arial" panose="020B0604020202020204" pitchFamily="34" charset="0"/>
              </a:rPr>
              <a:t>Evaluated on profit or return on investment </a:t>
            </a:r>
          </a:p>
          <a:p>
            <a:pPr lvl="1"/>
            <a:r>
              <a:rPr lang="en-US" altLang="de-DE" dirty="0">
                <a:latin typeface="Arial" panose="020B0604020202020204" pitchFamily="34" charset="0"/>
              </a:rPr>
              <a:t>Enterprises are commonly divided into profit centers based on</a:t>
            </a:r>
          </a:p>
          <a:p>
            <a:pPr lvl="2"/>
            <a:r>
              <a:rPr lang="en-US" altLang="de-DE" dirty="0">
                <a:latin typeface="Arial" panose="020B0604020202020204" pitchFamily="34" charset="0"/>
              </a:rPr>
              <a:t>Region</a:t>
            </a:r>
          </a:p>
          <a:p>
            <a:pPr lvl="2"/>
            <a:r>
              <a:rPr lang="en-US" altLang="de-DE" dirty="0">
                <a:latin typeface="Arial" panose="020B0604020202020204" pitchFamily="34" charset="0"/>
              </a:rPr>
              <a:t>Function</a:t>
            </a:r>
          </a:p>
          <a:p>
            <a:pPr lvl="2"/>
            <a:r>
              <a:rPr lang="en-US" altLang="de-DE" dirty="0">
                <a:latin typeface="Arial" panose="020B0604020202020204" pitchFamily="34" charset="0"/>
              </a:rPr>
              <a:t>Product</a:t>
            </a:r>
          </a:p>
          <a:p>
            <a:pPr lvl="2"/>
            <a:endParaRPr lang="en-US" altLang="de-DE" dirty="0">
              <a:latin typeface="Arial" panose="020B0604020202020204" pitchFamily="34" charset="0"/>
            </a:endParaRPr>
          </a:p>
          <a:p>
            <a:r>
              <a:rPr lang="en-US" altLang="de-DE" dirty="0">
                <a:latin typeface="Arial" panose="020B0604020202020204" pitchFamily="34" charset="0"/>
              </a:rPr>
              <a:t>Cost Center</a:t>
            </a:r>
          </a:p>
          <a:p>
            <a:pPr lvl="1"/>
            <a:r>
              <a:rPr lang="en-US" altLang="de-DE" dirty="0">
                <a:latin typeface="Arial" panose="020B0604020202020204" pitchFamily="34" charset="0"/>
              </a:rPr>
              <a:t>Responsible for cost containment, not responsible for revenue generation</a:t>
            </a:r>
          </a:p>
          <a:p>
            <a:pPr lvl="2"/>
            <a:r>
              <a:rPr lang="en-US" altLang="de-DE" dirty="0">
                <a:latin typeface="Arial" panose="020B0604020202020204" pitchFamily="34" charset="0"/>
              </a:rPr>
              <a:t>One or more value-added activities are performed within each cost center.</a:t>
            </a:r>
          </a:p>
          <a:p>
            <a:pPr lvl="2"/>
            <a:r>
              <a:rPr lang="en-US" altLang="de-DE" dirty="0">
                <a:latin typeface="Arial" panose="020B0604020202020204" pitchFamily="34" charset="0"/>
              </a:rPr>
              <a:t>Unit that is distinguished, for example, by area of responsibility, location, or type of activity</a:t>
            </a:r>
          </a:p>
          <a:p>
            <a:pPr lvl="3"/>
            <a:r>
              <a:rPr lang="en-US" altLang="de-DE" dirty="0">
                <a:latin typeface="Arial" panose="020B0604020202020204" pitchFamily="34" charset="0"/>
              </a:rPr>
              <a:t>Copy center</a:t>
            </a:r>
          </a:p>
          <a:p>
            <a:pPr lvl="3"/>
            <a:r>
              <a:rPr lang="en-US" altLang="de-DE" dirty="0">
                <a:latin typeface="Arial" panose="020B0604020202020204" pitchFamily="34" charset="0"/>
              </a:rPr>
              <a:t>Security department</a:t>
            </a:r>
          </a:p>
          <a:p>
            <a:pPr lvl="3"/>
            <a:r>
              <a:rPr lang="en-US" altLang="de-DE" dirty="0">
                <a:latin typeface="Arial" panose="020B0604020202020204" pitchFamily="34" charset="0"/>
              </a:rPr>
              <a:t>Maintenance department</a:t>
            </a:r>
          </a:p>
        </p:txBody>
      </p:sp>
      <p:sp>
        <p:nvSpPr>
          <p:cNvPr id="3" name="Titel 2"/>
          <p:cNvSpPr>
            <a:spLocks noGrp="1"/>
          </p:cNvSpPr>
          <p:nvPr>
            <p:ph type="title"/>
          </p:nvPr>
        </p:nvSpPr>
        <p:spPr/>
        <p:txBody>
          <a:bodyPr/>
          <a:lstStyle/>
          <a:p>
            <a:r>
              <a:rPr lang="en-US" altLang="de-DE" dirty="0">
                <a:latin typeface="Arial" panose="020B0604020202020204" pitchFamily="34" charset="0"/>
              </a:rPr>
              <a:t>CO Master Data</a:t>
            </a:r>
            <a:endParaRPr lang="de-DE" dirty="0"/>
          </a:p>
        </p:txBody>
      </p:sp>
    </p:spTree>
    <p:extLst>
      <p:ext uri="{BB962C8B-B14F-4D97-AF65-F5344CB8AC3E}">
        <p14:creationId xmlns:p14="http://schemas.microsoft.com/office/powerpoint/2010/main" val="2294638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Internal Order</a:t>
            </a:r>
            <a:r>
              <a:rPr lang="en-US" altLang="de-DE" u="sng" dirty="0">
                <a:latin typeface="Arial" panose="020B0604020202020204" pitchFamily="34" charset="0"/>
              </a:rPr>
              <a:t> </a:t>
            </a:r>
          </a:p>
          <a:p>
            <a:pPr lvl="1"/>
            <a:r>
              <a:rPr lang="en-US" altLang="de-DE" u="sng" dirty="0">
                <a:latin typeface="Arial" panose="020B0604020202020204" pitchFamily="34" charset="0"/>
              </a:rPr>
              <a:t>Temporary</a:t>
            </a:r>
            <a:r>
              <a:rPr lang="en-US" altLang="de-DE" dirty="0">
                <a:latin typeface="Arial" panose="020B0604020202020204" pitchFamily="34" charset="0"/>
              </a:rPr>
              <a:t> cost </a:t>
            </a:r>
            <a:r>
              <a:rPr lang="en-US" altLang="de-DE" dirty="0" smtClean="0">
                <a:latin typeface="Arial" panose="020B0604020202020204" pitchFamily="34" charset="0"/>
              </a:rPr>
              <a:t>collector responsible </a:t>
            </a:r>
            <a:r>
              <a:rPr lang="en-US" altLang="de-DE" dirty="0">
                <a:latin typeface="Arial" panose="020B0604020202020204" pitchFamily="34" charset="0"/>
              </a:rPr>
              <a:t>for cost containment, not responsible for revenue generation </a:t>
            </a:r>
          </a:p>
          <a:p>
            <a:pPr lvl="1"/>
            <a:r>
              <a:rPr lang="en-US" altLang="de-DE" dirty="0">
                <a:latin typeface="Arial" panose="020B0604020202020204" pitchFamily="34" charset="0"/>
              </a:rPr>
              <a:t>It is used to plan, collect, and monitor the costs associated with a distinct short-term event, activity, or project</a:t>
            </a:r>
          </a:p>
          <a:p>
            <a:pPr lvl="2"/>
            <a:r>
              <a:rPr lang="en-US" altLang="de-DE" dirty="0">
                <a:latin typeface="Arial" panose="020B0604020202020204" pitchFamily="34" charset="0"/>
              </a:rPr>
              <a:t>Company picnic</a:t>
            </a:r>
          </a:p>
          <a:p>
            <a:pPr lvl="2"/>
            <a:r>
              <a:rPr lang="en-US" altLang="de-DE" dirty="0">
                <a:latin typeface="Arial" panose="020B0604020202020204" pitchFamily="34" charset="0"/>
              </a:rPr>
              <a:t>Trade show/Fair</a:t>
            </a:r>
          </a:p>
          <a:p>
            <a:pPr lvl="2"/>
            <a:r>
              <a:rPr lang="en-US" altLang="de-DE" dirty="0">
                <a:latin typeface="Arial" panose="020B0604020202020204" pitchFamily="34" charset="0"/>
              </a:rPr>
              <a:t>Recruiting campaign</a:t>
            </a:r>
          </a:p>
          <a:p>
            <a:pPr lvl="2"/>
            <a:endParaRPr lang="en-US" altLang="de-DE" dirty="0">
              <a:latin typeface="Arial" panose="020B0604020202020204" pitchFamily="34" charset="0"/>
            </a:endParaRPr>
          </a:p>
          <a:p>
            <a:r>
              <a:rPr lang="en-US" altLang="de-DE" dirty="0">
                <a:latin typeface="Arial" panose="020B0604020202020204" pitchFamily="34" charset="0"/>
              </a:rPr>
              <a:t>Revenue Element </a:t>
            </a:r>
          </a:p>
          <a:p>
            <a:pPr lvl="1"/>
            <a:r>
              <a:rPr lang="en-US" altLang="de-DE" dirty="0">
                <a:latin typeface="Arial" panose="020B0604020202020204" pitchFamily="34" charset="0"/>
              </a:rPr>
              <a:t>A one-to-one linkage (mapping) between General Ledger revenue accounts and CO revenue elements is established to permit the transfer of FI revenue information to CO.</a:t>
            </a:r>
          </a:p>
          <a:p>
            <a:pPr lvl="1"/>
            <a:r>
              <a:rPr lang="en-US" altLang="de-DE" dirty="0">
                <a:latin typeface="Arial" panose="020B0604020202020204" pitchFamily="34" charset="0"/>
              </a:rPr>
              <a:t>Posting in FI that impact revenue accounts lead to a posting in CO to a revenue element.</a:t>
            </a:r>
          </a:p>
          <a:p>
            <a:pPr lvl="1"/>
            <a:r>
              <a:rPr lang="en-US" altLang="de-DE" dirty="0">
                <a:latin typeface="Arial" panose="020B0604020202020204" pitchFamily="34" charset="0"/>
              </a:rPr>
              <a:t>In other words, revenue account = revenue element – just different words depending on whether FI object or CO object.</a:t>
            </a:r>
          </a:p>
        </p:txBody>
      </p:sp>
      <p:sp>
        <p:nvSpPr>
          <p:cNvPr id="3" name="Titel 2"/>
          <p:cNvSpPr>
            <a:spLocks noGrp="1"/>
          </p:cNvSpPr>
          <p:nvPr>
            <p:ph type="title"/>
          </p:nvPr>
        </p:nvSpPr>
        <p:spPr/>
        <p:txBody>
          <a:bodyPr/>
          <a:lstStyle/>
          <a:p>
            <a:r>
              <a:rPr lang="en-US" altLang="de-DE" dirty="0">
                <a:latin typeface="Arial" panose="020B0604020202020204" pitchFamily="34" charset="0"/>
              </a:rPr>
              <a:t>CO Master Data</a:t>
            </a:r>
            <a:endParaRPr lang="de-DE" dirty="0"/>
          </a:p>
        </p:txBody>
      </p:sp>
    </p:spTree>
    <p:extLst>
      <p:ext uri="{BB962C8B-B14F-4D97-AF65-F5344CB8AC3E}">
        <p14:creationId xmlns:p14="http://schemas.microsoft.com/office/powerpoint/2010/main" val="3543484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Cost Element </a:t>
            </a:r>
          </a:p>
          <a:p>
            <a:pPr lvl="1"/>
            <a:r>
              <a:rPr lang="en-US" altLang="de-DE" dirty="0">
                <a:latin typeface="Arial" panose="020B0604020202020204" pitchFamily="34" charset="0"/>
              </a:rPr>
              <a:t>A one-to-one linkage (mapping) between General Ledger expense accounts and CO cost elements is established to permit the transfer of FI expense information to CO.</a:t>
            </a:r>
          </a:p>
          <a:p>
            <a:pPr lvl="1"/>
            <a:r>
              <a:rPr lang="en-US" altLang="de-DE" dirty="0">
                <a:latin typeface="Arial" panose="020B0604020202020204" pitchFamily="34" charset="0"/>
              </a:rPr>
              <a:t>Postings in FI that impact cost accounts lead to a posting in CO to a cost element.</a:t>
            </a:r>
          </a:p>
          <a:p>
            <a:pPr lvl="1"/>
            <a:r>
              <a:rPr lang="en-US" altLang="de-DE" dirty="0">
                <a:latin typeface="Arial" panose="020B0604020202020204" pitchFamily="34" charset="0"/>
              </a:rPr>
              <a:t>In other words, expense account = cost element – just different words depending on whether FI object or CO object.  </a:t>
            </a:r>
          </a:p>
          <a:p>
            <a:endParaRPr lang="en-US" altLang="de-DE" sz="1600" dirty="0">
              <a:latin typeface="Arial" panose="020B0604020202020204" pitchFamily="34" charset="0"/>
            </a:endParaRPr>
          </a:p>
          <a:p>
            <a:r>
              <a:rPr lang="en-US" altLang="de-DE" dirty="0">
                <a:latin typeface="Arial" panose="020B0604020202020204" pitchFamily="34" charset="0"/>
              </a:rPr>
              <a:t>Primary Cost Element</a:t>
            </a:r>
          </a:p>
          <a:p>
            <a:pPr lvl="1"/>
            <a:r>
              <a:rPr lang="en-US" altLang="de-DE" dirty="0">
                <a:latin typeface="Arial" panose="020B0604020202020204" pitchFamily="34" charset="0"/>
              </a:rPr>
              <a:t>Originate in the General Ledger within FI and are automatically transferred to CO when an FI transaction is recorded in the General Ledger</a:t>
            </a:r>
          </a:p>
          <a:p>
            <a:r>
              <a:rPr lang="en-US" altLang="de-DE" dirty="0">
                <a:latin typeface="Arial" panose="020B0604020202020204" pitchFamily="34" charset="0"/>
              </a:rPr>
              <a:t>Secondary Cost Element</a:t>
            </a:r>
          </a:p>
          <a:p>
            <a:pPr lvl="1"/>
            <a:r>
              <a:rPr lang="en-US" altLang="de-DE" dirty="0">
                <a:latin typeface="Arial" panose="020B0604020202020204" pitchFamily="34" charset="0"/>
              </a:rPr>
              <a:t>Used exclusively in CO for allocations and settlements between and amongst cost centers</a:t>
            </a:r>
          </a:p>
        </p:txBody>
      </p:sp>
      <p:sp>
        <p:nvSpPr>
          <p:cNvPr id="3" name="Titel 2"/>
          <p:cNvSpPr>
            <a:spLocks noGrp="1"/>
          </p:cNvSpPr>
          <p:nvPr>
            <p:ph type="title"/>
          </p:nvPr>
        </p:nvSpPr>
        <p:spPr/>
        <p:txBody>
          <a:bodyPr/>
          <a:lstStyle/>
          <a:p>
            <a:r>
              <a:rPr lang="en-US" altLang="de-DE" dirty="0">
                <a:latin typeface="Arial" panose="020B0604020202020204" pitchFamily="34" charset="0"/>
              </a:rPr>
              <a:t>CO Master Data</a:t>
            </a:r>
            <a:endParaRPr lang="de-DE" dirty="0"/>
          </a:p>
        </p:txBody>
      </p:sp>
    </p:spTree>
    <p:extLst>
      <p:ext uri="{BB962C8B-B14F-4D97-AF65-F5344CB8AC3E}">
        <p14:creationId xmlns:p14="http://schemas.microsoft.com/office/powerpoint/2010/main" val="999535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dirty="0">
                <a:latin typeface="Arial" panose="020B0604020202020204" pitchFamily="34" charset="0"/>
              </a:rPr>
              <a:t>Primary vs. Secondary Cost Elements</a:t>
            </a:r>
            <a:endParaRPr lang="de-DE" dirty="0"/>
          </a:p>
        </p:txBody>
      </p:sp>
      <p:grpSp>
        <p:nvGrpSpPr>
          <p:cNvPr id="23" name="Gruppieren 22"/>
          <p:cNvGrpSpPr/>
          <p:nvPr/>
        </p:nvGrpSpPr>
        <p:grpSpPr>
          <a:xfrm>
            <a:off x="1780981" y="1563000"/>
            <a:ext cx="8631237" cy="4648200"/>
            <a:chOff x="268288" y="1557338"/>
            <a:chExt cx="8631237" cy="4648200"/>
          </a:xfrm>
        </p:grpSpPr>
        <p:sp>
          <p:nvSpPr>
            <p:cNvPr id="4" name="AutoShape 3"/>
            <p:cNvSpPr>
              <a:spLocks noChangeArrowheads="1"/>
            </p:cNvSpPr>
            <p:nvPr/>
          </p:nvSpPr>
          <p:spPr bwMode="auto">
            <a:xfrm>
              <a:off x="6211888" y="1557338"/>
              <a:ext cx="1828800" cy="838200"/>
            </a:xfrm>
            <a:prstGeom prst="flowChartAlternateProcess">
              <a:avLst/>
            </a:prstGeom>
            <a:solidFill>
              <a:schemeClr val="tx2"/>
            </a:solidFill>
            <a:ln w="25400" algn="ctr">
              <a:solidFill>
                <a:schemeClr val="tx1"/>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chemeClr val="bg1"/>
                  </a:solidFill>
                </a:rPr>
                <a:t>Financial</a:t>
              </a:r>
            </a:p>
            <a:p>
              <a:pPr algn="ctr">
                <a:spcBef>
                  <a:spcPct val="0"/>
                </a:spcBef>
                <a:buClrTx/>
                <a:buFontTx/>
                <a:buNone/>
              </a:pPr>
              <a:r>
                <a:rPr lang="en-US" altLang="de-DE" sz="1600" dirty="0">
                  <a:solidFill>
                    <a:schemeClr val="bg1"/>
                  </a:solidFill>
                </a:rPr>
                <a:t>Accounting</a:t>
              </a:r>
            </a:p>
            <a:p>
              <a:pPr algn="ctr">
                <a:spcBef>
                  <a:spcPct val="0"/>
                </a:spcBef>
                <a:buClrTx/>
                <a:buFontTx/>
                <a:buNone/>
              </a:pPr>
              <a:r>
                <a:rPr lang="en-US" altLang="de-DE" sz="1600" dirty="0">
                  <a:solidFill>
                    <a:schemeClr val="bg1"/>
                  </a:solidFill>
                </a:rPr>
                <a:t>(FI)</a:t>
              </a:r>
            </a:p>
          </p:txBody>
        </p:sp>
        <p:sp>
          <p:nvSpPr>
            <p:cNvPr id="5" name="AutoShape 4"/>
            <p:cNvSpPr>
              <a:spLocks noChangeArrowheads="1"/>
            </p:cNvSpPr>
            <p:nvPr/>
          </p:nvSpPr>
          <p:spPr bwMode="auto">
            <a:xfrm>
              <a:off x="5754688" y="3081338"/>
              <a:ext cx="2743200" cy="3810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General Ledger Accounts</a:t>
              </a:r>
            </a:p>
          </p:txBody>
        </p:sp>
        <p:sp>
          <p:nvSpPr>
            <p:cNvPr id="6" name="AutoShape 5"/>
            <p:cNvSpPr>
              <a:spLocks noChangeArrowheads="1"/>
            </p:cNvSpPr>
            <p:nvPr/>
          </p:nvSpPr>
          <p:spPr bwMode="auto">
            <a:xfrm>
              <a:off x="4535488" y="55959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Revenue</a:t>
              </a:r>
            </a:p>
            <a:p>
              <a:pPr algn="ctr">
                <a:spcBef>
                  <a:spcPct val="0"/>
                </a:spcBef>
                <a:buClrTx/>
                <a:buFontTx/>
                <a:buNone/>
              </a:pPr>
              <a:r>
                <a:rPr lang="en-US" altLang="de-DE" sz="1600" dirty="0">
                  <a:solidFill>
                    <a:srgbClr val="000000"/>
                  </a:solidFill>
                </a:rPr>
                <a:t>Accounts</a:t>
              </a:r>
            </a:p>
          </p:txBody>
        </p:sp>
        <p:sp>
          <p:nvSpPr>
            <p:cNvPr id="7" name="AutoShape 6"/>
            <p:cNvSpPr>
              <a:spLocks noChangeArrowheads="1"/>
            </p:cNvSpPr>
            <p:nvPr/>
          </p:nvSpPr>
          <p:spPr bwMode="auto">
            <a:xfrm>
              <a:off x="7278688" y="38433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Balance</a:t>
              </a:r>
            </a:p>
            <a:p>
              <a:pPr algn="ctr">
                <a:spcBef>
                  <a:spcPct val="0"/>
                </a:spcBef>
                <a:buClrTx/>
                <a:buFontTx/>
                <a:buNone/>
              </a:pPr>
              <a:r>
                <a:rPr lang="en-US" altLang="de-DE" sz="1600" dirty="0">
                  <a:solidFill>
                    <a:srgbClr val="000000"/>
                  </a:solidFill>
                </a:rPr>
                <a:t>Sheet</a:t>
              </a:r>
            </a:p>
          </p:txBody>
        </p:sp>
        <p:sp>
          <p:nvSpPr>
            <p:cNvPr id="8" name="AutoShape 7"/>
            <p:cNvSpPr>
              <a:spLocks noChangeArrowheads="1"/>
            </p:cNvSpPr>
            <p:nvPr/>
          </p:nvSpPr>
          <p:spPr bwMode="auto">
            <a:xfrm>
              <a:off x="5526088" y="38433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Income </a:t>
              </a:r>
            </a:p>
            <a:p>
              <a:pPr algn="ctr">
                <a:spcBef>
                  <a:spcPct val="0"/>
                </a:spcBef>
                <a:buClrTx/>
                <a:buFontTx/>
                <a:buNone/>
              </a:pPr>
              <a:r>
                <a:rPr lang="en-US" altLang="de-DE" sz="1600" dirty="0">
                  <a:solidFill>
                    <a:srgbClr val="000000"/>
                  </a:solidFill>
                </a:rPr>
                <a:t>Statement</a:t>
              </a:r>
            </a:p>
          </p:txBody>
        </p:sp>
        <p:sp>
          <p:nvSpPr>
            <p:cNvPr id="9" name="AutoShape 8"/>
            <p:cNvSpPr>
              <a:spLocks noChangeArrowheads="1"/>
            </p:cNvSpPr>
            <p:nvPr/>
          </p:nvSpPr>
          <p:spPr bwMode="auto">
            <a:xfrm>
              <a:off x="4535488" y="4833938"/>
              <a:ext cx="1620837" cy="609600"/>
            </a:xfrm>
            <a:prstGeom prst="flowChartAlternateProcess">
              <a:avLst/>
            </a:prstGeom>
            <a:solidFill>
              <a:schemeClr val="tx2"/>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chemeClr val="bg1"/>
                  </a:solidFill>
                </a:rPr>
                <a:t>Expense</a:t>
              </a:r>
            </a:p>
            <a:p>
              <a:pPr algn="ctr">
                <a:spcBef>
                  <a:spcPct val="0"/>
                </a:spcBef>
                <a:buClrTx/>
                <a:buFontTx/>
                <a:buNone/>
              </a:pPr>
              <a:r>
                <a:rPr lang="en-US" altLang="de-DE" sz="1600" dirty="0">
                  <a:solidFill>
                    <a:schemeClr val="bg1"/>
                  </a:solidFill>
                </a:rPr>
                <a:t>Accounts</a:t>
              </a:r>
            </a:p>
          </p:txBody>
        </p:sp>
        <p:sp>
          <p:nvSpPr>
            <p:cNvPr id="10" name="AutoShape 9"/>
            <p:cNvSpPr>
              <a:spLocks noChangeArrowheads="1"/>
            </p:cNvSpPr>
            <p:nvPr/>
          </p:nvSpPr>
          <p:spPr bwMode="auto">
            <a:xfrm>
              <a:off x="1258888" y="1557338"/>
              <a:ext cx="1752600" cy="838200"/>
            </a:xfrm>
            <a:prstGeom prst="flowChartAlternateProcess">
              <a:avLst/>
            </a:prstGeom>
            <a:solidFill>
              <a:schemeClr val="tx2"/>
            </a:solidFill>
            <a:ln w="25400" algn="ctr">
              <a:solidFill>
                <a:schemeClr val="tx1"/>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chemeClr val="bg1"/>
                  </a:solidFill>
                </a:rPr>
                <a:t>Managerial</a:t>
              </a:r>
            </a:p>
            <a:p>
              <a:pPr algn="ctr">
                <a:spcBef>
                  <a:spcPct val="0"/>
                </a:spcBef>
                <a:buClrTx/>
                <a:buFontTx/>
                <a:buNone/>
              </a:pPr>
              <a:r>
                <a:rPr lang="en-US" altLang="de-DE" sz="1600" dirty="0">
                  <a:solidFill>
                    <a:schemeClr val="bg1"/>
                  </a:solidFill>
                </a:rPr>
                <a:t>Accounting</a:t>
              </a:r>
            </a:p>
            <a:p>
              <a:pPr algn="ctr">
                <a:spcBef>
                  <a:spcPct val="0"/>
                </a:spcBef>
                <a:buClrTx/>
                <a:buFontTx/>
                <a:buNone/>
              </a:pPr>
              <a:r>
                <a:rPr lang="en-US" altLang="de-DE" sz="1600" dirty="0">
                  <a:solidFill>
                    <a:schemeClr val="bg1"/>
                  </a:solidFill>
                </a:rPr>
                <a:t>(CO)</a:t>
              </a:r>
            </a:p>
          </p:txBody>
        </p:sp>
        <p:sp>
          <p:nvSpPr>
            <p:cNvPr id="11" name="AutoShape 10"/>
            <p:cNvSpPr>
              <a:spLocks noChangeArrowheads="1"/>
            </p:cNvSpPr>
            <p:nvPr/>
          </p:nvSpPr>
          <p:spPr bwMode="auto">
            <a:xfrm>
              <a:off x="801688" y="3081338"/>
              <a:ext cx="2667000" cy="3810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Aggregated Cost Elements</a:t>
              </a:r>
            </a:p>
          </p:txBody>
        </p:sp>
        <p:sp>
          <p:nvSpPr>
            <p:cNvPr id="12" name="AutoShape 11"/>
            <p:cNvSpPr>
              <a:spLocks noChangeArrowheads="1"/>
            </p:cNvSpPr>
            <p:nvPr/>
          </p:nvSpPr>
          <p:spPr bwMode="auto">
            <a:xfrm>
              <a:off x="2325688" y="4833938"/>
              <a:ext cx="1620837" cy="609600"/>
            </a:xfrm>
            <a:prstGeom prst="flowChartAlternateProcess">
              <a:avLst/>
            </a:prstGeom>
            <a:solidFill>
              <a:schemeClr val="tx2"/>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chemeClr val="bg1"/>
                  </a:solidFill>
                </a:rPr>
                <a:t>Primary Cost</a:t>
              </a:r>
            </a:p>
            <a:p>
              <a:pPr algn="ctr">
                <a:spcBef>
                  <a:spcPct val="0"/>
                </a:spcBef>
                <a:buClrTx/>
                <a:buFontTx/>
                <a:buNone/>
              </a:pPr>
              <a:r>
                <a:rPr lang="en-US" altLang="de-DE" sz="1600" dirty="0">
                  <a:solidFill>
                    <a:schemeClr val="bg1"/>
                  </a:solidFill>
                </a:rPr>
                <a:t>Elements</a:t>
              </a:r>
            </a:p>
          </p:txBody>
        </p:sp>
        <p:sp>
          <p:nvSpPr>
            <p:cNvPr id="13" name="AutoShape 12"/>
            <p:cNvSpPr>
              <a:spLocks noChangeArrowheads="1"/>
            </p:cNvSpPr>
            <p:nvPr/>
          </p:nvSpPr>
          <p:spPr bwMode="auto">
            <a:xfrm>
              <a:off x="268288" y="4833938"/>
              <a:ext cx="1620837" cy="609600"/>
            </a:xfrm>
            <a:prstGeom prst="flowChartAlternateProcess">
              <a:avLst/>
            </a:prstGeom>
            <a:solidFill>
              <a:srgbClr val="DBB40D"/>
            </a:solidFill>
            <a:ln w="25400" algn="ctr">
              <a:solidFill>
                <a:srgbClr val="000000"/>
              </a:solidFill>
              <a:miter lim="800000"/>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600" dirty="0">
                  <a:solidFill>
                    <a:srgbClr val="000000"/>
                  </a:solidFill>
                </a:rPr>
                <a:t>Secondary Cost</a:t>
              </a:r>
            </a:p>
            <a:p>
              <a:pPr algn="ctr">
                <a:spcBef>
                  <a:spcPct val="0"/>
                </a:spcBef>
                <a:buClrTx/>
                <a:buFontTx/>
                <a:buNone/>
              </a:pPr>
              <a:r>
                <a:rPr lang="en-US" altLang="de-DE" sz="1600" dirty="0">
                  <a:solidFill>
                    <a:srgbClr val="000000"/>
                  </a:solidFill>
                </a:rPr>
                <a:t>Elements</a:t>
              </a:r>
            </a:p>
          </p:txBody>
        </p:sp>
        <p:cxnSp>
          <p:nvCxnSpPr>
            <p:cNvPr id="14" name="AutoShape 13"/>
            <p:cNvCxnSpPr>
              <a:cxnSpLocks noChangeShapeType="1"/>
              <a:stCxn id="4" idx="2"/>
              <a:endCxn id="5" idx="0"/>
            </p:cNvCxnSpPr>
            <p:nvPr/>
          </p:nvCxnSpPr>
          <p:spPr bwMode="auto">
            <a:xfrm>
              <a:off x="7126288" y="2408238"/>
              <a:ext cx="0" cy="660400"/>
            </a:xfrm>
            <a:prstGeom prst="straightConnector1">
              <a:avLst/>
            </a:prstGeom>
            <a:noFill/>
            <a:ln w="381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15" name="AutoShape 14"/>
            <p:cNvCxnSpPr>
              <a:cxnSpLocks noChangeShapeType="1"/>
              <a:stCxn id="5" idx="2"/>
              <a:endCxn id="8" idx="0"/>
            </p:cNvCxnSpPr>
            <p:nvPr/>
          </p:nvCxnSpPr>
          <p:spPr bwMode="auto">
            <a:xfrm rot="5400000">
              <a:off x="6553994" y="3258344"/>
              <a:ext cx="355600" cy="788988"/>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16" name="AutoShape 15"/>
            <p:cNvCxnSpPr>
              <a:cxnSpLocks noChangeShapeType="1"/>
              <a:stCxn id="5" idx="2"/>
              <a:endCxn id="7" idx="0"/>
            </p:cNvCxnSpPr>
            <p:nvPr/>
          </p:nvCxnSpPr>
          <p:spPr bwMode="auto">
            <a:xfrm rot="16200000" flipH="1">
              <a:off x="7430294" y="3171032"/>
              <a:ext cx="355600" cy="963612"/>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17" name="AutoShape 16"/>
            <p:cNvCxnSpPr>
              <a:cxnSpLocks noChangeShapeType="1"/>
              <a:stCxn id="8" idx="2"/>
              <a:endCxn id="9" idx="3"/>
            </p:cNvCxnSpPr>
            <p:nvPr/>
          </p:nvCxnSpPr>
          <p:spPr bwMode="auto">
            <a:xfrm rot="5400000">
              <a:off x="5916613" y="4718050"/>
              <a:ext cx="673100" cy="168275"/>
            </a:xfrm>
            <a:prstGeom prst="bentConnector2">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18" name="AutoShape 17"/>
            <p:cNvCxnSpPr>
              <a:cxnSpLocks noChangeShapeType="1"/>
              <a:stCxn id="8" idx="2"/>
              <a:endCxn id="6" idx="3"/>
            </p:cNvCxnSpPr>
            <p:nvPr/>
          </p:nvCxnSpPr>
          <p:spPr bwMode="auto">
            <a:xfrm rot="5400000">
              <a:off x="5535613" y="5099050"/>
              <a:ext cx="1435100" cy="168275"/>
            </a:xfrm>
            <a:prstGeom prst="bentConnector2">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19" name="AutoShape 18"/>
            <p:cNvCxnSpPr>
              <a:cxnSpLocks noChangeShapeType="1"/>
              <a:stCxn id="12" idx="3"/>
              <a:endCxn id="9" idx="1"/>
            </p:cNvCxnSpPr>
            <p:nvPr/>
          </p:nvCxnSpPr>
          <p:spPr bwMode="auto">
            <a:xfrm>
              <a:off x="3959225" y="5138738"/>
              <a:ext cx="563563" cy="0"/>
            </a:xfrm>
            <a:prstGeom prst="straightConnector1">
              <a:avLst/>
            </a:prstGeom>
            <a:noFill/>
            <a:ln w="38100">
              <a:solidFill>
                <a:schemeClr val="tx1"/>
              </a:solidFill>
              <a:round/>
              <a:headEnd type="triangle" w="lg" len="med"/>
              <a:tailEnd type="triangle" w="lg" len="med"/>
            </a:ln>
            <a:extLst>
              <a:ext uri="{909E8E84-426E-40DD-AFC4-6F175D3DCCD1}">
                <a14:hiddenFill xmlns:a14="http://schemas.microsoft.com/office/drawing/2010/main">
                  <a:noFill/>
                </a14:hiddenFill>
              </a:ext>
            </a:extLst>
          </p:spPr>
        </p:cxnSp>
        <p:cxnSp>
          <p:nvCxnSpPr>
            <p:cNvPr id="20" name="AutoShape 19"/>
            <p:cNvCxnSpPr>
              <a:cxnSpLocks noChangeShapeType="1"/>
              <a:stCxn id="10" idx="2"/>
              <a:endCxn id="11" idx="0"/>
            </p:cNvCxnSpPr>
            <p:nvPr/>
          </p:nvCxnSpPr>
          <p:spPr bwMode="auto">
            <a:xfrm>
              <a:off x="2135188" y="2408238"/>
              <a:ext cx="0" cy="660400"/>
            </a:xfrm>
            <a:prstGeom prst="straightConnector1">
              <a:avLst/>
            </a:prstGeom>
            <a:noFill/>
            <a:ln w="38100">
              <a:solidFill>
                <a:srgbClr val="000000"/>
              </a:solidFill>
              <a:round/>
              <a:headEnd/>
              <a:tailEnd type="none" w="lg" len="lg"/>
            </a:ln>
            <a:extLst>
              <a:ext uri="{909E8E84-426E-40DD-AFC4-6F175D3DCCD1}">
                <a14:hiddenFill xmlns:a14="http://schemas.microsoft.com/office/drawing/2010/main">
                  <a:noFill/>
                </a14:hiddenFill>
              </a:ext>
            </a:extLst>
          </p:spPr>
        </p:cxnSp>
        <p:cxnSp>
          <p:nvCxnSpPr>
            <p:cNvPr id="21" name="AutoShape 20"/>
            <p:cNvCxnSpPr>
              <a:cxnSpLocks noChangeShapeType="1"/>
              <a:stCxn id="11" idx="2"/>
              <a:endCxn id="13" idx="0"/>
            </p:cNvCxnSpPr>
            <p:nvPr/>
          </p:nvCxnSpPr>
          <p:spPr bwMode="auto">
            <a:xfrm rot="5400000">
              <a:off x="934244" y="3620294"/>
              <a:ext cx="1346200" cy="1055688"/>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cxnSp>
          <p:nvCxnSpPr>
            <p:cNvPr id="22" name="AutoShape 21"/>
            <p:cNvCxnSpPr>
              <a:cxnSpLocks noChangeShapeType="1"/>
              <a:stCxn id="11" idx="2"/>
              <a:endCxn id="12" idx="0"/>
            </p:cNvCxnSpPr>
            <p:nvPr/>
          </p:nvCxnSpPr>
          <p:spPr bwMode="auto">
            <a:xfrm rot="16200000" flipH="1">
              <a:off x="1962944" y="3647282"/>
              <a:ext cx="1346200" cy="1001712"/>
            </a:xfrm>
            <a:prstGeom prst="bentConnector3">
              <a:avLst>
                <a:gd name="adj1" fmla="val 50000"/>
              </a:avLst>
            </a:prstGeom>
            <a:noFill/>
            <a:ln w="38100">
              <a:solidFill>
                <a:srgbClr val="000000"/>
              </a:solidFill>
              <a:miter lim="800000"/>
              <a:headEnd/>
              <a:tailEnd type="non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00312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Statistical Key Figures </a:t>
            </a:r>
          </a:p>
          <a:p>
            <a:pPr lvl="1"/>
            <a:r>
              <a:rPr lang="en-US" altLang="de-DE" dirty="0">
                <a:latin typeface="Arial" panose="020B0604020202020204" pitchFamily="34" charset="0"/>
              </a:rPr>
              <a:t>Provide the foundation for accurate and effective cost allocations between cost objects</a:t>
            </a:r>
          </a:p>
          <a:p>
            <a:pPr lvl="1"/>
            <a:r>
              <a:rPr lang="en-US" altLang="de-DE" dirty="0">
                <a:latin typeface="Arial" panose="020B0604020202020204" pitchFamily="34" charset="0"/>
              </a:rPr>
              <a:t>Utilized to support internal cost allocations involving allocations, assessments, and distributions</a:t>
            </a:r>
          </a:p>
          <a:p>
            <a:pPr lvl="1"/>
            <a:r>
              <a:rPr lang="en-US" altLang="de-DE" dirty="0">
                <a:latin typeface="Arial" panose="020B0604020202020204" pitchFamily="34" charset="0"/>
              </a:rPr>
              <a:t>Examples: </a:t>
            </a:r>
          </a:p>
          <a:p>
            <a:pPr lvl="2"/>
            <a:r>
              <a:rPr lang="en-US" altLang="de-DE" dirty="0">
                <a:latin typeface="Arial" panose="020B0604020202020204" pitchFamily="34" charset="0"/>
              </a:rPr>
              <a:t>number of employees</a:t>
            </a:r>
          </a:p>
          <a:p>
            <a:pPr lvl="2"/>
            <a:r>
              <a:rPr lang="en-US" altLang="de-DE" dirty="0">
                <a:latin typeface="Arial" panose="020B0604020202020204" pitchFamily="34" charset="0"/>
              </a:rPr>
              <a:t>square footage</a:t>
            </a:r>
          </a:p>
          <a:p>
            <a:pPr lvl="2"/>
            <a:r>
              <a:rPr lang="en-US" altLang="de-DE" dirty="0">
                <a:latin typeface="Arial" panose="020B0604020202020204" pitchFamily="34" charset="0"/>
              </a:rPr>
              <a:t>minutes of computer usage</a:t>
            </a:r>
          </a:p>
        </p:txBody>
      </p:sp>
      <p:sp>
        <p:nvSpPr>
          <p:cNvPr id="3" name="Titel 2"/>
          <p:cNvSpPr>
            <a:spLocks noGrp="1"/>
          </p:cNvSpPr>
          <p:nvPr>
            <p:ph type="title"/>
          </p:nvPr>
        </p:nvSpPr>
        <p:spPr/>
        <p:txBody>
          <a:bodyPr/>
          <a:lstStyle/>
          <a:p>
            <a:r>
              <a:rPr lang="en-US" altLang="de-DE" dirty="0">
                <a:latin typeface="Arial" panose="020B0604020202020204" pitchFamily="34" charset="0"/>
              </a:rPr>
              <a:t>CO Master Data</a:t>
            </a:r>
            <a:endParaRPr lang="de-DE" dirty="0"/>
          </a:p>
        </p:txBody>
      </p:sp>
      <p:grpSp>
        <p:nvGrpSpPr>
          <p:cNvPr id="4" name="Group 4"/>
          <p:cNvGrpSpPr>
            <a:grpSpLocks/>
          </p:cNvGrpSpPr>
          <p:nvPr/>
        </p:nvGrpSpPr>
        <p:grpSpPr bwMode="auto">
          <a:xfrm>
            <a:off x="3086700" y="3801883"/>
            <a:ext cx="6019800" cy="2281238"/>
            <a:chOff x="624" y="864"/>
            <a:chExt cx="3792" cy="2544"/>
          </a:xfrm>
        </p:grpSpPr>
        <p:sp>
          <p:nvSpPr>
            <p:cNvPr id="5" name="Rectangle 5"/>
            <p:cNvSpPr>
              <a:spLocks noChangeArrowheads="1"/>
            </p:cNvSpPr>
            <p:nvPr/>
          </p:nvSpPr>
          <p:spPr bwMode="auto">
            <a:xfrm>
              <a:off x="624" y="864"/>
              <a:ext cx="720" cy="2544"/>
            </a:xfrm>
            <a:prstGeom prst="rect">
              <a:avLst/>
            </a:prstGeom>
            <a:solidFill>
              <a:schemeClr val="tx2"/>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chemeClr val="bg1"/>
                  </a:solidFill>
                </a:rPr>
                <a:t>Copy </a:t>
              </a:r>
            </a:p>
            <a:p>
              <a:pPr algn="ctr">
                <a:spcBef>
                  <a:spcPct val="0"/>
                </a:spcBef>
                <a:buClrTx/>
                <a:buFontTx/>
                <a:buNone/>
              </a:pPr>
              <a:r>
                <a:rPr lang="en-US" altLang="de-DE" sz="1800" b="0" dirty="0">
                  <a:solidFill>
                    <a:schemeClr val="bg1"/>
                  </a:solidFill>
                </a:rPr>
                <a:t>Center</a:t>
              </a:r>
            </a:p>
            <a:p>
              <a:pPr algn="ctr">
                <a:spcBef>
                  <a:spcPct val="0"/>
                </a:spcBef>
                <a:buClrTx/>
                <a:buFontTx/>
                <a:buNone/>
              </a:pPr>
              <a:r>
                <a:rPr lang="en-US" altLang="de-DE" sz="1800" b="0" dirty="0">
                  <a:solidFill>
                    <a:schemeClr val="bg1"/>
                  </a:solidFill>
                </a:rPr>
                <a:t>Activity</a:t>
              </a:r>
            </a:p>
            <a:p>
              <a:pPr algn="ctr">
                <a:spcBef>
                  <a:spcPct val="0"/>
                </a:spcBef>
                <a:buClrTx/>
                <a:buFontTx/>
                <a:buNone/>
              </a:pPr>
              <a:r>
                <a:rPr lang="en-US" altLang="de-DE" sz="1800" b="0" dirty="0">
                  <a:solidFill>
                    <a:schemeClr val="bg1"/>
                  </a:solidFill>
                </a:rPr>
                <a:t>(20 Hours)</a:t>
              </a:r>
            </a:p>
          </p:txBody>
        </p:sp>
        <p:sp>
          <p:nvSpPr>
            <p:cNvPr id="6" name="AutoShape 6"/>
            <p:cNvSpPr>
              <a:spLocks noChangeArrowheads="1"/>
            </p:cNvSpPr>
            <p:nvPr/>
          </p:nvSpPr>
          <p:spPr bwMode="auto">
            <a:xfrm>
              <a:off x="1488" y="1680"/>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rgbClr val="000000"/>
                  </a:solidFill>
                </a:rPr>
                <a:t>10 Hours</a:t>
              </a:r>
            </a:p>
          </p:txBody>
        </p:sp>
        <p:sp>
          <p:nvSpPr>
            <p:cNvPr id="7" name="AutoShape 7"/>
            <p:cNvSpPr>
              <a:spLocks noChangeArrowheads="1"/>
            </p:cNvSpPr>
            <p:nvPr/>
          </p:nvSpPr>
          <p:spPr bwMode="auto">
            <a:xfrm>
              <a:off x="1488" y="864"/>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rgbClr val="000000"/>
                  </a:solidFill>
                </a:rPr>
                <a:t>6 Hours</a:t>
              </a:r>
            </a:p>
          </p:txBody>
        </p:sp>
        <p:sp>
          <p:nvSpPr>
            <p:cNvPr id="8" name="AutoShape 8"/>
            <p:cNvSpPr>
              <a:spLocks noChangeArrowheads="1"/>
            </p:cNvSpPr>
            <p:nvPr/>
          </p:nvSpPr>
          <p:spPr bwMode="auto">
            <a:xfrm>
              <a:off x="1488" y="2496"/>
              <a:ext cx="1104" cy="768"/>
            </a:xfrm>
            <a:prstGeom prst="rightArrow">
              <a:avLst>
                <a:gd name="adj1" fmla="val 50000"/>
                <a:gd name="adj2" fmla="val 35938"/>
              </a:avLst>
            </a:prstGeom>
            <a:solidFill>
              <a:srgbClr val="DBB40D"/>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rgbClr val="000000"/>
                  </a:solidFill>
                </a:rPr>
                <a:t>4 Hours</a:t>
              </a:r>
            </a:p>
          </p:txBody>
        </p:sp>
        <p:sp>
          <p:nvSpPr>
            <p:cNvPr id="9" name="AutoShape 9"/>
            <p:cNvSpPr>
              <a:spLocks noChangeArrowheads="1"/>
            </p:cNvSpPr>
            <p:nvPr/>
          </p:nvSpPr>
          <p:spPr bwMode="auto">
            <a:xfrm>
              <a:off x="2736" y="912"/>
              <a:ext cx="1680" cy="672"/>
            </a:xfrm>
            <a:prstGeom prst="roundRect">
              <a:avLst>
                <a:gd name="adj" fmla="val 16667"/>
              </a:avLst>
            </a:prstGeom>
            <a:solidFill>
              <a:schemeClr val="tx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chemeClr val="bg1"/>
                  </a:solidFill>
                </a:rPr>
                <a:t>Executive Offices</a:t>
              </a:r>
            </a:p>
          </p:txBody>
        </p:sp>
        <p:sp>
          <p:nvSpPr>
            <p:cNvPr id="10" name="AutoShape 10"/>
            <p:cNvSpPr>
              <a:spLocks noChangeArrowheads="1"/>
            </p:cNvSpPr>
            <p:nvPr/>
          </p:nvSpPr>
          <p:spPr bwMode="auto">
            <a:xfrm>
              <a:off x="2736" y="1728"/>
              <a:ext cx="1680" cy="672"/>
            </a:xfrm>
            <a:prstGeom prst="roundRect">
              <a:avLst>
                <a:gd name="adj" fmla="val 16667"/>
              </a:avLst>
            </a:prstGeom>
            <a:solidFill>
              <a:schemeClr val="tx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chemeClr val="bg1"/>
                  </a:solidFill>
                </a:rPr>
                <a:t>Maintenance</a:t>
              </a:r>
            </a:p>
            <a:p>
              <a:pPr algn="ctr">
                <a:spcBef>
                  <a:spcPct val="0"/>
                </a:spcBef>
                <a:buClrTx/>
                <a:buFontTx/>
                <a:buNone/>
              </a:pPr>
              <a:r>
                <a:rPr lang="en-US" altLang="de-DE" sz="1800" b="0" dirty="0">
                  <a:solidFill>
                    <a:schemeClr val="bg1"/>
                  </a:solidFill>
                </a:rPr>
                <a:t>Department</a:t>
              </a:r>
            </a:p>
          </p:txBody>
        </p:sp>
        <p:sp>
          <p:nvSpPr>
            <p:cNvPr id="11" name="AutoShape 11"/>
            <p:cNvSpPr>
              <a:spLocks noChangeArrowheads="1"/>
            </p:cNvSpPr>
            <p:nvPr/>
          </p:nvSpPr>
          <p:spPr bwMode="auto">
            <a:xfrm>
              <a:off x="2736" y="2544"/>
              <a:ext cx="1680" cy="672"/>
            </a:xfrm>
            <a:prstGeom prst="roundRect">
              <a:avLst>
                <a:gd name="adj" fmla="val 16667"/>
              </a:avLst>
            </a:prstGeom>
            <a:solidFill>
              <a:schemeClr val="tx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dirty="0">
                  <a:solidFill>
                    <a:schemeClr val="bg1"/>
                  </a:solidFill>
                </a:rPr>
                <a:t>IT Department</a:t>
              </a:r>
            </a:p>
          </p:txBody>
        </p:sp>
      </p:grpSp>
    </p:spTree>
    <p:extLst>
      <p:ext uri="{BB962C8B-B14F-4D97-AF65-F5344CB8AC3E}">
        <p14:creationId xmlns:p14="http://schemas.microsoft.com/office/powerpoint/2010/main" val="279794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2"/>
          </p:nvPr>
        </p:nvSpPr>
        <p:spPr>
          <a:xfrm>
            <a:off x="2327108" y="3568361"/>
            <a:ext cx="9542092" cy="530990"/>
          </a:xfrm>
        </p:spPr>
        <p:txBody>
          <a:bodyPr/>
          <a:lstStyle/>
          <a:p>
            <a:r>
              <a:rPr lang="en-US" dirty="0"/>
              <a:t>S/4HANA </a:t>
            </a:r>
            <a:r>
              <a:rPr lang="en-US" dirty="0" smtClean="0"/>
              <a:t>2022</a:t>
            </a:r>
            <a:endParaRPr lang="en-US" dirty="0"/>
          </a:p>
          <a:p>
            <a:r>
              <a:rPr lang="en-US" dirty="0"/>
              <a:t>Fiori </a:t>
            </a:r>
            <a:r>
              <a:rPr lang="en-US" dirty="0" smtClean="0"/>
              <a:t>3.0</a:t>
            </a:r>
            <a:endParaRPr lang="en-US" dirty="0"/>
          </a:p>
        </p:txBody>
      </p:sp>
      <p:sp>
        <p:nvSpPr>
          <p:cNvPr id="4" name="Textplatzhalter 3"/>
          <p:cNvSpPr>
            <a:spLocks noGrp="1"/>
          </p:cNvSpPr>
          <p:nvPr>
            <p:ph type="body" sz="quarter" idx="13"/>
          </p:nvPr>
        </p:nvSpPr>
        <p:spPr/>
        <p:txBody>
          <a:bodyPr/>
          <a:lstStyle/>
          <a:p>
            <a:r>
              <a:rPr lang="en-US" dirty="0"/>
              <a:t>No Prerequisites needed</a:t>
            </a:r>
          </a:p>
          <a:p>
            <a:endParaRPr lang="en-US" dirty="0"/>
          </a:p>
        </p:txBody>
      </p:sp>
      <p:sp>
        <p:nvSpPr>
          <p:cNvPr id="5" name="Textplatzhalter 21"/>
          <p:cNvSpPr>
            <a:spLocks noGrp="1"/>
          </p:cNvSpPr>
          <p:nvPr>
            <p:ph type="body" sz="quarter" idx="16" hasCustomPrompt="1"/>
          </p:nvPr>
        </p:nvSpPr>
        <p:spPr>
          <a:xfrm>
            <a:off x="2327108" y="4520696"/>
            <a:ext cx="9542092" cy="530990"/>
          </a:xfrm>
          <a:prstGeom prst="rect">
            <a:avLst/>
          </a:prstGeom>
        </p:spPr>
        <p:txBody>
          <a:bodyPr/>
          <a:lstStyle>
            <a:lvl1pPr marL="214298" indent="-214298">
              <a:lnSpc>
                <a:spcPct val="100000"/>
              </a:lnSpc>
              <a:spcBef>
                <a:spcPts val="0"/>
              </a:spcBef>
              <a:spcAft>
                <a:spcPts val="0"/>
              </a:spcAft>
              <a:buClr>
                <a:schemeClr val="bg1">
                  <a:lumMod val="65000"/>
                </a:schemeClr>
              </a:buClr>
              <a:buSzPct val="100000"/>
              <a:buFont typeface="Arial" panose="020B0604020202020204" pitchFamily="34" charset="0"/>
              <a:buChar char="•"/>
              <a:defRPr sz="1600" b="0" baseline="0">
                <a:solidFill>
                  <a:schemeClr val="tx1"/>
                </a:solidFill>
              </a:defRPr>
            </a:lvl1pPr>
            <a:lvl2pPr marL="405974" indent="-214298">
              <a:lnSpc>
                <a:spcPct val="100000"/>
              </a:lnSpc>
              <a:spcBef>
                <a:spcPts val="0"/>
              </a:spcBef>
              <a:spcAft>
                <a:spcPts val="0"/>
              </a:spcAft>
              <a:buClr>
                <a:schemeClr val="tx2"/>
              </a:buClr>
              <a:buSzPct val="100000"/>
              <a:buFont typeface="Arial" panose="020B0604020202020204" pitchFamily="34" charset="0"/>
              <a:buChar char="•"/>
              <a:defRPr/>
            </a:lvl2pPr>
          </a:lstStyle>
          <a:p>
            <a:pPr lvl="0"/>
            <a:r>
              <a:rPr lang="en-US" dirty="0"/>
              <a:t>Global Bike</a:t>
            </a:r>
          </a:p>
        </p:txBody>
      </p:sp>
      <p:sp>
        <p:nvSpPr>
          <p:cNvPr id="6" name="Textplatzhalter 5"/>
          <p:cNvSpPr>
            <a:spLocks noGrp="1"/>
          </p:cNvSpPr>
          <p:nvPr>
            <p:ph type="body" sz="quarter" idx="15"/>
          </p:nvPr>
        </p:nvSpPr>
        <p:spPr/>
        <p:txBody>
          <a:bodyPr/>
          <a:lstStyle/>
          <a:p>
            <a:r>
              <a:rPr lang="en-US" dirty="0" smtClean="0"/>
              <a:t>4.2 (August 2023)</a:t>
            </a:r>
            <a:endParaRPr lang="en-US"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000" y="3240000"/>
            <a:ext cx="4858331" cy="1800000"/>
          </a:xfrm>
          <a:prstGeom prst="rect">
            <a:avLst/>
          </a:prstGeom>
        </p:spPr>
      </p:pic>
    </p:spTree>
    <p:extLst>
      <p:ext uri="{BB962C8B-B14F-4D97-AF65-F5344CB8AC3E}">
        <p14:creationId xmlns:p14="http://schemas.microsoft.com/office/powerpoint/2010/main" val="1679816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Agenda</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dirty="0">
                <a:solidFill>
                  <a:srgbClr val="B2B2B2"/>
                </a:solidFill>
                <a:latin typeface="Arial" panose="020B0604020202020204" pitchFamily="34" charset="0"/>
              </a:rPr>
              <a:t>CO Organizational Structure</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CO Master Data</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latin typeface="Arial" panose="020B0604020202020204" pitchFamily="34" charset="0"/>
              </a:rPr>
              <a:t>CO Processes</a:t>
            </a:r>
          </a:p>
          <a:p>
            <a:pPr>
              <a:tabLst>
                <a:tab pos="1971675" algn="l"/>
              </a:tabLst>
            </a:pPr>
            <a:endParaRPr lang="en-US" altLang="de-DE" dirty="0">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Innovations in S/4HANA</a:t>
            </a:r>
            <a:endParaRPr lang="de-DE" dirty="0"/>
          </a:p>
          <a:p>
            <a:pPr>
              <a:tabLst>
                <a:tab pos="1971675" algn="l"/>
              </a:tabLst>
            </a:pPr>
            <a:endParaRPr lang="en-US" altLang="de-DE" dirty="0">
              <a:latin typeface="Arial" panose="020B0604020202020204" pitchFamily="34" charset="0"/>
            </a:endParaRPr>
          </a:p>
          <a:p>
            <a:endParaRPr lang="de-DE" dirty="0"/>
          </a:p>
        </p:txBody>
      </p:sp>
    </p:spTree>
    <p:extLst>
      <p:ext uri="{BB962C8B-B14F-4D97-AF65-F5344CB8AC3E}">
        <p14:creationId xmlns:p14="http://schemas.microsoft.com/office/powerpoint/2010/main" val="1633748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dirty="0"/>
              <a:t>Cost elements describe the origin of </a:t>
            </a:r>
            <a:r>
              <a:rPr lang="en-US" dirty="0" smtClean="0"/>
              <a:t>costs</a:t>
            </a:r>
          </a:p>
          <a:p>
            <a:r>
              <a:rPr lang="en-US" dirty="0" smtClean="0"/>
              <a:t>Cost </a:t>
            </a:r>
            <a:r>
              <a:rPr lang="en-US" dirty="0"/>
              <a:t>elements are defined as </a:t>
            </a:r>
            <a:r>
              <a:rPr lang="en-US" dirty="0" smtClean="0"/>
              <a:t>either</a:t>
            </a:r>
          </a:p>
          <a:p>
            <a:pPr lvl="1"/>
            <a:r>
              <a:rPr lang="en-US" dirty="0" smtClean="0"/>
              <a:t>Primary </a:t>
            </a:r>
            <a:r>
              <a:rPr lang="en-US" dirty="0"/>
              <a:t>cost elements arise through the consumption </a:t>
            </a:r>
            <a:r>
              <a:rPr lang="en-US" dirty="0" smtClean="0"/>
              <a:t>of production </a:t>
            </a:r>
            <a:r>
              <a:rPr lang="en-US" dirty="0"/>
              <a:t>factors that are sourced </a:t>
            </a:r>
            <a:r>
              <a:rPr lang="en-US" dirty="0" smtClean="0"/>
              <a:t>externally</a:t>
            </a:r>
          </a:p>
          <a:p>
            <a:pPr lvl="1"/>
            <a:r>
              <a:rPr lang="en-US" dirty="0" smtClean="0"/>
              <a:t>Secondary </a:t>
            </a:r>
            <a:r>
              <a:rPr lang="en-US" dirty="0"/>
              <a:t>cost elements </a:t>
            </a:r>
            <a:r>
              <a:rPr lang="en-US" dirty="0" smtClean="0"/>
              <a:t>arise through </a:t>
            </a:r>
            <a:r>
              <a:rPr lang="en-US" dirty="0"/>
              <a:t>the consumption of production factors that are provided internally</a:t>
            </a:r>
            <a:r>
              <a:rPr lang="en-US" dirty="0" smtClean="0"/>
              <a:t>.</a:t>
            </a:r>
          </a:p>
          <a:p>
            <a:r>
              <a:rPr lang="en-US" dirty="0"/>
              <a:t>Expenses and Revenue accounts in Financial Accounting correspond </a:t>
            </a:r>
            <a:r>
              <a:rPr lang="en-US" dirty="0" smtClean="0"/>
              <a:t>to Primary </a:t>
            </a:r>
            <a:r>
              <a:rPr lang="en-US" dirty="0"/>
              <a:t>Cost and Revenue </a:t>
            </a:r>
            <a:r>
              <a:rPr lang="en-US" dirty="0" smtClean="0"/>
              <a:t>Elements</a:t>
            </a:r>
          </a:p>
          <a:p>
            <a:r>
              <a:rPr lang="en-US" dirty="0" smtClean="0"/>
              <a:t>Secondary </a:t>
            </a:r>
            <a:r>
              <a:rPr lang="en-US" dirty="0"/>
              <a:t>Cost Elements are used exclusively in CO to identify internal </a:t>
            </a:r>
            <a:r>
              <a:rPr lang="en-US" dirty="0" smtClean="0"/>
              <a:t>cost flows </a:t>
            </a:r>
            <a:r>
              <a:rPr lang="en-US" dirty="0"/>
              <a:t>such as assessments or settlements. They do not have corresponding </a:t>
            </a:r>
            <a:r>
              <a:rPr lang="en-US" dirty="0" smtClean="0"/>
              <a:t>General </a:t>
            </a:r>
            <a:r>
              <a:rPr lang="en-US" dirty="0"/>
              <a:t>ledger accounts in FI and are defined in CO </a:t>
            </a:r>
            <a:r>
              <a:rPr lang="en-US" dirty="0" smtClean="0"/>
              <a:t>only.</a:t>
            </a:r>
          </a:p>
          <a:p>
            <a:r>
              <a:rPr lang="en-US" dirty="0" smtClean="0"/>
              <a:t>When </a:t>
            </a:r>
            <a:r>
              <a:rPr lang="en-US" dirty="0"/>
              <a:t>you create a cost element, you must assign a cost element category. </a:t>
            </a:r>
            <a:r>
              <a:rPr lang="en-US" dirty="0" smtClean="0"/>
              <a:t>This Assignment </a:t>
            </a:r>
            <a:r>
              <a:rPr lang="en-US" dirty="0"/>
              <a:t>determines the transactions for which you can use the cost element.</a:t>
            </a:r>
            <a:endParaRPr lang="de-DE" dirty="0"/>
          </a:p>
        </p:txBody>
      </p:sp>
      <p:sp>
        <p:nvSpPr>
          <p:cNvPr id="3" name="Titel 2"/>
          <p:cNvSpPr>
            <a:spLocks noGrp="1"/>
          </p:cNvSpPr>
          <p:nvPr>
            <p:ph type="title"/>
          </p:nvPr>
        </p:nvSpPr>
        <p:spPr/>
        <p:txBody>
          <a:bodyPr/>
          <a:lstStyle/>
          <a:p>
            <a:r>
              <a:rPr lang="de-DE" dirty="0"/>
              <a:t>Primary &amp; </a:t>
            </a:r>
            <a:r>
              <a:rPr lang="de-DE" dirty="0" err="1"/>
              <a:t>Secondary</a:t>
            </a:r>
            <a:r>
              <a:rPr lang="de-DE" dirty="0"/>
              <a:t> </a:t>
            </a:r>
            <a:r>
              <a:rPr lang="de-DE" dirty="0" err="1"/>
              <a:t>Cost</a:t>
            </a:r>
            <a:r>
              <a:rPr lang="de-DE" dirty="0"/>
              <a:t> </a:t>
            </a:r>
            <a:r>
              <a:rPr lang="de-DE" dirty="0" err="1"/>
              <a:t>Elemen</a:t>
            </a:r>
            <a:endParaRPr lang="de-DE" dirty="0"/>
          </a:p>
        </p:txBody>
      </p:sp>
    </p:spTree>
    <p:extLst>
      <p:ext uri="{BB962C8B-B14F-4D97-AF65-F5344CB8AC3E}">
        <p14:creationId xmlns:p14="http://schemas.microsoft.com/office/powerpoint/2010/main" val="2082319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err="1"/>
              <a:t>Posting</a:t>
            </a:r>
            <a:r>
              <a:rPr lang="de-DE" dirty="0"/>
              <a:t> Primary </a:t>
            </a:r>
            <a:r>
              <a:rPr lang="de-DE" dirty="0" err="1"/>
              <a:t>Cost</a:t>
            </a:r>
            <a:r>
              <a:rPr lang="de-DE" dirty="0"/>
              <a:t> </a:t>
            </a:r>
            <a:r>
              <a:rPr lang="de-DE" dirty="0" smtClean="0"/>
              <a:t>Element</a:t>
            </a:r>
            <a:endParaRPr lang="de-DE" dirty="0"/>
          </a:p>
        </p:txBody>
      </p:sp>
      <p:sp>
        <p:nvSpPr>
          <p:cNvPr id="3" name="Titel 2"/>
          <p:cNvSpPr>
            <a:spLocks noGrp="1"/>
          </p:cNvSpPr>
          <p:nvPr>
            <p:ph type="title"/>
          </p:nvPr>
        </p:nvSpPr>
        <p:spPr/>
        <p:txBody>
          <a:bodyPr/>
          <a:lstStyle/>
          <a:p>
            <a:r>
              <a:rPr lang="en-US" altLang="de-DE" dirty="0">
                <a:latin typeface="Arial" panose="020B0604020202020204" pitchFamily="34" charset="0"/>
              </a:rPr>
              <a:t>CO Processes</a:t>
            </a:r>
            <a:endParaRPr lang="de-DE" dirty="0"/>
          </a:p>
        </p:txBody>
      </p:sp>
      <p:grpSp>
        <p:nvGrpSpPr>
          <p:cNvPr id="27" name="Gruppieren 26"/>
          <p:cNvGrpSpPr/>
          <p:nvPr/>
        </p:nvGrpSpPr>
        <p:grpSpPr>
          <a:xfrm>
            <a:off x="4073859" y="2013368"/>
            <a:ext cx="5257800" cy="4271962"/>
            <a:chOff x="1908175" y="1820863"/>
            <a:chExt cx="5257800" cy="4271962"/>
          </a:xfrm>
        </p:grpSpPr>
        <p:sp>
          <p:nvSpPr>
            <p:cNvPr id="4" name="Rectangle 3"/>
            <p:cNvSpPr>
              <a:spLocks noChangeArrowheads="1"/>
            </p:cNvSpPr>
            <p:nvPr/>
          </p:nvSpPr>
          <p:spPr bwMode="auto">
            <a:xfrm>
              <a:off x="1908175" y="4873625"/>
              <a:ext cx="5257800" cy="1219200"/>
            </a:xfrm>
            <a:prstGeom prst="rect">
              <a:avLst/>
            </a:prstGeom>
            <a:solidFill>
              <a:schemeClr val="tx2"/>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                              Primary Cost Element</a:t>
              </a:r>
            </a:p>
          </p:txBody>
        </p:sp>
        <p:sp>
          <p:nvSpPr>
            <p:cNvPr id="5" name="Rectangle 4"/>
            <p:cNvSpPr>
              <a:spLocks noChangeArrowheads="1"/>
            </p:cNvSpPr>
            <p:nvPr/>
          </p:nvSpPr>
          <p:spPr bwMode="auto">
            <a:xfrm>
              <a:off x="1908175" y="2346325"/>
              <a:ext cx="5257800" cy="2057400"/>
            </a:xfrm>
            <a:prstGeom prst="rect">
              <a:avLst/>
            </a:prstGeom>
            <a:solidFill>
              <a:schemeClr val="tx2"/>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   </a:t>
              </a:r>
              <a:r>
                <a:rPr lang="en-US" altLang="de-DE" sz="1800" b="0">
                  <a:solidFill>
                    <a:srgbClr val="FF5050"/>
                  </a:solidFill>
                </a:rPr>
                <a:t>	</a:t>
              </a:r>
            </a:p>
          </p:txBody>
        </p:sp>
        <p:grpSp>
          <p:nvGrpSpPr>
            <p:cNvPr id="6" name="Group 5"/>
            <p:cNvGrpSpPr>
              <a:grpSpLocks/>
            </p:cNvGrpSpPr>
            <p:nvPr/>
          </p:nvGrpSpPr>
          <p:grpSpPr bwMode="auto">
            <a:xfrm>
              <a:off x="2362200" y="2879725"/>
              <a:ext cx="1692275" cy="1182688"/>
              <a:chOff x="2534" y="2279"/>
              <a:chExt cx="1066" cy="745"/>
            </a:xfrm>
          </p:grpSpPr>
          <p:grpSp>
            <p:nvGrpSpPr>
              <p:cNvPr id="7" name="Group 6"/>
              <p:cNvGrpSpPr>
                <a:grpSpLocks/>
              </p:cNvGrpSpPr>
              <p:nvPr/>
            </p:nvGrpSpPr>
            <p:grpSpPr bwMode="auto">
              <a:xfrm>
                <a:off x="2544" y="2279"/>
                <a:ext cx="1056" cy="745"/>
                <a:chOff x="2544" y="2279"/>
                <a:chExt cx="1056" cy="745"/>
              </a:xfrm>
            </p:grpSpPr>
            <p:grpSp>
              <p:nvGrpSpPr>
                <p:cNvPr id="10" name="Group 7"/>
                <p:cNvGrpSpPr>
                  <a:grpSpLocks/>
                </p:cNvGrpSpPr>
                <p:nvPr/>
              </p:nvGrpSpPr>
              <p:grpSpPr bwMode="auto">
                <a:xfrm>
                  <a:off x="2544" y="2544"/>
                  <a:ext cx="1056" cy="480"/>
                  <a:chOff x="2496" y="2400"/>
                  <a:chExt cx="1056" cy="480"/>
                </a:xfrm>
              </p:grpSpPr>
              <p:sp>
                <p:nvSpPr>
                  <p:cNvPr id="12" name="Line 8"/>
                  <p:cNvSpPr>
                    <a:spLocks noChangeShapeType="1"/>
                  </p:cNvSpPr>
                  <p:nvPr/>
                </p:nvSpPr>
                <p:spPr bwMode="auto">
                  <a:xfrm>
                    <a:off x="2496" y="2400"/>
                    <a:ext cx="1056" cy="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3" name="Line 9"/>
                  <p:cNvSpPr>
                    <a:spLocks noChangeShapeType="1"/>
                  </p:cNvSpPr>
                  <p:nvPr/>
                </p:nvSpPr>
                <p:spPr bwMode="auto">
                  <a:xfrm>
                    <a:off x="3024" y="2400"/>
                    <a:ext cx="0" cy="48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1" name="Text Box 10"/>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Debit    Credit</a:t>
                  </a:r>
                </a:p>
              </p:txBody>
            </p:sp>
          </p:grpSp>
          <p:sp>
            <p:nvSpPr>
              <p:cNvPr id="8" name="Text Box 11"/>
              <p:cNvSpPr txBox="1">
                <a:spLocks noChangeArrowheads="1"/>
              </p:cNvSpPr>
              <p:nvPr/>
            </p:nvSpPr>
            <p:spPr bwMode="auto">
              <a:xfrm>
                <a:off x="2534" y="2567"/>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1,500</a:t>
                </a:r>
              </a:p>
            </p:txBody>
          </p:sp>
          <p:sp>
            <p:nvSpPr>
              <p:cNvPr id="9" name="Text Box 12"/>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solidFill>
                    <a:schemeClr val="bg1"/>
                  </a:solidFill>
                </a:endParaRPr>
              </a:p>
            </p:txBody>
          </p:sp>
        </p:grpSp>
        <p:sp>
          <p:nvSpPr>
            <p:cNvPr id="14" name="Oval 13"/>
            <p:cNvSpPr>
              <a:spLocks noChangeArrowheads="1"/>
            </p:cNvSpPr>
            <p:nvPr/>
          </p:nvSpPr>
          <p:spPr bwMode="auto">
            <a:xfrm>
              <a:off x="2339975" y="5018088"/>
              <a:ext cx="1828800" cy="914400"/>
            </a:xfrm>
            <a:prstGeom prst="ellipse">
              <a:avLst/>
            </a:prstGeom>
            <a:solidFill>
              <a:srgbClr val="B2E6B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Cost Center</a:t>
              </a:r>
            </a:p>
            <a:p>
              <a:pPr algn="ctr">
                <a:spcBef>
                  <a:spcPct val="0"/>
                </a:spcBef>
                <a:buClrTx/>
                <a:buFontTx/>
                <a:buNone/>
              </a:pPr>
              <a:r>
                <a:rPr lang="en-US" altLang="de-DE" sz="1800" b="0">
                  <a:solidFill>
                    <a:srgbClr val="000000"/>
                  </a:solidFill>
                </a:rPr>
                <a:t>A</a:t>
              </a:r>
            </a:p>
          </p:txBody>
        </p:sp>
        <p:grpSp>
          <p:nvGrpSpPr>
            <p:cNvPr id="15" name="Group 14"/>
            <p:cNvGrpSpPr>
              <a:grpSpLocks/>
            </p:cNvGrpSpPr>
            <p:nvPr/>
          </p:nvGrpSpPr>
          <p:grpSpPr bwMode="auto">
            <a:xfrm>
              <a:off x="5181600" y="2879725"/>
              <a:ext cx="1676400" cy="1182688"/>
              <a:chOff x="2544" y="2279"/>
              <a:chExt cx="1056" cy="745"/>
            </a:xfrm>
          </p:grpSpPr>
          <p:grpSp>
            <p:nvGrpSpPr>
              <p:cNvPr id="16" name="Group 15"/>
              <p:cNvGrpSpPr>
                <a:grpSpLocks/>
              </p:cNvGrpSpPr>
              <p:nvPr/>
            </p:nvGrpSpPr>
            <p:grpSpPr bwMode="auto">
              <a:xfrm>
                <a:off x="2544" y="2544"/>
                <a:ext cx="1056" cy="480"/>
                <a:chOff x="2496" y="2400"/>
                <a:chExt cx="1056" cy="480"/>
              </a:xfrm>
            </p:grpSpPr>
            <p:sp>
              <p:nvSpPr>
                <p:cNvPr id="18" name="Line 16"/>
                <p:cNvSpPr>
                  <a:spLocks noChangeShapeType="1"/>
                </p:cNvSpPr>
                <p:nvPr/>
              </p:nvSpPr>
              <p:spPr bwMode="auto">
                <a:xfrm>
                  <a:off x="2496" y="2400"/>
                  <a:ext cx="1056" cy="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9" name="Line 17"/>
                <p:cNvSpPr>
                  <a:spLocks noChangeShapeType="1"/>
                </p:cNvSpPr>
                <p:nvPr/>
              </p:nvSpPr>
              <p:spPr bwMode="auto">
                <a:xfrm>
                  <a:off x="3024" y="2400"/>
                  <a:ext cx="0" cy="48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7" name="Text Box 18"/>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Debit    Credit</a:t>
                </a:r>
              </a:p>
            </p:txBody>
          </p:sp>
        </p:grpSp>
        <p:sp>
          <p:nvSpPr>
            <p:cNvPr id="20" name="Text Box 19"/>
            <p:cNvSpPr txBox="1">
              <a:spLocks noChangeArrowheads="1"/>
            </p:cNvSpPr>
            <p:nvPr/>
          </p:nvSpPr>
          <p:spPr bwMode="auto">
            <a:xfrm>
              <a:off x="5181600" y="2879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p>
          </p:txBody>
        </p:sp>
        <p:sp>
          <p:nvSpPr>
            <p:cNvPr id="21" name="Text Box 20"/>
            <p:cNvSpPr txBox="1">
              <a:spLocks noChangeArrowheads="1"/>
            </p:cNvSpPr>
            <p:nvPr/>
          </p:nvSpPr>
          <p:spPr bwMode="auto">
            <a:xfrm>
              <a:off x="6096000" y="3260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1,500</a:t>
              </a:r>
            </a:p>
          </p:txBody>
        </p:sp>
        <p:sp>
          <p:nvSpPr>
            <p:cNvPr id="22" name="Text Box 21"/>
            <p:cNvSpPr txBox="1">
              <a:spLocks noChangeArrowheads="1"/>
            </p:cNvSpPr>
            <p:nvPr/>
          </p:nvSpPr>
          <p:spPr bwMode="auto">
            <a:xfrm>
              <a:off x="2057400" y="2498725"/>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solidFill>
                    <a:schemeClr val="bg1"/>
                  </a:solidFill>
                </a:rPr>
                <a:t>Supplies Expense</a:t>
              </a:r>
              <a:endParaRPr lang="en-US" altLang="de-DE" sz="1800">
                <a:solidFill>
                  <a:schemeClr val="bg1"/>
                </a:solidFill>
              </a:endParaRPr>
            </a:p>
          </p:txBody>
        </p:sp>
        <p:sp>
          <p:nvSpPr>
            <p:cNvPr id="23" name="Text Box 22"/>
            <p:cNvSpPr txBox="1">
              <a:spLocks noChangeArrowheads="1"/>
            </p:cNvSpPr>
            <p:nvPr/>
          </p:nvSpPr>
          <p:spPr bwMode="auto">
            <a:xfrm>
              <a:off x="5181600" y="249872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solidFill>
                    <a:schemeClr val="bg1"/>
                  </a:solidFill>
                </a:rPr>
                <a:t>Cash</a:t>
              </a:r>
            </a:p>
          </p:txBody>
        </p:sp>
        <p:sp>
          <p:nvSpPr>
            <p:cNvPr id="24" name="Rectangle 23"/>
            <p:cNvSpPr>
              <a:spLocks noChangeArrowheads="1"/>
            </p:cNvSpPr>
            <p:nvPr/>
          </p:nvSpPr>
          <p:spPr bwMode="auto">
            <a:xfrm>
              <a:off x="1908175" y="1820863"/>
              <a:ext cx="525780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solidFill>
                    <a:srgbClr val="000000"/>
                  </a:solidFill>
                </a:rPr>
                <a:t>Financial Accounting (FI)</a:t>
              </a:r>
            </a:p>
          </p:txBody>
        </p:sp>
        <p:sp>
          <p:nvSpPr>
            <p:cNvPr id="25" name="Rectangle 24"/>
            <p:cNvSpPr>
              <a:spLocks noChangeArrowheads="1"/>
            </p:cNvSpPr>
            <p:nvPr/>
          </p:nvSpPr>
          <p:spPr bwMode="auto">
            <a:xfrm>
              <a:off x="1908175" y="4368800"/>
              <a:ext cx="525780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solidFill>
                    <a:srgbClr val="000000"/>
                  </a:solidFill>
                </a:rPr>
                <a:t>Managerial Accounting (CO)</a:t>
              </a:r>
            </a:p>
          </p:txBody>
        </p:sp>
        <p:cxnSp>
          <p:nvCxnSpPr>
            <p:cNvPr id="26" name="AutoShape 25"/>
            <p:cNvCxnSpPr>
              <a:cxnSpLocks noChangeShapeType="1"/>
              <a:stCxn id="8" idx="1"/>
            </p:cNvCxnSpPr>
            <p:nvPr/>
          </p:nvCxnSpPr>
          <p:spPr bwMode="auto">
            <a:xfrm rot="10800000" flipV="1">
              <a:off x="2339975" y="3521075"/>
              <a:ext cx="22225" cy="1954213"/>
            </a:xfrm>
            <a:prstGeom prst="bentConnector3">
              <a:avLst>
                <a:gd name="adj1" fmla="val 1128569"/>
              </a:avLst>
            </a:prstGeom>
            <a:noFill/>
            <a:ln w="38100">
              <a:solidFill>
                <a:schemeClr val="bg1"/>
              </a:solidFill>
              <a:miter lim="800000"/>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44917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err="1"/>
              <a:t>Posting</a:t>
            </a:r>
            <a:r>
              <a:rPr lang="de-DE"/>
              <a:t> Primary </a:t>
            </a:r>
            <a:r>
              <a:rPr lang="de-DE" err="1"/>
              <a:t>Cost</a:t>
            </a:r>
            <a:r>
              <a:rPr lang="de-DE"/>
              <a:t> Element</a:t>
            </a:r>
          </a:p>
        </p:txBody>
      </p:sp>
      <p:sp>
        <p:nvSpPr>
          <p:cNvPr id="3" name="Titel 2"/>
          <p:cNvSpPr>
            <a:spLocks noGrp="1"/>
          </p:cNvSpPr>
          <p:nvPr>
            <p:ph type="title"/>
          </p:nvPr>
        </p:nvSpPr>
        <p:spPr/>
        <p:txBody>
          <a:bodyPr/>
          <a:lstStyle/>
          <a:p>
            <a:r>
              <a:rPr lang="en-US" altLang="de-DE" dirty="0">
                <a:latin typeface="Arial" panose="020B0604020202020204" pitchFamily="34" charset="0"/>
              </a:rPr>
              <a:t>CO Processes</a:t>
            </a:r>
            <a:endParaRPr lang="de-DE" dirty="0"/>
          </a:p>
        </p:txBody>
      </p:sp>
      <p:grpSp>
        <p:nvGrpSpPr>
          <p:cNvPr id="26" name="Gruppieren 25"/>
          <p:cNvGrpSpPr/>
          <p:nvPr/>
        </p:nvGrpSpPr>
        <p:grpSpPr>
          <a:xfrm>
            <a:off x="2384231" y="2204871"/>
            <a:ext cx="7424738" cy="4103687"/>
            <a:chOff x="755650" y="1916113"/>
            <a:chExt cx="7424738" cy="4103687"/>
          </a:xfrm>
        </p:grpSpPr>
        <p:sp>
          <p:nvSpPr>
            <p:cNvPr id="4" name="AutoShape 3"/>
            <p:cNvSpPr>
              <a:spLocks noChangeArrowheads="1"/>
            </p:cNvSpPr>
            <p:nvPr/>
          </p:nvSpPr>
          <p:spPr bwMode="auto">
            <a:xfrm>
              <a:off x="3124200" y="2490788"/>
              <a:ext cx="5048250" cy="1522412"/>
            </a:xfrm>
            <a:prstGeom prst="roundRect">
              <a:avLst>
                <a:gd name="adj" fmla="val 16667"/>
              </a:avLst>
            </a:prstGeom>
            <a:solidFill>
              <a:schemeClr val="tx2"/>
            </a:solidFill>
            <a:ln w="12700" algn="ctr">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endParaRPr lang="en-US" altLang="de-DE" b="0">
                <a:solidFill>
                  <a:schemeClr val="bg1"/>
                </a:solidFill>
              </a:endParaRPr>
            </a:p>
            <a:p>
              <a:pPr algn="ctr">
                <a:spcBef>
                  <a:spcPct val="0"/>
                </a:spcBef>
                <a:buClrTx/>
                <a:buFontTx/>
                <a:buNone/>
              </a:pPr>
              <a:endParaRPr lang="en-US" altLang="de-DE" sz="2000" b="0">
                <a:solidFill>
                  <a:schemeClr val="bg1"/>
                </a:solidFill>
              </a:endParaRPr>
            </a:p>
            <a:p>
              <a:pPr algn="ctr">
                <a:spcBef>
                  <a:spcPct val="0"/>
                </a:spcBef>
                <a:buClrTx/>
                <a:buFontTx/>
                <a:buNone/>
              </a:pPr>
              <a:endParaRPr lang="en-US" altLang="de-DE" sz="2000" b="0">
                <a:solidFill>
                  <a:schemeClr val="bg1"/>
                </a:solidFill>
              </a:endParaRPr>
            </a:p>
            <a:p>
              <a:pPr algn="ctr">
                <a:spcBef>
                  <a:spcPct val="0"/>
                </a:spcBef>
                <a:buClrTx/>
                <a:buFontTx/>
                <a:buNone/>
              </a:pPr>
              <a:endParaRPr lang="en-US" altLang="de-DE" sz="2000" b="0">
                <a:solidFill>
                  <a:schemeClr val="bg1"/>
                </a:solidFill>
              </a:endParaRPr>
            </a:p>
            <a:p>
              <a:pPr algn="ctr">
                <a:spcBef>
                  <a:spcPct val="0"/>
                </a:spcBef>
                <a:buClrTx/>
                <a:buFontTx/>
                <a:buNone/>
              </a:pPr>
              <a:endParaRPr lang="en-US" altLang="de-DE" sz="2400" b="0">
                <a:solidFill>
                  <a:schemeClr val="bg1"/>
                </a:solidFill>
              </a:endParaRPr>
            </a:p>
          </p:txBody>
        </p:sp>
        <p:sp>
          <p:nvSpPr>
            <p:cNvPr id="5" name="Rectangle 4"/>
            <p:cNvSpPr>
              <a:spLocks noChangeArrowheads="1"/>
            </p:cNvSpPr>
            <p:nvPr/>
          </p:nvSpPr>
          <p:spPr bwMode="auto">
            <a:xfrm>
              <a:off x="755650" y="1916113"/>
              <a:ext cx="2216150" cy="4103687"/>
            </a:xfrm>
            <a:prstGeom prst="rect">
              <a:avLst/>
            </a:prstGeom>
            <a:solidFill>
              <a:schemeClr val="tx2"/>
            </a:solidFill>
            <a:ln w="12700" algn="ctr">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u="sng">
                  <a:solidFill>
                    <a:schemeClr val="bg1"/>
                  </a:solidFill>
                </a:rPr>
                <a:t>(FI) Transaction</a:t>
              </a:r>
            </a:p>
            <a:p>
              <a:pPr algn="ctr">
                <a:spcBef>
                  <a:spcPct val="0"/>
                </a:spcBef>
                <a:buClrTx/>
                <a:buFontTx/>
                <a:buNone/>
              </a:pPr>
              <a:r>
                <a:rPr lang="en-US" altLang="de-DE" sz="1800" u="sng">
                  <a:solidFill>
                    <a:schemeClr val="bg1"/>
                  </a:solidFill>
                </a:rPr>
                <a:t>Document</a:t>
              </a:r>
            </a:p>
            <a:p>
              <a:pPr algn="ctr">
                <a:spcBef>
                  <a:spcPct val="0"/>
                </a:spcBef>
                <a:buClrTx/>
                <a:buFontTx/>
                <a:buNone/>
              </a:pPr>
              <a:r>
                <a:rPr lang="en-US" altLang="de-DE" sz="1800" b="0">
                  <a:solidFill>
                    <a:schemeClr val="bg1"/>
                  </a:solidFill>
                </a:rPr>
                <a:t>Amount</a:t>
              </a:r>
            </a:p>
            <a:p>
              <a:pPr algn="ctr">
                <a:spcBef>
                  <a:spcPct val="0"/>
                </a:spcBef>
                <a:buClrTx/>
                <a:buFontTx/>
                <a:buNone/>
              </a:pPr>
              <a:r>
                <a:rPr lang="en-US" altLang="de-DE" sz="1800" b="0">
                  <a:solidFill>
                    <a:schemeClr val="bg1"/>
                  </a:solidFill>
                </a:rPr>
                <a:t>G/L Account #</a:t>
              </a:r>
            </a:p>
            <a:p>
              <a:pPr algn="ctr">
                <a:spcBef>
                  <a:spcPct val="0"/>
                </a:spcBef>
                <a:buClrTx/>
                <a:buFontTx/>
                <a:buNone/>
              </a:pPr>
              <a:r>
                <a:rPr lang="en-US" altLang="de-DE" sz="1800" b="0">
                  <a:solidFill>
                    <a:schemeClr val="bg1"/>
                  </a:solidFill>
                </a:rPr>
                <a:t>Cost Center</a:t>
              </a:r>
            </a:p>
            <a:p>
              <a:pPr algn="ctr">
                <a:spcBef>
                  <a:spcPct val="0"/>
                </a:spcBef>
                <a:buClrTx/>
                <a:buFontTx/>
                <a:buNone/>
              </a:pPr>
              <a:r>
                <a:rPr lang="en-US" altLang="de-DE" sz="1800" b="0">
                  <a:solidFill>
                    <a:schemeClr val="bg1"/>
                  </a:solidFill>
                </a:rPr>
                <a:t>1900012432 </a:t>
              </a:r>
            </a:p>
            <a:p>
              <a:pPr algn="ctr">
                <a:spcBef>
                  <a:spcPct val="0"/>
                </a:spcBef>
                <a:buClrTx/>
                <a:buFontTx/>
                <a:buNone/>
              </a:pPr>
              <a:endParaRPr lang="en-US" altLang="de-DE" sz="1800" b="0">
                <a:solidFill>
                  <a:schemeClr val="bg1"/>
                </a:solidFill>
              </a:endParaRPr>
            </a:p>
            <a:p>
              <a:pPr algn="ctr">
                <a:spcBef>
                  <a:spcPct val="0"/>
                </a:spcBef>
                <a:buClrTx/>
                <a:buFontTx/>
                <a:buNone/>
              </a:pPr>
              <a:r>
                <a:rPr lang="en-US" altLang="de-DE" sz="1800" u="sng">
                  <a:solidFill>
                    <a:schemeClr val="bg1"/>
                  </a:solidFill>
                </a:rPr>
                <a:t>(CO) Transaction </a:t>
              </a:r>
            </a:p>
            <a:p>
              <a:pPr algn="ctr">
                <a:spcBef>
                  <a:spcPct val="0"/>
                </a:spcBef>
                <a:buClrTx/>
                <a:buFontTx/>
                <a:buNone/>
              </a:pPr>
              <a:r>
                <a:rPr lang="en-US" altLang="de-DE" sz="1800" u="sng">
                  <a:solidFill>
                    <a:schemeClr val="bg1"/>
                  </a:solidFill>
                </a:rPr>
                <a:t>Document</a:t>
              </a:r>
            </a:p>
            <a:p>
              <a:pPr algn="ctr">
                <a:spcBef>
                  <a:spcPct val="0"/>
                </a:spcBef>
                <a:buClrTx/>
                <a:buFontTx/>
                <a:buNone/>
              </a:pPr>
              <a:r>
                <a:rPr lang="en-US" altLang="de-DE" sz="1800" b="0">
                  <a:solidFill>
                    <a:schemeClr val="bg1"/>
                  </a:solidFill>
                </a:rPr>
                <a:t>Cost Center </a:t>
              </a:r>
            </a:p>
            <a:p>
              <a:pPr algn="ctr">
                <a:spcBef>
                  <a:spcPct val="0"/>
                </a:spcBef>
                <a:buClrTx/>
                <a:buFontTx/>
                <a:buNone/>
              </a:pPr>
              <a:r>
                <a:rPr lang="en-US" altLang="de-DE" sz="1800" b="0">
                  <a:solidFill>
                    <a:schemeClr val="bg1"/>
                  </a:solidFill>
                </a:rPr>
                <a:t>Cost Element</a:t>
              </a:r>
            </a:p>
            <a:p>
              <a:pPr algn="ctr">
                <a:spcBef>
                  <a:spcPct val="0"/>
                </a:spcBef>
                <a:buClrTx/>
                <a:buFontTx/>
                <a:buNone/>
              </a:pPr>
              <a:r>
                <a:rPr lang="en-US" altLang="de-DE" sz="1800" b="0">
                  <a:solidFill>
                    <a:schemeClr val="bg1"/>
                  </a:solidFill>
                </a:rPr>
                <a:t>20000657</a:t>
              </a:r>
            </a:p>
          </p:txBody>
        </p:sp>
        <p:sp>
          <p:nvSpPr>
            <p:cNvPr id="6" name="AutoShape 5"/>
            <p:cNvSpPr>
              <a:spLocks noChangeArrowheads="1"/>
            </p:cNvSpPr>
            <p:nvPr/>
          </p:nvSpPr>
          <p:spPr bwMode="auto">
            <a:xfrm>
              <a:off x="3124200" y="4546600"/>
              <a:ext cx="5048250" cy="1473200"/>
            </a:xfrm>
            <a:prstGeom prst="roundRect">
              <a:avLst>
                <a:gd name="adj" fmla="val 16667"/>
              </a:avLst>
            </a:prstGeom>
            <a:solidFill>
              <a:schemeClr val="tx2"/>
            </a:solidFill>
            <a:ln w="12700" algn="ctr">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endParaRPr lang="en-US" altLang="de-DE" sz="4400" b="0">
                <a:solidFill>
                  <a:schemeClr val="bg1"/>
                </a:solidFill>
              </a:endParaRPr>
            </a:p>
            <a:p>
              <a:pPr algn="ctr">
                <a:spcBef>
                  <a:spcPct val="0"/>
                </a:spcBef>
                <a:buClrTx/>
                <a:buFontTx/>
                <a:buNone/>
              </a:pPr>
              <a:endParaRPr lang="en-US" altLang="de-DE" sz="4400" b="0">
                <a:solidFill>
                  <a:schemeClr val="bg1"/>
                </a:solidFill>
              </a:endParaRPr>
            </a:p>
            <a:p>
              <a:pPr algn="ctr">
                <a:spcBef>
                  <a:spcPct val="0"/>
                </a:spcBef>
                <a:buClrTx/>
                <a:buFontTx/>
                <a:buNone/>
              </a:pPr>
              <a:endParaRPr lang="en-US" altLang="de-DE" sz="2400" b="0">
                <a:solidFill>
                  <a:schemeClr val="bg1"/>
                </a:solidFill>
              </a:endParaRPr>
            </a:p>
          </p:txBody>
        </p:sp>
        <p:grpSp>
          <p:nvGrpSpPr>
            <p:cNvPr id="7" name="Group 6"/>
            <p:cNvGrpSpPr>
              <a:grpSpLocks/>
            </p:cNvGrpSpPr>
            <p:nvPr/>
          </p:nvGrpSpPr>
          <p:grpSpPr bwMode="auto">
            <a:xfrm>
              <a:off x="4589463" y="3079750"/>
              <a:ext cx="1066800" cy="779463"/>
              <a:chOff x="2352" y="1584"/>
              <a:chExt cx="1056" cy="912"/>
            </a:xfrm>
          </p:grpSpPr>
          <p:sp>
            <p:nvSpPr>
              <p:cNvPr id="8" name="Line 7"/>
              <p:cNvSpPr>
                <a:spLocks noChangeShapeType="1"/>
              </p:cNvSpPr>
              <p:nvPr/>
            </p:nvSpPr>
            <p:spPr bwMode="auto">
              <a:xfrm>
                <a:off x="2880" y="1584"/>
                <a:ext cx="0" cy="912"/>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sp>
            <p:nvSpPr>
              <p:cNvPr id="9" name="Line 8"/>
              <p:cNvSpPr>
                <a:spLocks noChangeShapeType="1"/>
              </p:cNvSpPr>
              <p:nvPr/>
            </p:nvSpPr>
            <p:spPr bwMode="auto">
              <a:xfrm flipH="1">
                <a:off x="2352" y="1584"/>
                <a:ext cx="1056"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grpSp>
        <p:sp>
          <p:nvSpPr>
            <p:cNvPr id="10" name="Text Box 9"/>
            <p:cNvSpPr txBox="1">
              <a:spLocks noChangeArrowheads="1"/>
            </p:cNvSpPr>
            <p:nvPr/>
          </p:nvSpPr>
          <p:spPr bwMode="auto">
            <a:xfrm>
              <a:off x="6669088" y="3067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400">
                  <a:solidFill>
                    <a:schemeClr val="bg1"/>
                  </a:solidFill>
                </a:rPr>
                <a:t>1,500</a:t>
              </a:r>
            </a:p>
          </p:txBody>
        </p:sp>
        <p:sp>
          <p:nvSpPr>
            <p:cNvPr id="11" name="Text Box 10"/>
            <p:cNvSpPr txBox="1">
              <a:spLocks noChangeArrowheads="1"/>
            </p:cNvSpPr>
            <p:nvPr/>
          </p:nvSpPr>
          <p:spPr bwMode="auto">
            <a:xfrm>
              <a:off x="4395788" y="3067050"/>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400">
                  <a:solidFill>
                    <a:schemeClr val="bg1"/>
                  </a:solidFill>
                </a:rPr>
                <a:t>1,500</a:t>
              </a:r>
            </a:p>
          </p:txBody>
        </p:sp>
        <p:grpSp>
          <p:nvGrpSpPr>
            <p:cNvPr id="12" name="Group 11"/>
            <p:cNvGrpSpPr>
              <a:grpSpLocks/>
            </p:cNvGrpSpPr>
            <p:nvPr/>
          </p:nvGrpSpPr>
          <p:grpSpPr bwMode="auto">
            <a:xfrm>
              <a:off x="6189663" y="3079750"/>
              <a:ext cx="1066800" cy="779463"/>
              <a:chOff x="2352" y="1584"/>
              <a:chExt cx="1056" cy="912"/>
            </a:xfrm>
          </p:grpSpPr>
          <p:sp>
            <p:nvSpPr>
              <p:cNvPr id="13" name="Line 12"/>
              <p:cNvSpPr>
                <a:spLocks noChangeShapeType="1"/>
              </p:cNvSpPr>
              <p:nvPr/>
            </p:nvSpPr>
            <p:spPr bwMode="auto">
              <a:xfrm>
                <a:off x="2880" y="1584"/>
                <a:ext cx="0" cy="912"/>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sp>
            <p:nvSpPr>
              <p:cNvPr id="14" name="Line 13"/>
              <p:cNvSpPr>
                <a:spLocks noChangeShapeType="1"/>
              </p:cNvSpPr>
              <p:nvPr/>
            </p:nvSpPr>
            <p:spPr bwMode="auto">
              <a:xfrm flipH="1">
                <a:off x="2352" y="1584"/>
                <a:ext cx="1056"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grpSp>
        <p:sp>
          <p:nvSpPr>
            <p:cNvPr id="15" name="Text Box 14"/>
            <p:cNvSpPr txBox="1">
              <a:spLocks noChangeArrowheads="1"/>
            </p:cNvSpPr>
            <p:nvPr/>
          </p:nvSpPr>
          <p:spPr bwMode="auto">
            <a:xfrm>
              <a:off x="5656263" y="2470150"/>
              <a:ext cx="198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400">
                  <a:solidFill>
                    <a:schemeClr val="bg1"/>
                  </a:solidFill>
                </a:rPr>
                <a:t> Cash</a:t>
              </a:r>
            </a:p>
            <a:p>
              <a:pPr algn="ctr">
                <a:spcBef>
                  <a:spcPct val="0"/>
                </a:spcBef>
                <a:buClrTx/>
                <a:buFontTx/>
                <a:buNone/>
              </a:pPr>
              <a:r>
                <a:rPr lang="en-US" altLang="de-DE" sz="1400">
                  <a:solidFill>
                    <a:schemeClr val="bg1"/>
                  </a:solidFill>
                </a:rPr>
                <a:t>   Debit    Credit</a:t>
              </a:r>
            </a:p>
          </p:txBody>
        </p:sp>
        <p:sp>
          <p:nvSpPr>
            <p:cNvPr id="16" name="Text Box 15"/>
            <p:cNvSpPr txBox="1">
              <a:spLocks noChangeArrowheads="1"/>
            </p:cNvSpPr>
            <p:nvPr/>
          </p:nvSpPr>
          <p:spPr bwMode="auto">
            <a:xfrm>
              <a:off x="4284663" y="2470150"/>
              <a:ext cx="1752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400">
                  <a:solidFill>
                    <a:schemeClr val="bg1"/>
                  </a:solidFill>
                </a:rPr>
                <a:t>Supplies Expense</a:t>
              </a:r>
            </a:p>
            <a:p>
              <a:pPr algn="ctr">
                <a:spcBef>
                  <a:spcPct val="0"/>
                </a:spcBef>
                <a:buClrTx/>
                <a:buFontTx/>
                <a:buNone/>
              </a:pPr>
              <a:r>
                <a:rPr lang="en-US" altLang="de-DE" sz="1400">
                  <a:solidFill>
                    <a:schemeClr val="bg1"/>
                  </a:solidFill>
                </a:rPr>
                <a:t>Debit   Credit</a:t>
              </a:r>
            </a:p>
          </p:txBody>
        </p:sp>
        <p:sp>
          <p:nvSpPr>
            <p:cNvPr id="17" name="Text Box 16"/>
            <p:cNvSpPr txBox="1">
              <a:spLocks noChangeArrowheads="1"/>
            </p:cNvSpPr>
            <p:nvPr/>
          </p:nvSpPr>
          <p:spPr bwMode="auto">
            <a:xfrm>
              <a:off x="5334000" y="46228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600">
                  <a:solidFill>
                    <a:schemeClr val="bg1"/>
                  </a:solidFill>
                </a:rPr>
                <a:t>Cost Center</a:t>
              </a:r>
            </a:p>
          </p:txBody>
        </p:sp>
        <p:grpSp>
          <p:nvGrpSpPr>
            <p:cNvPr id="18" name="Group 17"/>
            <p:cNvGrpSpPr>
              <a:grpSpLocks/>
            </p:cNvGrpSpPr>
            <p:nvPr/>
          </p:nvGrpSpPr>
          <p:grpSpPr bwMode="auto">
            <a:xfrm>
              <a:off x="5486400" y="4927600"/>
              <a:ext cx="1066800" cy="731838"/>
              <a:chOff x="2544" y="2880"/>
              <a:chExt cx="672" cy="672"/>
            </a:xfrm>
          </p:grpSpPr>
          <p:sp>
            <p:nvSpPr>
              <p:cNvPr id="19" name="Line 18"/>
              <p:cNvSpPr>
                <a:spLocks noChangeShapeType="1"/>
              </p:cNvSpPr>
              <p:nvPr/>
            </p:nvSpPr>
            <p:spPr bwMode="auto">
              <a:xfrm>
                <a:off x="2544" y="2880"/>
                <a:ext cx="0" cy="672"/>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sp>
            <p:nvSpPr>
              <p:cNvPr id="20" name="Line 19"/>
              <p:cNvSpPr>
                <a:spLocks noChangeShapeType="1"/>
              </p:cNvSpPr>
              <p:nvPr/>
            </p:nvSpPr>
            <p:spPr bwMode="auto">
              <a:xfrm flipH="1">
                <a:off x="2544" y="3552"/>
                <a:ext cx="672" cy="0"/>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sp>
            <p:nvSpPr>
              <p:cNvPr id="21" name="Line 20"/>
              <p:cNvSpPr>
                <a:spLocks noChangeShapeType="1"/>
              </p:cNvSpPr>
              <p:nvPr/>
            </p:nvSpPr>
            <p:spPr bwMode="auto">
              <a:xfrm>
                <a:off x="3216" y="2880"/>
                <a:ext cx="0" cy="672"/>
              </a:xfrm>
              <a:prstGeom prst="line">
                <a:avLst/>
              </a:prstGeom>
              <a:noFill/>
              <a:ln w="508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de-DE"/>
              </a:p>
            </p:txBody>
          </p:sp>
        </p:grpSp>
        <p:sp>
          <p:nvSpPr>
            <p:cNvPr id="22" name="Text Box 21"/>
            <p:cNvSpPr txBox="1">
              <a:spLocks noChangeArrowheads="1"/>
            </p:cNvSpPr>
            <p:nvPr/>
          </p:nvSpPr>
          <p:spPr bwMode="auto">
            <a:xfrm>
              <a:off x="5562600" y="5308600"/>
              <a:ext cx="914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400">
                  <a:solidFill>
                    <a:schemeClr val="bg1"/>
                  </a:solidFill>
                </a:rPr>
                <a:t>1,500</a:t>
              </a:r>
            </a:p>
          </p:txBody>
        </p:sp>
        <p:sp>
          <p:nvSpPr>
            <p:cNvPr id="23" name="Rectangle 22"/>
            <p:cNvSpPr>
              <a:spLocks noChangeArrowheads="1"/>
            </p:cNvSpPr>
            <p:nvPr/>
          </p:nvSpPr>
          <p:spPr bwMode="auto">
            <a:xfrm>
              <a:off x="3132138" y="1958975"/>
              <a:ext cx="504825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t>Financial Accounting (FI)</a:t>
              </a:r>
            </a:p>
          </p:txBody>
        </p:sp>
        <p:sp>
          <p:nvSpPr>
            <p:cNvPr id="24" name="Rectangle 23"/>
            <p:cNvSpPr>
              <a:spLocks noChangeArrowheads="1"/>
            </p:cNvSpPr>
            <p:nvPr/>
          </p:nvSpPr>
          <p:spPr bwMode="auto">
            <a:xfrm>
              <a:off x="3132138" y="4002088"/>
              <a:ext cx="504825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t>Managerial Accounting (CO)</a:t>
              </a:r>
            </a:p>
          </p:txBody>
        </p:sp>
        <p:cxnSp>
          <p:nvCxnSpPr>
            <p:cNvPr id="25" name="AutoShape 24"/>
            <p:cNvCxnSpPr>
              <a:cxnSpLocks noChangeShapeType="1"/>
              <a:stCxn id="11" idx="1"/>
              <a:endCxn id="22" idx="1"/>
            </p:cNvCxnSpPr>
            <p:nvPr/>
          </p:nvCxnSpPr>
          <p:spPr bwMode="auto">
            <a:xfrm rot="10800000" flipH="1" flipV="1">
              <a:off x="4395788" y="3219450"/>
              <a:ext cx="1166812" cy="2241550"/>
            </a:xfrm>
            <a:prstGeom prst="bentConnector3">
              <a:avLst>
                <a:gd name="adj1" fmla="val -19593"/>
              </a:avLst>
            </a:prstGeom>
            <a:noFill/>
            <a:ln w="38100">
              <a:solidFill>
                <a:schemeClr val="bg1"/>
              </a:solidFill>
              <a:miter lim="800000"/>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269744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err="1"/>
              <a:t>Posting</a:t>
            </a:r>
            <a:r>
              <a:rPr lang="de-DE"/>
              <a:t> </a:t>
            </a:r>
            <a:r>
              <a:rPr lang="de-DE" err="1"/>
              <a:t>Secondary</a:t>
            </a:r>
            <a:r>
              <a:rPr lang="de-DE"/>
              <a:t> </a:t>
            </a:r>
            <a:r>
              <a:rPr lang="de-DE" err="1"/>
              <a:t>Cost</a:t>
            </a:r>
            <a:r>
              <a:rPr lang="de-DE"/>
              <a:t> Element</a:t>
            </a:r>
          </a:p>
        </p:txBody>
      </p:sp>
      <p:sp>
        <p:nvSpPr>
          <p:cNvPr id="3" name="Titel 2"/>
          <p:cNvSpPr>
            <a:spLocks noGrp="1"/>
          </p:cNvSpPr>
          <p:nvPr>
            <p:ph type="title"/>
          </p:nvPr>
        </p:nvSpPr>
        <p:spPr/>
        <p:txBody>
          <a:bodyPr/>
          <a:lstStyle/>
          <a:p>
            <a:r>
              <a:rPr lang="en-US" altLang="de-DE">
                <a:latin typeface="Arial" panose="020B0604020202020204" pitchFamily="34" charset="0"/>
              </a:rPr>
              <a:t>CO Processes</a:t>
            </a:r>
            <a:endParaRPr lang="de-DE"/>
          </a:p>
        </p:txBody>
      </p:sp>
      <p:grpSp>
        <p:nvGrpSpPr>
          <p:cNvPr id="31" name="Gruppieren 30"/>
          <p:cNvGrpSpPr/>
          <p:nvPr/>
        </p:nvGrpSpPr>
        <p:grpSpPr>
          <a:xfrm>
            <a:off x="3467700" y="1989305"/>
            <a:ext cx="5257800" cy="4419600"/>
            <a:chOff x="1908175" y="1820863"/>
            <a:chExt cx="5257800" cy="4419600"/>
          </a:xfrm>
        </p:grpSpPr>
        <p:sp>
          <p:nvSpPr>
            <p:cNvPr id="4" name="Rectangle 3"/>
            <p:cNvSpPr>
              <a:spLocks noChangeArrowheads="1"/>
            </p:cNvSpPr>
            <p:nvPr/>
          </p:nvSpPr>
          <p:spPr bwMode="auto">
            <a:xfrm>
              <a:off x="1908175" y="4868863"/>
              <a:ext cx="5257800" cy="1371600"/>
            </a:xfrm>
            <a:prstGeom prst="rect">
              <a:avLst/>
            </a:prstGeom>
            <a:solidFill>
              <a:schemeClr val="tx2"/>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                                                 Secondary Cost</a:t>
              </a:r>
            </a:p>
            <a:p>
              <a:pPr algn="ctr">
                <a:spcBef>
                  <a:spcPct val="0"/>
                </a:spcBef>
                <a:buClrTx/>
                <a:buFontTx/>
                <a:buNone/>
              </a:pPr>
              <a:r>
                <a:rPr lang="en-US" altLang="de-DE" sz="1800" b="0">
                  <a:solidFill>
                    <a:schemeClr val="bg1"/>
                  </a:solidFill>
                </a:rPr>
                <a:t>                                    Element</a:t>
              </a:r>
            </a:p>
          </p:txBody>
        </p:sp>
        <p:sp>
          <p:nvSpPr>
            <p:cNvPr id="5" name="Oval 22"/>
            <p:cNvSpPr>
              <a:spLocks noChangeArrowheads="1"/>
            </p:cNvSpPr>
            <p:nvPr/>
          </p:nvSpPr>
          <p:spPr bwMode="auto">
            <a:xfrm>
              <a:off x="4267200" y="5197475"/>
              <a:ext cx="838200" cy="304800"/>
            </a:xfrm>
            <a:prstGeom prst="ellipse">
              <a:avLst/>
            </a:prstGeom>
            <a:solidFill>
              <a:srgbClr val="B2E6B2"/>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t>CC 1</a:t>
              </a:r>
            </a:p>
          </p:txBody>
        </p:sp>
        <p:sp>
          <p:nvSpPr>
            <p:cNvPr id="6" name="Oval 23"/>
            <p:cNvSpPr>
              <a:spLocks noChangeArrowheads="1"/>
            </p:cNvSpPr>
            <p:nvPr/>
          </p:nvSpPr>
          <p:spPr bwMode="auto">
            <a:xfrm>
              <a:off x="4267200" y="5572125"/>
              <a:ext cx="838200" cy="304800"/>
            </a:xfrm>
            <a:prstGeom prst="ellipse">
              <a:avLst/>
            </a:prstGeom>
            <a:solidFill>
              <a:srgbClr val="B2E6B2"/>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t>CC 2</a:t>
              </a:r>
            </a:p>
          </p:txBody>
        </p:sp>
        <p:cxnSp>
          <p:nvCxnSpPr>
            <p:cNvPr id="7" name="AutoShape 24"/>
            <p:cNvCxnSpPr>
              <a:cxnSpLocks noChangeShapeType="1"/>
            </p:cNvCxnSpPr>
            <p:nvPr/>
          </p:nvCxnSpPr>
          <p:spPr bwMode="auto">
            <a:xfrm rot="-5400000">
              <a:off x="4201319" y="4806156"/>
              <a:ext cx="57150" cy="839788"/>
            </a:xfrm>
            <a:prstGeom prst="bentConnector3">
              <a:avLst>
                <a:gd name="adj1" fmla="val 349995"/>
              </a:avLst>
            </a:prstGeom>
            <a:noFill/>
            <a:ln w="38100">
              <a:solidFill>
                <a:schemeClr val="bg1"/>
              </a:solidFill>
              <a:miter lim="800000"/>
              <a:headEnd type="none" w="sm" len="sm"/>
              <a:tailEnd type="triangle" w="lg" len="med"/>
            </a:ln>
            <a:extLst>
              <a:ext uri="{909E8E84-426E-40DD-AFC4-6F175D3DCCD1}">
                <a14:hiddenFill xmlns:a14="http://schemas.microsoft.com/office/drawing/2010/main">
                  <a:noFill/>
                </a14:hiddenFill>
              </a:ext>
            </a:extLst>
          </p:spPr>
        </p:cxnSp>
        <p:cxnSp>
          <p:nvCxnSpPr>
            <p:cNvPr id="8" name="AutoShape 25"/>
            <p:cNvCxnSpPr>
              <a:cxnSpLocks noChangeShapeType="1"/>
            </p:cNvCxnSpPr>
            <p:nvPr/>
          </p:nvCxnSpPr>
          <p:spPr bwMode="auto">
            <a:xfrm rot="16200000" flipH="1">
              <a:off x="4239419" y="5376069"/>
              <a:ext cx="57150" cy="915988"/>
            </a:xfrm>
            <a:prstGeom prst="bentConnector3">
              <a:avLst>
                <a:gd name="adj1" fmla="val 633333"/>
              </a:avLst>
            </a:prstGeom>
            <a:noFill/>
            <a:ln w="38100">
              <a:solidFill>
                <a:schemeClr val="bg1"/>
              </a:solidFill>
              <a:miter lim="800000"/>
              <a:headEnd type="none" w="sm" len="sm"/>
              <a:tailEnd type="triangle" w="lg" len="med"/>
            </a:ln>
            <a:extLst>
              <a:ext uri="{909E8E84-426E-40DD-AFC4-6F175D3DCCD1}">
                <a14:hiddenFill xmlns:a14="http://schemas.microsoft.com/office/drawing/2010/main">
                  <a:noFill/>
                </a14:hiddenFill>
              </a:ext>
            </a:extLst>
          </p:spPr>
        </p:cxnSp>
        <p:sp>
          <p:nvSpPr>
            <p:cNvPr id="9" name="Rectangle 4"/>
            <p:cNvSpPr>
              <a:spLocks noChangeArrowheads="1"/>
            </p:cNvSpPr>
            <p:nvPr/>
          </p:nvSpPr>
          <p:spPr bwMode="auto">
            <a:xfrm>
              <a:off x="1908175" y="2346325"/>
              <a:ext cx="5257800" cy="2057400"/>
            </a:xfrm>
            <a:prstGeom prst="rect">
              <a:avLst/>
            </a:prstGeom>
            <a:solidFill>
              <a:schemeClr val="tx2"/>
            </a:solidFill>
            <a:ln w="12700">
              <a:solidFill>
                <a:srgbClr val="000000"/>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   	</a:t>
              </a:r>
            </a:p>
          </p:txBody>
        </p:sp>
        <p:grpSp>
          <p:nvGrpSpPr>
            <p:cNvPr id="10" name="Group 5"/>
            <p:cNvGrpSpPr>
              <a:grpSpLocks/>
            </p:cNvGrpSpPr>
            <p:nvPr/>
          </p:nvGrpSpPr>
          <p:grpSpPr bwMode="auto">
            <a:xfrm>
              <a:off x="2362200" y="2879725"/>
              <a:ext cx="1692275" cy="1182688"/>
              <a:chOff x="2534" y="2279"/>
              <a:chExt cx="1066" cy="745"/>
            </a:xfrm>
          </p:grpSpPr>
          <p:grpSp>
            <p:nvGrpSpPr>
              <p:cNvPr id="11" name="Group 6"/>
              <p:cNvGrpSpPr>
                <a:grpSpLocks/>
              </p:cNvGrpSpPr>
              <p:nvPr/>
            </p:nvGrpSpPr>
            <p:grpSpPr bwMode="auto">
              <a:xfrm>
                <a:off x="2544" y="2279"/>
                <a:ext cx="1056" cy="745"/>
                <a:chOff x="2544" y="2279"/>
                <a:chExt cx="1056" cy="745"/>
              </a:xfrm>
            </p:grpSpPr>
            <p:grpSp>
              <p:nvGrpSpPr>
                <p:cNvPr id="14" name="Group 7"/>
                <p:cNvGrpSpPr>
                  <a:grpSpLocks/>
                </p:cNvGrpSpPr>
                <p:nvPr/>
              </p:nvGrpSpPr>
              <p:grpSpPr bwMode="auto">
                <a:xfrm>
                  <a:off x="2544" y="2544"/>
                  <a:ext cx="1056" cy="480"/>
                  <a:chOff x="2496" y="2400"/>
                  <a:chExt cx="1056" cy="480"/>
                </a:xfrm>
              </p:grpSpPr>
              <p:sp>
                <p:nvSpPr>
                  <p:cNvPr id="16" name="Line 8"/>
                  <p:cNvSpPr>
                    <a:spLocks noChangeShapeType="1"/>
                  </p:cNvSpPr>
                  <p:nvPr/>
                </p:nvSpPr>
                <p:spPr bwMode="auto">
                  <a:xfrm>
                    <a:off x="2496" y="2400"/>
                    <a:ext cx="1056" cy="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7" name="Line 9"/>
                  <p:cNvSpPr>
                    <a:spLocks noChangeShapeType="1"/>
                  </p:cNvSpPr>
                  <p:nvPr/>
                </p:nvSpPr>
                <p:spPr bwMode="auto">
                  <a:xfrm>
                    <a:off x="3024" y="2400"/>
                    <a:ext cx="0" cy="48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5" name="Text Box 10"/>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Debit    Credit</a:t>
                  </a:r>
                </a:p>
              </p:txBody>
            </p:sp>
          </p:grpSp>
          <p:sp>
            <p:nvSpPr>
              <p:cNvPr id="12" name="Text Box 11"/>
              <p:cNvSpPr txBox="1">
                <a:spLocks noChangeArrowheads="1"/>
              </p:cNvSpPr>
              <p:nvPr/>
            </p:nvSpPr>
            <p:spPr bwMode="auto">
              <a:xfrm>
                <a:off x="2534" y="2567"/>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1,500</a:t>
                </a:r>
              </a:p>
            </p:txBody>
          </p:sp>
          <p:sp>
            <p:nvSpPr>
              <p:cNvPr id="13" name="Text Box 12"/>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solidFill>
                    <a:schemeClr val="bg1"/>
                  </a:solidFill>
                </a:endParaRPr>
              </a:p>
            </p:txBody>
          </p:sp>
        </p:grpSp>
        <p:sp>
          <p:nvSpPr>
            <p:cNvPr id="18" name="Oval 13"/>
            <p:cNvSpPr>
              <a:spLocks noChangeArrowheads="1"/>
            </p:cNvSpPr>
            <p:nvPr/>
          </p:nvSpPr>
          <p:spPr bwMode="auto">
            <a:xfrm>
              <a:off x="2339975" y="5018088"/>
              <a:ext cx="1828800" cy="914400"/>
            </a:xfrm>
            <a:prstGeom prst="ellipse">
              <a:avLst/>
            </a:prstGeom>
            <a:solidFill>
              <a:srgbClr val="B2E6B2"/>
            </a:solidFill>
            <a:ln w="12700">
              <a:solidFill>
                <a:srgbClr val="000000"/>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Cost Center</a:t>
              </a:r>
            </a:p>
            <a:p>
              <a:pPr algn="ctr">
                <a:spcBef>
                  <a:spcPct val="0"/>
                </a:spcBef>
                <a:buClrTx/>
                <a:buFontTx/>
                <a:buNone/>
              </a:pPr>
              <a:r>
                <a:rPr lang="en-US" altLang="de-DE" sz="1800" b="0">
                  <a:solidFill>
                    <a:srgbClr val="000000"/>
                  </a:solidFill>
                </a:rPr>
                <a:t>A</a:t>
              </a:r>
            </a:p>
          </p:txBody>
        </p:sp>
        <p:grpSp>
          <p:nvGrpSpPr>
            <p:cNvPr id="19" name="Group 14"/>
            <p:cNvGrpSpPr>
              <a:grpSpLocks/>
            </p:cNvGrpSpPr>
            <p:nvPr/>
          </p:nvGrpSpPr>
          <p:grpSpPr bwMode="auto">
            <a:xfrm>
              <a:off x="5181600" y="2879725"/>
              <a:ext cx="1676400" cy="1182688"/>
              <a:chOff x="2544" y="2279"/>
              <a:chExt cx="1056" cy="745"/>
            </a:xfrm>
          </p:grpSpPr>
          <p:grpSp>
            <p:nvGrpSpPr>
              <p:cNvPr id="20" name="Group 15"/>
              <p:cNvGrpSpPr>
                <a:grpSpLocks/>
              </p:cNvGrpSpPr>
              <p:nvPr/>
            </p:nvGrpSpPr>
            <p:grpSpPr bwMode="auto">
              <a:xfrm>
                <a:off x="2544" y="2544"/>
                <a:ext cx="1056" cy="480"/>
                <a:chOff x="2496" y="2400"/>
                <a:chExt cx="1056" cy="480"/>
              </a:xfrm>
            </p:grpSpPr>
            <p:sp>
              <p:nvSpPr>
                <p:cNvPr id="22" name="Line 16"/>
                <p:cNvSpPr>
                  <a:spLocks noChangeShapeType="1"/>
                </p:cNvSpPr>
                <p:nvPr/>
              </p:nvSpPr>
              <p:spPr bwMode="auto">
                <a:xfrm>
                  <a:off x="2496" y="2400"/>
                  <a:ext cx="1056" cy="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23" name="Line 17"/>
                <p:cNvSpPr>
                  <a:spLocks noChangeShapeType="1"/>
                </p:cNvSpPr>
                <p:nvPr/>
              </p:nvSpPr>
              <p:spPr bwMode="auto">
                <a:xfrm>
                  <a:off x="3024" y="2400"/>
                  <a:ext cx="0" cy="480"/>
                </a:xfrm>
                <a:prstGeom prst="line">
                  <a:avLst/>
                </a:prstGeom>
                <a:noFill/>
                <a:ln w="381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21" name="Text Box 18"/>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Debit    Credit</a:t>
                </a:r>
              </a:p>
            </p:txBody>
          </p:sp>
        </p:grpSp>
        <p:sp>
          <p:nvSpPr>
            <p:cNvPr id="24" name="Text Box 19"/>
            <p:cNvSpPr txBox="1">
              <a:spLocks noChangeArrowheads="1"/>
            </p:cNvSpPr>
            <p:nvPr/>
          </p:nvSpPr>
          <p:spPr bwMode="auto">
            <a:xfrm>
              <a:off x="5181600" y="28797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p>
          </p:txBody>
        </p:sp>
        <p:sp>
          <p:nvSpPr>
            <p:cNvPr id="25" name="Text Box 20"/>
            <p:cNvSpPr txBox="1">
              <a:spLocks noChangeArrowheads="1"/>
            </p:cNvSpPr>
            <p:nvPr/>
          </p:nvSpPr>
          <p:spPr bwMode="auto">
            <a:xfrm>
              <a:off x="6096000" y="3260725"/>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chemeClr val="bg1"/>
                  </a:solidFill>
                </a:rPr>
                <a:t>1,500</a:t>
              </a:r>
            </a:p>
          </p:txBody>
        </p:sp>
        <p:sp>
          <p:nvSpPr>
            <p:cNvPr id="26" name="Text Box 21"/>
            <p:cNvSpPr txBox="1">
              <a:spLocks noChangeArrowheads="1"/>
            </p:cNvSpPr>
            <p:nvPr/>
          </p:nvSpPr>
          <p:spPr bwMode="auto">
            <a:xfrm>
              <a:off x="2057400" y="2498725"/>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solidFill>
                    <a:schemeClr val="bg1"/>
                  </a:solidFill>
                </a:rPr>
                <a:t>Supplies Expense</a:t>
              </a:r>
              <a:endParaRPr lang="en-US" altLang="de-DE" sz="1800">
                <a:solidFill>
                  <a:schemeClr val="bg1"/>
                </a:solidFill>
              </a:endParaRPr>
            </a:p>
          </p:txBody>
        </p:sp>
        <p:sp>
          <p:nvSpPr>
            <p:cNvPr id="27" name="Text Box 22"/>
            <p:cNvSpPr txBox="1">
              <a:spLocks noChangeArrowheads="1"/>
            </p:cNvSpPr>
            <p:nvPr/>
          </p:nvSpPr>
          <p:spPr bwMode="auto">
            <a:xfrm>
              <a:off x="5181600" y="249872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solidFill>
                    <a:schemeClr val="bg1"/>
                  </a:solidFill>
                </a:rPr>
                <a:t>Cash</a:t>
              </a:r>
            </a:p>
          </p:txBody>
        </p:sp>
        <p:sp>
          <p:nvSpPr>
            <p:cNvPr id="28" name="Rectangle 23"/>
            <p:cNvSpPr>
              <a:spLocks noChangeArrowheads="1"/>
            </p:cNvSpPr>
            <p:nvPr/>
          </p:nvSpPr>
          <p:spPr bwMode="auto">
            <a:xfrm>
              <a:off x="1908175" y="1820863"/>
              <a:ext cx="525780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solidFill>
                    <a:srgbClr val="000000"/>
                  </a:solidFill>
                </a:rPr>
                <a:t>Financial Accounting (FI)</a:t>
              </a:r>
            </a:p>
          </p:txBody>
        </p:sp>
        <p:sp>
          <p:nvSpPr>
            <p:cNvPr id="29" name="Rectangle 24"/>
            <p:cNvSpPr>
              <a:spLocks noChangeArrowheads="1"/>
            </p:cNvSpPr>
            <p:nvPr/>
          </p:nvSpPr>
          <p:spPr bwMode="auto">
            <a:xfrm>
              <a:off x="1908175" y="4368800"/>
              <a:ext cx="5257800" cy="533400"/>
            </a:xfrm>
            <a:prstGeom prst="rect">
              <a:avLst/>
            </a:prstGeom>
            <a:solidFill>
              <a:srgbClr val="DBB40D"/>
            </a:solidFill>
            <a:ln w="25400" algn="ctr">
              <a:solidFill>
                <a:schemeClr val="tx1"/>
              </a:solidFill>
              <a:miter lim="800000"/>
              <a:headEnd/>
              <a:tailEnd/>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eaLnBrk="1" hangingPunct="1">
                <a:spcBef>
                  <a:spcPct val="0"/>
                </a:spcBef>
                <a:buClrTx/>
                <a:buFontTx/>
                <a:buNone/>
              </a:pPr>
              <a:r>
                <a:rPr lang="en-US" altLang="de-DE" sz="1800" b="0">
                  <a:solidFill>
                    <a:srgbClr val="000000"/>
                  </a:solidFill>
                </a:rPr>
                <a:t>Managerial Accounting (CO)</a:t>
              </a:r>
            </a:p>
          </p:txBody>
        </p:sp>
        <p:cxnSp>
          <p:nvCxnSpPr>
            <p:cNvPr id="30" name="AutoShape 25"/>
            <p:cNvCxnSpPr>
              <a:cxnSpLocks noChangeShapeType="1"/>
              <a:stCxn id="12" idx="1"/>
              <a:endCxn id="18" idx="2"/>
            </p:cNvCxnSpPr>
            <p:nvPr/>
          </p:nvCxnSpPr>
          <p:spPr bwMode="auto">
            <a:xfrm rot="10800000" flipV="1">
              <a:off x="2339975" y="3521075"/>
              <a:ext cx="22225" cy="1954213"/>
            </a:xfrm>
            <a:prstGeom prst="bentConnector3">
              <a:avLst>
                <a:gd name="adj1" fmla="val 1128569"/>
              </a:avLst>
            </a:prstGeom>
            <a:noFill/>
            <a:ln w="38100">
              <a:solidFill>
                <a:schemeClr val="bg1"/>
              </a:solidFill>
              <a:miter lim="800000"/>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280691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4000" y="1691079"/>
            <a:ext cx="1505850" cy="4392042"/>
          </a:xfrm>
        </p:spPr>
        <p:txBody>
          <a:bodyPr/>
          <a:lstStyle/>
          <a:p>
            <a:r>
              <a:rPr lang="de-DE" err="1"/>
              <a:t>Posting</a:t>
            </a:r>
            <a:r>
              <a:rPr lang="de-DE"/>
              <a:t> </a:t>
            </a:r>
            <a:r>
              <a:rPr lang="de-DE" err="1"/>
              <a:t>Secondary</a:t>
            </a:r>
            <a:r>
              <a:rPr lang="de-DE"/>
              <a:t> </a:t>
            </a:r>
            <a:r>
              <a:rPr lang="de-DE" err="1"/>
              <a:t>Cost</a:t>
            </a:r>
            <a:r>
              <a:rPr lang="de-DE"/>
              <a:t> Element</a:t>
            </a:r>
          </a:p>
        </p:txBody>
      </p:sp>
      <p:sp>
        <p:nvSpPr>
          <p:cNvPr id="3" name="Titel 2"/>
          <p:cNvSpPr>
            <a:spLocks noGrp="1"/>
          </p:cNvSpPr>
          <p:nvPr>
            <p:ph type="title"/>
          </p:nvPr>
        </p:nvSpPr>
        <p:spPr/>
        <p:txBody>
          <a:bodyPr/>
          <a:lstStyle/>
          <a:p>
            <a:r>
              <a:rPr lang="en-US" altLang="de-DE">
                <a:latin typeface="Arial" panose="020B0604020202020204" pitchFamily="34" charset="0"/>
              </a:rPr>
              <a:t>CO Processes</a:t>
            </a:r>
            <a:endParaRPr lang="de-DE"/>
          </a:p>
        </p:txBody>
      </p:sp>
      <p:grpSp>
        <p:nvGrpSpPr>
          <p:cNvPr id="46" name="Gruppieren 45"/>
          <p:cNvGrpSpPr/>
          <p:nvPr/>
        </p:nvGrpSpPr>
        <p:grpSpPr>
          <a:xfrm>
            <a:off x="2804408" y="1352371"/>
            <a:ext cx="7981950" cy="4730750"/>
            <a:chOff x="812800" y="1473200"/>
            <a:chExt cx="7981950" cy="4730750"/>
          </a:xfrm>
        </p:grpSpPr>
        <p:grpSp>
          <p:nvGrpSpPr>
            <p:cNvPr id="4" name="Group 3"/>
            <p:cNvGrpSpPr>
              <a:grpSpLocks/>
            </p:cNvGrpSpPr>
            <p:nvPr/>
          </p:nvGrpSpPr>
          <p:grpSpPr bwMode="auto">
            <a:xfrm>
              <a:off x="965200" y="1782763"/>
              <a:ext cx="1752600" cy="1487487"/>
              <a:chOff x="336" y="960"/>
              <a:chExt cx="1104" cy="937"/>
            </a:xfrm>
          </p:grpSpPr>
          <p:grpSp>
            <p:nvGrpSpPr>
              <p:cNvPr id="5" name="Group 4"/>
              <p:cNvGrpSpPr>
                <a:grpSpLocks/>
              </p:cNvGrpSpPr>
              <p:nvPr/>
            </p:nvGrpSpPr>
            <p:grpSpPr bwMode="auto">
              <a:xfrm>
                <a:off x="336" y="1152"/>
                <a:ext cx="1066" cy="745"/>
                <a:chOff x="2534" y="2279"/>
                <a:chExt cx="1066" cy="745"/>
              </a:xfrm>
            </p:grpSpPr>
            <p:grpSp>
              <p:nvGrpSpPr>
                <p:cNvPr id="7" name="Group 5"/>
                <p:cNvGrpSpPr>
                  <a:grpSpLocks/>
                </p:cNvGrpSpPr>
                <p:nvPr/>
              </p:nvGrpSpPr>
              <p:grpSpPr bwMode="auto">
                <a:xfrm>
                  <a:off x="2544" y="2279"/>
                  <a:ext cx="1056" cy="745"/>
                  <a:chOff x="2544" y="2279"/>
                  <a:chExt cx="1056" cy="745"/>
                </a:xfrm>
              </p:grpSpPr>
              <p:grpSp>
                <p:nvGrpSpPr>
                  <p:cNvPr id="10" name="Group 6"/>
                  <p:cNvGrpSpPr>
                    <a:grpSpLocks/>
                  </p:cNvGrpSpPr>
                  <p:nvPr/>
                </p:nvGrpSpPr>
                <p:grpSpPr bwMode="auto">
                  <a:xfrm>
                    <a:off x="2544" y="2544"/>
                    <a:ext cx="1056" cy="480"/>
                    <a:chOff x="2496" y="2400"/>
                    <a:chExt cx="1056" cy="480"/>
                  </a:xfrm>
                </p:grpSpPr>
                <p:sp>
                  <p:nvSpPr>
                    <p:cNvPr id="12" name="Line 7"/>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3" name="Line 8"/>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1" name="Text Box 9"/>
                  <p:cNvSpPr txBox="1">
                    <a:spLocks noChangeArrowheads="1"/>
                  </p:cNvSpPr>
                  <p:nvPr/>
                </p:nvSpPr>
                <p:spPr bwMode="auto">
                  <a:xfrm>
                    <a:off x="2582" y="2279"/>
                    <a:ext cx="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Debit    Credit</a:t>
                    </a:r>
                  </a:p>
                </p:txBody>
              </p:sp>
            </p:grpSp>
            <p:sp>
              <p:nvSpPr>
                <p:cNvPr id="8" name="Text Box 10"/>
                <p:cNvSpPr txBox="1">
                  <a:spLocks noChangeArrowheads="1"/>
                </p:cNvSpPr>
                <p:nvPr/>
              </p:nvSpPr>
              <p:spPr bwMode="auto">
                <a:xfrm>
                  <a:off x="2534" y="2567"/>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  1,500</a:t>
                  </a:r>
                </a:p>
              </p:txBody>
            </p:sp>
            <p:sp>
              <p:nvSpPr>
                <p:cNvPr id="9" name="Text Box 11"/>
                <p:cNvSpPr txBox="1">
                  <a:spLocks noChangeArrowheads="1"/>
                </p:cNvSpPr>
                <p:nvPr/>
              </p:nvSpPr>
              <p:spPr bwMode="auto">
                <a:xfrm>
                  <a:off x="3120" y="273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endParaRPr lang="de-DE" altLang="de-DE" sz="1800" b="0"/>
                </a:p>
              </p:txBody>
            </p:sp>
          </p:grpSp>
          <p:sp>
            <p:nvSpPr>
              <p:cNvPr id="6" name="Text Box 12"/>
              <p:cNvSpPr txBox="1">
                <a:spLocks noChangeArrowheads="1"/>
              </p:cNvSpPr>
              <p:nvPr/>
            </p:nvSpPr>
            <p:spPr bwMode="auto">
              <a:xfrm>
                <a:off x="384" y="960"/>
                <a:ext cx="105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600"/>
                  <a:t>Rent Expense</a:t>
                </a:r>
              </a:p>
            </p:txBody>
          </p:sp>
        </p:grpSp>
        <p:grpSp>
          <p:nvGrpSpPr>
            <p:cNvPr id="14" name="Group 14"/>
            <p:cNvGrpSpPr>
              <a:grpSpLocks/>
            </p:cNvGrpSpPr>
            <p:nvPr/>
          </p:nvGrpSpPr>
          <p:grpSpPr bwMode="auto">
            <a:xfrm>
              <a:off x="981075" y="4413250"/>
              <a:ext cx="1676400" cy="528638"/>
              <a:chOff x="2496" y="2400"/>
              <a:chExt cx="1056" cy="480"/>
            </a:xfrm>
          </p:grpSpPr>
          <p:sp>
            <p:nvSpPr>
              <p:cNvPr id="15" name="Line 15"/>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6" name="Line 16"/>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17" name="Text Box 17"/>
            <p:cNvSpPr txBox="1">
              <a:spLocks noChangeArrowheads="1"/>
            </p:cNvSpPr>
            <p:nvPr/>
          </p:nvSpPr>
          <p:spPr bwMode="auto">
            <a:xfrm>
              <a:off x="1041400" y="399256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Debit    Credit</a:t>
              </a:r>
            </a:p>
          </p:txBody>
        </p:sp>
        <p:sp>
          <p:nvSpPr>
            <p:cNvPr id="18" name="Text Box 18"/>
            <p:cNvSpPr txBox="1">
              <a:spLocks noChangeArrowheads="1"/>
            </p:cNvSpPr>
            <p:nvPr/>
          </p:nvSpPr>
          <p:spPr bwMode="auto">
            <a:xfrm>
              <a:off x="812800" y="444976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r">
                <a:spcBef>
                  <a:spcPct val="0"/>
                </a:spcBef>
                <a:buClrTx/>
                <a:buFontTx/>
                <a:buNone/>
              </a:pPr>
              <a:r>
                <a:rPr lang="en-US" altLang="de-DE" sz="1800" b="0"/>
                <a:t>  2,500</a:t>
              </a:r>
            </a:p>
          </p:txBody>
        </p:sp>
        <p:sp>
          <p:nvSpPr>
            <p:cNvPr id="19" name="Text Box 19"/>
            <p:cNvSpPr txBox="1">
              <a:spLocks noChangeArrowheads="1"/>
            </p:cNvSpPr>
            <p:nvPr/>
          </p:nvSpPr>
          <p:spPr bwMode="auto">
            <a:xfrm>
              <a:off x="889000" y="3687763"/>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600"/>
                <a:t>Supplies Expense</a:t>
              </a:r>
            </a:p>
          </p:txBody>
        </p:sp>
        <p:grpSp>
          <p:nvGrpSpPr>
            <p:cNvPr id="20" name="Group 22"/>
            <p:cNvGrpSpPr>
              <a:grpSpLocks/>
            </p:cNvGrpSpPr>
            <p:nvPr/>
          </p:nvGrpSpPr>
          <p:grpSpPr bwMode="auto">
            <a:xfrm>
              <a:off x="981075" y="5765800"/>
              <a:ext cx="1676400" cy="341313"/>
              <a:chOff x="2496" y="2400"/>
              <a:chExt cx="1056" cy="480"/>
            </a:xfrm>
          </p:grpSpPr>
          <p:sp>
            <p:nvSpPr>
              <p:cNvPr id="21" name="Line 23"/>
              <p:cNvSpPr>
                <a:spLocks noChangeShapeType="1"/>
              </p:cNvSpPr>
              <p:nvPr/>
            </p:nvSpPr>
            <p:spPr bwMode="auto">
              <a:xfrm>
                <a:off x="2496" y="2400"/>
                <a:ext cx="1056"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22" name="Line 24"/>
              <p:cNvSpPr>
                <a:spLocks noChangeShapeType="1"/>
              </p:cNvSpPr>
              <p:nvPr/>
            </p:nvSpPr>
            <p:spPr bwMode="auto">
              <a:xfrm>
                <a:off x="3024" y="2400"/>
                <a:ext cx="0"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grpSp>
        <p:sp>
          <p:nvSpPr>
            <p:cNvPr id="23" name="Text Box 25"/>
            <p:cNvSpPr txBox="1">
              <a:spLocks noChangeArrowheads="1"/>
            </p:cNvSpPr>
            <p:nvPr/>
          </p:nvSpPr>
          <p:spPr bwMode="auto">
            <a:xfrm>
              <a:off x="1041400" y="5462588"/>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Debit    Credit</a:t>
              </a:r>
            </a:p>
          </p:txBody>
        </p:sp>
        <p:sp>
          <p:nvSpPr>
            <p:cNvPr id="24" name="Text Box 26"/>
            <p:cNvSpPr txBox="1">
              <a:spLocks noChangeArrowheads="1"/>
            </p:cNvSpPr>
            <p:nvPr/>
          </p:nvSpPr>
          <p:spPr bwMode="auto">
            <a:xfrm>
              <a:off x="965200" y="57912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t>  2,000</a:t>
              </a:r>
            </a:p>
          </p:txBody>
        </p:sp>
        <p:sp>
          <p:nvSpPr>
            <p:cNvPr id="25" name="Text Box 28"/>
            <p:cNvSpPr txBox="1">
              <a:spLocks noChangeArrowheads="1"/>
            </p:cNvSpPr>
            <p:nvPr/>
          </p:nvSpPr>
          <p:spPr bwMode="auto">
            <a:xfrm>
              <a:off x="1041400" y="5157788"/>
              <a:ext cx="1676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600"/>
                <a:t>Labor Expense</a:t>
              </a:r>
            </a:p>
          </p:txBody>
        </p:sp>
        <p:sp>
          <p:nvSpPr>
            <p:cNvPr id="26" name="Oval 29"/>
            <p:cNvSpPr>
              <a:spLocks noChangeArrowheads="1"/>
            </p:cNvSpPr>
            <p:nvPr/>
          </p:nvSpPr>
          <p:spPr bwMode="auto">
            <a:xfrm>
              <a:off x="3924300" y="3273425"/>
              <a:ext cx="1447800" cy="1857375"/>
            </a:xfrm>
            <a:prstGeom prst="ellipse">
              <a:avLst/>
            </a:prstGeom>
            <a:solidFill>
              <a:schemeClr val="tx2"/>
            </a:solidFill>
            <a:ln w="38100" algn="ctr">
              <a:solidFill>
                <a:schemeClr val="tx2"/>
              </a:solidFill>
              <a:round/>
              <a:headEnd/>
              <a:tailEnd type="none" w="lg" len="lg"/>
            </a:ln>
          </p:spPr>
          <p:txBody>
            <a:bodyPr anchor="ct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000" b="0">
                  <a:solidFill>
                    <a:schemeClr val="bg1"/>
                  </a:solidFill>
                </a:rPr>
                <a:t>1,500</a:t>
              </a:r>
            </a:p>
            <a:p>
              <a:pPr algn="ctr">
                <a:spcBef>
                  <a:spcPct val="50000"/>
                </a:spcBef>
                <a:buClrTx/>
                <a:buFontTx/>
                <a:buNone/>
              </a:pPr>
              <a:r>
                <a:rPr lang="en-US" altLang="de-DE" sz="2000" b="0">
                  <a:solidFill>
                    <a:schemeClr val="bg1"/>
                  </a:solidFill>
                </a:rPr>
                <a:t>2,500</a:t>
              </a:r>
            </a:p>
            <a:p>
              <a:pPr algn="ctr">
                <a:spcBef>
                  <a:spcPct val="50000"/>
                </a:spcBef>
                <a:buClrTx/>
                <a:buFontTx/>
                <a:buNone/>
              </a:pPr>
              <a:r>
                <a:rPr lang="en-US" altLang="de-DE" sz="2000" b="0">
                  <a:solidFill>
                    <a:schemeClr val="bg1"/>
                  </a:solidFill>
                </a:rPr>
                <a:t>2,000</a:t>
              </a:r>
            </a:p>
          </p:txBody>
        </p:sp>
        <p:sp>
          <p:nvSpPr>
            <p:cNvPr id="27" name="Oval 30"/>
            <p:cNvSpPr>
              <a:spLocks noChangeArrowheads="1"/>
            </p:cNvSpPr>
            <p:nvPr/>
          </p:nvSpPr>
          <p:spPr bwMode="auto">
            <a:xfrm>
              <a:off x="6804025" y="1905000"/>
              <a:ext cx="1676400" cy="914400"/>
            </a:xfrm>
            <a:prstGeom prst="ellipse">
              <a:avLst/>
            </a:prstGeom>
            <a:solidFill>
              <a:schemeClr val="tx2"/>
            </a:solidFill>
            <a:ln w="38100" algn="ctr">
              <a:solidFill>
                <a:schemeClr val="tx2"/>
              </a:solidFill>
              <a:round/>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000" b="0">
                  <a:solidFill>
                    <a:schemeClr val="bg1"/>
                  </a:solidFill>
                </a:rPr>
                <a:t>1,800</a:t>
              </a:r>
            </a:p>
          </p:txBody>
        </p:sp>
        <p:sp>
          <p:nvSpPr>
            <p:cNvPr id="28" name="Oval 31"/>
            <p:cNvSpPr>
              <a:spLocks noChangeArrowheads="1"/>
            </p:cNvSpPr>
            <p:nvPr/>
          </p:nvSpPr>
          <p:spPr bwMode="auto">
            <a:xfrm>
              <a:off x="6804025" y="3776663"/>
              <a:ext cx="1676400" cy="914400"/>
            </a:xfrm>
            <a:prstGeom prst="ellipse">
              <a:avLst/>
            </a:prstGeom>
            <a:solidFill>
              <a:schemeClr val="tx2"/>
            </a:solidFill>
            <a:ln w="38100" algn="ctr">
              <a:solidFill>
                <a:schemeClr val="tx2"/>
              </a:solidFill>
              <a:round/>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000" b="0">
                  <a:solidFill>
                    <a:schemeClr val="bg1"/>
                  </a:solidFill>
                </a:rPr>
                <a:t>3,000</a:t>
              </a:r>
            </a:p>
          </p:txBody>
        </p:sp>
        <p:sp>
          <p:nvSpPr>
            <p:cNvPr id="29" name="Oval 32"/>
            <p:cNvSpPr>
              <a:spLocks noChangeArrowheads="1"/>
            </p:cNvSpPr>
            <p:nvPr/>
          </p:nvSpPr>
          <p:spPr bwMode="auto">
            <a:xfrm>
              <a:off x="6804025" y="5289550"/>
              <a:ext cx="1676400" cy="914400"/>
            </a:xfrm>
            <a:prstGeom prst="ellipse">
              <a:avLst/>
            </a:prstGeom>
            <a:solidFill>
              <a:schemeClr val="tx2"/>
            </a:solidFill>
            <a:ln w="38100" algn="ctr">
              <a:solidFill>
                <a:schemeClr val="tx2"/>
              </a:solidFill>
              <a:round/>
              <a:headEnd/>
              <a:tailEnd type="none" w="lg" len="lg"/>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000" b="0">
                  <a:solidFill>
                    <a:schemeClr val="bg1"/>
                  </a:solidFill>
                </a:rPr>
                <a:t>1,200</a:t>
              </a:r>
            </a:p>
          </p:txBody>
        </p:sp>
        <p:sp>
          <p:nvSpPr>
            <p:cNvPr id="30" name="Text Box 33"/>
            <p:cNvSpPr txBox="1">
              <a:spLocks noChangeArrowheads="1"/>
            </p:cNvSpPr>
            <p:nvPr/>
          </p:nvSpPr>
          <p:spPr bwMode="auto">
            <a:xfrm rot="1140000">
              <a:off x="2112963" y="3154363"/>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Primary Cost Element</a:t>
              </a:r>
            </a:p>
          </p:txBody>
        </p:sp>
        <p:sp>
          <p:nvSpPr>
            <p:cNvPr id="31" name="Text Box 34"/>
            <p:cNvSpPr txBox="1">
              <a:spLocks noChangeArrowheads="1"/>
            </p:cNvSpPr>
            <p:nvPr/>
          </p:nvSpPr>
          <p:spPr bwMode="auto">
            <a:xfrm rot="-656711">
              <a:off x="1908175" y="44386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Primary Cost Element</a:t>
              </a:r>
            </a:p>
          </p:txBody>
        </p:sp>
        <p:sp>
          <p:nvSpPr>
            <p:cNvPr id="32" name="Text Box 35"/>
            <p:cNvSpPr txBox="1">
              <a:spLocks noChangeArrowheads="1"/>
            </p:cNvSpPr>
            <p:nvPr/>
          </p:nvSpPr>
          <p:spPr bwMode="auto">
            <a:xfrm rot="-1595544">
              <a:off x="2519363" y="5229225"/>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Primary Cost Element</a:t>
              </a:r>
            </a:p>
          </p:txBody>
        </p:sp>
        <p:sp>
          <p:nvSpPr>
            <p:cNvPr id="33" name="Text Box 36"/>
            <p:cNvSpPr txBox="1">
              <a:spLocks noChangeArrowheads="1"/>
            </p:cNvSpPr>
            <p:nvPr/>
          </p:nvSpPr>
          <p:spPr bwMode="auto">
            <a:xfrm rot="-2255284">
              <a:off x="5148263" y="2840038"/>
              <a:ext cx="1981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Sec. Cost Element</a:t>
              </a:r>
            </a:p>
          </p:txBody>
        </p:sp>
        <p:cxnSp>
          <p:nvCxnSpPr>
            <p:cNvPr id="34" name="AutoShape 37"/>
            <p:cNvCxnSpPr>
              <a:cxnSpLocks noChangeShapeType="1"/>
              <a:stCxn id="8" idx="3"/>
              <a:endCxn id="26" idx="1"/>
            </p:cNvCxnSpPr>
            <p:nvPr/>
          </p:nvCxnSpPr>
          <p:spPr bwMode="auto">
            <a:xfrm>
              <a:off x="1847850" y="2728913"/>
              <a:ext cx="2289175" cy="796925"/>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5" name="AutoShape 38"/>
            <p:cNvCxnSpPr>
              <a:cxnSpLocks noChangeShapeType="1"/>
              <a:stCxn id="18" idx="3"/>
              <a:endCxn id="26" idx="2"/>
            </p:cNvCxnSpPr>
            <p:nvPr/>
          </p:nvCxnSpPr>
          <p:spPr bwMode="auto">
            <a:xfrm flipV="1">
              <a:off x="1803400" y="4202113"/>
              <a:ext cx="2101850" cy="43180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6" name="AutoShape 39"/>
            <p:cNvCxnSpPr>
              <a:cxnSpLocks noChangeShapeType="1"/>
              <a:stCxn id="24" idx="3"/>
              <a:endCxn id="26" idx="3"/>
            </p:cNvCxnSpPr>
            <p:nvPr/>
          </p:nvCxnSpPr>
          <p:spPr bwMode="auto">
            <a:xfrm flipV="1">
              <a:off x="1847850" y="4878388"/>
              <a:ext cx="2289175" cy="1096962"/>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7" name="AutoShape 40"/>
            <p:cNvCxnSpPr>
              <a:cxnSpLocks noChangeShapeType="1"/>
              <a:stCxn id="26" idx="6"/>
              <a:endCxn id="28" idx="2"/>
            </p:cNvCxnSpPr>
            <p:nvPr/>
          </p:nvCxnSpPr>
          <p:spPr bwMode="auto">
            <a:xfrm>
              <a:off x="5391150" y="4202113"/>
              <a:ext cx="1393825" cy="31750"/>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8" name="AutoShape 41"/>
            <p:cNvCxnSpPr>
              <a:cxnSpLocks noChangeShapeType="1"/>
              <a:stCxn id="26" idx="5"/>
              <a:endCxn id="29" idx="2"/>
            </p:cNvCxnSpPr>
            <p:nvPr/>
          </p:nvCxnSpPr>
          <p:spPr bwMode="auto">
            <a:xfrm>
              <a:off x="5159375" y="4878388"/>
              <a:ext cx="1625600" cy="868362"/>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39" name="AutoShape 42"/>
            <p:cNvCxnSpPr>
              <a:cxnSpLocks noChangeShapeType="1"/>
              <a:stCxn id="26" idx="7"/>
              <a:endCxn id="27" idx="2"/>
            </p:cNvCxnSpPr>
            <p:nvPr/>
          </p:nvCxnSpPr>
          <p:spPr bwMode="auto">
            <a:xfrm flipV="1">
              <a:off x="5159375" y="2362200"/>
              <a:ext cx="1625600" cy="1163638"/>
            </a:xfrm>
            <a:prstGeom prst="straightConnector1">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cxnSp>
        <p:sp>
          <p:nvSpPr>
            <p:cNvPr id="40" name="Text Box 43"/>
            <p:cNvSpPr txBox="1">
              <a:spLocks noChangeArrowheads="1"/>
            </p:cNvSpPr>
            <p:nvPr/>
          </p:nvSpPr>
          <p:spPr bwMode="auto">
            <a:xfrm>
              <a:off x="5111750" y="42227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Sec. Cost Element</a:t>
              </a:r>
            </a:p>
          </p:txBody>
        </p:sp>
        <p:sp>
          <p:nvSpPr>
            <p:cNvPr id="41" name="Text Box 44"/>
            <p:cNvSpPr txBox="1">
              <a:spLocks noChangeArrowheads="1"/>
            </p:cNvSpPr>
            <p:nvPr/>
          </p:nvSpPr>
          <p:spPr bwMode="auto">
            <a:xfrm rot="1650086">
              <a:off x="4859338" y="528955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200">
                  <a:solidFill>
                    <a:srgbClr val="000000"/>
                  </a:solidFill>
                </a:rPr>
                <a:t>Sec. Cost Element</a:t>
              </a:r>
            </a:p>
          </p:txBody>
        </p:sp>
        <p:sp>
          <p:nvSpPr>
            <p:cNvPr id="42" name="Text Box 45"/>
            <p:cNvSpPr txBox="1">
              <a:spLocks noChangeArrowheads="1"/>
            </p:cNvSpPr>
            <p:nvPr/>
          </p:nvSpPr>
          <p:spPr bwMode="auto">
            <a:xfrm>
              <a:off x="4318000" y="2468563"/>
              <a:ext cx="1371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2400" b="0"/>
                <a:t>Copy Center</a:t>
              </a:r>
            </a:p>
          </p:txBody>
        </p:sp>
        <p:sp>
          <p:nvSpPr>
            <p:cNvPr id="43" name="Text Box 46"/>
            <p:cNvSpPr txBox="1">
              <a:spLocks noChangeArrowheads="1"/>
            </p:cNvSpPr>
            <p:nvPr/>
          </p:nvSpPr>
          <p:spPr bwMode="auto">
            <a:xfrm>
              <a:off x="6443663" y="1473200"/>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t>Executive Offices</a:t>
              </a:r>
            </a:p>
          </p:txBody>
        </p:sp>
        <p:sp>
          <p:nvSpPr>
            <p:cNvPr id="44" name="Text Box 47"/>
            <p:cNvSpPr txBox="1">
              <a:spLocks noChangeArrowheads="1"/>
            </p:cNvSpPr>
            <p:nvPr/>
          </p:nvSpPr>
          <p:spPr bwMode="auto">
            <a:xfrm>
              <a:off x="6084888" y="4856163"/>
              <a:ext cx="27098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t>Information Services</a:t>
              </a:r>
            </a:p>
          </p:txBody>
        </p:sp>
        <p:sp>
          <p:nvSpPr>
            <p:cNvPr id="45" name="Text Box 48"/>
            <p:cNvSpPr txBox="1">
              <a:spLocks noChangeArrowheads="1"/>
            </p:cNvSpPr>
            <p:nvPr/>
          </p:nvSpPr>
          <p:spPr bwMode="auto">
            <a:xfrm>
              <a:off x="6588125" y="3055938"/>
              <a:ext cx="213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lg" len="lg"/>
                </a14:hiddenLine>
              </a:ext>
            </a:extLst>
          </p:spPr>
          <p:txBody>
            <a:bodyPr>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50000"/>
                </a:spcBef>
                <a:buClrTx/>
                <a:buFontTx/>
                <a:buNone/>
              </a:pPr>
              <a:r>
                <a:rPr lang="en-US" altLang="de-DE" sz="1800" b="0"/>
                <a:t>Maintenance Department</a:t>
              </a:r>
            </a:p>
          </p:txBody>
        </p:sp>
      </p:grpSp>
    </p:spTree>
    <p:extLst>
      <p:ext uri="{BB962C8B-B14F-4D97-AF65-F5344CB8AC3E}">
        <p14:creationId xmlns:p14="http://schemas.microsoft.com/office/powerpoint/2010/main" val="2523412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a:latin typeface="Arial" panose="020B0604020202020204" pitchFamily="34" charset="0"/>
              </a:rPr>
              <a:t>Distribution</a:t>
            </a:r>
          </a:p>
          <a:p>
            <a:pPr lvl="1"/>
            <a:r>
              <a:rPr lang="en-US" altLang="de-DE">
                <a:latin typeface="Arial" panose="020B0604020202020204" pitchFamily="34" charset="0"/>
              </a:rPr>
              <a:t>Method for periodically allocating primary cost elements</a:t>
            </a:r>
          </a:p>
          <a:p>
            <a:pPr lvl="1"/>
            <a:r>
              <a:rPr lang="en-US" altLang="de-DE">
                <a:latin typeface="Arial" panose="020B0604020202020204" pitchFamily="34" charset="0"/>
              </a:rPr>
              <a:t>Primary cost elements maintain their identities in both the sending and receiving objects</a:t>
            </a:r>
          </a:p>
          <a:p>
            <a:pPr lvl="1"/>
            <a:r>
              <a:rPr lang="en-US" altLang="de-DE">
                <a:latin typeface="Arial" panose="020B0604020202020204" pitchFamily="34" charset="0"/>
              </a:rPr>
              <a:t>Sender and receiver cost centers are fully documented in a unique Controlling (CO) document.</a:t>
            </a:r>
          </a:p>
          <a:p>
            <a:pPr lvl="1"/>
            <a:endParaRPr lang="en-US" altLang="de-DE">
              <a:latin typeface="Arial" panose="020B0604020202020204" pitchFamily="34" charset="0"/>
            </a:endParaRPr>
          </a:p>
          <a:p>
            <a:r>
              <a:rPr lang="en-US" altLang="de-DE">
                <a:latin typeface="Arial" panose="020B0604020202020204" pitchFamily="34" charset="0"/>
              </a:rPr>
              <a:t>Assessment</a:t>
            </a:r>
          </a:p>
          <a:p>
            <a:pPr lvl="1"/>
            <a:r>
              <a:rPr lang="en-US" altLang="de-DE">
                <a:latin typeface="Arial" panose="020B0604020202020204" pitchFamily="34" charset="0"/>
              </a:rPr>
              <a:t>A method of allocating both primary and secondary cost elements</a:t>
            </a:r>
          </a:p>
          <a:p>
            <a:pPr lvl="1"/>
            <a:r>
              <a:rPr lang="en-US" altLang="de-DE">
                <a:latin typeface="Arial" panose="020B0604020202020204" pitchFamily="34" charset="0"/>
              </a:rPr>
              <a:t>Primary and/or secondary cost elements are grouped together and transferred to receiver cost centers through use of a secondary cost element.</a:t>
            </a:r>
          </a:p>
          <a:p>
            <a:pPr lvl="1"/>
            <a:r>
              <a:rPr lang="en-US" altLang="de-DE">
                <a:latin typeface="Arial" panose="020B0604020202020204" pitchFamily="34" charset="0"/>
              </a:rPr>
              <a:t>Sender and receiver cost centers are fully documented in a unique Controlling (CO) document.</a:t>
            </a:r>
          </a:p>
        </p:txBody>
      </p:sp>
      <p:sp>
        <p:nvSpPr>
          <p:cNvPr id="3" name="Titel 2"/>
          <p:cNvSpPr>
            <a:spLocks noGrp="1"/>
          </p:cNvSpPr>
          <p:nvPr>
            <p:ph type="title"/>
          </p:nvPr>
        </p:nvSpPr>
        <p:spPr/>
        <p:txBody>
          <a:bodyPr/>
          <a:lstStyle/>
          <a:p>
            <a:r>
              <a:rPr lang="en-US" altLang="de-DE">
                <a:latin typeface="Arial" panose="020B0604020202020204" pitchFamily="34" charset="0"/>
              </a:rPr>
              <a:t>Types of Allocation</a:t>
            </a:r>
            <a:endParaRPr lang="de-DE"/>
          </a:p>
        </p:txBody>
      </p:sp>
    </p:spTree>
    <p:extLst>
      <p:ext uri="{BB962C8B-B14F-4D97-AF65-F5344CB8AC3E}">
        <p14:creationId xmlns:p14="http://schemas.microsoft.com/office/powerpoint/2010/main" val="1493159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a:latin typeface="Arial" panose="020B0604020202020204" pitchFamily="34" charset="0"/>
              </a:rPr>
              <a:t>Distribution</a:t>
            </a:r>
            <a:endParaRPr lang="de-DE"/>
          </a:p>
        </p:txBody>
      </p:sp>
      <p:grpSp>
        <p:nvGrpSpPr>
          <p:cNvPr id="40" name="Gruppieren 39"/>
          <p:cNvGrpSpPr/>
          <p:nvPr/>
        </p:nvGrpSpPr>
        <p:grpSpPr>
          <a:xfrm>
            <a:off x="2231037" y="1572525"/>
            <a:ext cx="7731125" cy="4629150"/>
            <a:chOff x="684213" y="1412875"/>
            <a:chExt cx="7731125" cy="4629150"/>
          </a:xfrm>
        </p:grpSpPr>
        <p:sp>
          <p:nvSpPr>
            <p:cNvPr id="4" name="Freeform 50"/>
            <p:cNvSpPr>
              <a:spLocks/>
            </p:cNvSpPr>
            <p:nvPr/>
          </p:nvSpPr>
          <p:spPr bwMode="auto">
            <a:xfrm>
              <a:off x="6588125" y="2133600"/>
              <a:ext cx="1343025" cy="1782763"/>
            </a:xfrm>
            <a:custGeom>
              <a:avLst/>
              <a:gdLst>
                <a:gd name="T0" fmla="*/ 2147483647 w 84"/>
                <a:gd name="T1" fmla="*/ 2147483647 h 114"/>
                <a:gd name="T2" fmla="*/ 0 w 84"/>
                <a:gd name="T3" fmla="*/ 0 h 114"/>
                <a:gd name="T4" fmla="*/ 0 w 84"/>
                <a:gd name="T5" fmla="*/ 2147483647 h 114"/>
                <a:gd name="T6" fmla="*/ 2147483647 w 84"/>
                <a:gd name="T7" fmla="*/ 2147483647 h 114"/>
                <a:gd name="T8" fmla="*/ 0 60000 65536"/>
                <a:gd name="T9" fmla="*/ 0 60000 65536"/>
                <a:gd name="T10" fmla="*/ 0 60000 65536"/>
                <a:gd name="T11" fmla="*/ 0 60000 65536"/>
                <a:gd name="T12" fmla="*/ 0 w 84"/>
                <a:gd name="T13" fmla="*/ 0 h 114"/>
                <a:gd name="T14" fmla="*/ 84 w 84"/>
                <a:gd name="T15" fmla="*/ 114 h 114"/>
              </a:gdLst>
              <a:ahLst/>
              <a:cxnLst>
                <a:cxn ang="T8">
                  <a:pos x="T0" y="T1"/>
                </a:cxn>
                <a:cxn ang="T9">
                  <a:pos x="T2" y="T3"/>
                </a:cxn>
                <a:cxn ang="T10">
                  <a:pos x="T4" y="T5"/>
                </a:cxn>
                <a:cxn ang="T11">
                  <a:pos x="T6" y="T7"/>
                </a:cxn>
              </a:cxnLst>
              <a:rect l="T12" t="T13" r="T14" b="T15"/>
              <a:pathLst>
                <a:path w="84" h="114">
                  <a:moveTo>
                    <a:pt x="84" y="38"/>
                  </a:moveTo>
                  <a:cubicBezTo>
                    <a:pt x="63" y="13"/>
                    <a:pt x="32" y="0"/>
                    <a:pt x="0" y="0"/>
                  </a:cubicBezTo>
                  <a:lnTo>
                    <a:pt x="0" y="114"/>
                  </a:lnTo>
                  <a:lnTo>
                    <a:pt x="84" y="38"/>
                  </a:lnTo>
                  <a:close/>
                </a:path>
              </a:pathLst>
            </a:custGeom>
            <a:solidFill>
              <a:schemeClr val="accent2"/>
            </a:solidFill>
            <a:ln w="15875">
              <a:solidFill>
                <a:srgbClr val="000000"/>
              </a:solidFill>
              <a:prstDash val="solid"/>
              <a:round/>
              <a:headEnd/>
              <a:tailEnd/>
            </a:ln>
          </p:spPr>
          <p:txBody>
            <a:bodyPr/>
            <a:lstStyle/>
            <a:p>
              <a:endParaRPr lang="de-DE"/>
            </a:p>
          </p:txBody>
        </p:sp>
        <p:sp>
          <p:nvSpPr>
            <p:cNvPr id="5" name="Freeform 51"/>
            <p:cNvSpPr>
              <a:spLocks/>
            </p:cNvSpPr>
            <p:nvPr/>
          </p:nvSpPr>
          <p:spPr bwMode="auto">
            <a:xfrm>
              <a:off x="6592888" y="2720975"/>
              <a:ext cx="1822450" cy="2063750"/>
            </a:xfrm>
            <a:custGeom>
              <a:avLst/>
              <a:gdLst>
                <a:gd name="T0" fmla="*/ 2147483647 w 114"/>
                <a:gd name="T1" fmla="*/ 2147483647 h 132"/>
                <a:gd name="T2" fmla="*/ 2147483647 w 114"/>
                <a:gd name="T3" fmla="*/ 2147483647 h 132"/>
                <a:gd name="T4" fmla="*/ 2147483647 w 114"/>
                <a:gd name="T5" fmla="*/ 0 h 132"/>
                <a:gd name="T6" fmla="*/ 0 w 114"/>
                <a:gd name="T7" fmla="*/ 2147483647 h 132"/>
                <a:gd name="T8" fmla="*/ 2147483647 w 114"/>
                <a:gd name="T9" fmla="*/ 2147483647 h 132"/>
                <a:gd name="T10" fmla="*/ 0 60000 65536"/>
                <a:gd name="T11" fmla="*/ 0 60000 65536"/>
                <a:gd name="T12" fmla="*/ 0 60000 65536"/>
                <a:gd name="T13" fmla="*/ 0 60000 65536"/>
                <a:gd name="T14" fmla="*/ 0 60000 65536"/>
                <a:gd name="T15" fmla="*/ 0 w 114"/>
                <a:gd name="T16" fmla="*/ 0 h 132"/>
                <a:gd name="T17" fmla="*/ 114 w 114"/>
                <a:gd name="T18" fmla="*/ 132 h 132"/>
              </a:gdLst>
              <a:ahLst/>
              <a:cxnLst>
                <a:cxn ang="T10">
                  <a:pos x="T0" y="T1"/>
                </a:cxn>
                <a:cxn ang="T11">
                  <a:pos x="T2" y="T3"/>
                </a:cxn>
                <a:cxn ang="T12">
                  <a:pos x="T4" y="T5"/>
                </a:cxn>
                <a:cxn ang="T13">
                  <a:pos x="T6" y="T7"/>
                </a:cxn>
                <a:cxn ang="T14">
                  <a:pos x="T8" y="T9"/>
                </a:cxn>
              </a:cxnLst>
              <a:rect l="T15" t="T16" r="T17" b="T18"/>
              <a:pathLst>
                <a:path w="114" h="132">
                  <a:moveTo>
                    <a:pt x="98" y="132"/>
                  </a:moveTo>
                  <a:cubicBezTo>
                    <a:pt x="108" y="115"/>
                    <a:pt x="114" y="95"/>
                    <a:pt x="114" y="76"/>
                  </a:cubicBezTo>
                  <a:cubicBezTo>
                    <a:pt x="114" y="47"/>
                    <a:pt x="103" y="20"/>
                    <a:pt x="84" y="0"/>
                  </a:cubicBezTo>
                  <a:lnTo>
                    <a:pt x="0" y="76"/>
                  </a:lnTo>
                  <a:lnTo>
                    <a:pt x="98" y="132"/>
                  </a:lnTo>
                  <a:close/>
                </a:path>
              </a:pathLst>
            </a:custGeom>
            <a:solidFill>
              <a:schemeClr val="folHlink"/>
            </a:solidFill>
            <a:ln w="15875">
              <a:solidFill>
                <a:srgbClr val="000000"/>
              </a:solidFill>
              <a:prstDash val="solid"/>
              <a:round/>
              <a:headEnd/>
              <a:tailEnd/>
            </a:ln>
          </p:spPr>
          <p:txBody>
            <a:bodyPr/>
            <a:lstStyle/>
            <a:p>
              <a:endParaRPr lang="de-DE"/>
            </a:p>
          </p:txBody>
        </p:sp>
        <p:sp>
          <p:nvSpPr>
            <p:cNvPr id="6" name="Freeform 52"/>
            <p:cNvSpPr>
              <a:spLocks/>
            </p:cNvSpPr>
            <p:nvPr/>
          </p:nvSpPr>
          <p:spPr bwMode="auto">
            <a:xfrm>
              <a:off x="6592888" y="3910013"/>
              <a:ext cx="1566862" cy="1312862"/>
            </a:xfrm>
            <a:custGeom>
              <a:avLst/>
              <a:gdLst>
                <a:gd name="T0" fmla="*/ 2147483647 w 98"/>
                <a:gd name="T1" fmla="*/ 2147483647 h 84"/>
                <a:gd name="T2" fmla="*/ 2147483647 w 98"/>
                <a:gd name="T3" fmla="*/ 2147483647 h 84"/>
                <a:gd name="T4" fmla="*/ 0 w 98"/>
                <a:gd name="T5" fmla="*/ 0 h 84"/>
                <a:gd name="T6" fmla="*/ 2147483647 w 98"/>
                <a:gd name="T7" fmla="*/ 2147483647 h 84"/>
                <a:gd name="T8" fmla="*/ 0 60000 65536"/>
                <a:gd name="T9" fmla="*/ 0 60000 65536"/>
                <a:gd name="T10" fmla="*/ 0 60000 65536"/>
                <a:gd name="T11" fmla="*/ 0 60000 65536"/>
                <a:gd name="T12" fmla="*/ 0 w 98"/>
                <a:gd name="T13" fmla="*/ 0 h 84"/>
                <a:gd name="T14" fmla="*/ 98 w 98"/>
                <a:gd name="T15" fmla="*/ 84 h 84"/>
              </a:gdLst>
              <a:ahLst/>
              <a:cxnLst>
                <a:cxn ang="T8">
                  <a:pos x="T0" y="T1"/>
                </a:cxn>
                <a:cxn ang="T9">
                  <a:pos x="T2" y="T3"/>
                </a:cxn>
                <a:cxn ang="T10">
                  <a:pos x="T4" y="T5"/>
                </a:cxn>
                <a:cxn ang="T11">
                  <a:pos x="T6" y="T7"/>
                </a:cxn>
              </a:cxnLst>
              <a:rect l="T12" t="T13" r="T14" b="T15"/>
              <a:pathLst>
                <a:path w="98" h="84">
                  <a:moveTo>
                    <a:pt x="75" y="84"/>
                  </a:moveTo>
                  <a:cubicBezTo>
                    <a:pt x="85" y="76"/>
                    <a:pt x="92" y="67"/>
                    <a:pt x="98" y="56"/>
                  </a:cubicBezTo>
                  <a:lnTo>
                    <a:pt x="0" y="0"/>
                  </a:lnTo>
                  <a:lnTo>
                    <a:pt x="75" y="84"/>
                  </a:lnTo>
                  <a:close/>
                </a:path>
              </a:pathLst>
            </a:custGeom>
            <a:solidFill>
              <a:srgbClr val="FCEB6A"/>
            </a:solidFill>
            <a:ln w="15875">
              <a:solidFill>
                <a:srgbClr val="000000"/>
              </a:solidFill>
              <a:prstDash val="solid"/>
              <a:round/>
              <a:headEnd/>
              <a:tailEnd/>
            </a:ln>
          </p:spPr>
          <p:txBody>
            <a:bodyPr/>
            <a:lstStyle/>
            <a:p>
              <a:endParaRPr lang="de-DE"/>
            </a:p>
          </p:txBody>
        </p:sp>
        <p:sp>
          <p:nvSpPr>
            <p:cNvPr id="7" name="Freeform 53"/>
            <p:cNvSpPr>
              <a:spLocks/>
            </p:cNvSpPr>
            <p:nvPr/>
          </p:nvSpPr>
          <p:spPr bwMode="auto">
            <a:xfrm>
              <a:off x="6592888" y="3910013"/>
              <a:ext cx="1198562" cy="1530350"/>
            </a:xfrm>
            <a:custGeom>
              <a:avLst/>
              <a:gdLst>
                <a:gd name="T0" fmla="*/ 2147483647 w 75"/>
                <a:gd name="T1" fmla="*/ 2147483647 h 98"/>
                <a:gd name="T2" fmla="*/ 2147483647 w 75"/>
                <a:gd name="T3" fmla="*/ 2147483647 h 98"/>
                <a:gd name="T4" fmla="*/ 0 w 75"/>
                <a:gd name="T5" fmla="*/ 0 h 98"/>
                <a:gd name="T6" fmla="*/ 2147483647 w 75"/>
                <a:gd name="T7" fmla="*/ 2147483647 h 98"/>
                <a:gd name="T8" fmla="*/ 0 60000 65536"/>
                <a:gd name="T9" fmla="*/ 0 60000 65536"/>
                <a:gd name="T10" fmla="*/ 0 60000 65536"/>
                <a:gd name="T11" fmla="*/ 0 60000 65536"/>
                <a:gd name="T12" fmla="*/ 0 w 75"/>
                <a:gd name="T13" fmla="*/ 0 h 98"/>
                <a:gd name="T14" fmla="*/ 75 w 75"/>
                <a:gd name="T15" fmla="*/ 98 h 98"/>
              </a:gdLst>
              <a:ahLst/>
              <a:cxnLst>
                <a:cxn ang="T8">
                  <a:pos x="T0" y="T1"/>
                </a:cxn>
                <a:cxn ang="T9">
                  <a:pos x="T2" y="T3"/>
                </a:cxn>
                <a:cxn ang="T10">
                  <a:pos x="T4" y="T5"/>
                </a:cxn>
                <a:cxn ang="T11">
                  <a:pos x="T6" y="T7"/>
                </a:cxn>
              </a:cxnLst>
              <a:rect l="T12" t="T13" r="T14" b="T15"/>
              <a:pathLst>
                <a:path w="75" h="98">
                  <a:moveTo>
                    <a:pt x="56" y="98"/>
                  </a:moveTo>
                  <a:cubicBezTo>
                    <a:pt x="63" y="94"/>
                    <a:pt x="70" y="90"/>
                    <a:pt x="75" y="84"/>
                  </a:cubicBezTo>
                  <a:lnTo>
                    <a:pt x="0" y="0"/>
                  </a:lnTo>
                  <a:lnTo>
                    <a:pt x="56" y="98"/>
                  </a:lnTo>
                  <a:close/>
                </a:path>
              </a:pathLst>
            </a:custGeom>
            <a:solidFill>
              <a:srgbClr val="DBB40D"/>
            </a:solidFill>
            <a:ln w="15875">
              <a:solidFill>
                <a:srgbClr val="000000"/>
              </a:solidFill>
              <a:prstDash val="solid"/>
              <a:round/>
              <a:headEnd/>
              <a:tailEnd/>
            </a:ln>
          </p:spPr>
          <p:txBody>
            <a:bodyPr/>
            <a:lstStyle/>
            <a:p>
              <a:endParaRPr lang="de-DE"/>
            </a:p>
          </p:txBody>
        </p:sp>
        <p:sp>
          <p:nvSpPr>
            <p:cNvPr id="8" name="Freeform 54"/>
            <p:cNvSpPr>
              <a:spLocks/>
            </p:cNvSpPr>
            <p:nvPr/>
          </p:nvSpPr>
          <p:spPr bwMode="auto">
            <a:xfrm>
              <a:off x="6592888" y="3910013"/>
              <a:ext cx="895350" cy="1765300"/>
            </a:xfrm>
            <a:custGeom>
              <a:avLst/>
              <a:gdLst>
                <a:gd name="T0" fmla="*/ 2147483647 w 56"/>
                <a:gd name="T1" fmla="*/ 2147483647 h 113"/>
                <a:gd name="T2" fmla="*/ 2147483647 w 56"/>
                <a:gd name="T3" fmla="*/ 2147483647 h 113"/>
                <a:gd name="T4" fmla="*/ 0 w 56"/>
                <a:gd name="T5" fmla="*/ 0 h 113"/>
                <a:gd name="T6" fmla="*/ 2147483647 w 56"/>
                <a:gd name="T7" fmla="*/ 2147483647 h 113"/>
                <a:gd name="T8" fmla="*/ 0 60000 65536"/>
                <a:gd name="T9" fmla="*/ 0 60000 65536"/>
                <a:gd name="T10" fmla="*/ 0 60000 65536"/>
                <a:gd name="T11" fmla="*/ 0 60000 65536"/>
                <a:gd name="T12" fmla="*/ 0 w 56"/>
                <a:gd name="T13" fmla="*/ 0 h 113"/>
                <a:gd name="T14" fmla="*/ 56 w 56"/>
                <a:gd name="T15" fmla="*/ 113 h 113"/>
              </a:gdLst>
              <a:ahLst/>
              <a:cxnLst>
                <a:cxn ang="T8">
                  <a:pos x="T0" y="T1"/>
                </a:cxn>
                <a:cxn ang="T9">
                  <a:pos x="T2" y="T3"/>
                </a:cxn>
                <a:cxn ang="T10">
                  <a:pos x="T4" y="T5"/>
                </a:cxn>
                <a:cxn ang="T11">
                  <a:pos x="T6" y="T7"/>
                </a:cxn>
              </a:cxnLst>
              <a:rect l="T12" t="T13" r="T14" b="T15"/>
              <a:pathLst>
                <a:path w="56" h="113">
                  <a:moveTo>
                    <a:pt x="12" y="113"/>
                  </a:moveTo>
                  <a:cubicBezTo>
                    <a:pt x="27" y="111"/>
                    <a:pt x="43" y="106"/>
                    <a:pt x="56" y="98"/>
                  </a:cubicBezTo>
                  <a:lnTo>
                    <a:pt x="0" y="0"/>
                  </a:lnTo>
                  <a:lnTo>
                    <a:pt x="12" y="113"/>
                  </a:lnTo>
                  <a:close/>
                </a:path>
              </a:pathLst>
            </a:custGeom>
            <a:solidFill>
              <a:srgbClr val="B2E6B2"/>
            </a:solidFill>
            <a:ln w="15875">
              <a:solidFill>
                <a:srgbClr val="000000"/>
              </a:solidFill>
              <a:prstDash val="solid"/>
              <a:round/>
              <a:headEnd/>
              <a:tailEnd/>
            </a:ln>
          </p:spPr>
          <p:txBody>
            <a:bodyPr/>
            <a:lstStyle/>
            <a:p>
              <a:endParaRPr lang="de-DE"/>
            </a:p>
          </p:txBody>
        </p:sp>
        <p:sp>
          <p:nvSpPr>
            <p:cNvPr id="9" name="Freeform 55"/>
            <p:cNvSpPr>
              <a:spLocks/>
            </p:cNvSpPr>
            <p:nvPr/>
          </p:nvSpPr>
          <p:spPr bwMode="auto">
            <a:xfrm>
              <a:off x="6384925" y="3910013"/>
              <a:ext cx="400050" cy="1765300"/>
            </a:xfrm>
            <a:custGeom>
              <a:avLst/>
              <a:gdLst>
                <a:gd name="T0" fmla="*/ 0 w 25"/>
                <a:gd name="T1" fmla="*/ 2147483647 h 113"/>
                <a:gd name="T2" fmla="*/ 2147483647 w 25"/>
                <a:gd name="T3" fmla="*/ 2147483647 h 113"/>
                <a:gd name="T4" fmla="*/ 2147483647 w 25"/>
                <a:gd name="T5" fmla="*/ 2147483647 h 113"/>
                <a:gd name="T6" fmla="*/ 2147483647 w 25"/>
                <a:gd name="T7" fmla="*/ 0 h 113"/>
                <a:gd name="T8" fmla="*/ 0 w 25"/>
                <a:gd name="T9" fmla="*/ 2147483647 h 113"/>
                <a:gd name="T10" fmla="*/ 0 60000 65536"/>
                <a:gd name="T11" fmla="*/ 0 60000 65536"/>
                <a:gd name="T12" fmla="*/ 0 60000 65536"/>
                <a:gd name="T13" fmla="*/ 0 60000 65536"/>
                <a:gd name="T14" fmla="*/ 0 60000 65536"/>
                <a:gd name="T15" fmla="*/ 0 w 25"/>
                <a:gd name="T16" fmla="*/ 0 h 113"/>
                <a:gd name="T17" fmla="*/ 25 w 25"/>
                <a:gd name="T18" fmla="*/ 113 h 113"/>
              </a:gdLst>
              <a:ahLst/>
              <a:cxnLst>
                <a:cxn ang="T10">
                  <a:pos x="T0" y="T1"/>
                </a:cxn>
                <a:cxn ang="T11">
                  <a:pos x="T2" y="T3"/>
                </a:cxn>
                <a:cxn ang="T12">
                  <a:pos x="T4" y="T5"/>
                </a:cxn>
                <a:cxn ang="T13">
                  <a:pos x="T6" y="T7"/>
                </a:cxn>
                <a:cxn ang="T14">
                  <a:pos x="T8" y="T9"/>
                </a:cxn>
              </a:cxnLst>
              <a:rect l="T15" t="T16" r="T17" b="T18"/>
              <a:pathLst>
                <a:path w="25" h="113">
                  <a:moveTo>
                    <a:pt x="0" y="113"/>
                  </a:moveTo>
                  <a:cubicBezTo>
                    <a:pt x="4" y="113"/>
                    <a:pt x="8" y="113"/>
                    <a:pt x="13" y="113"/>
                  </a:cubicBezTo>
                  <a:cubicBezTo>
                    <a:pt x="17" y="113"/>
                    <a:pt x="21" y="113"/>
                    <a:pt x="25" y="113"/>
                  </a:cubicBezTo>
                  <a:lnTo>
                    <a:pt x="13" y="0"/>
                  </a:lnTo>
                  <a:lnTo>
                    <a:pt x="0" y="113"/>
                  </a:lnTo>
                  <a:close/>
                </a:path>
              </a:pathLst>
            </a:custGeom>
            <a:solidFill>
              <a:schemeClr val="hlink"/>
            </a:solidFill>
            <a:ln w="15875">
              <a:solidFill>
                <a:srgbClr val="000000"/>
              </a:solidFill>
              <a:prstDash val="solid"/>
              <a:round/>
              <a:headEnd/>
              <a:tailEnd/>
            </a:ln>
          </p:spPr>
          <p:txBody>
            <a:bodyPr/>
            <a:lstStyle/>
            <a:p>
              <a:endParaRPr lang="de-DE"/>
            </a:p>
          </p:txBody>
        </p:sp>
        <p:sp>
          <p:nvSpPr>
            <p:cNvPr id="10" name="Freeform 56"/>
            <p:cNvSpPr>
              <a:spLocks/>
            </p:cNvSpPr>
            <p:nvPr/>
          </p:nvSpPr>
          <p:spPr bwMode="auto">
            <a:xfrm>
              <a:off x="4754563" y="3175000"/>
              <a:ext cx="1838325" cy="2500313"/>
            </a:xfrm>
            <a:custGeom>
              <a:avLst/>
              <a:gdLst>
                <a:gd name="T0" fmla="*/ 2147483647 w 115"/>
                <a:gd name="T1" fmla="*/ 0 h 160"/>
                <a:gd name="T2" fmla="*/ 2147483647 w 115"/>
                <a:gd name="T3" fmla="*/ 2147483647 h 160"/>
                <a:gd name="T4" fmla="*/ 2147483647 w 115"/>
                <a:gd name="T5" fmla="*/ 2147483647 h 160"/>
                <a:gd name="T6" fmla="*/ 2147483647 w 115"/>
                <a:gd name="T7" fmla="*/ 2147483647 h 160"/>
                <a:gd name="T8" fmla="*/ 2147483647 w 115"/>
                <a:gd name="T9" fmla="*/ 0 h 160"/>
                <a:gd name="T10" fmla="*/ 0 60000 65536"/>
                <a:gd name="T11" fmla="*/ 0 60000 65536"/>
                <a:gd name="T12" fmla="*/ 0 60000 65536"/>
                <a:gd name="T13" fmla="*/ 0 60000 65536"/>
                <a:gd name="T14" fmla="*/ 0 60000 65536"/>
                <a:gd name="T15" fmla="*/ 0 w 115"/>
                <a:gd name="T16" fmla="*/ 0 h 160"/>
                <a:gd name="T17" fmla="*/ 115 w 115"/>
                <a:gd name="T18" fmla="*/ 160 h 160"/>
              </a:gdLst>
              <a:ahLst/>
              <a:cxnLst>
                <a:cxn ang="T10">
                  <a:pos x="T0" y="T1"/>
                </a:cxn>
                <a:cxn ang="T11">
                  <a:pos x="T2" y="T3"/>
                </a:cxn>
                <a:cxn ang="T12">
                  <a:pos x="T4" y="T5"/>
                </a:cxn>
                <a:cxn ang="T13">
                  <a:pos x="T6" y="T7"/>
                </a:cxn>
                <a:cxn ang="T14">
                  <a:pos x="T8" y="T9"/>
                </a:cxn>
              </a:cxnLst>
              <a:rect l="T15" t="T16" r="T17" b="T18"/>
              <a:pathLst>
                <a:path w="115" h="160">
                  <a:moveTo>
                    <a:pt x="10" y="0"/>
                  </a:moveTo>
                  <a:cubicBezTo>
                    <a:pt x="4" y="15"/>
                    <a:pt x="1" y="31"/>
                    <a:pt x="1" y="46"/>
                  </a:cubicBezTo>
                  <a:cubicBezTo>
                    <a:pt x="0" y="105"/>
                    <a:pt x="44" y="154"/>
                    <a:pt x="102" y="160"/>
                  </a:cubicBezTo>
                  <a:lnTo>
                    <a:pt x="115" y="47"/>
                  </a:lnTo>
                  <a:lnTo>
                    <a:pt x="10" y="0"/>
                  </a:lnTo>
                  <a:close/>
                </a:path>
              </a:pathLst>
            </a:custGeom>
            <a:solidFill>
              <a:schemeClr val="tx2"/>
            </a:solidFill>
            <a:ln w="15875">
              <a:solidFill>
                <a:srgbClr val="000000"/>
              </a:solidFill>
              <a:prstDash val="solid"/>
              <a:round/>
              <a:headEnd/>
              <a:tailEnd/>
            </a:ln>
          </p:spPr>
          <p:txBody>
            <a:bodyPr/>
            <a:lstStyle/>
            <a:p>
              <a:endParaRPr lang="de-DE"/>
            </a:p>
          </p:txBody>
        </p:sp>
        <p:sp>
          <p:nvSpPr>
            <p:cNvPr id="11" name="Freeform 57"/>
            <p:cNvSpPr>
              <a:spLocks/>
            </p:cNvSpPr>
            <p:nvPr/>
          </p:nvSpPr>
          <p:spPr bwMode="auto">
            <a:xfrm>
              <a:off x="4913313" y="2127250"/>
              <a:ext cx="1679575" cy="1782763"/>
            </a:xfrm>
            <a:custGeom>
              <a:avLst/>
              <a:gdLst>
                <a:gd name="T0" fmla="*/ 2147483647 w 105"/>
                <a:gd name="T1" fmla="*/ 0 h 114"/>
                <a:gd name="T2" fmla="*/ 0 w 105"/>
                <a:gd name="T3" fmla="*/ 2147483647 h 114"/>
                <a:gd name="T4" fmla="*/ 2147483647 w 105"/>
                <a:gd name="T5" fmla="*/ 2147483647 h 114"/>
                <a:gd name="T6" fmla="*/ 2147483647 w 105"/>
                <a:gd name="T7" fmla="*/ 0 h 114"/>
                <a:gd name="T8" fmla="*/ 0 60000 65536"/>
                <a:gd name="T9" fmla="*/ 0 60000 65536"/>
                <a:gd name="T10" fmla="*/ 0 60000 65536"/>
                <a:gd name="T11" fmla="*/ 0 60000 65536"/>
                <a:gd name="T12" fmla="*/ 0 w 105"/>
                <a:gd name="T13" fmla="*/ 0 h 114"/>
                <a:gd name="T14" fmla="*/ 105 w 105"/>
                <a:gd name="T15" fmla="*/ 114 h 114"/>
              </a:gdLst>
              <a:ahLst/>
              <a:cxnLst>
                <a:cxn ang="T8">
                  <a:pos x="T0" y="T1"/>
                </a:cxn>
                <a:cxn ang="T9">
                  <a:pos x="T2" y="T3"/>
                </a:cxn>
                <a:cxn ang="T10">
                  <a:pos x="T4" y="T5"/>
                </a:cxn>
                <a:cxn ang="T11">
                  <a:pos x="T6" y="T7"/>
                </a:cxn>
              </a:cxnLst>
              <a:rect l="T12" t="T13" r="T14" b="T15"/>
              <a:pathLst>
                <a:path w="105" h="114">
                  <a:moveTo>
                    <a:pt x="104" y="0"/>
                  </a:moveTo>
                  <a:cubicBezTo>
                    <a:pt x="59" y="0"/>
                    <a:pt x="18" y="26"/>
                    <a:pt x="0" y="67"/>
                  </a:cubicBezTo>
                  <a:lnTo>
                    <a:pt x="105" y="114"/>
                  </a:lnTo>
                  <a:lnTo>
                    <a:pt x="104" y="0"/>
                  </a:lnTo>
                  <a:close/>
                </a:path>
              </a:pathLst>
            </a:custGeom>
            <a:solidFill>
              <a:schemeClr val="accent1"/>
            </a:solidFill>
            <a:ln w="15875">
              <a:solidFill>
                <a:srgbClr val="000000"/>
              </a:solidFill>
              <a:prstDash val="solid"/>
              <a:round/>
              <a:headEnd/>
              <a:tailEnd/>
            </a:ln>
          </p:spPr>
          <p:txBody>
            <a:bodyPr/>
            <a:lstStyle/>
            <a:p>
              <a:endParaRPr lang="de-DE"/>
            </a:p>
          </p:txBody>
        </p:sp>
        <p:sp>
          <p:nvSpPr>
            <p:cNvPr id="12" name="Oval 7"/>
            <p:cNvSpPr>
              <a:spLocks noChangeArrowheads="1"/>
            </p:cNvSpPr>
            <p:nvPr/>
          </p:nvSpPr>
          <p:spPr bwMode="auto">
            <a:xfrm>
              <a:off x="684213" y="2593975"/>
              <a:ext cx="2457450" cy="2441575"/>
            </a:xfrm>
            <a:prstGeom prst="ellipse">
              <a:avLst/>
            </a:prstGeom>
            <a:solidFill>
              <a:schemeClr val="tx2"/>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A010 – Administration</a:t>
              </a:r>
            </a:p>
            <a:p>
              <a:pPr algn="ctr">
                <a:spcBef>
                  <a:spcPct val="0"/>
                </a:spcBef>
                <a:buClrTx/>
                <a:buFontTx/>
                <a:buNone/>
              </a:pPr>
              <a:r>
                <a:rPr lang="en-US" altLang="de-DE" sz="1800" b="0">
                  <a:solidFill>
                    <a:schemeClr val="bg1"/>
                  </a:solidFill>
                </a:rPr>
                <a:t>Rent Expense</a:t>
              </a:r>
            </a:p>
            <a:p>
              <a:pPr algn="ctr">
                <a:spcBef>
                  <a:spcPct val="0"/>
                </a:spcBef>
                <a:buClrTx/>
                <a:buFontTx/>
                <a:buNone/>
              </a:pPr>
              <a:r>
                <a:rPr lang="en-US" altLang="de-DE" sz="1800" b="0">
                  <a:solidFill>
                    <a:schemeClr val="bg1"/>
                  </a:solidFill>
                </a:rPr>
                <a:t>$1,500</a:t>
              </a:r>
            </a:p>
          </p:txBody>
        </p:sp>
        <p:sp>
          <p:nvSpPr>
            <p:cNvPr id="13" name="AutoShape 8"/>
            <p:cNvSpPr>
              <a:spLocks noChangeArrowheads="1"/>
            </p:cNvSpPr>
            <p:nvPr/>
          </p:nvSpPr>
          <p:spPr bwMode="auto">
            <a:xfrm>
              <a:off x="3294063" y="3308350"/>
              <a:ext cx="1371600" cy="1066800"/>
            </a:xfrm>
            <a:prstGeom prst="rightArrow">
              <a:avLst>
                <a:gd name="adj1" fmla="val 50000"/>
                <a:gd name="adj2" fmla="val 32143"/>
              </a:avLst>
            </a:prstGeom>
            <a:solidFill>
              <a:schemeClr val="tx2"/>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Distribution</a:t>
              </a:r>
            </a:p>
          </p:txBody>
        </p:sp>
        <p:sp>
          <p:nvSpPr>
            <p:cNvPr id="14"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Sending cost center</a:t>
              </a:r>
            </a:p>
          </p:txBody>
        </p:sp>
        <p:sp>
          <p:nvSpPr>
            <p:cNvPr id="15" name="Rectangle 5"/>
            <p:cNvSpPr>
              <a:spLocks noChangeArrowheads="1"/>
            </p:cNvSpPr>
            <p:nvPr/>
          </p:nvSpPr>
          <p:spPr bwMode="auto">
            <a:xfrm>
              <a:off x="2771775" y="1989138"/>
              <a:ext cx="2376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Primary cost element specifies allocation type </a:t>
              </a:r>
            </a:p>
          </p:txBody>
        </p:sp>
        <p:sp>
          <p:nvSpPr>
            <p:cNvPr id="16"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Receiving cost centers</a:t>
              </a:r>
            </a:p>
          </p:txBody>
        </p:sp>
        <p:sp>
          <p:nvSpPr>
            <p:cNvPr id="17" name="Rectangle 27"/>
            <p:cNvSpPr>
              <a:spLocks noChangeArrowheads="1"/>
            </p:cNvSpPr>
            <p:nvPr/>
          </p:nvSpPr>
          <p:spPr bwMode="auto">
            <a:xfrm>
              <a:off x="7808913" y="468788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8" name="Rectangle 28"/>
            <p:cNvSpPr>
              <a:spLocks noChangeArrowheads="1"/>
            </p:cNvSpPr>
            <p:nvPr/>
          </p:nvSpPr>
          <p:spPr bwMode="auto">
            <a:xfrm>
              <a:off x="7839075" y="4735513"/>
              <a:ext cx="541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A015 </a:t>
              </a:r>
              <a:endParaRPr lang="de-DE" altLang="de-DE"/>
            </a:p>
          </p:txBody>
        </p:sp>
        <p:sp>
          <p:nvSpPr>
            <p:cNvPr id="19" name="Rectangle 29"/>
            <p:cNvSpPr>
              <a:spLocks noChangeArrowheads="1"/>
            </p:cNvSpPr>
            <p:nvPr/>
          </p:nvSpPr>
          <p:spPr bwMode="auto">
            <a:xfrm>
              <a:off x="7886700" y="5002213"/>
              <a:ext cx="395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 150</a:t>
              </a:r>
              <a:endParaRPr lang="de-DE" altLang="de-DE"/>
            </a:p>
          </p:txBody>
        </p:sp>
        <p:sp>
          <p:nvSpPr>
            <p:cNvPr id="20" name="Rectangle 30"/>
            <p:cNvSpPr>
              <a:spLocks noChangeArrowheads="1"/>
            </p:cNvSpPr>
            <p:nvPr/>
          </p:nvSpPr>
          <p:spPr bwMode="auto">
            <a:xfrm>
              <a:off x="7304088" y="498633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1" name="Rectangle 31"/>
            <p:cNvSpPr>
              <a:spLocks noChangeArrowheads="1"/>
            </p:cNvSpPr>
            <p:nvPr/>
          </p:nvSpPr>
          <p:spPr bwMode="auto">
            <a:xfrm>
              <a:off x="7335838" y="5033963"/>
              <a:ext cx="541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A020 </a:t>
              </a:r>
              <a:endParaRPr lang="de-DE" altLang="de-DE"/>
            </a:p>
          </p:txBody>
        </p:sp>
        <p:sp>
          <p:nvSpPr>
            <p:cNvPr id="22" name="Rectangle 32"/>
            <p:cNvSpPr>
              <a:spLocks noChangeArrowheads="1"/>
            </p:cNvSpPr>
            <p:nvPr/>
          </p:nvSpPr>
          <p:spPr bwMode="auto">
            <a:xfrm>
              <a:off x="7473950" y="5302250"/>
              <a:ext cx="3381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100</a:t>
              </a:r>
              <a:endParaRPr lang="de-DE" altLang="de-DE"/>
            </a:p>
          </p:txBody>
        </p:sp>
        <p:sp>
          <p:nvSpPr>
            <p:cNvPr id="23" name="Rectangle 33"/>
            <p:cNvSpPr>
              <a:spLocks noChangeArrowheads="1"/>
            </p:cNvSpPr>
            <p:nvPr/>
          </p:nvSpPr>
          <p:spPr bwMode="auto">
            <a:xfrm>
              <a:off x="6800850" y="5395913"/>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4" name="Rectangle 34"/>
            <p:cNvSpPr>
              <a:spLocks noChangeArrowheads="1"/>
            </p:cNvSpPr>
            <p:nvPr/>
          </p:nvSpPr>
          <p:spPr bwMode="auto">
            <a:xfrm>
              <a:off x="6831013" y="5443538"/>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S005 – </a:t>
              </a:r>
              <a:endParaRPr lang="de-DE" altLang="de-DE"/>
            </a:p>
          </p:txBody>
        </p:sp>
        <p:sp>
          <p:nvSpPr>
            <p:cNvPr id="25" name="Rectangle 35"/>
            <p:cNvSpPr>
              <a:spLocks noChangeArrowheads="1"/>
            </p:cNvSpPr>
            <p:nvPr/>
          </p:nvSpPr>
          <p:spPr bwMode="auto">
            <a:xfrm>
              <a:off x="6942138" y="5711825"/>
              <a:ext cx="3381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200</a:t>
              </a:r>
              <a:endParaRPr lang="de-DE" altLang="de-DE"/>
            </a:p>
          </p:txBody>
        </p:sp>
        <p:sp>
          <p:nvSpPr>
            <p:cNvPr id="26" name="Rectangle 36"/>
            <p:cNvSpPr>
              <a:spLocks noChangeArrowheads="1"/>
            </p:cNvSpPr>
            <p:nvPr/>
          </p:nvSpPr>
          <p:spPr bwMode="auto">
            <a:xfrm>
              <a:off x="5413375" y="5459413"/>
              <a:ext cx="1103313" cy="377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7" name="Rectangle 37"/>
            <p:cNvSpPr>
              <a:spLocks noChangeArrowheads="1"/>
            </p:cNvSpPr>
            <p:nvPr/>
          </p:nvSpPr>
          <p:spPr bwMode="auto">
            <a:xfrm>
              <a:off x="5445125" y="5507038"/>
              <a:ext cx="1038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S010 – 100</a:t>
              </a:r>
              <a:endParaRPr lang="de-DE" altLang="de-DE"/>
            </a:p>
          </p:txBody>
        </p:sp>
        <p:sp>
          <p:nvSpPr>
            <p:cNvPr id="28" name="Rectangle 38"/>
            <p:cNvSpPr>
              <a:spLocks noChangeArrowheads="1"/>
            </p:cNvSpPr>
            <p:nvPr/>
          </p:nvSpPr>
          <p:spPr bwMode="auto">
            <a:xfrm>
              <a:off x="6973888" y="347503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9" name="Rectangle 39"/>
            <p:cNvSpPr>
              <a:spLocks noChangeArrowheads="1"/>
            </p:cNvSpPr>
            <p:nvPr/>
          </p:nvSpPr>
          <p:spPr bwMode="auto">
            <a:xfrm>
              <a:off x="7005638" y="352266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A010 – </a:t>
              </a:r>
              <a:endParaRPr lang="de-DE" altLang="de-DE"/>
            </a:p>
          </p:txBody>
        </p:sp>
        <p:sp>
          <p:nvSpPr>
            <p:cNvPr id="30" name="Rectangle 40"/>
            <p:cNvSpPr>
              <a:spLocks noChangeArrowheads="1"/>
            </p:cNvSpPr>
            <p:nvPr/>
          </p:nvSpPr>
          <p:spPr bwMode="auto">
            <a:xfrm>
              <a:off x="7023100" y="3789363"/>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600 sft</a:t>
              </a:r>
              <a:endParaRPr lang="de-DE" altLang="de-DE"/>
            </a:p>
          </p:txBody>
        </p:sp>
        <p:sp>
          <p:nvSpPr>
            <p:cNvPr id="31" name="Rectangle 41"/>
            <p:cNvSpPr>
              <a:spLocks noChangeArrowheads="1"/>
            </p:cNvSpPr>
            <p:nvPr/>
          </p:nvSpPr>
          <p:spPr bwMode="auto">
            <a:xfrm>
              <a:off x="5476875" y="3946525"/>
              <a:ext cx="709613"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2" name="Rectangle 42"/>
            <p:cNvSpPr>
              <a:spLocks noChangeArrowheads="1"/>
            </p:cNvSpPr>
            <p:nvPr/>
          </p:nvSpPr>
          <p:spPr bwMode="auto">
            <a:xfrm>
              <a:off x="5508625" y="399415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D005 – </a:t>
              </a:r>
              <a:endParaRPr lang="de-DE" altLang="de-DE"/>
            </a:p>
          </p:txBody>
        </p:sp>
        <p:sp>
          <p:nvSpPr>
            <p:cNvPr id="33" name="Rectangle 43"/>
            <p:cNvSpPr>
              <a:spLocks noChangeArrowheads="1"/>
            </p:cNvSpPr>
            <p:nvPr/>
          </p:nvSpPr>
          <p:spPr bwMode="auto">
            <a:xfrm>
              <a:off x="5508625" y="4262438"/>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900 sft</a:t>
              </a:r>
              <a:endParaRPr lang="de-DE" altLang="de-DE"/>
            </a:p>
          </p:txBody>
        </p:sp>
        <p:sp>
          <p:nvSpPr>
            <p:cNvPr id="34" name="Rectangle 44"/>
            <p:cNvSpPr>
              <a:spLocks noChangeArrowheads="1"/>
            </p:cNvSpPr>
            <p:nvPr/>
          </p:nvSpPr>
          <p:spPr bwMode="auto">
            <a:xfrm>
              <a:off x="5634038" y="2717800"/>
              <a:ext cx="709612"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5" name="Rectangle 45"/>
            <p:cNvSpPr>
              <a:spLocks noChangeArrowheads="1"/>
            </p:cNvSpPr>
            <p:nvPr/>
          </p:nvSpPr>
          <p:spPr bwMode="auto">
            <a:xfrm>
              <a:off x="5665788" y="27654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D010 – </a:t>
              </a:r>
              <a:endParaRPr lang="de-DE" altLang="de-DE"/>
            </a:p>
          </p:txBody>
        </p:sp>
        <p:sp>
          <p:nvSpPr>
            <p:cNvPr id="36" name="Rectangle 46"/>
            <p:cNvSpPr>
              <a:spLocks noChangeArrowheads="1"/>
            </p:cNvSpPr>
            <p:nvPr/>
          </p:nvSpPr>
          <p:spPr bwMode="auto">
            <a:xfrm>
              <a:off x="5651500" y="3033713"/>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550 sft</a:t>
              </a:r>
              <a:endParaRPr lang="de-DE" altLang="de-DE"/>
            </a:p>
          </p:txBody>
        </p:sp>
        <p:sp>
          <p:nvSpPr>
            <p:cNvPr id="37" name="Rectangle 47"/>
            <p:cNvSpPr>
              <a:spLocks noChangeArrowheads="1"/>
            </p:cNvSpPr>
            <p:nvPr/>
          </p:nvSpPr>
          <p:spPr bwMode="auto">
            <a:xfrm>
              <a:off x="6532563" y="252888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8" name="Rectangle 48"/>
            <p:cNvSpPr>
              <a:spLocks noChangeArrowheads="1"/>
            </p:cNvSpPr>
            <p:nvPr/>
          </p:nvSpPr>
          <p:spPr bwMode="auto">
            <a:xfrm>
              <a:off x="6564313" y="25765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A005 – </a:t>
              </a:r>
              <a:endParaRPr lang="de-DE" altLang="de-DE"/>
            </a:p>
          </p:txBody>
        </p:sp>
        <p:sp>
          <p:nvSpPr>
            <p:cNvPr id="39" name="Rectangle 49"/>
            <p:cNvSpPr>
              <a:spLocks noChangeArrowheads="1"/>
            </p:cNvSpPr>
            <p:nvPr/>
          </p:nvSpPr>
          <p:spPr bwMode="auto">
            <a:xfrm>
              <a:off x="6591300" y="2844800"/>
              <a:ext cx="644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400 sft</a:t>
              </a:r>
              <a:endParaRPr lang="de-DE" altLang="de-DE"/>
            </a:p>
          </p:txBody>
        </p:sp>
      </p:grpSp>
    </p:spTree>
    <p:extLst>
      <p:ext uri="{BB962C8B-B14F-4D97-AF65-F5344CB8AC3E}">
        <p14:creationId xmlns:p14="http://schemas.microsoft.com/office/powerpoint/2010/main" val="4208963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a:latin typeface="Arial" panose="020B0604020202020204" pitchFamily="34" charset="0"/>
              </a:rPr>
              <a:t>Distribution</a:t>
            </a:r>
            <a:endParaRPr lang="de-DE"/>
          </a:p>
        </p:txBody>
      </p:sp>
      <p:grpSp>
        <p:nvGrpSpPr>
          <p:cNvPr id="40" name="Gruppieren 39"/>
          <p:cNvGrpSpPr/>
          <p:nvPr/>
        </p:nvGrpSpPr>
        <p:grpSpPr>
          <a:xfrm>
            <a:off x="2231037" y="1605380"/>
            <a:ext cx="7731125" cy="4629150"/>
            <a:chOff x="684213" y="1412875"/>
            <a:chExt cx="7731125" cy="4629150"/>
          </a:xfrm>
        </p:grpSpPr>
        <p:sp>
          <p:nvSpPr>
            <p:cNvPr id="4" name="Freeform 2"/>
            <p:cNvSpPr>
              <a:spLocks/>
            </p:cNvSpPr>
            <p:nvPr/>
          </p:nvSpPr>
          <p:spPr bwMode="auto">
            <a:xfrm>
              <a:off x="6588125" y="2133600"/>
              <a:ext cx="1343025" cy="1782763"/>
            </a:xfrm>
            <a:custGeom>
              <a:avLst/>
              <a:gdLst>
                <a:gd name="T0" fmla="*/ 2147483647 w 84"/>
                <a:gd name="T1" fmla="*/ 2147483647 h 114"/>
                <a:gd name="T2" fmla="*/ 0 w 84"/>
                <a:gd name="T3" fmla="*/ 0 h 114"/>
                <a:gd name="T4" fmla="*/ 0 w 84"/>
                <a:gd name="T5" fmla="*/ 2147483647 h 114"/>
                <a:gd name="T6" fmla="*/ 2147483647 w 84"/>
                <a:gd name="T7" fmla="*/ 2147483647 h 114"/>
                <a:gd name="T8" fmla="*/ 0 60000 65536"/>
                <a:gd name="T9" fmla="*/ 0 60000 65536"/>
                <a:gd name="T10" fmla="*/ 0 60000 65536"/>
                <a:gd name="T11" fmla="*/ 0 60000 65536"/>
                <a:gd name="T12" fmla="*/ 0 w 84"/>
                <a:gd name="T13" fmla="*/ 0 h 114"/>
                <a:gd name="T14" fmla="*/ 84 w 84"/>
                <a:gd name="T15" fmla="*/ 114 h 114"/>
              </a:gdLst>
              <a:ahLst/>
              <a:cxnLst>
                <a:cxn ang="T8">
                  <a:pos x="T0" y="T1"/>
                </a:cxn>
                <a:cxn ang="T9">
                  <a:pos x="T2" y="T3"/>
                </a:cxn>
                <a:cxn ang="T10">
                  <a:pos x="T4" y="T5"/>
                </a:cxn>
                <a:cxn ang="T11">
                  <a:pos x="T6" y="T7"/>
                </a:cxn>
              </a:cxnLst>
              <a:rect l="T12" t="T13" r="T14" b="T15"/>
              <a:pathLst>
                <a:path w="84" h="114">
                  <a:moveTo>
                    <a:pt x="84" y="38"/>
                  </a:moveTo>
                  <a:cubicBezTo>
                    <a:pt x="63" y="13"/>
                    <a:pt x="32" y="0"/>
                    <a:pt x="0" y="0"/>
                  </a:cubicBezTo>
                  <a:lnTo>
                    <a:pt x="0" y="114"/>
                  </a:lnTo>
                  <a:lnTo>
                    <a:pt x="84" y="38"/>
                  </a:lnTo>
                  <a:close/>
                </a:path>
              </a:pathLst>
            </a:custGeom>
            <a:solidFill>
              <a:schemeClr val="accent2"/>
            </a:solidFill>
            <a:ln w="15875">
              <a:solidFill>
                <a:srgbClr val="000000"/>
              </a:solidFill>
              <a:prstDash val="solid"/>
              <a:round/>
              <a:headEnd/>
              <a:tailEnd/>
            </a:ln>
          </p:spPr>
          <p:txBody>
            <a:bodyPr/>
            <a:lstStyle/>
            <a:p>
              <a:endParaRPr lang="de-DE"/>
            </a:p>
          </p:txBody>
        </p:sp>
        <p:sp>
          <p:nvSpPr>
            <p:cNvPr id="5" name="Freeform 3"/>
            <p:cNvSpPr>
              <a:spLocks/>
            </p:cNvSpPr>
            <p:nvPr/>
          </p:nvSpPr>
          <p:spPr bwMode="auto">
            <a:xfrm>
              <a:off x="6592888" y="2720975"/>
              <a:ext cx="1822450" cy="2063750"/>
            </a:xfrm>
            <a:custGeom>
              <a:avLst/>
              <a:gdLst>
                <a:gd name="T0" fmla="*/ 2147483647 w 114"/>
                <a:gd name="T1" fmla="*/ 2147483647 h 132"/>
                <a:gd name="T2" fmla="*/ 2147483647 w 114"/>
                <a:gd name="T3" fmla="*/ 2147483647 h 132"/>
                <a:gd name="T4" fmla="*/ 2147483647 w 114"/>
                <a:gd name="T5" fmla="*/ 0 h 132"/>
                <a:gd name="T6" fmla="*/ 0 w 114"/>
                <a:gd name="T7" fmla="*/ 2147483647 h 132"/>
                <a:gd name="T8" fmla="*/ 2147483647 w 114"/>
                <a:gd name="T9" fmla="*/ 2147483647 h 132"/>
                <a:gd name="T10" fmla="*/ 0 60000 65536"/>
                <a:gd name="T11" fmla="*/ 0 60000 65536"/>
                <a:gd name="T12" fmla="*/ 0 60000 65536"/>
                <a:gd name="T13" fmla="*/ 0 60000 65536"/>
                <a:gd name="T14" fmla="*/ 0 60000 65536"/>
                <a:gd name="T15" fmla="*/ 0 w 114"/>
                <a:gd name="T16" fmla="*/ 0 h 132"/>
                <a:gd name="T17" fmla="*/ 114 w 114"/>
                <a:gd name="T18" fmla="*/ 132 h 132"/>
              </a:gdLst>
              <a:ahLst/>
              <a:cxnLst>
                <a:cxn ang="T10">
                  <a:pos x="T0" y="T1"/>
                </a:cxn>
                <a:cxn ang="T11">
                  <a:pos x="T2" y="T3"/>
                </a:cxn>
                <a:cxn ang="T12">
                  <a:pos x="T4" y="T5"/>
                </a:cxn>
                <a:cxn ang="T13">
                  <a:pos x="T6" y="T7"/>
                </a:cxn>
                <a:cxn ang="T14">
                  <a:pos x="T8" y="T9"/>
                </a:cxn>
              </a:cxnLst>
              <a:rect l="T15" t="T16" r="T17" b="T18"/>
              <a:pathLst>
                <a:path w="114" h="132">
                  <a:moveTo>
                    <a:pt x="98" y="132"/>
                  </a:moveTo>
                  <a:cubicBezTo>
                    <a:pt x="108" y="115"/>
                    <a:pt x="114" y="95"/>
                    <a:pt x="114" y="76"/>
                  </a:cubicBezTo>
                  <a:cubicBezTo>
                    <a:pt x="114" y="47"/>
                    <a:pt x="103" y="20"/>
                    <a:pt x="84" y="0"/>
                  </a:cubicBezTo>
                  <a:lnTo>
                    <a:pt x="0" y="76"/>
                  </a:lnTo>
                  <a:lnTo>
                    <a:pt x="98" y="132"/>
                  </a:lnTo>
                  <a:close/>
                </a:path>
              </a:pathLst>
            </a:custGeom>
            <a:solidFill>
              <a:schemeClr val="folHlink"/>
            </a:solidFill>
            <a:ln w="15875">
              <a:solidFill>
                <a:srgbClr val="000000"/>
              </a:solidFill>
              <a:prstDash val="solid"/>
              <a:round/>
              <a:headEnd/>
              <a:tailEnd/>
            </a:ln>
          </p:spPr>
          <p:txBody>
            <a:bodyPr/>
            <a:lstStyle/>
            <a:p>
              <a:endParaRPr lang="de-DE"/>
            </a:p>
          </p:txBody>
        </p:sp>
        <p:sp>
          <p:nvSpPr>
            <p:cNvPr id="6" name="Freeform 4"/>
            <p:cNvSpPr>
              <a:spLocks/>
            </p:cNvSpPr>
            <p:nvPr/>
          </p:nvSpPr>
          <p:spPr bwMode="auto">
            <a:xfrm>
              <a:off x="6592888" y="3910013"/>
              <a:ext cx="1566862" cy="1312862"/>
            </a:xfrm>
            <a:custGeom>
              <a:avLst/>
              <a:gdLst>
                <a:gd name="T0" fmla="*/ 2147483647 w 98"/>
                <a:gd name="T1" fmla="*/ 2147483647 h 84"/>
                <a:gd name="T2" fmla="*/ 2147483647 w 98"/>
                <a:gd name="T3" fmla="*/ 2147483647 h 84"/>
                <a:gd name="T4" fmla="*/ 0 w 98"/>
                <a:gd name="T5" fmla="*/ 0 h 84"/>
                <a:gd name="T6" fmla="*/ 2147483647 w 98"/>
                <a:gd name="T7" fmla="*/ 2147483647 h 84"/>
                <a:gd name="T8" fmla="*/ 0 60000 65536"/>
                <a:gd name="T9" fmla="*/ 0 60000 65536"/>
                <a:gd name="T10" fmla="*/ 0 60000 65536"/>
                <a:gd name="T11" fmla="*/ 0 60000 65536"/>
                <a:gd name="T12" fmla="*/ 0 w 98"/>
                <a:gd name="T13" fmla="*/ 0 h 84"/>
                <a:gd name="T14" fmla="*/ 98 w 98"/>
                <a:gd name="T15" fmla="*/ 84 h 84"/>
              </a:gdLst>
              <a:ahLst/>
              <a:cxnLst>
                <a:cxn ang="T8">
                  <a:pos x="T0" y="T1"/>
                </a:cxn>
                <a:cxn ang="T9">
                  <a:pos x="T2" y="T3"/>
                </a:cxn>
                <a:cxn ang="T10">
                  <a:pos x="T4" y="T5"/>
                </a:cxn>
                <a:cxn ang="T11">
                  <a:pos x="T6" y="T7"/>
                </a:cxn>
              </a:cxnLst>
              <a:rect l="T12" t="T13" r="T14" b="T15"/>
              <a:pathLst>
                <a:path w="98" h="84">
                  <a:moveTo>
                    <a:pt x="75" y="84"/>
                  </a:moveTo>
                  <a:cubicBezTo>
                    <a:pt x="85" y="76"/>
                    <a:pt x="92" y="67"/>
                    <a:pt x="98" y="56"/>
                  </a:cubicBezTo>
                  <a:lnTo>
                    <a:pt x="0" y="0"/>
                  </a:lnTo>
                  <a:lnTo>
                    <a:pt x="75" y="84"/>
                  </a:lnTo>
                  <a:close/>
                </a:path>
              </a:pathLst>
            </a:custGeom>
            <a:solidFill>
              <a:srgbClr val="FCEB6A"/>
            </a:solidFill>
            <a:ln w="15875">
              <a:solidFill>
                <a:srgbClr val="000000"/>
              </a:solidFill>
              <a:prstDash val="solid"/>
              <a:round/>
              <a:headEnd/>
              <a:tailEnd/>
            </a:ln>
          </p:spPr>
          <p:txBody>
            <a:bodyPr/>
            <a:lstStyle/>
            <a:p>
              <a:endParaRPr lang="de-DE"/>
            </a:p>
          </p:txBody>
        </p:sp>
        <p:sp>
          <p:nvSpPr>
            <p:cNvPr id="7" name="Freeform 5"/>
            <p:cNvSpPr>
              <a:spLocks/>
            </p:cNvSpPr>
            <p:nvPr/>
          </p:nvSpPr>
          <p:spPr bwMode="auto">
            <a:xfrm>
              <a:off x="6592888" y="3910013"/>
              <a:ext cx="1198562" cy="1530350"/>
            </a:xfrm>
            <a:custGeom>
              <a:avLst/>
              <a:gdLst>
                <a:gd name="T0" fmla="*/ 2147483647 w 75"/>
                <a:gd name="T1" fmla="*/ 2147483647 h 98"/>
                <a:gd name="T2" fmla="*/ 2147483647 w 75"/>
                <a:gd name="T3" fmla="*/ 2147483647 h 98"/>
                <a:gd name="T4" fmla="*/ 0 w 75"/>
                <a:gd name="T5" fmla="*/ 0 h 98"/>
                <a:gd name="T6" fmla="*/ 2147483647 w 75"/>
                <a:gd name="T7" fmla="*/ 2147483647 h 98"/>
                <a:gd name="T8" fmla="*/ 0 60000 65536"/>
                <a:gd name="T9" fmla="*/ 0 60000 65536"/>
                <a:gd name="T10" fmla="*/ 0 60000 65536"/>
                <a:gd name="T11" fmla="*/ 0 60000 65536"/>
                <a:gd name="T12" fmla="*/ 0 w 75"/>
                <a:gd name="T13" fmla="*/ 0 h 98"/>
                <a:gd name="T14" fmla="*/ 75 w 75"/>
                <a:gd name="T15" fmla="*/ 98 h 98"/>
              </a:gdLst>
              <a:ahLst/>
              <a:cxnLst>
                <a:cxn ang="T8">
                  <a:pos x="T0" y="T1"/>
                </a:cxn>
                <a:cxn ang="T9">
                  <a:pos x="T2" y="T3"/>
                </a:cxn>
                <a:cxn ang="T10">
                  <a:pos x="T4" y="T5"/>
                </a:cxn>
                <a:cxn ang="T11">
                  <a:pos x="T6" y="T7"/>
                </a:cxn>
              </a:cxnLst>
              <a:rect l="T12" t="T13" r="T14" b="T15"/>
              <a:pathLst>
                <a:path w="75" h="98">
                  <a:moveTo>
                    <a:pt x="56" y="98"/>
                  </a:moveTo>
                  <a:cubicBezTo>
                    <a:pt x="63" y="94"/>
                    <a:pt x="70" y="90"/>
                    <a:pt x="75" y="84"/>
                  </a:cubicBezTo>
                  <a:lnTo>
                    <a:pt x="0" y="0"/>
                  </a:lnTo>
                  <a:lnTo>
                    <a:pt x="56" y="98"/>
                  </a:lnTo>
                  <a:close/>
                </a:path>
              </a:pathLst>
            </a:custGeom>
            <a:solidFill>
              <a:srgbClr val="DBB40D"/>
            </a:solidFill>
            <a:ln w="15875">
              <a:solidFill>
                <a:srgbClr val="000000"/>
              </a:solidFill>
              <a:prstDash val="solid"/>
              <a:round/>
              <a:headEnd/>
              <a:tailEnd/>
            </a:ln>
          </p:spPr>
          <p:txBody>
            <a:bodyPr/>
            <a:lstStyle/>
            <a:p>
              <a:endParaRPr lang="de-DE"/>
            </a:p>
          </p:txBody>
        </p:sp>
        <p:sp>
          <p:nvSpPr>
            <p:cNvPr id="8" name="Freeform 6"/>
            <p:cNvSpPr>
              <a:spLocks/>
            </p:cNvSpPr>
            <p:nvPr/>
          </p:nvSpPr>
          <p:spPr bwMode="auto">
            <a:xfrm>
              <a:off x="6592888" y="3910013"/>
              <a:ext cx="895350" cy="1765300"/>
            </a:xfrm>
            <a:custGeom>
              <a:avLst/>
              <a:gdLst>
                <a:gd name="T0" fmla="*/ 2147483647 w 56"/>
                <a:gd name="T1" fmla="*/ 2147483647 h 113"/>
                <a:gd name="T2" fmla="*/ 2147483647 w 56"/>
                <a:gd name="T3" fmla="*/ 2147483647 h 113"/>
                <a:gd name="T4" fmla="*/ 0 w 56"/>
                <a:gd name="T5" fmla="*/ 0 h 113"/>
                <a:gd name="T6" fmla="*/ 2147483647 w 56"/>
                <a:gd name="T7" fmla="*/ 2147483647 h 113"/>
                <a:gd name="T8" fmla="*/ 0 60000 65536"/>
                <a:gd name="T9" fmla="*/ 0 60000 65536"/>
                <a:gd name="T10" fmla="*/ 0 60000 65536"/>
                <a:gd name="T11" fmla="*/ 0 60000 65536"/>
                <a:gd name="T12" fmla="*/ 0 w 56"/>
                <a:gd name="T13" fmla="*/ 0 h 113"/>
                <a:gd name="T14" fmla="*/ 56 w 56"/>
                <a:gd name="T15" fmla="*/ 113 h 113"/>
              </a:gdLst>
              <a:ahLst/>
              <a:cxnLst>
                <a:cxn ang="T8">
                  <a:pos x="T0" y="T1"/>
                </a:cxn>
                <a:cxn ang="T9">
                  <a:pos x="T2" y="T3"/>
                </a:cxn>
                <a:cxn ang="T10">
                  <a:pos x="T4" y="T5"/>
                </a:cxn>
                <a:cxn ang="T11">
                  <a:pos x="T6" y="T7"/>
                </a:cxn>
              </a:cxnLst>
              <a:rect l="T12" t="T13" r="T14" b="T15"/>
              <a:pathLst>
                <a:path w="56" h="113">
                  <a:moveTo>
                    <a:pt x="12" y="113"/>
                  </a:moveTo>
                  <a:cubicBezTo>
                    <a:pt x="27" y="111"/>
                    <a:pt x="43" y="106"/>
                    <a:pt x="56" y="98"/>
                  </a:cubicBezTo>
                  <a:lnTo>
                    <a:pt x="0" y="0"/>
                  </a:lnTo>
                  <a:lnTo>
                    <a:pt x="12" y="113"/>
                  </a:lnTo>
                  <a:close/>
                </a:path>
              </a:pathLst>
            </a:custGeom>
            <a:solidFill>
              <a:srgbClr val="B2E6B2"/>
            </a:solidFill>
            <a:ln w="15875">
              <a:solidFill>
                <a:srgbClr val="000000"/>
              </a:solidFill>
              <a:prstDash val="solid"/>
              <a:round/>
              <a:headEnd/>
              <a:tailEnd/>
            </a:ln>
          </p:spPr>
          <p:txBody>
            <a:bodyPr/>
            <a:lstStyle/>
            <a:p>
              <a:endParaRPr lang="de-DE"/>
            </a:p>
          </p:txBody>
        </p:sp>
        <p:sp>
          <p:nvSpPr>
            <p:cNvPr id="9" name="Freeform 7"/>
            <p:cNvSpPr>
              <a:spLocks/>
            </p:cNvSpPr>
            <p:nvPr/>
          </p:nvSpPr>
          <p:spPr bwMode="auto">
            <a:xfrm>
              <a:off x="6384925" y="3910013"/>
              <a:ext cx="400050" cy="1765300"/>
            </a:xfrm>
            <a:custGeom>
              <a:avLst/>
              <a:gdLst>
                <a:gd name="T0" fmla="*/ 0 w 25"/>
                <a:gd name="T1" fmla="*/ 2147483647 h 113"/>
                <a:gd name="T2" fmla="*/ 2147483647 w 25"/>
                <a:gd name="T3" fmla="*/ 2147483647 h 113"/>
                <a:gd name="T4" fmla="*/ 2147483647 w 25"/>
                <a:gd name="T5" fmla="*/ 2147483647 h 113"/>
                <a:gd name="T6" fmla="*/ 2147483647 w 25"/>
                <a:gd name="T7" fmla="*/ 0 h 113"/>
                <a:gd name="T8" fmla="*/ 0 w 25"/>
                <a:gd name="T9" fmla="*/ 2147483647 h 113"/>
                <a:gd name="T10" fmla="*/ 0 60000 65536"/>
                <a:gd name="T11" fmla="*/ 0 60000 65536"/>
                <a:gd name="T12" fmla="*/ 0 60000 65536"/>
                <a:gd name="T13" fmla="*/ 0 60000 65536"/>
                <a:gd name="T14" fmla="*/ 0 60000 65536"/>
                <a:gd name="T15" fmla="*/ 0 w 25"/>
                <a:gd name="T16" fmla="*/ 0 h 113"/>
                <a:gd name="T17" fmla="*/ 25 w 25"/>
                <a:gd name="T18" fmla="*/ 113 h 113"/>
              </a:gdLst>
              <a:ahLst/>
              <a:cxnLst>
                <a:cxn ang="T10">
                  <a:pos x="T0" y="T1"/>
                </a:cxn>
                <a:cxn ang="T11">
                  <a:pos x="T2" y="T3"/>
                </a:cxn>
                <a:cxn ang="T12">
                  <a:pos x="T4" y="T5"/>
                </a:cxn>
                <a:cxn ang="T13">
                  <a:pos x="T6" y="T7"/>
                </a:cxn>
                <a:cxn ang="T14">
                  <a:pos x="T8" y="T9"/>
                </a:cxn>
              </a:cxnLst>
              <a:rect l="T15" t="T16" r="T17" b="T18"/>
              <a:pathLst>
                <a:path w="25" h="113">
                  <a:moveTo>
                    <a:pt x="0" y="113"/>
                  </a:moveTo>
                  <a:cubicBezTo>
                    <a:pt x="4" y="113"/>
                    <a:pt x="8" y="113"/>
                    <a:pt x="13" y="113"/>
                  </a:cubicBezTo>
                  <a:cubicBezTo>
                    <a:pt x="17" y="113"/>
                    <a:pt x="21" y="113"/>
                    <a:pt x="25" y="113"/>
                  </a:cubicBezTo>
                  <a:lnTo>
                    <a:pt x="13" y="0"/>
                  </a:lnTo>
                  <a:lnTo>
                    <a:pt x="0" y="113"/>
                  </a:lnTo>
                  <a:close/>
                </a:path>
              </a:pathLst>
            </a:custGeom>
            <a:solidFill>
              <a:schemeClr val="hlink"/>
            </a:solidFill>
            <a:ln w="15875">
              <a:solidFill>
                <a:srgbClr val="000000"/>
              </a:solidFill>
              <a:prstDash val="solid"/>
              <a:round/>
              <a:headEnd/>
              <a:tailEnd/>
            </a:ln>
          </p:spPr>
          <p:txBody>
            <a:bodyPr/>
            <a:lstStyle/>
            <a:p>
              <a:endParaRPr lang="de-DE"/>
            </a:p>
          </p:txBody>
        </p:sp>
        <p:sp>
          <p:nvSpPr>
            <p:cNvPr id="10" name="Freeform 8"/>
            <p:cNvSpPr>
              <a:spLocks/>
            </p:cNvSpPr>
            <p:nvPr/>
          </p:nvSpPr>
          <p:spPr bwMode="auto">
            <a:xfrm>
              <a:off x="4754563" y="3175000"/>
              <a:ext cx="1838325" cy="2500313"/>
            </a:xfrm>
            <a:custGeom>
              <a:avLst/>
              <a:gdLst>
                <a:gd name="T0" fmla="*/ 2147483647 w 115"/>
                <a:gd name="T1" fmla="*/ 0 h 160"/>
                <a:gd name="T2" fmla="*/ 2147483647 w 115"/>
                <a:gd name="T3" fmla="*/ 2147483647 h 160"/>
                <a:gd name="T4" fmla="*/ 2147483647 w 115"/>
                <a:gd name="T5" fmla="*/ 2147483647 h 160"/>
                <a:gd name="T6" fmla="*/ 2147483647 w 115"/>
                <a:gd name="T7" fmla="*/ 2147483647 h 160"/>
                <a:gd name="T8" fmla="*/ 2147483647 w 115"/>
                <a:gd name="T9" fmla="*/ 0 h 160"/>
                <a:gd name="T10" fmla="*/ 0 60000 65536"/>
                <a:gd name="T11" fmla="*/ 0 60000 65536"/>
                <a:gd name="T12" fmla="*/ 0 60000 65536"/>
                <a:gd name="T13" fmla="*/ 0 60000 65536"/>
                <a:gd name="T14" fmla="*/ 0 60000 65536"/>
                <a:gd name="T15" fmla="*/ 0 w 115"/>
                <a:gd name="T16" fmla="*/ 0 h 160"/>
                <a:gd name="T17" fmla="*/ 115 w 115"/>
                <a:gd name="T18" fmla="*/ 160 h 160"/>
              </a:gdLst>
              <a:ahLst/>
              <a:cxnLst>
                <a:cxn ang="T10">
                  <a:pos x="T0" y="T1"/>
                </a:cxn>
                <a:cxn ang="T11">
                  <a:pos x="T2" y="T3"/>
                </a:cxn>
                <a:cxn ang="T12">
                  <a:pos x="T4" y="T5"/>
                </a:cxn>
                <a:cxn ang="T13">
                  <a:pos x="T6" y="T7"/>
                </a:cxn>
                <a:cxn ang="T14">
                  <a:pos x="T8" y="T9"/>
                </a:cxn>
              </a:cxnLst>
              <a:rect l="T15" t="T16" r="T17" b="T18"/>
              <a:pathLst>
                <a:path w="115" h="160">
                  <a:moveTo>
                    <a:pt x="10" y="0"/>
                  </a:moveTo>
                  <a:cubicBezTo>
                    <a:pt x="4" y="15"/>
                    <a:pt x="1" y="31"/>
                    <a:pt x="1" y="46"/>
                  </a:cubicBezTo>
                  <a:cubicBezTo>
                    <a:pt x="0" y="105"/>
                    <a:pt x="44" y="154"/>
                    <a:pt x="102" y="160"/>
                  </a:cubicBezTo>
                  <a:lnTo>
                    <a:pt x="115" y="47"/>
                  </a:lnTo>
                  <a:lnTo>
                    <a:pt x="10" y="0"/>
                  </a:lnTo>
                  <a:close/>
                </a:path>
              </a:pathLst>
            </a:custGeom>
            <a:solidFill>
              <a:schemeClr val="tx2"/>
            </a:solidFill>
            <a:ln w="15875">
              <a:solidFill>
                <a:srgbClr val="000000"/>
              </a:solidFill>
              <a:prstDash val="solid"/>
              <a:round/>
              <a:headEnd/>
              <a:tailEnd/>
            </a:ln>
          </p:spPr>
          <p:txBody>
            <a:bodyPr/>
            <a:lstStyle/>
            <a:p>
              <a:endParaRPr lang="de-DE"/>
            </a:p>
          </p:txBody>
        </p:sp>
        <p:sp>
          <p:nvSpPr>
            <p:cNvPr id="11" name="Freeform 9"/>
            <p:cNvSpPr>
              <a:spLocks/>
            </p:cNvSpPr>
            <p:nvPr/>
          </p:nvSpPr>
          <p:spPr bwMode="auto">
            <a:xfrm>
              <a:off x="4913313" y="2127250"/>
              <a:ext cx="1679575" cy="1782763"/>
            </a:xfrm>
            <a:custGeom>
              <a:avLst/>
              <a:gdLst>
                <a:gd name="T0" fmla="*/ 2147483647 w 105"/>
                <a:gd name="T1" fmla="*/ 0 h 114"/>
                <a:gd name="T2" fmla="*/ 0 w 105"/>
                <a:gd name="T3" fmla="*/ 2147483647 h 114"/>
                <a:gd name="T4" fmla="*/ 2147483647 w 105"/>
                <a:gd name="T5" fmla="*/ 2147483647 h 114"/>
                <a:gd name="T6" fmla="*/ 2147483647 w 105"/>
                <a:gd name="T7" fmla="*/ 0 h 114"/>
                <a:gd name="T8" fmla="*/ 0 60000 65536"/>
                <a:gd name="T9" fmla="*/ 0 60000 65536"/>
                <a:gd name="T10" fmla="*/ 0 60000 65536"/>
                <a:gd name="T11" fmla="*/ 0 60000 65536"/>
                <a:gd name="T12" fmla="*/ 0 w 105"/>
                <a:gd name="T13" fmla="*/ 0 h 114"/>
                <a:gd name="T14" fmla="*/ 105 w 105"/>
                <a:gd name="T15" fmla="*/ 114 h 114"/>
              </a:gdLst>
              <a:ahLst/>
              <a:cxnLst>
                <a:cxn ang="T8">
                  <a:pos x="T0" y="T1"/>
                </a:cxn>
                <a:cxn ang="T9">
                  <a:pos x="T2" y="T3"/>
                </a:cxn>
                <a:cxn ang="T10">
                  <a:pos x="T4" y="T5"/>
                </a:cxn>
                <a:cxn ang="T11">
                  <a:pos x="T6" y="T7"/>
                </a:cxn>
              </a:cxnLst>
              <a:rect l="T12" t="T13" r="T14" b="T15"/>
              <a:pathLst>
                <a:path w="105" h="114">
                  <a:moveTo>
                    <a:pt x="104" y="0"/>
                  </a:moveTo>
                  <a:cubicBezTo>
                    <a:pt x="59" y="0"/>
                    <a:pt x="18" y="26"/>
                    <a:pt x="0" y="67"/>
                  </a:cubicBezTo>
                  <a:lnTo>
                    <a:pt x="105" y="114"/>
                  </a:lnTo>
                  <a:lnTo>
                    <a:pt x="104" y="0"/>
                  </a:lnTo>
                  <a:close/>
                </a:path>
              </a:pathLst>
            </a:custGeom>
            <a:solidFill>
              <a:schemeClr val="accent1"/>
            </a:solidFill>
            <a:ln w="15875">
              <a:solidFill>
                <a:srgbClr val="000000"/>
              </a:solidFill>
              <a:prstDash val="solid"/>
              <a:round/>
              <a:headEnd/>
              <a:tailEnd/>
            </a:ln>
          </p:spPr>
          <p:txBody>
            <a:bodyPr/>
            <a:lstStyle/>
            <a:p>
              <a:endParaRPr lang="de-DE"/>
            </a:p>
          </p:txBody>
        </p:sp>
        <p:sp>
          <p:nvSpPr>
            <p:cNvPr id="12" name="Oval 7"/>
            <p:cNvSpPr>
              <a:spLocks noChangeArrowheads="1"/>
            </p:cNvSpPr>
            <p:nvPr/>
          </p:nvSpPr>
          <p:spPr bwMode="auto">
            <a:xfrm>
              <a:off x="684213" y="2593975"/>
              <a:ext cx="2457450" cy="2441575"/>
            </a:xfrm>
            <a:prstGeom prst="ellipse">
              <a:avLst/>
            </a:prstGeom>
            <a:solidFill>
              <a:schemeClr val="tx2"/>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A010 – Administration</a:t>
              </a:r>
            </a:p>
            <a:p>
              <a:pPr algn="ctr">
                <a:spcBef>
                  <a:spcPct val="0"/>
                </a:spcBef>
                <a:buClrTx/>
                <a:buFontTx/>
                <a:buNone/>
              </a:pPr>
              <a:r>
                <a:rPr lang="en-US" altLang="de-DE" sz="1800" b="0">
                  <a:solidFill>
                    <a:schemeClr val="bg1"/>
                  </a:solidFill>
                </a:rPr>
                <a:t>Rent Expense</a:t>
              </a:r>
            </a:p>
            <a:p>
              <a:pPr algn="ctr">
                <a:spcBef>
                  <a:spcPct val="0"/>
                </a:spcBef>
                <a:buClrTx/>
                <a:buFontTx/>
                <a:buNone/>
              </a:pPr>
              <a:r>
                <a:rPr lang="en-US" altLang="de-DE" sz="1800" b="0">
                  <a:solidFill>
                    <a:schemeClr val="bg1"/>
                  </a:solidFill>
                </a:rPr>
                <a:t>$1,500</a:t>
              </a:r>
            </a:p>
          </p:txBody>
        </p:sp>
        <p:sp>
          <p:nvSpPr>
            <p:cNvPr id="13" name="AutoShape 8"/>
            <p:cNvSpPr>
              <a:spLocks noChangeArrowheads="1"/>
            </p:cNvSpPr>
            <p:nvPr/>
          </p:nvSpPr>
          <p:spPr bwMode="auto">
            <a:xfrm>
              <a:off x="3294063" y="3308350"/>
              <a:ext cx="1371600" cy="1066800"/>
            </a:xfrm>
            <a:prstGeom prst="rightArrow">
              <a:avLst>
                <a:gd name="adj1" fmla="val 50000"/>
                <a:gd name="adj2" fmla="val 32143"/>
              </a:avLst>
            </a:prstGeom>
            <a:solidFill>
              <a:schemeClr val="tx2"/>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chemeClr val="bg1"/>
                  </a:solidFill>
                </a:rPr>
                <a:t>Distribution</a:t>
              </a:r>
            </a:p>
          </p:txBody>
        </p:sp>
        <p:sp>
          <p:nvSpPr>
            <p:cNvPr id="14"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Sending cost center</a:t>
              </a:r>
            </a:p>
          </p:txBody>
        </p:sp>
        <p:sp>
          <p:nvSpPr>
            <p:cNvPr id="15" name="Rectangle 5"/>
            <p:cNvSpPr>
              <a:spLocks noChangeArrowheads="1"/>
            </p:cNvSpPr>
            <p:nvPr/>
          </p:nvSpPr>
          <p:spPr bwMode="auto">
            <a:xfrm>
              <a:off x="2771775" y="1989138"/>
              <a:ext cx="23764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Primary cost element specifies allocation type</a:t>
              </a:r>
            </a:p>
          </p:txBody>
        </p:sp>
        <p:sp>
          <p:nvSpPr>
            <p:cNvPr id="16"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Receiving cost centers</a:t>
              </a:r>
            </a:p>
          </p:txBody>
        </p:sp>
        <p:sp>
          <p:nvSpPr>
            <p:cNvPr id="17" name="Rectangle 17"/>
            <p:cNvSpPr>
              <a:spLocks noChangeArrowheads="1"/>
            </p:cNvSpPr>
            <p:nvPr/>
          </p:nvSpPr>
          <p:spPr bwMode="auto">
            <a:xfrm>
              <a:off x="7808913" y="468788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8" name="Rectangle 18"/>
            <p:cNvSpPr>
              <a:spLocks noChangeArrowheads="1"/>
            </p:cNvSpPr>
            <p:nvPr/>
          </p:nvSpPr>
          <p:spPr bwMode="auto">
            <a:xfrm>
              <a:off x="7839075" y="4735513"/>
              <a:ext cx="541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A015 </a:t>
              </a:r>
              <a:endParaRPr lang="de-DE" altLang="de-DE"/>
            </a:p>
          </p:txBody>
        </p:sp>
        <p:sp>
          <p:nvSpPr>
            <p:cNvPr id="19" name="Rectangle 19"/>
            <p:cNvSpPr>
              <a:spLocks noChangeArrowheads="1"/>
            </p:cNvSpPr>
            <p:nvPr/>
          </p:nvSpPr>
          <p:spPr bwMode="auto">
            <a:xfrm>
              <a:off x="7886700" y="5002213"/>
              <a:ext cx="3952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 $75</a:t>
              </a:r>
              <a:endParaRPr lang="de-DE" altLang="de-DE"/>
            </a:p>
          </p:txBody>
        </p:sp>
        <p:sp>
          <p:nvSpPr>
            <p:cNvPr id="20" name="Rectangle 20"/>
            <p:cNvSpPr>
              <a:spLocks noChangeArrowheads="1"/>
            </p:cNvSpPr>
            <p:nvPr/>
          </p:nvSpPr>
          <p:spPr bwMode="auto">
            <a:xfrm>
              <a:off x="7304088" y="4986338"/>
              <a:ext cx="534987"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1" name="Rectangle 21"/>
            <p:cNvSpPr>
              <a:spLocks noChangeArrowheads="1"/>
            </p:cNvSpPr>
            <p:nvPr/>
          </p:nvSpPr>
          <p:spPr bwMode="auto">
            <a:xfrm>
              <a:off x="7335838" y="5033963"/>
              <a:ext cx="541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A020 </a:t>
              </a:r>
              <a:endParaRPr lang="de-DE" altLang="de-DE"/>
            </a:p>
          </p:txBody>
        </p:sp>
        <p:sp>
          <p:nvSpPr>
            <p:cNvPr id="22" name="Rectangle 22"/>
            <p:cNvSpPr>
              <a:spLocks noChangeArrowheads="1"/>
            </p:cNvSpPr>
            <p:nvPr/>
          </p:nvSpPr>
          <p:spPr bwMode="auto">
            <a:xfrm>
              <a:off x="7383463" y="5302250"/>
              <a:ext cx="3952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 $50</a:t>
              </a:r>
              <a:endParaRPr lang="de-DE" altLang="de-DE"/>
            </a:p>
          </p:txBody>
        </p:sp>
        <p:sp>
          <p:nvSpPr>
            <p:cNvPr id="23" name="Rectangle 23"/>
            <p:cNvSpPr>
              <a:spLocks noChangeArrowheads="1"/>
            </p:cNvSpPr>
            <p:nvPr/>
          </p:nvSpPr>
          <p:spPr bwMode="auto">
            <a:xfrm>
              <a:off x="6800850" y="5395913"/>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4" name="Rectangle 24"/>
            <p:cNvSpPr>
              <a:spLocks noChangeArrowheads="1"/>
            </p:cNvSpPr>
            <p:nvPr/>
          </p:nvSpPr>
          <p:spPr bwMode="auto">
            <a:xfrm>
              <a:off x="6831013" y="5443538"/>
              <a:ext cx="7000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S005 – </a:t>
              </a:r>
              <a:endParaRPr lang="de-DE" altLang="de-DE"/>
            </a:p>
          </p:txBody>
        </p:sp>
        <p:sp>
          <p:nvSpPr>
            <p:cNvPr id="25" name="Rectangle 25"/>
            <p:cNvSpPr>
              <a:spLocks noChangeArrowheads="1"/>
            </p:cNvSpPr>
            <p:nvPr/>
          </p:nvSpPr>
          <p:spPr bwMode="auto">
            <a:xfrm>
              <a:off x="6942138" y="5711825"/>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$100</a:t>
              </a:r>
              <a:endParaRPr lang="de-DE" altLang="de-DE"/>
            </a:p>
          </p:txBody>
        </p:sp>
        <p:sp>
          <p:nvSpPr>
            <p:cNvPr id="26" name="Rectangle 26"/>
            <p:cNvSpPr>
              <a:spLocks noChangeArrowheads="1"/>
            </p:cNvSpPr>
            <p:nvPr/>
          </p:nvSpPr>
          <p:spPr bwMode="auto">
            <a:xfrm>
              <a:off x="5413375" y="5459413"/>
              <a:ext cx="1103313" cy="377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7" name="Rectangle 27"/>
            <p:cNvSpPr>
              <a:spLocks noChangeArrowheads="1"/>
            </p:cNvSpPr>
            <p:nvPr/>
          </p:nvSpPr>
          <p:spPr bwMode="auto">
            <a:xfrm>
              <a:off x="5445125" y="5507038"/>
              <a:ext cx="1038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S010 – $50</a:t>
              </a:r>
              <a:endParaRPr lang="de-DE" altLang="de-DE"/>
            </a:p>
          </p:txBody>
        </p:sp>
        <p:sp>
          <p:nvSpPr>
            <p:cNvPr id="28" name="Rectangle 28"/>
            <p:cNvSpPr>
              <a:spLocks noChangeArrowheads="1"/>
            </p:cNvSpPr>
            <p:nvPr/>
          </p:nvSpPr>
          <p:spPr bwMode="auto">
            <a:xfrm>
              <a:off x="6973888" y="347503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9" name="Rectangle 29"/>
            <p:cNvSpPr>
              <a:spLocks noChangeArrowheads="1"/>
            </p:cNvSpPr>
            <p:nvPr/>
          </p:nvSpPr>
          <p:spPr bwMode="auto">
            <a:xfrm>
              <a:off x="7005638" y="352266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A010 – </a:t>
              </a:r>
              <a:endParaRPr lang="de-DE" altLang="de-DE"/>
            </a:p>
          </p:txBody>
        </p:sp>
        <p:sp>
          <p:nvSpPr>
            <p:cNvPr id="30" name="Rectangle 30"/>
            <p:cNvSpPr>
              <a:spLocks noChangeArrowheads="1"/>
            </p:cNvSpPr>
            <p:nvPr/>
          </p:nvSpPr>
          <p:spPr bwMode="auto">
            <a:xfrm>
              <a:off x="7115175" y="378936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$300</a:t>
              </a:r>
              <a:endParaRPr lang="de-DE" altLang="de-DE"/>
            </a:p>
          </p:txBody>
        </p:sp>
        <p:sp>
          <p:nvSpPr>
            <p:cNvPr id="31" name="Rectangle 31"/>
            <p:cNvSpPr>
              <a:spLocks noChangeArrowheads="1"/>
            </p:cNvSpPr>
            <p:nvPr/>
          </p:nvSpPr>
          <p:spPr bwMode="auto">
            <a:xfrm>
              <a:off x="5476875" y="3946525"/>
              <a:ext cx="709613"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2" name="Rectangle 32"/>
            <p:cNvSpPr>
              <a:spLocks noChangeArrowheads="1"/>
            </p:cNvSpPr>
            <p:nvPr/>
          </p:nvSpPr>
          <p:spPr bwMode="auto">
            <a:xfrm>
              <a:off x="5508625" y="3994150"/>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D005 – </a:t>
              </a:r>
              <a:endParaRPr lang="de-DE" altLang="de-DE"/>
            </a:p>
          </p:txBody>
        </p:sp>
        <p:sp>
          <p:nvSpPr>
            <p:cNvPr id="33" name="Rectangle 33"/>
            <p:cNvSpPr>
              <a:spLocks noChangeArrowheads="1"/>
            </p:cNvSpPr>
            <p:nvPr/>
          </p:nvSpPr>
          <p:spPr bwMode="auto">
            <a:xfrm>
              <a:off x="5618163" y="4262438"/>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$450</a:t>
              </a:r>
              <a:endParaRPr lang="de-DE" altLang="de-DE"/>
            </a:p>
          </p:txBody>
        </p:sp>
        <p:sp>
          <p:nvSpPr>
            <p:cNvPr id="34" name="Rectangle 34"/>
            <p:cNvSpPr>
              <a:spLocks noChangeArrowheads="1"/>
            </p:cNvSpPr>
            <p:nvPr/>
          </p:nvSpPr>
          <p:spPr bwMode="auto">
            <a:xfrm>
              <a:off x="5634038" y="2717800"/>
              <a:ext cx="709612" cy="646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5" name="Rectangle 35"/>
            <p:cNvSpPr>
              <a:spLocks noChangeArrowheads="1"/>
            </p:cNvSpPr>
            <p:nvPr/>
          </p:nvSpPr>
          <p:spPr bwMode="auto">
            <a:xfrm>
              <a:off x="5665788" y="2765425"/>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D010 – </a:t>
              </a:r>
              <a:endParaRPr lang="de-DE" altLang="de-DE"/>
            </a:p>
          </p:txBody>
        </p:sp>
        <p:sp>
          <p:nvSpPr>
            <p:cNvPr id="36" name="Rectangle 36"/>
            <p:cNvSpPr>
              <a:spLocks noChangeArrowheads="1"/>
            </p:cNvSpPr>
            <p:nvPr/>
          </p:nvSpPr>
          <p:spPr bwMode="auto">
            <a:xfrm>
              <a:off x="5776913" y="3033713"/>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$275</a:t>
              </a:r>
              <a:endParaRPr lang="de-DE" altLang="de-DE"/>
            </a:p>
          </p:txBody>
        </p:sp>
        <p:sp>
          <p:nvSpPr>
            <p:cNvPr id="37" name="Rectangle 37"/>
            <p:cNvSpPr>
              <a:spLocks noChangeArrowheads="1"/>
            </p:cNvSpPr>
            <p:nvPr/>
          </p:nvSpPr>
          <p:spPr bwMode="auto">
            <a:xfrm>
              <a:off x="6532563" y="2528888"/>
              <a:ext cx="708025" cy="646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8" name="Rectangle 38"/>
            <p:cNvSpPr>
              <a:spLocks noChangeArrowheads="1"/>
            </p:cNvSpPr>
            <p:nvPr/>
          </p:nvSpPr>
          <p:spPr bwMode="auto">
            <a:xfrm>
              <a:off x="6564313" y="2576513"/>
              <a:ext cx="711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A005 – </a:t>
              </a:r>
              <a:endParaRPr lang="de-DE" altLang="de-DE"/>
            </a:p>
          </p:txBody>
        </p:sp>
        <p:sp>
          <p:nvSpPr>
            <p:cNvPr id="39" name="Rectangle 39"/>
            <p:cNvSpPr>
              <a:spLocks noChangeArrowheads="1"/>
            </p:cNvSpPr>
            <p:nvPr/>
          </p:nvSpPr>
          <p:spPr bwMode="auto">
            <a:xfrm>
              <a:off x="6673850" y="2844800"/>
              <a:ext cx="450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$200</a:t>
              </a:r>
              <a:endParaRPr lang="de-DE" altLang="de-DE"/>
            </a:p>
          </p:txBody>
        </p:sp>
      </p:grpSp>
    </p:spTree>
    <p:extLst>
      <p:ext uri="{BB962C8B-B14F-4D97-AF65-F5344CB8AC3E}">
        <p14:creationId xmlns:p14="http://schemas.microsoft.com/office/powerpoint/2010/main" val="27113637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a:latin typeface="Arial" panose="020B0604020202020204" pitchFamily="34" charset="0"/>
              </a:rPr>
              <a:t>Assessment</a:t>
            </a:r>
            <a:endParaRPr lang="de-DE"/>
          </a:p>
        </p:txBody>
      </p:sp>
      <p:grpSp>
        <p:nvGrpSpPr>
          <p:cNvPr id="32" name="Gruppieren 31"/>
          <p:cNvGrpSpPr/>
          <p:nvPr/>
        </p:nvGrpSpPr>
        <p:grpSpPr>
          <a:xfrm>
            <a:off x="2013550" y="1653507"/>
            <a:ext cx="8166100" cy="4316413"/>
            <a:chOff x="539750" y="1412875"/>
            <a:chExt cx="8166100" cy="4316413"/>
          </a:xfrm>
        </p:grpSpPr>
        <p:sp>
          <p:nvSpPr>
            <p:cNvPr id="4" name="Freeform 41"/>
            <p:cNvSpPr>
              <a:spLocks/>
            </p:cNvSpPr>
            <p:nvPr/>
          </p:nvSpPr>
          <p:spPr bwMode="auto">
            <a:xfrm>
              <a:off x="6454775" y="2317750"/>
              <a:ext cx="1333500" cy="1666875"/>
            </a:xfrm>
            <a:custGeom>
              <a:avLst/>
              <a:gdLst>
                <a:gd name="T0" fmla="*/ 2147483647 w 84"/>
                <a:gd name="T1" fmla="*/ 2147483647 h 105"/>
                <a:gd name="T2" fmla="*/ 0 w 84"/>
                <a:gd name="T3" fmla="*/ 2147483647 h 105"/>
                <a:gd name="T4" fmla="*/ 0 w 84"/>
                <a:gd name="T5" fmla="*/ 2147483647 h 105"/>
                <a:gd name="T6" fmla="*/ 0 w 84"/>
                <a:gd name="T7" fmla="*/ 2147483647 h 105"/>
                <a:gd name="T8" fmla="*/ 2147483647 w 84"/>
                <a:gd name="T9" fmla="*/ 2147483647 h 105"/>
                <a:gd name="T10" fmla="*/ 0 60000 65536"/>
                <a:gd name="T11" fmla="*/ 0 60000 65536"/>
                <a:gd name="T12" fmla="*/ 0 60000 65536"/>
                <a:gd name="T13" fmla="*/ 0 60000 65536"/>
                <a:gd name="T14" fmla="*/ 0 60000 65536"/>
                <a:gd name="T15" fmla="*/ 0 w 84"/>
                <a:gd name="T16" fmla="*/ 0 h 105"/>
                <a:gd name="T17" fmla="*/ 84 w 84"/>
                <a:gd name="T18" fmla="*/ 105 h 105"/>
              </a:gdLst>
              <a:ahLst/>
              <a:cxnLst>
                <a:cxn ang="T10">
                  <a:pos x="T0" y="T1"/>
                </a:cxn>
                <a:cxn ang="T11">
                  <a:pos x="T2" y="T3"/>
                </a:cxn>
                <a:cxn ang="T12">
                  <a:pos x="T4" y="T5"/>
                </a:cxn>
                <a:cxn ang="T13">
                  <a:pos x="T6" y="T7"/>
                </a:cxn>
                <a:cxn ang="T14">
                  <a:pos x="T8" y="T9"/>
                </a:cxn>
              </a:cxnLst>
              <a:rect l="T15" t="T16" r="T17" b="T18"/>
              <a:pathLst>
                <a:path w="84" h="105">
                  <a:moveTo>
                    <a:pt x="84" y="43"/>
                  </a:moveTo>
                  <a:cubicBezTo>
                    <a:pt x="64" y="16"/>
                    <a:pt x="33" y="1"/>
                    <a:pt x="0" y="1"/>
                  </a:cubicBezTo>
                  <a:cubicBezTo>
                    <a:pt x="0" y="0"/>
                    <a:pt x="0" y="1"/>
                    <a:pt x="0" y="1"/>
                  </a:cubicBezTo>
                  <a:lnTo>
                    <a:pt x="0" y="105"/>
                  </a:lnTo>
                  <a:lnTo>
                    <a:pt x="84" y="43"/>
                  </a:lnTo>
                  <a:close/>
                </a:path>
              </a:pathLst>
            </a:custGeom>
            <a:solidFill>
              <a:schemeClr val="accent2"/>
            </a:solidFill>
            <a:ln w="15875">
              <a:solidFill>
                <a:srgbClr val="000000"/>
              </a:solidFill>
              <a:prstDash val="solid"/>
              <a:round/>
              <a:headEnd/>
              <a:tailEnd/>
            </a:ln>
          </p:spPr>
          <p:txBody>
            <a:bodyPr/>
            <a:lstStyle/>
            <a:p>
              <a:endParaRPr lang="de-DE"/>
            </a:p>
          </p:txBody>
        </p:sp>
        <p:sp>
          <p:nvSpPr>
            <p:cNvPr id="5" name="Freeform 42"/>
            <p:cNvSpPr>
              <a:spLocks/>
            </p:cNvSpPr>
            <p:nvPr/>
          </p:nvSpPr>
          <p:spPr bwMode="auto">
            <a:xfrm>
              <a:off x="6486525" y="3032125"/>
              <a:ext cx="1571625" cy="982663"/>
            </a:xfrm>
            <a:custGeom>
              <a:avLst/>
              <a:gdLst>
                <a:gd name="T0" fmla="*/ 2147483647 w 99"/>
                <a:gd name="T1" fmla="*/ 2147483647 h 62"/>
                <a:gd name="T2" fmla="*/ 2147483647 w 99"/>
                <a:gd name="T3" fmla="*/ 0 h 62"/>
                <a:gd name="T4" fmla="*/ 0 w 99"/>
                <a:gd name="T5" fmla="*/ 2147483647 h 62"/>
                <a:gd name="T6" fmla="*/ 2147483647 w 99"/>
                <a:gd name="T7" fmla="*/ 2147483647 h 62"/>
                <a:gd name="T8" fmla="*/ 0 60000 65536"/>
                <a:gd name="T9" fmla="*/ 0 60000 65536"/>
                <a:gd name="T10" fmla="*/ 0 60000 65536"/>
                <a:gd name="T11" fmla="*/ 0 60000 65536"/>
                <a:gd name="T12" fmla="*/ 0 w 99"/>
                <a:gd name="T13" fmla="*/ 0 h 62"/>
                <a:gd name="T14" fmla="*/ 99 w 99"/>
                <a:gd name="T15" fmla="*/ 62 h 62"/>
              </a:gdLst>
              <a:ahLst/>
              <a:cxnLst>
                <a:cxn ang="T8">
                  <a:pos x="T0" y="T1"/>
                </a:cxn>
                <a:cxn ang="T9">
                  <a:pos x="T2" y="T3"/>
                </a:cxn>
                <a:cxn ang="T10">
                  <a:pos x="T4" y="T5"/>
                </a:cxn>
                <a:cxn ang="T11">
                  <a:pos x="T6" y="T7"/>
                </a:cxn>
              </a:cxnLst>
              <a:rect l="T12" t="T13" r="T14" b="T15"/>
              <a:pathLst>
                <a:path w="99" h="62">
                  <a:moveTo>
                    <a:pt x="99" y="29"/>
                  </a:moveTo>
                  <a:cubicBezTo>
                    <a:pt x="96" y="19"/>
                    <a:pt x="91" y="9"/>
                    <a:pt x="84" y="0"/>
                  </a:cubicBezTo>
                  <a:lnTo>
                    <a:pt x="0" y="62"/>
                  </a:lnTo>
                  <a:lnTo>
                    <a:pt x="99" y="29"/>
                  </a:lnTo>
                  <a:close/>
                </a:path>
              </a:pathLst>
            </a:custGeom>
            <a:solidFill>
              <a:srgbClr val="FCEB6A"/>
            </a:solidFill>
            <a:ln w="15875">
              <a:solidFill>
                <a:srgbClr val="000000"/>
              </a:solidFill>
              <a:prstDash val="solid"/>
              <a:round/>
              <a:headEnd/>
              <a:tailEnd/>
            </a:ln>
          </p:spPr>
          <p:txBody>
            <a:bodyPr/>
            <a:lstStyle/>
            <a:p>
              <a:endParaRPr lang="de-DE"/>
            </a:p>
          </p:txBody>
        </p:sp>
        <p:sp>
          <p:nvSpPr>
            <p:cNvPr id="6" name="Freeform 43"/>
            <p:cNvSpPr>
              <a:spLocks/>
            </p:cNvSpPr>
            <p:nvPr/>
          </p:nvSpPr>
          <p:spPr bwMode="auto">
            <a:xfrm>
              <a:off x="6486525" y="3532188"/>
              <a:ext cx="1666875" cy="1030287"/>
            </a:xfrm>
            <a:custGeom>
              <a:avLst/>
              <a:gdLst>
                <a:gd name="T0" fmla="*/ 2147483647 w 105"/>
                <a:gd name="T1" fmla="*/ 2147483647 h 65"/>
                <a:gd name="T2" fmla="*/ 2147483647 w 105"/>
                <a:gd name="T3" fmla="*/ 2147483647 h 65"/>
                <a:gd name="T4" fmla="*/ 2147483647 w 105"/>
                <a:gd name="T5" fmla="*/ 0 h 65"/>
                <a:gd name="T6" fmla="*/ 0 w 105"/>
                <a:gd name="T7" fmla="*/ 2147483647 h 65"/>
                <a:gd name="T8" fmla="*/ 2147483647 w 105"/>
                <a:gd name="T9" fmla="*/ 2147483647 h 65"/>
                <a:gd name="T10" fmla="*/ 0 60000 65536"/>
                <a:gd name="T11" fmla="*/ 0 60000 65536"/>
                <a:gd name="T12" fmla="*/ 0 60000 65536"/>
                <a:gd name="T13" fmla="*/ 0 60000 65536"/>
                <a:gd name="T14" fmla="*/ 0 60000 65536"/>
                <a:gd name="T15" fmla="*/ 0 w 105"/>
                <a:gd name="T16" fmla="*/ 0 h 65"/>
                <a:gd name="T17" fmla="*/ 105 w 105"/>
                <a:gd name="T18" fmla="*/ 65 h 65"/>
              </a:gdLst>
              <a:ahLst/>
              <a:cxnLst>
                <a:cxn ang="T10">
                  <a:pos x="T0" y="T1"/>
                </a:cxn>
                <a:cxn ang="T11">
                  <a:pos x="T2" y="T3"/>
                </a:cxn>
                <a:cxn ang="T12">
                  <a:pos x="T4" y="T5"/>
                </a:cxn>
                <a:cxn ang="T13">
                  <a:pos x="T6" y="T7"/>
                </a:cxn>
                <a:cxn ang="T14">
                  <a:pos x="T8" y="T9"/>
                </a:cxn>
              </a:cxnLst>
              <a:rect l="T15" t="T16" r="T17" b="T18"/>
              <a:pathLst>
                <a:path w="105" h="65">
                  <a:moveTo>
                    <a:pt x="100" y="65"/>
                  </a:moveTo>
                  <a:cubicBezTo>
                    <a:pt x="103" y="55"/>
                    <a:pt x="105" y="44"/>
                    <a:pt x="105" y="33"/>
                  </a:cubicBezTo>
                  <a:cubicBezTo>
                    <a:pt x="105" y="22"/>
                    <a:pt x="103" y="11"/>
                    <a:pt x="99" y="0"/>
                  </a:cubicBezTo>
                  <a:lnTo>
                    <a:pt x="0" y="33"/>
                  </a:lnTo>
                  <a:lnTo>
                    <a:pt x="100" y="65"/>
                  </a:lnTo>
                  <a:close/>
                </a:path>
              </a:pathLst>
            </a:custGeom>
            <a:solidFill>
              <a:srgbClr val="DBB40D"/>
            </a:solidFill>
            <a:ln w="15875">
              <a:solidFill>
                <a:srgbClr val="000000"/>
              </a:solidFill>
              <a:prstDash val="solid"/>
              <a:round/>
              <a:headEnd/>
              <a:tailEnd/>
            </a:ln>
          </p:spPr>
          <p:txBody>
            <a:bodyPr/>
            <a:lstStyle/>
            <a:p>
              <a:endParaRPr lang="de-DE"/>
            </a:p>
          </p:txBody>
        </p:sp>
        <p:sp>
          <p:nvSpPr>
            <p:cNvPr id="7" name="Freeform 44"/>
            <p:cNvSpPr>
              <a:spLocks/>
            </p:cNvSpPr>
            <p:nvPr/>
          </p:nvSpPr>
          <p:spPr bwMode="auto">
            <a:xfrm>
              <a:off x="5470525" y="4078288"/>
              <a:ext cx="2571750" cy="1651000"/>
            </a:xfrm>
            <a:custGeom>
              <a:avLst/>
              <a:gdLst>
                <a:gd name="T0" fmla="*/ 0 w 162"/>
                <a:gd name="T1" fmla="*/ 2147483647 h 104"/>
                <a:gd name="T2" fmla="*/ 2147483647 w 162"/>
                <a:gd name="T3" fmla="*/ 2147483647 h 104"/>
                <a:gd name="T4" fmla="*/ 2147483647 w 162"/>
                <a:gd name="T5" fmla="*/ 2147483647 h 104"/>
                <a:gd name="T6" fmla="*/ 2147483647 w 162"/>
                <a:gd name="T7" fmla="*/ 0 h 104"/>
                <a:gd name="T8" fmla="*/ 0 w 162"/>
                <a:gd name="T9" fmla="*/ 2147483647 h 104"/>
                <a:gd name="T10" fmla="*/ 0 60000 65536"/>
                <a:gd name="T11" fmla="*/ 0 60000 65536"/>
                <a:gd name="T12" fmla="*/ 0 60000 65536"/>
                <a:gd name="T13" fmla="*/ 0 60000 65536"/>
                <a:gd name="T14" fmla="*/ 0 60000 65536"/>
                <a:gd name="T15" fmla="*/ 0 w 162"/>
                <a:gd name="T16" fmla="*/ 0 h 104"/>
                <a:gd name="T17" fmla="*/ 162 w 162"/>
                <a:gd name="T18" fmla="*/ 104 h 104"/>
              </a:gdLst>
              <a:ahLst/>
              <a:cxnLst>
                <a:cxn ang="T10">
                  <a:pos x="T0" y="T1"/>
                </a:cxn>
                <a:cxn ang="T11">
                  <a:pos x="T2" y="T3"/>
                </a:cxn>
                <a:cxn ang="T12">
                  <a:pos x="T4" y="T5"/>
                </a:cxn>
                <a:cxn ang="T13">
                  <a:pos x="T6" y="T7"/>
                </a:cxn>
                <a:cxn ang="T14">
                  <a:pos x="T8" y="T9"/>
                </a:cxn>
              </a:cxnLst>
              <a:rect l="T15" t="T16" r="T17" b="T18"/>
              <a:pathLst>
                <a:path w="162" h="104">
                  <a:moveTo>
                    <a:pt x="0" y="84"/>
                  </a:moveTo>
                  <a:cubicBezTo>
                    <a:pt x="18" y="97"/>
                    <a:pt x="40" y="104"/>
                    <a:pt x="62" y="104"/>
                  </a:cubicBezTo>
                  <a:cubicBezTo>
                    <a:pt x="107" y="104"/>
                    <a:pt x="148" y="75"/>
                    <a:pt x="162" y="32"/>
                  </a:cubicBezTo>
                  <a:lnTo>
                    <a:pt x="62" y="0"/>
                  </a:lnTo>
                  <a:lnTo>
                    <a:pt x="0" y="84"/>
                  </a:lnTo>
                  <a:close/>
                </a:path>
              </a:pathLst>
            </a:custGeom>
            <a:solidFill>
              <a:srgbClr val="B2E6B2"/>
            </a:solidFill>
            <a:ln w="15875">
              <a:solidFill>
                <a:srgbClr val="000000"/>
              </a:solidFill>
              <a:prstDash val="solid"/>
              <a:round/>
              <a:headEnd/>
              <a:tailEnd/>
            </a:ln>
          </p:spPr>
          <p:txBody>
            <a:bodyPr/>
            <a:lstStyle/>
            <a:p>
              <a:endParaRPr lang="de-DE"/>
            </a:p>
          </p:txBody>
        </p:sp>
        <p:sp>
          <p:nvSpPr>
            <p:cNvPr id="8" name="Freeform 45"/>
            <p:cNvSpPr>
              <a:spLocks/>
            </p:cNvSpPr>
            <p:nvPr/>
          </p:nvSpPr>
          <p:spPr bwMode="auto">
            <a:xfrm>
              <a:off x="4819650" y="4062413"/>
              <a:ext cx="1587500" cy="1333500"/>
            </a:xfrm>
            <a:custGeom>
              <a:avLst/>
              <a:gdLst>
                <a:gd name="T0" fmla="*/ 0 w 100"/>
                <a:gd name="T1" fmla="*/ 2147483647 h 84"/>
                <a:gd name="T2" fmla="*/ 2147483647 w 100"/>
                <a:gd name="T3" fmla="*/ 2147483647 h 84"/>
                <a:gd name="T4" fmla="*/ 2147483647 w 100"/>
                <a:gd name="T5" fmla="*/ 0 h 84"/>
                <a:gd name="T6" fmla="*/ 0 w 100"/>
                <a:gd name="T7" fmla="*/ 2147483647 h 84"/>
                <a:gd name="T8" fmla="*/ 0 60000 65536"/>
                <a:gd name="T9" fmla="*/ 0 60000 65536"/>
                <a:gd name="T10" fmla="*/ 0 60000 65536"/>
                <a:gd name="T11" fmla="*/ 0 60000 65536"/>
                <a:gd name="T12" fmla="*/ 0 w 100"/>
                <a:gd name="T13" fmla="*/ 0 h 84"/>
                <a:gd name="T14" fmla="*/ 100 w 100"/>
                <a:gd name="T15" fmla="*/ 84 h 84"/>
              </a:gdLst>
              <a:ahLst/>
              <a:cxnLst>
                <a:cxn ang="T8">
                  <a:pos x="T0" y="T1"/>
                </a:cxn>
                <a:cxn ang="T9">
                  <a:pos x="T2" y="T3"/>
                </a:cxn>
                <a:cxn ang="T10">
                  <a:pos x="T4" y="T5"/>
                </a:cxn>
                <a:cxn ang="T11">
                  <a:pos x="T6" y="T7"/>
                </a:cxn>
              </a:cxnLst>
              <a:rect l="T12" t="T13" r="T14" b="T15"/>
              <a:pathLst>
                <a:path w="100" h="84">
                  <a:moveTo>
                    <a:pt x="0" y="32"/>
                  </a:moveTo>
                  <a:cubicBezTo>
                    <a:pt x="7" y="53"/>
                    <a:pt x="20" y="71"/>
                    <a:pt x="38" y="84"/>
                  </a:cubicBezTo>
                  <a:lnTo>
                    <a:pt x="100" y="0"/>
                  </a:lnTo>
                  <a:lnTo>
                    <a:pt x="0" y="32"/>
                  </a:lnTo>
                  <a:close/>
                </a:path>
              </a:pathLst>
            </a:custGeom>
            <a:solidFill>
              <a:schemeClr val="hlink"/>
            </a:solidFill>
            <a:ln w="15875">
              <a:solidFill>
                <a:srgbClr val="000000"/>
              </a:solidFill>
              <a:prstDash val="solid"/>
              <a:round/>
              <a:headEnd/>
              <a:tailEnd/>
            </a:ln>
          </p:spPr>
          <p:txBody>
            <a:bodyPr/>
            <a:lstStyle/>
            <a:p>
              <a:endParaRPr lang="de-DE"/>
            </a:p>
          </p:txBody>
        </p:sp>
        <p:sp>
          <p:nvSpPr>
            <p:cNvPr id="9" name="Freeform 46"/>
            <p:cNvSpPr>
              <a:spLocks/>
            </p:cNvSpPr>
            <p:nvPr/>
          </p:nvSpPr>
          <p:spPr bwMode="auto">
            <a:xfrm>
              <a:off x="4724400" y="2682875"/>
              <a:ext cx="1666875" cy="1839913"/>
            </a:xfrm>
            <a:custGeom>
              <a:avLst/>
              <a:gdLst>
                <a:gd name="T0" fmla="*/ 2147483647 w 105"/>
                <a:gd name="T1" fmla="*/ 0 h 116"/>
                <a:gd name="T2" fmla="*/ 2147483647 w 105"/>
                <a:gd name="T3" fmla="*/ 2147483647 h 116"/>
                <a:gd name="T4" fmla="*/ 2147483647 w 105"/>
                <a:gd name="T5" fmla="*/ 2147483647 h 116"/>
                <a:gd name="T6" fmla="*/ 2147483647 w 105"/>
                <a:gd name="T7" fmla="*/ 2147483647 h 116"/>
                <a:gd name="T8" fmla="*/ 2147483647 w 105"/>
                <a:gd name="T9" fmla="*/ 0 h 116"/>
                <a:gd name="T10" fmla="*/ 0 60000 65536"/>
                <a:gd name="T11" fmla="*/ 0 60000 65536"/>
                <a:gd name="T12" fmla="*/ 0 60000 65536"/>
                <a:gd name="T13" fmla="*/ 0 60000 65536"/>
                <a:gd name="T14" fmla="*/ 0 60000 65536"/>
                <a:gd name="T15" fmla="*/ 0 w 105"/>
                <a:gd name="T16" fmla="*/ 0 h 116"/>
                <a:gd name="T17" fmla="*/ 105 w 105"/>
                <a:gd name="T18" fmla="*/ 116 h 116"/>
              </a:gdLst>
              <a:ahLst/>
              <a:cxnLst>
                <a:cxn ang="T10">
                  <a:pos x="T0" y="T1"/>
                </a:cxn>
                <a:cxn ang="T11">
                  <a:pos x="T2" y="T3"/>
                </a:cxn>
                <a:cxn ang="T12">
                  <a:pos x="T4" y="T5"/>
                </a:cxn>
                <a:cxn ang="T13">
                  <a:pos x="T6" y="T7"/>
                </a:cxn>
                <a:cxn ang="T14">
                  <a:pos x="T8" y="T9"/>
                </a:cxn>
              </a:cxnLst>
              <a:rect l="T15" t="T16" r="T17" b="T18"/>
              <a:pathLst>
                <a:path w="105" h="116">
                  <a:moveTo>
                    <a:pt x="44" y="0"/>
                  </a:moveTo>
                  <a:cubicBezTo>
                    <a:pt x="16" y="19"/>
                    <a:pt x="1" y="51"/>
                    <a:pt x="1" y="84"/>
                  </a:cubicBezTo>
                  <a:cubicBezTo>
                    <a:pt x="0" y="95"/>
                    <a:pt x="2" y="105"/>
                    <a:pt x="5" y="116"/>
                  </a:cubicBezTo>
                  <a:lnTo>
                    <a:pt x="105" y="84"/>
                  </a:lnTo>
                  <a:lnTo>
                    <a:pt x="44" y="0"/>
                  </a:lnTo>
                  <a:close/>
                </a:path>
              </a:pathLst>
            </a:custGeom>
            <a:solidFill>
              <a:schemeClr val="tx2"/>
            </a:solidFill>
            <a:ln w="15875">
              <a:solidFill>
                <a:srgbClr val="000000"/>
              </a:solidFill>
              <a:prstDash val="solid"/>
              <a:round/>
              <a:headEnd/>
              <a:tailEnd/>
            </a:ln>
          </p:spPr>
          <p:txBody>
            <a:bodyPr/>
            <a:lstStyle/>
            <a:p>
              <a:endParaRPr lang="de-DE"/>
            </a:p>
          </p:txBody>
        </p:sp>
        <p:sp>
          <p:nvSpPr>
            <p:cNvPr id="10" name="Freeform 47"/>
            <p:cNvSpPr>
              <a:spLocks/>
            </p:cNvSpPr>
            <p:nvPr/>
          </p:nvSpPr>
          <p:spPr bwMode="auto">
            <a:xfrm>
              <a:off x="5454650" y="2333625"/>
              <a:ext cx="968375" cy="1651000"/>
            </a:xfrm>
            <a:custGeom>
              <a:avLst/>
              <a:gdLst>
                <a:gd name="T0" fmla="*/ 2147483647 w 61"/>
                <a:gd name="T1" fmla="*/ 0 h 104"/>
                <a:gd name="T2" fmla="*/ 0 w 61"/>
                <a:gd name="T3" fmla="*/ 2147483647 h 104"/>
                <a:gd name="T4" fmla="*/ 2147483647 w 61"/>
                <a:gd name="T5" fmla="*/ 2147483647 h 104"/>
                <a:gd name="T6" fmla="*/ 2147483647 w 61"/>
                <a:gd name="T7" fmla="*/ 0 h 104"/>
                <a:gd name="T8" fmla="*/ 0 60000 65536"/>
                <a:gd name="T9" fmla="*/ 0 60000 65536"/>
                <a:gd name="T10" fmla="*/ 0 60000 65536"/>
                <a:gd name="T11" fmla="*/ 0 60000 65536"/>
                <a:gd name="T12" fmla="*/ 0 w 61"/>
                <a:gd name="T13" fmla="*/ 0 h 104"/>
                <a:gd name="T14" fmla="*/ 61 w 61"/>
                <a:gd name="T15" fmla="*/ 104 h 104"/>
              </a:gdLst>
              <a:ahLst/>
              <a:cxnLst>
                <a:cxn ang="T8">
                  <a:pos x="T0" y="T1"/>
                </a:cxn>
                <a:cxn ang="T9">
                  <a:pos x="T2" y="T3"/>
                </a:cxn>
                <a:cxn ang="T10">
                  <a:pos x="T4" y="T5"/>
                </a:cxn>
                <a:cxn ang="T11">
                  <a:pos x="T6" y="T7"/>
                </a:cxn>
              </a:cxnLst>
              <a:rect l="T12" t="T13" r="T14" b="T15"/>
              <a:pathLst>
                <a:path w="61" h="104">
                  <a:moveTo>
                    <a:pt x="61" y="0"/>
                  </a:moveTo>
                  <a:cubicBezTo>
                    <a:pt x="39" y="0"/>
                    <a:pt x="17" y="7"/>
                    <a:pt x="0" y="20"/>
                  </a:cubicBezTo>
                  <a:lnTo>
                    <a:pt x="61" y="104"/>
                  </a:lnTo>
                  <a:lnTo>
                    <a:pt x="61" y="0"/>
                  </a:lnTo>
                  <a:close/>
                </a:path>
              </a:pathLst>
            </a:custGeom>
            <a:solidFill>
              <a:schemeClr val="accent1"/>
            </a:solidFill>
            <a:ln w="15875">
              <a:solidFill>
                <a:srgbClr val="000000"/>
              </a:solidFill>
              <a:prstDash val="solid"/>
              <a:round/>
              <a:headEnd/>
              <a:tailEnd/>
            </a:ln>
          </p:spPr>
          <p:txBody>
            <a:bodyPr/>
            <a:lstStyle/>
            <a:p>
              <a:endParaRPr lang="de-DE"/>
            </a:p>
          </p:txBody>
        </p:sp>
        <p:sp>
          <p:nvSpPr>
            <p:cNvPr id="11" name="Oval 4"/>
            <p:cNvSpPr>
              <a:spLocks noChangeArrowheads="1"/>
            </p:cNvSpPr>
            <p:nvPr/>
          </p:nvSpPr>
          <p:spPr bwMode="auto">
            <a:xfrm>
              <a:off x="539750" y="2708275"/>
              <a:ext cx="2601913" cy="2592388"/>
            </a:xfrm>
            <a:prstGeom prst="ellipse">
              <a:avLst/>
            </a:prstGeom>
            <a:solidFill>
              <a:srgbClr val="DBB40D"/>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A020 – IT</a:t>
              </a:r>
            </a:p>
            <a:p>
              <a:pPr algn="ctr">
                <a:spcBef>
                  <a:spcPct val="0"/>
                </a:spcBef>
                <a:buClrTx/>
                <a:buFontTx/>
                <a:buNone/>
              </a:pPr>
              <a:r>
                <a:rPr lang="en-US" altLang="de-DE" sz="1800" b="0">
                  <a:solidFill>
                    <a:srgbClr val="000000"/>
                  </a:solidFill>
                </a:rPr>
                <a:t>Software Expense</a:t>
              </a:r>
            </a:p>
            <a:p>
              <a:pPr algn="ctr">
                <a:spcBef>
                  <a:spcPct val="0"/>
                </a:spcBef>
                <a:buClrTx/>
                <a:buFontTx/>
                <a:buNone/>
              </a:pPr>
              <a:r>
                <a:rPr lang="en-US" altLang="de-DE" sz="1800" b="0">
                  <a:solidFill>
                    <a:srgbClr val="000000"/>
                  </a:solidFill>
                </a:rPr>
                <a:t>$4,200</a:t>
              </a:r>
            </a:p>
            <a:p>
              <a:pPr algn="ctr">
                <a:spcBef>
                  <a:spcPct val="0"/>
                </a:spcBef>
                <a:buClrTx/>
                <a:buFontTx/>
                <a:buNone/>
              </a:pPr>
              <a:endParaRPr lang="en-US" altLang="de-DE" sz="1800" b="0">
                <a:solidFill>
                  <a:srgbClr val="000000"/>
                </a:solidFill>
              </a:endParaRPr>
            </a:p>
            <a:p>
              <a:pPr algn="ctr">
                <a:spcBef>
                  <a:spcPct val="0"/>
                </a:spcBef>
                <a:buClrTx/>
                <a:buFontTx/>
                <a:buNone/>
              </a:pPr>
              <a:r>
                <a:rPr lang="en-US" altLang="de-DE" sz="1800" b="0">
                  <a:solidFill>
                    <a:srgbClr val="000000"/>
                  </a:solidFill>
                </a:rPr>
                <a:t>A020 – IT</a:t>
              </a:r>
            </a:p>
            <a:p>
              <a:pPr algn="ctr">
                <a:spcBef>
                  <a:spcPct val="0"/>
                </a:spcBef>
                <a:buClrTx/>
                <a:buFontTx/>
                <a:buNone/>
              </a:pPr>
              <a:r>
                <a:rPr lang="en-US" altLang="de-DE" sz="1800" b="0">
                  <a:solidFill>
                    <a:srgbClr val="000000"/>
                  </a:solidFill>
                </a:rPr>
                <a:t>Supplies Expense</a:t>
              </a:r>
            </a:p>
            <a:p>
              <a:pPr algn="ctr">
                <a:spcBef>
                  <a:spcPct val="0"/>
                </a:spcBef>
                <a:buClrTx/>
                <a:buFontTx/>
                <a:buNone/>
              </a:pPr>
              <a:r>
                <a:rPr lang="en-US" altLang="de-DE" sz="1800" b="0">
                  <a:solidFill>
                    <a:srgbClr val="000000"/>
                  </a:solidFill>
                </a:rPr>
                <a:t>$500</a:t>
              </a:r>
            </a:p>
          </p:txBody>
        </p:sp>
        <p:sp>
          <p:nvSpPr>
            <p:cNvPr id="12" name="AutoShape 5"/>
            <p:cNvSpPr>
              <a:spLocks noChangeArrowheads="1"/>
            </p:cNvSpPr>
            <p:nvPr/>
          </p:nvSpPr>
          <p:spPr bwMode="auto">
            <a:xfrm>
              <a:off x="3289300" y="3495675"/>
              <a:ext cx="1371600" cy="1066800"/>
            </a:xfrm>
            <a:prstGeom prst="rightArrow">
              <a:avLst>
                <a:gd name="adj1" fmla="val 50000"/>
                <a:gd name="adj2" fmla="val 32143"/>
              </a:avLst>
            </a:prstGeom>
            <a:solidFill>
              <a:srgbClr val="DBB40D"/>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Assessment</a:t>
              </a:r>
            </a:p>
          </p:txBody>
        </p:sp>
        <p:sp>
          <p:nvSpPr>
            <p:cNvPr id="13"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Sending cost center</a:t>
              </a:r>
            </a:p>
          </p:txBody>
        </p:sp>
        <p:sp>
          <p:nvSpPr>
            <p:cNvPr id="14" name="Rectangle 5"/>
            <p:cNvSpPr>
              <a:spLocks noChangeArrowheads="1"/>
            </p:cNvSpPr>
            <p:nvPr/>
          </p:nvSpPr>
          <p:spPr bwMode="auto">
            <a:xfrm>
              <a:off x="2771775" y="1989138"/>
              <a:ext cx="2376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Primary and secondary cost elements</a:t>
              </a:r>
            </a:p>
          </p:txBody>
        </p:sp>
        <p:sp>
          <p:nvSpPr>
            <p:cNvPr id="15"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Receiving cost centers</a:t>
              </a:r>
            </a:p>
          </p:txBody>
        </p:sp>
        <p:sp>
          <p:nvSpPr>
            <p:cNvPr id="16" name="Rectangle 25"/>
            <p:cNvSpPr>
              <a:spLocks noChangeArrowheads="1"/>
            </p:cNvSpPr>
            <p:nvPr/>
          </p:nvSpPr>
          <p:spPr bwMode="auto">
            <a:xfrm>
              <a:off x="7651750" y="4302125"/>
              <a:ext cx="10541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7" name="Rectangle 26"/>
            <p:cNvSpPr>
              <a:spLocks noChangeArrowheads="1"/>
            </p:cNvSpPr>
            <p:nvPr/>
          </p:nvSpPr>
          <p:spPr bwMode="auto">
            <a:xfrm>
              <a:off x="7683500" y="4351338"/>
              <a:ext cx="1004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A020 – 0%</a:t>
              </a:r>
              <a:endParaRPr lang="de-DE" altLang="de-DE"/>
            </a:p>
          </p:txBody>
        </p:sp>
        <p:sp>
          <p:nvSpPr>
            <p:cNvPr id="18" name="Rectangle 27"/>
            <p:cNvSpPr>
              <a:spLocks noChangeArrowheads="1"/>
            </p:cNvSpPr>
            <p:nvPr/>
          </p:nvSpPr>
          <p:spPr bwMode="auto">
            <a:xfrm>
              <a:off x="6643688" y="2671763"/>
              <a:ext cx="11684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9" name="Rectangle 28"/>
            <p:cNvSpPr>
              <a:spLocks noChangeArrowheads="1"/>
            </p:cNvSpPr>
            <p:nvPr/>
          </p:nvSpPr>
          <p:spPr bwMode="auto">
            <a:xfrm>
              <a:off x="6677025" y="271938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A005 – 15%</a:t>
              </a:r>
              <a:endParaRPr lang="de-DE" altLang="de-DE"/>
            </a:p>
          </p:txBody>
        </p:sp>
        <p:sp>
          <p:nvSpPr>
            <p:cNvPr id="20" name="Rectangle 29"/>
            <p:cNvSpPr>
              <a:spLocks noChangeArrowheads="1"/>
            </p:cNvSpPr>
            <p:nvPr/>
          </p:nvSpPr>
          <p:spPr bwMode="auto">
            <a:xfrm>
              <a:off x="7364413" y="3182938"/>
              <a:ext cx="10541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1" name="Rectangle 30"/>
            <p:cNvSpPr>
              <a:spLocks noChangeArrowheads="1"/>
            </p:cNvSpPr>
            <p:nvPr/>
          </p:nvSpPr>
          <p:spPr bwMode="auto">
            <a:xfrm>
              <a:off x="7396163" y="3232150"/>
              <a:ext cx="10048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A010 – 5%</a:t>
              </a:r>
              <a:endParaRPr lang="de-DE" altLang="de-DE"/>
            </a:p>
          </p:txBody>
        </p:sp>
        <p:sp>
          <p:nvSpPr>
            <p:cNvPr id="22" name="Rectangle 31"/>
            <p:cNvSpPr>
              <a:spLocks noChangeArrowheads="1"/>
            </p:cNvSpPr>
            <p:nvPr/>
          </p:nvSpPr>
          <p:spPr bwMode="auto">
            <a:xfrm>
              <a:off x="7396163" y="3790950"/>
              <a:ext cx="1166812"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3" name="Rectangle 32"/>
            <p:cNvSpPr>
              <a:spLocks noChangeArrowheads="1"/>
            </p:cNvSpPr>
            <p:nvPr/>
          </p:nvSpPr>
          <p:spPr bwMode="auto">
            <a:xfrm>
              <a:off x="7427913" y="3838575"/>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A015 – 10%</a:t>
              </a:r>
              <a:endParaRPr lang="de-DE" altLang="de-DE"/>
            </a:p>
          </p:txBody>
        </p:sp>
        <p:sp>
          <p:nvSpPr>
            <p:cNvPr id="24" name="Rectangle 33"/>
            <p:cNvSpPr>
              <a:spLocks noChangeArrowheads="1"/>
            </p:cNvSpPr>
            <p:nvPr/>
          </p:nvSpPr>
          <p:spPr bwMode="auto">
            <a:xfrm>
              <a:off x="6548438" y="4654550"/>
              <a:ext cx="1166812"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5" name="Rectangle 34"/>
            <p:cNvSpPr>
              <a:spLocks noChangeArrowheads="1"/>
            </p:cNvSpPr>
            <p:nvPr/>
          </p:nvSpPr>
          <p:spPr bwMode="auto">
            <a:xfrm>
              <a:off x="6580188" y="4702175"/>
              <a:ext cx="11064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S005 – 30%</a:t>
              </a:r>
              <a:endParaRPr lang="de-DE" altLang="de-DE"/>
            </a:p>
          </p:txBody>
        </p:sp>
        <p:sp>
          <p:nvSpPr>
            <p:cNvPr id="26" name="Rectangle 35"/>
            <p:cNvSpPr>
              <a:spLocks noChangeArrowheads="1"/>
            </p:cNvSpPr>
            <p:nvPr/>
          </p:nvSpPr>
          <p:spPr bwMode="auto">
            <a:xfrm>
              <a:off x="4918075" y="4559300"/>
              <a:ext cx="1166813" cy="382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7" name="Rectangle 36"/>
            <p:cNvSpPr>
              <a:spLocks noChangeArrowheads="1"/>
            </p:cNvSpPr>
            <p:nvPr/>
          </p:nvSpPr>
          <p:spPr bwMode="auto">
            <a:xfrm>
              <a:off x="4949825" y="4606925"/>
              <a:ext cx="1106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S010 – 10%</a:t>
              </a:r>
              <a:endParaRPr lang="de-DE" altLang="de-DE"/>
            </a:p>
          </p:txBody>
        </p:sp>
        <p:sp>
          <p:nvSpPr>
            <p:cNvPr id="28" name="Rectangle 37"/>
            <p:cNvSpPr>
              <a:spLocks noChangeArrowheads="1"/>
            </p:cNvSpPr>
            <p:nvPr/>
          </p:nvSpPr>
          <p:spPr bwMode="auto">
            <a:xfrm>
              <a:off x="4886325" y="3471863"/>
              <a:ext cx="1166813" cy="382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9" name="Rectangle 38"/>
            <p:cNvSpPr>
              <a:spLocks noChangeArrowheads="1"/>
            </p:cNvSpPr>
            <p:nvPr/>
          </p:nvSpPr>
          <p:spPr bwMode="auto">
            <a:xfrm>
              <a:off x="4918075" y="351948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D005 – 20%</a:t>
              </a:r>
              <a:endParaRPr lang="de-DE" altLang="de-DE"/>
            </a:p>
          </p:txBody>
        </p:sp>
        <p:sp>
          <p:nvSpPr>
            <p:cNvPr id="30" name="Rectangle 39"/>
            <p:cNvSpPr>
              <a:spLocks noChangeArrowheads="1"/>
            </p:cNvSpPr>
            <p:nvPr/>
          </p:nvSpPr>
          <p:spPr bwMode="auto">
            <a:xfrm>
              <a:off x="5492750" y="2511425"/>
              <a:ext cx="1168400" cy="3841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1" name="Rectangle 40"/>
            <p:cNvSpPr>
              <a:spLocks noChangeArrowheads="1"/>
            </p:cNvSpPr>
            <p:nvPr/>
          </p:nvSpPr>
          <p:spPr bwMode="auto">
            <a:xfrm>
              <a:off x="5526088" y="2560638"/>
              <a:ext cx="1117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D010 – 10%</a:t>
              </a:r>
              <a:endParaRPr lang="de-DE" altLang="de-DE"/>
            </a:p>
          </p:txBody>
        </p:sp>
      </p:grpSp>
    </p:spTree>
    <p:extLst>
      <p:ext uri="{BB962C8B-B14F-4D97-AF65-F5344CB8AC3E}">
        <p14:creationId xmlns:p14="http://schemas.microsoft.com/office/powerpoint/2010/main" val="37504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r>
              <a:rPr lang="de-DE" dirty="0"/>
              <a:t>Bret Wagner</a:t>
            </a:r>
          </a:p>
          <a:p>
            <a:r>
              <a:rPr lang="de-DE" dirty="0"/>
              <a:t>Stefan Weidner</a:t>
            </a:r>
          </a:p>
          <a:p>
            <a:r>
              <a:rPr lang="de-DE" dirty="0"/>
              <a:t>Michael Boldau</a:t>
            </a:r>
          </a:p>
          <a:p>
            <a:r>
              <a:rPr lang="de-DE" dirty="0"/>
              <a:t>Babett Ruß</a:t>
            </a:r>
          </a:p>
          <a:p>
            <a:endParaRPr lang="de-DE" dirty="0"/>
          </a:p>
        </p:txBody>
      </p:sp>
      <p:sp>
        <p:nvSpPr>
          <p:cNvPr id="3" name="Textplatzhalter 2"/>
          <p:cNvSpPr>
            <a:spLocks noGrp="1"/>
          </p:cNvSpPr>
          <p:nvPr>
            <p:ph type="body" sz="quarter" idx="16"/>
          </p:nvPr>
        </p:nvSpPr>
        <p:spPr/>
        <p:txBody>
          <a:bodyPr/>
          <a:lstStyle/>
          <a:p>
            <a:r>
              <a:rPr lang="de-DE" dirty="0"/>
              <a:t>Beginner</a:t>
            </a:r>
          </a:p>
        </p:txBody>
      </p:sp>
    </p:spTree>
    <p:extLst>
      <p:ext uri="{BB962C8B-B14F-4D97-AF65-F5344CB8AC3E}">
        <p14:creationId xmlns:p14="http://schemas.microsoft.com/office/powerpoint/2010/main" val="188111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ltLang="de-DE">
                <a:latin typeface="Arial" panose="020B0604020202020204" pitchFamily="34" charset="0"/>
              </a:rPr>
              <a:t>Assessment</a:t>
            </a:r>
            <a:endParaRPr lang="de-DE"/>
          </a:p>
        </p:txBody>
      </p:sp>
      <p:grpSp>
        <p:nvGrpSpPr>
          <p:cNvPr id="32" name="Gruppieren 31"/>
          <p:cNvGrpSpPr/>
          <p:nvPr/>
        </p:nvGrpSpPr>
        <p:grpSpPr>
          <a:xfrm>
            <a:off x="2083400" y="1677570"/>
            <a:ext cx="8026400" cy="4316413"/>
            <a:chOff x="539750" y="1412875"/>
            <a:chExt cx="8026400" cy="4316413"/>
          </a:xfrm>
        </p:grpSpPr>
        <p:sp>
          <p:nvSpPr>
            <p:cNvPr id="4" name="Oval 4"/>
            <p:cNvSpPr>
              <a:spLocks noChangeArrowheads="1"/>
            </p:cNvSpPr>
            <p:nvPr/>
          </p:nvSpPr>
          <p:spPr bwMode="auto">
            <a:xfrm>
              <a:off x="539750" y="2708275"/>
              <a:ext cx="2601913" cy="2592388"/>
            </a:xfrm>
            <a:prstGeom prst="ellipse">
              <a:avLst/>
            </a:prstGeom>
            <a:solidFill>
              <a:srgbClr val="DBB40D"/>
            </a:solidFill>
            <a:ln w="12700">
              <a:solidFill>
                <a:schemeClr val="tx1"/>
              </a:solidFill>
              <a:round/>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A020 – IT</a:t>
              </a:r>
            </a:p>
            <a:p>
              <a:pPr algn="ctr">
                <a:spcBef>
                  <a:spcPct val="0"/>
                </a:spcBef>
                <a:buClrTx/>
                <a:buFontTx/>
                <a:buNone/>
              </a:pPr>
              <a:r>
                <a:rPr lang="en-US" altLang="de-DE" sz="1800" b="0">
                  <a:solidFill>
                    <a:srgbClr val="000000"/>
                  </a:solidFill>
                </a:rPr>
                <a:t>Software Expense</a:t>
              </a:r>
            </a:p>
            <a:p>
              <a:pPr algn="ctr">
                <a:spcBef>
                  <a:spcPct val="0"/>
                </a:spcBef>
                <a:buClrTx/>
                <a:buFontTx/>
                <a:buNone/>
              </a:pPr>
              <a:r>
                <a:rPr lang="en-US" altLang="de-DE" sz="1800" b="0">
                  <a:solidFill>
                    <a:srgbClr val="000000"/>
                  </a:solidFill>
                </a:rPr>
                <a:t>$4,200</a:t>
              </a:r>
            </a:p>
            <a:p>
              <a:pPr algn="ctr">
                <a:spcBef>
                  <a:spcPct val="0"/>
                </a:spcBef>
                <a:buClrTx/>
                <a:buFontTx/>
                <a:buNone/>
              </a:pPr>
              <a:endParaRPr lang="en-US" altLang="de-DE" sz="1800" b="0">
                <a:solidFill>
                  <a:srgbClr val="000000"/>
                </a:solidFill>
              </a:endParaRPr>
            </a:p>
            <a:p>
              <a:pPr algn="ctr">
                <a:spcBef>
                  <a:spcPct val="0"/>
                </a:spcBef>
                <a:buClrTx/>
                <a:buFontTx/>
                <a:buNone/>
              </a:pPr>
              <a:r>
                <a:rPr lang="en-US" altLang="de-DE" sz="1800" b="0">
                  <a:solidFill>
                    <a:srgbClr val="000000"/>
                  </a:solidFill>
                </a:rPr>
                <a:t>A020 – IT</a:t>
              </a:r>
            </a:p>
            <a:p>
              <a:pPr algn="ctr">
                <a:spcBef>
                  <a:spcPct val="0"/>
                </a:spcBef>
                <a:buClrTx/>
                <a:buFontTx/>
                <a:buNone/>
              </a:pPr>
              <a:r>
                <a:rPr lang="en-US" altLang="de-DE" sz="1800" b="0">
                  <a:solidFill>
                    <a:srgbClr val="000000"/>
                  </a:solidFill>
                </a:rPr>
                <a:t>Supplies Expense</a:t>
              </a:r>
            </a:p>
            <a:p>
              <a:pPr algn="ctr">
                <a:spcBef>
                  <a:spcPct val="0"/>
                </a:spcBef>
                <a:buClrTx/>
                <a:buFontTx/>
                <a:buNone/>
              </a:pPr>
              <a:r>
                <a:rPr lang="en-US" altLang="de-DE" sz="1800" b="0">
                  <a:solidFill>
                    <a:srgbClr val="000000"/>
                  </a:solidFill>
                </a:rPr>
                <a:t>$500</a:t>
              </a:r>
            </a:p>
          </p:txBody>
        </p:sp>
        <p:sp>
          <p:nvSpPr>
            <p:cNvPr id="5" name="AutoShape 5"/>
            <p:cNvSpPr>
              <a:spLocks noChangeArrowheads="1"/>
            </p:cNvSpPr>
            <p:nvPr/>
          </p:nvSpPr>
          <p:spPr bwMode="auto">
            <a:xfrm>
              <a:off x="3289300" y="3495675"/>
              <a:ext cx="1371600" cy="1066800"/>
            </a:xfrm>
            <a:prstGeom prst="rightArrow">
              <a:avLst>
                <a:gd name="adj1" fmla="val 50000"/>
                <a:gd name="adj2" fmla="val 32143"/>
              </a:avLst>
            </a:prstGeom>
            <a:solidFill>
              <a:srgbClr val="DBB40D"/>
            </a:solidFill>
            <a:ln w="12700">
              <a:solidFill>
                <a:schemeClr val="tx1"/>
              </a:solidFill>
              <a:miter lim="800000"/>
              <a:headEnd type="none" w="sm" len="sm"/>
              <a:tailEnd type="none" w="sm" len="sm"/>
            </a:ln>
          </p:spPr>
          <p:txBody>
            <a:bodyPr wrap="none" anchor="ct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Assessment</a:t>
              </a:r>
            </a:p>
          </p:txBody>
        </p:sp>
        <p:sp>
          <p:nvSpPr>
            <p:cNvPr id="6" name="Rectangle 4"/>
            <p:cNvSpPr>
              <a:spLocks noChangeArrowheads="1"/>
            </p:cNvSpPr>
            <p:nvPr/>
          </p:nvSpPr>
          <p:spPr bwMode="auto">
            <a:xfrm>
              <a:off x="755650" y="1412875"/>
              <a:ext cx="2232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Sending cost center</a:t>
              </a:r>
            </a:p>
          </p:txBody>
        </p:sp>
        <p:sp>
          <p:nvSpPr>
            <p:cNvPr id="7" name="Rectangle 5"/>
            <p:cNvSpPr>
              <a:spLocks noChangeArrowheads="1"/>
            </p:cNvSpPr>
            <p:nvPr/>
          </p:nvSpPr>
          <p:spPr bwMode="auto">
            <a:xfrm>
              <a:off x="2771775" y="1989138"/>
              <a:ext cx="237648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lgn="ctr">
                <a:spcBef>
                  <a:spcPct val="0"/>
                </a:spcBef>
                <a:buClrTx/>
                <a:buFontTx/>
                <a:buNone/>
              </a:pPr>
              <a:r>
                <a:rPr lang="en-US" altLang="de-DE" sz="1800" b="0">
                  <a:solidFill>
                    <a:srgbClr val="000000"/>
                  </a:solidFill>
                </a:rPr>
                <a:t>Primary and secondary cost elements</a:t>
              </a:r>
            </a:p>
          </p:txBody>
        </p:sp>
        <p:sp>
          <p:nvSpPr>
            <p:cNvPr id="8" name="Rectangle 6"/>
            <p:cNvSpPr>
              <a:spLocks noChangeArrowheads="1"/>
            </p:cNvSpPr>
            <p:nvPr/>
          </p:nvSpPr>
          <p:spPr bwMode="auto">
            <a:xfrm>
              <a:off x="5219700" y="1412875"/>
              <a:ext cx="2736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a:spcBef>
                  <a:spcPct val="0"/>
                </a:spcBef>
                <a:buClrTx/>
                <a:buFontTx/>
                <a:buNone/>
              </a:pPr>
              <a:r>
                <a:rPr lang="en-US" altLang="de-DE" sz="1800" b="0">
                  <a:solidFill>
                    <a:srgbClr val="000000"/>
                  </a:solidFill>
                </a:rPr>
                <a:t>Receiving cost centers</a:t>
              </a:r>
            </a:p>
          </p:txBody>
        </p:sp>
        <p:sp>
          <p:nvSpPr>
            <p:cNvPr id="9" name="Freeform 19"/>
            <p:cNvSpPr>
              <a:spLocks/>
            </p:cNvSpPr>
            <p:nvPr/>
          </p:nvSpPr>
          <p:spPr bwMode="auto">
            <a:xfrm>
              <a:off x="6454775" y="2317750"/>
              <a:ext cx="1333500" cy="1666875"/>
            </a:xfrm>
            <a:custGeom>
              <a:avLst/>
              <a:gdLst>
                <a:gd name="T0" fmla="*/ 2147483647 w 84"/>
                <a:gd name="T1" fmla="*/ 2147483647 h 105"/>
                <a:gd name="T2" fmla="*/ 0 w 84"/>
                <a:gd name="T3" fmla="*/ 2147483647 h 105"/>
                <a:gd name="T4" fmla="*/ 0 w 84"/>
                <a:gd name="T5" fmla="*/ 2147483647 h 105"/>
                <a:gd name="T6" fmla="*/ 0 w 84"/>
                <a:gd name="T7" fmla="*/ 2147483647 h 105"/>
                <a:gd name="T8" fmla="*/ 2147483647 w 84"/>
                <a:gd name="T9" fmla="*/ 2147483647 h 105"/>
                <a:gd name="T10" fmla="*/ 0 60000 65536"/>
                <a:gd name="T11" fmla="*/ 0 60000 65536"/>
                <a:gd name="T12" fmla="*/ 0 60000 65536"/>
                <a:gd name="T13" fmla="*/ 0 60000 65536"/>
                <a:gd name="T14" fmla="*/ 0 60000 65536"/>
                <a:gd name="T15" fmla="*/ 0 w 84"/>
                <a:gd name="T16" fmla="*/ 0 h 105"/>
                <a:gd name="T17" fmla="*/ 84 w 84"/>
                <a:gd name="T18" fmla="*/ 105 h 105"/>
              </a:gdLst>
              <a:ahLst/>
              <a:cxnLst>
                <a:cxn ang="T10">
                  <a:pos x="T0" y="T1"/>
                </a:cxn>
                <a:cxn ang="T11">
                  <a:pos x="T2" y="T3"/>
                </a:cxn>
                <a:cxn ang="T12">
                  <a:pos x="T4" y="T5"/>
                </a:cxn>
                <a:cxn ang="T13">
                  <a:pos x="T6" y="T7"/>
                </a:cxn>
                <a:cxn ang="T14">
                  <a:pos x="T8" y="T9"/>
                </a:cxn>
              </a:cxnLst>
              <a:rect l="T15" t="T16" r="T17" b="T18"/>
              <a:pathLst>
                <a:path w="84" h="105">
                  <a:moveTo>
                    <a:pt x="84" y="43"/>
                  </a:moveTo>
                  <a:cubicBezTo>
                    <a:pt x="64" y="16"/>
                    <a:pt x="33" y="1"/>
                    <a:pt x="0" y="1"/>
                  </a:cubicBezTo>
                  <a:cubicBezTo>
                    <a:pt x="0" y="0"/>
                    <a:pt x="0" y="1"/>
                    <a:pt x="0" y="1"/>
                  </a:cubicBezTo>
                  <a:lnTo>
                    <a:pt x="0" y="105"/>
                  </a:lnTo>
                  <a:lnTo>
                    <a:pt x="84" y="43"/>
                  </a:lnTo>
                  <a:close/>
                </a:path>
              </a:pathLst>
            </a:custGeom>
            <a:solidFill>
              <a:schemeClr val="accent2"/>
            </a:solidFill>
            <a:ln w="15875">
              <a:solidFill>
                <a:srgbClr val="000000"/>
              </a:solidFill>
              <a:prstDash val="solid"/>
              <a:round/>
              <a:headEnd/>
              <a:tailEnd/>
            </a:ln>
          </p:spPr>
          <p:txBody>
            <a:bodyPr/>
            <a:lstStyle/>
            <a:p>
              <a:endParaRPr lang="de-DE"/>
            </a:p>
          </p:txBody>
        </p:sp>
        <p:sp>
          <p:nvSpPr>
            <p:cNvPr id="10" name="Freeform 20"/>
            <p:cNvSpPr>
              <a:spLocks/>
            </p:cNvSpPr>
            <p:nvPr/>
          </p:nvSpPr>
          <p:spPr bwMode="auto">
            <a:xfrm>
              <a:off x="6486525" y="3032125"/>
              <a:ext cx="1571625" cy="982663"/>
            </a:xfrm>
            <a:custGeom>
              <a:avLst/>
              <a:gdLst>
                <a:gd name="T0" fmla="*/ 2147483647 w 99"/>
                <a:gd name="T1" fmla="*/ 2147483647 h 62"/>
                <a:gd name="T2" fmla="*/ 2147483647 w 99"/>
                <a:gd name="T3" fmla="*/ 0 h 62"/>
                <a:gd name="T4" fmla="*/ 0 w 99"/>
                <a:gd name="T5" fmla="*/ 2147483647 h 62"/>
                <a:gd name="T6" fmla="*/ 2147483647 w 99"/>
                <a:gd name="T7" fmla="*/ 2147483647 h 62"/>
                <a:gd name="T8" fmla="*/ 0 60000 65536"/>
                <a:gd name="T9" fmla="*/ 0 60000 65536"/>
                <a:gd name="T10" fmla="*/ 0 60000 65536"/>
                <a:gd name="T11" fmla="*/ 0 60000 65536"/>
                <a:gd name="T12" fmla="*/ 0 w 99"/>
                <a:gd name="T13" fmla="*/ 0 h 62"/>
                <a:gd name="T14" fmla="*/ 99 w 99"/>
                <a:gd name="T15" fmla="*/ 62 h 62"/>
              </a:gdLst>
              <a:ahLst/>
              <a:cxnLst>
                <a:cxn ang="T8">
                  <a:pos x="T0" y="T1"/>
                </a:cxn>
                <a:cxn ang="T9">
                  <a:pos x="T2" y="T3"/>
                </a:cxn>
                <a:cxn ang="T10">
                  <a:pos x="T4" y="T5"/>
                </a:cxn>
                <a:cxn ang="T11">
                  <a:pos x="T6" y="T7"/>
                </a:cxn>
              </a:cxnLst>
              <a:rect l="T12" t="T13" r="T14" b="T15"/>
              <a:pathLst>
                <a:path w="99" h="62">
                  <a:moveTo>
                    <a:pt x="99" y="29"/>
                  </a:moveTo>
                  <a:cubicBezTo>
                    <a:pt x="96" y="19"/>
                    <a:pt x="91" y="9"/>
                    <a:pt x="84" y="0"/>
                  </a:cubicBezTo>
                  <a:lnTo>
                    <a:pt x="0" y="62"/>
                  </a:lnTo>
                  <a:lnTo>
                    <a:pt x="99" y="29"/>
                  </a:lnTo>
                  <a:close/>
                </a:path>
              </a:pathLst>
            </a:custGeom>
            <a:solidFill>
              <a:srgbClr val="FCEB6A"/>
            </a:solidFill>
            <a:ln w="15875">
              <a:solidFill>
                <a:srgbClr val="000000"/>
              </a:solidFill>
              <a:prstDash val="solid"/>
              <a:round/>
              <a:headEnd/>
              <a:tailEnd/>
            </a:ln>
          </p:spPr>
          <p:txBody>
            <a:bodyPr/>
            <a:lstStyle/>
            <a:p>
              <a:endParaRPr lang="de-DE"/>
            </a:p>
          </p:txBody>
        </p:sp>
        <p:sp>
          <p:nvSpPr>
            <p:cNvPr id="11" name="Freeform 21"/>
            <p:cNvSpPr>
              <a:spLocks/>
            </p:cNvSpPr>
            <p:nvPr/>
          </p:nvSpPr>
          <p:spPr bwMode="auto">
            <a:xfrm>
              <a:off x="6486525" y="3532188"/>
              <a:ext cx="1666875" cy="1030287"/>
            </a:xfrm>
            <a:custGeom>
              <a:avLst/>
              <a:gdLst>
                <a:gd name="T0" fmla="*/ 2147483647 w 105"/>
                <a:gd name="T1" fmla="*/ 2147483647 h 65"/>
                <a:gd name="T2" fmla="*/ 2147483647 w 105"/>
                <a:gd name="T3" fmla="*/ 2147483647 h 65"/>
                <a:gd name="T4" fmla="*/ 2147483647 w 105"/>
                <a:gd name="T5" fmla="*/ 0 h 65"/>
                <a:gd name="T6" fmla="*/ 0 w 105"/>
                <a:gd name="T7" fmla="*/ 2147483647 h 65"/>
                <a:gd name="T8" fmla="*/ 2147483647 w 105"/>
                <a:gd name="T9" fmla="*/ 2147483647 h 65"/>
                <a:gd name="T10" fmla="*/ 0 60000 65536"/>
                <a:gd name="T11" fmla="*/ 0 60000 65536"/>
                <a:gd name="T12" fmla="*/ 0 60000 65536"/>
                <a:gd name="T13" fmla="*/ 0 60000 65536"/>
                <a:gd name="T14" fmla="*/ 0 60000 65536"/>
                <a:gd name="T15" fmla="*/ 0 w 105"/>
                <a:gd name="T16" fmla="*/ 0 h 65"/>
                <a:gd name="T17" fmla="*/ 105 w 105"/>
                <a:gd name="T18" fmla="*/ 65 h 65"/>
              </a:gdLst>
              <a:ahLst/>
              <a:cxnLst>
                <a:cxn ang="T10">
                  <a:pos x="T0" y="T1"/>
                </a:cxn>
                <a:cxn ang="T11">
                  <a:pos x="T2" y="T3"/>
                </a:cxn>
                <a:cxn ang="T12">
                  <a:pos x="T4" y="T5"/>
                </a:cxn>
                <a:cxn ang="T13">
                  <a:pos x="T6" y="T7"/>
                </a:cxn>
                <a:cxn ang="T14">
                  <a:pos x="T8" y="T9"/>
                </a:cxn>
              </a:cxnLst>
              <a:rect l="T15" t="T16" r="T17" b="T18"/>
              <a:pathLst>
                <a:path w="105" h="65">
                  <a:moveTo>
                    <a:pt x="100" y="65"/>
                  </a:moveTo>
                  <a:cubicBezTo>
                    <a:pt x="103" y="55"/>
                    <a:pt x="105" y="44"/>
                    <a:pt x="105" y="33"/>
                  </a:cubicBezTo>
                  <a:cubicBezTo>
                    <a:pt x="105" y="22"/>
                    <a:pt x="103" y="11"/>
                    <a:pt x="99" y="0"/>
                  </a:cubicBezTo>
                  <a:lnTo>
                    <a:pt x="0" y="33"/>
                  </a:lnTo>
                  <a:lnTo>
                    <a:pt x="100" y="65"/>
                  </a:lnTo>
                  <a:close/>
                </a:path>
              </a:pathLst>
            </a:custGeom>
            <a:solidFill>
              <a:srgbClr val="DBB40D"/>
            </a:solidFill>
            <a:ln w="15875">
              <a:solidFill>
                <a:srgbClr val="000000"/>
              </a:solidFill>
              <a:prstDash val="solid"/>
              <a:round/>
              <a:headEnd/>
              <a:tailEnd/>
            </a:ln>
          </p:spPr>
          <p:txBody>
            <a:bodyPr/>
            <a:lstStyle/>
            <a:p>
              <a:endParaRPr lang="de-DE"/>
            </a:p>
          </p:txBody>
        </p:sp>
        <p:sp>
          <p:nvSpPr>
            <p:cNvPr id="12" name="Freeform 23"/>
            <p:cNvSpPr>
              <a:spLocks/>
            </p:cNvSpPr>
            <p:nvPr/>
          </p:nvSpPr>
          <p:spPr bwMode="auto">
            <a:xfrm>
              <a:off x="5470525" y="4078288"/>
              <a:ext cx="2571750" cy="1651000"/>
            </a:xfrm>
            <a:custGeom>
              <a:avLst/>
              <a:gdLst>
                <a:gd name="T0" fmla="*/ 0 w 162"/>
                <a:gd name="T1" fmla="*/ 2147483647 h 104"/>
                <a:gd name="T2" fmla="*/ 2147483647 w 162"/>
                <a:gd name="T3" fmla="*/ 2147483647 h 104"/>
                <a:gd name="T4" fmla="*/ 2147483647 w 162"/>
                <a:gd name="T5" fmla="*/ 2147483647 h 104"/>
                <a:gd name="T6" fmla="*/ 2147483647 w 162"/>
                <a:gd name="T7" fmla="*/ 0 h 104"/>
                <a:gd name="T8" fmla="*/ 0 w 162"/>
                <a:gd name="T9" fmla="*/ 2147483647 h 104"/>
                <a:gd name="T10" fmla="*/ 0 60000 65536"/>
                <a:gd name="T11" fmla="*/ 0 60000 65536"/>
                <a:gd name="T12" fmla="*/ 0 60000 65536"/>
                <a:gd name="T13" fmla="*/ 0 60000 65536"/>
                <a:gd name="T14" fmla="*/ 0 60000 65536"/>
                <a:gd name="T15" fmla="*/ 0 w 162"/>
                <a:gd name="T16" fmla="*/ 0 h 104"/>
                <a:gd name="T17" fmla="*/ 162 w 162"/>
                <a:gd name="T18" fmla="*/ 104 h 104"/>
              </a:gdLst>
              <a:ahLst/>
              <a:cxnLst>
                <a:cxn ang="T10">
                  <a:pos x="T0" y="T1"/>
                </a:cxn>
                <a:cxn ang="T11">
                  <a:pos x="T2" y="T3"/>
                </a:cxn>
                <a:cxn ang="T12">
                  <a:pos x="T4" y="T5"/>
                </a:cxn>
                <a:cxn ang="T13">
                  <a:pos x="T6" y="T7"/>
                </a:cxn>
                <a:cxn ang="T14">
                  <a:pos x="T8" y="T9"/>
                </a:cxn>
              </a:cxnLst>
              <a:rect l="T15" t="T16" r="T17" b="T18"/>
              <a:pathLst>
                <a:path w="162" h="104">
                  <a:moveTo>
                    <a:pt x="0" y="84"/>
                  </a:moveTo>
                  <a:cubicBezTo>
                    <a:pt x="18" y="97"/>
                    <a:pt x="40" y="104"/>
                    <a:pt x="62" y="104"/>
                  </a:cubicBezTo>
                  <a:cubicBezTo>
                    <a:pt x="107" y="104"/>
                    <a:pt x="148" y="75"/>
                    <a:pt x="162" y="32"/>
                  </a:cubicBezTo>
                  <a:lnTo>
                    <a:pt x="62" y="0"/>
                  </a:lnTo>
                  <a:lnTo>
                    <a:pt x="0" y="84"/>
                  </a:lnTo>
                  <a:close/>
                </a:path>
              </a:pathLst>
            </a:custGeom>
            <a:solidFill>
              <a:srgbClr val="B2E6B2"/>
            </a:solidFill>
            <a:ln w="15875">
              <a:solidFill>
                <a:srgbClr val="000000"/>
              </a:solidFill>
              <a:prstDash val="solid"/>
              <a:round/>
              <a:headEnd/>
              <a:tailEnd/>
            </a:ln>
          </p:spPr>
          <p:txBody>
            <a:bodyPr/>
            <a:lstStyle/>
            <a:p>
              <a:endParaRPr lang="de-DE"/>
            </a:p>
          </p:txBody>
        </p:sp>
        <p:sp>
          <p:nvSpPr>
            <p:cNvPr id="13" name="Freeform 24"/>
            <p:cNvSpPr>
              <a:spLocks/>
            </p:cNvSpPr>
            <p:nvPr/>
          </p:nvSpPr>
          <p:spPr bwMode="auto">
            <a:xfrm>
              <a:off x="4819650" y="4062413"/>
              <a:ext cx="1587500" cy="1333500"/>
            </a:xfrm>
            <a:custGeom>
              <a:avLst/>
              <a:gdLst>
                <a:gd name="T0" fmla="*/ 0 w 100"/>
                <a:gd name="T1" fmla="*/ 2147483647 h 84"/>
                <a:gd name="T2" fmla="*/ 2147483647 w 100"/>
                <a:gd name="T3" fmla="*/ 2147483647 h 84"/>
                <a:gd name="T4" fmla="*/ 2147483647 w 100"/>
                <a:gd name="T5" fmla="*/ 0 h 84"/>
                <a:gd name="T6" fmla="*/ 0 w 100"/>
                <a:gd name="T7" fmla="*/ 2147483647 h 84"/>
                <a:gd name="T8" fmla="*/ 0 60000 65536"/>
                <a:gd name="T9" fmla="*/ 0 60000 65536"/>
                <a:gd name="T10" fmla="*/ 0 60000 65536"/>
                <a:gd name="T11" fmla="*/ 0 60000 65536"/>
                <a:gd name="T12" fmla="*/ 0 w 100"/>
                <a:gd name="T13" fmla="*/ 0 h 84"/>
                <a:gd name="T14" fmla="*/ 100 w 100"/>
                <a:gd name="T15" fmla="*/ 84 h 84"/>
              </a:gdLst>
              <a:ahLst/>
              <a:cxnLst>
                <a:cxn ang="T8">
                  <a:pos x="T0" y="T1"/>
                </a:cxn>
                <a:cxn ang="T9">
                  <a:pos x="T2" y="T3"/>
                </a:cxn>
                <a:cxn ang="T10">
                  <a:pos x="T4" y="T5"/>
                </a:cxn>
                <a:cxn ang="T11">
                  <a:pos x="T6" y="T7"/>
                </a:cxn>
              </a:cxnLst>
              <a:rect l="T12" t="T13" r="T14" b="T15"/>
              <a:pathLst>
                <a:path w="100" h="84">
                  <a:moveTo>
                    <a:pt x="0" y="32"/>
                  </a:moveTo>
                  <a:cubicBezTo>
                    <a:pt x="7" y="53"/>
                    <a:pt x="20" y="71"/>
                    <a:pt x="38" y="84"/>
                  </a:cubicBezTo>
                  <a:lnTo>
                    <a:pt x="100" y="0"/>
                  </a:lnTo>
                  <a:lnTo>
                    <a:pt x="0" y="32"/>
                  </a:lnTo>
                  <a:close/>
                </a:path>
              </a:pathLst>
            </a:custGeom>
            <a:solidFill>
              <a:schemeClr val="hlink"/>
            </a:solidFill>
            <a:ln w="15875">
              <a:solidFill>
                <a:srgbClr val="000000"/>
              </a:solidFill>
              <a:prstDash val="solid"/>
              <a:round/>
              <a:headEnd/>
              <a:tailEnd/>
            </a:ln>
          </p:spPr>
          <p:txBody>
            <a:bodyPr/>
            <a:lstStyle/>
            <a:p>
              <a:endParaRPr lang="de-DE"/>
            </a:p>
          </p:txBody>
        </p:sp>
        <p:sp>
          <p:nvSpPr>
            <p:cNvPr id="14" name="Freeform 25"/>
            <p:cNvSpPr>
              <a:spLocks/>
            </p:cNvSpPr>
            <p:nvPr/>
          </p:nvSpPr>
          <p:spPr bwMode="auto">
            <a:xfrm>
              <a:off x="4724400" y="2682875"/>
              <a:ext cx="1666875" cy="1839913"/>
            </a:xfrm>
            <a:custGeom>
              <a:avLst/>
              <a:gdLst>
                <a:gd name="T0" fmla="*/ 2147483647 w 105"/>
                <a:gd name="T1" fmla="*/ 0 h 116"/>
                <a:gd name="T2" fmla="*/ 2147483647 w 105"/>
                <a:gd name="T3" fmla="*/ 2147483647 h 116"/>
                <a:gd name="T4" fmla="*/ 2147483647 w 105"/>
                <a:gd name="T5" fmla="*/ 2147483647 h 116"/>
                <a:gd name="T6" fmla="*/ 2147483647 w 105"/>
                <a:gd name="T7" fmla="*/ 2147483647 h 116"/>
                <a:gd name="T8" fmla="*/ 2147483647 w 105"/>
                <a:gd name="T9" fmla="*/ 0 h 116"/>
                <a:gd name="T10" fmla="*/ 0 60000 65536"/>
                <a:gd name="T11" fmla="*/ 0 60000 65536"/>
                <a:gd name="T12" fmla="*/ 0 60000 65536"/>
                <a:gd name="T13" fmla="*/ 0 60000 65536"/>
                <a:gd name="T14" fmla="*/ 0 60000 65536"/>
                <a:gd name="T15" fmla="*/ 0 w 105"/>
                <a:gd name="T16" fmla="*/ 0 h 116"/>
                <a:gd name="T17" fmla="*/ 105 w 105"/>
                <a:gd name="T18" fmla="*/ 116 h 116"/>
              </a:gdLst>
              <a:ahLst/>
              <a:cxnLst>
                <a:cxn ang="T10">
                  <a:pos x="T0" y="T1"/>
                </a:cxn>
                <a:cxn ang="T11">
                  <a:pos x="T2" y="T3"/>
                </a:cxn>
                <a:cxn ang="T12">
                  <a:pos x="T4" y="T5"/>
                </a:cxn>
                <a:cxn ang="T13">
                  <a:pos x="T6" y="T7"/>
                </a:cxn>
                <a:cxn ang="T14">
                  <a:pos x="T8" y="T9"/>
                </a:cxn>
              </a:cxnLst>
              <a:rect l="T15" t="T16" r="T17" b="T18"/>
              <a:pathLst>
                <a:path w="105" h="116">
                  <a:moveTo>
                    <a:pt x="44" y="0"/>
                  </a:moveTo>
                  <a:cubicBezTo>
                    <a:pt x="16" y="19"/>
                    <a:pt x="1" y="51"/>
                    <a:pt x="1" y="84"/>
                  </a:cubicBezTo>
                  <a:cubicBezTo>
                    <a:pt x="0" y="95"/>
                    <a:pt x="2" y="105"/>
                    <a:pt x="5" y="116"/>
                  </a:cubicBezTo>
                  <a:lnTo>
                    <a:pt x="105" y="84"/>
                  </a:lnTo>
                  <a:lnTo>
                    <a:pt x="44" y="0"/>
                  </a:lnTo>
                  <a:close/>
                </a:path>
              </a:pathLst>
            </a:custGeom>
            <a:solidFill>
              <a:schemeClr val="tx2"/>
            </a:solidFill>
            <a:ln w="15875">
              <a:solidFill>
                <a:srgbClr val="000000"/>
              </a:solidFill>
              <a:prstDash val="solid"/>
              <a:round/>
              <a:headEnd/>
              <a:tailEnd/>
            </a:ln>
          </p:spPr>
          <p:txBody>
            <a:bodyPr/>
            <a:lstStyle/>
            <a:p>
              <a:endParaRPr lang="de-DE"/>
            </a:p>
          </p:txBody>
        </p:sp>
        <p:sp>
          <p:nvSpPr>
            <p:cNvPr id="15" name="Freeform 26"/>
            <p:cNvSpPr>
              <a:spLocks/>
            </p:cNvSpPr>
            <p:nvPr/>
          </p:nvSpPr>
          <p:spPr bwMode="auto">
            <a:xfrm>
              <a:off x="5454650" y="2333625"/>
              <a:ext cx="968375" cy="1651000"/>
            </a:xfrm>
            <a:custGeom>
              <a:avLst/>
              <a:gdLst>
                <a:gd name="T0" fmla="*/ 2147483647 w 61"/>
                <a:gd name="T1" fmla="*/ 0 h 104"/>
                <a:gd name="T2" fmla="*/ 0 w 61"/>
                <a:gd name="T3" fmla="*/ 2147483647 h 104"/>
                <a:gd name="T4" fmla="*/ 2147483647 w 61"/>
                <a:gd name="T5" fmla="*/ 2147483647 h 104"/>
                <a:gd name="T6" fmla="*/ 2147483647 w 61"/>
                <a:gd name="T7" fmla="*/ 0 h 104"/>
                <a:gd name="T8" fmla="*/ 0 60000 65536"/>
                <a:gd name="T9" fmla="*/ 0 60000 65536"/>
                <a:gd name="T10" fmla="*/ 0 60000 65536"/>
                <a:gd name="T11" fmla="*/ 0 60000 65536"/>
                <a:gd name="T12" fmla="*/ 0 w 61"/>
                <a:gd name="T13" fmla="*/ 0 h 104"/>
                <a:gd name="T14" fmla="*/ 61 w 61"/>
                <a:gd name="T15" fmla="*/ 104 h 104"/>
              </a:gdLst>
              <a:ahLst/>
              <a:cxnLst>
                <a:cxn ang="T8">
                  <a:pos x="T0" y="T1"/>
                </a:cxn>
                <a:cxn ang="T9">
                  <a:pos x="T2" y="T3"/>
                </a:cxn>
                <a:cxn ang="T10">
                  <a:pos x="T4" y="T5"/>
                </a:cxn>
                <a:cxn ang="T11">
                  <a:pos x="T6" y="T7"/>
                </a:cxn>
              </a:cxnLst>
              <a:rect l="T12" t="T13" r="T14" b="T15"/>
              <a:pathLst>
                <a:path w="61" h="104">
                  <a:moveTo>
                    <a:pt x="61" y="0"/>
                  </a:moveTo>
                  <a:cubicBezTo>
                    <a:pt x="39" y="0"/>
                    <a:pt x="17" y="7"/>
                    <a:pt x="0" y="20"/>
                  </a:cubicBezTo>
                  <a:lnTo>
                    <a:pt x="61" y="104"/>
                  </a:lnTo>
                  <a:lnTo>
                    <a:pt x="61" y="0"/>
                  </a:lnTo>
                  <a:close/>
                </a:path>
              </a:pathLst>
            </a:custGeom>
            <a:solidFill>
              <a:schemeClr val="accent1"/>
            </a:solidFill>
            <a:ln w="15875">
              <a:solidFill>
                <a:srgbClr val="000000"/>
              </a:solidFill>
              <a:prstDash val="solid"/>
              <a:round/>
              <a:headEnd/>
              <a:tailEnd/>
            </a:ln>
          </p:spPr>
          <p:txBody>
            <a:bodyPr/>
            <a:lstStyle/>
            <a:p>
              <a:endParaRPr lang="de-DE"/>
            </a:p>
          </p:txBody>
        </p:sp>
        <p:sp>
          <p:nvSpPr>
            <p:cNvPr id="16" name="Rectangle 27"/>
            <p:cNvSpPr>
              <a:spLocks noChangeArrowheads="1"/>
            </p:cNvSpPr>
            <p:nvPr/>
          </p:nvSpPr>
          <p:spPr bwMode="auto">
            <a:xfrm>
              <a:off x="4660900" y="4665663"/>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7" name="Rectangle 28"/>
            <p:cNvSpPr>
              <a:spLocks noChangeArrowheads="1"/>
            </p:cNvSpPr>
            <p:nvPr/>
          </p:nvSpPr>
          <p:spPr bwMode="auto">
            <a:xfrm>
              <a:off x="4692650" y="4713288"/>
              <a:ext cx="1150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S010 – $470</a:t>
              </a:r>
              <a:endParaRPr lang="de-DE" altLang="de-DE"/>
            </a:p>
          </p:txBody>
        </p:sp>
        <p:sp>
          <p:nvSpPr>
            <p:cNvPr id="18" name="Rectangle 29"/>
            <p:cNvSpPr>
              <a:spLocks noChangeArrowheads="1"/>
            </p:cNvSpPr>
            <p:nvPr/>
          </p:nvSpPr>
          <p:spPr bwMode="auto">
            <a:xfrm>
              <a:off x="5422900" y="3016250"/>
              <a:ext cx="12858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19" name="Rectangle 30"/>
            <p:cNvSpPr>
              <a:spLocks noChangeArrowheads="1"/>
            </p:cNvSpPr>
            <p:nvPr/>
          </p:nvSpPr>
          <p:spPr bwMode="auto">
            <a:xfrm>
              <a:off x="5454650" y="3063875"/>
              <a:ext cx="1219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D010 –  $470</a:t>
              </a:r>
              <a:endParaRPr lang="de-DE" altLang="de-DE"/>
            </a:p>
          </p:txBody>
        </p:sp>
        <p:sp>
          <p:nvSpPr>
            <p:cNvPr id="20" name="Rectangle 31"/>
            <p:cNvSpPr>
              <a:spLocks noChangeArrowheads="1"/>
            </p:cNvSpPr>
            <p:nvPr/>
          </p:nvSpPr>
          <p:spPr bwMode="auto">
            <a:xfrm>
              <a:off x="6565900" y="2778125"/>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1" name="Rectangle 32"/>
            <p:cNvSpPr>
              <a:spLocks noChangeArrowheads="1"/>
            </p:cNvSpPr>
            <p:nvPr/>
          </p:nvSpPr>
          <p:spPr bwMode="auto">
            <a:xfrm>
              <a:off x="6597650" y="282575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A005 – $705</a:t>
              </a:r>
              <a:endParaRPr lang="de-DE" altLang="de-DE"/>
            </a:p>
          </p:txBody>
        </p:sp>
        <p:sp>
          <p:nvSpPr>
            <p:cNvPr id="22" name="Rectangle 33"/>
            <p:cNvSpPr>
              <a:spLocks noChangeArrowheads="1"/>
            </p:cNvSpPr>
            <p:nvPr/>
          </p:nvSpPr>
          <p:spPr bwMode="auto">
            <a:xfrm>
              <a:off x="6978650" y="3444875"/>
              <a:ext cx="122237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3" name="Rectangle 34"/>
            <p:cNvSpPr>
              <a:spLocks noChangeArrowheads="1"/>
            </p:cNvSpPr>
            <p:nvPr/>
          </p:nvSpPr>
          <p:spPr bwMode="auto">
            <a:xfrm>
              <a:off x="7010400" y="349250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A010 – $235</a:t>
              </a:r>
              <a:endParaRPr lang="de-DE" altLang="de-DE"/>
            </a:p>
          </p:txBody>
        </p:sp>
        <p:sp>
          <p:nvSpPr>
            <p:cNvPr id="24" name="Rectangle 35"/>
            <p:cNvSpPr>
              <a:spLocks noChangeArrowheads="1"/>
            </p:cNvSpPr>
            <p:nvPr/>
          </p:nvSpPr>
          <p:spPr bwMode="auto">
            <a:xfrm>
              <a:off x="7343775" y="3905250"/>
              <a:ext cx="1222375" cy="379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5" name="Rectangle 36"/>
            <p:cNvSpPr>
              <a:spLocks noChangeArrowheads="1"/>
            </p:cNvSpPr>
            <p:nvPr/>
          </p:nvSpPr>
          <p:spPr bwMode="auto">
            <a:xfrm>
              <a:off x="7375525" y="3952875"/>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A015 – $470</a:t>
              </a:r>
              <a:endParaRPr lang="de-DE" altLang="de-DE"/>
            </a:p>
          </p:txBody>
        </p:sp>
        <p:sp>
          <p:nvSpPr>
            <p:cNvPr id="26" name="Rectangle 37"/>
            <p:cNvSpPr>
              <a:spLocks noChangeArrowheads="1"/>
            </p:cNvSpPr>
            <p:nvPr/>
          </p:nvSpPr>
          <p:spPr bwMode="auto">
            <a:xfrm>
              <a:off x="7264400" y="4284663"/>
              <a:ext cx="936625"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7" name="Rectangle 38"/>
            <p:cNvSpPr>
              <a:spLocks noChangeArrowheads="1"/>
            </p:cNvSpPr>
            <p:nvPr/>
          </p:nvSpPr>
          <p:spPr bwMode="auto">
            <a:xfrm>
              <a:off x="7296150" y="4332288"/>
              <a:ext cx="879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A020 –$0</a:t>
              </a:r>
              <a:endParaRPr lang="de-DE" altLang="de-DE"/>
            </a:p>
          </p:txBody>
        </p:sp>
        <p:sp>
          <p:nvSpPr>
            <p:cNvPr id="28" name="Rectangle 39"/>
            <p:cNvSpPr>
              <a:spLocks noChangeArrowheads="1"/>
            </p:cNvSpPr>
            <p:nvPr/>
          </p:nvSpPr>
          <p:spPr bwMode="auto">
            <a:xfrm>
              <a:off x="6264275" y="4840288"/>
              <a:ext cx="1397000" cy="3810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29" name="Rectangle 40"/>
            <p:cNvSpPr>
              <a:spLocks noChangeArrowheads="1"/>
            </p:cNvSpPr>
            <p:nvPr/>
          </p:nvSpPr>
          <p:spPr bwMode="auto">
            <a:xfrm>
              <a:off x="6296025" y="4887913"/>
              <a:ext cx="13208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S005 – $1,410</a:t>
              </a:r>
              <a:endParaRPr lang="de-DE" altLang="de-DE"/>
            </a:p>
          </p:txBody>
        </p:sp>
        <p:sp>
          <p:nvSpPr>
            <p:cNvPr id="30" name="Rectangle 41"/>
            <p:cNvSpPr>
              <a:spLocks noChangeArrowheads="1"/>
            </p:cNvSpPr>
            <p:nvPr/>
          </p:nvSpPr>
          <p:spPr bwMode="auto">
            <a:xfrm>
              <a:off x="5041900" y="3635375"/>
              <a:ext cx="1222375" cy="379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endParaRPr lang="de-DE" altLang="de-DE"/>
            </a:p>
          </p:txBody>
        </p:sp>
        <p:sp>
          <p:nvSpPr>
            <p:cNvPr id="31" name="Rectangle 42"/>
            <p:cNvSpPr>
              <a:spLocks noChangeArrowheads="1"/>
            </p:cNvSpPr>
            <p:nvPr/>
          </p:nvSpPr>
          <p:spPr bwMode="auto">
            <a:xfrm>
              <a:off x="5073650" y="3683000"/>
              <a:ext cx="1162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800" b="1">
                  <a:solidFill>
                    <a:schemeClr val="tx1"/>
                  </a:solidFill>
                  <a:latin typeface="Arial" panose="020B0604020202020204" pitchFamily="34" charset="0"/>
                </a:defRPr>
              </a:lvl1pPr>
              <a:lvl2pPr marL="742950" indent="-285750" eaLnBrk="0" hangingPunct="0">
                <a:defRPr sz="2800" b="1">
                  <a:solidFill>
                    <a:schemeClr val="tx1"/>
                  </a:solidFill>
                  <a:latin typeface="Arial" panose="020B0604020202020204" pitchFamily="34" charset="0"/>
                </a:defRPr>
              </a:lvl2pPr>
              <a:lvl3pPr marL="1143000" indent="-228600" eaLnBrk="0" hangingPunct="0">
                <a:defRPr sz="2800" b="1">
                  <a:solidFill>
                    <a:schemeClr val="tx1"/>
                  </a:solidFill>
                  <a:latin typeface="Arial" panose="020B0604020202020204" pitchFamily="34" charset="0"/>
                </a:defRPr>
              </a:lvl3pPr>
              <a:lvl4pPr marL="1600200" indent="-228600" eaLnBrk="0" hangingPunct="0">
                <a:defRPr sz="2800" b="1">
                  <a:solidFill>
                    <a:schemeClr val="tx1"/>
                  </a:solidFill>
                  <a:latin typeface="Arial" panose="020B0604020202020204" pitchFamily="34" charset="0"/>
                </a:defRPr>
              </a:lvl4pPr>
              <a:lvl5pPr marL="2057400" indent="-228600" eaLnBrk="0" hangingPunct="0">
                <a:defRPr sz="2800" b="1">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48B00"/>
                </a:buClr>
                <a:buFont typeface="Wingdings" panose="05000000000000000000" pitchFamily="2" charset="2"/>
                <a:defRPr sz="2800" b="1">
                  <a:solidFill>
                    <a:schemeClr val="tx1"/>
                  </a:solidFill>
                  <a:latin typeface="Arial" panose="020B0604020202020204" pitchFamily="34" charset="0"/>
                </a:defRPr>
              </a:lvl9pPr>
            </a:lstStyle>
            <a:p>
              <a:pPr eaLnBrk="1" hangingPunct="1"/>
              <a:r>
                <a:rPr lang="de-DE" altLang="de-DE" sz="1600">
                  <a:solidFill>
                    <a:srgbClr val="FFFFFF"/>
                  </a:solidFill>
                </a:rPr>
                <a:t>D005 – $940</a:t>
              </a:r>
              <a:endParaRPr lang="de-DE" altLang="de-DE"/>
            </a:p>
          </p:txBody>
        </p:sp>
      </p:grpSp>
    </p:spTree>
    <p:extLst>
      <p:ext uri="{BB962C8B-B14F-4D97-AF65-F5344CB8AC3E}">
        <p14:creationId xmlns:p14="http://schemas.microsoft.com/office/powerpoint/2010/main" val="2331988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a:latin typeface="Arial" panose="020B0604020202020204" pitchFamily="34" charset="0"/>
              </a:rPr>
              <a:t>Fully integrated with other SAP modules  including, but not limited to:</a:t>
            </a:r>
          </a:p>
          <a:p>
            <a:pPr lvl="1"/>
            <a:r>
              <a:rPr lang="en-US" altLang="de-DE">
                <a:latin typeface="Arial" panose="020B0604020202020204" pitchFamily="34" charset="0"/>
              </a:rPr>
              <a:t>Financial Accounting (FI)</a:t>
            </a:r>
          </a:p>
          <a:p>
            <a:pPr lvl="1"/>
            <a:r>
              <a:rPr lang="en-US" altLang="de-DE">
                <a:latin typeface="Arial" panose="020B0604020202020204" pitchFamily="34" charset="0"/>
              </a:rPr>
              <a:t>Materials Management (MM)</a:t>
            </a:r>
          </a:p>
          <a:p>
            <a:pPr lvl="1"/>
            <a:r>
              <a:rPr lang="en-US" altLang="de-DE">
                <a:latin typeface="Arial" panose="020B0604020202020204" pitchFamily="34" charset="0"/>
              </a:rPr>
              <a:t>Sales and Distribution (SD)	</a:t>
            </a:r>
          </a:p>
          <a:p>
            <a:pPr lvl="1"/>
            <a:r>
              <a:rPr lang="en-US" altLang="de-DE">
                <a:latin typeface="Arial" panose="020B0604020202020204" pitchFamily="34" charset="0"/>
              </a:rPr>
              <a:t>Production Planning and Execution (PP)</a:t>
            </a:r>
          </a:p>
        </p:txBody>
      </p:sp>
      <p:sp>
        <p:nvSpPr>
          <p:cNvPr id="3" name="Titel 2"/>
          <p:cNvSpPr>
            <a:spLocks noGrp="1"/>
          </p:cNvSpPr>
          <p:nvPr>
            <p:ph type="title"/>
          </p:nvPr>
        </p:nvSpPr>
        <p:spPr/>
        <p:txBody>
          <a:bodyPr/>
          <a:lstStyle/>
          <a:p>
            <a:r>
              <a:rPr lang="en-US" altLang="de-DE">
                <a:latin typeface="Arial" panose="020B0604020202020204" pitchFamily="34" charset="0"/>
              </a:rPr>
              <a:t>SAP CO Module</a:t>
            </a:r>
            <a:endParaRPr lang="de-DE"/>
          </a:p>
        </p:txBody>
      </p:sp>
    </p:spTree>
    <p:extLst>
      <p:ext uri="{BB962C8B-B14F-4D97-AF65-F5344CB8AC3E}">
        <p14:creationId xmlns:p14="http://schemas.microsoft.com/office/powerpoint/2010/main" val="1579821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a:latin typeface="Arial" panose="020B0604020202020204" pitchFamily="34" charset="0"/>
              </a:rPr>
              <a:t>Agenda</a:t>
            </a:r>
            <a:endParaRPr lang="de-DE"/>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a:solidFill>
                  <a:srgbClr val="B2B2B2"/>
                </a:solidFill>
                <a:latin typeface="Arial" panose="020B0604020202020204" pitchFamily="34" charset="0"/>
              </a:rPr>
              <a:t>CO Organizational Structure</a:t>
            </a:r>
          </a:p>
          <a:p>
            <a:pPr>
              <a:tabLst>
                <a:tab pos="1971675" algn="l"/>
              </a:tabLst>
            </a:pPr>
            <a:endParaRPr lang="en-US" altLang="de-DE">
              <a:solidFill>
                <a:srgbClr val="B2B2B2"/>
              </a:solidFill>
              <a:latin typeface="Arial" panose="020B0604020202020204" pitchFamily="34" charset="0"/>
            </a:endParaRPr>
          </a:p>
          <a:p>
            <a:pPr>
              <a:tabLst>
                <a:tab pos="1971675" algn="l"/>
              </a:tabLst>
            </a:pPr>
            <a:r>
              <a:rPr lang="en-US" altLang="de-DE">
                <a:solidFill>
                  <a:srgbClr val="B2B2B2"/>
                </a:solidFill>
                <a:latin typeface="Arial" panose="020B0604020202020204" pitchFamily="34" charset="0"/>
              </a:rPr>
              <a:t>CO Master Data</a:t>
            </a:r>
          </a:p>
          <a:p>
            <a:pPr>
              <a:tabLst>
                <a:tab pos="1971675" algn="l"/>
              </a:tabLst>
            </a:pPr>
            <a:endParaRPr lang="en-US" altLang="de-DE">
              <a:solidFill>
                <a:srgbClr val="B2B2B2"/>
              </a:solidFill>
              <a:latin typeface="Arial" panose="020B0604020202020204" pitchFamily="34" charset="0"/>
            </a:endParaRPr>
          </a:p>
          <a:p>
            <a:pPr>
              <a:tabLst>
                <a:tab pos="1971675" algn="l"/>
              </a:tabLst>
            </a:pPr>
            <a:r>
              <a:rPr lang="en-US" altLang="de-DE">
                <a:solidFill>
                  <a:srgbClr val="B2B2B2"/>
                </a:solidFill>
                <a:latin typeface="Arial" panose="020B0604020202020204" pitchFamily="34" charset="0"/>
              </a:rPr>
              <a:t>CO Processes</a:t>
            </a:r>
          </a:p>
          <a:p>
            <a:pPr>
              <a:tabLst>
                <a:tab pos="1971675" algn="l"/>
              </a:tabLst>
            </a:pPr>
            <a:endParaRPr lang="en-US" altLang="de-DE">
              <a:solidFill>
                <a:srgbClr val="B2B2B2"/>
              </a:solidFill>
              <a:latin typeface="Arial" panose="020B0604020202020204" pitchFamily="34" charset="0"/>
            </a:endParaRPr>
          </a:p>
          <a:p>
            <a:pPr>
              <a:tabLst>
                <a:tab pos="1971675" algn="l"/>
              </a:tabLst>
            </a:pPr>
            <a:r>
              <a:rPr lang="en-US" altLang="de-DE">
                <a:latin typeface="Arial" panose="020B0604020202020204" pitchFamily="34" charset="0"/>
              </a:rPr>
              <a:t>Innovations in S/4HANA</a:t>
            </a:r>
          </a:p>
          <a:p>
            <a:pPr>
              <a:tabLst>
                <a:tab pos="1971675" algn="l"/>
              </a:tabLst>
            </a:pPr>
            <a:endParaRPr lang="en-US" altLang="de-DE">
              <a:solidFill>
                <a:srgbClr val="B2B2B2"/>
              </a:solidFill>
              <a:latin typeface="Arial" panose="020B0604020202020204" pitchFamily="34" charset="0"/>
            </a:endParaRPr>
          </a:p>
          <a:p>
            <a:endParaRPr lang="de-DE"/>
          </a:p>
        </p:txBody>
      </p:sp>
    </p:spTree>
    <p:extLst>
      <p:ext uri="{BB962C8B-B14F-4D97-AF65-F5344CB8AC3E}">
        <p14:creationId xmlns:p14="http://schemas.microsoft.com/office/powerpoint/2010/main" val="986974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Innovations in S/4HANA</a:t>
            </a:r>
          </a:p>
        </p:txBody>
      </p:sp>
      <p:sp>
        <p:nvSpPr>
          <p:cNvPr id="3" name="Inhaltsplatzhalter 2"/>
          <p:cNvSpPr>
            <a:spLocks noGrp="1"/>
          </p:cNvSpPr>
          <p:nvPr>
            <p:ph idx="1"/>
          </p:nvPr>
        </p:nvSpPr>
        <p:spPr/>
        <p:txBody>
          <a:bodyPr/>
          <a:lstStyle/>
          <a:p>
            <a:pPr marL="342900" indent="-342900">
              <a:buFont typeface="+mj-lt"/>
              <a:buAutoNum type="arabicParenR"/>
            </a:pPr>
            <a:r>
              <a:rPr lang="de-DE" err="1">
                <a:latin typeface="Arial" panose="020B0604020202020204" pitchFamily="34" charset="0"/>
                <a:cs typeface="Arial" panose="020B0604020202020204" pitchFamily="34" charset="0"/>
              </a:rPr>
              <a:t>No</a:t>
            </a:r>
            <a:r>
              <a:rPr lang="de-DE">
                <a:latin typeface="Arial" panose="020B0604020202020204" pitchFamily="34" charset="0"/>
                <a:cs typeface="Arial" panose="020B0604020202020204" pitchFamily="34" charset="0"/>
              </a:rPr>
              <a:t> separate </a:t>
            </a:r>
            <a:r>
              <a:rPr lang="de-DE" err="1">
                <a:latin typeface="Arial" panose="020B0604020202020204" pitchFamily="34" charset="0"/>
                <a:cs typeface="Arial" panose="020B0604020202020204" pitchFamily="34" charset="0"/>
              </a:rPr>
              <a:t>cost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element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master</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data</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maintenance</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anymore</a:t>
            </a:r>
            <a:endParaRPr lang="de-DE">
              <a:latin typeface="Arial" panose="020B0604020202020204" pitchFamily="34" charset="0"/>
              <a:cs typeface="Arial" panose="020B0604020202020204" pitchFamily="34" charset="0"/>
            </a:endParaRPr>
          </a:p>
          <a:p>
            <a:pPr marL="342900" indent="-342900">
              <a:buFont typeface="+mj-lt"/>
              <a:buAutoNum type="arabicParenR"/>
            </a:pPr>
            <a:r>
              <a:rPr lang="en-US">
                <a:latin typeface="Arial" panose="020B0604020202020204" pitchFamily="34" charset="0"/>
                <a:cs typeface="Arial" panose="020B0604020202020204" pitchFamily="34" charset="0"/>
              </a:rPr>
              <a:t>Universal Journal combines account assignment of Controlling </a:t>
            </a:r>
          </a:p>
          <a:p>
            <a:pPr marL="342900" indent="-342900">
              <a:buFont typeface="+mj-lt"/>
              <a:buAutoNum type="arabicParenR"/>
            </a:pPr>
            <a:r>
              <a:rPr lang="de-DE">
                <a:latin typeface="Arial" panose="020B0604020202020204" pitchFamily="34" charset="0"/>
                <a:cs typeface="Arial" panose="020B0604020202020204" pitchFamily="34" charset="0"/>
              </a:rPr>
              <a:t>Technical </a:t>
            </a:r>
            <a:r>
              <a:rPr lang="de-DE" err="1">
                <a:latin typeface="Arial" panose="020B0604020202020204" pitchFamily="34" charset="0"/>
                <a:cs typeface="Arial" panose="020B0604020202020204" pitchFamily="34" charset="0"/>
              </a:rPr>
              <a:t>changes</a:t>
            </a:r>
            <a:r>
              <a:rPr lang="de-DE">
                <a:latin typeface="Arial" panose="020B0604020202020204" pitchFamily="34" charset="0"/>
                <a:cs typeface="Arial" panose="020B0604020202020204" pitchFamily="34" charset="0"/>
              </a:rPr>
              <a:t> in material </a:t>
            </a:r>
            <a:r>
              <a:rPr lang="de-DE" err="1">
                <a:latin typeface="Arial" panose="020B0604020202020204" pitchFamily="34" charset="0"/>
                <a:cs typeface="Arial" panose="020B0604020202020204" pitchFamily="34" charset="0"/>
              </a:rPr>
              <a:t>ledger</a:t>
            </a:r>
            <a:endParaRPr lang="de-DE">
              <a:latin typeface="Arial" panose="020B0604020202020204" pitchFamily="34" charset="0"/>
              <a:cs typeface="Arial" panose="020B0604020202020204" pitchFamily="34" charset="0"/>
            </a:endParaRPr>
          </a:p>
          <a:p>
            <a:endParaRPr lang="de-DE"/>
          </a:p>
        </p:txBody>
      </p:sp>
    </p:spTree>
    <p:extLst>
      <p:ext uri="{BB962C8B-B14F-4D97-AF65-F5344CB8AC3E}">
        <p14:creationId xmlns:p14="http://schemas.microsoft.com/office/powerpoint/2010/main" val="3921840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17443" y="1315299"/>
            <a:ext cx="10875054" cy="5263348"/>
          </a:xfrm>
        </p:spPr>
        <p:txBody>
          <a:bodyPr>
            <a:normAutofit/>
          </a:bodyPr>
          <a:lstStyle/>
          <a:p>
            <a:r>
              <a:rPr lang="de-DE" err="1">
                <a:latin typeface="Arial" panose="020B0604020202020204" pitchFamily="34" charset="0"/>
                <a:cs typeface="Arial" panose="020B0604020202020204" pitchFamily="34" charset="0"/>
              </a:rPr>
              <a:t>No</a:t>
            </a:r>
            <a:r>
              <a:rPr lang="de-DE">
                <a:latin typeface="Arial" panose="020B0604020202020204" pitchFamily="34" charset="0"/>
                <a:cs typeface="Arial" panose="020B0604020202020204" pitchFamily="34" charset="0"/>
              </a:rPr>
              <a:t> separate </a:t>
            </a:r>
            <a:r>
              <a:rPr lang="de-DE" err="1">
                <a:latin typeface="Arial" panose="020B0604020202020204" pitchFamily="34" charset="0"/>
                <a:cs typeface="Arial" panose="020B0604020202020204" pitchFamily="34" charset="0"/>
              </a:rPr>
              <a:t>cost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element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master</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data</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maintenance</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anymore</a:t>
            </a: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a:latin typeface="Arial" panose="020B0604020202020204" pitchFamily="34" charset="0"/>
                <a:cs typeface="Arial" panose="020B0604020202020204" pitchFamily="34" charset="0"/>
              </a:rPr>
              <a:t>Part </a:t>
            </a:r>
            <a:r>
              <a:rPr lang="de-DE" err="1">
                <a:latin typeface="Arial" panose="020B0604020202020204" pitchFamily="34" charset="0"/>
                <a:cs typeface="Arial" panose="020B0604020202020204" pitchFamily="34" charset="0"/>
              </a:rPr>
              <a:t>of</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chart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of</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accounts</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are</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managed</a:t>
            </a:r>
            <a:r>
              <a:rPr lang="de-DE">
                <a:latin typeface="Arial" panose="020B0604020202020204" pitchFamily="34" charset="0"/>
                <a:cs typeface="Arial" panose="020B0604020202020204" pitchFamily="34" charset="0"/>
              </a:rPr>
              <a:t> in GL </a:t>
            </a:r>
            <a:r>
              <a:rPr lang="de-DE" err="1">
                <a:latin typeface="Arial" panose="020B0604020202020204" pitchFamily="34" charset="0"/>
                <a:cs typeface="Arial" panose="020B0604020202020204" pitchFamily="34" charset="0"/>
              </a:rPr>
              <a:t>account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master</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data</a:t>
            </a: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a:latin typeface="Arial" panose="020B0604020202020204" pitchFamily="34" charset="0"/>
                <a:cs typeface="Arial" panose="020B0604020202020204" pitchFamily="34" charset="0"/>
              </a:rPr>
              <a:t>Transactions not </a:t>
            </a:r>
            <a:r>
              <a:rPr lang="de-DE" err="1">
                <a:latin typeface="Arial" panose="020B0604020202020204" pitchFamily="34" charset="0"/>
                <a:cs typeface="Arial" panose="020B0604020202020204" pitchFamily="34" charset="0"/>
              </a:rPr>
              <a:t>available</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anymore</a:t>
            </a:r>
            <a:r>
              <a:rPr lang="de-DE">
                <a:latin typeface="Arial" panose="020B0604020202020204" pitchFamily="34" charset="0"/>
                <a:cs typeface="Arial" panose="020B0604020202020204" pitchFamily="34" charset="0"/>
              </a:rPr>
              <a:t>: KA01,KA02,KA03,KA06</a:t>
            </a:r>
          </a:p>
          <a:p>
            <a:pPr lvl="1">
              <a:buFont typeface="Wingdings" panose="05000000000000000000" pitchFamily="2" charset="2"/>
              <a:buChar char="Ø"/>
            </a:pPr>
            <a:r>
              <a:rPr lang="en-US">
                <a:latin typeface="Arial" panose="020B0604020202020204" pitchFamily="34" charset="0"/>
                <a:cs typeface="Arial" panose="020B0604020202020204" pitchFamily="34" charset="0"/>
              </a:rPr>
              <a:t>Default account assignments (cost center, order) will be transferred from cost element masters to table TKA3A (view using transaction OKB9)</a:t>
            </a:r>
          </a:p>
          <a:p>
            <a:pPr lvl="1">
              <a:buFont typeface="Wingdings" panose="05000000000000000000" pitchFamily="2" charset="2"/>
              <a:buChar char="Ø"/>
            </a:pP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a:latin typeface="Arial" panose="020B0604020202020204" pitchFamily="34" charset="0"/>
                <a:cs typeface="Arial" panose="020B0604020202020204" pitchFamily="34" charset="0"/>
              </a:rPr>
              <a:t>The GL </a:t>
            </a:r>
            <a:r>
              <a:rPr lang="de-DE" err="1">
                <a:latin typeface="Arial" panose="020B0604020202020204" pitchFamily="34" charset="0"/>
                <a:cs typeface="Arial" panose="020B0604020202020204" pitchFamily="34" charset="0"/>
              </a:rPr>
              <a:t>account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master</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record</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includes</a:t>
            </a:r>
            <a:r>
              <a:rPr lang="de-DE">
                <a:latin typeface="Arial" panose="020B0604020202020204" pitchFamily="34" charset="0"/>
                <a:cs typeface="Arial" panose="020B0604020202020204" pitchFamily="34" charset="0"/>
              </a:rPr>
              <a:t> a </a:t>
            </a:r>
            <a:r>
              <a:rPr lang="de-DE" err="1">
                <a:latin typeface="Arial" panose="020B0604020202020204" pitchFamily="34" charset="0"/>
                <a:cs typeface="Arial" panose="020B0604020202020204" pitchFamily="34" charset="0"/>
              </a:rPr>
              <a:t>new</a:t>
            </a:r>
            <a:r>
              <a:rPr lang="de-DE">
                <a:latin typeface="Arial" panose="020B0604020202020204" pitchFamily="34" charset="0"/>
                <a:cs typeface="Arial" panose="020B0604020202020204" pitchFamily="34" charset="0"/>
              </a:rPr>
              <a:t> </a:t>
            </a:r>
          </a:p>
          <a:p>
            <a:pPr marL="201600" lvl="1" indent="0">
              <a:buNone/>
            </a:pP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mandatory</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field</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for</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cost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element</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category</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for</a:t>
            </a:r>
            <a:r>
              <a:rPr lang="de-DE">
                <a:latin typeface="Arial" panose="020B0604020202020204" pitchFamily="34" charset="0"/>
                <a:cs typeface="Arial" panose="020B0604020202020204" pitchFamily="34" charset="0"/>
              </a:rPr>
              <a:t> </a:t>
            </a:r>
          </a:p>
          <a:p>
            <a:pPr marL="201600" lvl="1" indent="0">
              <a:buNone/>
            </a:pP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classification</a:t>
            </a:r>
            <a:r>
              <a:rPr lang="de-DE">
                <a:latin typeface="Arial" panose="020B0604020202020204" pitchFamily="34" charset="0"/>
                <a:cs typeface="Arial" panose="020B0604020202020204" pitchFamily="34" charset="0"/>
              </a:rPr>
              <a:t> </a:t>
            </a:r>
            <a:r>
              <a:rPr lang="de-DE" err="1">
                <a:latin typeface="Arial" panose="020B0604020202020204" pitchFamily="34" charset="0"/>
                <a:cs typeface="Arial" panose="020B0604020202020204" pitchFamily="34" charset="0"/>
              </a:rPr>
              <a:t>of</a:t>
            </a:r>
            <a:r>
              <a:rPr lang="de-DE">
                <a:latin typeface="Arial" panose="020B0604020202020204" pitchFamily="34" charset="0"/>
                <a:cs typeface="Arial" panose="020B0604020202020204" pitchFamily="34" charset="0"/>
              </a:rPr>
              <a:t> GL </a:t>
            </a:r>
            <a:r>
              <a:rPr lang="de-DE" err="1">
                <a:latin typeface="Arial" panose="020B0604020202020204" pitchFamily="34" charset="0"/>
                <a:cs typeface="Arial" panose="020B0604020202020204" pitchFamily="34" charset="0"/>
              </a:rPr>
              <a:t>accounts</a:t>
            </a:r>
            <a:endParaRPr lang="de-DE">
              <a:latin typeface="Arial" panose="020B0604020202020204" pitchFamily="34" charset="0"/>
              <a:cs typeface="Arial" panose="020B0604020202020204" pitchFamily="34" charset="0"/>
            </a:endParaRPr>
          </a:p>
          <a:p>
            <a:pPr lvl="1">
              <a:buFont typeface="Wingdings" panose="05000000000000000000" pitchFamily="2" charset="2"/>
              <a:buChar char="Ø"/>
            </a:pPr>
            <a:r>
              <a:rPr lang="de-DE" err="1">
                <a:latin typeface="Arial" panose="020B0604020202020204" pitchFamily="34" charset="0"/>
                <a:cs typeface="Arial" panose="020B0604020202020204" pitchFamily="34" charset="0"/>
              </a:rPr>
              <a:t>Previously</a:t>
            </a:r>
            <a:r>
              <a:rPr lang="de-DE">
                <a:latin typeface="Arial" panose="020B0604020202020204" pitchFamily="34" charset="0"/>
                <a:cs typeface="Arial" panose="020B0604020202020204" pitchFamily="34" charset="0"/>
              </a:rPr>
              <a:t> in KA01</a:t>
            </a:r>
          </a:p>
          <a:p>
            <a:pPr lvl="1">
              <a:buFont typeface="Wingdings" panose="05000000000000000000" pitchFamily="2" charset="2"/>
              <a:buChar char="Ø"/>
            </a:pPr>
            <a:endParaRPr lang="de-DE">
              <a:latin typeface="Arial" panose="020B0604020202020204" pitchFamily="34" charset="0"/>
              <a:cs typeface="Arial" panose="020B0604020202020204" pitchFamily="34" charset="0"/>
            </a:endParaRPr>
          </a:p>
        </p:txBody>
      </p:sp>
      <p:sp>
        <p:nvSpPr>
          <p:cNvPr id="2" name="Titel 1"/>
          <p:cNvSpPr>
            <a:spLocks noGrp="1"/>
          </p:cNvSpPr>
          <p:nvPr>
            <p:ph type="title"/>
          </p:nvPr>
        </p:nvSpPr>
        <p:spPr/>
        <p:txBody>
          <a:bodyPr>
            <a:normAutofit fontScale="90000"/>
          </a:bodyPr>
          <a:lstStyle/>
          <a:p>
            <a:r>
              <a:rPr lang="en-US" altLang="de-DE" sz="3100">
                <a:latin typeface="Arial" panose="020B0604020202020204" pitchFamily="34" charset="0"/>
              </a:rPr>
              <a:t>Innovations in S/4HANA </a:t>
            </a:r>
            <a:r>
              <a:rPr lang="en-US" altLang="de-DE" sz="3200">
                <a:latin typeface="Arial" panose="020B0604020202020204" pitchFamily="34" charset="0"/>
              </a:rPr>
              <a:t/>
            </a:r>
            <a:br>
              <a:rPr lang="en-US" altLang="de-DE" sz="3200">
                <a:latin typeface="Arial" panose="020B0604020202020204" pitchFamily="34" charset="0"/>
              </a:rPr>
            </a:br>
            <a:r>
              <a:rPr lang="en-US" altLang="de-DE" sz="2700">
                <a:latin typeface="Arial" panose="020B0604020202020204" pitchFamily="34" charset="0"/>
              </a:rPr>
              <a:t>1) </a:t>
            </a:r>
            <a:r>
              <a:rPr lang="de-DE" sz="2700" err="1">
                <a:latin typeface="Arial" panose="020B0604020202020204" pitchFamily="34" charset="0"/>
                <a:cs typeface="Arial" panose="020B0604020202020204" pitchFamily="34" charset="0"/>
              </a:rPr>
              <a:t>Cost</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element</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master</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data</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maintenance</a:t>
            </a:r>
            <a:endParaRPr lang="de-DE" sz="3100"/>
          </a:p>
        </p:txBody>
      </p:sp>
      <p:sp>
        <p:nvSpPr>
          <p:cNvPr id="6" name="Pfeil nach rechts 5"/>
          <p:cNvSpPr/>
          <p:nvPr/>
        </p:nvSpPr>
        <p:spPr bwMode="gray">
          <a:xfrm>
            <a:off x="4353117" y="3170357"/>
            <a:ext cx="1203158" cy="776616"/>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2000" b="0" i="0" u="none" strike="noStrike" kern="0" cap="none" spc="0" normalizeH="0" baseline="0" noProof="0" err="1">
              <a:ln>
                <a:noFill/>
              </a:ln>
              <a:effectLst/>
              <a:uLnTx/>
              <a:uFillTx/>
              <a:ea typeface="Arial Unicode MS" pitchFamily="34" charset="-128"/>
              <a:cs typeface="Arial Unicode MS" pitchFamily="34" charset="-128"/>
            </a:endParaRPr>
          </a:p>
        </p:txBody>
      </p:sp>
      <p:pic>
        <p:nvPicPr>
          <p:cNvPr id="4" name="Grafik 3"/>
          <p:cNvPicPr>
            <a:picLocks noChangeAspect="1"/>
          </p:cNvPicPr>
          <p:nvPr/>
        </p:nvPicPr>
        <p:blipFill>
          <a:blip r:embed="rId2"/>
          <a:stretch>
            <a:fillRect/>
          </a:stretch>
        </p:blipFill>
        <p:spPr>
          <a:xfrm>
            <a:off x="868680" y="2784653"/>
            <a:ext cx="3156100" cy="2021322"/>
          </a:xfrm>
          <a:prstGeom prst="rect">
            <a:avLst/>
          </a:prstGeom>
        </p:spPr>
      </p:pic>
      <p:pic>
        <p:nvPicPr>
          <p:cNvPr id="8" name="Grafik 7"/>
          <p:cNvPicPr>
            <a:picLocks noChangeAspect="1"/>
          </p:cNvPicPr>
          <p:nvPr/>
        </p:nvPicPr>
        <p:blipFill>
          <a:blip r:embed="rId3"/>
          <a:stretch>
            <a:fillRect/>
          </a:stretch>
        </p:blipFill>
        <p:spPr>
          <a:xfrm>
            <a:off x="5951219" y="2539437"/>
            <a:ext cx="2913379" cy="2028073"/>
          </a:xfrm>
          <a:prstGeom prst="rect">
            <a:avLst/>
          </a:prstGeom>
        </p:spPr>
      </p:pic>
      <p:pic>
        <p:nvPicPr>
          <p:cNvPr id="9" name="Grafik 8"/>
          <p:cNvPicPr>
            <a:picLocks noChangeAspect="1"/>
          </p:cNvPicPr>
          <p:nvPr/>
        </p:nvPicPr>
        <p:blipFill>
          <a:blip r:embed="rId4"/>
          <a:stretch>
            <a:fillRect/>
          </a:stretch>
        </p:blipFill>
        <p:spPr>
          <a:xfrm>
            <a:off x="5448300" y="4620783"/>
            <a:ext cx="4698914" cy="1904590"/>
          </a:xfrm>
          <a:prstGeom prst="rect">
            <a:avLst/>
          </a:prstGeom>
        </p:spPr>
      </p:pic>
    </p:spTree>
    <p:extLst>
      <p:ext uri="{BB962C8B-B14F-4D97-AF65-F5344CB8AC3E}">
        <p14:creationId xmlns:p14="http://schemas.microsoft.com/office/powerpoint/2010/main" val="4134905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en-US" altLang="de-DE" sz="3100">
                <a:latin typeface="Arial" panose="020B0604020202020204" pitchFamily="34" charset="0"/>
              </a:rPr>
              <a:t>Innovations in S/4HANA</a:t>
            </a:r>
            <a:r>
              <a:rPr lang="de-DE" sz="3201"/>
              <a:t/>
            </a:r>
            <a:br>
              <a:rPr lang="de-DE" sz="3201"/>
            </a:br>
            <a:r>
              <a:rPr lang="de-DE" sz="2700"/>
              <a:t>1) </a:t>
            </a:r>
            <a:r>
              <a:rPr lang="de-DE" sz="2700" err="1">
                <a:latin typeface="Arial" panose="020B0604020202020204" pitchFamily="34" charset="0"/>
                <a:cs typeface="Arial" panose="020B0604020202020204" pitchFamily="34" charset="0"/>
              </a:rPr>
              <a:t>Cost</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element</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master</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data</a:t>
            </a:r>
            <a:r>
              <a:rPr lang="de-DE" sz="2700">
                <a:latin typeface="Arial" panose="020B0604020202020204" pitchFamily="34" charset="0"/>
                <a:cs typeface="Arial" panose="020B0604020202020204" pitchFamily="34" charset="0"/>
              </a:rPr>
              <a:t> </a:t>
            </a:r>
            <a:r>
              <a:rPr lang="de-DE" sz="2700" err="1">
                <a:latin typeface="Arial" panose="020B0604020202020204" pitchFamily="34" charset="0"/>
                <a:cs typeface="Arial" panose="020B0604020202020204" pitchFamily="34" charset="0"/>
              </a:rPr>
              <a:t>maintenance</a:t>
            </a:r>
            <a:endParaRPr lang="de-DE" sz="2700"/>
          </a:p>
        </p:txBody>
      </p:sp>
      <p:sp>
        <p:nvSpPr>
          <p:cNvPr id="3" name="Inhaltsplatzhalter 2"/>
          <p:cNvSpPr>
            <a:spLocks noGrp="1"/>
          </p:cNvSpPr>
          <p:nvPr>
            <p:ph idx="1"/>
          </p:nvPr>
        </p:nvSpPr>
        <p:spPr>
          <a:xfrm>
            <a:off x="358289" y="1333666"/>
            <a:ext cx="10875054" cy="5263348"/>
          </a:xfrm>
        </p:spPr>
        <p:txBody>
          <a:bodyPr>
            <a:normAutofit/>
          </a:bodyPr>
          <a:lstStyle/>
          <a:p>
            <a:pPr lvl="0"/>
            <a:r>
              <a:rPr lang="en-US">
                <a:latin typeface="Arial" panose="020B0604020202020204" pitchFamily="34" charset="0"/>
                <a:cs typeface="Arial" panose="020B0604020202020204" pitchFamily="34" charset="0"/>
              </a:rPr>
              <a:t>GL accounts have now attributed on three levels: </a:t>
            </a:r>
            <a:endParaRPr lang="de-DE">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1. Chat of accounts area</a:t>
            </a:r>
            <a:endParaRPr lang="de-DE">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2. Company-code-specific area</a:t>
            </a:r>
            <a:endParaRPr lang="de-DE">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3. Controlling-area-specific area</a:t>
            </a:r>
            <a:endParaRPr lang="de-DE">
              <a:latin typeface="Arial" panose="020B0604020202020204" pitchFamily="34" charset="0"/>
              <a:cs typeface="Arial" panose="020B0604020202020204" pitchFamily="34" charset="0"/>
            </a:endParaRPr>
          </a:p>
          <a:p>
            <a:pPr lvl="0"/>
            <a:r>
              <a:rPr lang="en-US">
                <a:latin typeface="Arial" panose="020B0604020202020204" pitchFamily="34" charset="0"/>
                <a:cs typeface="Arial" panose="020B0604020202020204" pitchFamily="34" charset="0"/>
              </a:rPr>
              <a:t>New account types for primary costs/revenues and secondary costs</a:t>
            </a:r>
            <a:endParaRPr lang="de-DE">
              <a:latin typeface="Arial" panose="020B0604020202020204" pitchFamily="34" charset="0"/>
              <a:cs typeface="Arial" panose="020B0604020202020204" pitchFamily="34" charset="0"/>
            </a:endParaRPr>
          </a:p>
          <a:p>
            <a:pPr lvl="0"/>
            <a:endParaRPr lang="de-DE">
              <a:latin typeface="Arial" panose="020B0604020202020204" pitchFamily="34" charset="0"/>
              <a:cs typeface="Arial" panose="020B0604020202020204" pitchFamily="34" charset="0"/>
            </a:endParaRPr>
          </a:p>
          <a:p>
            <a:pPr lvl="0"/>
            <a:endParaRPr lang="de-DE">
              <a:latin typeface="Arial" panose="020B0604020202020204" pitchFamily="34" charset="0"/>
              <a:cs typeface="Arial" panose="020B0604020202020204" pitchFamily="34" charset="0"/>
            </a:endParaRPr>
          </a:p>
          <a:p>
            <a:pPr lvl="0"/>
            <a:endParaRPr lang="de-DE">
              <a:latin typeface="Arial" panose="020B0604020202020204" pitchFamily="34" charset="0"/>
              <a:cs typeface="Arial" panose="020B0604020202020204" pitchFamily="34" charset="0"/>
            </a:endParaRPr>
          </a:p>
          <a:p>
            <a:pPr lvl="0"/>
            <a:endParaRPr lang="de-DE">
              <a:latin typeface="Arial" panose="020B0604020202020204" pitchFamily="34" charset="0"/>
              <a:cs typeface="Arial" panose="020B0604020202020204" pitchFamily="34" charset="0"/>
            </a:endParaRPr>
          </a:p>
          <a:p>
            <a:pPr lvl="0"/>
            <a:endParaRPr lang="de-DE">
              <a:latin typeface="Arial" panose="020B0604020202020204" pitchFamily="34" charset="0"/>
              <a:cs typeface="Arial" panose="020B0604020202020204" pitchFamily="34" charset="0"/>
            </a:endParaRPr>
          </a:p>
          <a:p>
            <a:pPr lvl="0"/>
            <a:endParaRPr lang="de-DE">
              <a:latin typeface="Arial" panose="020B0604020202020204" pitchFamily="34" charset="0"/>
              <a:cs typeface="Arial" panose="020B0604020202020204" pitchFamily="34" charset="0"/>
            </a:endParaRPr>
          </a:p>
          <a:p>
            <a:pPr lvl="0"/>
            <a:endParaRPr lang="de-DE">
              <a:latin typeface="Arial" panose="020B0604020202020204" pitchFamily="34" charset="0"/>
              <a:cs typeface="Arial" panose="020B0604020202020204" pitchFamily="34" charset="0"/>
            </a:endParaRPr>
          </a:p>
          <a:p>
            <a:pPr lvl="0"/>
            <a:endParaRPr lang="de-DE">
              <a:latin typeface="Arial" panose="020B0604020202020204" pitchFamily="34" charset="0"/>
              <a:cs typeface="Arial" panose="020B0604020202020204" pitchFamily="34" charset="0"/>
            </a:endParaRPr>
          </a:p>
          <a:p>
            <a:pPr lvl="0"/>
            <a:endParaRPr lang="de-DE">
              <a:latin typeface="Arial" panose="020B0604020202020204" pitchFamily="34" charset="0"/>
              <a:cs typeface="Arial" panose="020B0604020202020204" pitchFamily="34" charset="0"/>
            </a:endParaRPr>
          </a:p>
          <a:p>
            <a:pPr lvl="0"/>
            <a:r>
              <a:rPr lang="en-US">
                <a:latin typeface="Arial" panose="020B0604020202020204" pitchFamily="34" charset="0"/>
                <a:cs typeface="Arial" panose="020B0604020202020204" pitchFamily="34" charset="0"/>
              </a:rPr>
              <a:t>Journal entries are recorded under GL accounts (secondary and primary costs)</a:t>
            </a:r>
            <a:endParaRPr lang="de-DE">
              <a:latin typeface="Arial" panose="020B0604020202020204" pitchFamily="34" charset="0"/>
              <a:cs typeface="Arial" panose="020B0604020202020204" pitchFamily="34" charset="0"/>
            </a:endParaRPr>
          </a:p>
        </p:txBody>
      </p:sp>
      <p:pic>
        <p:nvPicPr>
          <p:cNvPr id="5" name="Grafik 4"/>
          <p:cNvPicPr>
            <a:picLocks noChangeAspect="1"/>
          </p:cNvPicPr>
          <p:nvPr/>
        </p:nvPicPr>
        <p:blipFill>
          <a:blip r:embed="rId2"/>
          <a:stretch>
            <a:fillRect/>
          </a:stretch>
        </p:blipFill>
        <p:spPr>
          <a:xfrm>
            <a:off x="2720022" y="2712802"/>
            <a:ext cx="5962650" cy="2505075"/>
          </a:xfrm>
          <a:prstGeom prst="rect">
            <a:avLst/>
          </a:prstGeom>
        </p:spPr>
      </p:pic>
    </p:spTree>
    <p:extLst>
      <p:ext uri="{BB962C8B-B14F-4D97-AF65-F5344CB8AC3E}">
        <p14:creationId xmlns:p14="http://schemas.microsoft.com/office/powerpoint/2010/main" val="2191904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altLang="de-DE">
                <a:latin typeface="Arial" panose="020B0604020202020204" pitchFamily="34" charset="0"/>
              </a:rPr>
              <a:t>Innovations in S/4HANA </a:t>
            </a:r>
            <a:br>
              <a:rPr lang="en-US" altLang="de-DE">
                <a:latin typeface="Arial" panose="020B0604020202020204" pitchFamily="34" charset="0"/>
              </a:rPr>
            </a:br>
            <a:r>
              <a:rPr lang="en-US" altLang="de-DE" sz="2400">
                <a:latin typeface="Arial" panose="020B0604020202020204" pitchFamily="34" charset="0"/>
              </a:rPr>
              <a:t>2) </a:t>
            </a:r>
            <a:r>
              <a:rPr lang="en-US" sz="2400"/>
              <a:t>Universal Journal</a:t>
            </a:r>
            <a:endParaRPr lang="de-DE" sz="2400"/>
          </a:p>
        </p:txBody>
      </p:sp>
      <p:sp>
        <p:nvSpPr>
          <p:cNvPr id="3" name="Inhaltsplatzhalter 2"/>
          <p:cNvSpPr>
            <a:spLocks noGrp="1"/>
          </p:cNvSpPr>
          <p:nvPr>
            <p:ph idx="1"/>
          </p:nvPr>
        </p:nvSpPr>
        <p:spPr>
          <a:xfrm>
            <a:off x="324000" y="1413493"/>
            <a:ext cx="11545200" cy="4392042"/>
          </a:xfrm>
        </p:spPr>
        <p:txBody>
          <a:bodyPr>
            <a:normAutofit/>
          </a:bodyPr>
          <a:lstStyle/>
          <a:p>
            <a:pPr lvl="0"/>
            <a:r>
              <a:rPr lang="en-US" b="1"/>
              <a:t>Universal Journal</a:t>
            </a:r>
            <a:r>
              <a:rPr lang="en-US"/>
              <a:t> combines account assignment of Controlling (cost center, WBS element..), Profitability Analysis (products, customers..) and Enterprise Controlling (profit center)</a:t>
            </a:r>
            <a:endParaRPr lang="de-DE"/>
          </a:p>
          <a:p>
            <a:pPr lvl="1"/>
            <a:r>
              <a:rPr lang="en-US"/>
              <a:t>In previous architecture, many reconciliation work was necessary because the components for P &amp; L representations were structured differently and stored in different tables </a:t>
            </a:r>
            <a:r>
              <a:rPr lang="de-DE"/>
              <a:t> </a:t>
            </a:r>
          </a:p>
          <a:p>
            <a:pPr lvl="1"/>
            <a:r>
              <a:rPr lang="de-DE"/>
              <a:t>More </a:t>
            </a:r>
            <a:r>
              <a:rPr lang="de-DE" err="1"/>
              <a:t>flexibility</a:t>
            </a:r>
            <a:r>
              <a:rPr lang="de-DE"/>
              <a:t>: </a:t>
            </a:r>
            <a:r>
              <a:rPr lang="de-DE" err="1"/>
              <a:t>reporting</a:t>
            </a:r>
            <a:r>
              <a:rPr lang="de-DE"/>
              <a:t> on </a:t>
            </a:r>
            <a:r>
              <a:rPr lang="de-DE" err="1"/>
              <a:t>following</a:t>
            </a:r>
            <a:r>
              <a:rPr lang="de-DE"/>
              <a:t> </a:t>
            </a:r>
            <a:r>
              <a:rPr lang="de-DE" err="1"/>
              <a:t>dimensions</a:t>
            </a:r>
            <a:r>
              <a:rPr lang="de-DE"/>
              <a:t>: </a:t>
            </a:r>
            <a:r>
              <a:rPr lang="de-DE" err="1"/>
              <a:t>profit</a:t>
            </a:r>
            <a:r>
              <a:rPr lang="de-DE"/>
              <a:t> </a:t>
            </a:r>
            <a:r>
              <a:rPr lang="de-DE" err="1"/>
              <a:t>center</a:t>
            </a:r>
            <a:r>
              <a:rPr lang="de-DE"/>
              <a:t>, </a:t>
            </a:r>
            <a:r>
              <a:rPr lang="de-DE" err="1"/>
              <a:t>functional</a:t>
            </a:r>
            <a:r>
              <a:rPr lang="de-DE"/>
              <a:t> </a:t>
            </a:r>
            <a:r>
              <a:rPr lang="de-DE" err="1"/>
              <a:t>area</a:t>
            </a:r>
            <a:r>
              <a:rPr lang="de-DE"/>
              <a:t>, </a:t>
            </a:r>
            <a:r>
              <a:rPr lang="de-DE" err="1"/>
              <a:t>cost</a:t>
            </a:r>
            <a:r>
              <a:rPr lang="de-DE"/>
              <a:t> </a:t>
            </a:r>
            <a:r>
              <a:rPr lang="de-DE" err="1"/>
              <a:t>center</a:t>
            </a:r>
            <a:r>
              <a:rPr lang="de-DE"/>
              <a:t>, internal </a:t>
            </a:r>
            <a:r>
              <a:rPr lang="de-DE" err="1"/>
              <a:t>order</a:t>
            </a:r>
            <a:r>
              <a:rPr lang="de-DE"/>
              <a:t>, </a:t>
            </a:r>
            <a:r>
              <a:rPr lang="de-DE" err="1"/>
              <a:t>project</a:t>
            </a:r>
            <a:r>
              <a:rPr lang="de-DE"/>
              <a:t> </a:t>
            </a:r>
            <a:r>
              <a:rPr lang="de-DE" err="1"/>
              <a:t>and</a:t>
            </a:r>
            <a:r>
              <a:rPr lang="de-DE"/>
              <a:t> </a:t>
            </a:r>
            <a:r>
              <a:rPr lang="de-DE" err="1"/>
              <a:t>market</a:t>
            </a:r>
            <a:r>
              <a:rPr lang="de-DE"/>
              <a:t> </a:t>
            </a:r>
            <a:r>
              <a:rPr lang="de-DE" err="1"/>
              <a:t>segment</a:t>
            </a:r>
            <a:endParaRPr lang="de-DE"/>
          </a:p>
        </p:txBody>
      </p:sp>
      <p:sp>
        <p:nvSpPr>
          <p:cNvPr id="5" name="Rechteck 4"/>
          <p:cNvSpPr/>
          <p:nvPr/>
        </p:nvSpPr>
        <p:spPr bwMode="gray">
          <a:xfrm>
            <a:off x="3088453" y="3839244"/>
            <a:ext cx="5676266" cy="1052287"/>
          </a:xfrm>
          <a:prstGeom prst="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6" name="Abgerundetes Rechteck 5"/>
          <p:cNvSpPr/>
          <p:nvPr/>
        </p:nvSpPr>
        <p:spPr bwMode="gray">
          <a:xfrm>
            <a:off x="3135632" y="3961353"/>
            <a:ext cx="1405355" cy="338074"/>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a:ln>
                  <a:noFill/>
                </a:ln>
                <a:effectLst/>
                <a:uLnTx/>
                <a:uFillTx/>
                <a:ea typeface="Arial Unicode MS" pitchFamily="34" charset="-128"/>
                <a:cs typeface="Arial Unicode MS" pitchFamily="34" charset="-128"/>
              </a:rPr>
              <a:t>FI</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noProof="0" err="1">
                <a:ea typeface="Arial Unicode MS" pitchFamily="34" charset="-128"/>
                <a:cs typeface="Arial Unicode MS" pitchFamily="34" charset="-128"/>
              </a:rPr>
              <a:t>receipt</a:t>
            </a:r>
            <a:endParaRPr kumimoji="0" lang="de-DE" sz="900" b="0" i="0" u="none" strike="noStrike" kern="0" cap="none" spc="0" normalizeH="0" baseline="0" noProof="0">
              <a:ln>
                <a:noFill/>
              </a:ln>
              <a:effectLst/>
              <a:uLnTx/>
              <a:uFillTx/>
              <a:ea typeface="Arial Unicode MS" pitchFamily="34" charset="-128"/>
              <a:cs typeface="Arial Unicode MS" pitchFamily="34" charset="-128"/>
            </a:endParaRPr>
          </a:p>
        </p:txBody>
      </p:sp>
      <p:sp>
        <p:nvSpPr>
          <p:cNvPr id="7" name="Abgerundetes Rechteck 6"/>
          <p:cNvSpPr/>
          <p:nvPr/>
        </p:nvSpPr>
        <p:spPr bwMode="gray">
          <a:xfrm>
            <a:off x="3172946" y="4426442"/>
            <a:ext cx="1405355" cy="338074"/>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900" b="0" i="0" u="none" strike="noStrike" kern="0" cap="none" spc="0" normalizeH="0" baseline="0" noProof="0">
                <a:ln>
                  <a:noFill/>
                </a:ln>
                <a:effectLst/>
                <a:uLnTx/>
                <a:uFillTx/>
                <a:ea typeface="Arial Unicode MS" pitchFamily="34" charset="-128"/>
                <a:cs typeface="Arial Unicode MS" pitchFamily="34" charset="-128"/>
              </a:rPr>
              <a:t>CO</a:t>
            </a:r>
          </a:p>
          <a:p>
            <a:pPr marR="0" algn="ctr" defTabSz="914400" eaLnBrk="1" fontAlgn="base" latinLnBrk="0" hangingPunct="1">
              <a:lnSpc>
                <a:spcPct val="100000"/>
              </a:lnSpc>
              <a:spcBef>
                <a:spcPct val="50000"/>
              </a:spcBef>
              <a:spcAft>
                <a:spcPct val="0"/>
              </a:spcAft>
              <a:buClr>
                <a:srgbClr val="F0AB00"/>
              </a:buClr>
              <a:buSzPct val="80000"/>
              <a:tabLst/>
            </a:pPr>
            <a:r>
              <a:rPr lang="de-DE" sz="900" kern="0" noProof="0" err="1">
                <a:ea typeface="Arial Unicode MS" pitchFamily="34" charset="-128"/>
                <a:cs typeface="Arial Unicode MS" pitchFamily="34" charset="-128"/>
              </a:rPr>
              <a:t>receipt</a:t>
            </a:r>
            <a:endParaRPr kumimoji="0" lang="de-DE" sz="900" b="0" i="0" u="none" strike="noStrike" kern="0" cap="none" spc="0" normalizeH="0" baseline="0" noProof="0">
              <a:ln>
                <a:noFill/>
              </a:ln>
              <a:effectLst/>
              <a:uLnTx/>
              <a:uFillTx/>
              <a:ea typeface="Arial Unicode MS" pitchFamily="34" charset="-128"/>
              <a:cs typeface="Arial Unicode MS" pitchFamily="34" charset="-128"/>
            </a:endParaRPr>
          </a:p>
        </p:txBody>
      </p:sp>
      <p:sp>
        <p:nvSpPr>
          <p:cNvPr id="8" name="Abgerundetes Rechteck 7"/>
          <p:cNvSpPr/>
          <p:nvPr/>
        </p:nvSpPr>
        <p:spPr bwMode="gray">
          <a:xfrm>
            <a:off x="4818597" y="3894512"/>
            <a:ext cx="1756695" cy="341474"/>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000" b="0" i="0" u="none" strike="noStrike" kern="0" cap="none" spc="0" normalizeH="0" baseline="0" noProof="0" err="1">
                <a:ln>
                  <a:noFill/>
                </a:ln>
                <a:effectLst/>
                <a:uLnTx/>
                <a:uFillTx/>
                <a:ea typeface="Arial Unicode MS" pitchFamily="34" charset="-128"/>
                <a:cs typeface="Arial Unicode MS" pitchFamily="34" charset="-128"/>
              </a:rPr>
              <a:t>totals</a:t>
            </a:r>
            <a:r>
              <a:rPr kumimoji="0" lang="de-DE" sz="1000" b="0" i="0" u="none" strike="noStrike" kern="0" cap="none" spc="0" normalizeH="0" noProof="0">
                <a:ln>
                  <a:noFill/>
                </a:ln>
                <a:effectLst/>
                <a:uLnTx/>
                <a:uFillTx/>
                <a:ea typeface="Arial Unicode MS" pitchFamily="34" charset="-128"/>
                <a:cs typeface="Arial Unicode MS" pitchFamily="34" charset="-128"/>
              </a:rPr>
              <a:t> &amp; </a:t>
            </a:r>
            <a:r>
              <a:rPr lang="de-DE" sz="1000" kern="0" noProof="0" err="1">
                <a:ea typeface="Arial Unicode MS" pitchFamily="34" charset="-128"/>
                <a:cs typeface="Arial Unicode MS" pitchFamily="34" charset="-128"/>
              </a:rPr>
              <a:t>i</a:t>
            </a:r>
            <a:r>
              <a:rPr kumimoji="0" lang="de-DE" sz="1000" b="0" i="0" u="none" strike="noStrike" kern="0" cap="none" spc="0" normalizeH="0" noProof="0" err="1">
                <a:ln>
                  <a:noFill/>
                </a:ln>
                <a:effectLst/>
                <a:uLnTx/>
                <a:uFillTx/>
                <a:ea typeface="Arial Unicode MS" pitchFamily="34" charset="-128"/>
                <a:cs typeface="Arial Unicode MS" pitchFamily="34" charset="-128"/>
              </a:rPr>
              <a:t>ndices</a:t>
            </a:r>
            <a:endParaRPr kumimoji="0" lang="de-DE" sz="1000" b="0" i="0" u="none" strike="noStrike" kern="0" cap="none" spc="0" normalizeH="0" noProof="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900" kern="0" baseline="0" err="1">
                <a:ea typeface="Arial Unicode MS" pitchFamily="34" charset="-128"/>
                <a:cs typeface="Arial Unicode MS" pitchFamily="34" charset="-128"/>
              </a:rPr>
              <a:t>External</a:t>
            </a:r>
            <a:r>
              <a:rPr lang="de-DE" sz="900" kern="0" baseline="0">
                <a:ea typeface="Arial Unicode MS" pitchFamily="34" charset="-128"/>
                <a:cs typeface="Arial Unicode MS" pitchFamily="34" charset="-128"/>
              </a:rPr>
              <a:t> </a:t>
            </a:r>
            <a:r>
              <a:rPr lang="de-DE" sz="900" kern="0" baseline="0" err="1">
                <a:ea typeface="Arial Unicode MS" pitchFamily="34" charset="-128"/>
                <a:cs typeface="Arial Unicode MS" pitchFamily="34" charset="-128"/>
              </a:rPr>
              <a:t>accounting</a:t>
            </a:r>
            <a:endParaRPr kumimoji="0" lang="de-DE" sz="900" b="0" i="0" u="none" strike="noStrike" kern="0" cap="none" spc="0" normalizeH="0" baseline="0" noProof="0">
              <a:ln>
                <a:noFill/>
              </a:ln>
              <a:effectLst/>
              <a:uLnTx/>
              <a:uFillTx/>
              <a:ea typeface="Arial Unicode MS" pitchFamily="34" charset="-128"/>
              <a:cs typeface="Arial Unicode MS" pitchFamily="34" charset="-128"/>
            </a:endParaRPr>
          </a:p>
        </p:txBody>
      </p:sp>
      <p:sp>
        <p:nvSpPr>
          <p:cNvPr id="9" name="Abgerundetes Rechteck 8"/>
          <p:cNvSpPr/>
          <p:nvPr/>
        </p:nvSpPr>
        <p:spPr bwMode="gray">
          <a:xfrm>
            <a:off x="4818597" y="4465851"/>
            <a:ext cx="1759345" cy="358055"/>
          </a:xfrm>
          <a:prstGeom prst="roundRect">
            <a:avLst/>
          </a:prstGeom>
          <a:ln>
            <a:headEnd/>
            <a:tailEnd/>
          </a:ln>
        </p:spPr>
        <p:style>
          <a:lnRef idx="1">
            <a:schemeClr val="dk1"/>
          </a:lnRef>
          <a:fillRef idx="2">
            <a:schemeClr val="dk1"/>
          </a:fillRef>
          <a:effectRef idx="1">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000" kern="0" noProof="0" err="1">
                <a:ea typeface="Arial Unicode MS" pitchFamily="34" charset="-128"/>
                <a:cs typeface="Arial Unicode MS" pitchFamily="34" charset="-128"/>
              </a:rPr>
              <a:t>totals</a:t>
            </a:r>
            <a:r>
              <a:rPr kumimoji="0" lang="de-DE" sz="1000" b="0" i="0" u="none" strike="noStrike" kern="0" cap="none" spc="0" normalizeH="0" baseline="0" noProof="0">
                <a:ln>
                  <a:noFill/>
                </a:ln>
                <a:effectLst/>
                <a:uLnTx/>
                <a:uFillTx/>
                <a:ea typeface="Arial Unicode MS" pitchFamily="34" charset="-128"/>
                <a:cs typeface="Arial Unicode MS" pitchFamily="34" charset="-128"/>
              </a:rPr>
              <a:t> &amp; </a:t>
            </a:r>
            <a:r>
              <a:rPr kumimoji="0" lang="de-DE" sz="1000" b="0" i="0" u="none" strike="noStrike" kern="0" cap="none" spc="0" normalizeH="0" baseline="0" noProof="0" err="1">
                <a:ln>
                  <a:noFill/>
                </a:ln>
                <a:effectLst/>
                <a:uLnTx/>
                <a:uFillTx/>
                <a:ea typeface="Arial Unicode MS" pitchFamily="34" charset="-128"/>
                <a:cs typeface="Arial Unicode MS" pitchFamily="34" charset="-128"/>
              </a:rPr>
              <a:t>indices</a:t>
            </a:r>
            <a:endParaRPr kumimoji="0" lang="de-DE" sz="1000" b="0" i="0" u="none" strike="noStrike" kern="0" cap="none" spc="0" normalizeH="0" baseline="0" noProof="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900" kern="0">
                <a:ea typeface="Arial Unicode MS" pitchFamily="34" charset="-128"/>
                <a:cs typeface="Arial Unicode MS" pitchFamily="34" charset="-128"/>
              </a:rPr>
              <a:t>Internal </a:t>
            </a:r>
            <a:r>
              <a:rPr lang="de-DE" sz="900" kern="0" err="1">
                <a:ea typeface="Arial Unicode MS" pitchFamily="34" charset="-128"/>
                <a:cs typeface="Arial Unicode MS" pitchFamily="34" charset="-128"/>
              </a:rPr>
              <a:t>accounting</a:t>
            </a:r>
            <a:endParaRPr kumimoji="0" lang="de-DE" sz="900" b="0" i="0" u="none" strike="noStrike" kern="0" cap="none" spc="0" normalizeH="0" baseline="0" noProof="0">
              <a:ln>
                <a:noFill/>
              </a:ln>
              <a:effectLst/>
              <a:uLnTx/>
              <a:uFillTx/>
              <a:ea typeface="Arial Unicode MS" pitchFamily="34" charset="-128"/>
              <a:cs typeface="Arial Unicode MS" pitchFamily="34" charset="-128"/>
            </a:endParaRPr>
          </a:p>
        </p:txBody>
      </p:sp>
      <p:sp>
        <p:nvSpPr>
          <p:cNvPr id="10" name="Pfeil nach rechts 9"/>
          <p:cNvSpPr/>
          <p:nvPr/>
        </p:nvSpPr>
        <p:spPr bwMode="gray">
          <a:xfrm>
            <a:off x="3088453" y="3689634"/>
            <a:ext cx="3428639" cy="129770"/>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1" name="Pfeil nach rechts 10"/>
          <p:cNvSpPr/>
          <p:nvPr/>
        </p:nvSpPr>
        <p:spPr bwMode="gray">
          <a:xfrm rot="10800000">
            <a:off x="6646617" y="3675703"/>
            <a:ext cx="2094963" cy="150157"/>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2" name="Pfeil nach rechts 11"/>
          <p:cNvSpPr/>
          <p:nvPr/>
        </p:nvSpPr>
        <p:spPr bwMode="gray">
          <a:xfrm>
            <a:off x="7447019" y="3811319"/>
            <a:ext cx="1294561" cy="481991"/>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processing</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13" name="Pfeil nach rechts 12"/>
          <p:cNvSpPr/>
          <p:nvPr/>
        </p:nvSpPr>
        <p:spPr bwMode="gray">
          <a:xfrm>
            <a:off x="7443371" y="4475189"/>
            <a:ext cx="1321348" cy="416003"/>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a:ea typeface="Arial Unicode MS" pitchFamily="34" charset="-128"/>
                <a:cs typeface="Arial Unicode MS" pitchFamily="34" charset="-128"/>
              </a:rPr>
              <a:t>a</a:t>
            </a:r>
            <a:r>
              <a:rPr kumimoji="0" lang="de-DE" sz="900" b="1" i="0" u="none" strike="noStrike" kern="0" cap="none" spc="0" normalizeH="0" baseline="0" noProof="0" err="1">
                <a:ln>
                  <a:noFill/>
                </a:ln>
                <a:effectLst/>
                <a:uLnTx/>
                <a:uFillTx/>
                <a:ea typeface="Arial Unicode MS" pitchFamily="34" charset="-128"/>
                <a:cs typeface="Arial Unicode MS" pitchFamily="34" charset="-128"/>
              </a:rPr>
              <a:t>nalytics</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14" name="Pfeil nach rechts 13"/>
          <p:cNvSpPr/>
          <p:nvPr/>
        </p:nvSpPr>
        <p:spPr bwMode="gray">
          <a:xfrm>
            <a:off x="1664807" y="4040178"/>
            <a:ext cx="1432880" cy="712284"/>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L</a:t>
            </a:r>
            <a:r>
              <a:rPr kumimoji="0" lang="de-DE" sz="900" b="1" i="0" u="none" strike="noStrike" kern="0" cap="none" spc="0" normalizeH="0" baseline="0" noProof="0" err="1">
                <a:ln>
                  <a:noFill/>
                </a:ln>
                <a:effectLst/>
                <a:uLnTx/>
                <a:uFillTx/>
                <a:ea typeface="Arial Unicode MS" pitchFamily="34" charset="-128"/>
                <a:cs typeface="Arial Unicode MS" pitchFamily="34" charset="-128"/>
              </a:rPr>
              <a:t>ogistics</a:t>
            </a:r>
            <a:r>
              <a:rPr kumimoji="0" lang="de-DE" sz="900" b="1" i="0" u="none" strike="noStrike" kern="0" cap="none" spc="0" normalizeH="0" baseline="0" noProof="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receipt</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15" name="Textfeld 14"/>
          <p:cNvSpPr txBox="1"/>
          <p:nvPr/>
        </p:nvSpPr>
        <p:spPr>
          <a:xfrm>
            <a:off x="4931124" y="4299427"/>
            <a:ext cx="1756695" cy="138499"/>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900" kern="0" err="1">
                <a:solidFill>
                  <a:schemeClr val="tx2"/>
                </a:solidFill>
                <a:ea typeface="Arial Unicode MS" pitchFamily="34" charset="-128"/>
                <a:cs typeface="Arial Unicode MS" pitchFamily="34" charset="-128"/>
              </a:rPr>
              <a:t>Predefined</a:t>
            </a:r>
            <a:r>
              <a:rPr lang="de-DE" sz="900" kern="0">
                <a:solidFill>
                  <a:schemeClr val="tx2"/>
                </a:solidFill>
                <a:ea typeface="Arial Unicode MS" pitchFamily="34" charset="-128"/>
                <a:cs typeface="Arial Unicode MS" pitchFamily="34" charset="-128"/>
              </a:rPr>
              <a:t> </a:t>
            </a:r>
            <a:r>
              <a:rPr lang="de-DE" sz="900" kern="0" err="1">
                <a:solidFill>
                  <a:schemeClr val="tx2"/>
                </a:solidFill>
                <a:ea typeface="Arial Unicode MS" pitchFamily="34" charset="-128"/>
                <a:cs typeface="Arial Unicode MS" pitchFamily="34" charset="-128"/>
              </a:rPr>
              <a:t>aggregates</a:t>
            </a:r>
            <a:endParaRPr lang="de-DE" sz="900" kern="0">
              <a:solidFill>
                <a:schemeClr val="tx2"/>
              </a:solidFill>
              <a:ea typeface="Arial Unicode MS" pitchFamily="34" charset="-128"/>
              <a:cs typeface="Arial Unicode MS" pitchFamily="34" charset="-128"/>
            </a:endParaRPr>
          </a:p>
        </p:txBody>
      </p:sp>
      <p:sp>
        <p:nvSpPr>
          <p:cNvPr id="16" name="Textfeld 15"/>
          <p:cNvSpPr txBox="1"/>
          <p:nvPr/>
        </p:nvSpPr>
        <p:spPr>
          <a:xfrm>
            <a:off x="3088453" y="3553771"/>
            <a:ext cx="1227916"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000" b="1" kern="0" err="1">
                <a:ea typeface="Arial Unicode MS" pitchFamily="34" charset="-128"/>
                <a:cs typeface="Arial Unicode MS" pitchFamily="34" charset="-128"/>
              </a:rPr>
              <a:t>stability</a:t>
            </a:r>
            <a:endParaRPr lang="de-DE" sz="1000" b="1" kern="0">
              <a:ea typeface="Arial Unicode MS" pitchFamily="34" charset="-128"/>
              <a:cs typeface="Arial Unicode MS" pitchFamily="34" charset="-128"/>
            </a:endParaRPr>
          </a:p>
        </p:txBody>
      </p:sp>
      <p:sp>
        <p:nvSpPr>
          <p:cNvPr id="17" name="Textfeld 16"/>
          <p:cNvSpPr txBox="1"/>
          <p:nvPr/>
        </p:nvSpPr>
        <p:spPr>
          <a:xfrm>
            <a:off x="7131124" y="3529842"/>
            <a:ext cx="951346"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000" b="1" kern="0" err="1">
                <a:ea typeface="Arial Unicode MS" pitchFamily="34" charset="-128"/>
                <a:cs typeface="Arial Unicode MS" pitchFamily="34" charset="-128"/>
              </a:rPr>
              <a:t>flexibility</a:t>
            </a:r>
            <a:endParaRPr lang="de-DE" sz="1000" b="1" kern="0">
              <a:ea typeface="Arial Unicode MS" pitchFamily="34" charset="-128"/>
              <a:cs typeface="Arial Unicode MS" pitchFamily="34" charset="-128"/>
            </a:endParaRPr>
          </a:p>
        </p:txBody>
      </p:sp>
      <p:sp>
        <p:nvSpPr>
          <p:cNvPr id="18" name="Pfeil nach rechts 17"/>
          <p:cNvSpPr/>
          <p:nvPr/>
        </p:nvSpPr>
        <p:spPr bwMode="gray">
          <a:xfrm>
            <a:off x="6968079" y="4306694"/>
            <a:ext cx="918621" cy="161692"/>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19" name="Rechteck 18"/>
          <p:cNvSpPr/>
          <p:nvPr/>
        </p:nvSpPr>
        <p:spPr bwMode="gray">
          <a:xfrm flipV="1">
            <a:off x="6591116" y="4626375"/>
            <a:ext cx="273330" cy="70523"/>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 name="Rechteck 19"/>
          <p:cNvSpPr/>
          <p:nvPr/>
        </p:nvSpPr>
        <p:spPr bwMode="gray">
          <a:xfrm>
            <a:off x="6864446" y="4306356"/>
            <a:ext cx="103634" cy="384773"/>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1" name="Rechteck 20"/>
          <p:cNvSpPr/>
          <p:nvPr/>
        </p:nvSpPr>
        <p:spPr bwMode="gray">
          <a:xfrm>
            <a:off x="6579384" y="4059934"/>
            <a:ext cx="388695" cy="73916"/>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2" name="Rechteck 21"/>
          <p:cNvSpPr/>
          <p:nvPr/>
        </p:nvSpPr>
        <p:spPr bwMode="gray">
          <a:xfrm flipH="1">
            <a:off x="6865341" y="4066863"/>
            <a:ext cx="112431" cy="321358"/>
          </a:xfrm>
          <a:prstGeom prst="rect">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5" name="Rechteck 24"/>
          <p:cNvSpPr/>
          <p:nvPr/>
        </p:nvSpPr>
        <p:spPr bwMode="gray">
          <a:xfrm>
            <a:off x="3103259" y="5448290"/>
            <a:ext cx="5676266" cy="1011503"/>
          </a:xfrm>
          <a:prstGeom prst="rect">
            <a:avLst/>
          </a:prstGeom>
          <a:solidFill>
            <a:schemeClr val="bg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6" name="Pfeil nach rechts 25"/>
          <p:cNvSpPr/>
          <p:nvPr/>
        </p:nvSpPr>
        <p:spPr bwMode="gray">
          <a:xfrm rot="10800000">
            <a:off x="5335408" y="5270129"/>
            <a:ext cx="3428639" cy="177822"/>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7" name="Pfeil nach rechts 26"/>
          <p:cNvSpPr/>
          <p:nvPr/>
        </p:nvSpPr>
        <p:spPr bwMode="gray">
          <a:xfrm>
            <a:off x="3103259" y="5277510"/>
            <a:ext cx="2094963" cy="165439"/>
          </a:xfrm>
          <a:prstGeom prst="right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8" name="Textfeld 27"/>
          <p:cNvSpPr txBox="1"/>
          <p:nvPr/>
        </p:nvSpPr>
        <p:spPr>
          <a:xfrm>
            <a:off x="3103259" y="5141531"/>
            <a:ext cx="1244346"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000" b="1" kern="0" err="1">
                <a:ea typeface="Arial Unicode MS" pitchFamily="34" charset="-128"/>
                <a:cs typeface="Arial Unicode MS" pitchFamily="34" charset="-128"/>
              </a:rPr>
              <a:t>stability</a:t>
            </a:r>
            <a:endParaRPr lang="de-DE" sz="1000" b="1" kern="0">
              <a:ea typeface="Arial Unicode MS" pitchFamily="34" charset="-128"/>
              <a:cs typeface="Arial Unicode MS" pitchFamily="34" charset="-128"/>
            </a:endParaRPr>
          </a:p>
        </p:txBody>
      </p:sp>
      <p:sp>
        <p:nvSpPr>
          <p:cNvPr id="29" name="Textfeld 28"/>
          <p:cNvSpPr txBox="1"/>
          <p:nvPr/>
        </p:nvSpPr>
        <p:spPr>
          <a:xfrm>
            <a:off x="6809785" y="5131024"/>
            <a:ext cx="951346" cy="153888"/>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000" b="1" kern="0" err="1">
                <a:ea typeface="Arial Unicode MS" pitchFamily="34" charset="-128"/>
                <a:cs typeface="Arial Unicode MS" pitchFamily="34" charset="-128"/>
              </a:rPr>
              <a:t>flexibility</a:t>
            </a:r>
            <a:endParaRPr lang="de-DE" sz="1000" b="1" kern="0">
              <a:ea typeface="Arial Unicode MS" pitchFamily="34" charset="-128"/>
              <a:cs typeface="Arial Unicode MS" pitchFamily="34" charset="-128"/>
            </a:endParaRPr>
          </a:p>
        </p:txBody>
      </p:sp>
      <p:sp>
        <p:nvSpPr>
          <p:cNvPr id="30" name="Textfeld 29"/>
          <p:cNvSpPr txBox="1"/>
          <p:nvPr/>
        </p:nvSpPr>
        <p:spPr>
          <a:xfrm>
            <a:off x="798782" y="3145352"/>
            <a:ext cx="3114675"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a:solidFill>
                  <a:schemeClr val="bg1">
                    <a:lumMod val="50000"/>
                  </a:schemeClr>
                </a:solidFill>
                <a:ea typeface="Arial Unicode MS" pitchFamily="34" charset="-128"/>
                <a:cs typeface="Arial Unicode MS" pitchFamily="34" charset="-128"/>
              </a:rPr>
              <a:t>SAP Accounting versus SAP ERP</a:t>
            </a:r>
          </a:p>
        </p:txBody>
      </p:sp>
      <p:cxnSp>
        <p:nvCxnSpPr>
          <p:cNvPr id="2048" name="Gerader Verbinder 2047"/>
          <p:cNvCxnSpPr/>
          <p:nvPr/>
        </p:nvCxnSpPr>
        <p:spPr>
          <a:xfrm>
            <a:off x="760948" y="3440988"/>
            <a:ext cx="8106827"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49" name="Textfeld 2048"/>
          <p:cNvSpPr txBox="1"/>
          <p:nvPr/>
        </p:nvSpPr>
        <p:spPr>
          <a:xfrm>
            <a:off x="760948" y="3606786"/>
            <a:ext cx="1210727"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a:solidFill>
                  <a:srgbClr val="FFC000"/>
                </a:solidFill>
                <a:ea typeface="Arial Unicode MS" pitchFamily="34" charset="-128"/>
                <a:cs typeface="Arial Unicode MS" pitchFamily="34" charset="-128"/>
              </a:rPr>
              <a:t>SAP ERP</a:t>
            </a:r>
          </a:p>
        </p:txBody>
      </p:sp>
      <p:sp>
        <p:nvSpPr>
          <p:cNvPr id="35" name="Textfeld 34"/>
          <p:cNvSpPr txBox="1"/>
          <p:nvPr/>
        </p:nvSpPr>
        <p:spPr>
          <a:xfrm>
            <a:off x="760948" y="5141531"/>
            <a:ext cx="1469309" cy="215444"/>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a:solidFill>
                  <a:srgbClr val="FFC000"/>
                </a:solidFill>
                <a:ea typeface="Arial Unicode MS" pitchFamily="34" charset="-128"/>
                <a:cs typeface="Arial Unicode MS" pitchFamily="34" charset="-128"/>
              </a:rPr>
              <a:t>SAP Accounting</a:t>
            </a:r>
          </a:p>
        </p:txBody>
      </p:sp>
      <p:sp>
        <p:nvSpPr>
          <p:cNvPr id="36" name="Pfeil nach rechts 35"/>
          <p:cNvSpPr/>
          <p:nvPr/>
        </p:nvSpPr>
        <p:spPr bwMode="gray">
          <a:xfrm>
            <a:off x="1664807" y="5597899"/>
            <a:ext cx="1432880" cy="712284"/>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L</a:t>
            </a:r>
            <a:r>
              <a:rPr kumimoji="0" lang="de-DE" sz="900" b="1" i="0" u="none" strike="noStrike" kern="0" cap="none" spc="0" normalizeH="0" baseline="0" noProof="0" err="1">
                <a:ln>
                  <a:noFill/>
                </a:ln>
                <a:effectLst/>
                <a:uLnTx/>
                <a:uFillTx/>
                <a:ea typeface="Arial Unicode MS" pitchFamily="34" charset="-128"/>
                <a:cs typeface="Arial Unicode MS" pitchFamily="34" charset="-128"/>
              </a:rPr>
              <a:t>ogistics</a:t>
            </a:r>
            <a:r>
              <a:rPr kumimoji="0" lang="de-DE" sz="900" b="1" i="0" u="none" strike="noStrike" kern="0" cap="none" spc="0" normalizeH="0" baseline="0" noProof="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de-DE" sz="900" b="1" kern="0" noProof="0" err="1">
                <a:ea typeface="Arial Unicode MS" pitchFamily="34" charset="-128"/>
                <a:cs typeface="Arial Unicode MS" pitchFamily="34" charset="-128"/>
              </a:rPr>
              <a:t>receipt</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38" name="Pfeil nach rechts 37"/>
          <p:cNvSpPr/>
          <p:nvPr/>
        </p:nvSpPr>
        <p:spPr bwMode="gray">
          <a:xfrm>
            <a:off x="7443371" y="5478493"/>
            <a:ext cx="1336153" cy="481991"/>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err="1">
                <a:ea typeface="Arial Unicode MS" pitchFamily="34" charset="-128"/>
                <a:cs typeface="Arial Unicode MS" pitchFamily="34" charset="-128"/>
              </a:rPr>
              <a:t>processing</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39" name="Pfeil nach rechts 38"/>
          <p:cNvSpPr/>
          <p:nvPr/>
        </p:nvSpPr>
        <p:spPr bwMode="gray">
          <a:xfrm>
            <a:off x="7443371" y="6036711"/>
            <a:ext cx="1321348" cy="416003"/>
          </a:xfrm>
          <a:prstGeom prst="rightArrow">
            <a:avLst/>
          </a:prstGeom>
          <a:solidFill>
            <a:schemeClr val="bg1">
              <a:lumMod val="5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900" b="1" kern="0">
                <a:ea typeface="Arial Unicode MS" pitchFamily="34" charset="-128"/>
                <a:cs typeface="Arial Unicode MS" pitchFamily="34" charset="-128"/>
              </a:rPr>
              <a:t>a</a:t>
            </a:r>
            <a:r>
              <a:rPr kumimoji="0" lang="de-DE" sz="900" b="1" i="0" u="none" strike="noStrike" kern="0" cap="none" spc="0" normalizeH="0" baseline="0" noProof="0" err="1">
                <a:ln>
                  <a:noFill/>
                </a:ln>
                <a:effectLst/>
                <a:uLnTx/>
                <a:uFillTx/>
                <a:ea typeface="Arial Unicode MS" pitchFamily="34" charset="-128"/>
                <a:cs typeface="Arial Unicode MS" pitchFamily="34" charset="-128"/>
              </a:rPr>
              <a:t>nalytics</a:t>
            </a:r>
            <a:endParaRPr kumimoji="0" lang="de-DE" sz="900" b="1" i="0" u="none" strike="noStrike" kern="0" cap="none" spc="0" normalizeH="0" baseline="0" noProof="0">
              <a:ln>
                <a:noFill/>
              </a:ln>
              <a:effectLst/>
              <a:uLnTx/>
              <a:uFillTx/>
              <a:ea typeface="Arial Unicode MS" pitchFamily="34" charset="-128"/>
              <a:cs typeface="Arial Unicode MS" pitchFamily="34" charset="-128"/>
            </a:endParaRPr>
          </a:p>
        </p:txBody>
      </p:sp>
      <p:sp>
        <p:nvSpPr>
          <p:cNvPr id="2051" name="Textfeld 2050"/>
          <p:cNvSpPr txBox="1"/>
          <p:nvPr/>
        </p:nvSpPr>
        <p:spPr>
          <a:xfrm>
            <a:off x="9057135" y="3552364"/>
            <a:ext cx="2971800" cy="267765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400" b="1" kern="0">
                <a:solidFill>
                  <a:srgbClr val="FFC000"/>
                </a:solidFill>
                <a:ea typeface="Arial Unicode MS" pitchFamily="34" charset="-128"/>
                <a:cs typeface="Arial Unicode MS" pitchFamily="34" charset="-128"/>
              </a:rPr>
              <a:t>Advantages:</a:t>
            </a: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Harmonized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external</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and</a:t>
            </a:r>
            <a:r>
              <a:rPr lang="de-DE" sz="1300" kern="0">
                <a:ea typeface="Arial Unicode MS" pitchFamily="34" charset="-128"/>
                <a:cs typeface="Arial Unicode MS" pitchFamily="34" charset="-128"/>
              </a:rPr>
              <a:t> internal </a:t>
            </a:r>
            <a:r>
              <a:rPr lang="de-DE" sz="1300" kern="0" err="1">
                <a:ea typeface="Arial Unicode MS" pitchFamily="34" charset="-128"/>
                <a:cs typeface="Arial Unicode MS" pitchFamily="34" charset="-128"/>
              </a:rPr>
              <a:t>reporting</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Increased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flexibility</a:t>
            </a:r>
            <a:r>
              <a:rPr lang="de-DE" sz="1300" kern="0">
                <a:ea typeface="Arial Unicode MS" pitchFamily="34" charset="-128"/>
                <a:cs typeface="Arial Unicode MS" pitchFamily="34" charset="-128"/>
              </a:rPr>
              <a:t> in </a:t>
            </a:r>
            <a:r>
              <a:rPr lang="de-DE" sz="1300" kern="0" err="1">
                <a:ea typeface="Arial Unicode MS" pitchFamily="34" charset="-128"/>
                <a:cs typeface="Arial Unicode MS" pitchFamily="34" charset="-128"/>
              </a:rPr>
              <a:t>reporting</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and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analysis</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No</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need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for</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coordination</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Significantly</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reduced</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memory</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requirements</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err="1">
                <a:ea typeface="Arial Unicode MS" pitchFamily="34" charset="-128"/>
                <a:cs typeface="Arial Unicode MS" pitchFamily="34" charset="-128"/>
              </a:rPr>
              <a:t>Compatibility</a:t>
            </a:r>
            <a:r>
              <a:rPr lang="de-DE" sz="1300" kern="0">
                <a:ea typeface="Arial Unicode MS" pitchFamily="34" charset="-128"/>
                <a:cs typeface="Arial Unicode MS" pitchFamily="34" charset="-128"/>
              </a:rPr>
              <a:t> Views </a:t>
            </a:r>
            <a:r>
              <a:rPr lang="de-DE" sz="1300" kern="0" err="1">
                <a:ea typeface="Arial Unicode MS" pitchFamily="34" charset="-128"/>
                <a:cs typeface="Arial Unicode MS" pitchFamily="34" charset="-128"/>
              </a:rPr>
              <a:t>for</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the</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sum</a:t>
            </a:r>
            <a:r>
              <a:rPr lang="de-DE" sz="1300" kern="0">
                <a:ea typeface="Arial Unicode MS" pitchFamily="34" charset="-128"/>
                <a:cs typeface="Arial Unicode MS" pitchFamily="34" charset="-128"/>
              </a:rPr>
              <a:t> / </a:t>
            </a:r>
            <a:r>
              <a:rPr lang="de-DE" sz="1300" kern="0" err="1">
                <a:ea typeface="Arial Unicode MS" pitchFamily="34" charset="-128"/>
                <a:cs typeface="Arial Unicode MS" pitchFamily="34" charset="-128"/>
              </a:rPr>
              <a:t>index</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tables</a:t>
            </a:r>
            <a:endParaRPr lang="de-DE" sz="1300" kern="0">
              <a:ea typeface="Arial Unicode MS" pitchFamily="34" charset="-128"/>
              <a:cs typeface="Arial Unicode MS" pitchFamily="34" charset="-128"/>
            </a:endParaRPr>
          </a:p>
          <a:p>
            <a:pPr marL="285750" indent="-285750" fontAlgn="base">
              <a:spcBef>
                <a:spcPts val="600"/>
              </a:spcBef>
              <a:spcAft>
                <a:spcPct val="0"/>
              </a:spcAft>
              <a:buClr>
                <a:srgbClr val="F0AB00"/>
              </a:buClr>
              <a:buSzPct val="80000"/>
              <a:buFont typeface="Wingdings" panose="05000000000000000000" pitchFamily="2" charset="2"/>
              <a:buChar char="§"/>
            </a:pPr>
            <a:r>
              <a:rPr lang="de-DE" sz="1300" kern="0">
                <a:ea typeface="Arial Unicode MS" pitchFamily="34" charset="-128"/>
                <a:cs typeface="Arial Unicode MS" pitchFamily="34" charset="-128"/>
              </a:rPr>
              <a:t>Reporting </a:t>
            </a:r>
            <a:r>
              <a:rPr lang="de-DE" sz="1300" kern="0" err="1">
                <a:ea typeface="Arial Unicode MS" pitchFamily="34" charset="-128"/>
                <a:cs typeface="Arial Unicode MS" pitchFamily="34" charset="-128"/>
              </a:rPr>
              <a:t>continues</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to</a:t>
            </a:r>
            <a:r>
              <a:rPr lang="de-DE" sz="1300" kern="0">
                <a:ea typeface="Arial Unicode MS" pitchFamily="34" charset="-128"/>
                <a:cs typeface="Arial Unicode MS" pitchFamily="34" charset="-128"/>
              </a:rPr>
              <a:t> </a:t>
            </a:r>
            <a:r>
              <a:rPr lang="de-DE" sz="1300" kern="0" err="1">
                <a:ea typeface="Arial Unicode MS" pitchFamily="34" charset="-128"/>
                <a:cs typeface="Arial Unicode MS" pitchFamily="34" charset="-128"/>
              </a:rPr>
              <a:t>work</a:t>
            </a:r>
            <a:endParaRPr lang="de-DE" sz="1300" kern="0">
              <a:ea typeface="Arial Unicode MS" pitchFamily="34" charset="-128"/>
              <a:cs typeface="Arial Unicode MS" pitchFamily="34" charset="-128"/>
            </a:endParaRPr>
          </a:p>
        </p:txBody>
      </p:sp>
      <p:sp>
        <p:nvSpPr>
          <p:cNvPr id="2052" name="Textfeld 2051"/>
          <p:cNvSpPr txBox="1"/>
          <p:nvPr/>
        </p:nvSpPr>
        <p:spPr>
          <a:xfrm>
            <a:off x="3088453" y="6308916"/>
            <a:ext cx="2561250" cy="138499"/>
          </a:xfrm>
          <a:prstGeom prst="rect">
            <a:avLst/>
          </a:prstGeom>
          <a:noFill/>
        </p:spPr>
        <p:txBody>
          <a:bodyPr wrap="square" lIns="0" tIns="0" rIns="0" bIns="0" rtlCol="0">
            <a:spAutoFit/>
          </a:bodyPr>
          <a:lstStyle/>
          <a:p>
            <a:pPr algn="ctr" fontAlgn="base">
              <a:spcBef>
                <a:spcPts val="600"/>
              </a:spcBef>
              <a:spcAft>
                <a:spcPct val="0"/>
              </a:spcAft>
              <a:buClr>
                <a:srgbClr val="F0AB00"/>
              </a:buClr>
              <a:buSzPct val="80000"/>
            </a:pPr>
            <a:r>
              <a:rPr lang="de-DE" sz="900" kern="0" err="1">
                <a:ea typeface="Arial Unicode MS" pitchFamily="34" charset="-128"/>
                <a:cs typeface="Arial Unicode MS" pitchFamily="34" charset="-128"/>
              </a:rPr>
              <a:t>One</a:t>
            </a:r>
            <a:r>
              <a:rPr lang="de-DE" sz="900" kern="0">
                <a:ea typeface="Arial Unicode MS" pitchFamily="34" charset="-128"/>
                <a:cs typeface="Arial Unicode MS" pitchFamily="34" charset="-128"/>
              </a:rPr>
              <a:t> </a:t>
            </a:r>
            <a:r>
              <a:rPr lang="de-DE" sz="900" kern="0" err="1">
                <a:ea typeface="Arial Unicode MS" pitchFamily="34" charset="-128"/>
                <a:cs typeface="Arial Unicode MS" pitchFamily="34" charset="-128"/>
              </a:rPr>
              <a:t>place</a:t>
            </a:r>
            <a:r>
              <a:rPr lang="de-DE" sz="900" kern="0">
                <a:ea typeface="Arial Unicode MS" pitchFamily="34" charset="-128"/>
                <a:cs typeface="Arial Unicode MS" pitchFamily="34" charset="-128"/>
              </a:rPr>
              <a:t> </a:t>
            </a:r>
            <a:r>
              <a:rPr lang="de-DE" sz="900" kern="0" err="1">
                <a:ea typeface="Arial Unicode MS" pitchFamily="34" charset="-128"/>
                <a:cs typeface="Arial Unicode MS" pitchFamily="34" charset="-128"/>
              </a:rPr>
              <a:t>of</a:t>
            </a:r>
            <a:r>
              <a:rPr lang="de-DE" sz="900" kern="0">
                <a:ea typeface="Arial Unicode MS" pitchFamily="34" charset="-128"/>
                <a:cs typeface="Arial Unicode MS" pitchFamily="34" charset="-128"/>
              </a:rPr>
              <a:t> </a:t>
            </a:r>
            <a:r>
              <a:rPr lang="de-DE" sz="900" kern="0" err="1">
                <a:ea typeface="Arial Unicode MS" pitchFamily="34" charset="-128"/>
                <a:cs typeface="Arial Unicode MS" pitchFamily="34" charset="-128"/>
              </a:rPr>
              <a:t>administration</a:t>
            </a:r>
            <a:r>
              <a:rPr lang="de-DE" sz="900" kern="0">
                <a:ea typeface="Arial Unicode MS" pitchFamily="34" charset="-128"/>
                <a:cs typeface="Arial Unicode MS" pitchFamily="34" charset="-128"/>
              </a:rPr>
              <a:t>-&gt; </a:t>
            </a:r>
            <a:r>
              <a:rPr lang="de-DE" sz="900" kern="0" err="1">
                <a:ea typeface="Arial Unicode MS" pitchFamily="34" charset="-128"/>
                <a:cs typeface="Arial Unicode MS" pitchFamily="34" charset="-128"/>
              </a:rPr>
              <a:t>across</a:t>
            </a:r>
            <a:r>
              <a:rPr lang="de-DE" sz="900" kern="0">
                <a:ea typeface="Arial Unicode MS" pitchFamily="34" charset="-128"/>
                <a:cs typeface="Arial Unicode MS" pitchFamily="34" charset="-128"/>
              </a:rPr>
              <a:t> </a:t>
            </a:r>
            <a:r>
              <a:rPr lang="de-DE" sz="900" kern="0" err="1">
                <a:ea typeface="Arial Unicode MS" pitchFamily="34" charset="-128"/>
                <a:cs typeface="Arial Unicode MS" pitchFamily="34" charset="-128"/>
              </a:rPr>
              <a:t>applications</a:t>
            </a:r>
            <a:endParaRPr lang="de-DE" sz="900" kern="0">
              <a:ea typeface="Arial Unicode MS" pitchFamily="34" charset="-128"/>
              <a:cs typeface="Arial Unicode MS" pitchFamily="34" charset="-128"/>
            </a:endParaRPr>
          </a:p>
        </p:txBody>
      </p:sp>
      <p:sp>
        <p:nvSpPr>
          <p:cNvPr id="2053" name="Abgerundetes Rechteck 2052"/>
          <p:cNvSpPr/>
          <p:nvPr/>
        </p:nvSpPr>
        <p:spPr bwMode="gray">
          <a:xfrm>
            <a:off x="3580204" y="5488042"/>
            <a:ext cx="1145293" cy="751314"/>
          </a:xfrm>
          <a:prstGeom prst="roundRect">
            <a:avLst/>
          </a:prstGeom>
          <a:solidFill>
            <a:schemeClr val="bg2"/>
          </a:solidFill>
          <a:ln>
            <a:headEnd/>
            <a:tailEnd/>
          </a:ln>
        </p:spPr>
        <p:style>
          <a:lnRef idx="2">
            <a:schemeClr val="accent3"/>
          </a:lnRef>
          <a:fillRef idx="1">
            <a:schemeClr val="lt1"/>
          </a:fillRef>
          <a:effectRef idx="0">
            <a:schemeClr val="accent3"/>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200" b="0" i="0" u="none" strike="noStrike" kern="0" cap="none" spc="0" normalizeH="0" baseline="0" noProof="0">
                <a:ln>
                  <a:noFill/>
                </a:ln>
                <a:effectLst/>
                <a:uLnTx/>
                <a:uFillTx/>
                <a:ea typeface="Arial Unicode MS" pitchFamily="34" charset="-128"/>
                <a:cs typeface="Arial Unicode MS" pitchFamily="34" charset="-128"/>
              </a:rPr>
              <a:t>Universal Journal Entry</a:t>
            </a:r>
          </a:p>
        </p:txBody>
      </p:sp>
      <p:sp>
        <p:nvSpPr>
          <p:cNvPr id="43" name="Pfeil nach rechts 42"/>
          <p:cNvSpPr/>
          <p:nvPr/>
        </p:nvSpPr>
        <p:spPr bwMode="gray">
          <a:xfrm>
            <a:off x="4834643" y="5915996"/>
            <a:ext cx="2593922" cy="177429"/>
          </a:xfrm>
          <a:prstGeom prst="rightArrow">
            <a:avLst/>
          </a:prstGeom>
          <a:solidFill>
            <a:schemeClr val="tx2"/>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9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2054" name="Textfeld 2053"/>
          <p:cNvSpPr txBox="1"/>
          <p:nvPr/>
        </p:nvSpPr>
        <p:spPr>
          <a:xfrm>
            <a:off x="5331016" y="5737716"/>
            <a:ext cx="1768571"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200" b="1" kern="0">
                <a:solidFill>
                  <a:schemeClr val="tx2"/>
                </a:solidFill>
                <a:ea typeface="Arial Unicode MS" pitchFamily="34" charset="-128"/>
                <a:cs typeface="Arial Unicode MS" pitchFamily="34" charset="-128"/>
              </a:rPr>
              <a:t>Aggregation on </a:t>
            </a:r>
            <a:r>
              <a:rPr lang="de-DE" sz="1200" b="1" kern="0" err="1">
                <a:solidFill>
                  <a:schemeClr val="tx2"/>
                </a:solidFill>
                <a:ea typeface="Arial Unicode MS" pitchFamily="34" charset="-128"/>
                <a:cs typeface="Arial Unicode MS" pitchFamily="34" charset="-128"/>
              </a:rPr>
              <a:t>the</a:t>
            </a:r>
            <a:r>
              <a:rPr lang="de-DE" sz="1200" b="1" kern="0">
                <a:solidFill>
                  <a:schemeClr val="tx2"/>
                </a:solidFill>
                <a:ea typeface="Arial Unicode MS" pitchFamily="34" charset="-128"/>
                <a:cs typeface="Arial Unicode MS" pitchFamily="34" charset="-128"/>
              </a:rPr>
              <a:t> </a:t>
            </a:r>
            <a:r>
              <a:rPr lang="de-DE" sz="1200" b="1" kern="0" err="1">
                <a:solidFill>
                  <a:schemeClr val="tx2"/>
                </a:solidFill>
                <a:ea typeface="Arial Unicode MS" pitchFamily="34" charset="-128"/>
                <a:cs typeface="Arial Unicode MS" pitchFamily="34" charset="-128"/>
              </a:rPr>
              <a:t>fly</a:t>
            </a:r>
            <a:endParaRPr lang="de-DE" sz="1200" b="1" kern="0">
              <a:solidFill>
                <a:schemeClr val="tx2"/>
              </a:solidFill>
              <a:ea typeface="Arial Unicode MS" pitchFamily="34" charset="-128"/>
              <a:cs typeface="Arial Unicode MS" pitchFamily="34" charset="-128"/>
            </a:endParaRPr>
          </a:p>
        </p:txBody>
      </p:sp>
      <p:sp>
        <p:nvSpPr>
          <p:cNvPr id="2055" name="Textfeld 2054"/>
          <p:cNvSpPr txBox="1"/>
          <p:nvPr/>
        </p:nvSpPr>
        <p:spPr>
          <a:xfrm>
            <a:off x="5331016" y="6079748"/>
            <a:ext cx="1953852" cy="184666"/>
          </a:xfrm>
          <a:prstGeom prst="rect">
            <a:avLst/>
          </a:prstGeom>
          <a:noFill/>
        </p:spPr>
        <p:txBody>
          <a:bodyPr wrap="square" lIns="0" tIns="0" rIns="0" bIns="0" rtlCol="0">
            <a:spAutoFit/>
          </a:bodyPr>
          <a:lstStyle/>
          <a:p>
            <a:pPr fontAlgn="base">
              <a:spcBef>
                <a:spcPts val="600"/>
              </a:spcBef>
              <a:spcAft>
                <a:spcPct val="0"/>
              </a:spcAft>
              <a:buClr>
                <a:srgbClr val="F0AB00"/>
              </a:buClr>
              <a:buSzPct val="80000"/>
            </a:pPr>
            <a:r>
              <a:rPr lang="de-DE" sz="1200" b="1" kern="0" err="1">
                <a:solidFill>
                  <a:schemeClr val="tx2"/>
                </a:solidFill>
                <a:ea typeface="Arial Unicode MS" pitchFamily="34" charset="-128"/>
                <a:cs typeface="Arial Unicode MS" pitchFamily="34" charset="-128"/>
              </a:rPr>
              <a:t>through</a:t>
            </a:r>
            <a:r>
              <a:rPr lang="de-DE" sz="1200" b="1" kern="0">
                <a:solidFill>
                  <a:schemeClr val="tx2"/>
                </a:solidFill>
                <a:ea typeface="Arial Unicode MS" pitchFamily="34" charset="-128"/>
                <a:cs typeface="Arial Unicode MS" pitchFamily="34" charset="-128"/>
              </a:rPr>
              <a:t> HANA </a:t>
            </a:r>
            <a:r>
              <a:rPr lang="de-DE" sz="1200" b="1" kern="0" err="1">
                <a:solidFill>
                  <a:schemeClr val="tx2"/>
                </a:solidFill>
                <a:ea typeface="Arial Unicode MS" pitchFamily="34" charset="-128"/>
                <a:cs typeface="Arial Unicode MS" pitchFamily="34" charset="-128"/>
              </a:rPr>
              <a:t>views</a:t>
            </a:r>
            <a:endParaRPr lang="de-DE" sz="1200" b="1" kern="0">
              <a:solidFill>
                <a:schemeClr val="tx2"/>
              </a:solidFill>
              <a:ea typeface="Arial Unicode MS" pitchFamily="34" charset="-128"/>
              <a:cs typeface="Arial Unicode MS" pitchFamily="34" charset="-128"/>
            </a:endParaRPr>
          </a:p>
        </p:txBody>
      </p:sp>
    </p:spTree>
    <p:extLst>
      <p:ext uri="{BB962C8B-B14F-4D97-AF65-F5344CB8AC3E}">
        <p14:creationId xmlns:p14="http://schemas.microsoft.com/office/powerpoint/2010/main" val="367410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err="1"/>
              <a:t>Innovations</a:t>
            </a:r>
            <a:r>
              <a:rPr lang="de-DE"/>
              <a:t> in S/4HANA</a:t>
            </a:r>
            <a:br>
              <a:rPr lang="de-DE"/>
            </a:br>
            <a:r>
              <a:rPr lang="de-DE"/>
              <a:t>2) General </a:t>
            </a:r>
            <a:r>
              <a:rPr lang="de-DE" err="1"/>
              <a:t>Ledger</a:t>
            </a:r>
            <a:endParaRPr lang="de-DE"/>
          </a:p>
        </p:txBody>
      </p:sp>
      <p:sp>
        <p:nvSpPr>
          <p:cNvPr id="3" name="Inhaltsplatzhalter 2"/>
          <p:cNvSpPr>
            <a:spLocks noGrp="1"/>
          </p:cNvSpPr>
          <p:nvPr>
            <p:ph idx="1"/>
          </p:nvPr>
        </p:nvSpPr>
        <p:spPr/>
        <p:txBody>
          <a:bodyPr/>
          <a:lstStyle/>
          <a:p>
            <a:pPr lvl="0"/>
            <a:r>
              <a:rPr lang="en-US" sz="1600"/>
              <a:t>General Ledger in S/4HANA is based in the Universal Journal</a:t>
            </a:r>
          </a:p>
          <a:p>
            <a:pPr lvl="0"/>
            <a:endParaRPr lang="de-DE" sz="1600"/>
          </a:p>
          <a:p>
            <a:pPr lvl="0"/>
            <a:r>
              <a:rPr lang="en-US" sz="1600"/>
              <a:t>Line items are stored in the new database table ACDOCA -&gt; optimized to SAP HANA</a:t>
            </a:r>
          </a:p>
          <a:p>
            <a:pPr lvl="1"/>
            <a:r>
              <a:rPr lang="en-US" sz="1400"/>
              <a:t>no need for CO real-time integration for transfer of secondary CO postings to New GL or the Reconciliation Ledger of Classic GL</a:t>
            </a:r>
          </a:p>
          <a:p>
            <a:pPr lvl="0"/>
            <a:endParaRPr lang="de-DE" sz="1600"/>
          </a:p>
          <a:p>
            <a:pPr lvl="0"/>
            <a:r>
              <a:rPr lang="en-US" sz="1600"/>
              <a:t>CO internal postings are now visible in General Ledger as well</a:t>
            </a:r>
          </a:p>
          <a:p>
            <a:pPr lvl="0"/>
            <a:endParaRPr lang="de-DE" sz="1600"/>
          </a:p>
          <a:p>
            <a:r>
              <a:rPr lang="en-US" sz="1600"/>
              <a:t>The new journal entry consists of a header (table BKPF) and the respective items (table ACDOCA).</a:t>
            </a:r>
          </a:p>
          <a:p>
            <a:endParaRPr lang="de-DE" sz="1600"/>
          </a:p>
          <a:p>
            <a:r>
              <a:rPr lang="en-US" sz="1600"/>
              <a:t>The ACDOCA table contains all fields needed for G/L, CO, AA, ML, PA, providing one single source of truth for all these modules. For CO, the universal journal also contains all cost elements, including secondary cost elements, which are also in SAP S/4HANA G/L accounts.</a:t>
            </a:r>
            <a:endParaRPr lang="de-DE" sz="1600"/>
          </a:p>
          <a:p>
            <a:endParaRPr lang="de-DE"/>
          </a:p>
        </p:txBody>
      </p:sp>
    </p:spTree>
    <p:extLst>
      <p:ext uri="{BB962C8B-B14F-4D97-AF65-F5344CB8AC3E}">
        <p14:creationId xmlns:p14="http://schemas.microsoft.com/office/powerpoint/2010/main" val="2962191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altLang="de-DE">
                <a:latin typeface="Arial" panose="020B0604020202020204" pitchFamily="34" charset="0"/>
              </a:rPr>
              <a:t>Innovations in S/4HANA </a:t>
            </a:r>
            <a:br>
              <a:rPr lang="en-US" altLang="de-DE">
                <a:latin typeface="Arial" panose="020B0604020202020204" pitchFamily="34" charset="0"/>
              </a:rPr>
            </a:br>
            <a:r>
              <a:rPr lang="en-US" altLang="de-DE" sz="2400">
                <a:latin typeface="Arial" panose="020B0604020202020204" pitchFamily="34" charset="0"/>
              </a:rPr>
              <a:t>2) </a:t>
            </a:r>
            <a:r>
              <a:rPr lang="en-US" sz="2400"/>
              <a:t>Universal Journal</a:t>
            </a:r>
            <a:endParaRPr lang="de-DE" sz="2400"/>
          </a:p>
        </p:txBody>
      </p:sp>
      <p:sp>
        <p:nvSpPr>
          <p:cNvPr id="3" name="Inhaltsplatzhalter 2"/>
          <p:cNvSpPr>
            <a:spLocks noGrp="1"/>
          </p:cNvSpPr>
          <p:nvPr>
            <p:ph idx="1"/>
          </p:nvPr>
        </p:nvSpPr>
        <p:spPr/>
        <p:txBody>
          <a:bodyPr>
            <a:normAutofit/>
          </a:bodyPr>
          <a:lstStyle/>
          <a:p>
            <a:pPr lvl="0"/>
            <a:r>
              <a:rPr lang="de-DE"/>
              <a:t>Advantages:</a:t>
            </a:r>
          </a:p>
          <a:p>
            <a:pPr lvl="1"/>
            <a:r>
              <a:rPr lang="de-DE" err="1"/>
              <a:t>No</a:t>
            </a:r>
            <a:r>
              <a:rPr lang="de-DE"/>
              <a:t> </a:t>
            </a:r>
            <a:r>
              <a:rPr lang="de-DE" err="1"/>
              <a:t>need</a:t>
            </a:r>
            <a:r>
              <a:rPr lang="de-DE"/>
              <a:t> </a:t>
            </a:r>
            <a:r>
              <a:rPr lang="de-DE" err="1"/>
              <a:t>for</a:t>
            </a:r>
            <a:r>
              <a:rPr lang="de-DE"/>
              <a:t> </a:t>
            </a:r>
            <a:r>
              <a:rPr lang="de-DE" err="1"/>
              <a:t>coordination</a:t>
            </a:r>
            <a:endParaRPr lang="de-DE"/>
          </a:p>
          <a:p>
            <a:pPr lvl="1"/>
            <a:r>
              <a:rPr lang="de-DE" err="1"/>
              <a:t>Significantly</a:t>
            </a:r>
            <a:r>
              <a:rPr lang="de-DE"/>
              <a:t> </a:t>
            </a:r>
            <a:r>
              <a:rPr lang="de-DE" err="1"/>
              <a:t>reduced</a:t>
            </a:r>
            <a:r>
              <a:rPr lang="de-DE"/>
              <a:t> </a:t>
            </a:r>
            <a:r>
              <a:rPr lang="de-DE" err="1"/>
              <a:t>memory</a:t>
            </a:r>
            <a:r>
              <a:rPr lang="de-DE"/>
              <a:t> </a:t>
            </a:r>
            <a:r>
              <a:rPr lang="de-DE" err="1"/>
              <a:t>requirements</a:t>
            </a:r>
            <a:endParaRPr lang="de-DE"/>
          </a:p>
          <a:p>
            <a:pPr lvl="1"/>
            <a:r>
              <a:rPr lang="de-DE" err="1"/>
              <a:t>External</a:t>
            </a:r>
            <a:r>
              <a:rPr lang="de-DE"/>
              <a:t> </a:t>
            </a:r>
            <a:r>
              <a:rPr lang="de-DE" err="1"/>
              <a:t>and</a:t>
            </a:r>
            <a:r>
              <a:rPr lang="de-DE"/>
              <a:t> internal </a:t>
            </a:r>
            <a:r>
              <a:rPr lang="de-DE" err="1"/>
              <a:t>accounting</a:t>
            </a:r>
            <a:r>
              <a:rPr lang="de-DE"/>
              <a:t> </a:t>
            </a:r>
            <a:r>
              <a:rPr lang="de-DE" err="1"/>
              <a:t>are</a:t>
            </a:r>
            <a:r>
              <a:rPr lang="de-DE"/>
              <a:t> </a:t>
            </a:r>
            <a:r>
              <a:rPr lang="de-DE" err="1"/>
              <a:t>harmonized</a:t>
            </a:r>
            <a:endParaRPr lang="de-DE"/>
          </a:p>
          <a:p>
            <a:pPr lvl="1"/>
            <a:r>
              <a:rPr lang="en-US"/>
              <a:t>Flexible, multi-dimensional real-time analyses can be executed directly from the Universal Journal - without replication of the data into the BI.</a:t>
            </a:r>
            <a:endParaRPr lang="de-DE"/>
          </a:p>
          <a:p>
            <a:pPr lvl="0"/>
            <a:r>
              <a:rPr lang="en-US"/>
              <a:t>There are apps for:</a:t>
            </a:r>
          </a:p>
          <a:p>
            <a:pPr lvl="1"/>
            <a:r>
              <a:rPr lang="en-US"/>
              <a:t>reporting on cost centers, internal orders, projects, sales, items and reporting on market segments based on the account-based approach</a:t>
            </a:r>
            <a:endParaRPr lang="de-DE"/>
          </a:p>
          <a:p>
            <a:pPr lvl="0"/>
            <a:r>
              <a:rPr lang="en-US"/>
              <a:t>There aren’t yet apps for: </a:t>
            </a:r>
          </a:p>
          <a:p>
            <a:pPr lvl="1"/>
            <a:r>
              <a:rPr lang="en-US"/>
              <a:t>reporting on commitments for any of the CO account assignments, reporting on target costs, variance categories, intercompany eliminations, reporting on budget, allotted costs, work in process or results analysis, reporting on cost estimates</a:t>
            </a:r>
            <a:endParaRPr lang="de-DE"/>
          </a:p>
        </p:txBody>
      </p:sp>
    </p:spTree>
    <p:extLst>
      <p:ext uri="{BB962C8B-B14F-4D97-AF65-F5344CB8AC3E}">
        <p14:creationId xmlns:p14="http://schemas.microsoft.com/office/powerpoint/2010/main" val="430680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altLang="de-DE">
                <a:latin typeface="Arial" panose="020B0604020202020204" pitchFamily="34" charset="0"/>
              </a:rPr>
              <a:t>Innovations in S/4HANA</a:t>
            </a:r>
            <a:br>
              <a:rPr lang="en-US" altLang="de-DE">
                <a:latin typeface="Arial" panose="020B0604020202020204" pitchFamily="34" charset="0"/>
              </a:rPr>
            </a:br>
            <a:r>
              <a:rPr lang="en-US" altLang="de-DE" sz="2400">
                <a:latin typeface="Arial" panose="020B0604020202020204" pitchFamily="34" charset="0"/>
              </a:rPr>
              <a:t>3) </a:t>
            </a:r>
            <a:r>
              <a:rPr lang="de-DE" sz="2400"/>
              <a:t>Technical </a:t>
            </a:r>
            <a:r>
              <a:rPr lang="de-DE" sz="2400" err="1"/>
              <a:t>Changes</a:t>
            </a:r>
            <a:r>
              <a:rPr lang="de-DE" sz="2400"/>
              <a:t> in Material </a:t>
            </a:r>
            <a:r>
              <a:rPr lang="de-DE" sz="2400" err="1"/>
              <a:t>Ledger</a:t>
            </a:r>
            <a:endParaRPr lang="de-DE"/>
          </a:p>
        </p:txBody>
      </p:sp>
      <p:sp>
        <p:nvSpPr>
          <p:cNvPr id="3" name="Inhaltsplatzhalter 2"/>
          <p:cNvSpPr>
            <a:spLocks noGrp="1"/>
          </p:cNvSpPr>
          <p:nvPr>
            <p:ph idx="1"/>
          </p:nvPr>
        </p:nvSpPr>
        <p:spPr>
          <a:xfrm>
            <a:off x="324000" y="1550240"/>
            <a:ext cx="11030630" cy="4913196"/>
          </a:xfrm>
        </p:spPr>
        <p:txBody>
          <a:bodyPr>
            <a:normAutofit/>
          </a:bodyPr>
          <a:lstStyle/>
          <a:p>
            <a:pPr lvl="0"/>
            <a:r>
              <a:rPr lang="en-US" dirty="0"/>
              <a:t>The use of Material Ledger (ML) is now obligatory and automatically active in all SAP S/4HANA systems</a:t>
            </a:r>
            <a:endParaRPr lang="de-DE" dirty="0"/>
          </a:p>
          <a:p>
            <a:pPr marL="201600" lvl="1" indent="0">
              <a:buNone/>
            </a:pPr>
            <a:r>
              <a:rPr lang="en-US" dirty="0"/>
              <a:t>fulfills two basic </a:t>
            </a:r>
            <a:r>
              <a:rPr lang="en-US" dirty="0" smtClean="0"/>
              <a:t>objectives:</a:t>
            </a:r>
          </a:p>
          <a:p>
            <a:pPr lvl="1"/>
            <a:r>
              <a:rPr lang="en-US" u="sng" dirty="0" smtClean="0"/>
              <a:t>the </a:t>
            </a:r>
            <a:r>
              <a:rPr lang="en-US" u="sng" dirty="0"/>
              <a:t>ability to manage material prices in multiple </a:t>
            </a:r>
            <a:r>
              <a:rPr lang="en-US" u="sng" dirty="0" smtClean="0"/>
              <a:t>currencies/valuations</a:t>
            </a:r>
            <a:r>
              <a:rPr lang="en-US" dirty="0" smtClean="0"/>
              <a:t>: </a:t>
            </a:r>
            <a:r>
              <a:rPr lang="en-US" dirty="0"/>
              <a:t>Material inventory values are normally managed by the system in only one currency (company code currency). The material ledger enables the system to manage inventory values in </a:t>
            </a:r>
            <a:r>
              <a:rPr lang="en-US" dirty="0" smtClean="0"/>
              <a:t>additional </a:t>
            </a:r>
            <a:r>
              <a:rPr lang="en-US" dirty="0"/>
              <a:t>currencies/valuations. This is achieved by updating all goods movements in the material </a:t>
            </a:r>
            <a:r>
              <a:rPr lang="en-US" dirty="0" smtClean="0"/>
              <a:t>ledger. Currency </a:t>
            </a:r>
            <a:r>
              <a:rPr lang="en-US" dirty="0"/>
              <a:t>amounts are translated into foreign currencies at historical exchange rates directly at the time of posting. </a:t>
            </a:r>
            <a:endParaRPr lang="en-US" dirty="0" smtClean="0"/>
          </a:p>
          <a:p>
            <a:pPr lvl="1"/>
            <a:r>
              <a:rPr lang="en-US" u="sng" dirty="0" smtClean="0"/>
              <a:t>and </a:t>
            </a:r>
            <a:r>
              <a:rPr lang="en-US" u="sng" dirty="0"/>
              <a:t>actual </a:t>
            </a:r>
            <a:r>
              <a:rPr lang="en-US" u="sng" dirty="0" smtClean="0"/>
              <a:t>costing</a:t>
            </a:r>
            <a:r>
              <a:rPr lang="en-US" dirty="0" smtClean="0"/>
              <a:t>: </a:t>
            </a:r>
            <a:r>
              <a:rPr lang="en-US" dirty="0"/>
              <a:t>with the purpose of determining actual costs for externally procured materials and materials produced </a:t>
            </a:r>
            <a:r>
              <a:rPr lang="en-US" dirty="0" smtClean="0"/>
              <a:t>in-house</a:t>
            </a:r>
          </a:p>
          <a:p>
            <a:pPr lvl="2"/>
            <a:r>
              <a:rPr lang="en-US" dirty="0" smtClean="0"/>
              <a:t>In </a:t>
            </a:r>
            <a:r>
              <a:rPr lang="en-US" dirty="0"/>
              <a:t>addition, actual costing uses actual costs to valuate inventories of raw materials, </a:t>
            </a:r>
            <a:r>
              <a:rPr lang="en-US" dirty="0" smtClean="0"/>
              <a:t>semi finished </a:t>
            </a:r>
            <a:r>
              <a:rPr lang="en-US" dirty="0"/>
              <a:t>products, and finished </a:t>
            </a:r>
            <a:r>
              <a:rPr lang="en-US" dirty="0" smtClean="0"/>
              <a:t>products</a:t>
            </a:r>
          </a:p>
          <a:p>
            <a:pPr lvl="2"/>
            <a:r>
              <a:rPr lang="en-US" dirty="0" smtClean="0"/>
              <a:t>Actual </a:t>
            </a:r>
            <a:r>
              <a:rPr lang="en-US" dirty="0"/>
              <a:t>costing calculates an actual price (periodic unit price) for each material, into which all actual costs for the particular period flow.</a:t>
            </a:r>
          </a:p>
          <a:p>
            <a:pPr lvl="2"/>
            <a:endParaRPr lang="de-DE" dirty="0"/>
          </a:p>
        </p:txBody>
      </p:sp>
    </p:spTree>
    <p:extLst>
      <p:ext uri="{BB962C8B-B14F-4D97-AF65-F5344CB8AC3E}">
        <p14:creationId xmlns:p14="http://schemas.microsoft.com/office/powerpoint/2010/main" val="21987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5"/>
          </p:nvPr>
        </p:nvSpPr>
        <p:spPr/>
        <p:txBody>
          <a:bodyPr/>
          <a:lstStyle/>
          <a:p>
            <a:pPr marL="72000" indent="0">
              <a:buNone/>
            </a:pPr>
            <a:r>
              <a:rPr lang="en-US" dirty="0"/>
              <a:t>You are able to</a:t>
            </a:r>
          </a:p>
          <a:p>
            <a:r>
              <a:rPr lang="en-US" dirty="0"/>
              <a:t>define the central organizational structures of the CO module.</a:t>
            </a:r>
          </a:p>
          <a:p>
            <a:r>
              <a:rPr lang="en-US" dirty="0"/>
              <a:t>summarize the master data which is most important for the CO module.</a:t>
            </a:r>
          </a:p>
          <a:p>
            <a:r>
              <a:rPr lang="en-US" dirty="0"/>
              <a:t>explain standard controlling processes.</a:t>
            </a:r>
          </a:p>
        </p:txBody>
      </p:sp>
    </p:spTree>
    <p:extLst>
      <p:ext uri="{BB962C8B-B14F-4D97-AF65-F5344CB8AC3E}">
        <p14:creationId xmlns:p14="http://schemas.microsoft.com/office/powerpoint/2010/main" val="1760077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altLang="de-DE">
                <a:latin typeface="Arial" panose="020B0604020202020204" pitchFamily="34" charset="0"/>
              </a:rPr>
              <a:t>Innovations in S/4HANA</a:t>
            </a:r>
            <a:br>
              <a:rPr lang="en-US" altLang="de-DE">
                <a:latin typeface="Arial" panose="020B0604020202020204" pitchFamily="34" charset="0"/>
              </a:rPr>
            </a:br>
            <a:r>
              <a:rPr lang="en-US" altLang="de-DE" sz="2400">
                <a:latin typeface="Arial" panose="020B0604020202020204" pitchFamily="34" charset="0"/>
              </a:rPr>
              <a:t>3) </a:t>
            </a:r>
            <a:r>
              <a:rPr lang="de-DE" sz="2400"/>
              <a:t>Technical </a:t>
            </a:r>
            <a:r>
              <a:rPr lang="de-DE" sz="2400" err="1"/>
              <a:t>Changes</a:t>
            </a:r>
            <a:r>
              <a:rPr lang="de-DE" sz="2400"/>
              <a:t> in Material </a:t>
            </a:r>
            <a:r>
              <a:rPr lang="de-DE" sz="2400" err="1"/>
              <a:t>Ledger</a:t>
            </a:r>
            <a:endParaRPr lang="de-DE"/>
          </a:p>
        </p:txBody>
      </p:sp>
      <p:sp>
        <p:nvSpPr>
          <p:cNvPr id="3" name="Inhaltsplatzhalter 2"/>
          <p:cNvSpPr>
            <a:spLocks noGrp="1"/>
          </p:cNvSpPr>
          <p:nvPr>
            <p:ph idx="1"/>
          </p:nvPr>
        </p:nvSpPr>
        <p:spPr>
          <a:xfrm>
            <a:off x="323996" y="1532133"/>
            <a:ext cx="11030630" cy="4913196"/>
          </a:xfrm>
        </p:spPr>
        <p:txBody>
          <a:bodyPr>
            <a:normAutofit/>
          </a:bodyPr>
          <a:lstStyle/>
          <a:p>
            <a:pPr lvl="0"/>
            <a:r>
              <a:rPr lang="en-US"/>
              <a:t>It is no longer allowed to use an ML type that references currency settings defined in FI or CO</a:t>
            </a:r>
            <a:endParaRPr lang="de-DE"/>
          </a:p>
          <a:p>
            <a:pPr lvl="0"/>
            <a:r>
              <a:rPr lang="de-DE"/>
              <a:t>Transaction CKM3PH (Price Determination </a:t>
            </a:r>
            <a:r>
              <a:rPr lang="de-DE" err="1"/>
              <a:t>Structure</a:t>
            </a:r>
            <a:r>
              <a:rPr lang="de-DE"/>
              <a:t>) </a:t>
            </a:r>
          </a:p>
          <a:p>
            <a:pPr marL="0" lvl="0" indent="0">
              <a:buNone/>
            </a:pPr>
            <a:r>
              <a:rPr lang="de-DE"/>
              <a:t>    </a:t>
            </a:r>
            <a:r>
              <a:rPr lang="de-DE" err="1"/>
              <a:t>replaces</a:t>
            </a:r>
            <a:r>
              <a:rPr lang="de-DE"/>
              <a:t> CKM3 / CKM3N </a:t>
            </a:r>
          </a:p>
          <a:p>
            <a:pPr lvl="1"/>
            <a:r>
              <a:rPr lang="en-US"/>
              <a:t>provides an improved view of materials in plants with </a:t>
            </a:r>
          </a:p>
          <a:p>
            <a:pPr marL="201600" lvl="1" indent="0">
              <a:buNone/>
            </a:pPr>
            <a:r>
              <a:rPr lang="en-US"/>
              <a:t>    active Actual Costing </a:t>
            </a:r>
            <a:endParaRPr lang="de-DE"/>
          </a:p>
          <a:p>
            <a:pPr lvl="1"/>
            <a:r>
              <a:rPr lang="en-US"/>
              <a:t>All views offered by CKM3/CKM3N are no longer </a:t>
            </a:r>
          </a:p>
          <a:p>
            <a:pPr marL="201600" lvl="1" indent="0">
              <a:buNone/>
            </a:pPr>
            <a:r>
              <a:rPr lang="en-US"/>
              <a:t>    available, except CKM3 Price History view </a:t>
            </a:r>
          </a:p>
          <a:p>
            <a:pPr marL="201600" lvl="1" indent="0">
              <a:buNone/>
            </a:pPr>
            <a:r>
              <a:rPr lang="en-US"/>
              <a:t>    (via CKM3PH for all materials)</a:t>
            </a:r>
            <a:endParaRPr lang="de-DE"/>
          </a:p>
        </p:txBody>
      </p:sp>
      <p:pic>
        <p:nvPicPr>
          <p:cNvPr id="5" name="Grafik 4"/>
          <p:cNvPicPr>
            <a:picLocks noChangeAspect="1"/>
          </p:cNvPicPr>
          <p:nvPr/>
        </p:nvPicPr>
        <p:blipFill>
          <a:blip r:embed="rId2"/>
          <a:stretch>
            <a:fillRect/>
          </a:stretch>
        </p:blipFill>
        <p:spPr>
          <a:xfrm>
            <a:off x="5364618" y="2799239"/>
            <a:ext cx="5905044" cy="3190081"/>
          </a:xfrm>
          <a:prstGeom prst="rect">
            <a:avLst/>
          </a:prstGeom>
        </p:spPr>
      </p:pic>
    </p:spTree>
    <p:extLst>
      <p:ext uri="{BB962C8B-B14F-4D97-AF65-F5344CB8AC3E}">
        <p14:creationId xmlns:p14="http://schemas.microsoft.com/office/powerpoint/2010/main" val="369393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endParaRPr lang="de-DE"/>
          </a:p>
        </p:txBody>
      </p:sp>
    </p:spTree>
    <p:extLst>
      <p:ext uri="{BB962C8B-B14F-4D97-AF65-F5344CB8AC3E}">
        <p14:creationId xmlns:p14="http://schemas.microsoft.com/office/powerpoint/2010/main" val="124777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Agenda</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dirty="0">
                <a:latin typeface="Arial" panose="020B0604020202020204" pitchFamily="34" charset="0"/>
              </a:rPr>
              <a:t>CO Organizational Structure</a:t>
            </a:r>
          </a:p>
          <a:p>
            <a:pPr>
              <a:tabLst>
                <a:tab pos="1971675" algn="l"/>
              </a:tabLst>
            </a:pPr>
            <a:endParaRPr lang="en-US" altLang="de-DE" dirty="0">
              <a:latin typeface="Arial" panose="020B0604020202020204" pitchFamily="34" charset="0"/>
            </a:endParaRPr>
          </a:p>
          <a:p>
            <a:pPr>
              <a:tabLst>
                <a:tab pos="1971675" algn="l"/>
              </a:tabLst>
            </a:pPr>
            <a:r>
              <a:rPr lang="en-US" altLang="de-DE" dirty="0">
                <a:latin typeface="Arial" panose="020B0604020202020204" pitchFamily="34" charset="0"/>
              </a:rPr>
              <a:t>CO Master Data</a:t>
            </a:r>
          </a:p>
          <a:p>
            <a:pPr>
              <a:tabLst>
                <a:tab pos="1971675" algn="l"/>
              </a:tabLst>
            </a:pPr>
            <a:endParaRPr lang="en-US" altLang="de-DE" dirty="0">
              <a:latin typeface="Arial" panose="020B0604020202020204" pitchFamily="34" charset="0"/>
            </a:endParaRPr>
          </a:p>
          <a:p>
            <a:pPr>
              <a:tabLst>
                <a:tab pos="1971675" algn="l"/>
              </a:tabLst>
            </a:pPr>
            <a:r>
              <a:rPr lang="en-US" altLang="de-DE" dirty="0">
                <a:latin typeface="Arial" panose="020B0604020202020204" pitchFamily="34" charset="0"/>
              </a:rPr>
              <a:t>CO Processes</a:t>
            </a:r>
          </a:p>
          <a:p>
            <a:pPr>
              <a:tabLst>
                <a:tab pos="1971675" algn="l"/>
              </a:tabLst>
            </a:pPr>
            <a:endParaRPr lang="en-US" altLang="de-DE" dirty="0">
              <a:latin typeface="Arial" panose="020B0604020202020204" pitchFamily="34" charset="0"/>
            </a:endParaRPr>
          </a:p>
          <a:p>
            <a:pPr>
              <a:tabLst>
                <a:tab pos="1971675" algn="l"/>
              </a:tabLst>
            </a:pPr>
            <a:r>
              <a:rPr lang="en-US" altLang="de-DE" dirty="0">
                <a:latin typeface="Arial" panose="020B0604020202020204" pitchFamily="34" charset="0"/>
              </a:rPr>
              <a:t>Innovations in S/4HANA</a:t>
            </a:r>
          </a:p>
          <a:p>
            <a:pPr>
              <a:tabLst>
                <a:tab pos="1971675" algn="l"/>
              </a:tabLst>
            </a:pPr>
            <a:endParaRPr lang="en-US" altLang="de-DE" dirty="0">
              <a:latin typeface="Arial" panose="020B0604020202020204" pitchFamily="34" charset="0"/>
            </a:endParaRPr>
          </a:p>
          <a:p>
            <a:endParaRPr lang="de-DE" dirty="0"/>
          </a:p>
        </p:txBody>
      </p:sp>
    </p:spTree>
    <p:extLst>
      <p:ext uri="{BB962C8B-B14F-4D97-AF65-F5344CB8AC3E}">
        <p14:creationId xmlns:p14="http://schemas.microsoft.com/office/powerpoint/2010/main" val="24348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Agenda</a:t>
            </a:r>
            <a:endParaRPr lang="de-DE" dirty="0"/>
          </a:p>
        </p:txBody>
      </p:sp>
      <p:sp>
        <p:nvSpPr>
          <p:cNvPr id="3" name="Textplatzhalter 2"/>
          <p:cNvSpPr>
            <a:spLocks noGrp="1"/>
          </p:cNvSpPr>
          <p:nvPr>
            <p:ph type="body" sz="quarter" idx="4294967295"/>
          </p:nvPr>
        </p:nvSpPr>
        <p:spPr>
          <a:xfrm>
            <a:off x="324000" y="1692392"/>
            <a:ext cx="11545200" cy="3832705"/>
          </a:xfrm>
        </p:spPr>
        <p:txBody>
          <a:bodyPr/>
          <a:lstStyle/>
          <a:p>
            <a:pPr>
              <a:tabLst>
                <a:tab pos="1971675" algn="l"/>
              </a:tabLst>
            </a:pPr>
            <a:r>
              <a:rPr lang="en-US" altLang="de-DE" dirty="0">
                <a:latin typeface="Arial" panose="020B0604020202020204" pitchFamily="34" charset="0"/>
              </a:rPr>
              <a:t>CO Organizational Structure</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CO Master Data</a:t>
            </a:r>
          </a:p>
          <a:p>
            <a:pPr>
              <a:tabLst>
                <a:tab pos="1971675" algn="l"/>
              </a:tabLst>
            </a:pPr>
            <a:endParaRPr lang="en-US" altLang="de-DE" dirty="0">
              <a:solidFill>
                <a:srgbClr val="B2B2B2"/>
              </a:solidFill>
              <a:latin typeface="Arial" panose="020B0604020202020204" pitchFamily="34" charset="0"/>
            </a:endParaRPr>
          </a:p>
          <a:p>
            <a:pPr>
              <a:tabLst>
                <a:tab pos="1971675" algn="l"/>
              </a:tabLst>
            </a:pPr>
            <a:r>
              <a:rPr lang="en-US" altLang="de-DE" dirty="0">
                <a:solidFill>
                  <a:srgbClr val="B2B2B2"/>
                </a:solidFill>
                <a:latin typeface="Arial" panose="020B0604020202020204" pitchFamily="34" charset="0"/>
              </a:rPr>
              <a:t>CO Processes</a:t>
            </a:r>
          </a:p>
          <a:p>
            <a:endParaRPr lang="de-DE" dirty="0"/>
          </a:p>
          <a:p>
            <a:r>
              <a:rPr lang="en-US" altLang="de-DE" dirty="0">
                <a:solidFill>
                  <a:srgbClr val="B2B2B2"/>
                </a:solidFill>
                <a:latin typeface="Arial" panose="020B0604020202020204" pitchFamily="34" charset="0"/>
              </a:rPr>
              <a:t>Innovations in S/4HANA</a:t>
            </a:r>
            <a:endParaRPr lang="de-DE" dirty="0"/>
          </a:p>
        </p:txBody>
      </p:sp>
    </p:spTree>
    <p:extLst>
      <p:ext uri="{BB962C8B-B14F-4D97-AF65-F5344CB8AC3E}">
        <p14:creationId xmlns:p14="http://schemas.microsoft.com/office/powerpoint/2010/main" val="846319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de-DE" dirty="0">
                <a:latin typeface="Arial" panose="020B0604020202020204" pitchFamily="34" charset="0"/>
              </a:rPr>
              <a:t>Goal of Controlling (CO)</a:t>
            </a:r>
            <a:endParaRPr lang="de-DE" dirty="0"/>
          </a:p>
        </p:txBody>
      </p:sp>
      <p:sp>
        <p:nvSpPr>
          <p:cNvPr id="3" name="Textplatzhalter 2"/>
          <p:cNvSpPr>
            <a:spLocks noGrp="1"/>
          </p:cNvSpPr>
          <p:nvPr>
            <p:ph type="body" sz="quarter" idx="4294967295"/>
          </p:nvPr>
        </p:nvSpPr>
        <p:spPr>
          <a:xfrm>
            <a:off x="324000" y="1691078"/>
            <a:ext cx="11545200" cy="4392043"/>
          </a:xfrm>
        </p:spPr>
        <p:txBody>
          <a:bodyPr/>
          <a:lstStyle/>
          <a:p>
            <a:r>
              <a:rPr lang="en-US" altLang="de-DE" sz="2000" dirty="0">
                <a:latin typeface="Arial" panose="020B0604020202020204" pitchFamily="34" charset="0"/>
              </a:rPr>
              <a:t>Managerial Accounting – also termed Controlling – is designed to collect transactional data that provides a foundation for preparing internal reports that support decision-making within the enterprise.</a:t>
            </a:r>
          </a:p>
          <a:p>
            <a:endParaRPr lang="en-US" altLang="de-DE" sz="2000" dirty="0">
              <a:latin typeface="Arial" panose="020B0604020202020204" pitchFamily="34" charset="0"/>
            </a:endParaRPr>
          </a:p>
          <a:p>
            <a:r>
              <a:rPr lang="en-US" altLang="de-DE" sz="2000" dirty="0">
                <a:latin typeface="Arial" panose="020B0604020202020204" pitchFamily="34" charset="0"/>
              </a:rPr>
              <a:t>These reports are exclusively for use within the enterprise and include:</a:t>
            </a:r>
          </a:p>
          <a:p>
            <a:pPr lvl="1"/>
            <a:r>
              <a:rPr lang="en-US" altLang="de-DE" sz="1800" dirty="0">
                <a:latin typeface="Arial" panose="020B0604020202020204" pitchFamily="34" charset="0"/>
              </a:rPr>
              <a:t>Cost center performance</a:t>
            </a:r>
          </a:p>
          <a:p>
            <a:pPr lvl="1"/>
            <a:r>
              <a:rPr lang="en-US" altLang="de-DE" sz="1800" dirty="0">
                <a:latin typeface="Arial" panose="020B0604020202020204" pitchFamily="34" charset="0"/>
              </a:rPr>
              <a:t>Profit center performance</a:t>
            </a:r>
          </a:p>
          <a:p>
            <a:pPr lvl="1"/>
            <a:r>
              <a:rPr lang="en-US" altLang="de-DE" sz="1800" dirty="0">
                <a:latin typeface="Arial" panose="020B0604020202020204" pitchFamily="34" charset="0"/>
              </a:rPr>
              <a:t>Budgets analyses</a:t>
            </a:r>
          </a:p>
        </p:txBody>
      </p:sp>
    </p:spTree>
    <p:extLst>
      <p:ext uri="{BB962C8B-B14F-4D97-AF65-F5344CB8AC3E}">
        <p14:creationId xmlns:p14="http://schemas.microsoft.com/office/powerpoint/2010/main" val="323634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Executives</a:t>
            </a:r>
          </a:p>
          <a:p>
            <a:endParaRPr lang="en-US" altLang="de-DE" dirty="0">
              <a:latin typeface="Arial" panose="020B0604020202020204" pitchFamily="34" charset="0"/>
            </a:endParaRPr>
          </a:p>
          <a:p>
            <a:r>
              <a:rPr lang="en-US" altLang="de-DE" dirty="0">
                <a:latin typeface="Arial" panose="020B0604020202020204" pitchFamily="34" charset="0"/>
              </a:rPr>
              <a:t>Senior Management</a:t>
            </a:r>
          </a:p>
          <a:p>
            <a:endParaRPr lang="en-US" altLang="de-DE" dirty="0">
              <a:latin typeface="Arial" panose="020B0604020202020204" pitchFamily="34" charset="0"/>
            </a:endParaRPr>
          </a:p>
          <a:p>
            <a:r>
              <a:rPr lang="en-US" altLang="de-DE" dirty="0">
                <a:latin typeface="Arial" panose="020B0604020202020204" pitchFamily="34" charset="0"/>
              </a:rPr>
              <a:t>Department Managers</a:t>
            </a:r>
          </a:p>
          <a:p>
            <a:endParaRPr lang="en-US" altLang="de-DE" dirty="0">
              <a:latin typeface="Arial" panose="020B0604020202020204" pitchFamily="34" charset="0"/>
            </a:endParaRPr>
          </a:p>
          <a:p>
            <a:r>
              <a:rPr lang="en-US" altLang="de-DE" dirty="0">
                <a:latin typeface="Arial" panose="020B0604020202020204" pitchFamily="34" charset="0"/>
              </a:rPr>
              <a:t>Controllers</a:t>
            </a:r>
          </a:p>
          <a:p>
            <a:endParaRPr lang="en-US" altLang="de-DE" dirty="0">
              <a:latin typeface="Arial" panose="020B0604020202020204" pitchFamily="34" charset="0"/>
            </a:endParaRPr>
          </a:p>
          <a:p>
            <a:r>
              <a:rPr lang="en-US" altLang="de-DE" dirty="0">
                <a:latin typeface="Arial" panose="020B0604020202020204" pitchFamily="34" charset="0"/>
              </a:rPr>
              <a:t>Cost Accountants</a:t>
            </a:r>
          </a:p>
        </p:txBody>
      </p:sp>
      <p:sp>
        <p:nvSpPr>
          <p:cNvPr id="3" name="Titel 2"/>
          <p:cNvSpPr>
            <a:spLocks noGrp="1"/>
          </p:cNvSpPr>
          <p:nvPr>
            <p:ph type="title"/>
          </p:nvPr>
        </p:nvSpPr>
        <p:spPr/>
        <p:txBody>
          <a:bodyPr/>
          <a:lstStyle/>
          <a:p>
            <a:r>
              <a:rPr lang="en-US" altLang="de-DE" dirty="0">
                <a:latin typeface="Arial" panose="020B0604020202020204" pitchFamily="34" charset="0"/>
              </a:rPr>
              <a:t>Target Audience</a:t>
            </a:r>
            <a:endParaRPr lang="de-DE" dirty="0"/>
          </a:p>
        </p:txBody>
      </p:sp>
    </p:spTree>
    <p:extLst>
      <p:ext uri="{BB962C8B-B14F-4D97-AF65-F5344CB8AC3E}">
        <p14:creationId xmlns:p14="http://schemas.microsoft.com/office/powerpoint/2010/main" val="273874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en-US" altLang="de-DE" dirty="0">
                <a:latin typeface="Arial" panose="020B0604020202020204" pitchFamily="34" charset="0"/>
              </a:rPr>
              <a:t>Represents the legal and/or organizational views of an enterprise</a:t>
            </a:r>
          </a:p>
          <a:p>
            <a:endParaRPr lang="en-US" altLang="de-DE" dirty="0">
              <a:latin typeface="Arial" panose="020B0604020202020204" pitchFamily="34" charset="0"/>
            </a:endParaRPr>
          </a:p>
          <a:p>
            <a:r>
              <a:rPr lang="en-US" altLang="de-DE" dirty="0">
                <a:latin typeface="Arial" panose="020B0604020202020204" pitchFamily="34" charset="0"/>
              </a:rPr>
              <a:t>Forms a framework that supports the activities of a business in the manner desired by management</a:t>
            </a:r>
          </a:p>
          <a:p>
            <a:endParaRPr lang="en-US" altLang="de-DE" dirty="0">
              <a:latin typeface="Arial" panose="020B0604020202020204" pitchFamily="34" charset="0"/>
            </a:endParaRPr>
          </a:p>
          <a:p>
            <a:r>
              <a:rPr lang="en-US" altLang="de-DE" dirty="0">
                <a:latin typeface="Arial" panose="020B0604020202020204" pitchFamily="34" charset="0"/>
              </a:rPr>
              <a:t>Permits the accurate and organized collection of business information</a:t>
            </a:r>
          </a:p>
          <a:p>
            <a:endParaRPr lang="en-US" altLang="de-DE" dirty="0">
              <a:latin typeface="Arial" panose="020B0604020202020204" pitchFamily="34" charset="0"/>
            </a:endParaRPr>
          </a:p>
          <a:p>
            <a:r>
              <a:rPr lang="en-US" altLang="de-DE" dirty="0">
                <a:latin typeface="Arial" panose="020B0604020202020204" pitchFamily="34" charset="0"/>
              </a:rPr>
              <a:t>Supports the development and presentation of relevant information in order to enable and support business decisions</a:t>
            </a:r>
          </a:p>
        </p:txBody>
      </p:sp>
      <p:sp>
        <p:nvSpPr>
          <p:cNvPr id="3" name="Titel 2"/>
          <p:cNvSpPr>
            <a:spLocks noGrp="1"/>
          </p:cNvSpPr>
          <p:nvPr>
            <p:ph type="title"/>
          </p:nvPr>
        </p:nvSpPr>
        <p:spPr/>
        <p:txBody>
          <a:bodyPr/>
          <a:lstStyle/>
          <a:p>
            <a:r>
              <a:rPr lang="en-US" altLang="de-DE" dirty="0">
                <a:latin typeface="Arial" panose="020B0604020202020204" pitchFamily="34" charset="0"/>
              </a:rPr>
              <a:t>CO Organizational Structure</a:t>
            </a:r>
            <a:endParaRPr lang="de-DE" dirty="0"/>
          </a:p>
        </p:txBody>
      </p:sp>
    </p:spTree>
    <p:extLst>
      <p:ext uri="{BB962C8B-B14F-4D97-AF65-F5344CB8AC3E}">
        <p14:creationId xmlns:p14="http://schemas.microsoft.com/office/powerpoint/2010/main" val="3038996209"/>
      </p:ext>
    </p:extLst>
  </p:cSld>
  <p:clrMapOvr>
    <a:masterClrMapping/>
  </p:clrMapOvr>
</p:sld>
</file>

<file path=ppt/theme/theme1.xml><?xml version="1.0" encoding="utf-8"?>
<a:theme xmlns:a="http://schemas.openxmlformats.org/drawingml/2006/main" name="SAP_2016_16x9_white">
  <a:themeElements>
    <a:clrScheme name="SAP_colors_white_template">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äsentation1" id="{32696891-6260-4D8D-AB31-F1C204081A38}" vid="{B72584D7-7D1F-4BD9-9F01-A4F5E0412201}"/>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SAP_Template_169_en</Template>
  <TotalTime>0</TotalTime>
  <Words>2991</Words>
  <Application>Microsoft Office PowerPoint</Application>
  <PresentationFormat>Benutzerdefiniert</PresentationFormat>
  <Paragraphs>564</Paragraphs>
  <Slides>41</Slides>
  <Notes>10</Notes>
  <HiddenSlides>0</HiddenSlides>
  <MMClips>0</MMClips>
  <ScaleCrop>false</ScaleCrop>
  <HeadingPairs>
    <vt:vector size="8" baseType="variant">
      <vt:variant>
        <vt:lpstr>Verwendete Schriftarten</vt:lpstr>
      </vt:variant>
      <vt:variant>
        <vt:i4>8</vt:i4>
      </vt:variant>
      <vt:variant>
        <vt:lpstr>Design</vt:lpstr>
      </vt:variant>
      <vt:variant>
        <vt:i4>1</vt:i4>
      </vt:variant>
      <vt:variant>
        <vt:lpstr>Eingebettete OLE-Server</vt:lpstr>
      </vt:variant>
      <vt:variant>
        <vt:i4>1</vt:i4>
      </vt:variant>
      <vt:variant>
        <vt:lpstr>Folientitel</vt:lpstr>
      </vt:variant>
      <vt:variant>
        <vt:i4>41</vt:i4>
      </vt:variant>
    </vt:vector>
  </HeadingPairs>
  <TitlesOfParts>
    <vt:vector size="51" baseType="lpstr">
      <vt:lpstr>Angsana New</vt:lpstr>
      <vt:lpstr>Arial</vt:lpstr>
      <vt:lpstr>Arial Unicode MS</vt:lpstr>
      <vt:lpstr>Courier New</vt:lpstr>
      <vt:lpstr>Symbol</vt:lpstr>
      <vt:lpstr>Times New Roman</vt:lpstr>
      <vt:lpstr>Wingdings</vt:lpstr>
      <vt:lpstr>Wingdings</vt:lpstr>
      <vt:lpstr>SAP_2016_16x9_white</vt:lpstr>
      <vt:lpstr>Clip</vt:lpstr>
      <vt:lpstr>Controlling (CO)</vt:lpstr>
      <vt:lpstr>PowerPoint-Präsentation</vt:lpstr>
      <vt:lpstr>PowerPoint-Präsentation</vt:lpstr>
      <vt:lpstr>PowerPoint-Präsentation</vt:lpstr>
      <vt:lpstr>Agenda</vt:lpstr>
      <vt:lpstr>Agenda</vt:lpstr>
      <vt:lpstr>Goal of Controlling (CO)</vt:lpstr>
      <vt:lpstr>Target Audience</vt:lpstr>
      <vt:lpstr>CO Organizational Structure</vt:lpstr>
      <vt:lpstr>CO Organizational Structure</vt:lpstr>
      <vt:lpstr>CO Organizational Structure</vt:lpstr>
      <vt:lpstr>Global Bike Structure for Controlling</vt:lpstr>
      <vt:lpstr>Global Bike Enterprise Structure in SAP ERP (Accounting)</vt:lpstr>
      <vt:lpstr>Agenda</vt:lpstr>
      <vt:lpstr>CO Master Data</vt:lpstr>
      <vt:lpstr>CO Master Data</vt:lpstr>
      <vt:lpstr>CO Master Data</vt:lpstr>
      <vt:lpstr>Primary vs. Secondary Cost Elements</vt:lpstr>
      <vt:lpstr>CO Master Data</vt:lpstr>
      <vt:lpstr>Agenda</vt:lpstr>
      <vt:lpstr>Primary &amp; Secondary Cost Elemen</vt:lpstr>
      <vt:lpstr>CO Processes</vt:lpstr>
      <vt:lpstr>CO Processes</vt:lpstr>
      <vt:lpstr>CO Processes</vt:lpstr>
      <vt:lpstr>CO Processes</vt:lpstr>
      <vt:lpstr>Types of Allocation</vt:lpstr>
      <vt:lpstr>Distribution</vt:lpstr>
      <vt:lpstr>Distribution</vt:lpstr>
      <vt:lpstr>Assessment</vt:lpstr>
      <vt:lpstr>Assessment</vt:lpstr>
      <vt:lpstr>SAP CO Module</vt:lpstr>
      <vt:lpstr>Agenda</vt:lpstr>
      <vt:lpstr>Innovations in S/4HANA</vt:lpstr>
      <vt:lpstr>Innovations in S/4HANA  1) Cost element master data maintenance</vt:lpstr>
      <vt:lpstr>Innovations in S/4HANA 1) Cost element master data maintenance</vt:lpstr>
      <vt:lpstr>Innovations in S/4HANA  2) Universal Journal</vt:lpstr>
      <vt:lpstr>Innovations in S/4HANA 2) General Ledger</vt:lpstr>
      <vt:lpstr>Innovations in S/4HANA  2) Universal Journal</vt:lpstr>
      <vt:lpstr>Innovations in S/4HANA 3) Technical Changes in Material Ledger</vt:lpstr>
      <vt:lpstr>Innovations in S/4HANA 3) Technical Changes in Material Ledger</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SAP UCC Magdeburg</dc:creator>
  <cp:keywords>2016/16:9/white</cp:keywords>
  <cp:lastModifiedBy>Marcel Himburg</cp:lastModifiedBy>
  <cp:revision>66</cp:revision>
  <dcterms:created xsi:type="dcterms:W3CDTF">2017-05-28T06:47:48Z</dcterms:created>
  <dcterms:modified xsi:type="dcterms:W3CDTF">2023-09-11T08:20:30Z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-1173631419</vt:i4>
  </property>
  <property fmtid="{D5CDD505-2E9C-101B-9397-08002B2CF9AE}" pid="3" name="_NewReviewCycle">
    <vt:lpwstr/>
  </property>
  <property fmtid="{D5CDD505-2E9C-101B-9397-08002B2CF9AE}" pid="4" name="_EmailSubject">
    <vt:lpwstr> UA Master Slides Diskussion</vt:lpwstr>
  </property>
  <property fmtid="{D5CDD505-2E9C-101B-9397-08002B2CF9AE}" pid="5" name="_AuthorEmail">
    <vt:lpwstr>kristof.schneider@sap.com</vt:lpwstr>
  </property>
  <property fmtid="{D5CDD505-2E9C-101B-9397-08002B2CF9AE}" pid="6" name="_AuthorEmailDisplayName">
    <vt:lpwstr>Schneider, Kristof</vt:lpwstr>
  </property>
  <property fmtid="{D5CDD505-2E9C-101B-9397-08002B2CF9AE}" pid="7" name="_PreviousAdHocReviewCycleID">
    <vt:i4>1357826825</vt:i4>
  </property>
</Properties>
</file>