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58" r:id="rId3"/>
    <p:sldId id="287" r:id="rId4"/>
    <p:sldId id="288" r:id="rId5"/>
    <p:sldId id="259" r:id="rId6"/>
    <p:sldId id="280" r:id="rId7"/>
    <p:sldId id="260" r:id="rId8"/>
    <p:sldId id="282" r:id="rId9"/>
    <p:sldId id="284" r:id="rId10"/>
    <p:sldId id="283" r:id="rId11"/>
    <p:sldId id="285" r:id="rId12"/>
    <p:sldId id="286" r:id="rId13"/>
    <p:sldId id="289" r:id="rId14"/>
    <p:sldId id="274" r:id="rId15"/>
    <p:sldId id="290" r:id="rId16"/>
    <p:sldId id="291" r:id="rId17"/>
    <p:sldId id="292" r:id="rId18"/>
    <p:sldId id="293"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095"/>
    <a:srgbClr val="01965C"/>
    <a:srgbClr val="FFC000"/>
    <a:srgbClr val="99D1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72644" autoAdjust="0"/>
  </p:normalViewPr>
  <p:slideViewPr>
    <p:cSldViewPr snapToGrid="0">
      <p:cViewPr varScale="1">
        <p:scale>
          <a:sx n="50" d="100"/>
          <a:sy n="50" d="100"/>
        </p:scale>
        <p:origin x="1092"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19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F3D9F3-7F21-41FB-B7B7-C50697737186}" type="datetimeFigureOut">
              <a:rPr lang="en-US" smtClean="0"/>
              <a:t>14/11/2020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6246B-DA10-446D-B992-4293098FA0CF}" type="slidenum">
              <a:rPr lang="en-US" smtClean="0"/>
              <a:t>‹#›</a:t>
            </a:fld>
            <a:endParaRPr lang="en-US"/>
          </a:p>
        </p:txBody>
      </p:sp>
    </p:spTree>
    <p:extLst>
      <p:ext uri="{BB962C8B-B14F-4D97-AF65-F5344CB8AC3E}">
        <p14:creationId xmlns:p14="http://schemas.microsoft.com/office/powerpoint/2010/main" val="3843665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31CF1-E2A8-4F82-AD24-F607DF64629D}" type="datetimeFigureOut">
              <a:rPr lang="en-US" smtClean="0"/>
              <a:t>14/11/2020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F6A96-CCBD-43C6-86F5-38B61F475EDB}" type="slidenum">
              <a:rPr lang="en-US" smtClean="0"/>
              <a:t>‹#›</a:t>
            </a:fld>
            <a:endParaRPr lang="en-US"/>
          </a:p>
        </p:txBody>
      </p:sp>
    </p:spTree>
    <p:extLst>
      <p:ext uri="{BB962C8B-B14F-4D97-AF65-F5344CB8AC3E}">
        <p14:creationId xmlns:p14="http://schemas.microsoft.com/office/powerpoint/2010/main" val="264182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ast.com.vn/erp/gioi-thieu-so-luoc-ve-he-thong-er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Dự án ERP ảnh hưởng đến nhiều phòng ban, nhiều bên liên quan trong doanh nghiệp vì vậy trưởng dự án phải có tiếng nói để dàn xếp giữa các nhóm lợi ích khác nhau và giải quyết xung đột khi cần thiết. </a:t>
            </a:r>
          </a:p>
          <a:p>
            <a:r>
              <a:rPr lang="vi-VN" sz="1200" b="0" i="0" kern="1200" dirty="0" smtClean="0">
                <a:solidFill>
                  <a:schemeClr val="tx1"/>
                </a:solidFill>
                <a:effectLst/>
                <a:latin typeface="+mn-lt"/>
                <a:ea typeface="+mn-ea"/>
                <a:cs typeface="+mn-cs"/>
              </a:rPr>
              <a:t>Trong quá trình triển khai dự án có những lúc cần nhiều thời gian họp hành, trao đổi xử lý, vì vậy trưởng dự án cần có thời gian cho dự án, để nắm bắt và kịp thời ra quyết định, tránh tình trạng chờ đợi dài dài, công việc không tiến triển.</a:t>
            </a:r>
          </a:p>
          <a:p>
            <a:r>
              <a:rPr lang="vi-VN" sz="1200" b="0" i="0" kern="1200" dirty="0" smtClean="0">
                <a:solidFill>
                  <a:schemeClr val="tx1"/>
                </a:solidFill>
                <a:effectLst/>
                <a:latin typeface="+mn-lt"/>
                <a:ea typeface="+mn-ea"/>
                <a:cs typeface="+mn-cs"/>
              </a:rPr>
              <a:t>Dự án ERP gắn liền với toàn bộ các quy trình kinh doanh trong công ty, vì vậy trưởng dự án phải nắm rõ các quy trình kinh doanh để kịp thời ra quyết định khi có vướng mắc liên quan đến quy trình khi ứng dụng ERP.</a:t>
            </a:r>
          </a:p>
          <a:p>
            <a:r>
              <a:rPr lang="vi-VN" sz="1200" b="0" i="0" kern="1200" dirty="0" smtClean="0">
                <a:solidFill>
                  <a:schemeClr val="tx1"/>
                </a:solidFill>
                <a:effectLst/>
                <a:latin typeface="+mn-lt"/>
                <a:ea typeface="+mn-ea"/>
                <a:cs typeface="+mn-cs"/>
              </a:rPr>
              <a:t>Trên thực tế triển khai đã có trường hợp doanh nghiệp giao cho Trưởng phòng hành chính làm trưởng dự án - một người thiếu gần hết các yêu cầu nêu trên đối với một trưởng dự án triển khai ERP.</a:t>
            </a:r>
          </a:p>
          <a:p>
            <a:endParaRPr lang="en-US" dirty="0"/>
          </a:p>
        </p:txBody>
      </p:sp>
      <p:sp>
        <p:nvSpPr>
          <p:cNvPr id="4" name="Slide Number Placeholder 3"/>
          <p:cNvSpPr>
            <a:spLocks noGrp="1"/>
          </p:cNvSpPr>
          <p:nvPr>
            <p:ph type="sldNum" sz="quarter" idx="10"/>
          </p:nvPr>
        </p:nvSpPr>
        <p:spPr/>
        <p:txBody>
          <a:bodyPr/>
          <a:lstStyle/>
          <a:p>
            <a:fld id="{F12F6A96-CCBD-43C6-86F5-38B61F475EDB}" type="slidenum">
              <a:rPr lang="en-US" smtClean="0"/>
              <a:t>14</a:t>
            </a:fld>
            <a:endParaRPr lang="en-US"/>
          </a:p>
        </p:txBody>
      </p:sp>
    </p:spTree>
    <p:extLst>
      <p:ext uri="{BB962C8B-B14F-4D97-AF65-F5344CB8AC3E}">
        <p14:creationId xmlns:p14="http://schemas.microsoft.com/office/powerpoint/2010/main" val="288984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Đội dự án từ phía doanh nghiệp sẽ làm việc với đội dự án của đơn vị tư vấn để tránh tình trạng bên tư vấn phải làm việc với từng người sử dụng cuối (end user) làm cho thời gian triển khai sẽ kéo dài, khó nghiệm thu. Nguyên nhân là do số lượng người dùng cuối đông, đa dạng, một số người sử dụng cuối có thể năng lực không cao, thiếu trách nhiệm, sợ trách nhiệm và hay có sự thay đổi, biến động nhân sự ở bộ phận này.</a:t>
            </a:r>
          </a:p>
          <a:p>
            <a:r>
              <a:rPr lang="vi-VN" sz="1200" b="0" i="0" kern="1200" dirty="0" smtClean="0">
                <a:solidFill>
                  <a:schemeClr val="tx1"/>
                </a:solidFill>
                <a:effectLst/>
                <a:latin typeface="+mn-lt"/>
                <a:ea typeface="+mn-ea"/>
                <a:cs typeface="+mn-cs"/>
              </a:rPr>
              <a:t>Đội dự án từ phía doanh nghiệp sẽ chịu trách nhiệm xây dựng yêu cầu cho dự án ERP, học và tiếp nhận chương trình, kiểm tra chương trình, đào tạo và hỗ trợ người dùng cuối (end users), hỗ trợ vận hành hệ thống. Bên tư vấn sẽ đào tạo cho các key users và các key users sẽ đào tạo lại cho các end users. Key users sẽ tiếp nhận, kiểm tra và nghiệm thu sản phẩm với bên tư vấn.</a:t>
            </a:r>
          </a:p>
          <a:p>
            <a:r>
              <a:rPr lang="vi-VN" sz="1200" b="0" i="0" kern="1200" dirty="0" smtClean="0">
                <a:solidFill>
                  <a:schemeClr val="tx1"/>
                </a:solidFill>
                <a:effectLst/>
                <a:latin typeface="+mn-lt"/>
                <a:ea typeface="+mn-ea"/>
                <a:cs typeface="+mn-cs"/>
              </a:rPr>
              <a:t>Nếu doanh nghiệp phụ thuộc hết vào đơn vị triển khai mà bản thân doanh nghiệp không làm chủ được hệ thống ERP thì doanh nghiệp sẽ gặp rất nhiều khó khăn trong quá trình vận hành lâu dài hệ thống ERP. </a:t>
            </a:r>
          </a:p>
          <a:p>
            <a:r>
              <a:rPr lang="vi-VN" sz="1200" b="0" i="0" kern="1200" dirty="0" smtClean="0">
                <a:solidFill>
                  <a:schemeClr val="tx1"/>
                </a:solidFill>
                <a:effectLst/>
                <a:latin typeface="+mn-lt"/>
                <a:ea typeface="+mn-ea"/>
                <a:cs typeface="+mn-cs"/>
              </a:rPr>
              <a:t>Thông thường 1 key user sẽ hỗ trợ hiệu quả cho từ 3 đến 5 end user, nên tùy theo số lượng end users trong doanh nghiệp mà xây dựng nhóm key users với số lượng phù hợp. Những đơn vị lớn có số lượng end users đến mấy chục hay vài trăm sẽ xây dựng key user theo nhiều cấp độ. Ví dụ key user cấp 1 ở trụ sở chính sẽ tiếp nhận phần mềm, sau đó sẽ đào tạo cho key user cấp 2 tại các đơn vị để key user cấp 2 này đào tạo lại cho end user, hỗ trợ end user trong quá trình vận hành. Các vướng mắc sẽ được key user cấp 2 phối hợp với key user cấp 1 để xác định vấn đề, key user cấp 1 sẽ phối hợp với nhóm dự án của đơn vị tư vấn hệ thống ERP cùng giải quyết. </a:t>
            </a:r>
          </a:p>
          <a:p>
            <a:r>
              <a:rPr lang="vi-VN" sz="1200" b="0" i="0" kern="1200" dirty="0" smtClean="0">
                <a:solidFill>
                  <a:schemeClr val="tx1"/>
                </a:solidFill>
                <a:effectLst/>
                <a:latin typeface="+mn-lt"/>
                <a:ea typeface="+mn-ea"/>
                <a:cs typeface="+mn-cs"/>
              </a:rPr>
              <a:t>Với một dự án ERP, tùy số lượng người sử dụng mà cần có những key users cấp 1 toàn thời gian hoặc gần như toàn thời gian. Điều này rất quan trọng trong thời gian đầu triển khai, thời gian đầu go-live, cũng như trong quá trình vận hành lâu dài sau này. Doanh nghiệp có các nhân viên, bộ phận IT toàn thời gian thì khi triển khai hệ thống ERP cũng cần có các nhân viên nghiệp vụ phụ trách ERP toàn thời gian. Rất tiếc là không nhiều doanh nghiệp cắt cử key users cấp 1 toàn thời gian mà để phụ thuộc hoàn toàn vào bên tư vấn.</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2F6A96-CCBD-43C6-86F5-38B61F475EDB}" type="slidenum">
              <a:rPr lang="en-US" smtClean="0"/>
              <a:t>15</a:t>
            </a:fld>
            <a:endParaRPr lang="en-US"/>
          </a:p>
        </p:txBody>
      </p:sp>
    </p:spTree>
    <p:extLst>
      <p:ext uri="{BB962C8B-B14F-4D97-AF65-F5344CB8AC3E}">
        <p14:creationId xmlns:p14="http://schemas.microsoft.com/office/powerpoint/2010/main" val="398292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Đội dự án từ phía doanh nghiệp sẽ làm việc với đội dự án của đơn vị tư vấn để tránh tình trạng bên tư vấn phải làm việc với từng người sử dụng cuối (end user) làm cho thời gian triển khai sẽ kéo dài, khó nghiệm thu. Nguyên nhân là do số lượng người dùng cuối đông, đa dạng, một số người sử dụng cuối có thể năng lực không cao, thiếu trách nhiệm, sợ trách nhiệm và hay có sự thay đổi, biến động nhân sự ở bộ phận này.</a:t>
            </a:r>
          </a:p>
          <a:p>
            <a:r>
              <a:rPr lang="vi-VN" sz="1200" b="0" i="0" kern="1200" dirty="0" smtClean="0">
                <a:solidFill>
                  <a:schemeClr val="tx1"/>
                </a:solidFill>
                <a:effectLst/>
                <a:latin typeface="+mn-lt"/>
                <a:ea typeface="+mn-ea"/>
                <a:cs typeface="+mn-cs"/>
              </a:rPr>
              <a:t>Đội dự án từ phía doanh nghiệp sẽ chịu trách nhiệm xây dựng yêu cầu cho dự án ERP, học và tiếp nhận chương trình, kiểm tra chương trình, đào tạo và hỗ trợ người dùng cuối (end users), hỗ trợ vận hành hệ thống. Bên tư vấn sẽ đào tạo cho các key users và các key users sẽ đào tạo lại cho các end users. Key users sẽ tiếp nhận, kiểm tra và nghiệm thu sản phẩm với bên tư vấn.</a:t>
            </a:r>
          </a:p>
          <a:p>
            <a:r>
              <a:rPr lang="vi-VN" sz="1200" b="0" i="0" kern="1200" dirty="0" smtClean="0">
                <a:solidFill>
                  <a:schemeClr val="tx1"/>
                </a:solidFill>
                <a:effectLst/>
                <a:latin typeface="+mn-lt"/>
                <a:ea typeface="+mn-ea"/>
                <a:cs typeface="+mn-cs"/>
              </a:rPr>
              <a:t>Nếu doanh nghiệp phụ thuộc hết vào đơn vị triển khai mà bản thân doanh nghiệp không làm chủ được hệ thống ERP thì doanh nghiệp sẽ gặp rất nhiều khó khăn trong quá trình vận hành lâu dài hệ thống ERP. </a:t>
            </a:r>
          </a:p>
          <a:p>
            <a:r>
              <a:rPr lang="vi-VN" sz="1200" b="0" i="0" kern="1200" dirty="0" smtClean="0">
                <a:solidFill>
                  <a:schemeClr val="tx1"/>
                </a:solidFill>
                <a:effectLst/>
                <a:latin typeface="+mn-lt"/>
                <a:ea typeface="+mn-ea"/>
                <a:cs typeface="+mn-cs"/>
              </a:rPr>
              <a:t>Thông thường 1 key user sẽ hỗ trợ hiệu quả cho từ 3 đến 5 end user, nên tùy theo số lượng end users trong doanh nghiệp mà xây dựng nhóm key users với số lượng phù hợp. Những đơn vị lớn có số lượng end users đến mấy chục hay vài trăm sẽ xây dựng key user theo nhiều cấp độ. Ví dụ key user cấp 1 ở trụ sở chính sẽ tiếp nhận phần mềm, sau đó sẽ đào tạo cho key user cấp 2 tại các đơn vị để key user cấp 2 này đào tạo lại cho end user, hỗ trợ end user trong quá trình vận hành. Các vướng mắc sẽ được key user cấp 2 phối hợp với key user cấp 1 để xác định vấn đề, key user cấp 1 sẽ phối hợp với nhóm dự án của đơn vị tư vấn hệ thống ERP cùng giải quyết. </a:t>
            </a:r>
          </a:p>
          <a:p>
            <a:r>
              <a:rPr lang="vi-VN" sz="1200" b="0" i="0" kern="1200" dirty="0" smtClean="0">
                <a:solidFill>
                  <a:schemeClr val="tx1"/>
                </a:solidFill>
                <a:effectLst/>
                <a:latin typeface="+mn-lt"/>
                <a:ea typeface="+mn-ea"/>
                <a:cs typeface="+mn-cs"/>
              </a:rPr>
              <a:t>Với một dự án ERP, tùy số lượng người sử dụng mà cần có những key users cấp 1 toàn thời gian hoặc gần như toàn thời gian. Điều này rất quan trọng trong thời gian đầu triển khai, thời gian đầu go-live, cũng như trong quá trình vận hành lâu dài sau này. Doanh nghiệp có các nhân viên, bộ phận IT toàn thời gian thì khi triển khai hệ thống ERP cũng cần có các nhân viên nghiệp vụ phụ trách ERP toàn thời gian. Rất tiếc là không nhiều doanh nghiệp cắt cử key users cấp 1 toàn thời gian mà để phụ thuộc hoàn toàn vào bên tư vấn.</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2F6A96-CCBD-43C6-86F5-38B61F475EDB}" type="slidenum">
              <a:rPr lang="en-US" smtClean="0"/>
              <a:t>16</a:t>
            </a:fld>
            <a:endParaRPr lang="en-US"/>
          </a:p>
        </p:txBody>
      </p:sp>
    </p:spTree>
    <p:extLst>
      <p:ext uri="{BB962C8B-B14F-4D97-AF65-F5344CB8AC3E}">
        <p14:creationId xmlns:p14="http://schemas.microsoft.com/office/powerpoint/2010/main" val="355571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Đây là yếu tố mà doanh nghiệp cần xem xét cẩn thận, kỹ lưỡng:</a:t>
            </a:r>
          </a:p>
          <a:p>
            <a:r>
              <a:rPr lang="vi-VN" sz="1200" b="0" i="0" kern="1200" dirty="0" smtClean="0">
                <a:solidFill>
                  <a:schemeClr val="tx1"/>
                </a:solidFill>
                <a:effectLst/>
                <a:latin typeface="+mn-lt"/>
                <a:ea typeface="+mn-ea"/>
                <a:cs typeface="+mn-cs"/>
              </a:rPr>
              <a:t>Làm rõ các nghiệp vụ, quy trình kinh doanh then chốt của doanh nghiệp và lựa chọn phần mềm phù hợp.</a:t>
            </a:r>
          </a:p>
          <a:p>
            <a:r>
              <a:rPr lang="vi-VN" sz="1200" b="0" i="0" kern="1200" dirty="0" smtClean="0">
                <a:solidFill>
                  <a:schemeClr val="tx1"/>
                </a:solidFill>
                <a:effectLst/>
                <a:latin typeface="+mn-lt"/>
                <a:ea typeface="+mn-ea"/>
                <a:cs typeface="+mn-cs"/>
              </a:rPr>
              <a:t>Nắm rõ phần mềm và xem xét những thay đổi về quy trình kinh doanh để phù hợp với phần mềm. </a:t>
            </a:r>
          </a:p>
          <a:p>
            <a:r>
              <a:rPr lang="vi-VN" sz="1200" b="0" i="0" kern="1200" dirty="0" smtClean="0">
                <a:solidFill>
                  <a:schemeClr val="tx1"/>
                </a:solidFill>
                <a:effectLst/>
                <a:latin typeface="+mn-lt"/>
                <a:ea typeface="+mn-ea"/>
                <a:cs typeface="+mn-cs"/>
              </a:rPr>
              <a:t>Nếu doanh nghiệp hoạt động trong lĩnh vực đặc thù thì nên lựa chọn sản phẩm ERP của nhà cung cấp đã được triển khai cho nhiều khách hàng hoạt động trong cùng lĩnh vực.</a:t>
            </a:r>
          </a:p>
          <a:p>
            <a:r>
              <a:rPr lang="vi-VN" sz="1200" b="0" i="0" kern="1200" dirty="0" smtClean="0">
                <a:solidFill>
                  <a:schemeClr val="tx1"/>
                </a:solidFill>
                <a:effectLst/>
                <a:latin typeface="+mn-lt"/>
                <a:ea typeface="+mn-ea"/>
                <a:cs typeface="+mn-cs"/>
              </a:rPr>
              <a:t>Mỗi doanh nghiệp sẽ có những đặc thù riêng và một phần mềm thì không thể có sẵn mọi thứ đúng hoàn toàn theo các quy trình kinh doanh hay hệ thống báo cáo của doanh nghiệp. Vì vậy, doanh nghiệp cần xem xét kỹ lưỡng, cẩn thận theo hướng:</a:t>
            </a:r>
          </a:p>
          <a:p>
            <a:r>
              <a:rPr lang="vi-VN" sz="1200" b="0" i="0" kern="1200" dirty="0" smtClean="0">
                <a:solidFill>
                  <a:schemeClr val="tx1"/>
                </a:solidFill>
                <a:effectLst/>
                <a:latin typeface="+mn-lt"/>
                <a:ea typeface="+mn-ea"/>
                <a:cs typeface="+mn-cs"/>
              </a:rPr>
              <a:t>Những nghiệp vụ hay báo cáo nào của phần mềm có thể thay thế cho nghiệp vụ, báo cáo mà doanh nghiệp yêu cầu.</a:t>
            </a:r>
          </a:p>
          <a:p>
            <a:r>
              <a:rPr lang="vi-VN" sz="1200" b="0" i="0" kern="1200" dirty="0" smtClean="0">
                <a:solidFill>
                  <a:schemeClr val="tx1"/>
                </a:solidFill>
                <a:effectLst/>
                <a:latin typeface="+mn-lt"/>
                <a:ea typeface="+mn-ea"/>
                <a:cs typeface="+mn-cs"/>
              </a:rPr>
              <a:t>Quy trình kinh doanh nào của phần mềm có thể áp dụng thay thế cho quy trình kinh doanh mà doanh nghiệp yêu cầu. Doanh nghiệp điều chỉnh quy trình kinh doanh theo phần mềm nếu như nó vẫn đáp ứng được yêu cầu của doanh nghiệp. </a:t>
            </a:r>
          </a:p>
          <a:p>
            <a:r>
              <a:rPr lang="vi-VN" sz="1200" b="0" i="0" u="none" strike="noStrike" kern="1200" dirty="0" smtClean="0">
                <a:solidFill>
                  <a:schemeClr val="tx1"/>
                </a:solidFill>
                <a:effectLst/>
                <a:latin typeface="+mn-lt"/>
                <a:ea typeface="+mn-ea"/>
                <a:cs typeface="+mn-cs"/>
                <a:hlinkClick r:id="rId3"/>
              </a:rPr>
              <a:t>Hệ thống ERP </a:t>
            </a:r>
            <a:r>
              <a:rPr lang="vi-VN" sz="1200" b="0" i="0" kern="1200" dirty="0" smtClean="0">
                <a:solidFill>
                  <a:schemeClr val="tx1"/>
                </a:solidFill>
                <a:effectLst/>
                <a:latin typeface="+mn-lt"/>
                <a:ea typeface="+mn-ea"/>
                <a:cs typeface="+mn-cs"/>
              </a:rPr>
              <a:t>của các nhà cung cấp ERP uy tín đều được nhiều khách hàng sử dụng, vì vậy các quy trình kinh doanh có trong phần mềm đã được nhiều khách hàng sử dụng, kiểm chứng. Doanh nghiệp có thể xác định lại và thiết kế lại các quy trình công việc để phù hợp với phần mềm ERP.</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2F6A96-CCBD-43C6-86F5-38B61F475EDB}" type="slidenum">
              <a:rPr lang="en-US" smtClean="0"/>
              <a:t>17</a:t>
            </a:fld>
            <a:endParaRPr lang="en-US"/>
          </a:p>
        </p:txBody>
      </p:sp>
    </p:spTree>
    <p:extLst>
      <p:ext uri="{BB962C8B-B14F-4D97-AF65-F5344CB8AC3E}">
        <p14:creationId xmlns:p14="http://schemas.microsoft.com/office/powerpoint/2010/main" val="329244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Doanh nghiệp muốn lựa chọn một phần mềm ERP phù hợp, triển khai dự án ERP thành công, vận hành hệ thống ERP hiệu quả để mang lại nhiều lợi ích cho doanh nghiệp thì cần nắm rõ các yếu tố sau:</a:t>
            </a:r>
          </a:p>
          <a:p>
            <a:r>
              <a:rPr lang="vi-VN" sz="1200" b="0" i="0" kern="1200" dirty="0" smtClean="0">
                <a:solidFill>
                  <a:schemeClr val="tx1"/>
                </a:solidFill>
                <a:effectLst/>
                <a:latin typeface="+mn-lt"/>
                <a:ea typeface="+mn-ea"/>
                <a:cs typeface="+mn-cs"/>
              </a:rPr>
              <a:t>Người đứng đầu doanh nghiệp phải nhận thức rõ việc ứng dụng hệ thống ERP là rất quan trọng cho doanh nghiệp. Cần phải có trưởng dự án tốt.</a:t>
            </a:r>
          </a:p>
          <a:p>
            <a:r>
              <a:rPr lang="vi-VN" sz="1200" b="0" i="0" kern="1200" dirty="0" smtClean="0">
                <a:solidFill>
                  <a:schemeClr val="tx1"/>
                </a:solidFill>
                <a:effectLst/>
                <a:latin typeface="+mn-lt"/>
                <a:ea typeface="+mn-ea"/>
                <a:cs typeface="+mn-cs"/>
              </a:rPr>
              <a:t>Tổ chức đội dự án và những người dùng chính tốt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Quản trị dự án hiệu quả.</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Doanh nghiệp sẵn sàng thay đổi để phù hợp với phần mềm ERP được triển khai, hạn chế tối đa việc thay đổi phần mềm</a:t>
            </a:r>
          </a:p>
          <a:p>
            <a:r>
              <a:rPr lang="vi-VN" sz="1200" b="0" i="0" kern="1200" dirty="0" smtClean="0">
                <a:solidFill>
                  <a:schemeClr val="tx1"/>
                </a:solidFill>
                <a:effectLst/>
                <a:latin typeface="+mn-lt"/>
                <a:ea typeface="+mn-ea"/>
                <a:cs typeface="+mn-cs"/>
              </a:rPr>
              <a:t>Đảm bảo những người sử dụng cuối phải đủ năng lực, được đào tạo cẩn thận, luôn có sự hỗ trợ kịp thời từ các người sử dụng chính.</a:t>
            </a:r>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2F6A96-CCBD-43C6-86F5-38B61F475EDB}" type="slidenum">
              <a:rPr lang="en-US" smtClean="0"/>
              <a:t>18</a:t>
            </a:fld>
            <a:endParaRPr lang="en-US"/>
          </a:p>
        </p:txBody>
      </p:sp>
    </p:spTree>
    <p:extLst>
      <p:ext uri="{BB962C8B-B14F-4D97-AF65-F5344CB8AC3E}">
        <p14:creationId xmlns:p14="http://schemas.microsoft.com/office/powerpoint/2010/main" val="3847669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B6F0C4C-47AE-4B57-A57E-B504AB052988}" type="datetimeFigureOut">
              <a:rPr lang="en-US" smtClean="0"/>
              <a:t>14/11/2020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A81A8F7F-F21D-4159-B6E5-EDF83C8E9F7E}" type="slidenum">
              <a:rPr lang="en-US" smtClean="0"/>
              <a:t>‹#›</a:t>
            </a:fld>
            <a:endParaRPr lang="en-US"/>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9361" y="130730"/>
            <a:ext cx="717587" cy="869995"/>
          </a:xfrm>
          <a:prstGeom prst="rect">
            <a:avLst/>
          </a:prstGeom>
        </p:spPr>
      </p:pic>
    </p:spTree>
    <p:extLst>
      <p:ext uri="{BB962C8B-B14F-4D97-AF65-F5344CB8AC3E}">
        <p14:creationId xmlns:p14="http://schemas.microsoft.com/office/powerpoint/2010/main" val="27675988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6F0C4C-47AE-4B57-A57E-B504AB052988}" type="datetimeFigureOut">
              <a:rPr lang="en-US"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24453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6F0C4C-47AE-4B57-A57E-B504AB052988}" type="datetimeFigureOut">
              <a:rPr lang="en-US"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38377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6F0C4C-47AE-4B57-A57E-B504AB052988}" type="datetimeFigureOut">
              <a:rPr lang="en-US"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22632403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F0C4C-47AE-4B57-A57E-B504AB052988}" type="datetimeFigureOut">
              <a:rPr lang="en-US"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27305676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6F0C4C-47AE-4B57-A57E-B504AB052988}" type="datetimeFigureOut">
              <a:rPr lang="en-US"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1859010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6F0C4C-47AE-4B57-A57E-B504AB052988}" type="datetimeFigureOut">
              <a:rPr lang="en-US" smtClean="0"/>
              <a:t>14/11/2020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3905579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6F0C4C-47AE-4B57-A57E-B504AB052988}" type="datetimeFigureOut">
              <a:rPr lang="en-US" smtClean="0"/>
              <a:t>14/11/2020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23207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F0C4C-47AE-4B57-A57E-B504AB052988}" type="datetimeFigureOut">
              <a:rPr lang="en-US" smtClean="0"/>
              <a:t>14/11/2020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13924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6F0C4C-47AE-4B57-A57E-B504AB052988}" type="datetimeFigureOut">
              <a:rPr lang="en-US"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181405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6F0C4C-47AE-4B57-A57E-B504AB052988}" type="datetimeFigureOut">
              <a:rPr lang="en-US"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A8F7F-F21D-4159-B6E5-EDF83C8E9F7E}" type="slidenum">
              <a:rPr lang="en-US" smtClean="0"/>
              <a:t>‹#›</a:t>
            </a:fld>
            <a:endParaRPr lang="en-US"/>
          </a:p>
        </p:txBody>
      </p:sp>
    </p:spTree>
    <p:extLst>
      <p:ext uri="{BB962C8B-B14F-4D97-AF65-F5344CB8AC3E}">
        <p14:creationId xmlns:p14="http://schemas.microsoft.com/office/powerpoint/2010/main" val="156893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374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23748"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3748"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F0C4C-47AE-4B57-A57E-B504AB052988}" type="datetimeFigureOut">
              <a:rPr lang="en-US" smtClean="0"/>
              <a:t>14/11/2020</a:t>
            </a:fld>
            <a:endParaRPr lang="en-US"/>
          </a:p>
        </p:txBody>
      </p:sp>
      <p:sp>
        <p:nvSpPr>
          <p:cNvPr id="5" name="Footer Placeholder 4"/>
          <p:cNvSpPr>
            <a:spLocks noGrp="1"/>
          </p:cNvSpPr>
          <p:nvPr>
            <p:ph type="ftr" sz="quarter" idx="3"/>
          </p:nvPr>
        </p:nvSpPr>
        <p:spPr>
          <a:xfrm>
            <a:off x="4024148"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6148"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A8F7F-F21D-4159-B6E5-EDF83C8E9F7E}"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ounded Rectangle 7"/>
          <p:cNvSpPr/>
          <p:nvPr/>
        </p:nvSpPr>
        <p:spPr>
          <a:xfrm>
            <a:off x="137410" y="6079226"/>
            <a:ext cx="11917181" cy="635725"/>
          </a:xfrm>
          <a:prstGeom prst="roundRect">
            <a:avLst/>
          </a:prstGeom>
          <a:solidFill>
            <a:srgbClr val="0196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rgbClr val="FFC000"/>
              </a:solidFill>
              <a:latin typeface="Arial" panose="020B0604020202020204" pitchFamily="34" charset="0"/>
              <a:cs typeface="Arial" panose="020B0604020202020204" pitchFamily="34" charset="0"/>
            </a:endParaRPr>
          </a:p>
        </p:txBody>
      </p:sp>
      <p:sp>
        <p:nvSpPr>
          <p:cNvPr id="9" name="Chevron 8"/>
          <p:cNvSpPr/>
          <p:nvPr/>
        </p:nvSpPr>
        <p:spPr>
          <a:xfrm>
            <a:off x="8714595" y="6082294"/>
            <a:ext cx="614597" cy="629587"/>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9317916" y="6082294"/>
            <a:ext cx="614597" cy="629587"/>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6160" y="309552"/>
            <a:ext cx="1401892" cy="399376"/>
          </a:xfrm>
          <a:prstGeom prst="rect">
            <a:avLst/>
          </a:prstGeom>
        </p:spPr>
      </p:pic>
      <p:sp>
        <p:nvSpPr>
          <p:cNvPr id="12" name="Right Triangle 11"/>
          <p:cNvSpPr/>
          <p:nvPr/>
        </p:nvSpPr>
        <p:spPr>
          <a:xfrm>
            <a:off x="4205278" y="1618938"/>
            <a:ext cx="1371601" cy="1274163"/>
          </a:xfrm>
          <a:prstGeom prst="rtTriangle">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chemeClr val="bg2"/>
              </a:solidFill>
            </a:endParaRPr>
          </a:p>
        </p:txBody>
      </p:sp>
      <p:sp>
        <p:nvSpPr>
          <p:cNvPr id="13" name="Parallelogram 12"/>
          <p:cNvSpPr/>
          <p:nvPr/>
        </p:nvSpPr>
        <p:spPr>
          <a:xfrm flipH="1">
            <a:off x="5021704" y="141528"/>
            <a:ext cx="6687665" cy="640080"/>
          </a:xfrm>
          <a:prstGeom prst="parallelogram">
            <a:avLst>
              <a:gd name="adj" fmla="val 92313"/>
            </a:avLst>
          </a:prstGeom>
          <a:solidFill>
            <a:srgbClr val="99D1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53084" y="6090431"/>
            <a:ext cx="3441270" cy="639437"/>
          </a:xfrm>
          <a:prstGeom prst="rect">
            <a:avLst/>
          </a:prstGeom>
        </p:spPr>
      </p:pic>
      <p:sp>
        <p:nvSpPr>
          <p:cNvPr id="15" name="TextBox 14"/>
          <p:cNvSpPr txBox="1"/>
          <p:nvPr/>
        </p:nvSpPr>
        <p:spPr>
          <a:xfrm>
            <a:off x="10800358" y="6248186"/>
            <a:ext cx="1069268" cy="307777"/>
          </a:xfrm>
          <a:prstGeom prst="rect">
            <a:avLst/>
          </a:prstGeom>
          <a:noFill/>
        </p:spPr>
        <p:txBody>
          <a:bodyPr wrap="none" rtlCol="0">
            <a:spAutoFit/>
          </a:bodyPr>
          <a:lstStyle/>
          <a:p>
            <a:pPr algn="r">
              <a:spcBef>
                <a:spcPts val="300"/>
              </a:spcBef>
              <a:spcAft>
                <a:spcPts val="300"/>
              </a:spcAft>
            </a:pPr>
            <a:r>
              <a:rPr lang="en-US" sz="1400" b="1" dirty="0" smtClean="0">
                <a:solidFill>
                  <a:srgbClr val="01965C"/>
                </a:solidFill>
                <a:latin typeface="Arial" panose="020B0604020202020204" pitchFamily="34" charset="0"/>
                <a:cs typeface="Arial" panose="020B0604020202020204" pitchFamily="34" charset="0"/>
              </a:rPr>
              <a:t>24/11/2020</a:t>
            </a:r>
            <a:endParaRPr lang="en-US" sz="1200" b="1" dirty="0">
              <a:solidFill>
                <a:srgbClr val="01965C"/>
              </a:solidFill>
              <a:latin typeface="Arial" panose="020B0604020202020204" pitchFamily="34" charset="0"/>
              <a:cs typeface="Arial" panose="020B0604020202020204" pitchFamily="34" charset="0"/>
            </a:endParaRPr>
          </a:p>
        </p:txBody>
      </p:sp>
      <p:sp>
        <p:nvSpPr>
          <p:cNvPr id="16" name="Parallelogram 15"/>
          <p:cNvSpPr/>
          <p:nvPr/>
        </p:nvSpPr>
        <p:spPr>
          <a:xfrm flipH="1">
            <a:off x="5137477" y="134241"/>
            <a:ext cx="6687665" cy="640080"/>
          </a:xfrm>
          <a:prstGeom prst="parallelogram">
            <a:avLst>
              <a:gd name="adj" fmla="val 92313"/>
            </a:avLst>
          </a:prstGeom>
          <a:solidFill>
            <a:srgbClr val="49B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flipH="1">
            <a:off x="5309251" y="134241"/>
            <a:ext cx="6687665" cy="640080"/>
          </a:xfrm>
          <a:prstGeom prst="parallelogram">
            <a:avLst>
              <a:gd name="adj" fmla="val 92313"/>
            </a:avLst>
          </a:prstGeom>
          <a:solidFill>
            <a:srgbClr val="019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AC4F4FC9-B8CF-4D57-BB23-AB05C30BBB3D}"/>
              </a:ext>
            </a:extLst>
          </p:cNvPr>
          <p:cNvSpPr txBox="1"/>
          <p:nvPr/>
        </p:nvSpPr>
        <p:spPr>
          <a:xfrm>
            <a:off x="446159" y="6224327"/>
            <a:ext cx="8035150" cy="369332"/>
          </a:xfrm>
          <a:prstGeom prst="rect">
            <a:avLst/>
          </a:prstGeom>
          <a:noFill/>
        </p:spPr>
        <p:txBody>
          <a:bodyPr wrap="square" rtlCol="0">
            <a:spAutoFit/>
          </a:bodyPr>
          <a:lstStyle/>
          <a:p>
            <a:r>
              <a:rPr lang="en-US" sz="1800" b="1" dirty="0" err="1" smtClean="0">
                <a:solidFill>
                  <a:srgbClr val="FFC000"/>
                </a:solidFill>
                <a:latin typeface="Arial" panose="020B0604020202020204" pitchFamily="34" charset="0"/>
                <a:cs typeface="Arial" panose="020B0604020202020204" pitchFamily="34" charset="0"/>
              </a:rPr>
              <a:t>Triển</a:t>
            </a:r>
            <a:r>
              <a:rPr lang="en-US" sz="1800" b="1" baseline="0" dirty="0" smtClean="0">
                <a:solidFill>
                  <a:srgbClr val="FFC000"/>
                </a:solidFill>
                <a:latin typeface="Arial" panose="020B0604020202020204" pitchFamily="34" charset="0"/>
                <a:cs typeface="Arial" panose="020B0604020202020204" pitchFamily="34" charset="0"/>
              </a:rPr>
              <a:t> </a:t>
            </a:r>
            <a:r>
              <a:rPr lang="en-US" sz="1800" b="1" baseline="0" dirty="0" err="1" smtClean="0">
                <a:solidFill>
                  <a:srgbClr val="FFC000"/>
                </a:solidFill>
                <a:latin typeface="Arial" panose="020B0604020202020204" pitchFamily="34" charset="0"/>
                <a:cs typeface="Arial" panose="020B0604020202020204" pitchFamily="34" charset="0"/>
              </a:rPr>
              <a:t>khai</a:t>
            </a:r>
            <a:r>
              <a:rPr lang="en-US" sz="1800" b="1" baseline="0" dirty="0" smtClean="0">
                <a:solidFill>
                  <a:srgbClr val="FFC000"/>
                </a:solidFill>
                <a:latin typeface="Arial" panose="020B0604020202020204" pitchFamily="34" charset="0"/>
                <a:cs typeface="Arial" panose="020B0604020202020204" pitchFamily="34" charset="0"/>
              </a:rPr>
              <a:t> </a:t>
            </a:r>
            <a:r>
              <a:rPr lang="en-US" sz="1800" b="1" baseline="0" dirty="0" err="1" smtClean="0">
                <a:solidFill>
                  <a:srgbClr val="FFC000"/>
                </a:solidFill>
                <a:latin typeface="Arial" panose="020B0604020202020204" pitchFamily="34" charset="0"/>
                <a:cs typeface="Arial" panose="020B0604020202020204" pitchFamily="34" charset="0"/>
              </a:rPr>
              <a:t>thành</a:t>
            </a:r>
            <a:r>
              <a:rPr lang="en-US" sz="1800" b="1" baseline="0" dirty="0" smtClean="0">
                <a:solidFill>
                  <a:srgbClr val="FFC000"/>
                </a:solidFill>
                <a:latin typeface="Arial" panose="020B0604020202020204" pitchFamily="34" charset="0"/>
                <a:cs typeface="Arial" panose="020B0604020202020204" pitchFamily="34" charset="0"/>
              </a:rPr>
              <a:t> </a:t>
            </a:r>
            <a:r>
              <a:rPr lang="en-US" sz="1800" b="1" baseline="0" dirty="0" err="1" smtClean="0">
                <a:solidFill>
                  <a:srgbClr val="FFC000"/>
                </a:solidFill>
                <a:latin typeface="Arial" panose="020B0604020202020204" pitchFamily="34" charset="0"/>
                <a:cs typeface="Arial" panose="020B0604020202020204" pitchFamily="34" charset="0"/>
              </a:rPr>
              <a:t>công</a:t>
            </a:r>
            <a:r>
              <a:rPr lang="en-US" sz="1800" b="1" baseline="0" dirty="0" smtClean="0">
                <a:solidFill>
                  <a:srgbClr val="FFC000"/>
                </a:solidFill>
                <a:latin typeface="Arial" panose="020B0604020202020204" pitchFamily="34" charset="0"/>
                <a:cs typeface="Arial" panose="020B0604020202020204" pitchFamily="34" charset="0"/>
              </a:rPr>
              <a:t> </a:t>
            </a:r>
            <a:r>
              <a:rPr lang="en-US" sz="1800" b="1" baseline="0" dirty="0" err="1" smtClean="0">
                <a:solidFill>
                  <a:srgbClr val="FFC000"/>
                </a:solidFill>
                <a:latin typeface="Arial" panose="020B0604020202020204" pitchFamily="34" charset="0"/>
                <a:cs typeface="Arial" panose="020B0604020202020204" pitchFamily="34" charset="0"/>
              </a:rPr>
              <a:t>dự</a:t>
            </a:r>
            <a:r>
              <a:rPr lang="en-US" sz="1800" b="1" baseline="0" dirty="0" smtClean="0">
                <a:solidFill>
                  <a:srgbClr val="FFC000"/>
                </a:solidFill>
                <a:latin typeface="Arial" panose="020B0604020202020204" pitchFamily="34" charset="0"/>
                <a:cs typeface="Arial" panose="020B0604020202020204" pitchFamily="34" charset="0"/>
              </a:rPr>
              <a:t> </a:t>
            </a:r>
            <a:r>
              <a:rPr lang="en-US" sz="1800" b="1" baseline="0" dirty="0" err="1" smtClean="0">
                <a:solidFill>
                  <a:srgbClr val="FFC000"/>
                </a:solidFill>
                <a:latin typeface="Arial" panose="020B0604020202020204" pitchFamily="34" charset="0"/>
                <a:cs typeface="Arial" panose="020B0604020202020204" pitchFamily="34" charset="0"/>
              </a:rPr>
              <a:t>án</a:t>
            </a:r>
            <a:r>
              <a:rPr lang="en-US" sz="1800" b="1" baseline="0" dirty="0" smtClean="0">
                <a:solidFill>
                  <a:srgbClr val="FFC000"/>
                </a:solidFill>
                <a:latin typeface="Arial" panose="020B0604020202020204" pitchFamily="34" charset="0"/>
                <a:cs typeface="Arial" panose="020B0604020202020204" pitchFamily="34" charset="0"/>
              </a:rPr>
              <a:t> ERP </a:t>
            </a:r>
            <a:endParaRPr lang="en-US" sz="1800" b="1" dirty="0">
              <a:solidFill>
                <a:srgbClr val="FFC000"/>
              </a:solidFill>
              <a:latin typeface="Arial" panose="020B0604020202020204" pitchFamily="34" charset="0"/>
              <a:cs typeface="Arial" panose="020B0604020202020204" pitchFamily="34" charset="0"/>
            </a:endParaRPr>
          </a:p>
        </p:txBody>
      </p:sp>
      <p:sp>
        <p:nvSpPr>
          <p:cNvPr id="19" name="Rectangle: Top Corners Rounded 4">
            <a:extLst>
              <a:ext uri="{FF2B5EF4-FFF2-40B4-BE49-F238E27FC236}">
                <a16:creationId xmlns:a16="http://schemas.microsoft.com/office/drawing/2014/main" id="{27720D60-7B51-4C36-8898-A5865BEF53CA}"/>
              </a:ext>
            </a:extLst>
          </p:cNvPr>
          <p:cNvSpPr/>
          <p:nvPr/>
        </p:nvSpPr>
        <p:spPr>
          <a:xfrm>
            <a:off x="10682990" y="127464"/>
            <a:ext cx="1371601" cy="640080"/>
          </a:xfrm>
          <a:prstGeom prst="round2SameRect">
            <a:avLst/>
          </a:prstGeom>
          <a:solidFill>
            <a:srgbClr val="019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313006" y="157911"/>
            <a:ext cx="717587" cy="869995"/>
          </a:xfrm>
          <a:prstGeom prst="rect">
            <a:avLst/>
          </a:prstGeom>
        </p:spPr>
      </p:pic>
    </p:spTree>
    <p:extLst>
      <p:ext uri="{BB962C8B-B14F-4D97-AF65-F5344CB8AC3E}">
        <p14:creationId xmlns:p14="http://schemas.microsoft.com/office/powerpoint/2010/main" val="3712510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625" y="-2"/>
            <a:ext cx="12192000" cy="6858001"/>
          </a:xfrm>
          <a:prstGeom prst="rect">
            <a:avLst/>
          </a:prstGeom>
          <a:solidFill>
            <a:srgbClr val="49B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6"/>
          <p:cNvSpPr txBox="1">
            <a:spLocks noChangeArrowheads="1"/>
          </p:cNvSpPr>
          <p:nvPr/>
        </p:nvSpPr>
        <p:spPr bwMode="auto">
          <a:xfrm>
            <a:off x="2733575" y="779645"/>
            <a:ext cx="5848948" cy="61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ctr" eaLnBrk="1">
              <a:lnSpc>
                <a:spcPct val="93000"/>
              </a:lnSpc>
              <a:buClr>
                <a:srgbClr val="000000"/>
              </a:buClr>
              <a:buSzPct val="100000"/>
              <a:buFont typeface="Times New Roman" pitchFamily="18" charset="0"/>
              <a:buNone/>
            </a:pPr>
            <a:r>
              <a:rPr lang="en-US" sz="3600" dirty="0" smtClean="0">
                <a:solidFill>
                  <a:schemeClr val="bg1"/>
                </a:solidFill>
                <a:latin typeface="Calibri" pitchFamily="34" charset="0"/>
                <a:ea typeface="Calibri" pitchFamily="34" charset="0"/>
                <a:cs typeface="Calibri" pitchFamily="34" charset="0"/>
              </a:rPr>
              <a:t>SEMINAR</a:t>
            </a:r>
            <a:endParaRPr lang="en-US" sz="3600" dirty="0">
              <a:solidFill>
                <a:schemeClr val="bg1"/>
              </a:solidFill>
              <a:latin typeface="Calibri" pitchFamily="34" charset="0"/>
              <a:ea typeface="Calibri" pitchFamily="34" charset="0"/>
              <a:cs typeface="Calibri" pitchFamily="34" charset="0"/>
            </a:endParaRPr>
          </a:p>
        </p:txBody>
      </p:sp>
      <p:sp>
        <p:nvSpPr>
          <p:cNvPr id="2" name="Rectangle 1"/>
          <p:cNvSpPr/>
          <p:nvPr/>
        </p:nvSpPr>
        <p:spPr>
          <a:xfrm>
            <a:off x="-9625" y="4185579"/>
            <a:ext cx="12192000" cy="2680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16"/>
          <p:cNvSpPr txBox="1">
            <a:spLocks noChangeArrowheads="1"/>
          </p:cNvSpPr>
          <p:nvPr/>
        </p:nvSpPr>
        <p:spPr bwMode="auto">
          <a:xfrm>
            <a:off x="3357229" y="5381522"/>
            <a:ext cx="5532092" cy="35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ctr" eaLnBrk="1">
              <a:lnSpc>
                <a:spcPct val="93000"/>
              </a:lnSpc>
              <a:buClr>
                <a:srgbClr val="000000"/>
              </a:buClr>
              <a:buSzPct val="100000"/>
              <a:buFont typeface="Times New Roman" pitchFamily="18" charset="0"/>
              <a:buNone/>
            </a:pPr>
            <a:r>
              <a:rPr lang="en-US" i="1" dirty="0" smtClean="0">
                <a:solidFill>
                  <a:srgbClr val="C00000"/>
                </a:solidFill>
                <a:latin typeface="Calibri" pitchFamily="34" charset="0"/>
                <a:ea typeface="Calibri" pitchFamily="34" charset="0"/>
                <a:cs typeface="Calibri" pitchFamily="34" charset="0"/>
              </a:rPr>
              <a:t>Tp. </a:t>
            </a:r>
            <a:r>
              <a:rPr lang="en-US" i="1" dirty="0" err="1" smtClean="0">
                <a:solidFill>
                  <a:srgbClr val="C00000"/>
                </a:solidFill>
                <a:latin typeface="Calibri" pitchFamily="34" charset="0"/>
                <a:ea typeface="Calibri" pitchFamily="34" charset="0"/>
                <a:cs typeface="Calibri" pitchFamily="34" charset="0"/>
              </a:rPr>
              <a:t>Hồ</a:t>
            </a:r>
            <a:r>
              <a:rPr lang="en-US" i="1" dirty="0" smtClean="0">
                <a:solidFill>
                  <a:srgbClr val="C00000"/>
                </a:solidFill>
                <a:latin typeface="Calibri" pitchFamily="34" charset="0"/>
                <a:ea typeface="Calibri" pitchFamily="34" charset="0"/>
                <a:cs typeface="Calibri" pitchFamily="34" charset="0"/>
              </a:rPr>
              <a:t> </a:t>
            </a:r>
            <a:r>
              <a:rPr lang="en-US" i="1" dirty="0" err="1" smtClean="0">
                <a:solidFill>
                  <a:srgbClr val="C00000"/>
                </a:solidFill>
                <a:latin typeface="Calibri" pitchFamily="34" charset="0"/>
                <a:ea typeface="Calibri" pitchFamily="34" charset="0"/>
                <a:cs typeface="Calibri" pitchFamily="34" charset="0"/>
              </a:rPr>
              <a:t>Chí</a:t>
            </a:r>
            <a:r>
              <a:rPr lang="en-US" i="1" dirty="0" smtClean="0">
                <a:solidFill>
                  <a:srgbClr val="C00000"/>
                </a:solidFill>
                <a:latin typeface="Calibri" pitchFamily="34" charset="0"/>
                <a:ea typeface="Calibri" pitchFamily="34" charset="0"/>
                <a:cs typeface="Calibri" pitchFamily="34" charset="0"/>
              </a:rPr>
              <a:t> Minh, </a:t>
            </a:r>
            <a:r>
              <a:rPr lang="en-US" i="1" dirty="0" err="1" smtClean="0">
                <a:solidFill>
                  <a:srgbClr val="C00000"/>
                </a:solidFill>
                <a:latin typeface="Calibri" pitchFamily="34" charset="0"/>
                <a:ea typeface="Calibri" pitchFamily="34" charset="0"/>
                <a:cs typeface="Calibri" pitchFamily="34" charset="0"/>
              </a:rPr>
              <a:t>ngày</a:t>
            </a:r>
            <a:r>
              <a:rPr lang="en-US" i="1" dirty="0" smtClean="0">
                <a:solidFill>
                  <a:srgbClr val="C00000"/>
                </a:solidFill>
                <a:latin typeface="Calibri" pitchFamily="34" charset="0"/>
                <a:ea typeface="Calibri" pitchFamily="34" charset="0"/>
                <a:cs typeface="Calibri" pitchFamily="34" charset="0"/>
              </a:rPr>
              <a:t> 24 </a:t>
            </a:r>
            <a:r>
              <a:rPr lang="en-US" i="1" dirty="0" err="1" smtClean="0">
                <a:solidFill>
                  <a:srgbClr val="C00000"/>
                </a:solidFill>
                <a:latin typeface="Calibri" pitchFamily="34" charset="0"/>
                <a:ea typeface="Calibri" pitchFamily="34" charset="0"/>
                <a:cs typeface="Calibri" pitchFamily="34" charset="0"/>
              </a:rPr>
              <a:t>tháng</a:t>
            </a:r>
            <a:r>
              <a:rPr lang="en-US" i="1" dirty="0" smtClean="0">
                <a:solidFill>
                  <a:srgbClr val="C00000"/>
                </a:solidFill>
                <a:latin typeface="Calibri" pitchFamily="34" charset="0"/>
                <a:ea typeface="Calibri" pitchFamily="34" charset="0"/>
                <a:cs typeface="Calibri" pitchFamily="34" charset="0"/>
              </a:rPr>
              <a:t> 11 </a:t>
            </a:r>
            <a:r>
              <a:rPr lang="en-US" i="1" dirty="0" err="1" smtClean="0">
                <a:solidFill>
                  <a:srgbClr val="C00000"/>
                </a:solidFill>
                <a:latin typeface="Calibri" pitchFamily="34" charset="0"/>
                <a:ea typeface="Calibri" pitchFamily="34" charset="0"/>
                <a:cs typeface="Calibri" pitchFamily="34" charset="0"/>
              </a:rPr>
              <a:t>năm</a:t>
            </a:r>
            <a:r>
              <a:rPr lang="en-US" i="1" dirty="0">
                <a:solidFill>
                  <a:srgbClr val="C00000"/>
                </a:solidFill>
                <a:latin typeface="Calibri" pitchFamily="34" charset="0"/>
                <a:ea typeface="Calibri" pitchFamily="34" charset="0"/>
                <a:cs typeface="Calibri" pitchFamily="34" charset="0"/>
              </a:rPr>
              <a:t> </a:t>
            </a:r>
            <a:r>
              <a:rPr lang="en-US" i="1" dirty="0" smtClean="0">
                <a:solidFill>
                  <a:srgbClr val="C00000"/>
                </a:solidFill>
                <a:latin typeface="Calibri" pitchFamily="34" charset="0"/>
                <a:ea typeface="Calibri" pitchFamily="34" charset="0"/>
                <a:cs typeface="Calibri" pitchFamily="34" charset="0"/>
              </a:rPr>
              <a:t>2020</a:t>
            </a:r>
            <a:endParaRPr lang="en-US" i="1" dirty="0">
              <a:solidFill>
                <a:srgbClr val="C00000"/>
              </a:solidFill>
              <a:latin typeface="Calibri" pitchFamily="34" charset="0"/>
              <a:ea typeface="Calibri" pitchFamily="34" charset="0"/>
              <a:cs typeface="Calibri" pitchFamily="34" charset="0"/>
            </a:endParaRP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156" y="6123211"/>
            <a:ext cx="1401892" cy="399376"/>
          </a:xfrm>
          <a:prstGeom prst="rect">
            <a:avLst/>
          </a:prstGeom>
        </p:spPr>
      </p:pic>
      <p:sp>
        <p:nvSpPr>
          <p:cNvPr id="10" name="TextBox 16"/>
          <p:cNvSpPr txBox="1">
            <a:spLocks noChangeArrowheads="1"/>
          </p:cNvSpPr>
          <p:nvPr/>
        </p:nvSpPr>
        <p:spPr bwMode="auto">
          <a:xfrm>
            <a:off x="1415843" y="1756042"/>
            <a:ext cx="10255046" cy="101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ctr" eaLnBrk="1">
              <a:lnSpc>
                <a:spcPct val="93000"/>
              </a:lnSpc>
              <a:buClr>
                <a:srgbClr val="000000"/>
              </a:buClr>
              <a:buSzPct val="100000"/>
              <a:buFont typeface="Times New Roman" pitchFamily="18" charset="0"/>
              <a:buNone/>
            </a:pPr>
            <a:r>
              <a:rPr lang="en-US" sz="3200" dirty="0" smtClean="0">
                <a:solidFill>
                  <a:schemeClr val="bg1"/>
                </a:solidFill>
                <a:latin typeface="Calibri" pitchFamily="34" charset="0"/>
                <a:ea typeface="Calibri" pitchFamily="34" charset="0"/>
                <a:cs typeface="Calibri" pitchFamily="34" charset="0"/>
              </a:rPr>
              <a:t>TRIỂN KHAI HỆ THỐNG ERP, TỪ LÝ THUYẾT ĐẾN THỰC TIỄN ÁP DỤNG THÀNH CÔNG CHO DOANH NGHIỆP VIỆT NAM</a:t>
            </a:r>
            <a:endParaRPr lang="en-US" sz="3200" dirty="0">
              <a:solidFill>
                <a:schemeClr val="bg1"/>
              </a:solidFill>
              <a:latin typeface="Calibri" pitchFamily="34" charset="0"/>
              <a:ea typeface="Calibri" pitchFamily="34" charset="0"/>
              <a:cs typeface="Calibr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96" y="5740935"/>
            <a:ext cx="717587" cy="869995"/>
          </a:xfrm>
          <a:prstGeom prst="rect">
            <a:avLst/>
          </a:prstGeom>
        </p:spPr>
      </p:pic>
      <p:sp>
        <p:nvSpPr>
          <p:cNvPr id="12" name="TextBox 16"/>
          <p:cNvSpPr txBox="1">
            <a:spLocks noChangeArrowheads="1"/>
          </p:cNvSpPr>
          <p:nvPr/>
        </p:nvSpPr>
        <p:spPr bwMode="auto">
          <a:xfrm>
            <a:off x="3489964" y="5022109"/>
            <a:ext cx="5532092" cy="35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ctr" eaLnBrk="1">
              <a:lnSpc>
                <a:spcPct val="93000"/>
              </a:lnSpc>
              <a:buClr>
                <a:srgbClr val="000000"/>
              </a:buClr>
              <a:buSzPct val="100000"/>
              <a:buFont typeface="Times New Roman" pitchFamily="18" charset="0"/>
              <a:buNone/>
            </a:pPr>
            <a:r>
              <a:rPr lang="en-US" dirty="0" smtClean="0">
                <a:solidFill>
                  <a:srgbClr val="00B050"/>
                </a:solidFill>
                <a:latin typeface="Calibri" pitchFamily="34" charset="0"/>
                <a:ea typeface="Calibri" pitchFamily="34" charset="0"/>
                <a:cs typeface="Calibri" pitchFamily="34" charset="0"/>
              </a:rPr>
              <a:t> </a:t>
            </a:r>
            <a:r>
              <a:rPr lang="en-US" dirty="0" err="1" smtClean="0">
                <a:solidFill>
                  <a:srgbClr val="00B050"/>
                </a:solidFill>
                <a:latin typeface="Calibri" pitchFamily="34" charset="0"/>
                <a:ea typeface="Calibri" pitchFamily="34" charset="0"/>
                <a:cs typeface="Calibri" pitchFamily="34" charset="0"/>
              </a:rPr>
              <a:t>Nguyễn</a:t>
            </a:r>
            <a:r>
              <a:rPr lang="en-US" dirty="0" smtClean="0">
                <a:solidFill>
                  <a:srgbClr val="00B050"/>
                </a:solidFill>
                <a:latin typeface="Calibri" pitchFamily="34" charset="0"/>
                <a:ea typeface="Calibri" pitchFamily="34" charset="0"/>
                <a:cs typeface="Calibri" pitchFamily="34" charset="0"/>
              </a:rPr>
              <a:t> </a:t>
            </a:r>
            <a:r>
              <a:rPr lang="en-US" dirty="0" err="1" smtClean="0">
                <a:solidFill>
                  <a:srgbClr val="00B050"/>
                </a:solidFill>
                <a:latin typeface="Calibri" pitchFamily="34" charset="0"/>
                <a:ea typeface="Calibri" pitchFamily="34" charset="0"/>
                <a:cs typeface="Calibri" pitchFamily="34" charset="0"/>
              </a:rPr>
              <a:t>Thanh</a:t>
            </a:r>
            <a:r>
              <a:rPr lang="en-US" dirty="0" smtClean="0">
                <a:solidFill>
                  <a:srgbClr val="00B050"/>
                </a:solidFill>
                <a:latin typeface="Calibri" pitchFamily="34" charset="0"/>
                <a:ea typeface="Calibri" pitchFamily="34" charset="0"/>
                <a:cs typeface="Calibri" pitchFamily="34" charset="0"/>
              </a:rPr>
              <a:t> </a:t>
            </a:r>
            <a:r>
              <a:rPr lang="en-US" dirty="0" err="1" smtClean="0">
                <a:solidFill>
                  <a:srgbClr val="00B050"/>
                </a:solidFill>
                <a:latin typeface="Calibri" pitchFamily="34" charset="0"/>
                <a:ea typeface="Calibri" pitchFamily="34" charset="0"/>
                <a:cs typeface="Calibri" pitchFamily="34" charset="0"/>
              </a:rPr>
              <a:t>Tân</a:t>
            </a:r>
            <a:endParaRPr lang="en-US" dirty="0">
              <a:solidFill>
                <a:srgbClr val="00B05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36021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5643716" y="214370"/>
            <a:ext cx="6278773"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4. KIỂM </a:t>
            </a:r>
            <a:r>
              <a:rPr lang="en-US" sz="2400" dirty="0" smtClean="0">
                <a:solidFill>
                  <a:schemeClr val="bg1"/>
                </a:solidFill>
                <a:latin typeface="Calibri" pitchFamily="34" charset="0"/>
                <a:ea typeface="Calibri" pitchFamily="34" charset="0"/>
                <a:cs typeface="Calibri" pitchFamily="34" charset="0"/>
              </a:rPr>
              <a:t>TRA CHƯƠNG TRÌNH SAU CHỈNH SỬA</a:t>
            </a:r>
            <a:endParaRPr lang="en-US" sz="2400" dirty="0">
              <a:solidFill>
                <a:schemeClr val="bg1"/>
              </a:solidFill>
              <a:latin typeface="Calibri" pitchFamily="34" charset="0"/>
              <a:ea typeface="Calibri" pitchFamily="34" charset="0"/>
              <a:cs typeface="Calibri" pitchFamily="34" charset="0"/>
            </a:endParaRPr>
          </a:p>
        </p:txBody>
      </p:sp>
      <p:sp>
        <p:nvSpPr>
          <p:cNvPr id="9" name="Rectangle 10"/>
          <p:cNvSpPr>
            <a:spLocks noChangeArrowheads="1"/>
          </p:cNvSpPr>
          <p:nvPr/>
        </p:nvSpPr>
        <p:spPr bwMode="gray">
          <a:xfrm>
            <a:off x="1229032" y="1248884"/>
            <a:ext cx="9960078"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0" name="Rectangle 24"/>
          <p:cNvSpPr>
            <a:spLocks noChangeArrowheads="1"/>
          </p:cNvSpPr>
          <p:nvPr/>
        </p:nvSpPr>
        <p:spPr bwMode="gray">
          <a:xfrm>
            <a:off x="1229032" y="2211078"/>
            <a:ext cx="9960078" cy="702898"/>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1" name="Rectangle 17"/>
          <p:cNvSpPr>
            <a:spLocks noChangeArrowheads="1"/>
          </p:cNvSpPr>
          <p:nvPr/>
        </p:nvSpPr>
        <p:spPr bwMode="gray">
          <a:xfrm>
            <a:off x="1229032" y="3295012"/>
            <a:ext cx="9960079" cy="726382"/>
          </a:xfrm>
          <a:prstGeom prst="rect">
            <a:avLst/>
          </a:prstGeom>
          <a:gradFill rotWithShape="1">
            <a:gsLst>
              <a:gs pos="0">
                <a:srgbClr val="FFFFFF">
                  <a:alpha val="79999"/>
                </a:srgbClr>
              </a:gs>
              <a:gs pos="100000">
                <a:srgbClr val="99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1455174" y="1315381"/>
            <a:ext cx="8563895"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1. </a:t>
            </a:r>
            <a:r>
              <a:rPr lang="en-US" sz="3200" dirty="0" err="1" smtClean="0">
                <a:solidFill>
                  <a:srgbClr val="002060"/>
                </a:solidFill>
                <a:cs typeface="Arial" pitchFamily="34" charset="0"/>
              </a:rPr>
              <a:t>Cài</a:t>
            </a:r>
            <a:r>
              <a:rPr lang="en-US" sz="3200" dirty="0" smtClean="0">
                <a:solidFill>
                  <a:srgbClr val="002060"/>
                </a:solidFill>
                <a:cs typeface="Arial" pitchFamily="34" charset="0"/>
              </a:rPr>
              <a:t> </a:t>
            </a:r>
            <a:r>
              <a:rPr lang="en-US" sz="3200" dirty="0" err="1" smtClean="0">
                <a:solidFill>
                  <a:srgbClr val="002060"/>
                </a:solidFill>
                <a:cs typeface="Arial" pitchFamily="34" charset="0"/>
              </a:rPr>
              <a:t>đặt</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sau</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chỉnh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sửa</a:t>
            </a:r>
            <a:endParaRPr lang="en-US" sz="3200" dirty="0">
              <a:solidFill>
                <a:srgbClr val="002060"/>
              </a:solidFill>
              <a:cs typeface="Arial" pitchFamily="34" charset="0"/>
            </a:endParaRPr>
          </a:p>
        </p:txBody>
      </p:sp>
      <p:sp>
        <p:nvSpPr>
          <p:cNvPr id="15" name="Text Box 30"/>
          <p:cNvSpPr txBox="1">
            <a:spLocks noChangeArrowheads="1"/>
          </p:cNvSpPr>
          <p:nvPr/>
        </p:nvSpPr>
        <p:spPr bwMode="auto">
          <a:xfrm>
            <a:off x="1455174" y="2319755"/>
            <a:ext cx="8485239"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2. </a:t>
            </a:r>
            <a:r>
              <a:rPr lang="en-US" sz="3200" dirty="0" err="1" smtClean="0">
                <a:solidFill>
                  <a:srgbClr val="002060"/>
                </a:solidFill>
                <a:cs typeface="Arial" pitchFamily="34" charset="0"/>
              </a:rPr>
              <a:t>Đào</a:t>
            </a:r>
            <a:r>
              <a:rPr lang="en-US" sz="3200" dirty="0" smtClean="0">
                <a:solidFill>
                  <a:srgbClr val="002060"/>
                </a:solidFill>
                <a:cs typeface="Arial" pitchFamily="34" charset="0"/>
              </a:rPr>
              <a:t> </a:t>
            </a:r>
            <a:r>
              <a:rPr lang="en-US" sz="3200" dirty="0" err="1" smtClean="0">
                <a:solidFill>
                  <a:srgbClr val="002060"/>
                </a:solidFill>
                <a:cs typeface="Arial" pitchFamily="34" charset="0"/>
              </a:rPr>
              <a:t>tạo</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sau</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chỉnh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sửa</a:t>
            </a:r>
            <a:endParaRPr lang="en-US" sz="3200" dirty="0">
              <a:solidFill>
                <a:srgbClr val="002060"/>
              </a:solidFill>
              <a:cs typeface="Arial" pitchFamily="34" charset="0"/>
            </a:endParaRPr>
          </a:p>
        </p:txBody>
      </p:sp>
      <p:sp>
        <p:nvSpPr>
          <p:cNvPr id="16" name="Text Box 30"/>
          <p:cNvSpPr txBox="1">
            <a:spLocks noChangeArrowheads="1"/>
          </p:cNvSpPr>
          <p:nvPr/>
        </p:nvSpPr>
        <p:spPr bwMode="auto">
          <a:xfrm>
            <a:off x="1455174" y="3294640"/>
            <a:ext cx="973393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3. </a:t>
            </a:r>
            <a:r>
              <a:rPr lang="en-US" sz="3200" dirty="0" err="1" smtClean="0">
                <a:solidFill>
                  <a:srgbClr val="002060"/>
                </a:solidFill>
                <a:cs typeface="Arial" pitchFamily="34" charset="0"/>
              </a:rPr>
              <a:t>Hỗ</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trợ</a:t>
            </a:r>
            <a:r>
              <a:rPr lang="en-US" sz="3200" dirty="0" smtClean="0">
                <a:solidFill>
                  <a:srgbClr val="002060"/>
                </a:solidFill>
                <a:cs typeface="Arial" pitchFamily="34" charset="0"/>
              </a:rPr>
              <a:t> </a:t>
            </a:r>
            <a:r>
              <a:rPr lang="en-US" sz="3200" dirty="0" err="1" smtClean="0">
                <a:solidFill>
                  <a:srgbClr val="002060"/>
                </a:solidFill>
                <a:cs typeface="Arial" pitchFamily="34" charset="0"/>
              </a:rPr>
              <a:t>khách</a:t>
            </a:r>
            <a:r>
              <a:rPr lang="en-US" sz="3200" dirty="0" smtClean="0">
                <a:solidFill>
                  <a:srgbClr val="002060"/>
                </a:solidFill>
                <a:cs typeface="Arial" pitchFamily="34" charset="0"/>
              </a:rPr>
              <a:t> </a:t>
            </a:r>
            <a:r>
              <a:rPr lang="en-US" sz="3200" dirty="0" err="1" smtClean="0">
                <a:solidFill>
                  <a:srgbClr val="002060"/>
                </a:solidFill>
                <a:cs typeface="Arial" pitchFamily="34" charset="0"/>
              </a:rPr>
              <a:t>hàng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kiểm</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tra</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endParaRPr lang="en-US" sz="3200" dirty="0">
              <a:solidFill>
                <a:srgbClr val="002060"/>
              </a:solidFill>
              <a:cs typeface="Arial" pitchFamily="34" charset="0"/>
            </a:endParaRPr>
          </a:p>
        </p:txBody>
      </p:sp>
      <p:sp>
        <p:nvSpPr>
          <p:cNvPr id="19" name="Rectangle 10"/>
          <p:cNvSpPr>
            <a:spLocks noChangeArrowheads="1"/>
          </p:cNvSpPr>
          <p:nvPr/>
        </p:nvSpPr>
        <p:spPr bwMode="gray">
          <a:xfrm>
            <a:off x="1229032" y="4402430"/>
            <a:ext cx="9960078"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20" name="Text Box 30"/>
          <p:cNvSpPr txBox="1">
            <a:spLocks noChangeArrowheads="1"/>
          </p:cNvSpPr>
          <p:nvPr/>
        </p:nvSpPr>
        <p:spPr bwMode="auto">
          <a:xfrm>
            <a:off x="1455174" y="4468927"/>
            <a:ext cx="9576620"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a:solidFill>
                  <a:srgbClr val="002060"/>
                </a:solidFill>
                <a:cs typeface="Arial" pitchFamily="34" charset="0"/>
              </a:rPr>
              <a:t>4</a:t>
            </a:r>
            <a:r>
              <a:rPr lang="en-US" sz="3200" dirty="0" smtClean="0">
                <a:solidFill>
                  <a:srgbClr val="002060"/>
                </a:solidFill>
                <a:cs typeface="Arial" pitchFamily="34" charset="0"/>
              </a:rPr>
              <a:t>. </a:t>
            </a:r>
            <a:r>
              <a:rPr lang="en-US" sz="3200" dirty="0" err="1" smtClean="0">
                <a:solidFill>
                  <a:srgbClr val="002060"/>
                </a:solidFill>
                <a:cs typeface="Arial" pitchFamily="34" charset="0"/>
              </a:rPr>
              <a:t>Xác</a:t>
            </a:r>
            <a:r>
              <a:rPr lang="en-US" sz="3200" dirty="0" smtClean="0">
                <a:solidFill>
                  <a:srgbClr val="002060"/>
                </a:solidFill>
                <a:cs typeface="Arial" pitchFamily="34" charset="0"/>
              </a:rPr>
              <a:t> </a:t>
            </a:r>
            <a:r>
              <a:rPr lang="en-US" sz="3200" dirty="0" err="1" smtClean="0">
                <a:solidFill>
                  <a:srgbClr val="002060"/>
                </a:solidFill>
                <a:cs typeface="Arial" pitchFamily="34" charset="0"/>
              </a:rPr>
              <a:t>nhận</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đã</a:t>
            </a:r>
            <a:r>
              <a:rPr lang="en-US" sz="3200" dirty="0" smtClean="0">
                <a:solidFill>
                  <a:srgbClr val="002060"/>
                </a:solidFill>
                <a:cs typeface="Arial" pitchFamily="34" charset="0"/>
              </a:rPr>
              <a:t> </a:t>
            </a:r>
            <a:r>
              <a:rPr lang="en-US" sz="3200" dirty="0" err="1" smtClean="0">
                <a:solidFill>
                  <a:srgbClr val="002060"/>
                </a:solidFill>
                <a:cs typeface="Arial" pitchFamily="34" charset="0"/>
              </a:rPr>
              <a:t>sẵn</a:t>
            </a:r>
            <a:r>
              <a:rPr lang="en-US" sz="3200" dirty="0" smtClean="0">
                <a:solidFill>
                  <a:srgbClr val="002060"/>
                </a:solidFill>
                <a:cs typeface="Arial" pitchFamily="34" charset="0"/>
              </a:rPr>
              <a:t> </a:t>
            </a:r>
            <a:r>
              <a:rPr lang="en-US" sz="3200" dirty="0" err="1" smtClean="0">
                <a:solidFill>
                  <a:srgbClr val="002060"/>
                </a:solidFill>
                <a:cs typeface="Arial" pitchFamily="34" charset="0"/>
              </a:rPr>
              <a:t>sàng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nhập</a:t>
            </a:r>
            <a:r>
              <a:rPr lang="en-US" sz="3200" dirty="0" smtClean="0">
                <a:solidFill>
                  <a:srgbClr val="002060"/>
                </a:solidFill>
                <a:cs typeface="Arial" pitchFamily="34" charset="0"/>
              </a:rPr>
              <a:t> </a:t>
            </a:r>
            <a:r>
              <a:rPr lang="en-US" sz="3200" dirty="0" err="1" smtClean="0">
                <a:solidFill>
                  <a:srgbClr val="002060"/>
                </a:solidFill>
                <a:cs typeface="Arial" pitchFamily="34" charset="0"/>
              </a:rPr>
              <a:t>liệu</a:t>
            </a:r>
            <a:endParaRPr lang="en-US" sz="3200" dirty="0">
              <a:solidFill>
                <a:srgbClr val="002060"/>
              </a:solidFill>
              <a:cs typeface="Arial" pitchFamily="34" charset="0"/>
            </a:endParaRPr>
          </a:p>
        </p:txBody>
      </p:sp>
    </p:spTree>
    <p:extLst>
      <p:ext uri="{BB962C8B-B14F-4D97-AF65-F5344CB8AC3E}">
        <p14:creationId xmlns:p14="http://schemas.microsoft.com/office/powerpoint/2010/main" val="3990160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5958348" y="214370"/>
            <a:ext cx="5964141"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5. NHẬP </a:t>
            </a:r>
            <a:r>
              <a:rPr lang="en-US" sz="2400" dirty="0" smtClean="0">
                <a:solidFill>
                  <a:schemeClr val="bg1"/>
                </a:solidFill>
                <a:latin typeface="Calibri" pitchFamily="34" charset="0"/>
                <a:ea typeface="Calibri" pitchFamily="34" charset="0"/>
                <a:cs typeface="Calibri" pitchFamily="34" charset="0"/>
              </a:rPr>
              <a:t>LIỆU THẬT (GO LIVE), NGHIỆM THU</a:t>
            </a:r>
            <a:endParaRPr lang="en-US" sz="2400" dirty="0">
              <a:solidFill>
                <a:schemeClr val="bg1"/>
              </a:solidFill>
              <a:latin typeface="Calibri" pitchFamily="34" charset="0"/>
              <a:ea typeface="Calibri" pitchFamily="34" charset="0"/>
              <a:cs typeface="Calibri" pitchFamily="34" charset="0"/>
            </a:endParaRPr>
          </a:p>
        </p:txBody>
      </p:sp>
      <p:sp>
        <p:nvSpPr>
          <p:cNvPr id="9" name="Rectangle 10"/>
          <p:cNvSpPr>
            <a:spLocks noChangeArrowheads="1"/>
          </p:cNvSpPr>
          <p:nvPr/>
        </p:nvSpPr>
        <p:spPr bwMode="gray">
          <a:xfrm>
            <a:off x="1229032" y="1475027"/>
            <a:ext cx="9960078" cy="904379"/>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0" name="Rectangle 24"/>
          <p:cNvSpPr>
            <a:spLocks noChangeArrowheads="1"/>
          </p:cNvSpPr>
          <p:nvPr/>
        </p:nvSpPr>
        <p:spPr bwMode="gray">
          <a:xfrm>
            <a:off x="1229032" y="3469608"/>
            <a:ext cx="9960078" cy="925412"/>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1455174" y="1541524"/>
            <a:ext cx="9340645"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1. </a:t>
            </a:r>
            <a:r>
              <a:rPr lang="en-US" sz="3200" dirty="0" err="1" smtClean="0">
                <a:solidFill>
                  <a:srgbClr val="002060"/>
                </a:solidFill>
                <a:cs typeface="Arial" pitchFamily="34" charset="0"/>
              </a:rPr>
              <a:t>Hỗ</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trợ</a:t>
            </a:r>
            <a:r>
              <a:rPr lang="en-US" sz="3200" dirty="0" smtClean="0">
                <a:solidFill>
                  <a:srgbClr val="002060"/>
                </a:solidFill>
                <a:cs typeface="Arial" pitchFamily="34" charset="0"/>
              </a:rPr>
              <a:t> </a:t>
            </a:r>
            <a:r>
              <a:rPr lang="en-US" sz="3200" dirty="0" err="1" smtClean="0">
                <a:solidFill>
                  <a:srgbClr val="002060"/>
                </a:solidFill>
                <a:cs typeface="Arial" pitchFamily="34" charset="0"/>
              </a:rPr>
              <a:t>khách</a:t>
            </a:r>
            <a:r>
              <a:rPr lang="en-US" sz="3200" dirty="0" smtClean="0">
                <a:solidFill>
                  <a:srgbClr val="002060"/>
                </a:solidFill>
                <a:cs typeface="Arial" pitchFamily="34" charset="0"/>
              </a:rPr>
              <a:t> </a:t>
            </a:r>
            <a:r>
              <a:rPr lang="en-US" sz="3200" dirty="0" err="1" smtClean="0">
                <a:solidFill>
                  <a:srgbClr val="002060"/>
                </a:solidFill>
                <a:cs typeface="Arial" pitchFamily="34" charset="0"/>
              </a:rPr>
              <a:t>hàng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nhập</a:t>
            </a:r>
            <a:r>
              <a:rPr lang="en-US" sz="3200" dirty="0" smtClean="0">
                <a:solidFill>
                  <a:srgbClr val="002060"/>
                </a:solidFill>
                <a:cs typeface="Arial" pitchFamily="34" charset="0"/>
              </a:rPr>
              <a:t> </a:t>
            </a:r>
            <a:r>
              <a:rPr lang="en-US" sz="3200" dirty="0" err="1" smtClean="0">
                <a:solidFill>
                  <a:srgbClr val="002060"/>
                </a:solidFill>
                <a:cs typeface="Arial" pitchFamily="34" charset="0"/>
              </a:rPr>
              <a:t>liệu</a:t>
            </a:r>
            <a:r>
              <a:rPr lang="en-US" sz="3200" dirty="0" smtClean="0">
                <a:solidFill>
                  <a:srgbClr val="002060"/>
                </a:solidFill>
                <a:cs typeface="Arial" pitchFamily="34" charset="0"/>
              </a:rPr>
              <a:t> </a:t>
            </a:r>
            <a:r>
              <a:rPr lang="en-US" sz="3200" dirty="0" err="1" smtClean="0">
                <a:solidFill>
                  <a:srgbClr val="002060"/>
                </a:solidFill>
                <a:cs typeface="Arial" pitchFamily="34" charset="0"/>
              </a:rPr>
              <a:t>thật</a:t>
            </a:r>
            <a:r>
              <a:rPr lang="en-US" sz="3200" dirty="0" smtClean="0">
                <a:solidFill>
                  <a:srgbClr val="002060"/>
                </a:solidFill>
                <a:cs typeface="Arial" pitchFamily="34" charset="0"/>
              </a:rPr>
              <a:t> (Go live)</a:t>
            </a:r>
            <a:endParaRPr lang="en-US" sz="3200" dirty="0">
              <a:solidFill>
                <a:srgbClr val="002060"/>
              </a:solidFill>
              <a:cs typeface="Arial" pitchFamily="34" charset="0"/>
            </a:endParaRPr>
          </a:p>
        </p:txBody>
      </p:sp>
      <p:sp>
        <p:nvSpPr>
          <p:cNvPr id="15" name="Text Box 30"/>
          <p:cNvSpPr txBox="1">
            <a:spLocks noChangeArrowheads="1"/>
          </p:cNvSpPr>
          <p:nvPr/>
        </p:nvSpPr>
        <p:spPr bwMode="auto">
          <a:xfrm>
            <a:off x="1455174" y="3578285"/>
            <a:ext cx="9576620"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2. </a:t>
            </a:r>
            <a:r>
              <a:rPr lang="en-US" sz="3200" dirty="0" err="1" smtClean="0">
                <a:solidFill>
                  <a:srgbClr val="002060"/>
                </a:solidFill>
                <a:cs typeface="Arial" pitchFamily="34" charset="0"/>
              </a:rPr>
              <a:t>Kiểm</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tra</a:t>
            </a:r>
            <a:r>
              <a:rPr lang="en-US" sz="3200" dirty="0" smtClean="0">
                <a:solidFill>
                  <a:srgbClr val="002060"/>
                </a:solidFill>
                <a:cs typeface="Arial" pitchFamily="34" charset="0"/>
              </a:rPr>
              <a:t> </a:t>
            </a:r>
            <a:r>
              <a:rPr lang="en-US" sz="3200" dirty="0" err="1" smtClean="0">
                <a:solidFill>
                  <a:srgbClr val="002060"/>
                </a:solidFill>
                <a:cs typeface="Arial" pitchFamily="34" charset="0"/>
              </a:rPr>
              <a:t>báo</a:t>
            </a:r>
            <a:r>
              <a:rPr lang="en-US" sz="3200" dirty="0" smtClean="0">
                <a:solidFill>
                  <a:srgbClr val="002060"/>
                </a:solidFill>
                <a:cs typeface="Arial" pitchFamily="34" charset="0"/>
              </a:rPr>
              <a:t> </a:t>
            </a:r>
            <a:r>
              <a:rPr lang="en-US" sz="3200" dirty="0" err="1" smtClean="0">
                <a:solidFill>
                  <a:srgbClr val="002060"/>
                </a:solidFill>
                <a:cs typeface="Arial" pitchFamily="34" charset="0"/>
              </a:rPr>
              <a:t>cáo</a:t>
            </a:r>
            <a:r>
              <a:rPr lang="en-US" sz="3200" dirty="0" smtClean="0">
                <a:solidFill>
                  <a:srgbClr val="002060"/>
                </a:solidFill>
                <a:cs typeface="Arial" pitchFamily="34" charset="0"/>
              </a:rPr>
              <a:t> </a:t>
            </a:r>
            <a:r>
              <a:rPr lang="en-US" sz="3200" dirty="0" err="1" smtClean="0">
                <a:solidFill>
                  <a:srgbClr val="002060"/>
                </a:solidFill>
                <a:cs typeface="Arial" pitchFamily="34" charset="0"/>
              </a:rPr>
              <a:t>và</a:t>
            </a:r>
            <a:r>
              <a:rPr lang="en-US" sz="3200" dirty="0" smtClean="0">
                <a:solidFill>
                  <a:srgbClr val="002060"/>
                </a:solidFill>
                <a:cs typeface="Arial" pitchFamily="34" charset="0"/>
              </a:rPr>
              <a:t> </a:t>
            </a:r>
            <a:r>
              <a:rPr lang="en-US" sz="3200" dirty="0" err="1" smtClean="0">
                <a:solidFill>
                  <a:srgbClr val="002060"/>
                </a:solidFill>
                <a:cs typeface="Arial" pitchFamily="34" charset="0"/>
              </a:rPr>
              <a:t>nghiệm</a:t>
            </a:r>
            <a:r>
              <a:rPr lang="en-US" sz="3200" dirty="0" smtClean="0">
                <a:solidFill>
                  <a:srgbClr val="002060"/>
                </a:solidFill>
                <a:cs typeface="Arial" pitchFamily="34" charset="0"/>
              </a:rPr>
              <a:t> </a:t>
            </a:r>
            <a:r>
              <a:rPr lang="en-US" sz="3200" dirty="0" err="1" smtClean="0">
                <a:solidFill>
                  <a:srgbClr val="002060"/>
                </a:solidFill>
                <a:cs typeface="Arial" pitchFamily="34" charset="0"/>
              </a:rPr>
              <a:t>thu</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endParaRPr lang="en-US" sz="3200" dirty="0">
              <a:solidFill>
                <a:srgbClr val="002060"/>
              </a:solidFill>
              <a:cs typeface="Arial" pitchFamily="34" charset="0"/>
            </a:endParaRPr>
          </a:p>
        </p:txBody>
      </p:sp>
    </p:spTree>
    <p:extLst>
      <p:ext uri="{BB962C8B-B14F-4D97-AF65-F5344CB8AC3E}">
        <p14:creationId xmlns:p14="http://schemas.microsoft.com/office/powerpoint/2010/main" val="731268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5958348" y="214370"/>
            <a:ext cx="5964141"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err="1" smtClean="0">
                <a:solidFill>
                  <a:schemeClr val="bg1"/>
                </a:solidFill>
                <a:latin typeface="Calibri" pitchFamily="34" charset="0"/>
                <a:ea typeface="Calibri" pitchFamily="34" charset="0"/>
                <a:cs typeface="Calibri" pitchFamily="34" charset="0"/>
              </a:rPr>
              <a:t>Phần</a:t>
            </a:r>
            <a:r>
              <a:rPr lang="en-US" sz="2400" dirty="0" smtClean="0">
                <a:solidFill>
                  <a:schemeClr val="bg1"/>
                </a:solidFill>
                <a:latin typeface="Calibri" pitchFamily="34" charset="0"/>
                <a:ea typeface="Calibri" pitchFamily="34" charset="0"/>
                <a:cs typeface="Calibri" pitchFamily="34" charset="0"/>
              </a:rPr>
              <a:t> 2</a:t>
            </a:r>
            <a:endParaRPr lang="en-US" sz="2400" dirty="0">
              <a:solidFill>
                <a:schemeClr val="bg1"/>
              </a:solidFill>
              <a:latin typeface="Calibri" pitchFamily="34" charset="0"/>
              <a:ea typeface="Calibri" pitchFamily="34" charset="0"/>
              <a:cs typeface="Calibri" pitchFamily="34" charset="0"/>
            </a:endParaRPr>
          </a:p>
        </p:txBody>
      </p:sp>
      <p:sp>
        <p:nvSpPr>
          <p:cNvPr id="9" name="Rectangle 10"/>
          <p:cNvSpPr>
            <a:spLocks noChangeArrowheads="1"/>
          </p:cNvSpPr>
          <p:nvPr/>
        </p:nvSpPr>
        <p:spPr bwMode="gray">
          <a:xfrm>
            <a:off x="1229032" y="1475027"/>
            <a:ext cx="9960078" cy="1645603"/>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1455174" y="1541524"/>
            <a:ext cx="9340645" cy="15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err="1" smtClean="0">
                <a:solidFill>
                  <a:srgbClr val="002060"/>
                </a:solidFill>
                <a:cs typeface="Arial" pitchFamily="34" charset="0"/>
              </a:rPr>
              <a:t>Phần</a:t>
            </a:r>
            <a:r>
              <a:rPr lang="en-US" sz="3200" dirty="0" smtClean="0">
                <a:solidFill>
                  <a:srgbClr val="002060"/>
                </a:solidFill>
                <a:cs typeface="Arial" pitchFamily="34" charset="0"/>
              </a:rPr>
              <a:t> 2: </a:t>
            </a:r>
            <a:r>
              <a:rPr lang="vi-VN" sz="3200" dirty="0">
                <a:solidFill>
                  <a:srgbClr val="002060"/>
                </a:solidFill>
                <a:cs typeface="Arial" pitchFamily="34" charset="0"/>
              </a:rPr>
              <a:t> Các yếu tố chủ yếu ảnh hưởng đến việc triển khai dự án ERP từ phía doanh nghiệp</a:t>
            </a:r>
            <a:endParaRPr lang="en-US" sz="3200" dirty="0">
              <a:solidFill>
                <a:srgbClr val="002060"/>
              </a:solidFill>
              <a:cs typeface="Arial" pitchFamily="34" charset="0"/>
            </a:endParaRPr>
          </a:p>
        </p:txBody>
      </p:sp>
    </p:spTree>
    <p:extLst>
      <p:ext uri="{BB962C8B-B14F-4D97-AF65-F5344CB8AC3E}">
        <p14:creationId xmlns:p14="http://schemas.microsoft.com/office/powerpoint/2010/main" val="3744256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5643716" y="214370"/>
            <a:ext cx="6278773"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5 </a:t>
            </a:r>
            <a:r>
              <a:rPr lang="en-US" sz="2400" dirty="0" err="1" smtClean="0">
                <a:solidFill>
                  <a:schemeClr val="bg1"/>
                </a:solidFill>
                <a:latin typeface="Calibri" pitchFamily="34" charset="0"/>
                <a:ea typeface="Calibri" pitchFamily="34" charset="0"/>
                <a:cs typeface="Calibri" pitchFamily="34" charset="0"/>
              </a:rPr>
              <a:t>yếu</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tố</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chính</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từ</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phía</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doanh</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nghiệp</a:t>
            </a:r>
            <a:endParaRPr lang="en-US" sz="2400" dirty="0">
              <a:solidFill>
                <a:schemeClr val="bg1"/>
              </a:solidFill>
              <a:latin typeface="Calibri" pitchFamily="34" charset="0"/>
              <a:ea typeface="Calibri" pitchFamily="34" charset="0"/>
              <a:cs typeface="Calibri" pitchFamily="34" charset="0"/>
            </a:endParaRPr>
          </a:p>
        </p:txBody>
      </p:sp>
      <p:sp>
        <p:nvSpPr>
          <p:cNvPr id="9" name="Rectangle 10"/>
          <p:cNvSpPr>
            <a:spLocks noChangeArrowheads="1"/>
          </p:cNvSpPr>
          <p:nvPr/>
        </p:nvSpPr>
        <p:spPr bwMode="gray">
          <a:xfrm>
            <a:off x="707923" y="1248884"/>
            <a:ext cx="10481187"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0" name="Rectangle 24"/>
          <p:cNvSpPr>
            <a:spLocks noChangeArrowheads="1"/>
          </p:cNvSpPr>
          <p:nvPr/>
        </p:nvSpPr>
        <p:spPr bwMode="gray">
          <a:xfrm>
            <a:off x="707923" y="2211078"/>
            <a:ext cx="10481187" cy="702898"/>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1" name="Rectangle 17"/>
          <p:cNvSpPr>
            <a:spLocks noChangeArrowheads="1"/>
          </p:cNvSpPr>
          <p:nvPr/>
        </p:nvSpPr>
        <p:spPr bwMode="gray">
          <a:xfrm>
            <a:off x="707924" y="3226188"/>
            <a:ext cx="10481188" cy="726382"/>
          </a:xfrm>
          <a:prstGeom prst="rect">
            <a:avLst/>
          </a:prstGeom>
          <a:gradFill rotWithShape="1">
            <a:gsLst>
              <a:gs pos="0">
                <a:srgbClr val="FFFFFF">
                  <a:alpha val="79999"/>
                </a:srgbClr>
              </a:gs>
              <a:gs pos="100000">
                <a:srgbClr val="99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707924" y="1315381"/>
            <a:ext cx="9311146"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1. </a:t>
            </a:r>
            <a:r>
              <a:rPr lang="en-US" sz="2800" dirty="0" err="1" smtClean="0">
                <a:solidFill>
                  <a:srgbClr val="002060"/>
                </a:solidFill>
                <a:cs typeface="Arial" pitchFamily="34" charset="0"/>
              </a:rPr>
              <a:t>Trưởng</a:t>
            </a:r>
            <a:r>
              <a:rPr lang="en-US" sz="2800" dirty="0" smtClean="0">
                <a:solidFill>
                  <a:srgbClr val="002060"/>
                </a:solidFill>
                <a:cs typeface="Arial" pitchFamily="34" charset="0"/>
              </a:rPr>
              <a:t> </a:t>
            </a:r>
            <a:r>
              <a:rPr lang="en-US" sz="2800" dirty="0" err="1" smtClean="0">
                <a:solidFill>
                  <a:srgbClr val="002060"/>
                </a:solidFill>
                <a:cs typeface="Arial" pitchFamily="34" charset="0"/>
              </a:rPr>
              <a:t>dự</a:t>
            </a:r>
            <a:r>
              <a:rPr lang="en-US" sz="2800" dirty="0" smtClean="0">
                <a:solidFill>
                  <a:srgbClr val="002060"/>
                </a:solidFill>
                <a:cs typeface="Arial" pitchFamily="34" charset="0"/>
              </a:rPr>
              <a:t> </a:t>
            </a:r>
            <a:r>
              <a:rPr lang="en-US" sz="2800" dirty="0" err="1" smtClean="0">
                <a:solidFill>
                  <a:srgbClr val="002060"/>
                </a:solidFill>
                <a:cs typeface="Arial" pitchFamily="34" charset="0"/>
              </a:rPr>
              <a:t>án</a:t>
            </a:r>
            <a:r>
              <a:rPr lang="en-US" sz="2800" dirty="0" smtClean="0">
                <a:solidFill>
                  <a:srgbClr val="002060"/>
                </a:solidFill>
                <a:cs typeface="Arial" pitchFamily="34" charset="0"/>
              </a:rPr>
              <a:t> </a:t>
            </a:r>
            <a:r>
              <a:rPr lang="en-US" sz="2800" dirty="0" err="1" smtClean="0">
                <a:solidFill>
                  <a:srgbClr val="002060"/>
                </a:solidFill>
                <a:cs typeface="Arial" pitchFamily="34" charset="0"/>
              </a:rPr>
              <a:t>triển</a:t>
            </a:r>
            <a:r>
              <a:rPr lang="en-US" sz="2800" dirty="0" smtClean="0">
                <a:solidFill>
                  <a:srgbClr val="002060"/>
                </a:solidFill>
                <a:cs typeface="Arial" pitchFamily="34" charset="0"/>
              </a:rPr>
              <a:t> </a:t>
            </a:r>
            <a:r>
              <a:rPr lang="en-US" sz="2800" dirty="0" err="1" smtClean="0">
                <a:solidFill>
                  <a:srgbClr val="002060"/>
                </a:solidFill>
                <a:cs typeface="Arial" pitchFamily="34" charset="0"/>
              </a:rPr>
              <a:t>khai</a:t>
            </a:r>
            <a:r>
              <a:rPr lang="en-US" sz="2800" dirty="0" smtClean="0">
                <a:solidFill>
                  <a:srgbClr val="002060"/>
                </a:solidFill>
                <a:cs typeface="Arial" pitchFamily="34" charset="0"/>
              </a:rPr>
              <a:t> ERP</a:t>
            </a:r>
            <a:endParaRPr lang="en-US" sz="2800" dirty="0">
              <a:solidFill>
                <a:srgbClr val="002060"/>
              </a:solidFill>
              <a:cs typeface="Arial" pitchFamily="34" charset="0"/>
            </a:endParaRPr>
          </a:p>
        </p:txBody>
      </p:sp>
      <p:sp>
        <p:nvSpPr>
          <p:cNvPr id="15" name="Text Box 30"/>
          <p:cNvSpPr txBox="1">
            <a:spLocks noChangeArrowheads="1"/>
          </p:cNvSpPr>
          <p:nvPr/>
        </p:nvSpPr>
        <p:spPr bwMode="auto">
          <a:xfrm>
            <a:off x="707923" y="2319755"/>
            <a:ext cx="10825316"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2. </a:t>
            </a:r>
            <a:r>
              <a:rPr lang="vi-VN" sz="2800" dirty="0">
                <a:solidFill>
                  <a:srgbClr val="002060"/>
                </a:solidFill>
                <a:cs typeface="Arial" pitchFamily="34" charset="0"/>
              </a:rPr>
              <a:t>Đội dự án, những người sử dụng chính (key users)</a:t>
            </a:r>
            <a:endParaRPr lang="en-US" sz="2800" dirty="0">
              <a:solidFill>
                <a:srgbClr val="002060"/>
              </a:solidFill>
              <a:cs typeface="Arial" pitchFamily="34" charset="0"/>
            </a:endParaRPr>
          </a:p>
        </p:txBody>
      </p:sp>
      <p:sp>
        <p:nvSpPr>
          <p:cNvPr id="16" name="Text Box 30"/>
          <p:cNvSpPr txBox="1">
            <a:spLocks noChangeArrowheads="1"/>
          </p:cNvSpPr>
          <p:nvPr/>
        </p:nvSpPr>
        <p:spPr bwMode="auto">
          <a:xfrm>
            <a:off x="707923" y="3225816"/>
            <a:ext cx="10481187"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3. </a:t>
            </a:r>
            <a:r>
              <a:rPr lang="en-US" sz="2800" dirty="0" err="1">
                <a:solidFill>
                  <a:srgbClr val="002060"/>
                </a:solidFill>
                <a:cs typeface="Arial" pitchFamily="34" charset="0"/>
              </a:rPr>
              <a:t>Quản</a:t>
            </a:r>
            <a:r>
              <a:rPr lang="en-US" sz="2800" dirty="0">
                <a:solidFill>
                  <a:srgbClr val="002060"/>
                </a:solidFill>
                <a:cs typeface="Arial" pitchFamily="34" charset="0"/>
              </a:rPr>
              <a:t> </a:t>
            </a:r>
            <a:r>
              <a:rPr lang="en-US" sz="2800" dirty="0" err="1">
                <a:solidFill>
                  <a:srgbClr val="002060"/>
                </a:solidFill>
                <a:cs typeface="Arial" pitchFamily="34" charset="0"/>
              </a:rPr>
              <a:t>lý</a:t>
            </a:r>
            <a:r>
              <a:rPr lang="en-US" sz="2800" dirty="0">
                <a:solidFill>
                  <a:srgbClr val="002060"/>
                </a:solidFill>
                <a:cs typeface="Arial" pitchFamily="34" charset="0"/>
              </a:rPr>
              <a:t> </a:t>
            </a:r>
            <a:r>
              <a:rPr lang="en-US" sz="2800" dirty="0" err="1">
                <a:solidFill>
                  <a:srgbClr val="002060"/>
                </a:solidFill>
                <a:cs typeface="Arial" pitchFamily="34" charset="0"/>
              </a:rPr>
              <a:t>dự</a:t>
            </a:r>
            <a:r>
              <a:rPr lang="en-US" sz="2800" dirty="0">
                <a:solidFill>
                  <a:srgbClr val="002060"/>
                </a:solidFill>
                <a:cs typeface="Arial" pitchFamily="34" charset="0"/>
              </a:rPr>
              <a:t> </a:t>
            </a:r>
            <a:r>
              <a:rPr lang="en-US" sz="2800" dirty="0" err="1">
                <a:solidFill>
                  <a:srgbClr val="002060"/>
                </a:solidFill>
                <a:cs typeface="Arial" pitchFamily="34" charset="0"/>
              </a:rPr>
              <a:t>án</a:t>
            </a:r>
            <a:r>
              <a:rPr lang="en-US" sz="2800" dirty="0">
                <a:solidFill>
                  <a:srgbClr val="002060"/>
                </a:solidFill>
                <a:cs typeface="Arial" pitchFamily="34" charset="0"/>
              </a:rPr>
              <a:t> </a:t>
            </a:r>
            <a:r>
              <a:rPr lang="en-US" sz="2800" dirty="0" err="1">
                <a:solidFill>
                  <a:srgbClr val="002060"/>
                </a:solidFill>
                <a:cs typeface="Arial" pitchFamily="34" charset="0"/>
              </a:rPr>
              <a:t>hiệu</a:t>
            </a:r>
            <a:r>
              <a:rPr lang="en-US" sz="2800" dirty="0">
                <a:solidFill>
                  <a:srgbClr val="002060"/>
                </a:solidFill>
                <a:cs typeface="Arial" pitchFamily="34" charset="0"/>
              </a:rPr>
              <a:t> </a:t>
            </a:r>
            <a:r>
              <a:rPr lang="en-US" sz="2800" dirty="0" err="1">
                <a:solidFill>
                  <a:srgbClr val="002060"/>
                </a:solidFill>
                <a:cs typeface="Arial" pitchFamily="34" charset="0"/>
              </a:rPr>
              <a:t>quả</a:t>
            </a:r>
            <a:r>
              <a:rPr lang="en-US" sz="2800" dirty="0">
                <a:solidFill>
                  <a:srgbClr val="002060"/>
                </a:solidFill>
                <a:cs typeface="Arial" pitchFamily="34" charset="0"/>
              </a:rPr>
              <a:t>.</a:t>
            </a:r>
            <a:endParaRPr lang="en-US" sz="2800" dirty="0">
              <a:solidFill>
                <a:srgbClr val="002060"/>
              </a:solidFill>
              <a:cs typeface="Arial" pitchFamily="34" charset="0"/>
            </a:endParaRPr>
          </a:p>
        </p:txBody>
      </p:sp>
      <p:sp>
        <p:nvSpPr>
          <p:cNvPr id="19" name="Rectangle 10"/>
          <p:cNvSpPr>
            <a:spLocks noChangeArrowheads="1"/>
          </p:cNvSpPr>
          <p:nvPr/>
        </p:nvSpPr>
        <p:spPr bwMode="gray">
          <a:xfrm>
            <a:off x="707923" y="4254950"/>
            <a:ext cx="10481187"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20" name="Text Box 30"/>
          <p:cNvSpPr txBox="1">
            <a:spLocks noChangeArrowheads="1"/>
          </p:cNvSpPr>
          <p:nvPr/>
        </p:nvSpPr>
        <p:spPr bwMode="auto">
          <a:xfrm>
            <a:off x="707923" y="4321447"/>
            <a:ext cx="10323871"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a:solidFill>
                  <a:srgbClr val="002060"/>
                </a:solidFill>
                <a:cs typeface="Arial" pitchFamily="34" charset="0"/>
              </a:rPr>
              <a:t>4</a:t>
            </a:r>
            <a:r>
              <a:rPr lang="en-US" sz="2800" dirty="0" smtClean="0">
                <a:solidFill>
                  <a:srgbClr val="002060"/>
                </a:solidFill>
                <a:cs typeface="Arial" pitchFamily="34" charset="0"/>
              </a:rPr>
              <a:t>. </a:t>
            </a:r>
            <a:r>
              <a:rPr lang="en-US" sz="2800" dirty="0" err="1">
                <a:solidFill>
                  <a:srgbClr val="002060"/>
                </a:solidFill>
                <a:cs typeface="Arial" pitchFamily="34" charset="0"/>
              </a:rPr>
              <a:t>Chỉnh</a:t>
            </a:r>
            <a:r>
              <a:rPr lang="en-US" sz="2800" dirty="0">
                <a:solidFill>
                  <a:srgbClr val="002060"/>
                </a:solidFill>
                <a:cs typeface="Arial" pitchFamily="34" charset="0"/>
              </a:rPr>
              <a:t> </a:t>
            </a:r>
            <a:r>
              <a:rPr lang="en-US" sz="2800" dirty="0" err="1">
                <a:solidFill>
                  <a:srgbClr val="002060"/>
                </a:solidFill>
                <a:cs typeface="Arial" pitchFamily="34" charset="0"/>
              </a:rPr>
              <a:t>sửa</a:t>
            </a:r>
            <a:r>
              <a:rPr lang="en-US" sz="2800" dirty="0">
                <a:solidFill>
                  <a:srgbClr val="002060"/>
                </a:solidFill>
                <a:cs typeface="Arial" pitchFamily="34" charset="0"/>
              </a:rPr>
              <a:t> </a:t>
            </a:r>
            <a:r>
              <a:rPr lang="en-US" sz="2800" dirty="0" err="1">
                <a:solidFill>
                  <a:srgbClr val="002060"/>
                </a:solidFill>
                <a:cs typeface="Arial" pitchFamily="34" charset="0"/>
              </a:rPr>
              <a:t>phần</a:t>
            </a:r>
            <a:r>
              <a:rPr lang="en-US" sz="2800" dirty="0">
                <a:solidFill>
                  <a:srgbClr val="002060"/>
                </a:solidFill>
                <a:cs typeface="Arial" pitchFamily="34" charset="0"/>
              </a:rPr>
              <a:t> </a:t>
            </a:r>
            <a:r>
              <a:rPr lang="en-US" sz="2800" dirty="0" err="1">
                <a:solidFill>
                  <a:srgbClr val="002060"/>
                </a:solidFill>
                <a:cs typeface="Arial" pitchFamily="34" charset="0"/>
              </a:rPr>
              <a:t>mềm</a:t>
            </a:r>
            <a:r>
              <a:rPr lang="en-US" sz="2800" dirty="0">
                <a:solidFill>
                  <a:srgbClr val="002060"/>
                </a:solidFill>
                <a:cs typeface="Arial" pitchFamily="34" charset="0"/>
              </a:rPr>
              <a:t> </a:t>
            </a:r>
            <a:r>
              <a:rPr lang="en-US" sz="2800" dirty="0" err="1">
                <a:solidFill>
                  <a:srgbClr val="002060"/>
                </a:solidFill>
                <a:cs typeface="Arial" pitchFamily="34" charset="0"/>
              </a:rPr>
              <a:t>và</a:t>
            </a:r>
            <a:r>
              <a:rPr lang="en-US" sz="2800" dirty="0">
                <a:solidFill>
                  <a:srgbClr val="002060"/>
                </a:solidFill>
                <a:cs typeface="Arial" pitchFamily="34" charset="0"/>
              </a:rPr>
              <a:t> </a:t>
            </a:r>
            <a:r>
              <a:rPr lang="en-US" sz="2800" dirty="0" err="1">
                <a:solidFill>
                  <a:srgbClr val="002060"/>
                </a:solidFill>
                <a:cs typeface="Arial" pitchFamily="34" charset="0"/>
              </a:rPr>
              <a:t>điều</a:t>
            </a:r>
            <a:r>
              <a:rPr lang="en-US" sz="2800" dirty="0">
                <a:solidFill>
                  <a:srgbClr val="002060"/>
                </a:solidFill>
                <a:cs typeface="Arial" pitchFamily="34" charset="0"/>
              </a:rPr>
              <a:t> </a:t>
            </a:r>
            <a:r>
              <a:rPr lang="en-US" sz="2800" dirty="0" err="1">
                <a:solidFill>
                  <a:srgbClr val="002060"/>
                </a:solidFill>
                <a:cs typeface="Arial" pitchFamily="34" charset="0"/>
              </a:rPr>
              <a:t>chỉnh</a:t>
            </a:r>
            <a:r>
              <a:rPr lang="en-US" sz="2800" dirty="0">
                <a:solidFill>
                  <a:srgbClr val="002060"/>
                </a:solidFill>
                <a:cs typeface="Arial" pitchFamily="34" charset="0"/>
              </a:rPr>
              <a:t> </a:t>
            </a:r>
            <a:r>
              <a:rPr lang="en-US" sz="2800" dirty="0" err="1">
                <a:solidFill>
                  <a:srgbClr val="002060"/>
                </a:solidFill>
                <a:cs typeface="Arial" pitchFamily="34" charset="0"/>
              </a:rPr>
              <a:t>quy</a:t>
            </a:r>
            <a:r>
              <a:rPr lang="en-US" sz="2800" dirty="0">
                <a:solidFill>
                  <a:srgbClr val="002060"/>
                </a:solidFill>
                <a:cs typeface="Arial" pitchFamily="34" charset="0"/>
              </a:rPr>
              <a:t> </a:t>
            </a:r>
            <a:r>
              <a:rPr lang="en-US" sz="2800" dirty="0" err="1">
                <a:solidFill>
                  <a:srgbClr val="002060"/>
                </a:solidFill>
                <a:cs typeface="Arial" pitchFamily="34" charset="0"/>
              </a:rPr>
              <a:t>trình</a:t>
            </a:r>
            <a:r>
              <a:rPr lang="en-US" sz="2800" dirty="0">
                <a:solidFill>
                  <a:srgbClr val="002060"/>
                </a:solidFill>
                <a:cs typeface="Arial" pitchFamily="34" charset="0"/>
              </a:rPr>
              <a:t> </a:t>
            </a:r>
            <a:r>
              <a:rPr lang="en-US" sz="2800" dirty="0" err="1">
                <a:solidFill>
                  <a:srgbClr val="002060"/>
                </a:solidFill>
                <a:cs typeface="Arial" pitchFamily="34" charset="0"/>
              </a:rPr>
              <a:t>kinh</a:t>
            </a:r>
            <a:r>
              <a:rPr lang="en-US" sz="2800" dirty="0">
                <a:solidFill>
                  <a:srgbClr val="002060"/>
                </a:solidFill>
                <a:cs typeface="Arial" pitchFamily="34" charset="0"/>
              </a:rPr>
              <a:t> </a:t>
            </a:r>
            <a:r>
              <a:rPr lang="en-US" sz="2800" dirty="0" err="1">
                <a:solidFill>
                  <a:srgbClr val="002060"/>
                </a:solidFill>
                <a:cs typeface="Arial" pitchFamily="34" charset="0"/>
              </a:rPr>
              <a:t>doanh</a:t>
            </a:r>
            <a:endParaRPr lang="en-US" sz="2800" dirty="0">
              <a:solidFill>
                <a:srgbClr val="002060"/>
              </a:solidFill>
              <a:cs typeface="Arial" pitchFamily="34" charset="0"/>
            </a:endParaRPr>
          </a:p>
        </p:txBody>
      </p:sp>
      <p:sp>
        <p:nvSpPr>
          <p:cNvPr id="12" name="Rectangle 24"/>
          <p:cNvSpPr>
            <a:spLocks noChangeArrowheads="1"/>
          </p:cNvSpPr>
          <p:nvPr/>
        </p:nvSpPr>
        <p:spPr bwMode="gray">
          <a:xfrm>
            <a:off x="707923" y="5223933"/>
            <a:ext cx="10481187" cy="702898"/>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3" name="Text Box 30"/>
          <p:cNvSpPr txBox="1">
            <a:spLocks noChangeArrowheads="1"/>
          </p:cNvSpPr>
          <p:nvPr/>
        </p:nvSpPr>
        <p:spPr bwMode="auto">
          <a:xfrm>
            <a:off x="707923" y="5332610"/>
            <a:ext cx="10323871"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5</a:t>
            </a:r>
            <a:r>
              <a:rPr lang="en-US" sz="2800" dirty="0" smtClean="0">
                <a:solidFill>
                  <a:srgbClr val="002060"/>
                </a:solidFill>
                <a:cs typeface="Arial" pitchFamily="34" charset="0"/>
              </a:rPr>
              <a:t>. </a:t>
            </a:r>
            <a:r>
              <a:rPr lang="vi-VN" sz="2800" dirty="0">
                <a:solidFill>
                  <a:srgbClr val="002060"/>
                </a:solidFill>
                <a:cs typeface="Arial" pitchFamily="34" charset="0"/>
              </a:rPr>
              <a:t>Những người sử dụng cuối (end users)</a:t>
            </a:r>
            <a:endParaRPr lang="en-US" sz="2800" dirty="0">
              <a:solidFill>
                <a:srgbClr val="002060"/>
              </a:solidFill>
              <a:cs typeface="Arial" pitchFamily="34" charset="0"/>
            </a:endParaRPr>
          </a:p>
        </p:txBody>
      </p:sp>
    </p:spTree>
    <p:extLst>
      <p:ext uri="{BB962C8B-B14F-4D97-AF65-F5344CB8AC3E}">
        <p14:creationId xmlns:p14="http://schemas.microsoft.com/office/powerpoint/2010/main" val="401301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1. </a:t>
            </a:r>
            <a:r>
              <a:rPr lang="en-US" sz="2400" dirty="0" err="1" smtClean="0">
                <a:solidFill>
                  <a:schemeClr val="bg1"/>
                </a:solidFill>
                <a:latin typeface="Calibri" pitchFamily="34" charset="0"/>
                <a:ea typeface="Calibri" pitchFamily="34" charset="0"/>
                <a:cs typeface="Calibri" pitchFamily="34" charset="0"/>
              </a:rPr>
              <a:t>Trưởng</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dự</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án</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triển</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khai</a:t>
            </a:r>
            <a:r>
              <a:rPr lang="en-US" sz="2400" dirty="0" smtClean="0">
                <a:solidFill>
                  <a:schemeClr val="bg1"/>
                </a:solidFill>
                <a:latin typeface="Calibri" pitchFamily="34" charset="0"/>
                <a:ea typeface="Calibri" pitchFamily="34" charset="0"/>
                <a:cs typeface="Calibri" pitchFamily="34" charset="0"/>
              </a:rPr>
              <a:t> ERP</a:t>
            </a:r>
            <a:endParaRPr lang="en-US" sz="2400" dirty="0">
              <a:solidFill>
                <a:schemeClr val="bg1"/>
              </a:solidFill>
              <a:latin typeface="Calibri" pitchFamily="34" charset="0"/>
              <a:ea typeface="Calibri" pitchFamily="34" charset="0"/>
              <a:cs typeface="Calibri" pitchFamily="34" charset="0"/>
            </a:endParaRPr>
          </a:p>
        </p:txBody>
      </p:sp>
      <p:sp>
        <p:nvSpPr>
          <p:cNvPr id="14" name="Text Box 30"/>
          <p:cNvSpPr txBox="1">
            <a:spLocks noChangeArrowheads="1"/>
          </p:cNvSpPr>
          <p:nvPr/>
        </p:nvSpPr>
        <p:spPr bwMode="auto">
          <a:xfrm>
            <a:off x="501445" y="1249828"/>
            <a:ext cx="10576461" cy="96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1. </a:t>
            </a:r>
            <a:r>
              <a:rPr lang="vi-VN" sz="2800" dirty="0">
                <a:solidFill>
                  <a:srgbClr val="002060"/>
                </a:solidFill>
                <a:cs typeface="Arial" pitchFamily="34" charset="0"/>
              </a:rPr>
              <a:t>Có quyền lực, có tiếng nói trong doanh nghiệp, phải là thành viên ban giám đốc của công </a:t>
            </a:r>
            <a:r>
              <a:rPr lang="vi-VN" sz="2800" dirty="0" smtClean="0">
                <a:solidFill>
                  <a:srgbClr val="002060"/>
                </a:solidFill>
                <a:cs typeface="Arial" pitchFamily="34" charset="0"/>
              </a:rPr>
              <a:t>ty</a:t>
            </a:r>
            <a:r>
              <a:rPr lang="en-US" sz="2800" dirty="0" smtClean="0">
                <a:solidFill>
                  <a:srgbClr val="002060"/>
                </a:solidFill>
                <a:cs typeface="Arial" pitchFamily="34" charset="0"/>
              </a:rPr>
              <a:t>.</a:t>
            </a:r>
            <a:endParaRPr lang="en-US" sz="2800" dirty="0">
              <a:solidFill>
                <a:srgbClr val="002060"/>
              </a:solidFill>
              <a:cs typeface="Arial" pitchFamily="34" charset="0"/>
            </a:endParaRPr>
          </a:p>
        </p:txBody>
      </p:sp>
      <p:sp>
        <p:nvSpPr>
          <p:cNvPr id="15" name="Text Box 30"/>
          <p:cNvSpPr txBox="1">
            <a:spLocks noChangeArrowheads="1"/>
          </p:cNvSpPr>
          <p:nvPr/>
        </p:nvSpPr>
        <p:spPr bwMode="auto">
          <a:xfrm>
            <a:off x="424432" y="2668188"/>
            <a:ext cx="10292729" cy="96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2. </a:t>
            </a:r>
            <a:r>
              <a:rPr lang="en-US" sz="2800" dirty="0" err="1">
                <a:solidFill>
                  <a:srgbClr val="002060"/>
                </a:solidFill>
                <a:cs typeface="Arial" pitchFamily="34" charset="0"/>
              </a:rPr>
              <a:t>Có</a:t>
            </a:r>
            <a:r>
              <a:rPr lang="en-US" sz="2800" dirty="0">
                <a:solidFill>
                  <a:srgbClr val="002060"/>
                </a:solidFill>
                <a:cs typeface="Arial" pitchFamily="34" charset="0"/>
              </a:rPr>
              <a:t> </a:t>
            </a:r>
            <a:r>
              <a:rPr lang="en-US" sz="2800" dirty="0" err="1">
                <a:solidFill>
                  <a:srgbClr val="002060"/>
                </a:solidFill>
                <a:cs typeface="Arial" pitchFamily="34" charset="0"/>
              </a:rPr>
              <a:t>hiểu</a:t>
            </a:r>
            <a:r>
              <a:rPr lang="en-US" sz="2800" dirty="0">
                <a:solidFill>
                  <a:srgbClr val="002060"/>
                </a:solidFill>
                <a:cs typeface="Arial" pitchFamily="34" charset="0"/>
              </a:rPr>
              <a:t> </a:t>
            </a:r>
            <a:r>
              <a:rPr lang="en-US" sz="2800" dirty="0" err="1">
                <a:solidFill>
                  <a:srgbClr val="002060"/>
                </a:solidFill>
                <a:cs typeface="Arial" pitchFamily="34" charset="0"/>
              </a:rPr>
              <a:t>biết</a:t>
            </a:r>
            <a:r>
              <a:rPr lang="en-US" sz="2800" dirty="0">
                <a:solidFill>
                  <a:srgbClr val="002060"/>
                </a:solidFill>
                <a:cs typeface="Arial" pitchFamily="34" charset="0"/>
              </a:rPr>
              <a:t> </a:t>
            </a:r>
            <a:r>
              <a:rPr lang="en-US" sz="2800" dirty="0" err="1">
                <a:solidFill>
                  <a:srgbClr val="002060"/>
                </a:solidFill>
                <a:cs typeface="Arial" pitchFamily="34" charset="0"/>
              </a:rPr>
              <a:t>tốt</a:t>
            </a:r>
            <a:r>
              <a:rPr lang="en-US" sz="2800" dirty="0">
                <a:solidFill>
                  <a:srgbClr val="002060"/>
                </a:solidFill>
                <a:cs typeface="Arial" pitchFamily="34" charset="0"/>
              </a:rPr>
              <a:t> </a:t>
            </a:r>
            <a:r>
              <a:rPr lang="en-US" sz="2800" dirty="0" err="1">
                <a:solidFill>
                  <a:srgbClr val="002060"/>
                </a:solidFill>
                <a:cs typeface="Arial" pitchFamily="34" charset="0"/>
              </a:rPr>
              <a:t>các</a:t>
            </a:r>
            <a:r>
              <a:rPr lang="en-US" sz="2800" dirty="0">
                <a:solidFill>
                  <a:srgbClr val="002060"/>
                </a:solidFill>
                <a:cs typeface="Arial" pitchFamily="34" charset="0"/>
              </a:rPr>
              <a:t> </a:t>
            </a:r>
            <a:r>
              <a:rPr lang="en-US" sz="2800" dirty="0" err="1">
                <a:solidFill>
                  <a:srgbClr val="002060"/>
                </a:solidFill>
                <a:cs typeface="Arial" pitchFamily="34" charset="0"/>
              </a:rPr>
              <a:t>quy</a:t>
            </a:r>
            <a:r>
              <a:rPr lang="en-US" sz="2800" dirty="0">
                <a:solidFill>
                  <a:srgbClr val="002060"/>
                </a:solidFill>
                <a:cs typeface="Arial" pitchFamily="34" charset="0"/>
              </a:rPr>
              <a:t> </a:t>
            </a:r>
            <a:r>
              <a:rPr lang="en-US" sz="2800" dirty="0" err="1">
                <a:solidFill>
                  <a:srgbClr val="002060"/>
                </a:solidFill>
                <a:cs typeface="Arial" pitchFamily="34" charset="0"/>
              </a:rPr>
              <a:t>trình</a:t>
            </a:r>
            <a:r>
              <a:rPr lang="en-US" sz="2800" dirty="0">
                <a:solidFill>
                  <a:srgbClr val="002060"/>
                </a:solidFill>
                <a:cs typeface="Arial" pitchFamily="34" charset="0"/>
              </a:rPr>
              <a:t> </a:t>
            </a:r>
            <a:r>
              <a:rPr lang="en-US" sz="2800" dirty="0" err="1">
                <a:solidFill>
                  <a:srgbClr val="002060"/>
                </a:solidFill>
                <a:cs typeface="Arial" pitchFamily="34" charset="0"/>
              </a:rPr>
              <a:t>kinh</a:t>
            </a:r>
            <a:r>
              <a:rPr lang="en-US" sz="2800" dirty="0">
                <a:solidFill>
                  <a:srgbClr val="002060"/>
                </a:solidFill>
                <a:cs typeface="Arial" pitchFamily="34" charset="0"/>
              </a:rPr>
              <a:t> </a:t>
            </a:r>
            <a:r>
              <a:rPr lang="en-US" sz="2800" dirty="0" err="1">
                <a:solidFill>
                  <a:srgbClr val="002060"/>
                </a:solidFill>
                <a:cs typeface="Arial" pitchFamily="34" charset="0"/>
              </a:rPr>
              <a:t>doanh</a:t>
            </a:r>
            <a:r>
              <a:rPr lang="en-US" sz="2800" dirty="0">
                <a:solidFill>
                  <a:srgbClr val="002060"/>
                </a:solidFill>
                <a:cs typeface="Arial" pitchFamily="34" charset="0"/>
              </a:rPr>
              <a:t> </a:t>
            </a:r>
            <a:r>
              <a:rPr lang="en-US" sz="2800" dirty="0" err="1">
                <a:solidFill>
                  <a:srgbClr val="002060"/>
                </a:solidFill>
                <a:cs typeface="Arial" pitchFamily="34" charset="0"/>
              </a:rPr>
              <a:t>trong</a:t>
            </a:r>
            <a:r>
              <a:rPr lang="en-US" sz="2800" dirty="0">
                <a:solidFill>
                  <a:srgbClr val="002060"/>
                </a:solidFill>
                <a:cs typeface="Arial" pitchFamily="34" charset="0"/>
              </a:rPr>
              <a:t> </a:t>
            </a:r>
            <a:r>
              <a:rPr lang="en-US" sz="2800" dirty="0" err="1">
                <a:solidFill>
                  <a:srgbClr val="002060"/>
                </a:solidFill>
                <a:cs typeface="Arial" pitchFamily="34" charset="0"/>
              </a:rPr>
              <a:t>công</a:t>
            </a:r>
            <a:r>
              <a:rPr lang="en-US" sz="2800" dirty="0">
                <a:solidFill>
                  <a:srgbClr val="002060"/>
                </a:solidFill>
                <a:cs typeface="Arial" pitchFamily="34" charset="0"/>
              </a:rPr>
              <a:t> ty </a:t>
            </a:r>
            <a:r>
              <a:rPr lang="en-US" sz="2800" dirty="0" err="1">
                <a:solidFill>
                  <a:srgbClr val="002060"/>
                </a:solidFill>
                <a:cs typeface="Arial" pitchFamily="34" charset="0"/>
              </a:rPr>
              <a:t>và</a:t>
            </a:r>
            <a:r>
              <a:rPr lang="en-US" sz="2800" dirty="0">
                <a:solidFill>
                  <a:srgbClr val="002060"/>
                </a:solidFill>
                <a:cs typeface="Arial" pitchFamily="34" charset="0"/>
              </a:rPr>
              <a:t> </a:t>
            </a:r>
            <a:r>
              <a:rPr lang="en-US" sz="2800" dirty="0" err="1">
                <a:solidFill>
                  <a:srgbClr val="002060"/>
                </a:solidFill>
                <a:cs typeface="Arial" pitchFamily="34" charset="0"/>
              </a:rPr>
              <a:t>hiểu</a:t>
            </a:r>
            <a:r>
              <a:rPr lang="en-US" sz="2800" dirty="0">
                <a:solidFill>
                  <a:srgbClr val="002060"/>
                </a:solidFill>
                <a:cs typeface="Arial" pitchFamily="34" charset="0"/>
              </a:rPr>
              <a:t> </a:t>
            </a:r>
            <a:r>
              <a:rPr lang="en-US" sz="2800" dirty="0" err="1">
                <a:solidFill>
                  <a:srgbClr val="002060"/>
                </a:solidFill>
                <a:cs typeface="Arial" pitchFamily="34" charset="0"/>
              </a:rPr>
              <a:t>biết</a:t>
            </a:r>
            <a:r>
              <a:rPr lang="en-US" sz="2800" dirty="0">
                <a:solidFill>
                  <a:srgbClr val="002060"/>
                </a:solidFill>
                <a:cs typeface="Arial" pitchFamily="34" charset="0"/>
              </a:rPr>
              <a:t> </a:t>
            </a:r>
            <a:r>
              <a:rPr lang="en-US" sz="2800" dirty="0" err="1">
                <a:solidFill>
                  <a:srgbClr val="002060"/>
                </a:solidFill>
                <a:cs typeface="Arial" pitchFamily="34" charset="0"/>
              </a:rPr>
              <a:t>tổng</a:t>
            </a:r>
            <a:r>
              <a:rPr lang="en-US" sz="2800" dirty="0">
                <a:solidFill>
                  <a:srgbClr val="002060"/>
                </a:solidFill>
                <a:cs typeface="Arial" pitchFamily="34" charset="0"/>
              </a:rPr>
              <a:t> </a:t>
            </a:r>
            <a:r>
              <a:rPr lang="en-US" sz="2800" dirty="0" err="1">
                <a:solidFill>
                  <a:srgbClr val="002060"/>
                </a:solidFill>
                <a:cs typeface="Arial" pitchFamily="34" charset="0"/>
              </a:rPr>
              <a:t>quan</a:t>
            </a:r>
            <a:r>
              <a:rPr lang="en-US" sz="2800" dirty="0">
                <a:solidFill>
                  <a:srgbClr val="002060"/>
                </a:solidFill>
                <a:cs typeface="Arial" pitchFamily="34" charset="0"/>
              </a:rPr>
              <a:t> </a:t>
            </a:r>
            <a:r>
              <a:rPr lang="en-US" sz="2800" dirty="0" err="1">
                <a:solidFill>
                  <a:srgbClr val="002060"/>
                </a:solidFill>
                <a:cs typeface="Arial" pitchFamily="34" charset="0"/>
              </a:rPr>
              <a:t>về</a:t>
            </a:r>
            <a:r>
              <a:rPr lang="en-US" sz="2800" dirty="0">
                <a:solidFill>
                  <a:srgbClr val="002060"/>
                </a:solidFill>
                <a:cs typeface="Arial" pitchFamily="34" charset="0"/>
              </a:rPr>
              <a:t> </a:t>
            </a:r>
            <a:r>
              <a:rPr lang="en-US" sz="2800" dirty="0" err="1">
                <a:solidFill>
                  <a:srgbClr val="002060"/>
                </a:solidFill>
                <a:cs typeface="Arial" pitchFamily="34" charset="0"/>
              </a:rPr>
              <a:t>hệ</a:t>
            </a:r>
            <a:r>
              <a:rPr lang="en-US" sz="2800" dirty="0">
                <a:solidFill>
                  <a:srgbClr val="002060"/>
                </a:solidFill>
                <a:cs typeface="Arial" pitchFamily="34" charset="0"/>
              </a:rPr>
              <a:t> </a:t>
            </a:r>
            <a:r>
              <a:rPr lang="en-US" sz="2800" dirty="0" err="1">
                <a:solidFill>
                  <a:srgbClr val="002060"/>
                </a:solidFill>
                <a:cs typeface="Arial" pitchFamily="34" charset="0"/>
              </a:rPr>
              <a:t>thống</a:t>
            </a:r>
            <a:r>
              <a:rPr lang="en-US" sz="2800" dirty="0">
                <a:solidFill>
                  <a:srgbClr val="002060"/>
                </a:solidFill>
                <a:cs typeface="Arial" pitchFamily="34" charset="0"/>
              </a:rPr>
              <a:t> </a:t>
            </a:r>
            <a:r>
              <a:rPr lang="en-US" sz="2800" dirty="0" smtClean="0">
                <a:solidFill>
                  <a:srgbClr val="002060"/>
                </a:solidFill>
                <a:cs typeface="Arial" pitchFamily="34" charset="0"/>
              </a:rPr>
              <a:t>ERP.</a:t>
            </a:r>
            <a:endParaRPr lang="en-US" sz="2800" dirty="0">
              <a:solidFill>
                <a:srgbClr val="002060"/>
              </a:solidFill>
              <a:cs typeface="Arial" pitchFamily="34" charset="0"/>
            </a:endParaRPr>
          </a:p>
        </p:txBody>
      </p:sp>
      <p:sp>
        <p:nvSpPr>
          <p:cNvPr id="16" name="Text Box 30"/>
          <p:cNvSpPr txBox="1">
            <a:spLocks noChangeArrowheads="1"/>
          </p:cNvSpPr>
          <p:nvPr/>
        </p:nvSpPr>
        <p:spPr bwMode="auto">
          <a:xfrm>
            <a:off x="424432" y="4079175"/>
            <a:ext cx="10653474" cy="139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marL="0" lvl="1" indent="0"/>
            <a:r>
              <a:rPr lang="en-US" sz="2800" dirty="0" smtClean="0">
                <a:solidFill>
                  <a:srgbClr val="002060"/>
                </a:solidFill>
                <a:cs typeface="Arial" pitchFamily="34" charset="0"/>
              </a:rPr>
              <a:t>3. </a:t>
            </a:r>
            <a:r>
              <a:rPr lang="vi-VN" sz="2800" dirty="0">
                <a:solidFill>
                  <a:srgbClr val="002060"/>
                </a:solidFill>
                <a:cs typeface="Arial" pitchFamily="34" charset="0"/>
              </a:rPr>
              <a:t>Có thời gian cho dự án, có trách nhiệm, mong muốn triển khai áp dụng hệ thống </a:t>
            </a:r>
            <a:r>
              <a:rPr lang="vi-VN" sz="2800" dirty="0" smtClean="0">
                <a:solidFill>
                  <a:srgbClr val="002060"/>
                </a:solidFill>
                <a:cs typeface="Arial" pitchFamily="34" charset="0"/>
              </a:rPr>
              <a:t>ERP</a:t>
            </a:r>
            <a:r>
              <a:rPr lang="en-US" sz="2800" dirty="0" smtClean="0">
                <a:solidFill>
                  <a:srgbClr val="002060"/>
                </a:solidFill>
                <a:cs typeface="Arial" pitchFamily="34" charset="0"/>
              </a:rPr>
              <a:t> </a:t>
            </a:r>
            <a:r>
              <a:rPr lang="vi-VN" sz="2800" dirty="0" smtClean="0">
                <a:solidFill>
                  <a:srgbClr val="002060"/>
                </a:solidFill>
                <a:cs typeface="Arial" pitchFamily="34" charset="0"/>
              </a:rPr>
              <a:t>mang </a:t>
            </a:r>
            <a:r>
              <a:rPr lang="vi-VN" sz="2800" dirty="0">
                <a:solidFill>
                  <a:srgbClr val="002060"/>
                </a:solidFill>
                <a:cs typeface="Arial" pitchFamily="34" charset="0"/>
              </a:rPr>
              <a:t>lại nhiều lợi ích to lớn cho doanh nghiệp.</a:t>
            </a:r>
            <a:endParaRPr lang="en-US" sz="2800" dirty="0">
              <a:solidFill>
                <a:srgbClr val="002060"/>
              </a:solidFill>
              <a:cs typeface="Arial" pitchFamily="34" charset="0"/>
            </a:endParaRPr>
          </a:p>
        </p:txBody>
      </p:sp>
    </p:spTree>
    <p:extLst>
      <p:ext uri="{BB962C8B-B14F-4D97-AF65-F5344CB8AC3E}">
        <p14:creationId xmlns:p14="http://schemas.microsoft.com/office/powerpoint/2010/main" val="85293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4699000" y="214370"/>
            <a:ext cx="7223489"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2. </a:t>
            </a:r>
            <a:r>
              <a:rPr lang="vi-VN" sz="2400" dirty="0">
                <a:solidFill>
                  <a:schemeClr val="bg1"/>
                </a:solidFill>
                <a:latin typeface="Calibri" pitchFamily="34" charset="0"/>
                <a:ea typeface="Calibri" pitchFamily="34" charset="0"/>
                <a:cs typeface="Calibri" pitchFamily="34" charset="0"/>
              </a:rPr>
              <a:t>Đội dự án, những người sử dụng chính (key users)</a:t>
            </a:r>
            <a:endParaRPr lang="en-US" sz="2400" dirty="0">
              <a:solidFill>
                <a:schemeClr val="bg1"/>
              </a:solidFill>
              <a:latin typeface="Calibri" pitchFamily="34" charset="0"/>
              <a:ea typeface="Calibri" pitchFamily="34" charset="0"/>
              <a:cs typeface="Calibri" pitchFamily="34" charset="0"/>
            </a:endParaRPr>
          </a:p>
        </p:txBody>
      </p:sp>
      <p:sp>
        <p:nvSpPr>
          <p:cNvPr id="14" name="Text Box 30"/>
          <p:cNvSpPr txBox="1">
            <a:spLocks noChangeArrowheads="1"/>
          </p:cNvSpPr>
          <p:nvPr/>
        </p:nvSpPr>
        <p:spPr bwMode="auto">
          <a:xfrm>
            <a:off x="501445" y="1249828"/>
            <a:ext cx="10576461" cy="18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1. </a:t>
            </a:r>
            <a:r>
              <a:rPr lang="vi-VN" sz="2800" dirty="0">
                <a:solidFill>
                  <a:srgbClr val="002060"/>
                </a:solidFill>
                <a:cs typeface="Arial" pitchFamily="34" charset="0"/>
              </a:rPr>
              <a:t>Đội dự án triển khai ERP gồm những thành phần sau:</a:t>
            </a:r>
          </a:p>
          <a:p>
            <a:r>
              <a:rPr lang="vi-VN" sz="2800" dirty="0">
                <a:solidFill>
                  <a:srgbClr val="002060"/>
                </a:solidFill>
                <a:cs typeface="Arial" pitchFamily="34" charset="0"/>
              </a:rPr>
              <a:t>Các trưởng bộ </a:t>
            </a:r>
            <a:r>
              <a:rPr lang="vi-VN" sz="2800" dirty="0" smtClean="0">
                <a:solidFill>
                  <a:srgbClr val="002060"/>
                </a:solidFill>
                <a:cs typeface="Arial" pitchFamily="34" charset="0"/>
              </a:rPr>
              <a:t>phận;</a:t>
            </a:r>
            <a:r>
              <a:rPr lang="en-US" sz="2800" dirty="0" smtClean="0">
                <a:solidFill>
                  <a:srgbClr val="002060"/>
                </a:solidFill>
                <a:cs typeface="Arial" pitchFamily="34" charset="0"/>
              </a:rPr>
              <a:t> </a:t>
            </a:r>
            <a:r>
              <a:rPr lang="vi-VN" sz="2800" dirty="0" smtClean="0">
                <a:solidFill>
                  <a:srgbClr val="002060"/>
                </a:solidFill>
                <a:cs typeface="Arial" pitchFamily="34" charset="0"/>
              </a:rPr>
              <a:t>Những </a:t>
            </a:r>
            <a:r>
              <a:rPr lang="vi-VN" sz="2800" dirty="0">
                <a:solidFill>
                  <a:srgbClr val="002060"/>
                </a:solidFill>
                <a:cs typeface="Arial" pitchFamily="34" charset="0"/>
              </a:rPr>
              <a:t>người dùng chính (key users);</a:t>
            </a:r>
          </a:p>
          <a:p>
            <a:r>
              <a:rPr lang="vi-VN" sz="2800" dirty="0">
                <a:solidFill>
                  <a:srgbClr val="002060"/>
                </a:solidFill>
                <a:cs typeface="Arial" pitchFamily="34" charset="0"/>
              </a:rPr>
              <a:t>Các cán bộ tin học, nắm rõ hệ thống tin học cũng như hệ thống ERP về mặt kỹ thuật.</a:t>
            </a:r>
          </a:p>
        </p:txBody>
      </p:sp>
      <p:sp>
        <p:nvSpPr>
          <p:cNvPr id="15" name="Text Box 30"/>
          <p:cNvSpPr txBox="1">
            <a:spLocks noChangeArrowheads="1"/>
          </p:cNvSpPr>
          <p:nvPr/>
        </p:nvSpPr>
        <p:spPr bwMode="auto">
          <a:xfrm>
            <a:off x="424432" y="3252955"/>
            <a:ext cx="10916668" cy="139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2. </a:t>
            </a:r>
            <a:r>
              <a:rPr lang="vi-VN" sz="2800" dirty="0">
                <a:solidFill>
                  <a:srgbClr val="002060"/>
                </a:solidFill>
                <a:cs typeface="Arial" pitchFamily="34" charset="0"/>
              </a:rPr>
              <a:t>Key users nên chọn là những người trẻ, có trình độ, khả năng học hỏi, nắm những cái mới nhanh, nắm rõ nghiệp vụ, quy trình kinh doanh ở các bộ phận trong doanh nghiệp</a:t>
            </a:r>
            <a:r>
              <a:rPr lang="en-US" sz="2800" dirty="0" smtClean="0">
                <a:solidFill>
                  <a:srgbClr val="002060"/>
                </a:solidFill>
                <a:cs typeface="Arial" pitchFamily="34" charset="0"/>
              </a:rPr>
              <a:t>.</a:t>
            </a:r>
            <a:endParaRPr lang="en-US" sz="2800" dirty="0">
              <a:solidFill>
                <a:srgbClr val="002060"/>
              </a:solidFill>
              <a:cs typeface="Arial" pitchFamily="34" charset="0"/>
            </a:endParaRPr>
          </a:p>
        </p:txBody>
      </p:sp>
      <p:sp>
        <p:nvSpPr>
          <p:cNvPr id="16" name="Text Box 30"/>
          <p:cNvSpPr txBox="1">
            <a:spLocks noChangeArrowheads="1"/>
          </p:cNvSpPr>
          <p:nvPr/>
        </p:nvSpPr>
        <p:spPr bwMode="auto">
          <a:xfrm>
            <a:off x="424432" y="5044375"/>
            <a:ext cx="10916668"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marL="0" lvl="1" indent="0"/>
            <a:r>
              <a:rPr lang="en-US" sz="2800" dirty="0" smtClean="0">
                <a:solidFill>
                  <a:srgbClr val="002060"/>
                </a:solidFill>
                <a:cs typeface="Arial" pitchFamily="34" charset="0"/>
              </a:rPr>
              <a:t>3. </a:t>
            </a:r>
            <a:r>
              <a:rPr lang="en-US" sz="2800" dirty="0" err="1" smtClean="0">
                <a:solidFill>
                  <a:srgbClr val="002060"/>
                </a:solidFill>
                <a:cs typeface="Arial" pitchFamily="34" charset="0"/>
              </a:rPr>
              <a:t>Cần</a:t>
            </a:r>
            <a:r>
              <a:rPr lang="en-US" sz="2800" dirty="0" smtClean="0">
                <a:solidFill>
                  <a:srgbClr val="002060"/>
                </a:solidFill>
                <a:cs typeface="Arial" pitchFamily="34" charset="0"/>
              </a:rPr>
              <a:t> </a:t>
            </a:r>
            <a:r>
              <a:rPr lang="en-US" sz="2800" dirty="0" err="1" smtClean="0">
                <a:solidFill>
                  <a:srgbClr val="002060"/>
                </a:solidFill>
                <a:cs typeface="Arial" pitchFamily="34" charset="0"/>
              </a:rPr>
              <a:t>có</a:t>
            </a:r>
            <a:r>
              <a:rPr lang="en-US" sz="2800" dirty="0" smtClean="0">
                <a:solidFill>
                  <a:srgbClr val="002060"/>
                </a:solidFill>
                <a:cs typeface="Arial" pitchFamily="34" charset="0"/>
              </a:rPr>
              <a:t> key user </a:t>
            </a:r>
            <a:r>
              <a:rPr lang="en-US" sz="2800" dirty="0" err="1" smtClean="0">
                <a:solidFill>
                  <a:srgbClr val="002060"/>
                </a:solidFill>
                <a:cs typeface="Arial" pitchFamily="34" charset="0"/>
              </a:rPr>
              <a:t>toàn</a:t>
            </a:r>
            <a:r>
              <a:rPr lang="en-US" sz="2800" dirty="0" smtClean="0">
                <a:solidFill>
                  <a:srgbClr val="002060"/>
                </a:solidFill>
                <a:cs typeface="Arial" pitchFamily="34" charset="0"/>
              </a:rPr>
              <a:t> </a:t>
            </a:r>
            <a:r>
              <a:rPr lang="en-US" sz="2800" dirty="0" err="1" smtClean="0">
                <a:solidFill>
                  <a:srgbClr val="002060"/>
                </a:solidFill>
                <a:cs typeface="Arial" pitchFamily="34" charset="0"/>
              </a:rPr>
              <a:t>thời</a:t>
            </a:r>
            <a:r>
              <a:rPr lang="en-US" sz="2800" dirty="0" smtClean="0">
                <a:solidFill>
                  <a:srgbClr val="002060"/>
                </a:solidFill>
                <a:cs typeface="Arial" pitchFamily="34" charset="0"/>
              </a:rPr>
              <a:t> </a:t>
            </a:r>
            <a:r>
              <a:rPr lang="en-US" sz="2800" dirty="0" err="1" smtClean="0">
                <a:solidFill>
                  <a:srgbClr val="002060"/>
                </a:solidFill>
                <a:cs typeface="Arial" pitchFamily="34" charset="0"/>
              </a:rPr>
              <a:t>gian</a:t>
            </a:r>
            <a:r>
              <a:rPr lang="en-US" sz="2800" dirty="0" smtClean="0">
                <a:solidFill>
                  <a:srgbClr val="002060"/>
                </a:solidFill>
                <a:cs typeface="Arial" pitchFamily="34" charset="0"/>
              </a:rPr>
              <a:t> </a:t>
            </a:r>
            <a:r>
              <a:rPr lang="en-US" sz="2800" dirty="0" err="1" smtClean="0">
                <a:solidFill>
                  <a:srgbClr val="002060"/>
                </a:solidFill>
                <a:cs typeface="Arial" pitchFamily="34" charset="0"/>
              </a:rPr>
              <a:t>hoặc</a:t>
            </a:r>
            <a:r>
              <a:rPr lang="en-US" sz="2800" dirty="0" smtClean="0">
                <a:solidFill>
                  <a:srgbClr val="002060"/>
                </a:solidFill>
                <a:cs typeface="Arial" pitchFamily="34" charset="0"/>
              </a:rPr>
              <a:t> </a:t>
            </a:r>
            <a:r>
              <a:rPr lang="en-US" sz="2800" dirty="0" err="1" smtClean="0">
                <a:solidFill>
                  <a:srgbClr val="002060"/>
                </a:solidFill>
                <a:cs typeface="Arial" pitchFamily="34" charset="0"/>
              </a:rPr>
              <a:t>gần</a:t>
            </a:r>
            <a:r>
              <a:rPr lang="en-US" sz="2800" dirty="0" smtClean="0">
                <a:solidFill>
                  <a:srgbClr val="002060"/>
                </a:solidFill>
                <a:cs typeface="Arial" pitchFamily="34" charset="0"/>
              </a:rPr>
              <a:t> </a:t>
            </a:r>
            <a:r>
              <a:rPr lang="en-US" sz="2800" dirty="0" err="1" smtClean="0">
                <a:solidFill>
                  <a:srgbClr val="002060"/>
                </a:solidFill>
                <a:cs typeface="Arial" pitchFamily="34" charset="0"/>
              </a:rPr>
              <a:t>như</a:t>
            </a:r>
            <a:r>
              <a:rPr lang="en-US" sz="2800" dirty="0" smtClean="0">
                <a:solidFill>
                  <a:srgbClr val="002060"/>
                </a:solidFill>
                <a:cs typeface="Arial" pitchFamily="34" charset="0"/>
              </a:rPr>
              <a:t> </a:t>
            </a:r>
            <a:r>
              <a:rPr lang="en-US" sz="2800" dirty="0" err="1" smtClean="0">
                <a:solidFill>
                  <a:srgbClr val="002060"/>
                </a:solidFill>
                <a:cs typeface="Arial" pitchFamily="34" charset="0"/>
              </a:rPr>
              <a:t>toàn</a:t>
            </a:r>
            <a:r>
              <a:rPr lang="en-US" sz="2800" dirty="0" smtClean="0">
                <a:solidFill>
                  <a:srgbClr val="002060"/>
                </a:solidFill>
                <a:cs typeface="Arial" pitchFamily="34" charset="0"/>
              </a:rPr>
              <a:t> </a:t>
            </a:r>
            <a:r>
              <a:rPr lang="en-US" sz="2800" dirty="0" err="1" smtClean="0">
                <a:solidFill>
                  <a:srgbClr val="002060"/>
                </a:solidFill>
                <a:cs typeface="Arial" pitchFamily="34" charset="0"/>
              </a:rPr>
              <a:t>thời</a:t>
            </a:r>
            <a:r>
              <a:rPr lang="en-US" sz="2800" dirty="0" smtClean="0">
                <a:solidFill>
                  <a:srgbClr val="002060"/>
                </a:solidFill>
                <a:cs typeface="Arial" pitchFamily="34" charset="0"/>
              </a:rPr>
              <a:t> </a:t>
            </a:r>
            <a:r>
              <a:rPr lang="en-US" sz="2800" dirty="0" err="1" smtClean="0">
                <a:solidFill>
                  <a:srgbClr val="002060"/>
                </a:solidFill>
                <a:cs typeface="Arial" pitchFamily="34" charset="0"/>
              </a:rPr>
              <a:t>gian</a:t>
            </a:r>
            <a:endParaRPr lang="en-US" sz="2800" dirty="0">
              <a:solidFill>
                <a:srgbClr val="002060"/>
              </a:solidFill>
              <a:cs typeface="Arial" pitchFamily="34" charset="0"/>
            </a:endParaRPr>
          </a:p>
        </p:txBody>
      </p:sp>
    </p:spTree>
    <p:extLst>
      <p:ext uri="{BB962C8B-B14F-4D97-AF65-F5344CB8AC3E}">
        <p14:creationId xmlns:p14="http://schemas.microsoft.com/office/powerpoint/2010/main" val="2822559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4699000" y="214370"/>
            <a:ext cx="7223489"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a:solidFill>
                  <a:schemeClr val="bg1"/>
                </a:solidFill>
                <a:latin typeface="Calibri" pitchFamily="34" charset="0"/>
                <a:ea typeface="Calibri" pitchFamily="34" charset="0"/>
                <a:cs typeface="Calibri" pitchFamily="34" charset="0"/>
              </a:rPr>
              <a:t>3</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Quản</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lý</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dự</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án</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hiệu</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quả</a:t>
            </a:r>
            <a:endParaRPr lang="en-US" sz="2400" dirty="0">
              <a:solidFill>
                <a:schemeClr val="bg1"/>
              </a:solidFill>
              <a:latin typeface="Calibri" pitchFamily="34" charset="0"/>
              <a:ea typeface="Calibri" pitchFamily="34" charset="0"/>
              <a:cs typeface="Calibri" pitchFamily="34" charset="0"/>
            </a:endParaRPr>
          </a:p>
        </p:txBody>
      </p:sp>
      <p:sp>
        <p:nvSpPr>
          <p:cNvPr id="14" name="Text Box 30"/>
          <p:cNvSpPr txBox="1">
            <a:spLocks noChangeArrowheads="1"/>
          </p:cNvSpPr>
          <p:nvPr/>
        </p:nvSpPr>
        <p:spPr bwMode="auto">
          <a:xfrm>
            <a:off x="501445" y="1249828"/>
            <a:ext cx="10576461" cy="84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400" dirty="0" smtClean="0">
                <a:solidFill>
                  <a:srgbClr val="002060"/>
                </a:solidFill>
                <a:cs typeface="Arial" pitchFamily="34" charset="0"/>
              </a:rPr>
              <a:t>1. </a:t>
            </a:r>
            <a:r>
              <a:rPr lang="vi-VN" sz="2400" dirty="0">
                <a:solidFill>
                  <a:srgbClr val="002060"/>
                </a:solidFill>
                <a:cs typeface="Arial" pitchFamily="34" charset="0"/>
              </a:rPr>
              <a:t>Quản lý dự án hiệu quả là việc ứng dụng các kiến thức, kỹ năng, công cụ và kỹ thuật để đảm bảo dự án được triển khai thành </a:t>
            </a:r>
            <a:r>
              <a:rPr lang="vi-VN" sz="2400" dirty="0" smtClean="0">
                <a:solidFill>
                  <a:srgbClr val="002060"/>
                </a:solidFill>
                <a:cs typeface="Arial" pitchFamily="34" charset="0"/>
              </a:rPr>
              <a:t>công</a:t>
            </a:r>
            <a:r>
              <a:rPr lang="en-US" sz="2400" dirty="0" smtClean="0">
                <a:solidFill>
                  <a:srgbClr val="002060"/>
                </a:solidFill>
                <a:cs typeface="Arial" pitchFamily="34" charset="0"/>
              </a:rPr>
              <a:t>.</a:t>
            </a:r>
            <a:endParaRPr lang="vi-VN" sz="2400" dirty="0">
              <a:solidFill>
                <a:srgbClr val="002060"/>
              </a:solidFill>
              <a:cs typeface="Arial" pitchFamily="34" charset="0"/>
            </a:endParaRPr>
          </a:p>
        </p:txBody>
      </p:sp>
      <p:sp>
        <p:nvSpPr>
          <p:cNvPr id="15" name="Text Box 30"/>
          <p:cNvSpPr txBox="1">
            <a:spLocks noChangeArrowheads="1"/>
          </p:cNvSpPr>
          <p:nvPr/>
        </p:nvSpPr>
        <p:spPr bwMode="auto">
          <a:xfrm>
            <a:off x="501445" y="2415819"/>
            <a:ext cx="10916668" cy="15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400" dirty="0" smtClean="0">
                <a:solidFill>
                  <a:srgbClr val="002060"/>
                </a:solidFill>
                <a:cs typeface="Arial" pitchFamily="34" charset="0"/>
              </a:rPr>
              <a:t>2. </a:t>
            </a:r>
            <a:r>
              <a:rPr lang="vi-VN" sz="2400" dirty="0">
                <a:solidFill>
                  <a:srgbClr val="002060"/>
                </a:solidFill>
                <a:cs typeface="Arial" pitchFamily="34" charset="0"/>
              </a:rPr>
              <a:t>Quản lý dự án ERP đề cập đến việc xác định thời gian biểu, các cột mốc quan trọng, các thiết bị, nguồn lực cho công việc và ngân sách. Đây là các yếu tố rất quan trọng ảnh hưởng trực tiếp đến sự thành công của dự án ERP.</a:t>
            </a:r>
            <a:endParaRPr lang="en-US" sz="2400" dirty="0">
              <a:solidFill>
                <a:srgbClr val="002060"/>
              </a:solidFill>
              <a:cs typeface="Arial" pitchFamily="34" charset="0"/>
            </a:endParaRPr>
          </a:p>
        </p:txBody>
      </p:sp>
      <p:sp>
        <p:nvSpPr>
          <p:cNvPr id="16" name="Text Box 30"/>
          <p:cNvSpPr txBox="1">
            <a:spLocks noChangeArrowheads="1"/>
          </p:cNvSpPr>
          <p:nvPr/>
        </p:nvSpPr>
        <p:spPr bwMode="auto">
          <a:xfrm>
            <a:off x="331341" y="4320475"/>
            <a:ext cx="10916668" cy="120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marL="0" lvl="1" indent="0"/>
            <a:r>
              <a:rPr lang="en-US" sz="2400" dirty="0" smtClean="0">
                <a:solidFill>
                  <a:srgbClr val="002060"/>
                </a:solidFill>
                <a:cs typeface="Arial" pitchFamily="34" charset="0"/>
              </a:rPr>
              <a:t>3. </a:t>
            </a:r>
            <a:r>
              <a:rPr lang="vi-VN" sz="2400" dirty="0">
                <a:solidFill>
                  <a:srgbClr val="002060"/>
                </a:solidFill>
                <a:cs typeface="Arial" pitchFamily="34" charset="0"/>
              </a:rPr>
              <a:t>Tiến độ của dự án ERP phải thường xuyên được cập nhật trong báo cáo định kỳ hàng </a:t>
            </a:r>
            <a:r>
              <a:rPr lang="vi-VN" sz="2400" dirty="0" smtClean="0">
                <a:solidFill>
                  <a:srgbClr val="002060"/>
                </a:solidFill>
                <a:cs typeface="Arial" pitchFamily="34" charset="0"/>
              </a:rPr>
              <a:t>tuần</a:t>
            </a:r>
            <a:r>
              <a:rPr lang="en-US" sz="2400" dirty="0" smtClean="0">
                <a:solidFill>
                  <a:srgbClr val="002060"/>
                </a:solidFill>
                <a:cs typeface="Arial" pitchFamily="34" charset="0"/>
              </a:rPr>
              <a:t>. </a:t>
            </a:r>
            <a:r>
              <a:rPr lang="vi-VN" sz="2400" dirty="0">
                <a:solidFill>
                  <a:srgbClr val="002060"/>
                </a:solidFill>
                <a:cs typeface="Arial" pitchFamily="34" charset="0"/>
              </a:rPr>
              <a:t>Các cuộc họp giữa đội dự án hai bên là rất quan trọng, việc này giúp giải quyết nhanh chóng các vướng mắc của dự án.</a:t>
            </a:r>
            <a:endParaRPr lang="en-US" sz="2400" dirty="0">
              <a:solidFill>
                <a:srgbClr val="002060"/>
              </a:solidFill>
              <a:cs typeface="Arial" pitchFamily="34" charset="0"/>
            </a:endParaRPr>
          </a:p>
        </p:txBody>
      </p:sp>
    </p:spTree>
    <p:extLst>
      <p:ext uri="{BB962C8B-B14F-4D97-AF65-F5344CB8AC3E}">
        <p14:creationId xmlns:p14="http://schemas.microsoft.com/office/powerpoint/2010/main" val="16571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4699000" y="214370"/>
            <a:ext cx="7223489"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4. </a:t>
            </a:r>
            <a:r>
              <a:rPr lang="en-US" sz="2400" dirty="0" err="1" smtClean="0">
                <a:solidFill>
                  <a:schemeClr val="bg1"/>
                </a:solidFill>
                <a:latin typeface="Calibri" pitchFamily="34" charset="0"/>
                <a:ea typeface="Calibri" pitchFamily="34" charset="0"/>
                <a:cs typeface="Calibri" pitchFamily="34" charset="0"/>
              </a:rPr>
              <a:t>Chỉnh</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sửa</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phần</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mềm</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và</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điều</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chỉnh</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quy</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trình</a:t>
            </a:r>
            <a:r>
              <a:rPr lang="en-US" sz="2400" dirty="0">
                <a:solidFill>
                  <a:schemeClr val="bg1"/>
                </a:solidFill>
                <a:latin typeface="Calibri" pitchFamily="34" charset="0"/>
                <a:ea typeface="Calibri" pitchFamily="34" charset="0"/>
                <a:cs typeface="Calibri" pitchFamily="34" charset="0"/>
              </a:rPr>
              <a:t> </a:t>
            </a:r>
            <a:r>
              <a:rPr lang="en-US" sz="2400" dirty="0" smtClean="0">
                <a:solidFill>
                  <a:schemeClr val="bg1"/>
                </a:solidFill>
                <a:latin typeface="Calibri" pitchFamily="34" charset="0"/>
                <a:ea typeface="Calibri" pitchFamily="34" charset="0"/>
                <a:cs typeface="Calibri" pitchFamily="34" charset="0"/>
              </a:rPr>
              <a:t>KD</a:t>
            </a:r>
            <a:endParaRPr lang="en-US" sz="2400" dirty="0">
              <a:solidFill>
                <a:schemeClr val="bg1"/>
              </a:solidFill>
              <a:latin typeface="Calibri" pitchFamily="34" charset="0"/>
              <a:ea typeface="Calibri" pitchFamily="34" charset="0"/>
              <a:cs typeface="Calibri" pitchFamily="34" charset="0"/>
            </a:endParaRPr>
          </a:p>
        </p:txBody>
      </p:sp>
      <p:sp>
        <p:nvSpPr>
          <p:cNvPr id="14" name="Text Box 30"/>
          <p:cNvSpPr txBox="1">
            <a:spLocks noChangeArrowheads="1"/>
          </p:cNvSpPr>
          <p:nvPr/>
        </p:nvSpPr>
        <p:spPr bwMode="auto">
          <a:xfrm>
            <a:off x="501445" y="1249828"/>
            <a:ext cx="7245555" cy="15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400" dirty="0" smtClean="0">
                <a:solidFill>
                  <a:srgbClr val="002060"/>
                </a:solidFill>
                <a:cs typeface="Arial" pitchFamily="34" charset="0"/>
              </a:rPr>
              <a:t>1. </a:t>
            </a:r>
            <a:r>
              <a:rPr lang="en-US" sz="2400" dirty="0" smtClean="0">
                <a:solidFill>
                  <a:srgbClr val="002060"/>
                </a:solidFill>
                <a:cs typeface="Arial" pitchFamily="34" charset="0"/>
              </a:rPr>
              <a:t>L</a:t>
            </a:r>
            <a:r>
              <a:rPr lang="vi-VN" sz="2400" dirty="0" smtClean="0">
                <a:solidFill>
                  <a:srgbClr val="002060"/>
                </a:solidFill>
                <a:cs typeface="Arial" pitchFamily="34" charset="0"/>
              </a:rPr>
              <a:t>ựa </a:t>
            </a:r>
            <a:r>
              <a:rPr lang="vi-VN" sz="2400" dirty="0">
                <a:solidFill>
                  <a:srgbClr val="002060"/>
                </a:solidFill>
                <a:cs typeface="Arial" pitchFamily="34" charset="0"/>
              </a:rPr>
              <a:t>chọn phần mềm ERP phù hợp với quy trình kinh doanh của doanh nghiệp và điều chỉnh/thay đổi quy trình kinh doanh của doanh nghiệp cho phù hợp với phần </a:t>
            </a:r>
            <a:r>
              <a:rPr lang="vi-VN" sz="2400" dirty="0" smtClean="0">
                <a:solidFill>
                  <a:srgbClr val="002060"/>
                </a:solidFill>
                <a:cs typeface="Arial" pitchFamily="34" charset="0"/>
              </a:rPr>
              <a:t>mềm</a:t>
            </a:r>
            <a:r>
              <a:rPr lang="en-US" sz="2400" dirty="0" smtClean="0">
                <a:solidFill>
                  <a:srgbClr val="002060"/>
                </a:solidFill>
                <a:cs typeface="Arial" pitchFamily="34" charset="0"/>
              </a:rPr>
              <a:t>.</a:t>
            </a:r>
            <a:endParaRPr lang="vi-VN" sz="2400" dirty="0">
              <a:solidFill>
                <a:srgbClr val="002060"/>
              </a:solidFill>
              <a:cs typeface="Arial" pitchFamily="34" charset="0"/>
            </a:endParaRPr>
          </a:p>
        </p:txBody>
      </p:sp>
      <p:sp>
        <p:nvSpPr>
          <p:cNvPr id="15" name="Text Box 30"/>
          <p:cNvSpPr txBox="1">
            <a:spLocks noChangeArrowheads="1"/>
          </p:cNvSpPr>
          <p:nvPr/>
        </p:nvSpPr>
        <p:spPr bwMode="auto">
          <a:xfrm>
            <a:off x="387145" y="3139719"/>
            <a:ext cx="8198055" cy="268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400" dirty="0" smtClean="0">
                <a:solidFill>
                  <a:srgbClr val="002060"/>
                </a:solidFill>
                <a:cs typeface="Arial" pitchFamily="34" charset="0"/>
              </a:rPr>
              <a:t>2. </a:t>
            </a:r>
            <a:r>
              <a:rPr lang="vi-VN" sz="2400" dirty="0">
                <a:solidFill>
                  <a:srgbClr val="002060"/>
                </a:solidFill>
                <a:cs typeface="Arial" pitchFamily="34" charset="0"/>
              </a:rPr>
              <a:t>Doanh nghiệp cần giảm tối đa các yêu cầu chỉnh sửa phần mềm. ERP là hệ thống lớn, phức tạp nên việc chỉnh sửa thay đổi - đặc biệt là các quy trình nghiệp vụ sẽ ảnh hưởng đến tính ổn định của hệ thống khi vận hành và rất khó khăn, tốn nhiều chi phí khi nâng cấp lên phiên bản cao hơn tốt hơn của nhà cung cấp.</a:t>
            </a:r>
            <a:endParaRPr lang="en-US" sz="2400" dirty="0">
              <a:solidFill>
                <a:srgbClr val="002060"/>
              </a:solidFill>
              <a:cs typeface="Arial"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862" y="970425"/>
            <a:ext cx="3949627" cy="2557997"/>
          </a:xfrm>
          <a:prstGeom prst="rect">
            <a:avLst/>
          </a:prstGeom>
        </p:spPr>
      </p:pic>
    </p:spTree>
    <p:extLst>
      <p:ext uri="{BB962C8B-B14F-4D97-AF65-F5344CB8AC3E}">
        <p14:creationId xmlns:p14="http://schemas.microsoft.com/office/powerpoint/2010/main" val="329658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4699000" y="214370"/>
            <a:ext cx="7223489"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a:solidFill>
                  <a:schemeClr val="bg1"/>
                </a:solidFill>
                <a:latin typeface="Calibri" pitchFamily="34" charset="0"/>
                <a:ea typeface="Calibri" pitchFamily="34" charset="0"/>
                <a:cs typeface="Calibri" pitchFamily="34" charset="0"/>
              </a:rPr>
              <a:t>5</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Người</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dùng</a:t>
            </a:r>
            <a:r>
              <a:rPr lang="en-US" sz="2400" dirty="0" smtClean="0">
                <a:solidFill>
                  <a:schemeClr val="bg1"/>
                </a:solidFill>
                <a:latin typeface="Calibri" pitchFamily="34" charset="0"/>
                <a:ea typeface="Calibri" pitchFamily="34" charset="0"/>
                <a:cs typeface="Calibri" pitchFamily="34" charset="0"/>
              </a:rPr>
              <a:t> </a:t>
            </a:r>
            <a:r>
              <a:rPr lang="en-US" sz="2400" dirty="0" err="1" smtClean="0">
                <a:solidFill>
                  <a:schemeClr val="bg1"/>
                </a:solidFill>
                <a:latin typeface="Calibri" pitchFamily="34" charset="0"/>
                <a:ea typeface="Calibri" pitchFamily="34" charset="0"/>
                <a:cs typeface="Calibri" pitchFamily="34" charset="0"/>
              </a:rPr>
              <a:t>cuối</a:t>
            </a:r>
            <a:r>
              <a:rPr lang="en-US" sz="2400" dirty="0" smtClean="0">
                <a:solidFill>
                  <a:schemeClr val="bg1"/>
                </a:solidFill>
                <a:latin typeface="Calibri" pitchFamily="34" charset="0"/>
                <a:ea typeface="Calibri" pitchFamily="34" charset="0"/>
                <a:cs typeface="Calibri" pitchFamily="34" charset="0"/>
              </a:rPr>
              <a:t> (end users)</a:t>
            </a:r>
            <a:endParaRPr lang="en-US" sz="2400" dirty="0">
              <a:solidFill>
                <a:schemeClr val="bg1"/>
              </a:solidFill>
              <a:latin typeface="Calibri" pitchFamily="34" charset="0"/>
              <a:ea typeface="Calibri" pitchFamily="34" charset="0"/>
              <a:cs typeface="Calibri" pitchFamily="34" charset="0"/>
            </a:endParaRPr>
          </a:p>
        </p:txBody>
      </p:sp>
      <p:sp>
        <p:nvSpPr>
          <p:cNvPr id="14" name="Text Box 30"/>
          <p:cNvSpPr txBox="1">
            <a:spLocks noChangeArrowheads="1"/>
          </p:cNvSpPr>
          <p:nvPr/>
        </p:nvSpPr>
        <p:spPr bwMode="auto">
          <a:xfrm>
            <a:off x="501445" y="1249828"/>
            <a:ext cx="10916668" cy="225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1. </a:t>
            </a:r>
            <a:r>
              <a:rPr lang="vi-VN" sz="2800" dirty="0">
                <a:solidFill>
                  <a:srgbClr val="002060"/>
                </a:solidFill>
                <a:cs typeface="Arial" pitchFamily="34" charset="0"/>
              </a:rPr>
              <a:t>Người sử dụng cuối là người làm việc trực tiếp với phần mềm ERP nhiều nhất, là người nhập dữ liệu vào phần mềm. Vì vậy nếu người sử dụng không được đào tạo cẩn thận, không đủ khả năng sử dụng phần mềm sẽ dẫn đến sự thất bại trong triển khai ERP. </a:t>
            </a:r>
          </a:p>
        </p:txBody>
      </p:sp>
      <p:sp>
        <p:nvSpPr>
          <p:cNvPr id="15" name="Text Box 30"/>
          <p:cNvSpPr txBox="1">
            <a:spLocks noChangeArrowheads="1"/>
          </p:cNvSpPr>
          <p:nvPr/>
        </p:nvSpPr>
        <p:spPr bwMode="auto">
          <a:xfrm>
            <a:off x="336345" y="3685819"/>
            <a:ext cx="10916668" cy="139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800" dirty="0" smtClean="0">
                <a:solidFill>
                  <a:srgbClr val="002060"/>
                </a:solidFill>
                <a:cs typeface="Arial" pitchFamily="34" charset="0"/>
              </a:rPr>
              <a:t>2. </a:t>
            </a:r>
            <a:r>
              <a:rPr lang="vi-VN" sz="2800" dirty="0">
                <a:solidFill>
                  <a:srgbClr val="002060"/>
                </a:solidFill>
                <a:cs typeface="Arial" pitchFamily="34" charset="0"/>
              </a:rPr>
              <a:t>Doanh nghiệp nên đánh giá kỹ lưỡng nhân sự là những người dùng cuối, trong trường hợp cần thiết thì cần thay thế, luân chuyển để có nhân sự phù hợp</a:t>
            </a:r>
            <a:r>
              <a:rPr lang="vi-VN" sz="2800" dirty="0" smtClean="0">
                <a:solidFill>
                  <a:srgbClr val="002060"/>
                </a:solidFill>
                <a:cs typeface="Arial" pitchFamily="34" charset="0"/>
              </a:rPr>
              <a:t>.</a:t>
            </a:r>
            <a:endParaRPr lang="en-US" sz="2800" dirty="0">
              <a:solidFill>
                <a:srgbClr val="002060"/>
              </a:solidFill>
              <a:cs typeface="Arial" pitchFamily="34" charset="0"/>
            </a:endParaRPr>
          </a:p>
        </p:txBody>
      </p:sp>
    </p:spTree>
    <p:extLst>
      <p:ext uri="{BB962C8B-B14F-4D97-AF65-F5344CB8AC3E}">
        <p14:creationId xmlns:p14="http://schemas.microsoft.com/office/powerpoint/2010/main" val="89568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PHẦN 3: </a:t>
            </a:r>
            <a:r>
              <a:rPr lang="en-US" sz="2400" dirty="0" smtClean="0">
                <a:solidFill>
                  <a:schemeClr val="bg1"/>
                </a:solidFill>
                <a:latin typeface="Calibri" pitchFamily="34" charset="0"/>
                <a:ea typeface="Calibri" pitchFamily="34" charset="0"/>
                <a:cs typeface="Calibri" pitchFamily="34" charset="0"/>
              </a:rPr>
              <a:t>THẢO </a:t>
            </a:r>
            <a:r>
              <a:rPr lang="en-US" sz="2400" dirty="0" smtClean="0">
                <a:solidFill>
                  <a:schemeClr val="bg1"/>
                </a:solidFill>
                <a:latin typeface="Calibri" pitchFamily="34" charset="0"/>
                <a:ea typeface="Calibri" pitchFamily="34" charset="0"/>
                <a:cs typeface="Calibri" pitchFamily="34" charset="0"/>
              </a:rPr>
              <a:t>LUẬN</a:t>
            </a:r>
            <a:endParaRPr lang="en-US" sz="2400" dirty="0">
              <a:solidFill>
                <a:schemeClr val="bg1"/>
              </a:solidFill>
              <a:latin typeface="Calibri" pitchFamily="34" charset="0"/>
              <a:ea typeface="Calibri" pitchFamily="34" charset="0"/>
              <a:cs typeface="Calibri"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4267200" y="2057400"/>
            <a:ext cx="3790950" cy="2819400"/>
          </a:xfrm>
          <a:prstGeom prst="rect">
            <a:avLst/>
          </a:prstGeom>
          <a:noFill/>
          <a:ln w="9525">
            <a:noFill/>
            <a:miter lim="800000"/>
            <a:headEnd/>
            <a:tailEnd/>
          </a:ln>
          <a:effectLst/>
        </p:spPr>
      </p:pic>
    </p:spTree>
    <p:extLst>
      <p:ext uri="{BB962C8B-B14F-4D97-AF65-F5344CB8AC3E}">
        <p14:creationId xmlns:p14="http://schemas.microsoft.com/office/powerpoint/2010/main" val="2540711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a:solidFill>
                  <a:schemeClr val="bg1"/>
                </a:solidFill>
                <a:latin typeface="Calibri" pitchFamily="34" charset="0"/>
                <a:ea typeface="Calibri" pitchFamily="34" charset="0"/>
                <a:cs typeface="Calibri" pitchFamily="34" charset="0"/>
              </a:rPr>
              <a:t>NỘI DUNG</a:t>
            </a:r>
          </a:p>
        </p:txBody>
      </p:sp>
      <p:sp>
        <p:nvSpPr>
          <p:cNvPr id="3" name="Rectangle 10"/>
          <p:cNvSpPr>
            <a:spLocks noChangeArrowheads="1"/>
          </p:cNvSpPr>
          <p:nvPr/>
        </p:nvSpPr>
        <p:spPr bwMode="gray">
          <a:xfrm>
            <a:off x="646438" y="1477082"/>
            <a:ext cx="9853964" cy="907243"/>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grpSp>
        <p:nvGrpSpPr>
          <p:cNvPr id="4" name="Group 11"/>
          <p:cNvGrpSpPr>
            <a:grpSpLocks/>
          </p:cNvGrpSpPr>
          <p:nvPr/>
        </p:nvGrpSpPr>
        <p:grpSpPr bwMode="auto">
          <a:xfrm>
            <a:off x="10239678" y="1416891"/>
            <a:ext cx="1040012" cy="1016594"/>
            <a:chOff x="6165" y="1968"/>
            <a:chExt cx="427" cy="437"/>
          </a:xfrm>
        </p:grpSpPr>
        <p:grpSp>
          <p:nvGrpSpPr>
            <p:cNvPr id="5" name="Group 12"/>
            <p:cNvGrpSpPr>
              <a:grpSpLocks/>
            </p:cNvGrpSpPr>
            <p:nvPr/>
          </p:nvGrpSpPr>
          <p:grpSpPr bwMode="auto">
            <a:xfrm>
              <a:off x="6165" y="1968"/>
              <a:ext cx="427" cy="437"/>
              <a:chOff x="10846" y="1920"/>
              <a:chExt cx="1680" cy="1680"/>
            </a:xfrm>
          </p:grpSpPr>
          <p:sp>
            <p:nvSpPr>
              <p:cNvPr id="7" name="Oval 13"/>
              <p:cNvSpPr>
                <a:spLocks noChangeArrowheads="1"/>
              </p:cNvSpPr>
              <p:nvPr/>
            </p:nvSpPr>
            <p:spPr bwMode="gray">
              <a:xfrm>
                <a:off x="10846" y="1920"/>
                <a:ext cx="1680" cy="1680"/>
              </a:xfrm>
              <a:prstGeom prst="ellipse">
                <a:avLst/>
              </a:prstGeom>
              <a:gradFill rotWithShape="1">
                <a:gsLst>
                  <a:gs pos="0">
                    <a:srgbClr val="93B1FD"/>
                  </a:gs>
                  <a:gs pos="100000">
                    <a:srgbClr val="2C354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 name="Freeform 14"/>
              <p:cNvSpPr>
                <a:spLocks/>
              </p:cNvSpPr>
              <p:nvPr/>
            </p:nvSpPr>
            <p:spPr bwMode="gray">
              <a:xfrm>
                <a:off x="11061" y="1948"/>
                <a:ext cx="1296" cy="634"/>
              </a:xfrm>
              <a:custGeom>
                <a:avLst/>
                <a:gdLst>
                  <a:gd name="T0" fmla="*/ 618 w 1321"/>
                  <a:gd name="T1" fmla="*/ 4 h 712"/>
                  <a:gd name="T2" fmla="*/ 625 w 1321"/>
                  <a:gd name="T3" fmla="*/ 4 h 712"/>
                  <a:gd name="T4" fmla="*/ 627 w 1321"/>
                  <a:gd name="T5" fmla="*/ 4 h 712"/>
                  <a:gd name="T6" fmla="*/ 624 w 1321"/>
                  <a:gd name="T7" fmla="*/ 5 h 712"/>
                  <a:gd name="T8" fmla="*/ 616 w 1321"/>
                  <a:gd name="T9" fmla="*/ 6 h 712"/>
                  <a:gd name="T10" fmla="*/ 603 w 1321"/>
                  <a:gd name="T11" fmla="*/ 6 h 712"/>
                  <a:gd name="T12" fmla="*/ 588 w 1321"/>
                  <a:gd name="T13" fmla="*/ 6 h 712"/>
                  <a:gd name="T14" fmla="*/ 567 w 1321"/>
                  <a:gd name="T15" fmla="*/ 7 h 712"/>
                  <a:gd name="T16" fmla="*/ 544 w 1321"/>
                  <a:gd name="T17" fmla="*/ 7 h 712"/>
                  <a:gd name="T18" fmla="*/ 518 w 1321"/>
                  <a:gd name="T19" fmla="*/ 7 h 712"/>
                  <a:gd name="T20" fmla="*/ 489 w 1321"/>
                  <a:gd name="T21" fmla="*/ 7 h 712"/>
                  <a:gd name="T22" fmla="*/ 459 w 1321"/>
                  <a:gd name="T23" fmla="*/ 8 h 712"/>
                  <a:gd name="T24" fmla="*/ 425 w 1321"/>
                  <a:gd name="T25" fmla="*/ 8 h 712"/>
                  <a:gd name="T26" fmla="*/ 391 w 1321"/>
                  <a:gd name="T27" fmla="*/ 8 h 712"/>
                  <a:gd name="T28" fmla="*/ 378 w 1321"/>
                  <a:gd name="T29" fmla="*/ 8 h 712"/>
                  <a:gd name="T30" fmla="*/ 226 w 1321"/>
                  <a:gd name="T31" fmla="*/ 8 h 712"/>
                  <a:gd name="T32" fmla="*/ 224 w 1321"/>
                  <a:gd name="T33" fmla="*/ 8 h 712"/>
                  <a:gd name="T34" fmla="*/ 194 w 1321"/>
                  <a:gd name="T35" fmla="*/ 8 h 712"/>
                  <a:gd name="T36" fmla="*/ 166 w 1321"/>
                  <a:gd name="T37" fmla="*/ 8 h 712"/>
                  <a:gd name="T38" fmla="*/ 138 w 1321"/>
                  <a:gd name="T39" fmla="*/ 8 h 712"/>
                  <a:gd name="T40" fmla="*/ 114 w 1321"/>
                  <a:gd name="T41" fmla="*/ 7 h 712"/>
                  <a:gd name="T42" fmla="*/ 89 w 1321"/>
                  <a:gd name="T43" fmla="*/ 7 h 712"/>
                  <a:gd name="T44" fmla="*/ 69 w 1321"/>
                  <a:gd name="T45" fmla="*/ 7 h 712"/>
                  <a:gd name="T46" fmla="*/ 51 w 1321"/>
                  <a:gd name="T47" fmla="*/ 7 h 712"/>
                  <a:gd name="T48" fmla="*/ 28 w 1321"/>
                  <a:gd name="T49" fmla="*/ 7 h 712"/>
                  <a:gd name="T50" fmla="*/ 26 w 1321"/>
                  <a:gd name="T51" fmla="*/ 6 h 712"/>
                  <a:gd name="T52" fmla="*/ 18 w 1321"/>
                  <a:gd name="T53" fmla="*/ 6 h 712"/>
                  <a:gd name="T54" fmla="*/ 6 w 1321"/>
                  <a:gd name="T55" fmla="*/ 6 h 712"/>
                  <a:gd name="T56" fmla="*/ 0 w 1321"/>
                  <a:gd name="T57" fmla="*/ 5 h 712"/>
                  <a:gd name="T58" fmla="*/ 0 w 1321"/>
                  <a:gd name="T59" fmla="*/ 5 h 712"/>
                  <a:gd name="T60" fmla="*/ 4 w 1321"/>
                  <a:gd name="T61" fmla="*/ 4 h 712"/>
                  <a:gd name="T62" fmla="*/ 16 w 1321"/>
                  <a:gd name="T63" fmla="*/ 4 h 712"/>
                  <a:gd name="T64" fmla="*/ 26 w 1321"/>
                  <a:gd name="T65" fmla="*/ 4 h 712"/>
                  <a:gd name="T66" fmla="*/ 47 w 1321"/>
                  <a:gd name="T67" fmla="*/ 4 h 712"/>
                  <a:gd name="T68" fmla="*/ 71 w 1321"/>
                  <a:gd name="T69" fmla="*/ 4 h 712"/>
                  <a:gd name="T70" fmla="*/ 98 w 1321"/>
                  <a:gd name="T71" fmla="*/ 4 h 712"/>
                  <a:gd name="T72" fmla="*/ 128 w 1321"/>
                  <a:gd name="T73" fmla="*/ 4 h 712"/>
                  <a:gd name="T74" fmla="*/ 163 w 1321"/>
                  <a:gd name="T75" fmla="*/ 4 h 712"/>
                  <a:gd name="T76" fmla="*/ 197 w 1321"/>
                  <a:gd name="T77" fmla="*/ 4 h 712"/>
                  <a:gd name="T78" fmla="*/ 235 w 1321"/>
                  <a:gd name="T79" fmla="*/ 4 h 712"/>
                  <a:gd name="T80" fmla="*/ 276 w 1321"/>
                  <a:gd name="T81" fmla="*/ 4 h 712"/>
                  <a:gd name="T82" fmla="*/ 318 w 1321"/>
                  <a:gd name="T83" fmla="*/ 0 h 712"/>
                  <a:gd name="T84" fmla="*/ 318 w 1321"/>
                  <a:gd name="T85" fmla="*/ 0 h 712"/>
                  <a:gd name="T86" fmla="*/ 361 w 1321"/>
                  <a:gd name="T87" fmla="*/ 4 h 712"/>
                  <a:gd name="T88" fmla="*/ 401 w 1321"/>
                  <a:gd name="T89" fmla="*/ 4 h 712"/>
                  <a:gd name="T90" fmla="*/ 441 w 1321"/>
                  <a:gd name="T91" fmla="*/ 4 h 712"/>
                  <a:gd name="T92" fmla="*/ 480 w 1321"/>
                  <a:gd name="T93" fmla="*/ 4 h 712"/>
                  <a:gd name="T94" fmla="*/ 514 w 1321"/>
                  <a:gd name="T95" fmla="*/ 4 h 712"/>
                  <a:gd name="T96" fmla="*/ 545 w 1321"/>
                  <a:gd name="T97" fmla="*/ 4 h 712"/>
                  <a:gd name="T98" fmla="*/ 574 w 1321"/>
                  <a:gd name="T99" fmla="*/ 4 h 712"/>
                  <a:gd name="T100" fmla="*/ 597 w 1321"/>
                  <a:gd name="T101" fmla="*/ 4 h 712"/>
                  <a:gd name="T102" fmla="*/ 618 w 1321"/>
                  <a:gd name="T103" fmla="*/ 4 h 712"/>
                  <a:gd name="T104" fmla="*/ 618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3B1F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grpSp>
        <p:sp>
          <p:nvSpPr>
            <p:cNvPr id="6" name="Text Box 15"/>
            <p:cNvSpPr txBox="1">
              <a:spLocks noChangeArrowheads="1"/>
            </p:cNvSpPr>
            <p:nvPr/>
          </p:nvSpPr>
          <p:spPr bwMode="gray">
            <a:xfrm>
              <a:off x="6315" y="2028"/>
              <a:ext cx="231" cy="319"/>
            </a:xfrm>
            <a:prstGeom prst="rect">
              <a:avLst/>
            </a:prstGeom>
            <a:noFill/>
            <a:ln w="9525" algn="ctr">
              <a:noFill/>
              <a:miter lim="800000"/>
              <a:headEnd/>
              <a:tailEnd/>
            </a:ln>
            <a:effectLst/>
          </p:spPr>
          <p:txBody>
            <a:bodyPr wrap="none">
              <a:spAutoFit/>
            </a:bodyPr>
            <a:lstStyle/>
            <a:p>
              <a:pPr>
                <a:defRPr/>
              </a:pPr>
              <a:r>
                <a:rPr lang="en-US" sz="2600" dirty="0">
                  <a:solidFill>
                    <a:srgbClr val="000000"/>
                  </a:solidFill>
                  <a:effectLst>
                    <a:outerShdw blurRad="38100" dist="38100" dir="2700000" algn="tl">
                      <a:srgbClr val="C0C0C0"/>
                    </a:outerShdw>
                  </a:effectLst>
                  <a:latin typeface="Verdana" pitchFamily="34" charset="0"/>
                </a:rPr>
                <a:t>1</a:t>
              </a:r>
            </a:p>
          </p:txBody>
        </p:sp>
      </p:grpSp>
      <p:sp>
        <p:nvSpPr>
          <p:cNvPr id="9" name="Text Box 30"/>
          <p:cNvSpPr txBox="1">
            <a:spLocks noChangeArrowheads="1"/>
          </p:cNvSpPr>
          <p:nvPr/>
        </p:nvSpPr>
        <p:spPr bwMode="auto">
          <a:xfrm>
            <a:off x="1760071" y="1671056"/>
            <a:ext cx="8427297"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a:r>
              <a:rPr lang="en-US" sz="2800" dirty="0" err="1">
                <a:solidFill>
                  <a:srgbClr val="002060"/>
                </a:solidFill>
                <a:cs typeface="Arial" pitchFamily="34" charset="0"/>
              </a:rPr>
              <a:t>Giới</a:t>
            </a:r>
            <a:r>
              <a:rPr lang="en-US" sz="2800" dirty="0">
                <a:solidFill>
                  <a:srgbClr val="002060"/>
                </a:solidFill>
                <a:cs typeface="Arial" pitchFamily="34" charset="0"/>
              </a:rPr>
              <a:t> </a:t>
            </a:r>
            <a:r>
              <a:rPr lang="en-US" sz="2800" dirty="0" err="1">
                <a:solidFill>
                  <a:srgbClr val="002060"/>
                </a:solidFill>
                <a:cs typeface="Arial" pitchFamily="34" charset="0"/>
              </a:rPr>
              <a:t>thiệu</a:t>
            </a:r>
            <a:r>
              <a:rPr lang="en-US" sz="2800" dirty="0">
                <a:solidFill>
                  <a:srgbClr val="002060"/>
                </a:solidFill>
                <a:cs typeface="Arial" pitchFamily="34" charset="0"/>
              </a:rPr>
              <a:t> </a:t>
            </a:r>
            <a:r>
              <a:rPr lang="en-US" sz="2800" dirty="0" err="1" smtClean="0">
                <a:solidFill>
                  <a:srgbClr val="002060"/>
                </a:solidFill>
                <a:cs typeface="Arial" pitchFamily="34" charset="0"/>
              </a:rPr>
              <a:t>quy</a:t>
            </a:r>
            <a:r>
              <a:rPr lang="en-US" sz="2800" dirty="0" smtClean="0">
                <a:solidFill>
                  <a:srgbClr val="002060"/>
                </a:solidFill>
                <a:cs typeface="Arial" pitchFamily="34" charset="0"/>
              </a:rPr>
              <a:t> </a:t>
            </a:r>
            <a:r>
              <a:rPr lang="en-US" sz="2800" dirty="0" err="1" smtClean="0">
                <a:solidFill>
                  <a:srgbClr val="002060"/>
                </a:solidFill>
                <a:cs typeface="Arial" pitchFamily="34" charset="0"/>
              </a:rPr>
              <a:t>trình</a:t>
            </a:r>
            <a:r>
              <a:rPr lang="en-US" sz="2800" dirty="0" smtClean="0">
                <a:solidFill>
                  <a:srgbClr val="002060"/>
                </a:solidFill>
                <a:cs typeface="Arial" pitchFamily="34" charset="0"/>
              </a:rPr>
              <a:t> </a:t>
            </a:r>
            <a:r>
              <a:rPr lang="en-US" sz="2800" dirty="0" err="1" smtClean="0">
                <a:solidFill>
                  <a:srgbClr val="002060"/>
                </a:solidFill>
                <a:cs typeface="Arial" pitchFamily="34" charset="0"/>
              </a:rPr>
              <a:t>triển</a:t>
            </a:r>
            <a:r>
              <a:rPr lang="en-US" sz="2800" dirty="0" smtClean="0">
                <a:solidFill>
                  <a:srgbClr val="002060"/>
                </a:solidFill>
                <a:cs typeface="Arial" pitchFamily="34" charset="0"/>
              </a:rPr>
              <a:t> </a:t>
            </a:r>
            <a:r>
              <a:rPr lang="en-US" sz="2800" dirty="0" err="1" smtClean="0">
                <a:solidFill>
                  <a:srgbClr val="002060"/>
                </a:solidFill>
                <a:cs typeface="Arial" pitchFamily="34" charset="0"/>
              </a:rPr>
              <a:t>khai</a:t>
            </a:r>
            <a:r>
              <a:rPr lang="en-US" sz="2800" dirty="0" smtClean="0">
                <a:solidFill>
                  <a:srgbClr val="002060"/>
                </a:solidFill>
                <a:cs typeface="Arial" pitchFamily="34" charset="0"/>
              </a:rPr>
              <a:t> </a:t>
            </a:r>
            <a:r>
              <a:rPr lang="en-US" sz="2800" dirty="0" err="1" smtClean="0">
                <a:solidFill>
                  <a:srgbClr val="002060"/>
                </a:solidFill>
                <a:cs typeface="Arial" pitchFamily="34" charset="0"/>
              </a:rPr>
              <a:t>dự</a:t>
            </a:r>
            <a:r>
              <a:rPr lang="en-US" sz="2800" dirty="0" smtClean="0">
                <a:solidFill>
                  <a:srgbClr val="002060"/>
                </a:solidFill>
                <a:cs typeface="Arial" pitchFamily="34" charset="0"/>
              </a:rPr>
              <a:t> </a:t>
            </a:r>
            <a:r>
              <a:rPr lang="en-US" sz="2800" dirty="0" err="1" smtClean="0">
                <a:solidFill>
                  <a:srgbClr val="002060"/>
                </a:solidFill>
                <a:cs typeface="Arial" pitchFamily="34" charset="0"/>
              </a:rPr>
              <a:t>án</a:t>
            </a:r>
            <a:r>
              <a:rPr lang="en-US" sz="2800" dirty="0" smtClean="0">
                <a:solidFill>
                  <a:srgbClr val="002060"/>
                </a:solidFill>
                <a:cs typeface="Arial" pitchFamily="34" charset="0"/>
              </a:rPr>
              <a:t> </a:t>
            </a:r>
            <a:r>
              <a:rPr lang="en-US" sz="2800" dirty="0" smtClean="0">
                <a:solidFill>
                  <a:srgbClr val="002060"/>
                </a:solidFill>
                <a:cs typeface="Arial" pitchFamily="34" charset="0"/>
              </a:rPr>
              <a:t>ERP </a:t>
            </a:r>
            <a:r>
              <a:rPr lang="en-US" sz="2800" dirty="0" err="1" smtClean="0">
                <a:solidFill>
                  <a:srgbClr val="002060"/>
                </a:solidFill>
                <a:cs typeface="Arial" pitchFamily="34" charset="0"/>
              </a:rPr>
              <a:t>thực</a:t>
            </a:r>
            <a:r>
              <a:rPr lang="en-US" sz="2800" dirty="0" smtClean="0">
                <a:solidFill>
                  <a:srgbClr val="002060"/>
                </a:solidFill>
                <a:cs typeface="Arial" pitchFamily="34" charset="0"/>
              </a:rPr>
              <a:t> </a:t>
            </a:r>
            <a:r>
              <a:rPr lang="en-US" sz="2800" dirty="0" err="1" smtClean="0">
                <a:solidFill>
                  <a:srgbClr val="002060"/>
                </a:solidFill>
                <a:cs typeface="Arial" pitchFamily="34" charset="0"/>
              </a:rPr>
              <a:t>tế</a:t>
            </a:r>
            <a:endParaRPr lang="en-US" sz="2800" dirty="0">
              <a:solidFill>
                <a:srgbClr val="002060"/>
              </a:solidFill>
              <a:cs typeface="Arial" pitchFamily="34" charset="0"/>
            </a:endParaRPr>
          </a:p>
        </p:txBody>
      </p:sp>
      <p:sp>
        <p:nvSpPr>
          <p:cNvPr id="10" name="Rectangle 24"/>
          <p:cNvSpPr>
            <a:spLocks noChangeArrowheads="1"/>
          </p:cNvSpPr>
          <p:nvPr/>
        </p:nvSpPr>
        <p:spPr bwMode="gray">
          <a:xfrm>
            <a:off x="646438" y="2957862"/>
            <a:ext cx="9647936" cy="928330"/>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grpSp>
        <p:nvGrpSpPr>
          <p:cNvPr id="11" name="Group 25"/>
          <p:cNvGrpSpPr>
            <a:grpSpLocks/>
          </p:cNvGrpSpPr>
          <p:nvPr/>
        </p:nvGrpSpPr>
        <p:grpSpPr bwMode="auto">
          <a:xfrm>
            <a:off x="9795865" y="2885238"/>
            <a:ext cx="1049116" cy="1000954"/>
            <a:chOff x="3686" y="2270"/>
            <a:chExt cx="437" cy="432"/>
          </a:xfrm>
        </p:grpSpPr>
        <p:grpSp>
          <p:nvGrpSpPr>
            <p:cNvPr id="12" name="Group 26"/>
            <p:cNvGrpSpPr>
              <a:grpSpLocks/>
            </p:cNvGrpSpPr>
            <p:nvPr/>
          </p:nvGrpSpPr>
          <p:grpSpPr bwMode="auto">
            <a:xfrm>
              <a:off x="3686" y="2270"/>
              <a:ext cx="437" cy="432"/>
              <a:chOff x="10474" y="3096"/>
              <a:chExt cx="1680" cy="1680"/>
            </a:xfrm>
          </p:grpSpPr>
          <p:sp>
            <p:nvSpPr>
              <p:cNvPr id="14" name="Oval 27"/>
              <p:cNvSpPr>
                <a:spLocks noChangeArrowheads="1"/>
              </p:cNvSpPr>
              <p:nvPr/>
            </p:nvSpPr>
            <p:spPr bwMode="gray">
              <a:xfrm>
                <a:off x="10474" y="3096"/>
                <a:ext cx="1680" cy="1680"/>
              </a:xfrm>
              <a:prstGeom prst="ellipse">
                <a:avLst/>
              </a:prstGeom>
              <a:gradFill rotWithShape="1">
                <a:gsLst>
                  <a:gs pos="0">
                    <a:srgbClr val="FF9999"/>
                  </a:gs>
                  <a:gs pos="100000">
                    <a:srgbClr val="643C3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 name="Freeform 28"/>
              <p:cNvSpPr>
                <a:spLocks/>
              </p:cNvSpPr>
              <p:nvPr/>
            </p:nvSpPr>
            <p:spPr bwMode="gray">
              <a:xfrm>
                <a:off x="10666" y="3096"/>
                <a:ext cx="1296" cy="634"/>
              </a:xfrm>
              <a:custGeom>
                <a:avLst/>
                <a:gdLst>
                  <a:gd name="T0" fmla="*/ 618 w 1321"/>
                  <a:gd name="T1" fmla="*/ 4 h 712"/>
                  <a:gd name="T2" fmla="*/ 625 w 1321"/>
                  <a:gd name="T3" fmla="*/ 4 h 712"/>
                  <a:gd name="T4" fmla="*/ 627 w 1321"/>
                  <a:gd name="T5" fmla="*/ 4 h 712"/>
                  <a:gd name="T6" fmla="*/ 624 w 1321"/>
                  <a:gd name="T7" fmla="*/ 5 h 712"/>
                  <a:gd name="T8" fmla="*/ 616 w 1321"/>
                  <a:gd name="T9" fmla="*/ 6 h 712"/>
                  <a:gd name="T10" fmla="*/ 603 w 1321"/>
                  <a:gd name="T11" fmla="*/ 6 h 712"/>
                  <a:gd name="T12" fmla="*/ 588 w 1321"/>
                  <a:gd name="T13" fmla="*/ 6 h 712"/>
                  <a:gd name="T14" fmla="*/ 567 w 1321"/>
                  <a:gd name="T15" fmla="*/ 7 h 712"/>
                  <a:gd name="T16" fmla="*/ 544 w 1321"/>
                  <a:gd name="T17" fmla="*/ 7 h 712"/>
                  <a:gd name="T18" fmla="*/ 518 w 1321"/>
                  <a:gd name="T19" fmla="*/ 7 h 712"/>
                  <a:gd name="T20" fmla="*/ 489 w 1321"/>
                  <a:gd name="T21" fmla="*/ 7 h 712"/>
                  <a:gd name="T22" fmla="*/ 459 w 1321"/>
                  <a:gd name="T23" fmla="*/ 8 h 712"/>
                  <a:gd name="T24" fmla="*/ 425 w 1321"/>
                  <a:gd name="T25" fmla="*/ 8 h 712"/>
                  <a:gd name="T26" fmla="*/ 391 w 1321"/>
                  <a:gd name="T27" fmla="*/ 8 h 712"/>
                  <a:gd name="T28" fmla="*/ 378 w 1321"/>
                  <a:gd name="T29" fmla="*/ 8 h 712"/>
                  <a:gd name="T30" fmla="*/ 226 w 1321"/>
                  <a:gd name="T31" fmla="*/ 8 h 712"/>
                  <a:gd name="T32" fmla="*/ 224 w 1321"/>
                  <a:gd name="T33" fmla="*/ 8 h 712"/>
                  <a:gd name="T34" fmla="*/ 194 w 1321"/>
                  <a:gd name="T35" fmla="*/ 8 h 712"/>
                  <a:gd name="T36" fmla="*/ 166 w 1321"/>
                  <a:gd name="T37" fmla="*/ 8 h 712"/>
                  <a:gd name="T38" fmla="*/ 138 w 1321"/>
                  <a:gd name="T39" fmla="*/ 8 h 712"/>
                  <a:gd name="T40" fmla="*/ 114 w 1321"/>
                  <a:gd name="T41" fmla="*/ 7 h 712"/>
                  <a:gd name="T42" fmla="*/ 89 w 1321"/>
                  <a:gd name="T43" fmla="*/ 7 h 712"/>
                  <a:gd name="T44" fmla="*/ 69 w 1321"/>
                  <a:gd name="T45" fmla="*/ 7 h 712"/>
                  <a:gd name="T46" fmla="*/ 51 w 1321"/>
                  <a:gd name="T47" fmla="*/ 7 h 712"/>
                  <a:gd name="T48" fmla="*/ 28 w 1321"/>
                  <a:gd name="T49" fmla="*/ 7 h 712"/>
                  <a:gd name="T50" fmla="*/ 26 w 1321"/>
                  <a:gd name="T51" fmla="*/ 6 h 712"/>
                  <a:gd name="T52" fmla="*/ 18 w 1321"/>
                  <a:gd name="T53" fmla="*/ 6 h 712"/>
                  <a:gd name="T54" fmla="*/ 6 w 1321"/>
                  <a:gd name="T55" fmla="*/ 6 h 712"/>
                  <a:gd name="T56" fmla="*/ 0 w 1321"/>
                  <a:gd name="T57" fmla="*/ 5 h 712"/>
                  <a:gd name="T58" fmla="*/ 0 w 1321"/>
                  <a:gd name="T59" fmla="*/ 5 h 712"/>
                  <a:gd name="T60" fmla="*/ 4 w 1321"/>
                  <a:gd name="T61" fmla="*/ 4 h 712"/>
                  <a:gd name="T62" fmla="*/ 16 w 1321"/>
                  <a:gd name="T63" fmla="*/ 4 h 712"/>
                  <a:gd name="T64" fmla="*/ 26 w 1321"/>
                  <a:gd name="T65" fmla="*/ 4 h 712"/>
                  <a:gd name="T66" fmla="*/ 47 w 1321"/>
                  <a:gd name="T67" fmla="*/ 4 h 712"/>
                  <a:gd name="T68" fmla="*/ 71 w 1321"/>
                  <a:gd name="T69" fmla="*/ 4 h 712"/>
                  <a:gd name="T70" fmla="*/ 98 w 1321"/>
                  <a:gd name="T71" fmla="*/ 4 h 712"/>
                  <a:gd name="T72" fmla="*/ 128 w 1321"/>
                  <a:gd name="T73" fmla="*/ 4 h 712"/>
                  <a:gd name="T74" fmla="*/ 163 w 1321"/>
                  <a:gd name="T75" fmla="*/ 4 h 712"/>
                  <a:gd name="T76" fmla="*/ 197 w 1321"/>
                  <a:gd name="T77" fmla="*/ 4 h 712"/>
                  <a:gd name="T78" fmla="*/ 235 w 1321"/>
                  <a:gd name="T79" fmla="*/ 4 h 712"/>
                  <a:gd name="T80" fmla="*/ 276 w 1321"/>
                  <a:gd name="T81" fmla="*/ 4 h 712"/>
                  <a:gd name="T82" fmla="*/ 318 w 1321"/>
                  <a:gd name="T83" fmla="*/ 0 h 712"/>
                  <a:gd name="T84" fmla="*/ 318 w 1321"/>
                  <a:gd name="T85" fmla="*/ 0 h 712"/>
                  <a:gd name="T86" fmla="*/ 361 w 1321"/>
                  <a:gd name="T87" fmla="*/ 4 h 712"/>
                  <a:gd name="T88" fmla="*/ 401 w 1321"/>
                  <a:gd name="T89" fmla="*/ 4 h 712"/>
                  <a:gd name="T90" fmla="*/ 441 w 1321"/>
                  <a:gd name="T91" fmla="*/ 4 h 712"/>
                  <a:gd name="T92" fmla="*/ 480 w 1321"/>
                  <a:gd name="T93" fmla="*/ 4 h 712"/>
                  <a:gd name="T94" fmla="*/ 514 w 1321"/>
                  <a:gd name="T95" fmla="*/ 4 h 712"/>
                  <a:gd name="T96" fmla="*/ 545 w 1321"/>
                  <a:gd name="T97" fmla="*/ 4 h 712"/>
                  <a:gd name="T98" fmla="*/ 574 w 1321"/>
                  <a:gd name="T99" fmla="*/ 4 h 712"/>
                  <a:gd name="T100" fmla="*/ 597 w 1321"/>
                  <a:gd name="T101" fmla="*/ 4 h 712"/>
                  <a:gd name="T102" fmla="*/ 618 w 1321"/>
                  <a:gd name="T103" fmla="*/ 4 h 712"/>
                  <a:gd name="T104" fmla="*/ 618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99"/>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grpSp>
        <p:sp>
          <p:nvSpPr>
            <p:cNvPr id="13" name="Text Box 29"/>
            <p:cNvSpPr txBox="1">
              <a:spLocks noChangeArrowheads="1"/>
            </p:cNvSpPr>
            <p:nvPr/>
          </p:nvSpPr>
          <p:spPr bwMode="gray">
            <a:xfrm>
              <a:off x="3791" y="2319"/>
              <a:ext cx="241" cy="309"/>
            </a:xfrm>
            <a:prstGeom prst="rect">
              <a:avLst/>
            </a:prstGeom>
            <a:noFill/>
            <a:ln w="9525" algn="ctr">
              <a:noFill/>
              <a:miter lim="800000"/>
              <a:headEnd/>
              <a:tailEnd/>
            </a:ln>
            <a:effectLst/>
          </p:spPr>
          <p:txBody>
            <a:bodyPr wrap="none">
              <a:spAutoFit/>
            </a:bodyPr>
            <a:lstStyle/>
            <a:p>
              <a:pPr>
                <a:defRPr/>
              </a:pPr>
              <a:r>
                <a:rPr lang="en-US" sz="2600" dirty="0">
                  <a:solidFill>
                    <a:srgbClr val="000000"/>
                  </a:solidFill>
                  <a:effectLst>
                    <a:outerShdw blurRad="38100" dist="38100" dir="2700000" algn="tl">
                      <a:srgbClr val="C0C0C0"/>
                    </a:outerShdw>
                  </a:effectLst>
                  <a:latin typeface="Verdana" pitchFamily="34" charset="0"/>
                </a:rPr>
                <a:t>2</a:t>
              </a:r>
            </a:p>
          </p:txBody>
        </p:sp>
      </p:grpSp>
      <p:sp>
        <p:nvSpPr>
          <p:cNvPr id="16" name="Text Box 30"/>
          <p:cNvSpPr txBox="1">
            <a:spLocks noChangeArrowheads="1"/>
          </p:cNvSpPr>
          <p:nvPr/>
        </p:nvSpPr>
        <p:spPr bwMode="auto">
          <a:xfrm>
            <a:off x="646439" y="3015334"/>
            <a:ext cx="8767648" cy="96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a:defRPr/>
            </a:pPr>
            <a:r>
              <a:rPr lang="vi-VN" sz="2800" dirty="0">
                <a:solidFill>
                  <a:srgbClr val="002060"/>
                </a:solidFill>
                <a:cs typeface="Arial" pitchFamily="34" charset="0"/>
              </a:rPr>
              <a:t>Các yếu tố chủ yếu ảnh hưởng đến việc triển khai dự án ERP từ phía doanh nghiệp</a:t>
            </a:r>
            <a:endParaRPr lang="en-US" sz="2800" dirty="0">
              <a:solidFill>
                <a:srgbClr val="002060"/>
              </a:solidFill>
              <a:cs typeface="Arial" pitchFamily="34" charset="0"/>
            </a:endParaRPr>
          </a:p>
        </p:txBody>
      </p:sp>
      <p:sp>
        <p:nvSpPr>
          <p:cNvPr id="17" name="Rectangle 17"/>
          <p:cNvSpPr>
            <a:spLocks noChangeArrowheads="1"/>
          </p:cNvSpPr>
          <p:nvPr/>
        </p:nvSpPr>
        <p:spPr bwMode="gray">
          <a:xfrm>
            <a:off x="646439" y="4326685"/>
            <a:ext cx="7740477" cy="806902"/>
          </a:xfrm>
          <a:prstGeom prst="rect">
            <a:avLst/>
          </a:prstGeom>
          <a:gradFill rotWithShape="1">
            <a:gsLst>
              <a:gs pos="0">
                <a:srgbClr val="FFFFFF">
                  <a:alpha val="79999"/>
                </a:srgbClr>
              </a:gs>
              <a:gs pos="100000">
                <a:srgbClr val="99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grpSp>
        <p:nvGrpSpPr>
          <p:cNvPr id="18" name="Group 18"/>
          <p:cNvGrpSpPr>
            <a:grpSpLocks/>
          </p:cNvGrpSpPr>
          <p:nvPr/>
        </p:nvGrpSpPr>
        <p:grpSpPr bwMode="auto">
          <a:xfrm>
            <a:off x="8098864" y="4267603"/>
            <a:ext cx="1074636" cy="913997"/>
            <a:chOff x="3552" y="3345"/>
            <a:chExt cx="412" cy="392"/>
          </a:xfrm>
        </p:grpSpPr>
        <p:grpSp>
          <p:nvGrpSpPr>
            <p:cNvPr id="19" name="Group 19"/>
            <p:cNvGrpSpPr>
              <a:grpSpLocks/>
            </p:cNvGrpSpPr>
            <p:nvPr/>
          </p:nvGrpSpPr>
          <p:grpSpPr bwMode="auto">
            <a:xfrm>
              <a:off x="3552" y="3345"/>
              <a:ext cx="412" cy="392"/>
              <a:chOff x="2016" y="1946"/>
              <a:chExt cx="1680" cy="1680"/>
            </a:xfrm>
          </p:grpSpPr>
          <p:sp>
            <p:nvSpPr>
              <p:cNvPr id="21" name="Oval 20"/>
              <p:cNvSpPr>
                <a:spLocks noChangeArrowheads="1"/>
              </p:cNvSpPr>
              <p:nvPr/>
            </p:nvSpPr>
            <p:spPr bwMode="gray">
              <a:xfrm>
                <a:off x="2016" y="1946"/>
                <a:ext cx="1680" cy="1680"/>
              </a:xfrm>
              <a:prstGeom prst="ellipse">
                <a:avLst/>
              </a:prstGeom>
              <a:gradFill rotWithShape="1">
                <a:gsLst>
                  <a:gs pos="0">
                    <a:srgbClr val="99CC00"/>
                  </a:gs>
                  <a:gs pos="100000">
                    <a:srgbClr val="2532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 name="Freeform 21"/>
              <p:cNvSpPr>
                <a:spLocks/>
              </p:cNvSpPr>
              <p:nvPr/>
            </p:nvSpPr>
            <p:spPr bwMode="gray">
              <a:xfrm>
                <a:off x="2208" y="1948"/>
                <a:ext cx="1296" cy="634"/>
              </a:xfrm>
              <a:custGeom>
                <a:avLst/>
                <a:gdLst>
                  <a:gd name="T0" fmla="*/ 618 w 1321"/>
                  <a:gd name="T1" fmla="*/ 4 h 712"/>
                  <a:gd name="T2" fmla="*/ 625 w 1321"/>
                  <a:gd name="T3" fmla="*/ 4 h 712"/>
                  <a:gd name="T4" fmla="*/ 627 w 1321"/>
                  <a:gd name="T5" fmla="*/ 4 h 712"/>
                  <a:gd name="T6" fmla="*/ 624 w 1321"/>
                  <a:gd name="T7" fmla="*/ 5 h 712"/>
                  <a:gd name="T8" fmla="*/ 616 w 1321"/>
                  <a:gd name="T9" fmla="*/ 6 h 712"/>
                  <a:gd name="T10" fmla="*/ 603 w 1321"/>
                  <a:gd name="T11" fmla="*/ 6 h 712"/>
                  <a:gd name="T12" fmla="*/ 588 w 1321"/>
                  <a:gd name="T13" fmla="*/ 6 h 712"/>
                  <a:gd name="T14" fmla="*/ 567 w 1321"/>
                  <a:gd name="T15" fmla="*/ 7 h 712"/>
                  <a:gd name="T16" fmla="*/ 544 w 1321"/>
                  <a:gd name="T17" fmla="*/ 7 h 712"/>
                  <a:gd name="T18" fmla="*/ 518 w 1321"/>
                  <a:gd name="T19" fmla="*/ 7 h 712"/>
                  <a:gd name="T20" fmla="*/ 489 w 1321"/>
                  <a:gd name="T21" fmla="*/ 7 h 712"/>
                  <a:gd name="T22" fmla="*/ 459 w 1321"/>
                  <a:gd name="T23" fmla="*/ 8 h 712"/>
                  <a:gd name="T24" fmla="*/ 425 w 1321"/>
                  <a:gd name="T25" fmla="*/ 8 h 712"/>
                  <a:gd name="T26" fmla="*/ 391 w 1321"/>
                  <a:gd name="T27" fmla="*/ 8 h 712"/>
                  <a:gd name="T28" fmla="*/ 378 w 1321"/>
                  <a:gd name="T29" fmla="*/ 8 h 712"/>
                  <a:gd name="T30" fmla="*/ 226 w 1321"/>
                  <a:gd name="T31" fmla="*/ 8 h 712"/>
                  <a:gd name="T32" fmla="*/ 224 w 1321"/>
                  <a:gd name="T33" fmla="*/ 8 h 712"/>
                  <a:gd name="T34" fmla="*/ 194 w 1321"/>
                  <a:gd name="T35" fmla="*/ 8 h 712"/>
                  <a:gd name="T36" fmla="*/ 166 w 1321"/>
                  <a:gd name="T37" fmla="*/ 8 h 712"/>
                  <a:gd name="T38" fmla="*/ 138 w 1321"/>
                  <a:gd name="T39" fmla="*/ 8 h 712"/>
                  <a:gd name="T40" fmla="*/ 114 w 1321"/>
                  <a:gd name="T41" fmla="*/ 7 h 712"/>
                  <a:gd name="T42" fmla="*/ 89 w 1321"/>
                  <a:gd name="T43" fmla="*/ 7 h 712"/>
                  <a:gd name="T44" fmla="*/ 69 w 1321"/>
                  <a:gd name="T45" fmla="*/ 7 h 712"/>
                  <a:gd name="T46" fmla="*/ 51 w 1321"/>
                  <a:gd name="T47" fmla="*/ 7 h 712"/>
                  <a:gd name="T48" fmla="*/ 28 w 1321"/>
                  <a:gd name="T49" fmla="*/ 7 h 712"/>
                  <a:gd name="T50" fmla="*/ 26 w 1321"/>
                  <a:gd name="T51" fmla="*/ 6 h 712"/>
                  <a:gd name="T52" fmla="*/ 18 w 1321"/>
                  <a:gd name="T53" fmla="*/ 6 h 712"/>
                  <a:gd name="T54" fmla="*/ 6 w 1321"/>
                  <a:gd name="T55" fmla="*/ 6 h 712"/>
                  <a:gd name="T56" fmla="*/ 0 w 1321"/>
                  <a:gd name="T57" fmla="*/ 5 h 712"/>
                  <a:gd name="T58" fmla="*/ 0 w 1321"/>
                  <a:gd name="T59" fmla="*/ 5 h 712"/>
                  <a:gd name="T60" fmla="*/ 4 w 1321"/>
                  <a:gd name="T61" fmla="*/ 4 h 712"/>
                  <a:gd name="T62" fmla="*/ 16 w 1321"/>
                  <a:gd name="T63" fmla="*/ 4 h 712"/>
                  <a:gd name="T64" fmla="*/ 26 w 1321"/>
                  <a:gd name="T65" fmla="*/ 4 h 712"/>
                  <a:gd name="T66" fmla="*/ 47 w 1321"/>
                  <a:gd name="T67" fmla="*/ 4 h 712"/>
                  <a:gd name="T68" fmla="*/ 71 w 1321"/>
                  <a:gd name="T69" fmla="*/ 4 h 712"/>
                  <a:gd name="T70" fmla="*/ 98 w 1321"/>
                  <a:gd name="T71" fmla="*/ 4 h 712"/>
                  <a:gd name="T72" fmla="*/ 128 w 1321"/>
                  <a:gd name="T73" fmla="*/ 4 h 712"/>
                  <a:gd name="T74" fmla="*/ 163 w 1321"/>
                  <a:gd name="T75" fmla="*/ 4 h 712"/>
                  <a:gd name="T76" fmla="*/ 197 w 1321"/>
                  <a:gd name="T77" fmla="*/ 4 h 712"/>
                  <a:gd name="T78" fmla="*/ 235 w 1321"/>
                  <a:gd name="T79" fmla="*/ 4 h 712"/>
                  <a:gd name="T80" fmla="*/ 276 w 1321"/>
                  <a:gd name="T81" fmla="*/ 4 h 712"/>
                  <a:gd name="T82" fmla="*/ 318 w 1321"/>
                  <a:gd name="T83" fmla="*/ 0 h 712"/>
                  <a:gd name="T84" fmla="*/ 318 w 1321"/>
                  <a:gd name="T85" fmla="*/ 0 h 712"/>
                  <a:gd name="T86" fmla="*/ 361 w 1321"/>
                  <a:gd name="T87" fmla="*/ 4 h 712"/>
                  <a:gd name="T88" fmla="*/ 401 w 1321"/>
                  <a:gd name="T89" fmla="*/ 4 h 712"/>
                  <a:gd name="T90" fmla="*/ 441 w 1321"/>
                  <a:gd name="T91" fmla="*/ 4 h 712"/>
                  <a:gd name="T92" fmla="*/ 480 w 1321"/>
                  <a:gd name="T93" fmla="*/ 4 h 712"/>
                  <a:gd name="T94" fmla="*/ 514 w 1321"/>
                  <a:gd name="T95" fmla="*/ 4 h 712"/>
                  <a:gd name="T96" fmla="*/ 545 w 1321"/>
                  <a:gd name="T97" fmla="*/ 4 h 712"/>
                  <a:gd name="T98" fmla="*/ 574 w 1321"/>
                  <a:gd name="T99" fmla="*/ 4 h 712"/>
                  <a:gd name="T100" fmla="*/ 597 w 1321"/>
                  <a:gd name="T101" fmla="*/ 4 h 712"/>
                  <a:gd name="T102" fmla="*/ 618 w 1321"/>
                  <a:gd name="T103" fmla="*/ 4 h 712"/>
                  <a:gd name="T104" fmla="*/ 618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CC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grpSp>
        <p:sp>
          <p:nvSpPr>
            <p:cNvPr id="20" name="Text Box 22"/>
            <p:cNvSpPr txBox="1">
              <a:spLocks noChangeArrowheads="1"/>
            </p:cNvSpPr>
            <p:nvPr/>
          </p:nvSpPr>
          <p:spPr bwMode="gray">
            <a:xfrm>
              <a:off x="3630" y="3358"/>
              <a:ext cx="238" cy="304"/>
            </a:xfrm>
            <a:prstGeom prst="rect">
              <a:avLst/>
            </a:prstGeom>
            <a:noFill/>
            <a:ln w="9525" algn="ctr">
              <a:noFill/>
              <a:miter lim="800000"/>
              <a:headEnd/>
              <a:tailEnd/>
            </a:ln>
            <a:effectLst/>
          </p:spPr>
          <p:txBody>
            <a:bodyPr wrap="none">
              <a:spAutoFit/>
            </a:bodyPr>
            <a:lstStyle/>
            <a:p>
              <a:pPr>
                <a:defRPr/>
              </a:pPr>
              <a:r>
                <a:rPr lang="en-US" sz="2600" dirty="0">
                  <a:solidFill>
                    <a:srgbClr val="000000"/>
                  </a:solidFill>
                  <a:effectLst>
                    <a:outerShdw blurRad="38100" dist="38100" dir="2700000" algn="tl">
                      <a:srgbClr val="C0C0C0"/>
                    </a:outerShdw>
                  </a:effectLst>
                  <a:latin typeface="Verdana" pitchFamily="34" charset="0"/>
                </a:rPr>
                <a:t>3</a:t>
              </a:r>
            </a:p>
          </p:txBody>
        </p:sp>
      </p:grpSp>
      <p:sp>
        <p:nvSpPr>
          <p:cNvPr id="23" name="Text Box 32"/>
          <p:cNvSpPr txBox="1">
            <a:spLocks noChangeArrowheads="1"/>
          </p:cNvSpPr>
          <p:nvPr/>
        </p:nvSpPr>
        <p:spPr bwMode="auto">
          <a:xfrm>
            <a:off x="2786472" y="4459729"/>
            <a:ext cx="4899024" cy="53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a:r>
              <a:rPr lang="en-US" sz="2800" dirty="0" err="1" smtClean="0">
                <a:solidFill>
                  <a:srgbClr val="002060"/>
                </a:solidFill>
                <a:cs typeface="Times New Roman" pitchFamily="18" charset="0"/>
              </a:rPr>
              <a:t>Thảo</a:t>
            </a:r>
            <a:r>
              <a:rPr lang="en-US" sz="2800" dirty="0" smtClean="0">
                <a:solidFill>
                  <a:srgbClr val="002060"/>
                </a:solidFill>
                <a:cs typeface="Times New Roman" pitchFamily="18" charset="0"/>
              </a:rPr>
              <a:t> </a:t>
            </a:r>
            <a:r>
              <a:rPr lang="en-US" sz="2800" dirty="0" err="1" smtClean="0">
                <a:solidFill>
                  <a:srgbClr val="002060"/>
                </a:solidFill>
                <a:cs typeface="Times New Roman" pitchFamily="18" charset="0"/>
              </a:rPr>
              <a:t>luận</a:t>
            </a:r>
            <a:endParaRPr lang="en-US" sz="2800" dirty="0">
              <a:solidFill>
                <a:srgbClr val="002060"/>
              </a:solidFill>
              <a:cs typeface="Times New Roman" pitchFamily="18" charset="0"/>
            </a:endParaRPr>
          </a:p>
        </p:txBody>
      </p:sp>
    </p:spTree>
    <p:extLst>
      <p:ext uri="{BB962C8B-B14F-4D97-AF65-F5344CB8AC3E}">
        <p14:creationId xmlns:p14="http://schemas.microsoft.com/office/powerpoint/2010/main" val="1576433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gray">
          <a:xfrm>
            <a:off x="1229032" y="1475028"/>
            <a:ext cx="9960078" cy="1376328"/>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1455174" y="1541524"/>
            <a:ext cx="9645445" cy="1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4000" dirty="0" err="1" smtClean="0">
                <a:solidFill>
                  <a:srgbClr val="002060"/>
                </a:solidFill>
                <a:cs typeface="Arial" pitchFamily="34" charset="0"/>
              </a:rPr>
              <a:t>Phần</a:t>
            </a:r>
            <a:r>
              <a:rPr lang="en-US" sz="4000" dirty="0" smtClean="0">
                <a:solidFill>
                  <a:srgbClr val="002060"/>
                </a:solidFill>
                <a:cs typeface="Arial" pitchFamily="34" charset="0"/>
              </a:rPr>
              <a:t> 1: </a:t>
            </a:r>
            <a:r>
              <a:rPr lang="vi-VN" sz="4000" dirty="0">
                <a:solidFill>
                  <a:srgbClr val="002060"/>
                </a:solidFill>
                <a:cs typeface="Arial" pitchFamily="34" charset="0"/>
              </a:rPr>
              <a:t> Giới thiệu quy trình triển khai dự án ERP thực tế</a:t>
            </a:r>
            <a:endParaRPr lang="en-US" sz="4000" dirty="0">
              <a:solidFill>
                <a:srgbClr val="002060"/>
              </a:solidFill>
              <a:cs typeface="Arial" pitchFamily="34" charset="0"/>
            </a:endParaRPr>
          </a:p>
        </p:txBody>
      </p:sp>
    </p:spTree>
    <p:extLst>
      <p:ext uri="{BB962C8B-B14F-4D97-AF65-F5344CB8AC3E}">
        <p14:creationId xmlns:p14="http://schemas.microsoft.com/office/powerpoint/2010/main" val="2054901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ĐỊNH NGHĨA ERP</a:t>
            </a:r>
            <a:endParaRPr lang="en-US" sz="2400" dirty="0">
              <a:solidFill>
                <a:schemeClr val="bg1"/>
              </a:solidFill>
              <a:latin typeface="Calibri" pitchFamily="34" charset="0"/>
              <a:ea typeface="Calibri" pitchFamily="34" charset="0"/>
              <a:cs typeface="Calibri" pitchFamily="34" charset="0"/>
            </a:endParaRPr>
          </a:p>
        </p:txBody>
      </p:sp>
      <p:sp>
        <p:nvSpPr>
          <p:cNvPr id="9" name="Rectangle 10"/>
          <p:cNvSpPr>
            <a:spLocks noChangeArrowheads="1"/>
          </p:cNvSpPr>
          <p:nvPr/>
        </p:nvSpPr>
        <p:spPr bwMode="gray">
          <a:xfrm>
            <a:off x="534525" y="1248882"/>
            <a:ext cx="10851229" cy="4309586"/>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619442" y="1394039"/>
            <a:ext cx="10687655" cy="416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vi-VN" sz="4400" dirty="0" smtClean="0">
                <a:solidFill>
                  <a:srgbClr val="002060"/>
                </a:solidFill>
                <a:cs typeface="Arial" pitchFamily="34" charset="0"/>
              </a:rPr>
              <a:t>ERP </a:t>
            </a:r>
            <a:r>
              <a:rPr lang="vi-VN" sz="4400" dirty="0">
                <a:solidFill>
                  <a:srgbClr val="002060"/>
                </a:solidFill>
                <a:cs typeface="Arial" pitchFamily="34" charset="0"/>
              </a:rPr>
              <a:t>là một bộ các mô </a:t>
            </a:r>
            <a:r>
              <a:rPr lang="vi-VN" sz="4400" dirty="0" smtClean="0">
                <a:solidFill>
                  <a:srgbClr val="002060"/>
                </a:solidFill>
                <a:cs typeface="Arial" pitchFamily="34" charset="0"/>
              </a:rPr>
              <a:t>đun</a:t>
            </a:r>
            <a:r>
              <a:rPr lang="en-US" sz="4400" dirty="0" smtClean="0">
                <a:solidFill>
                  <a:srgbClr val="002060"/>
                </a:solidFill>
                <a:cs typeface="Arial" pitchFamily="34" charset="0"/>
              </a:rPr>
              <a:t> (</a:t>
            </a:r>
            <a:r>
              <a:rPr lang="en-US" sz="4400" dirty="0" err="1" smtClean="0">
                <a:solidFill>
                  <a:srgbClr val="002060"/>
                </a:solidFill>
                <a:cs typeface="Arial" pitchFamily="34" charset="0"/>
              </a:rPr>
              <a:t>phân</a:t>
            </a:r>
            <a:r>
              <a:rPr lang="en-US" sz="4400" dirty="0" smtClean="0">
                <a:solidFill>
                  <a:srgbClr val="002060"/>
                </a:solidFill>
                <a:cs typeface="Arial" pitchFamily="34" charset="0"/>
              </a:rPr>
              <a:t> </a:t>
            </a:r>
            <a:r>
              <a:rPr lang="en-US" sz="4400" dirty="0" err="1" smtClean="0">
                <a:solidFill>
                  <a:srgbClr val="002060"/>
                </a:solidFill>
                <a:cs typeface="Arial" pitchFamily="34" charset="0"/>
              </a:rPr>
              <a:t>hệ</a:t>
            </a:r>
            <a:r>
              <a:rPr lang="en-US" sz="4400" dirty="0" smtClean="0">
                <a:solidFill>
                  <a:srgbClr val="002060"/>
                </a:solidFill>
                <a:cs typeface="Arial" pitchFamily="34" charset="0"/>
              </a:rPr>
              <a:t>)</a:t>
            </a:r>
            <a:r>
              <a:rPr lang="vi-VN" sz="4400" dirty="0" smtClean="0">
                <a:solidFill>
                  <a:srgbClr val="002060"/>
                </a:solidFill>
                <a:cs typeface="Arial" pitchFamily="34" charset="0"/>
              </a:rPr>
              <a:t> </a:t>
            </a:r>
            <a:r>
              <a:rPr lang="vi-VN" sz="4400" dirty="0">
                <a:solidFill>
                  <a:srgbClr val="002060"/>
                </a:solidFill>
                <a:cs typeface="Arial" pitchFamily="34" charset="0"/>
              </a:rPr>
              <a:t>hay ứng dụng kinh doanh được tích hợp thành một hệ thống duy nhất với một nền tảng chung cho luồng thông tin xuyên suốt trong toàn bộ công việc kinh doanh (</a:t>
            </a:r>
            <a:r>
              <a:rPr lang="vi-VN" sz="4400" dirty="0" smtClean="0">
                <a:solidFill>
                  <a:srgbClr val="002060"/>
                </a:solidFill>
                <a:cs typeface="Arial" pitchFamily="34" charset="0"/>
              </a:rPr>
              <a:t>Beheshti).</a:t>
            </a:r>
            <a:endParaRPr lang="en-US" sz="4400" dirty="0">
              <a:solidFill>
                <a:srgbClr val="002060"/>
              </a:solidFill>
              <a:cs typeface="Arial" pitchFamily="34" charset="0"/>
            </a:endParaRPr>
          </a:p>
        </p:txBody>
      </p:sp>
    </p:spTree>
    <p:extLst>
      <p:ext uri="{BB962C8B-B14F-4D97-AF65-F5344CB8AC3E}">
        <p14:creationId xmlns:p14="http://schemas.microsoft.com/office/powerpoint/2010/main" val="64725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QUY TRÌNH TỔNG THỂ</a:t>
            </a:r>
            <a:endParaRPr lang="en-US" sz="2400" dirty="0">
              <a:solidFill>
                <a:schemeClr val="bg1"/>
              </a:solidFill>
              <a:latin typeface="Calibri" pitchFamily="34" charset="0"/>
              <a:ea typeface="Calibri" pitchFamily="34" charset="0"/>
              <a:cs typeface="Calibri" pitchFamily="34" charset="0"/>
            </a:endParaRPr>
          </a:p>
        </p:txBody>
      </p:sp>
      <p:sp>
        <p:nvSpPr>
          <p:cNvPr id="7" name="Rectangle 6"/>
          <p:cNvSpPr/>
          <p:nvPr/>
        </p:nvSpPr>
        <p:spPr>
          <a:xfrm>
            <a:off x="3618272" y="796420"/>
            <a:ext cx="3175818"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Ký</a:t>
            </a:r>
            <a:r>
              <a:rPr lang="en-US" sz="3200" dirty="0" smtClean="0"/>
              <a:t> </a:t>
            </a:r>
            <a:r>
              <a:rPr lang="en-US" sz="3200" dirty="0" err="1" smtClean="0"/>
              <a:t>hợp</a:t>
            </a:r>
            <a:r>
              <a:rPr lang="en-US" sz="3200" dirty="0" smtClean="0"/>
              <a:t> </a:t>
            </a:r>
            <a:r>
              <a:rPr lang="en-US" sz="3200" dirty="0" err="1" smtClean="0"/>
              <a:t>đồng</a:t>
            </a:r>
            <a:r>
              <a:rPr lang="en-US" sz="3200" dirty="0" smtClean="0"/>
              <a:t> (HĐ)</a:t>
            </a:r>
            <a:endParaRPr lang="en-US" sz="3200" dirty="0"/>
          </a:p>
        </p:txBody>
      </p:sp>
      <p:sp>
        <p:nvSpPr>
          <p:cNvPr id="8" name="Rectangle 7"/>
          <p:cNvSpPr/>
          <p:nvPr/>
        </p:nvSpPr>
        <p:spPr>
          <a:xfrm>
            <a:off x="3638222" y="2118851"/>
            <a:ext cx="3155868"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Triển</a:t>
            </a:r>
            <a:r>
              <a:rPr lang="en-US" sz="3200" dirty="0" smtClean="0"/>
              <a:t> </a:t>
            </a:r>
            <a:r>
              <a:rPr lang="en-US" sz="3200" dirty="0" err="1" smtClean="0"/>
              <a:t>khai</a:t>
            </a:r>
            <a:r>
              <a:rPr lang="en-US" sz="3200" dirty="0" smtClean="0"/>
              <a:t> HĐ</a:t>
            </a:r>
            <a:endParaRPr lang="en-US" sz="3200" dirty="0"/>
          </a:p>
        </p:txBody>
      </p:sp>
      <p:sp>
        <p:nvSpPr>
          <p:cNvPr id="9" name="Diamond 8"/>
          <p:cNvSpPr/>
          <p:nvPr/>
        </p:nvSpPr>
        <p:spPr>
          <a:xfrm>
            <a:off x="3638222" y="3345779"/>
            <a:ext cx="3155868" cy="1238865"/>
          </a:xfrm>
          <a:prstGeom prst="diamon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Nghiệm</a:t>
            </a:r>
            <a:r>
              <a:rPr lang="en-US" sz="3200" dirty="0" smtClean="0"/>
              <a:t> </a:t>
            </a:r>
            <a:r>
              <a:rPr lang="en-US" sz="3200" dirty="0" err="1" smtClean="0"/>
              <a:t>thu</a:t>
            </a:r>
            <a:endParaRPr lang="en-US" sz="3200" dirty="0"/>
          </a:p>
        </p:txBody>
      </p:sp>
      <p:sp>
        <p:nvSpPr>
          <p:cNvPr id="10" name="Rectangle 9"/>
          <p:cNvSpPr/>
          <p:nvPr/>
        </p:nvSpPr>
        <p:spPr>
          <a:xfrm>
            <a:off x="3638222" y="5107856"/>
            <a:ext cx="3155868"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Bảo</a:t>
            </a:r>
            <a:r>
              <a:rPr lang="en-US" sz="3200" dirty="0" smtClean="0"/>
              <a:t> </a:t>
            </a:r>
            <a:r>
              <a:rPr lang="en-US" sz="3200" dirty="0" err="1" smtClean="0"/>
              <a:t>hành</a:t>
            </a:r>
            <a:endParaRPr lang="en-US" sz="3200" dirty="0"/>
          </a:p>
        </p:txBody>
      </p:sp>
      <p:cxnSp>
        <p:nvCxnSpPr>
          <p:cNvPr id="12" name="Straight Arrow Connector 11"/>
          <p:cNvCxnSpPr>
            <a:stCxn id="7" idx="2"/>
            <a:endCxn id="8" idx="0"/>
          </p:cNvCxnSpPr>
          <p:nvPr/>
        </p:nvCxnSpPr>
        <p:spPr>
          <a:xfrm>
            <a:off x="5206181" y="1543672"/>
            <a:ext cx="9975" cy="5751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a:off x="5216156" y="2866103"/>
            <a:ext cx="0" cy="479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a:off x="5216156" y="4584644"/>
            <a:ext cx="0" cy="523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9" idx="1"/>
          </p:cNvCxnSpPr>
          <p:nvPr/>
        </p:nvCxnSpPr>
        <p:spPr>
          <a:xfrm flipV="1">
            <a:off x="6794090" y="3962402"/>
            <a:ext cx="747248" cy="2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541338" y="3588776"/>
            <a:ext cx="1985545"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Hủy</a:t>
            </a:r>
            <a:endParaRPr lang="en-US" sz="3200" dirty="0"/>
          </a:p>
        </p:txBody>
      </p:sp>
      <p:sp>
        <p:nvSpPr>
          <p:cNvPr id="53" name="Rectangle 52"/>
          <p:cNvSpPr/>
          <p:nvPr/>
        </p:nvSpPr>
        <p:spPr>
          <a:xfrm>
            <a:off x="6174941" y="3276955"/>
            <a:ext cx="1985545" cy="747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No</a:t>
            </a:r>
            <a:endParaRPr lang="en-US" sz="3200" dirty="0">
              <a:solidFill>
                <a:schemeClr val="tx1"/>
              </a:solidFill>
            </a:endParaRPr>
          </a:p>
        </p:txBody>
      </p:sp>
      <p:sp>
        <p:nvSpPr>
          <p:cNvPr id="54" name="Rectangle 53"/>
          <p:cNvSpPr/>
          <p:nvPr/>
        </p:nvSpPr>
        <p:spPr>
          <a:xfrm>
            <a:off x="4629170" y="4435059"/>
            <a:ext cx="1985545" cy="747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Yes</a:t>
            </a:r>
            <a:endParaRPr lang="en-US" sz="3200" dirty="0">
              <a:solidFill>
                <a:schemeClr val="tx1"/>
              </a:solidFill>
            </a:endParaRPr>
          </a:p>
        </p:txBody>
      </p:sp>
    </p:spTree>
    <p:extLst>
      <p:ext uri="{BB962C8B-B14F-4D97-AF65-F5344CB8AC3E}">
        <p14:creationId xmlns:p14="http://schemas.microsoft.com/office/powerpoint/2010/main" val="387480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1. CHUẨN </a:t>
            </a:r>
            <a:r>
              <a:rPr lang="en-US" sz="2400" dirty="0" smtClean="0">
                <a:solidFill>
                  <a:schemeClr val="bg1"/>
                </a:solidFill>
                <a:latin typeface="Calibri" pitchFamily="34" charset="0"/>
                <a:ea typeface="Calibri" pitchFamily="34" charset="0"/>
                <a:cs typeface="Calibri" pitchFamily="34" charset="0"/>
              </a:rPr>
              <a:t>BỊ TRIỂN KHAI</a:t>
            </a:r>
            <a:endParaRPr lang="en-US" sz="2400" dirty="0">
              <a:solidFill>
                <a:schemeClr val="bg1"/>
              </a:solidFill>
              <a:latin typeface="Calibri" pitchFamily="34" charset="0"/>
              <a:ea typeface="Calibri" pitchFamily="34" charset="0"/>
              <a:cs typeface="Calibri" pitchFamily="34" charset="0"/>
            </a:endParaRPr>
          </a:p>
        </p:txBody>
      </p:sp>
      <p:sp>
        <p:nvSpPr>
          <p:cNvPr id="7" name="Rectangle 6"/>
          <p:cNvSpPr/>
          <p:nvPr/>
        </p:nvSpPr>
        <p:spPr>
          <a:xfrm>
            <a:off x="3618272" y="796420"/>
            <a:ext cx="4296696"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Đề</a:t>
            </a:r>
            <a:r>
              <a:rPr lang="en-US" sz="3200" dirty="0" smtClean="0"/>
              <a:t> </a:t>
            </a:r>
            <a:r>
              <a:rPr lang="en-US" sz="3200" dirty="0" err="1" smtClean="0"/>
              <a:t>nghị</a:t>
            </a:r>
            <a:r>
              <a:rPr lang="en-US" sz="3200" dirty="0" smtClean="0"/>
              <a:t> </a:t>
            </a:r>
            <a:r>
              <a:rPr lang="en-US" sz="3200" dirty="0" err="1" smtClean="0"/>
              <a:t>triển</a:t>
            </a:r>
            <a:r>
              <a:rPr lang="en-US" sz="3200" dirty="0" smtClean="0"/>
              <a:t> </a:t>
            </a:r>
            <a:r>
              <a:rPr lang="en-US" sz="3200" dirty="0" err="1" smtClean="0"/>
              <a:t>khai</a:t>
            </a:r>
            <a:endParaRPr lang="en-US" sz="3200" dirty="0"/>
          </a:p>
        </p:txBody>
      </p:sp>
      <p:sp>
        <p:nvSpPr>
          <p:cNvPr id="8" name="Rectangle 7"/>
          <p:cNvSpPr/>
          <p:nvPr/>
        </p:nvSpPr>
        <p:spPr>
          <a:xfrm>
            <a:off x="3638222" y="2630129"/>
            <a:ext cx="4276746"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Giao</a:t>
            </a:r>
            <a:r>
              <a:rPr lang="en-US" sz="3200" dirty="0" smtClean="0"/>
              <a:t> </a:t>
            </a:r>
            <a:r>
              <a:rPr lang="en-US" sz="3200" dirty="0" err="1" smtClean="0"/>
              <a:t>trưởng</a:t>
            </a:r>
            <a:r>
              <a:rPr lang="en-US" sz="3200" dirty="0" smtClean="0"/>
              <a:t> </a:t>
            </a:r>
            <a:r>
              <a:rPr lang="en-US" sz="3200" dirty="0" err="1" smtClean="0"/>
              <a:t>nhóm</a:t>
            </a:r>
            <a:endParaRPr lang="en-US" sz="3200" dirty="0"/>
          </a:p>
        </p:txBody>
      </p:sp>
      <p:sp>
        <p:nvSpPr>
          <p:cNvPr id="10" name="Rectangle 9"/>
          <p:cNvSpPr/>
          <p:nvPr/>
        </p:nvSpPr>
        <p:spPr>
          <a:xfrm>
            <a:off x="3618272" y="4358503"/>
            <a:ext cx="4296696"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Tiếp</a:t>
            </a:r>
            <a:r>
              <a:rPr lang="en-US" sz="3200" dirty="0" smtClean="0"/>
              <a:t> </a:t>
            </a:r>
            <a:r>
              <a:rPr lang="en-US" sz="3200" dirty="0" err="1" smtClean="0"/>
              <a:t>nhận</a:t>
            </a:r>
            <a:r>
              <a:rPr lang="en-US" sz="3200" dirty="0" smtClean="0"/>
              <a:t> </a:t>
            </a:r>
            <a:r>
              <a:rPr lang="en-US" sz="3200" dirty="0" err="1" smtClean="0"/>
              <a:t>từ</a:t>
            </a:r>
            <a:r>
              <a:rPr lang="en-US" sz="3200" dirty="0" smtClean="0"/>
              <a:t> </a:t>
            </a:r>
            <a:r>
              <a:rPr lang="en-US" sz="3200" dirty="0" err="1" smtClean="0"/>
              <a:t>kinh</a:t>
            </a:r>
            <a:r>
              <a:rPr lang="en-US" sz="3200" dirty="0" smtClean="0"/>
              <a:t> </a:t>
            </a:r>
            <a:r>
              <a:rPr lang="en-US" sz="3200" dirty="0" err="1" smtClean="0"/>
              <a:t>doanh</a:t>
            </a:r>
            <a:endParaRPr lang="en-US" sz="3200" dirty="0"/>
          </a:p>
        </p:txBody>
      </p:sp>
      <p:cxnSp>
        <p:nvCxnSpPr>
          <p:cNvPr id="12" name="Straight Arrow Connector 11"/>
          <p:cNvCxnSpPr>
            <a:stCxn id="7" idx="2"/>
            <a:endCxn id="8" idx="0"/>
          </p:cNvCxnSpPr>
          <p:nvPr/>
        </p:nvCxnSpPr>
        <p:spPr>
          <a:xfrm>
            <a:off x="5766620" y="1543672"/>
            <a:ext cx="9975" cy="1086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5756929" y="3377381"/>
            <a:ext cx="9691" cy="981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61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1. CHUẨN </a:t>
            </a:r>
            <a:r>
              <a:rPr lang="en-US" sz="2400" dirty="0" smtClean="0">
                <a:solidFill>
                  <a:schemeClr val="bg1"/>
                </a:solidFill>
                <a:latin typeface="Calibri" pitchFamily="34" charset="0"/>
                <a:ea typeface="Calibri" pitchFamily="34" charset="0"/>
                <a:cs typeface="Calibri" pitchFamily="34" charset="0"/>
              </a:rPr>
              <a:t>BỊ TRIỂN KHAI</a:t>
            </a:r>
            <a:endParaRPr lang="en-US" sz="2400" dirty="0">
              <a:solidFill>
                <a:schemeClr val="bg1"/>
              </a:solidFill>
              <a:latin typeface="Calibri" pitchFamily="34" charset="0"/>
              <a:ea typeface="Calibri" pitchFamily="34" charset="0"/>
              <a:cs typeface="Calibri" pitchFamily="34" charset="0"/>
            </a:endParaRPr>
          </a:p>
        </p:txBody>
      </p:sp>
      <p:grpSp>
        <p:nvGrpSpPr>
          <p:cNvPr id="6" name="Group 5"/>
          <p:cNvGrpSpPr/>
          <p:nvPr/>
        </p:nvGrpSpPr>
        <p:grpSpPr>
          <a:xfrm>
            <a:off x="468312" y="1220312"/>
            <a:ext cx="2976563" cy="434975"/>
            <a:chOff x="463549" y="960437"/>
            <a:chExt cx="2976563" cy="434975"/>
          </a:xfrm>
        </p:grpSpPr>
        <p:sp>
          <p:nvSpPr>
            <p:cNvPr id="7" name="Rounded Rectangle 6"/>
            <p:cNvSpPr/>
            <p:nvPr/>
          </p:nvSpPr>
          <p:spPr bwMode="auto">
            <a:xfrm>
              <a:off x="463549" y="960437"/>
              <a:ext cx="2976563" cy="434975"/>
            </a:xfrm>
            <a:prstGeom prst="roundRect">
              <a:avLst/>
            </a:prstGeom>
            <a:gradFill flip="none" rotWithShape="1">
              <a:gsLst>
                <a:gs pos="49600">
                  <a:srgbClr val="FFA200"/>
                </a:gs>
                <a:gs pos="44000">
                  <a:srgbClr val="FF9F00"/>
                </a:gs>
                <a:gs pos="0">
                  <a:srgbClr val="FF9900"/>
                </a:gs>
                <a:gs pos="100000">
                  <a:srgbClr val="FFC000"/>
                </a:gs>
              </a:gsLst>
              <a:lin ang="5400000" scaled="1"/>
              <a:tileRec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lstStyle/>
            <a:p>
              <a:pPr algn="ctr" hangingPunct="0">
                <a:lnSpc>
                  <a:spcPct val="93000"/>
                </a:lnSpc>
                <a:buClr>
                  <a:srgbClr val="000000"/>
                </a:buClr>
                <a:buSzPct val="100000"/>
                <a:buFont typeface="Times New Roman" pitchFamily="16" charset="0"/>
                <a:buNone/>
                <a:defRPr/>
              </a:pPr>
              <a:endParaRPr lang="en-US" b="1">
                <a:solidFill>
                  <a:schemeClr val="bg1"/>
                </a:solidFill>
                <a:latin typeface="Tahoma" pitchFamily="34" charset="0"/>
                <a:cs typeface="Tahoma" pitchFamily="34" charset="0"/>
              </a:endParaRPr>
            </a:p>
          </p:txBody>
        </p:sp>
        <p:sp>
          <p:nvSpPr>
            <p:cNvPr id="8" name="TextBox 15"/>
            <p:cNvSpPr txBox="1">
              <a:spLocks noChangeArrowheads="1"/>
            </p:cNvSpPr>
            <p:nvPr/>
          </p:nvSpPr>
          <p:spPr bwMode="auto">
            <a:xfrm>
              <a:off x="614679" y="1012189"/>
              <a:ext cx="2743200" cy="349968"/>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US" b="1" dirty="0" err="1" smtClean="0">
                  <a:solidFill>
                    <a:schemeClr val="bg1"/>
                  </a:solidFill>
                </a:rPr>
                <a:t>Chuẩn</a:t>
              </a:r>
              <a:r>
                <a:rPr lang="en-US" b="1" dirty="0" smtClean="0">
                  <a:solidFill>
                    <a:schemeClr val="bg1"/>
                  </a:solidFill>
                </a:rPr>
                <a:t> </a:t>
              </a:r>
              <a:r>
                <a:rPr lang="en-US" b="1" dirty="0" err="1" smtClean="0">
                  <a:solidFill>
                    <a:schemeClr val="bg1"/>
                  </a:solidFill>
                </a:rPr>
                <a:t>bị</a:t>
              </a:r>
              <a:r>
                <a:rPr lang="en-US" b="1" dirty="0" smtClean="0">
                  <a:solidFill>
                    <a:schemeClr val="bg1"/>
                  </a:solidFill>
                </a:rPr>
                <a:t>:</a:t>
              </a:r>
              <a:endParaRPr lang="en-US" b="1" dirty="0">
                <a:solidFill>
                  <a:schemeClr val="bg1"/>
                </a:solidFill>
              </a:endParaRPr>
            </a:p>
          </p:txBody>
        </p:sp>
      </p:grpSp>
      <p:sp>
        <p:nvSpPr>
          <p:cNvPr id="9" name="Rectangle 10"/>
          <p:cNvSpPr>
            <a:spLocks noChangeArrowheads="1"/>
          </p:cNvSpPr>
          <p:nvPr/>
        </p:nvSpPr>
        <p:spPr bwMode="gray">
          <a:xfrm>
            <a:off x="534526" y="1996137"/>
            <a:ext cx="4757552" cy="544226"/>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0" name="Rectangle 24"/>
          <p:cNvSpPr>
            <a:spLocks noChangeArrowheads="1"/>
          </p:cNvSpPr>
          <p:nvPr/>
        </p:nvSpPr>
        <p:spPr bwMode="gray">
          <a:xfrm>
            <a:off x="529082" y="2722356"/>
            <a:ext cx="4762996" cy="544227"/>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1" name="Rectangle 17"/>
          <p:cNvSpPr>
            <a:spLocks noChangeArrowheads="1"/>
          </p:cNvSpPr>
          <p:nvPr/>
        </p:nvSpPr>
        <p:spPr bwMode="gray">
          <a:xfrm>
            <a:off x="529081" y="3481822"/>
            <a:ext cx="4762998" cy="552976"/>
          </a:xfrm>
          <a:prstGeom prst="rect">
            <a:avLst/>
          </a:prstGeom>
          <a:gradFill rotWithShape="1">
            <a:gsLst>
              <a:gs pos="0">
                <a:srgbClr val="FFFFFF">
                  <a:alpha val="79999"/>
                </a:srgbClr>
              </a:gs>
              <a:gs pos="100000">
                <a:srgbClr val="99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2" name="Rectangle 10"/>
          <p:cNvSpPr>
            <a:spLocks noChangeArrowheads="1"/>
          </p:cNvSpPr>
          <p:nvPr/>
        </p:nvSpPr>
        <p:spPr bwMode="gray">
          <a:xfrm>
            <a:off x="556357" y="4262887"/>
            <a:ext cx="4762998" cy="544226"/>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3" name="Rectangle 24"/>
          <p:cNvSpPr>
            <a:spLocks noChangeArrowheads="1"/>
          </p:cNvSpPr>
          <p:nvPr/>
        </p:nvSpPr>
        <p:spPr bwMode="gray">
          <a:xfrm>
            <a:off x="556356" y="5003087"/>
            <a:ext cx="4762999" cy="544227"/>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619442" y="2062633"/>
            <a:ext cx="4188531"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1. </a:t>
            </a:r>
            <a:r>
              <a:rPr lang="en-US" sz="2000" dirty="0" err="1" smtClean="0">
                <a:solidFill>
                  <a:srgbClr val="002060"/>
                </a:solidFill>
                <a:cs typeface="Arial" pitchFamily="34" charset="0"/>
              </a:rPr>
              <a:t>Đội</a:t>
            </a:r>
            <a:r>
              <a:rPr lang="en-US" sz="2000" dirty="0" smtClean="0">
                <a:solidFill>
                  <a:srgbClr val="002060"/>
                </a:solidFill>
                <a:cs typeface="Arial" pitchFamily="34" charset="0"/>
              </a:rPr>
              <a:t> </a:t>
            </a:r>
            <a:r>
              <a:rPr lang="en-US" sz="2000" dirty="0" err="1" smtClean="0">
                <a:solidFill>
                  <a:srgbClr val="002060"/>
                </a:solidFill>
                <a:cs typeface="Arial" pitchFamily="34" charset="0"/>
              </a:rPr>
              <a:t>dự</a:t>
            </a:r>
            <a:r>
              <a:rPr lang="en-US" sz="2000" dirty="0" smtClean="0">
                <a:solidFill>
                  <a:srgbClr val="002060"/>
                </a:solidFill>
                <a:cs typeface="Arial" pitchFamily="34" charset="0"/>
              </a:rPr>
              <a:t> </a:t>
            </a:r>
            <a:r>
              <a:rPr lang="en-US" sz="2000" dirty="0" err="1" smtClean="0">
                <a:solidFill>
                  <a:srgbClr val="002060"/>
                </a:solidFill>
                <a:cs typeface="Arial" pitchFamily="34" charset="0"/>
              </a:rPr>
              <a:t>án</a:t>
            </a:r>
            <a:endParaRPr lang="en-US" sz="2000" dirty="0">
              <a:solidFill>
                <a:srgbClr val="002060"/>
              </a:solidFill>
              <a:cs typeface="Arial" pitchFamily="34" charset="0"/>
            </a:endParaRPr>
          </a:p>
        </p:txBody>
      </p:sp>
      <p:sp>
        <p:nvSpPr>
          <p:cNvPr id="15" name="Text Box 30"/>
          <p:cNvSpPr txBox="1">
            <a:spLocks noChangeArrowheads="1"/>
          </p:cNvSpPr>
          <p:nvPr/>
        </p:nvSpPr>
        <p:spPr bwMode="auto">
          <a:xfrm>
            <a:off x="619442" y="2831033"/>
            <a:ext cx="4480131"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2. </a:t>
            </a:r>
            <a:r>
              <a:rPr lang="en-US" sz="2000" dirty="0" err="1">
                <a:solidFill>
                  <a:srgbClr val="002060"/>
                </a:solidFill>
                <a:cs typeface="Arial" pitchFamily="34" charset="0"/>
              </a:rPr>
              <a:t>K</a:t>
            </a:r>
            <a:r>
              <a:rPr lang="en-US" sz="2000" dirty="0" err="1" smtClean="0">
                <a:solidFill>
                  <a:srgbClr val="002060"/>
                </a:solidFill>
                <a:cs typeface="Arial" pitchFamily="34" charset="0"/>
              </a:rPr>
              <a:t>ế</a:t>
            </a:r>
            <a:r>
              <a:rPr lang="en-US" sz="2000" dirty="0" smtClean="0">
                <a:solidFill>
                  <a:srgbClr val="002060"/>
                </a:solidFill>
                <a:cs typeface="Arial" pitchFamily="34" charset="0"/>
              </a:rPr>
              <a:t> </a:t>
            </a:r>
            <a:r>
              <a:rPr lang="en-US" sz="2000" dirty="0" err="1" smtClean="0">
                <a:solidFill>
                  <a:srgbClr val="002060"/>
                </a:solidFill>
                <a:cs typeface="Arial" pitchFamily="34" charset="0"/>
              </a:rPr>
              <a:t>hoạch</a:t>
            </a:r>
            <a:r>
              <a:rPr lang="en-US" sz="2000" dirty="0" smtClean="0">
                <a:solidFill>
                  <a:srgbClr val="002060"/>
                </a:solidFill>
                <a:cs typeface="Arial" pitchFamily="34" charset="0"/>
              </a:rPr>
              <a:t> </a:t>
            </a:r>
            <a:r>
              <a:rPr lang="en-US" sz="2000" dirty="0" err="1" smtClean="0">
                <a:solidFill>
                  <a:srgbClr val="002060"/>
                </a:solidFill>
                <a:cs typeface="Arial" pitchFamily="34" charset="0"/>
              </a:rPr>
              <a:t>triển</a:t>
            </a:r>
            <a:r>
              <a:rPr lang="en-US" sz="2000" dirty="0" smtClean="0">
                <a:solidFill>
                  <a:srgbClr val="002060"/>
                </a:solidFill>
                <a:cs typeface="Arial" pitchFamily="34" charset="0"/>
              </a:rPr>
              <a:t> </a:t>
            </a:r>
            <a:r>
              <a:rPr lang="en-US" sz="2000" dirty="0" err="1" smtClean="0">
                <a:solidFill>
                  <a:srgbClr val="002060"/>
                </a:solidFill>
                <a:cs typeface="Arial" pitchFamily="34" charset="0"/>
              </a:rPr>
              <a:t>khai</a:t>
            </a:r>
            <a:r>
              <a:rPr lang="en-US" sz="2000" dirty="0" smtClean="0">
                <a:solidFill>
                  <a:srgbClr val="002060"/>
                </a:solidFill>
                <a:cs typeface="Arial" pitchFamily="34" charset="0"/>
              </a:rPr>
              <a:t> </a:t>
            </a:r>
            <a:r>
              <a:rPr lang="en-US" sz="2000" dirty="0" err="1" smtClean="0">
                <a:solidFill>
                  <a:srgbClr val="002060"/>
                </a:solidFill>
                <a:cs typeface="Arial" pitchFamily="34" charset="0"/>
              </a:rPr>
              <a:t>tổng</a:t>
            </a:r>
            <a:r>
              <a:rPr lang="en-US" sz="2000" dirty="0" smtClean="0">
                <a:solidFill>
                  <a:srgbClr val="002060"/>
                </a:solidFill>
                <a:cs typeface="Arial" pitchFamily="34" charset="0"/>
              </a:rPr>
              <a:t> </a:t>
            </a:r>
            <a:r>
              <a:rPr lang="en-US" sz="2000" dirty="0" err="1" smtClean="0">
                <a:solidFill>
                  <a:srgbClr val="002060"/>
                </a:solidFill>
                <a:cs typeface="Arial" pitchFamily="34" charset="0"/>
              </a:rPr>
              <a:t>thể</a:t>
            </a:r>
            <a:endParaRPr lang="en-US" sz="2000" dirty="0">
              <a:solidFill>
                <a:srgbClr val="002060"/>
              </a:solidFill>
              <a:cs typeface="Arial" pitchFamily="34" charset="0"/>
            </a:endParaRPr>
          </a:p>
        </p:txBody>
      </p:sp>
      <p:sp>
        <p:nvSpPr>
          <p:cNvPr id="16" name="Text Box 30"/>
          <p:cNvSpPr txBox="1">
            <a:spLocks noChangeArrowheads="1"/>
          </p:cNvSpPr>
          <p:nvPr/>
        </p:nvSpPr>
        <p:spPr bwMode="auto">
          <a:xfrm>
            <a:off x="619443" y="3536667"/>
            <a:ext cx="4480130"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3. </a:t>
            </a:r>
            <a:r>
              <a:rPr lang="en-US" sz="2000" dirty="0">
                <a:solidFill>
                  <a:srgbClr val="002060"/>
                </a:solidFill>
                <a:cs typeface="Arial" pitchFamily="34" charset="0"/>
              </a:rPr>
              <a:t>T</a:t>
            </a:r>
            <a:r>
              <a:rPr lang="en-US" sz="2000" dirty="0" smtClean="0">
                <a:solidFill>
                  <a:srgbClr val="002060"/>
                </a:solidFill>
                <a:cs typeface="Arial" pitchFamily="34" charset="0"/>
              </a:rPr>
              <a:t>emplate </a:t>
            </a:r>
            <a:r>
              <a:rPr lang="en-US" sz="2000" dirty="0" err="1" smtClean="0">
                <a:solidFill>
                  <a:srgbClr val="002060"/>
                </a:solidFill>
                <a:cs typeface="Arial" pitchFamily="34" charset="0"/>
              </a:rPr>
              <a:t>danh</a:t>
            </a:r>
            <a:r>
              <a:rPr lang="en-US" sz="2000" dirty="0" smtClean="0">
                <a:solidFill>
                  <a:srgbClr val="002060"/>
                </a:solidFill>
                <a:cs typeface="Arial" pitchFamily="34" charset="0"/>
              </a:rPr>
              <a:t> </a:t>
            </a:r>
            <a:r>
              <a:rPr lang="en-US" sz="2000" dirty="0" err="1" smtClean="0">
                <a:solidFill>
                  <a:srgbClr val="002060"/>
                </a:solidFill>
                <a:cs typeface="Arial" pitchFamily="34" charset="0"/>
              </a:rPr>
              <a:t>mục</a:t>
            </a:r>
            <a:endParaRPr lang="en-US" sz="2000" dirty="0">
              <a:solidFill>
                <a:srgbClr val="002060"/>
              </a:solidFill>
              <a:cs typeface="Arial" pitchFamily="34" charset="0"/>
            </a:endParaRPr>
          </a:p>
        </p:txBody>
      </p:sp>
      <p:sp>
        <p:nvSpPr>
          <p:cNvPr id="17" name="Text Box 30"/>
          <p:cNvSpPr txBox="1">
            <a:spLocks noChangeArrowheads="1"/>
          </p:cNvSpPr>
          <p:nvPr/>
        </p:nvSpPr>
        <p:spPr bwMode="auto">
          <a:xfrm>
            <a:off x="619442" y="4366898"/>
            <a:ext cx="3610681"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4. </a:t>
            </a:r>
            <a:r>
              <a:rPr lang="en-US" sz="2000" dirty="0">
                <a:solidFill>
                  <a:srgbClr val="002060"/>
                </a:solidFill>
                <a:cs typeface="Arial" pitchFamily="34" charset="0"/>
              </a:rPr>
              <a:t>T</a:t>
            </a:r>
            <a:r>
              <a:rPr lang="en-US" sz="2000" dirty="0" smtClean="0">
                <a:solidFill>
                  <a:srgbClr val="002060"/>
                </a:solidFill>
                <a:cs typeface="Arial" pitchFamily="34" charset="0"/>
              </a:rPr>
              <a:t>emplate </a:t>
            </a:r>
            <a:r>
              <a:rPr lang="en-US" sz="2000" dirty="0" err="1" smtClean="0">
                <a:solidFill>
                  <a:srgbClr val="002060"/>
                </a:solidFill>
                <a:cs typeface="Arial" pitchFamily="34" charset="0"/>
              </a:rPr>
              <a:t>khảo</a:t>
            </a:r>
            <a:r>
              <a:rPr lang="en-US" sz="2000" dirty="0" smtClean="0">
                <a:solidFill>
                  <a:srgbClr val="002060"/>
                </a:solidFill>
                <a:cs typeface="Arial" pitchFamily="34" charset="0"/>
              </a:rPr>
              <a:t> </a:t>
            </a:r>
            <a:r>
              <a:rPr lang="en-US" sz="2000" dirty="0" err="1" smtClean="0">
                <a:solidFill>
                  <a:srgbClr val="002060"/>
                </a:solidFill>
                <a:cs typeface="Arial" pitchFamily="34" charset="0"/>
              </a:rPr>
              <a:t>sát</a:t>
            </a:r>
            <a:endParaRPr lang="en-US" sz="2000" dirty="0">
              <a:solidFill>
                <a:srgbClr val="002060"/>
              </a:solidFill>
              <a:cs typeface="Arial" pitchFamily="34" charset="0"/>
            </a:endParaRPr>
          </a:p>
        </p:txBody>
      </p:sp>
      <p:sp>
        <p:nvSpPr>
          <p:cNvPr id="18" name="Text Box 30"/>
          <p:cNvSpPr txBox="1">
            <a:spLocks noChangeArrowheads="1"/>
          </p:cNvSpPr>
          <p:nvPr/>
        </p:nvSpPr>
        <p:spPr bwMode="auto">
          <a:xfrm>
            <a:off x="619442" y="5093119"/>
            <a:ext cx="3655607"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5. </a:t>
            </a:r>
            <a:r>
              <a:rPr lang="en-US" sz="2000" dirty="0" err="1">
                <a:solidFill>
                  <a:srgbClr val="002060"/>
                </a:solidFill>
                <a:cs typeface="Arial" pitchFamily="34" charset="0"/>
              </a:rPr>
              <a:t>Y</a:t>
            </a:r>
            <a:r>
              <a:rPr lang="en-US" sz="2000" dirty="0" err="1" smtClean="0">
                <a:solidFill>
                  <a:srgbClr val="002060"/>
                </a:solidFill>
                <a:cs typeface="Arial" pitchFamily="34" charset="0"/>
              </a:rPr>
              <a:t>êu</a:t>
            </a:r>
            <a:r>
              <a:rPr lang="en-US" sz="2000" dirty="0" smtClean="0">
                <a:solidFill>
                  <a:srgbClr val="002060"/>
                </a:solidFill>
                <a:cs typeface="Arial" pitchFamily="34" charset="0"/>
              </a:rPr>
              <a:t> </a:t>
            </a:r>
            <a:r>
              <a:rPr lang="en-US" sz="2000" dirty="0" err="1" smtClean="0">
                <a:solidFill>
                  <a:srgbClr val="002060"/>
                </a:solidFill>
                <a:cs typeface="Arial" pitchFamily="34" charset="0"/>
              </a:rPr>
              <a:t>cầu</a:t>
            </a:r>
            <a:r>
              <a:rPr lang="en-US" sz="2000" dirty="0" smtClean="0">
                <a:solidFill>
                  <a:srgbClr val="002060"/>
                </a:solidFill>
                <a:cs typeface="Arial" pitchFamily="34" charset="0"/>
              </a:rPr>
              <a:t> </a:t>
            </a:r>
            <a:r>
              <a:rPr lang="en-US" sz="2000" dirty="0" err="1" smtClean="0">
                <a:solidFill>
                  <a:srgbClr val="002060"/>
                </a:solidFill>
                <a:cs typeface="Arial" pitchFamily="34" charset="0"/>
              </a:rPr>
              <a:t>phần</a:t>
            </a:r>
            <a:r>
              <a:rPr lang="en-US" sz="2000" dirty="0" smtClean="0">
                <a:solidFill>
                  <a:srgbClr val="002060"/>
                </a:solidFill>
                <a:cs typeface="Arial" pitchFamily="34" charset="0"/>
              </a:rPr>
              <a:t> </a:t>
            </a:r>
            <a:r>
              <a:rPr lang="en-US" sz="2000" dirty="0" err="1" smtClean="0">
                <a:solidFill>
                  <a:srgbClr val="002060"/>
                </a:solidFill>
                <a:cs typeface="Arial" pitchFamily="34" charset="0"/>
              </a:rPr>
              <a:t>cứng</a:t>
            </a:r>
            <a:endParaRPr lang="en-US" sz="2000" dirty="0">
              <a:solidFill>
                <a:srgbClr val="002060"/>
              </a:solidFill>
              <a:cs typeface="Arial" pitchFamily="34" charset="0"/>
            </a:endParaRPr>
          </a:p>
        </p:txBody>
      </p:sp>
      <p:sp>
        <p:nvSpPr>
          <p:cNvPr id="19" name="Rectangle 10"/>
          <p:cNvSpPr>
            <a:spLocks noChangeArrowheads="1"/>
          </p:cNvSpPr>
          <p:nvPr/>
        </p:nvSpPr>
        <p:spPr bwMode="gray">
          <a:xfrm>
            <a:off x="6075002" y="1996137"/>
            <a:ext cx="5664713" cy="544226"/>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24" name="Text Box 30"/>
          <p:cNvSpPr txBox="1">
            <a:spLocks noChangeArrowheads="1"/>
          </p:cNvSpPr>
          <p:nvPr/>
        </p:nvSpPr>
        <p:spPr bwMode="auto">
          <a:xfrm>
            <a:off x="6096833" y="2062634"/>
            <a:ext cx="5524896" cy="40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2000" dirty="0" smtClean="0">
                <a:solidFill>
                  <a:srgbClr val="002060"/>
                </a:solidFill>
                <a:cs typeface="Arial" pitchFamily="34" charset="0"/>
              </a:rPr>
              <a:t>6. </a:t>
            </a:r>
            <a:r>
              <a:rPr lang="en-US" sz="2000" dirty="0" err="1">
                <a:solidFill>
                  <a:srgbClr val="002060"/>
                </a:solidFill>
                <a:cs typeface="Arial" pitchFamily="34" charset="0"/>
              </a:rPr>
              <a:t>Khởi</a:t>
            </a:r>
            <a:r>
              <a:rPr lang="en-US" sz="2000" dirty="0">
                <a:solidFill>
                  <a:srgbClr val="002060"/>
                </a:solidFill>
                <a:cs typeface="Arial" pitchFamily="34" charset="0"/>
              </a:rPr>
              <a:t> </a:t>
            </a:r>
            <a:r>
              <a:rPr lang="en-US" sz="2000" dirty="0" err="1">
                <a:solidFill>
                  <a:srgbClr val="002060"/>
                </a:solidFill>
                <a:cs typeface="Arial" pitchFamily="34" charset="0"/>
              </a:rPr>
              <a:t>động</a:t>
            </a:r>
            <a:r>
              <a:rPr lang="en-US" sz="2000" dirty="0">
                <a:solidFill>
                  <a:srgbClr val="002060"/>
                </a:solidFill>
                <a:cs typeface="Arial" pitchFamily="34" charset="0"/>
              </a:rPr>
              <a:t> </a:t>
            </a:r>
            <a:r>
              <a:rPr lang="en-US" sz="2000" dirty="0" err="1">
                <a:solidFill>
                  <a:srgbClr val="002060"/>
                </a:solidFill>
                <a:cs typeface="Arial" pitchFamily="34" charset="0"/>
              </a:rPr>
              <a:t>dự</a:t>
            </a:r>
            <a:r>
              <a:rPr lang="en-US" sz="2000" dirty="0">
                <a:solidFill>
                  <a:srgbClr val="002060"/>
                </a:solidFill>
                <a:cs typeface="Arial" pitchFamily="34" charset="0"/>
              </a:rPr>
              <a:t> </a:t>
            </a:r>
            <a:r>
              <a:rPr lang="en-US" sz="2000" dirty="0" err="1">
                <a:solidFill>
                  <a:srgbClr val="002060"/>
                </a:solidFill>
                <a:cs typeface="Arial" pitchFamily="34" charset="0"/>
              </a:rPr>
              <a:t>án</a:t>
            </a:r>
            <a:endParaRPr lang="en-US" sz="2000" dirty="0">
              <a:solidFill>
                <a:srgbClr val="002060"/>
              </a:solidFill>
              <a:cs typeface="Arial" pitchFamily="34" charset="0"/>
            </a:endParaRPr>
          </a:p>
        </p:txBody>
      </p:sp>
    </p:spTree>
    <p:extLst>
      <p:ext uri="{BB962C8B-B14F-4D97-AF65-F5344CB8AC3E}">
        <p14:creationId xmlns:p14="http://schemas.microsoft.com/office/powerpoint/2010/main" val="1376848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6390397" y="214370"/>
            <a:ext cx="5532092" cy="44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2. CÀI </a:t>
            </a:r>
            <a:r>
              <a:rPr lang="en-US" sz="2400" dirty="0">
                <a:solidFill>
                  <a:schemeClr val="bg1"/>
                </a:solidFill>
                <a:latin typeface="Calibri" pitchFamily="34" charset="0"/>
                <a:ea typeface="Calibri" pitchFamily="34" charset="0"/>
                <a:cs typeface="Calibri" pitchFamily="34" charset="0"/>
              </a:rPr>
              <a:t>ĐẶT, ĐÀO TẠO VÀ KHẢO SÁT</a:t>
            </a:r>
          </a:p>
        </p:txBody>
      </p:sp>
      <p:sp>
        <p:nvSpPr>
          <p:cNvPr id="9" name="Rectangle 10"/>
          <p:cNvSpPr>
            <a:spLocks noChangeArrowheads="1"/>
          </p:cNvSpPr>
          <p:nvPr/>
        </p:nvSpPr>
        <p:spPr bwMode="gray">
          <a:xfrm>
            <a:off x="2095635" y="1248884"/>
            <a:ext cx="7923436"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0" name="Rectangle 24"/>
          <p:cNvSpPr>
            <a:spLocks noChangeArrowheads="1"/>
          </p:cNvSpPr>
          <p:nvPr/>
        </p:nvSpPr>
        <p:spPr bwMode="gray">
          <a:xfrm>
            <a:off x="2090190" y="2211078"/>
            <a:ext cx="7928881" cy="702898"/>
          </a:xfrm>
          <a:prstGeom prst="rect">
            <a:avLst/>
          </a:prstGeom>
          <a:gradFill rotWithShape="1">
            <a:gsLst>
              <a:gs pos="0">
                <a:srgbClr val="FFFFFF">
                  <a:alpha val="79999"/>
                </a:srgbClr>
              </a:gs>
              <a:gs pos="100000">
                <a:srgbClr val="FF6699"/>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1" name="Rectangle 17"/>
          <p:cNvSpPr>
            <a:spLocks noChangeArrowheads="1"/>
          </p:cNvSpPr>
          <p:nvPr/>
        </p:nvSpPr>
        <p:spPr bwMode="gray">
          <a:xfrm>
            <a:off x="2090189" y="3295012"/>
            <a:ext cx="7928881" cy="726382"/>
          </a:xfrm>
          <a:prstGeom prst="rect">
            <a:avLst/>
          </a:prstGeom>
          <a:gradFill rotWithShape="1">
            <a:gsLst>
              <a:gs pos="0">
                <a:srgbClr val="FFFFFF">
                  <a:alpha val="79999"/>
                </a:srgbClr>
              </a:gs>
              <a:gs pos="100000">
                <a:srgbClr val="99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14" name="Text Box 30"/>
          <p:cNvSpPr txBox="1">
            <a:spLocks noChangeArrowheads="1"/>
          </p:cNvSpPr>
          <p:nvPr/>
        </p:nvSpPr>
        <p:spPr bwMode="auto">
          <a:xfrm>
            <a:off x="3237157" y="1315381"/>
            <a:ext cx="630996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1. </a:t>
            </a:r>
            <a:r>
              <a:rPr lang="en-US" sz="3200" dirty="0" err="1" smtClean="0">
                <a:solidFill>
                  <a:srgbClr val="002060"/>
                </a:solidFill>
                <a:cs typeface="Arial" pitchFamily="34" charset="0"/>
              </a:rPr>
              <a:t>Cài</a:t>
            </a:r>
            <a:r>
              <a:rPr lang="en-US" sz="3200" dirty="0" smtClean="0">
                <a:solidFill>
                  <a:srgbClr val="002060"/>
                </a:solidFill>
                <a:cs typeface="Arial" pitchFamily="34" charset="0"/>
              </a:rPr>
              <a:t> </a:t>
            </a:r>
            <a:r>
              <a:rPr lang="en-US" sz="3200" dirty="0" err="1" smtClean="0">
                <a:solidFill>
                  <a:srgbClr val="002060"/>
                </a:solidFill>
                <a:cs typeface="Arial" pitchFamily="34" charset="0"/>
              </a:rPr>
              <a:t>đặt</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chuẩn</a:t>
            </a:r>
            <a:endParaRPr lang="en-US" sz="3200" dirty="0">
              <a:solidFill>
                <a:srgbClr val="002060"/>
              </a:solidFill>
              <a:cs typeface="Arial" pitchFamily="34" charset="0"/>
            </a:endParaRPr>
          </a:p>
        </p:txBody>
      </p:sp>
      <p:sp>
        <p:nvSpPr>
          <p:cNvPr id="15" name="Text Box 30"/>
          <p:cNvSpPr txBox="1">
            <a:spLocks noChangeArrowheads="1"/>
          </p:cNvSpPr>
          <p:nvPr/>
        </p:nvSpPr>
        <p:spPr bwMode="auto">
          <a:xfrm>
            <a:off x="3235557" y="2319755"/>
            <a:ext cx="670485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2. </a:t>
            </a:r>
            <a:r>
              <a:rPr lang="en-US" sz="3200" dirty="0" err="1" smtClean="0">
                <a:solidFill>
                  <a:srgbClr val="002060"/>
                </a:solidFill>
                <a:cs typeface="Arial" pitchFamily="34" charset="0"/>
              </a:rPr>
              <a:t>Đào</a:t>
            </a:r>
            <a:r>
              <a:rPr lang="en-US" sz="3200" dirty="0" smtClean="0">
                <a:solidFill>
                  <a:srgbClr val="002060"/>
                </a:solidFill>
                <a:cs typeface="Arial" pitchFamily="34" charset="0"/>
              </a:rPr>
              <a:t> </a:t>
            </a:r>
            <a:r>
              <a:rPr lang="en-US" sz="3200" dirty="0" err="1" smtClean="0">
                <a:solidFill>
                  <a:srgbClr val="002060"/>
                </a:solidFill>
                <a:cs typeface="Arial" pitchFamily="34" charset="0"/>
              </a:rPr>
              <a:t>tạo</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chương</a:t>
            </a:r>
            <a:r>
              <a:rPr lang="en-US" sz="3200" dirty="0" smtClean="0">
                <a:solidFill>
                  <a:srgbClr val="002060"/>
                </a:solidFill>
                <a:cs typeface="Arial" pitchFamily="34" charset="0"/>
              </a:rPr>
              <a:t> </a:t>
            </a:r>
            <a:r>
              <a:rPr lang="en-US" sz="3200" dirty="0" err="1" smtClean="0">
                <a:solidFill>
                  <a:srgbClr val="002060"/>
                </a:solidFill>
                <a:cs typeface="Arial" pitchFamily="34" charset="0"/>
              </a:rPr>
              <a:t>trình</a:t>
            </a:r>
            <a:r>
              <a:rPr lang="en-US" sz="3200" dirty="0" smtClean="0">
                <a:solidFill>
                  <a:srgbClr val="002060"/>
                </a:solidFill>
                <a:cs typeface="Arial" pitchFamily="34" charset="0"/>
              </a:rPr>
              <a:t> </a:t>
            </a:r>
            <a:r>
              <a:rPr lang="en-US" sz="3200" dirty="0" err="1" smtClean="0">
                <a:solidFill>
                  <a:srgbClr val="002060"/>
                </a:solidFill>
                <a:cs typeface="Arial" pitchFamily="34" charset="0"/>
              </a:rPr>
              <a:t>chuẩn</a:t>
            </a:r>
            <a:endParaRPr lang="en-US" sz="3200" dirty="0">
              <a:solidFill>
                <a:srgbClr val="002060"/>
              </a:solidFill>
              <a:cs typeface="Arial" pitchFamily="34" charset="0"/>
            </a:endParaRPr>
          </a:p>
        </p:txBody>
      </p:sp>
      <p:sp>
        <p:nvSpPr>
          <p:cNvPr id="16" name="Text Box 30"/>
          <p:cNvSpPr txBox="1">
            <a:spLocks noChangeArrowheads="1"/>
          </p:cNvSpPr>
          <p:nvPr/>
        </p:nvSpPr>
        <p:spPr bwMode="auto">
          <a:xfrm>
            <a:off x="3234110" y="3294640"/>
            <a:ext cx="6313013"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smtClean="0">
                <a:solidFill>
                  <a:srgbClr val="002060"/>
                </a:solidFill>
                <a:cs typeface="Arial" pitchFamily="34" charset="0"/>
              </a:rPr>
              <a:t>3. </a:t>
            </a:r>
            <a:r>
              <a:rPr lang="en-US" sz="3200" dirty="0" err="1" smtClean="0">
                <a:solidFill>
                  <a:srgbClr val="002060"/>
                </a:solidFill>
                <a:cs typeface="Arial" pitchFamily="34" charset="0"/>
              </a:rPr>
              <a:t>Khảo</a:t>
            </a:r>
            <a:r>
              <a:rPr lang="en-US" sz="3200" dirty="0" smtClean="0">
                <a:solidFill>
                  <a:srgbClr val="002060"/>
                </a:solidFill>
                <a:cs typeface="Arial" pitchFamily="34" charset="0"/>
              </a:rPr>
              <a:t> </a:t>
            </a:r>
            <a:r>
              <a:rPr lang="en-US" sz="3200" dirty="0" err="1" smtClean="0">
                <a:solidFill>
                  <a:srgbClr val="002060"/>
                </a:solidFill>
                <a:cs typeface="Arial" pitchFamily="34" charset="0"/>
              </a:rPr>
              <a:t>sát</a:t>
            </a:r>
            <a:r>
              <a:rPr lang="en-US" sz="3200" dirty="0" smtClean="0">
                <a:solidFill>
                  <a:srgbClr val="002060"/>
                </a:solidFill>
                <a:cs typeface="Arial" pitchFamily="34" charset="0"/>
              </a:rPr>
              <a:t> </a:t>
            </a:r>
            <a:r>
              <a:rPr lang="en-US" sz="3200" dirty="0" err="1" smtClean="0">
                <a:solidFill>
                  <a:srgbClr val="002060"/>
                </a:solidFill>
                <a:cs typeface="Arial" pitchFamily="34" charset="0"/>
              </a:rPr>
              <a:t>yêu</a:t>
            </a:r>
            <a:r>
              <a:rPr lang="en-US" sz="3200" dirty="0" smtClean="0">
                <a:solidFill>
                  <a:srgbClr val="002060"/>
                </a:solidFill>
                <a:cs typeface="Arial" pitchFamily="34" charset="0"/>
              </a:rPr>
              <a:t> </a:t>
            </a:r>
            <a:r>
              <a:rPr lang="en-US" sz="3200" dirty="0" err="1" smtClean="0">
                <a:solidFill>
                  <a:srgbClr val="002060"/>
                </a:solidFill>
                <a:cs typeface="Arial" pitchFamily="34" charset="0"/>
              </a:rPr>
              <a:t>cầu</a:t>
            </a:r>
            <a:endParaRPr lang="en-US" sz="3200" dirty="0">
              <a:solidFill>
                <a:srgbClr val="002060"/>
              </a:solidFill>
              <a:cs typeface="Arial" pitchFamily="34" charset="0"/>
            </a:endParaRPr>
          </a:p>
        </p:txBody>
      </p:sp>
      <p:sp>
        <p:nvSpPr>
          <p:cNvPr id="19" name="Rectangle 10"/>
          <p:cNvSpPr>
            <a:spLocks noChangeArrowheads="1"/>
          </p:cNvSpPr>
          <p:nvPr/>
        </p:nvSpPr>
        <p:spPr bwMode="gray">
          <a:xfrm>
            <a:off x="2095634" y="4402430"/>
            <a:ext cx="7923436" cy="660717"/>
          </a:xfrm>
          <a:prstGeom prst="rect">
            <a:avLst/>
          </a:prstGeom>
          <a:gradFill rotWithShape="1">
            <a:gsLst>
              <a:gs pos="0">
                <a:srgbClr val="FFFFFF">
                  <a:alpha val="79999"/>
                </a:srgbClr>
              </a:gs>
              <a:gs pos="100000">
                <a:srgbClr val="93B1FD"/>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00794" tIns="50397" rIns="100794" bIns="50397" anchor="ctr"/>
          <a:lstStyle/>
          <a:p>
            <a:endParaRPr lang="en-US"/>
          </a:p>
        </p:txBody>
      </p:sp>
      <p:sp>
        <p:nvSpPr>
          <p:cNvPr id="20" name="Text Box 30"/>
          <p:cNvSpPr txBox="1">
            <a:spLocks noChangeArrowheads="1"/>
          </p:cNvSpPr>
          <p:nvPr/>
        </p:nvSpPr>
        <p:spPr bwMode="auto">
          <a:xfrm>
            <a:off x="3237156" y="4468927"/>
            <a:ext cx="6309966" cy="59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r>
              <a:rPr lang="en-US" sz="3200" dirty="0">
                <a:solidFill>
                  <a:srgbClr val="002060"/>
                </a:solidFill>
                <a:cs typeface="Arial" pitchFamily="34" charset="0"/>
              </a:rPr>
              <a:t>4</a:t>
            </a:r>
            <a:r>
              <a:rPr lang="en-US" sz="3200" dirty="0" smtClean="0">
                <a:solidFill>
                  <a:srgbClr val="002060"/>
                </a:solidFill>
                <a:cs typeface="Arial" pitchFamily="34" charset="0"/>
              </a:rPr>
              <a:t>. </a:t>
            </a:r>
            <a:r>
              <a:rPr lang="en-US" sz="3200" dirty="0" err="1" smtClean="0">
                <a:solidFill>
                  <a:srgbClr val="002060"/>
                </a:solidFill>
                <a:cs typeface="Arial" pitchFamily="34" charset="0"/>
              </a:rPr>
              <a:t>Xác</a:t>
            </a:r>
            <a:r>
              <a:rPr lang="en-US" sz="3200" dirty="0" smtClean="0">
                <a:solidFill>
                  <a:srgbClr val="002060"/>
                </a:solidFill>
                <a:cs typeface="Arial" pitchFamily="34" charset="0"/>
              </a:rPr>
              <a:t> </a:t>
            </a:r>
            <a:r>
              <a:rPr lang="en-US" sz="3200" dirty="0" err="1" smtClean="0">
                <a:solidFill>
                  <a:srgbClr val="002060"/>
                </a:solidFill>
                <a:cs typeface="Arial" pitchFamily="34" charset="0"/>
              </a:rPr>
              <a:t>nhận</a:t>
            </a:r>
            <a:r>
              <a:rPr lang="en-US" sz="3200" dirty="0" smtClean="0">
                <a:solidFill>
                  <a:srgbClr val="002060"/>
                </a:solidFill>
                <a:cs typeface="Arial" pitchFamily="34" charset="0"/>
              </a:rPr>
              <a:t> </a:t>
            </a:r>
            <a:r>
              <a:rPr lang="en-US" sz="3200" dirty="0" err="1" smtClean="0">
                <a:solidFill>
                  <a:srgbClr val="002060"/>
                </a:solidFill>
                <a:cs typeface="Arial" pitchFamily="34" charset="0"/>
              </a:rPr>
              <a:t>tài</a:t>
            </a:r>
            <a:r>
              <a:rPr lang="en-US" sz="3200" dirty="0" smtClean="0">
                <a:solidFill>
                  <a:srgbClr val="002060"/>
                </a:solidFill>
                <a:cs typeface="Arial" pitchFamily="34" charset="0"/>
              </a:rPr>
              <a:t> </a:t>
            </a:r>
            <a:r>
              <a:rPr lang="en-US" sz="3200" dirty="0" err="1" smtClean="0">
                <a:solidFill>
                  <a:srgbClr val="002060"/>
                </a:solidFill>
                <a:cs typeface="Arial" pitchFamily="34" charset="0"/>
              </a:rPr>
              <a:t>liệu</a:t>
            </a:r>
            <a:r>
              <a:rPr lang="en-US" sz="3200" dirty="0" smtClean="0">
                <a:solidFill>
                  <a:srgbClr val="002060"/>
                </a:solidFill>
                <a:cs typeface="Arial" pitchFamily="34" charset="0"/>
              </a:rPr>
              <a:t> </a:t>
            </a:r>
            <a:r>
              <a:rPr lang="en-US" sz="3200" dirty="0" err="1" smtClean="0">
                <a:solidFill>
                  <a:srgbClr val="002060"/>
                </a:solidFill>
                <a:cs typeface="Arial" pitchFamily="34" charset="0"/>
              </a:rPr>
              <a:t>khảo</a:t>
            </a:r>
            <a:r>
              <a:rPr lang="en-US" sz="3200" dirty="0" smtClean="0">
                <a:solidFill>
                  <a:srgbClr val="002060"/>
                </a:solidFill>
                <a:cs typeface="Arial" pitchFamily="34" charset="0"/>
              </a:rPr>
              <a:t> </a:t>
            </a:r>
            <a:r>
              <a:rPr lang="en-US" sz="3200" dirty="0" err="1" smtClean="0">
                <a:solidFill>
                  <a:srgbClr val="002060"/>
                </a:solidFill>
                <a:cs typeface="Arial" pitchFamily="34" charset="0"/>
              </a:rPr>
              <a:t>sát</a:t>
            </a:r>
            <a:r>
              <a:rPr lang="en-US" sz="3200" dirty="0" smtClean="0">
                <a:solidFill>
                  <a:srgbClr val="002060"/>
                </a:solidFill>
                <a:cs typeface="Arial" pitchFamily="34" charset="0"/>
              </a:rPr>
              <a:t>   </a:t>
            </a:r>
            <a:endParaRPr lang="en-US" sz="3200" dirty="0">
              <a:solidFill>
                <a:srgbClr val="002060"/>
              </a:solidFill>
              <a:cs typeface="Arial" pitchFamily="34" charset="0"/>
            </a:endParaRPr>
          </a:p>
        </p:txBody>
      </p:sp>
    </p:spTree>
    <p:extLst>
      <p:ext uri="{BB962C8B-B14F-4D97-AF65-F5344CB8AC3E}">
        <p14:creationId xmlns:p14="http://schemas.microsoft.com/office/powerpoint/2010/main" val="168645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5968182" y="214370"/>
            <a:ext cx="5954308" cy="44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eaLnBrk="0" hangingPunct="0">
              <a:defRPr b="1">
                <a:solidFill>
                  <a:schemeClr val="accent2"/>
                </a:solidFill>
                <a:latin typeface="Arial" pitchFamily="34" charset="0"/>
              </a:defRPr>
            </a:lvl1pPr>
            <a:lvl2pPr marL="742950" indent="-285750" eaLnBrk="0" hangingPunct="0">
              <a:defRPr b="1">
                <a:solidFill>
                  <a:schemeClr val="accent2"/>
                </a:solidFill>
                <a:latin typeface="Arial" pitchFamily="34" charset="0"/>
              </a:defRPr>
            </a:lvl2pPr>
            <a:lvl3pPr marL="1143000" indent="-228600" eaLnBrk="0" hangingPunct="0">
              <a:defRPr b="1">
                <a:solidFill>
                  <a:schemeClr val="accent2"/>
                </a:solidFill>
                <a:latin typeface="Arial" pitchFamily="34" charset="0"/>
              </a:defRPr>
            </a:lvl3pPr>
            <a:lvl4pPr marL="1600200" indent="-228600" eaLnBrk="0" hangingPunct="0">
              <a:defRPr b="1">
                <a:solidFill>
                  <a:schemeClr val="accent2"/>
                </a:solidFill>
                <a:latin typeface="Arial" pitchFamily="34" charset="0"/>
              </a:defRPr>
            </a:lvl4pPr>
            <a:lvl5pPr marL="2057400" indent="-228600" eaLnBrk="0" hangingPunct="0">
              <a:defRPr b="1">
                <a:solidFill>
                  <a:schemeClr val="accent2"/>
                </a:solidFill>
                <a:latin typeface="Arial" pitchFamily="34" charset="0"/>
              </a:defRPr>
            </a:lvl5pPr>
            <a:lvl6pPr marL="2514600" indent="-228600" algn="ctr" eaLnBrk="0" fontAlgn="base" hangingPunct="0">
              <a:spcBef>
                <a:spcPct val="0"/>
              </a:spcBef>
              <a:spcAft>
                <a:spcPct val="0"/>
              </a:spcAft>
              <a:defRPr b="1">
                <a:solidFill>
                  <a:schemeClr val="accent2"/>
                </a:solidFill>
                <a:latin typeface="Arial" pitchFamily="34" charset="0"/>
              </a:defRPr>
            </a:lvl6pPr>
            <a:lvl7pPr marL="2971800" indent="-228600" algn="ctr" eaLnBrk="0" fontAlgn="base" hangingPunct="0">
              <a:spcBef>
                <a:spcPct val="0"/>
              </a:spcBef>
              <a:spcAft>
                <a:spcPct val="0"/>
              </a:spcAft>
              <a:defRPr b="1">
                <a:solidFill>
                  <a:schemeClr val="accent2"/>
                </a:solidFill>
                <a:latin typeface="Arial" pitchFamily="34" charset="0"/>
              </a:defRPr>
            </a:lvl7pPr>
            <a:lvl8pPr marL="3429000" indent="-228600" algn="ctr" eaLnBrk="0" fontAlgn="base" hangingPunct="0">
              <a:spcBef>
                <a:spcPct val="0"/>
              </a:spcBef>
              <a:spcAft>
                <a:spcPct val="0"/>
              </a:spcAft>
              <a:defRPr b="1">
                <a:solidFill>
                  <a:schemeClr val="accent2"/>
                </a:solidFill>
                <a:latin typeface="Arial" pitchFamily="34" charset="0"/>
              </a:defRPr>
            </a:lvl8pPr>
            <a:lvl9pPr marL="3886200" indent="-228600" algn="ctr" eaLnBrk="0" fontAlgn="base" hangingPunct="0">
              <a:spcBef>
                <a:spcPct val="0"/>
              </a:spcBef>
              <a:spcAft>
                <a:spcPct val="0"/>
              </a:spcAft>
              <a:defRPr b="1">
                <a:solidFill>
                  <a:schemeClr val="accent2"/>
                </a:solidFill>
                <a:latin typeface="Arial" pitchFamily="34" charset="0"/>
              </a:defRPr>
            </a:lvl9pPr>
          </a:lstStyle>
          <a:p>
            <a:pPr algn="r" eaLnBrk="1">
              <a:lnSpc>
                <a:spcPct val="93000"/>
              </a:lnSpc>
              <a:buClr>
                <a:srgbClr val="000000"/>
              </a:buClr>
              <a:buSzPct val="100000"/>
              <a:buFont typeface="Times New Roman" pitchFamily="18" charset="0"/>
              <a:buNone/>
            </a:pPr>
            <a:r>
              <a:rPr lang="en-US" sz="2400" dirty="0" smtClean="0">
                <a:solidFill>
                  <a:schemeClr val="bg1"/>
                </a:solidFill>
                <a:latin typeface="Calibri" pitchFamily="34" charset="0"/>
                <a:ea typeface="Calibri" pitchFamily="34" charset="0"/>
                <a:cs typeface="Calibri" pitchFamily="34" charset="0"/>
              </a:rPr>
              <a:t>3. PHÂN </a:t>
            </a:r>
            <a:r>
              <a:rPr lang="en-US" sz="2400" dirty="0">
                <a:solidFill>
                  <a:schemeClr val="bg1"/>
                </a:solidFill>
                <a:latin typeface="Calibri" pitchFamily="34" charset="0"/>
                <a:ea typeface="Calibri" pitchFamily="34" charset="0"/>
                <a:cs typeface="Calibri" pitchFamily="34" charset="0"/>
              </a:rPr>
              <a:t>TÍCH &amp; CHỈNH SỬA CHƯƠNG TRÌNH</a:t>
            </a:r>
          </a:p>
        </p:txBody>
      </p:sp>
      <p:sp>
        <p:nvSpPr>
          <p:cNvPr id="8" name="Rectangle 7"/>
          <p:cNvSpPr/>
          <p:nvPr/>
        </p:nvSpPr>
        <p:spPr>
          <a:xfrm>
            <a:off x="3638222" y="2399069"/>
            <a:ext cx="4276746"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Họp</a:t>
            </a:r>
            <a:r>
              <a:rPr lang="en-US" sz="3200" dirty="0" smtClean="0"/>
              <a:t> </a:t>
            </a:r>
            <a:r>
              <a:rPr lang="en-US" sz="3200" dirty="0" err="1" smtClean="0"/>
              <a:t>phân</a:t>
            </a:r>
            <a:r>
              <a:rPr lang="en-US" sz="3200" dirty="0" smtClean="0"/>
              <a:t> </a:t>
            </a:r>
            <a:r>
              <a:rPr lang="en-US" sz="3200" dirty="0" err="1" smtClean="0"/>
              <a:t>tích</a:t>
            </a:r>
            <a:endParaRPr lang="en-US" sz="3200" dirty="0"/>
          </a:p>
        </p:txBody>
      </p:sp>
      <p:cxnSp>
        <p:nvCxnSpPr>
          <p:cNvPr id="14" name="Straight Arrow Connector 13"/>
          <p:cNvCxnSpPr/>
          <p:nvPr/>
        </p:nvCxnSpPr>
        <p:spPr>
          <a:xfrm flipH="1">
            <a:off x="5752083" y="3185649"/>
            <a:ext cx="4846" cy="506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Flowchart: Document 2"/>
          <p:cNvSpPr/>
          <p:nvPr/>
        </p:nvSpPr>
        <p:spPr>
          <a:xfrm>
            <a:off x="3638222" y="855406"/>
            <a:ext cx="4276746" cy="1160207"/>
          </a:xfrm>
          <a:prstGeom prst="flowChartDocumen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Tài</a:t>
            </a:r>
            <a:r>
              <a:rPr lang="en-US" sz="3200" dirty="0" smtClean="0"/>
              <a:t> </a:t>
            </a:r>
            <a:r>
              <a:rPr lang="en-US" sz="3200" dirty="0" err="1" smtClean="0"/>
              <a:t>liệu</a:t>
            </a:r>
            <a:r>
              <a:rPr lang="en-US" sz="3200" dirty="0" smtClean="0"/>
              <a:t> </a:t>
            </a:r>
            <a:r>
              <a:rPr lang="en-US" sz="3200" dirty="0" err="1" smtClean="0"/>
              <a:t>khảo</a:t>
            </a:r>
            <a:r>
              <a:rPr lang="en-US" sz="3200" dirty="0" smtClean="0"/>
              <a:t> </a:t>
            </a:r>
            <a:r>
              <a:rPr lang="en-US" sz="3200" dirty="0" err="1" smtClean="0"/>
              <a:t>sát</a:t>
            </a:r>
            <a:endParaRPr lang="en-US" sz="3200" dirty="0"/>
          </a:p>
        </p:txBody>
      </p:sp>
      <p:cxnSp>
        <p:nvCxnSpPr>
          <p:cNvPr id="9" name="Straight Arrow Connector 8"/>
          <p:cNvCxnSpPr>
            <a:stCxn id="3" idx="2"/>
            <a:endCxn id="8" idx="0"/>
          </p:cNvCxnSpPr>
          <p:nvPr/>
        </p:nvCxnSpPr>
        <p:spPr>
          <a:xfrm>
            <a:off x="5776595" y="1938910"/>
            <a:ext cx="0" cy="460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p:cNvSpPr/>
          <p:nvPr/>
        </p:nvSpPr>
        <p:spPr>
          <a:xfrm>
            <a:off x="3618558" y="3692010"/>
            <a:ext cx="4276746" cy="1160207"/>
          </a:xfrm>
          <a:prstGeom prst="flowChartDocumen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Tài</a:t>
            </a:r>
            <a:r>
              <a:rPr lang="en-US" sz="3200" dirty="0" smtClean="0"/>
              <a:t> </a:t>
            </a:r>
            <a:r>
              <a:rPr lang="en-US" sz="3200" dirty="0" err="1" smtClean="0"/>
              <a:t>liệu</a:t>
            </a:r>
            <a:r>
              <a:rPr lang="en-US" sz="3200" dirty="0" smtClean="0"/>
              <a:t> </a:t>
            </a:r>
            <a:r>
              <a:rPr lang="en-US" sz="3200" dirty="0" err="1" smtClean="0"/>
              <a:t>phân</a:t>
            </a:r>
            <a:r>
              <a:rPr lang="en-US" sz="3200" dirty="0" smtClean="0"/>
              <a:t> </a:t>
            </a:r>
            <a:r>
              <a:rPr lang="en-US" sz="3200" dirty="0" err="1" smtClean="0"/>
              <a:t>tích</a:t>
            </a:r>
            <a:r>
              <a:rPr lang="en-US" sz="3200" dirty="0" smtClean="0"/>
              <a:t> chi </a:t>
            </a:r>
            <a:r>
              <a:rPr lang="en-US" sz="3200" dirty="0" err="1" smtClean="0"/>
              <a:t>tiết</a:t>
            </a:r>
            <a:endParaRPr lang="en-US" sz="3200" dirty="0"/>
          </a:p>
        </p:txBody>
      </p:sp>
      <p:sp>
        <p:nvSpPr>
          <p:cNvPr id="15" name="Rectangle 14"/>
          <p:cNvSpPr/>
          <p:nvPr/>
        </p:nvSpPr>
        <p:spPr>
          <a:xfrm>
            <a:off x="3613710" y="5278163"/>
            <a:ext cx="4276746" cy="74725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Lập</a:t>
            </a:r>
            <a:r>
              <a:rPr lang="en-US" sz="3200" dirty="0" smtClean="0"/>
              <a:t> </a:t>
            </a:r>
            <a:r>
              <a:rPr lang="en-US" sz="3200" dirty="0" err="1" smtClean="0"/>
              <a:t>trình</a:t>
            </a:r>
            <a:r>
              <a:rPr lang="en-US" sz="3200" dirty="0"/>
              <a:t> </a:t>
            </a:r>
            <a:r>
              <a:rPr lang="en-US" sz="3200" dirty="0" smtClean="0"/>
              <a:t>&amp; test</a:t>
            </a:r>
            <a:endParaRPr lang="en-US" sz="3200" dirty="0"/>
          </a:p>
        </p:txBody>
      </p:sp>
      <p:cxnSp>
        <p:nvCxnSpPr>
          <p:cNvPr id="16" name="Straight Arrow Connector 15"/>
          <p:cNvCxnSpPr/>
          <p:nvPr/>
        </p:nvCxnSpPr>
        <p:spPr>
          <a:xfrm flipH="1">
            <a:off x="5747237" y="4773559"/>
            <a:ext cx="4846" cy="506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128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2224</TotalTime>
  <Words>2744</Words>
  <Application>Microsoft Office PowerPoint</Application>
  <PresentationFormat>Widescreen</PresentationFormat>
  <Paragraphs>114</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UyenHNP</dc:creator>
  <cp:lastModifiedBy>TanNT</cp:lastModifiedBy>
  <cp:revision>155</cp:revision>
  <dcterms:created xsi:type="dcterms:W3CDTF">2020-08-10T09:01:33Z</dcterms:created>
  <dcterms:modified xsi:type="dcterms:W3CDTF">2020-11-14T15:42:41Z</dcterms:modified>
</cp:coreProperties>
</file>