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3800" cy="7556500"/>
  <p:notesSz cx="10083800" cy="75565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9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9E3-4B9D-49C5-A0FC-632CC33EDFF4}" type="datetimeFigureOut">
              <a:rPr lang="vi-VN" smtClean="0"/>
              <a:t>23/11/2020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65B4-ED84-4C60-896D-3F456F2C8D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1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365B4-ED84-4C60-896D-3F456F2C8DF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54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365B4-ED84-4C60-896D-3F456F2C8DF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96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0" y="278130"/>
            <a:ext cx="849884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680" y="1713229"/>
            <a:ext cx="8854439" cy="394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raining@viamisoftware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6739" y="7225427"/>
            <a:ext cx="429323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600" spc="-5" dirty="0">
                <a:solidFill>
                  <a:srgbClr val="FFFFFF"/>
                </a:solidFill>
                <a:latin typeface="Aegean"/>
                <a:cs typeface="Aegean"/>
              </a:rPr>
              <a:t>©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VIAMI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training@viamisoftware.com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13" y="958850"/>
            <a:ext cx="5952490" cy="438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0" y="730250"/>
            <a:ext cx="3602990" cy="47083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065" marR="5080" indent="3175" algn="l">
              <a:lnSpc>
                <a:spcPts val="5980"/>
              </a:lnSpc>
              <a:spcBef>
                <a:spcPts val="715"/>
              </a:spcBef>
              <a:tabLst>
                <a:tab pos="1899285" algn="l"/>
                <a:tab pos="3399154" algn="l"/>
                <a:tab pos="4141470" algn="l"/>
                <a:tab pos="6028055" algn="l"/>
              </a:tabLst>
            </a:pP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yếu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tố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dẫn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đến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 thanh công hay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thất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vi-VN" sz="5400" b="1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bại</a:t>
            </a:r>
            <a:r>
              <a:rPr lang="vi-VN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của ERP</a:t>
            </a:r>
            <a:endParaRPr sz="5400" b="1" dirty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590550"/>
            <a:ext cx="7781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Những </a:t>
            </a:r>
            <a:r>
              <a:rPr dirty="0"/>
              <a:t>sai </a:t>
            </a:r>
            <a:r>
              <a:rPr spc="-5" dirty="0"/>
              <a:t>lầm </a:t>
            </a:r>
            <a:r>
              <a:rPr dirty="0"/>
              <a:t>khi </a:t>
            </a:r>
            <a:r>
              <a:rPr spc="-10" dirty="0"/>
              <a:t>triển </a:t>
            </a:r>
            <a:r>
              <a:rPr dirty="0"/>
              <a:t>khai</a:t>
            </a:r>
            <a:r>
              <a:rPr spc="-110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287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Cải tiến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quy</a:t>
            </a:r>
            <a:r>
              <a:rPr sz="3200" spc="-8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47268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418972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512064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70" y="2349500"/>
            <a:ext cx="7538720" cy="4674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marR="49530" indent="-287020">
              <a:lnSpc>
                <a:spcPct val="92200"/>
              </a:lnSpc>
              <a:spcBef>
                <a:spcPts val="360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Cách tiếp cận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bị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sai lệch. Tư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vấn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triển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khai 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thường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nhìn vào hoạt động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của từng cá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nhân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trong 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đơn vị để xây dựng 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trình, trong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khi bản thân  họ đang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làm sai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và định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 hướng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90"/>
              </a:lnSpc>
              <a:spcBef>
                <a:spcPts val="1210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Tư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vấn nói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công ty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chưa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áp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 ERP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vào thì không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có hiệu</a:t>
            </a:r>
            <a:r>
              <a:rPr sz="2800" spc="-1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lực</a:t>
            </a:r>
            <a:endParaRPr sz="2800">
              <a:latin typeface="Times New Roman"/>
              <a:cs typeface="Times New Roman"/>
            </a:endParaRPr>
          </a:p>
          <a:p>
            <a:pPr marL="299085" marR="100965" indent="-287020">
              <a:lnSpc>
                <a:spcPct val="92200"/>
              </a:lnSpc>
              <a:spcBef>
                <a:spcPts val="1085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Lãnh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đạo không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trực tiếp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đưa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ra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quy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hoặc  không có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kiến thức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về hoạt động và quản lý hoặc  không rà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soát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và phân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tích cụ thể,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mà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đánh giá  về tính logic chứ không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kiểm tra lại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với định 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hướng của công</a:t>
            </a:r>
            <a:r>
              <a:rPr sz="2800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462020" marR="5080" indent="-3449320">
              <a:lnSpc>
                <a:spcPts val="4920"/>
              </a:lnSpc>
              <a:spcBef>
                <a:spcPts val="560"/>
              </a:spcBef>
            </a:pPr>
            <a:r>
              <a:rPr spc="-5" dirty="0"/>
              <a:t>Những </a:t>
            </a:r>
            <a:r>
              <a:rPr dirty="0"/>
              <a:t>yếu </a:t>
            </a:r>
            <a:r>
              <a:rPr spc="-5" dirty="0"/>
              <a:t>tố quyết định </a:t>
            </a:r>
            <a:r>
              <a:rPr dirty="0"/>
              <a:t>sự</a:t>
            </a:r>
            <a:r>
              <a:rPr spc="-114" dirty="0"/>
              <a:t> </a:t>
            </a:r>
            <a:r>
              <a:rPr spc="-5" dirty="0"/>
              <a:t>thành  bại</a:t>
            </a:r>
            <a:r>
              <a:rPr spc="-1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569719"/>
            <a:ext cx="675830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6170">
              <a:lnSpc>
                <a:spcPct val="129400"/>
              </a:lnSpc>
              <a:spcBef>
                <a:spcPts val="100"/>
              </a:spcBef>
            </a:pP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Mục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tiêu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và kiên định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mục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tiêu.  Khoanh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vùng phạm vi và kỳ</a:t>
            </a:r>
            <a:r>
              <a:rPr sz="3200" spc="-9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vọng.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9400"/>
              </a:lnSpc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Nhận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thức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và quyết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tâm của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ban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lãnh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đạo 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Sự sẵn</a:t>
            </a:r>
            <a:r>
              <a:rPr sz="32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sàng: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436625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490347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379" y="544195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597915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670" y="4131310"/>
            <a:ext cx="2800985" cy="2176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9990">
              <a:lnSpc>
                <a:spcPct val="126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Nguồn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vốn  </a:t>
            </a:r>
            <a:r>
              <a:rPr sz="2800" spc="-5" dirty="0">
                <a:latin typeface="Times New Roman"/>
                <a:cs typeface="Times New Roman"/>
              </a:rPr>
              <a:t>Nhân </a:t>
            </a:r>
            <a:r>
              <a:rPr sz="2800" dirty="0">
                <a:latin typeface="Times New Roman"/>
                <a:cs typeface="Times New Roman"/>
              </a:rPr>
              <a:t>lực  </a:t>
            </a:r>
            <a:r>
              <a:rPr sz="2800" spc="-5" dirty="0">
                <a:latin typeface="Times New Roman"/>
                <a:cs typeface="Times New Roman"/>
              </a:rPr>
              <a:t>Hạ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tầng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00" dirty="0">
                <a:latin typeface="Times New Roman"/>
                <a:cs typeface="Times New Roman"/>
              </a:rPr>
              <a:t>Chấp nhận thay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đổi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462020" marR="5080" indent="-3449320">
              <a:lnSpc>
                <a:spcPts val="4920"/>
              </a:lnSpc>
              <a:spcBef>
                <a:spcPts val="560"/>
              </a:spcBef>
            </a:pPr>
            <a:r>
              <a:rPr spc="-5" dirty="0"/>
              <a:t>Những </a:t>
            </a:r>
            <a:r>
              <a:rPr dirty="0"/>
              <a:t>yếu </a:t>
            </a:r>
            <a:r>
              <a:rPr spc="-5" dirty="0"/>
              <a:t>tố quyết định </a:t>
            </a:r>
            <a:r>
              <a:rPr dirty="0"/>
              <a:t>sự</a:t>
            </a:r>
            <a:r>
              <a:rPr spc="-114" dirty="0"/>
              <a:t> </a:t>
            </a:r>
            <a:r>
              <a:rPr spc="-5" dirty="0"/>
              <a:t>thành  bại</a:t>
            </a:r>
            <a:r>
              <a:rPr spc="-10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569719"/>
            <a:ext cx="8147050" cy="300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8040" algn="just">
              <a:lnSpc>
                <a:spcPct val="129400"/>
              </a:lnSpc>
              <a:spcBef>
                <a:spcPts val="100"/>
              </a:spcBef>
            </a:pP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Lựa chọn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giải pháp và nhà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cung cấp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phù hợp 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Quản lý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giám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sát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toàn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bộ quá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trình thực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hiện 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Sự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tham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gia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của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ban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lãnh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đạo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cấp</a:t>
            </a:r>
            <a:r>
              <a:rPr sz="3200" spc="-3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cao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560"/>
              </a:lnSpc>
              <a:spcBef>
                <a:spcPts val="1480"/>
              </a:spcBef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Quản lý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và phối hợp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chặt chẽ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giữa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các thành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phần 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tham</a:t>
            </a:r>
            <a:r>
              <a:rPr sz="32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0" y="590550"/>
            <a:ext cx="4922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Quản trị </a:t>
            </a:r>
            <a:r>
              <a:rPr dirty="0"/>
              <a:t>sự </a:t>
            </a:r>
            <a:r>
              <a:rPr spc="-10" dirty="0"/>
              <a:t>thay</a:t>
            </a:r>
            <a:r>
              <a:rPr spc="-100" dirty="0"/>
              <a:t> </a:t>
            </a:r>
            <a:r>
              <a:rPr spc="-5" dirty="0"/>
              <a:t>đổi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5201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Quản lý </a:t>
            </a:r>
            <a:r>
              <a:rPr sz="3200" spc="-10" dirty="0">
                <a:latin typeface="Times New Roman"/>
                <a:cs typeface="Times New Roman"/>
              </a:rPr>
              <a:t>thay </a:t>
            </a:r>
            <a:r>
              <a:rPr sz="3200" dirty="0">
                <a:latin typeface="Times New Roman"/>
                <a:cs typeface="Times New Roman"/>
              </a:rPr>
              <a:t>đổi </a:t>
            </a:r>
            <a:r>
              <a:rPr sz="3200" spc="-5" dirty="0">
                <a:latin typeface="Times New Roman"/>
                <a:cs typeface="Times New Roman"/>
              </a:rPr>
              <a:t>cơ </a:t>
            </a:r>
            <a:r>
              <a:rPr sz="3200" spc="-10" dirty="0">
                <a:latin typeface="Times New Roman"/>
                <a:cs typeface="Times New Roman"/>
              </a:rPr>
              <a:t>cấu </a:t>
            </a:r>
            <a:r>
              <a:rPr sz="3200" spc="-5" dirty="0">
                <a:latin typeface="Times New Roman"/>
                <a:cs typeface="Times New Roman"/>
              </a:rPr>
              <a:t>tổ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chức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47268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300990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39408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70" y="2239010"/>
            <a:ext cx="7602855" cy="20307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cơ cấu </a:t>
            </a:r>
            <a:r>
              <a:rPr sz="2800" dirty="0">
                <a:latin typeface="Times New Roman"/>
                <a:cs typeface="Times New Roman"/>
              </a:rPr>
              <a:t>tổ </a:t>
            </a:r>
            <a:r>
              <a:rPr sz="2800" spc="-5" dirty="0">
                <a:latin typeface="Times New Roman"/>
                <a:cs typeface="Times New Roman"/>
              </a:rPr>
              <a:t>chức </a:t>
            </a:r>
            <a:r>
              <a:rPr sz="2800" dirty="0">
                <a:latin typeface="Times New Roman"/>
                <a:cs typeface="Times New Roman"/>
              </a:rPr>
              <a:t>khi ứng dụng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ERP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100"/>
              </a:lnSpc>
              <a:spcBef>
                <a:spcPts val="1190"/>
              </a:spcBef>
            </a:pPr>
            <a:r>
              <a:rPr sz="2800" spc="-5" dirty="0">
                <a:latin typeface="Times New Roman"/>
                <a:cs typeface="Times New Roman"/>
              </a:rPr>
              <a:t>Ảnh hưởng </a:t>
            </a:r>
            <a:r>
              <a:rPr sz="2800" dirty="0">
                <a:latin typeface="Times New Roman"/>
                <a:cs typeface="Times New Roman"/>
              </a:rPr>
              <a:t>đến </a:t>
            </a:r>
            <a:r>
              <a:rPr sz="2800" spc="-5" dirty="0">
                <a:latin typeface="Times New Roman"/>
                <a:cs typeface="Times New Roman"/>
              </a:rPr>
              <a:t>việc </a:t>
            </a:r>
            <a:r>
              <a:rPr sz="2800" dirty="0">
                <a:latin typeface="Times New Roman"/>
                <a:cs typeface="Times New Roman"/>
              </a:rPr>
              <a:t>thay đổi và </a:t>
            </a:r>
            <a:r>
              <a:rPr sz="2800" spc="-5" dirty="0">
                <a:latin typeface="Times New Roman"/>
                <a:cs typeface="Times New Roman"/>
              </a:rPr>
              <a:t>chuẩn </a:t>
            </a:r>
            <a:r>
              <a:rPr sz="2800" dirty="0">
                <a:latin typeface="Times New Roman"/>
                <a:cs typeface="Times New Roman"/>
              </a:rPr>
              <a:t>hóa quy </a:t>
            </a:r>
            <a:r>
              <a:rPr sz="2800" spc="-5" dirty="0">
                <a:latin typeface="Times New Roman"/>
                <a:cs typeface="Times New Roman"/>
              </a:rPr>
              <a:t>trình,  </a:t>
            </a:r>
            <a:r>
              <a:rPr sz="2800" dirty="0">
                <a:latin typeface="Times New Roman"/>
                <a:cs typeface="Times New Roman"/>
              </a:rPr>
              <a:t>thay đổi vai</a:t>
            </a:r>
            <a:r>
              <a:rPr sz="2800" spc="-5" dirty="0">
                <a:latin typeface="Times New Roman"/>
                <a:cs typeface="Times New Roman"/>
              </a:rPr>
              <a:t> trò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00" dirty="0">
                <a:latin typeface="Times New Roman"/>
                <a:cs typeface="Times New Roman"/>
              </a:rPr>
              <a:t>Chuyển đổi hệ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919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4349750"/>
            <a:ext cx="40659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Quản </a:t>
            </a:r>
            <a:r>
              <a:rPr sz="3200" spc="-10" dirty="0">
                <a:latin typeface="Times New Roman"/>
                <a:cs typeface="Times New Roman"/>
              </a:rPr>
              <a:t>trị </a:t>
            </a:r>
            <a:r>
              <a:rPr sz="3200" dirty="0">
                <a:latin typeface="Times New Roman"/>
                <a:cs typeface="Times New Roman"/>
              </a:rPr>
              <a:t>sự </a:t>
            </a:r>
            <a:r>
              <a:rPr sz="3200" spc="-10" dirty="0">
                <a:latin typeface="Times New Roman"/>
                <a:cs typeface="Times New Roman"/>
              </a:rPr>
              <a:t>chống </a:t>
            </a:r>
            <a:r>
              <a:rPr sz="3200" dirty="0">
                <a:latin typeface="Times New Roman"/>
                <a:cs typeface="Times New Roman"/>
              </a:rPr>
              <a:t>đối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51092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3379" y="564642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379" y="618490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3379" y="67221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1670" y="4876800"/>
            <a:ext cx="533527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Sự </a:t>
            </a:r>
            <a:r>
              <a:rPr sz="2800" dirty="0">
                <a:latin typeface="Times New Roman"/>
                <a:cs typeface="Times New Roman"/>
              </a:rPr>
              <a:t>thay đổi về quy </a:t>
            </a:r>
            <a:r>
              <a:rPr sz="2800" spc="-5" dirty="0">
                <a:latin typeface="Times New Roman"/>
                <a:cs typeface="Times New Roman"/>
              </a:rPr>
              <a:t>trình nghiệp </a:t>
            </a:r>
            <a:r>
              <a:rPr sz="2800" dirty="0">
                <a:latin typeface="Times New Roman"/>
                <a:cs typeface="Times New Roman"/>
              </a:rPr>
              <a:t>vụ  </a:t>
            </a:r>
            <a:r>
              <a:rPr sz="2800" spc="-5" dirty="0">
                <a:latin typeface="Times New Roman"/>
                <a:cs typeface="Times New Roman"/>
              </a:rPr>
              <a:t>Sự </a:t>
            </a:r>
            <a:r>
              <a:rPr sz="2800" dirty="0">
                <a:latin typeface="Times New Roman"/>
                <a:cs typeface="Times New Roman"/>
              </a:rPr>
              <a:t>thay đổi về </a:t>
            </a:r>
            <a:r>
              <a:rPr sz="2800" spc="-5" dirty="0">
                <a:latin typeface="Times New Roman"/>
                <a:cs typeface="Times New Roman"/>
              </a:rPr>
              <a:t>cơ cấu </a:t>
            </a:r>
            <a:r>
              <a:rPr sz="2800" dirty="0">
                <a:latin typeface="Times New Roman"/>
                <a:cs typeface="Times New Roman"/>
              </a:rPr>
              <a:t>tổ </a:t>
            </a:r>
            <a:r>
              <a:rPr sz="2800" spc="-5" dirty="0">
                <a:latin typeface="Times New Roman"/>
                <a:cs typeface="Times New Roman"/>
              </a:rPr>
              <a:t>chức, </a:t>
            </a:r>
            <a:r>
              <a:rPr sz="2800" dirty="0">
                <a:latin typeface="Times New Roman"/>
                <a:cs typeface="Times New Roman"/>
              </a:rPr>
              <a:t>vai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trò  Áp </a:t>
            </a:r>
            <a:r>
              <a:rPr sz="2800" dirty="0">
                <a:latin typeface="Times New Roman"/>
                <a:cs typeface="Times New Roman"/>
              </a:rPr>
              <a:t>lực </a:t>
            </a:r>
            <a:r>
              <a:rPr sz="2800" spc="-5" dirty="0">
                <a:latin typeface="Times New Roman"/>
                <a:cs typeface="Times New Roman"/>
              </a:rPr>
              <a:t>công việc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lớn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00" spc="-5" dirty="0">
                <a:latin typeface="Times New Roman"/>
                <a:cs typeface="Times New Roman"/>
              </a:rPr>
              <a:t>Tâm </a:t>
            </a:r>
            <a:r>
              <a:rPr sz="2800" dirty="0">
                <a:latin typeface="Times New Roman"/>
                <a:cs typeface="Times New Roman"/>
              </a:rPr>
              <a:t>lý bị quản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770" y="590550"/>
            <a:ext cx="2072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Kết</a:t>
            </a:r>
            <a:r>
              <a:rPr spc="-100" dirty="0"/>
              <a:t> </a:t>
            </a:r>
            <a:r>
              <a:rPr spc="-5" dirty="0"/>
              <a:t>luận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851535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459"/>
              </a:spcBef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Những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yếu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tố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mấu chốt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dẫn đến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thành công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hay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thất 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bại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của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hệ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thống</a:t>
            </a:r>
            <a:r>
              <a:rPr sz="3200" spc="-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ERP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92353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346075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399922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453644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507365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379" y="561085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379" y="614807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3379" y="668655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1670" y="2688590"/>
            <a:ext cx="6769734" cy="43268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Nhận thức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và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quyết tâm của ban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lãnh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đạo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latin typeface="Times New Roman"/>
                <a:cs typeface="Times New Roman"/>
              </a:rPr>
              <a:t>Kế </a:t>
            </a:r>
            <a:r>
              <a:rPr sz="2800" dirty="0">
                <a:latin typeface="Times New Roman"/>
                <a:cs typeface="Times New Roman"/>
              </a:rPr>
              <a:t>hoạch kinh doanh và </a:t>
            </a:r>
            <a:r>
              <a:rPr sz="2800" spc="-5" dirty="0">
                <a:latin typeface="Times New Roman"/>
                <a:cs typeface="Times New Roman"/>
              </a:rPr>
              <a:t>tầm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nhìn</a:t>
            </a:r>
            <a:endParaRPr sz="2800">
              <a:latin typeface="Times New Roman"/>
              <a:cs typeface="Times New Roman"/>
            </a:endParaRPr>
          </a:p>
          <a:p>
            <a:pPr marL="12700" marR="371475">
              <a:lnSpc>
                <a:spcPct val="125899"/>
              </a:lnSpc>
            </a:pPr>
            <a:r>
              <a:rPr sz="2800" spc="-20" dirty="0">
                <a:latin typeface="Times New Roman"/>
                <a:cs typeface="Times New Roman"/>
              </a:rPr>
              <a:t>Truyền </a:t>
            </a:r>
            <a:r>
              <a:rPr sz="2800" dirty="0">
                <a:latin typeface="Times New Roman"/>
                <a:cs typeface="Times New Roman"/>
              </a:rPr>
              <a:t>thông </a:t>
            </a:r>
            <a:r>
              <a:rPr sz="2800" spc="-5" dirty="0">
                <a:latin typeface="Times New Roman"/>
                <a:cs typeface="Times New Roman"/>
              </a:rPr>
              <a:t>hiệu </a:t>
            </a:r>
            <a:r>
              <a:rPr sz="2800" dirty="0">
                <a:latin typeface="Times New Roman"/>
                <a:cs typeface="Times New Roman"/>
              </a:rPr>
              <a:t>quả </a:t>
            </a:r>
            <a:r>
              <a:rPr sz="2800" spc="-5" dirty="0">
                <a:latin typeface="Times New Roman"/>
                <a:cs typeface="Times New Roman"/>
              </a:rPr>
              <a:t>(tạo sự </a:t>
            </a:r>
            <a:r>
              <a:rPr sz="2800" dirty="0">
                <a:latin typeface="Times New Roman"/>
                <a:cs typeface="Times New Roman"/>
              </a:rPr>
              <a:t>đồng lòng)  </a:t>
            </a:r>
            <a:r>
              <a:rPr sz="2800" b="1" spc="-5" dirty="0">
                <a:latin typeface="Times New Roman"/>
                <a:cs typeface="Times New Roman"/>
              </a:rPr>
              <a:t>Quản </a:t>
            </a:r>
            <a:r>
              <a:rPr sz="2800" b="1" dirty="0">
                <a:latin typeface="Times New Roman"/>
                <a:cs typeface="Times New Roman"/>
              </a:rPr>
              <a:t>lý </a:t>
            </a:r>
            <a:r>
              <a:rPr sz="2800" b="1" spc="-5" dirty="0">
                <a:latin typeface="Times New Roman"/>
                <a:cs typeface="Times New Roman"/>
              </a:rPr>
              <a:t>thay đổi </a:t>
            </a:r>
            <a:r>
              <a:rPr sz="2800" b="1" dirty="0">
                <a:latin typeface="Times New Roman"/>
                <a:cs typeface="Times New Roman"/>
              </a:rPr>
              <a:t>và văn </a:t>
            </a:r>
            <a:r>
              <a:rPr sz="2800" b="1" spc="-5" dirty="0">
                <a:latin typeface="Times New Roman"/>
                <a:cs typeface="Times New Roman"/>
              </a:rPr>
              <a:t>hóa của công ty  </a:t>
            </a:r>
            <a:r>
              <a:rPr sz="2800" dirty="0">
                <a:latin typeface="Times New Roman"/>
                <a:cs typeface="Times New Roman"/>
              </a:rPr>
              <a:t>Chuẩn hóa quy </a:t>
            </a:r>
            <a:r>
              <a:rPr sz="2800" spc="-5" dirty="0">
                <a:latin typeface="Times New Roman"/>
                <a:cs typeface="Times New Roman"/>
              </a:rPr>
              <a:t>trình, </a:t>
            </a:r>
            <a:r>
              <a:rPr sz="2800" dirty="0">
                <a:latin typeface="Times New Roman"/>
                <a:cs typeface="Times New Roman"/>
              </a:rPr>
              <a:t>tối </a:t>
            </a:r>
            <a:r>
              <a:rPr sz="2800" spc="-5" dirty="0">
                <a:latin typeface="Times New Roman"/>
                <a:cs typeface="Times New Roman"/>
              </a:rPr>
              <a:t>giản việc customize  Sự </a:t>
            </a:r>
            <a:r>
              <a:rPr sz="2800" dirty="0">
                <a:latin typeface="Times New Roman"/>
                <a:cs typeface="Times New Roman"/>
              </a:rPr>
              <a:t>phối hợp </a:t>
            </a:r>
            <a:r>
              <a:rPr sz="2800" spc="-5" dirty="0">
                <a:latin typeface="Times New Roman"/>
                <a:cs typeface="Times New Roman"/>
              </a:rPr>
              <a:t>triển </a:t>
            </a:r>
            <a:r>
              <a:rPr sz="2800" dirty="0">
                <a:latin typeface="Times New Roman"/>
                <a:cs typeface="Times New Roman"/>
              </a:rPr>
              <a:t>khai giữa </a:t>
            </a:r>
            <a:r>
              <a:rPr sz="2800" spc="-5" dirty="0">
                <a:latin typeface="Times New Roman"/>
                <a:cs typeface="Times New Roman"/>
              </a:rPr>
              <a:t>tất cả các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bên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5899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phù hợp, nhà </a:t>
            </a:r>
            <a:r>
              <a:rPr sz="2800" spc="-5" dirty="0">
                <a:latin typeface="Times New Roman"/>
                <a:cs typeface="Times New Roman"/>
              </a:rPr>
              <a:t>cung cấp dịch </a:t>
            </a:r>
            <a:r>
              <a:rPr sz="2800" dirty="0">
                <a:latin typeface="Times New Roman"/>
                <a:cs typeface="Times New Roman"/>
              </a:rPr>
              <a:t>vụ tốt  </a:t>
            </a:r>
            <a:r>
              <a:rPr sz="2800" spc="-5" dirty="0">
                <a:latin typeface="Times New Roman"/>
                <a:cs typeface="Times New Roman"/>
              </a:rPr>
              <a:t>Bảo </a:t>
            </a:r>
            <a:r>
              <a:rPr sz="2800" dirty="0">
                <a:latin typeface="Times New Roman"/>
                <a:cs typeface="Times New Roman"/>
              </a:rPr>
              <a:t>vệ dự </a:t>
            </a:r>
            <a:r>
              <a:rPr sz="2800" spc="-5" dirty="0">
                <a:latin typeface="Times New Roman"/>
                <a:cs typeface="Times New Roman"/>
              </a:rPr>
              <a:t>án (giải </a:t>
            </a:r>
            <a:r>
              <a:rPr sz="2800" dirty="0">
                <a:latin typeface="Times New Roman"/>
                <a:cs typeface="Times New Roman"/>
              </a:rPr>
              <a:t>quyết xung đột, xử lý </a:t>
            </a:r>
            <a:r>
              <a:rPr sz="2800" spc="-5" dirty="0">
                <a:latin typeface="Times New Roman"/>
                <a:cs typeface="Times New Roman"/>
              </a:rPr>
              <a:t>rủi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070" y="590550"/>
            <a:ext cx="2353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100" dirty="0"/>
              <a:t> </a:t>
            </a:r>
            <a:r>
              <a:rPr spc="-5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126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8016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2905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807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2697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7586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52476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66CC"/>
                </a:solidFill>
                <a:latin typeface="OpenSymbol"/>
                <a:cs typeface="OpenSymbol"/>
              </a:rPr>
              <a:t>➢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1572259"/>
            <a:ext cx="4794885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790">
              <a:lnSpc>
                <a:spcPct val="1458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Chuẩn hóa, </a:t>
            </a:r>
            <a:r>
              <a:rPr sz="2200" spc="-5" dirty="0">
                <a:latin typeface="Times New Roman"/>
                <a:cs typeface="Times New Roman"/>
              </a:rPr>
              <a:t>tiêu </a:t>
            </a:r>
            <a:r>
              <a:rPr sz="2200" dirty="0">
                <a:latin typeface="Times New Roman"/>
                <a:cs typeface="Times New Roman"/>
              </a:rPr>
              <a:t>chuẩn và những </a:t>
            </a:r>
            <a:r>
              <a:rPr sz="2200" spc="-5" dirty="0">
                <a:latin typeface="Times New Roman"/>
                <a:cs typeface="Times New Roman"/>
              </a:rPr>
              <a:t>rủi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  </a:t>
            </a:r>
            <a:r>
              <a:rPr sz="2200" dirty="0">
                <a:latin typeface="Times New Roman"/>
                <a:cs typeface="Times New Roman"/>
              </a:rPr>
              <a:t>Rủi </a:t>
            </a:r>
            <a:r>
              <a:rPr sz="2200" spc="-5" dirty="0">
                <a:latin typeface="Times New Roman"/>
                <a:cs typeface="Times New Roman"/>
              </a:rPr>
              <a:t>ro </a:t>
            </a:r>
            <a:r>
              <a:rPr sz="2200" dirty="0">
                <a:latin typeface="Times New Roman"/>
                <a:cs typeface="Times New Roman"/>
              </a:rPr>
              <a:t>của</a:t>
            </a:r>
            <a:r>
              <a:rPr sz="2200" spc="-5" dirty="0">
                <a:latin typeface="Times New Roman"/>
                <a:cs typeface="Times New Roman"/>
              </a:rPr>
              <a:t> ERP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200" spc="-5" dirty="0">
                <a:latin typeface="Times New Roman"/>
                <a:cs typeface="Times New Roman"/>
              </a:rPr>
              <a:t>Những </a:t>
            </a:r>
            <a:r>
              <a:rPr sz="2200" dirty="0">
                <a:latin typeface="Times New Roman"/>
                <a:cs typeface="Times New Roman"/>
              </a:rPr>
              <a:t>sai </a:t>
            </a:r>
            <a:r>
              <a:rPr sz="2200" spc="-5" dirty="0">
                <a:latin typeface="Times New Roman"/>
                <a:cs typeface="Times New Roman"/>
              </a:rPr>
              <a:t>lầm thường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gặp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45800"/>
              </a:lnSpc>
            </a:pPr>
            <a:r>
              <a:rPr sz="2200" spc="-5" dirty="0">
                <a:latin typeface="Times New Roman"/>
                <a:cs typeface="Times New Roman"/>
              </a:rPr>
              <a:t>Yếu tố </a:t>
            </a:r>
            <a:r>
              <a:rPr sz="2200" dirty="0">
                <a:latin typeface="Times New Roman"/>
                <a:cs typeface="Times New Roman"/>
              </a:rPr>
              <a:t>quyết định sự </a:t>
            </a:r>
            <a:r>
              <a:rPr sz="2200" spc="-5" dirty="0">
                <a:latin typeface="Times New Roman"/>
                <a:cs typeface="Times New Roman"/>
              </a:rPr>
              <a:t>thành </a:t>
            </a:r>
            <a:r>
              <a:rPr sz="2200" dirty="0">
                <a:latin typeface="Times New Roman"/>
                <a:cs typeface="Times New Roman"/>
              </a:rPr>
              <a:t>bại của </a:t>
            </a:r>
            <a:r>
              <a:rPr sz="2200" spc="-5" dirty="0">
                <a:latin typeface="Times New Roman"/>
                <a:cs typeface="Times New Roman"/>
              </a:rPr>
              <a:t>ERP  Những </a:t>
            </a:r>
            <a:r>
              <a:rPr sz="2200" dirty="0">
                <a:latin typeface="Times New Roman"/>
                <a:cs typeface="Times New Roman"/>
              </a:rPr>
              <a:t>sai </a:t>
            </a:r>
            <a:r>
              <a:rPr sz="2200" spc="-5" dirty="0">
                <a:latin typeface="Times New Roman"/>
                <a:cs typeface="Times New Roman"/>
              </a:rPr>
              <a:t>lầm thường </a:t>
            </a:r>
            <a:r>
              <a:rPr sz="2200" dirty="0">
                <a:latin typeface="Times New Roman"/>
                <a:cs typeface="Times New Roman"/>
              </a:rPr>
              <a:t>gặp </a:t>
            </a:r>
            <a:r>
              <a:rPr sz="2200" spc="-5" dirty="0">
                <a:latin typeface="Times New Roman"/>
                <a:cs typeface="Times New Roman"/>
              </a:rPr>
              <a:t>trong triển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khai</a:t>
            </a:r>
            <a:endParaRPr sz="2200">
              <a:latin typeface="Times New Roman"/>
              <a:cs typeface="Times New Roman"/>
            </a:endParaRPr>
          </a:p>
          <a:p>
            <a:pPr marL="12700" marR="1264920">
              <a:lnSpc>
                <a:spcPct val="145800"/>
              </a:lnSpc>
              <a:spcBef>
                <a:spcPts val="10"/>
              </a:spcBef>
            </a:pPr>
            <a:r>
              <a:rPr sz="2200" spc="-5" dirty="0">
                <a:latin typeface="Times New Roman"/>
                <a:cs typeface="Times New Roman"/>
              </a:rPr>
              <a:t>Quản lý </a:t>
            </a:r>
            <a:r>
              <a:rPr sz="2200" dirty="0">
                <a:latin typeface="Times New Roman"/>
                <a:cs typeface="Times New Roman"/>
              </a:rPr>
              <a:t>dự án </a:t>
            </a:r>
            <a:r>
              <a:rPr sz="2200" spc="-5" dirty="0">
                <a:latin typeface="Times New Roman"/>
                <a:cs typeface="Times New Roman"/>
              </a:rPr>
              <a:t>triển </a:t>
            </a:r>
            <a:r>
              <a:rPr sz="2200" dirty="0">
                <a:latin typeface="Times New Roman"/>
                <a:cs typeface="Times New Roman"/>
              </a:rPr>
              <a:t>khai </a:t>
            </a:r>
            <a:r>
              <a:rPr sz="2200" spc="-5" dirty="0">
                <a:latin typeface="Times New Roman"/>
                <a:cs typeface="Times New Roman"/>
              </a:rPr>
              <a:t>ERP  Quản lý </a:t>
            </a:r>
            <a:r>
              <a:rPr sz="220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Thay </a:t>
            </a:r>
            <a:r>
              <a:rPr sz="2200" dirty="0">
                <a:latin typeface="Times New Roman"/>
                <a:cs typeface="Times New Roman"/>
              </a:rPr>
              <a:t>đổi và Rủi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200" spc="-5" dirty="0">
                <a:latin typeface="Times New Roman"/>
                <a:cs typeface="Times New Roman"/>
              </a:rPr>
              <a:t>Vì </a:t>
            </a:r>
            <a:r>
              <a:rPr sz="2200" dirty="0">
                <a:latin typeface="Times New Roman"/>
                <a:cs typeface="Times New Roman"/>
              </a:rPr>
              <a:t>sao </a:t>
            </a:r>
            <a:r>
              <a:rPr sz="2200" spc="-5" dirty="0">
                <a:latin typeface="Times New Roman"/>
                <a:cs typeface="Times New Roman"/>
              </a:rPr>
              <a:t>ERP thất </a:t>
            </a:r>
            <a:r>
              <a:rPr sz="2200" dirty="0">
                <a:latin typeface="Times New Roman"/>
                <a:cs typeface="Times New Roman"/>
              </a:rPr>
              <a:t>bại nhiều </a:t>
            </a:r>
            <a:r>
              <a:rPr sz="2200" spc="-5" dirty="0">
                <a:latin typeface="Times New Roman"/>
                <a:cs typeface="Times New Roman"/>
              </a:rPr>
              <a:t>hơn thành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công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590550"/>
            <a:ext cx="3855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Tiêu </a:t>
            </a:r>
            <a:r>
              <a:rPr dirty="0"/>
              <a:t>chuẩn</a:t>
            </a:r>
            <a:r>
              <a:rPr spc="-65" dirty="0"/>
              <a:t> </a:t>
            </a:r>
            <a:r>
              <a:rPr spc="-5" dirty="0"/>
              <a:t>hóa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375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020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0675" marR="196850">
              <a:lnSpc>
                <a:spcPts val="3550"/>
              </a:lnSpc>
              <a:spcBef>
                <a:spcPts val="459"/>
              </a:spcBef>
            </a:pPr>
            <a:r>
              <a:rPr spc="-35" dirty="0">
                <a:solidFill>
                  <a:srgbClr val="000000"/>
                </a:solidFill>
              </a:rPr>
              <a:t>Tiêu </a:t>
            </a:r>
            <a:r>
              <a:rPr spc="-10" dirty="0">
                <a:solidFill>
                  <a:srgbClr val="000000"/>
                </a:solidFill>
              </a:rPr>
              <a:t>chuẩn </a:t>
            </a:r>
            <a:r>
              <a:rPr dirty="0">
                <a:solidFill>
                  <a:srgbClr val="000000"/>
                </a:solidFill>
              </a:rPr>
              <a:t>hóa → quy </a:t>
            </a:r>
            <a:r>
              <a:rPr spc="-5" dirty="0">
                <a:solidFill>
                  <a:srgbClr val="000000"/>
                </a:solidFill>
              </a:rPr>
              <a:t>trình </a:t>
            </a:r>
            <a:r>
              <a:rPr dirty="0">
                <a:solidFill>
                  <a:srgbClr val="000000"/>
                </a:solidFill>
              </a:rPr>
              <a:t>hóa → </a:t>
            </a:r>
            <a:r>
              <a:rPr spc="-10" dirty="0">
                <a:solidFill>
                  <a:srgbClr val="000000"/>
                </a:solidFill>
              </a:rPr>
              <a:t>thay </a:t>
            </a:r>
            <a:r>
              <a:rPr dirty="0">
                <a:solidFill>
                  <a:srgbClr val="000000"/>
                </a:solidFill>
              </a:rPr>
              <a:t>đổi hoạt  động → </a:t>
            </a:r>
            <a:r>
              <a:rPr spc="-10" dirty="0">
                <a:solidFill>
                  <a:srgbClr val="000000"/>
                </a:solidFill>
              </a:rPr>
              <a:t>thay </a:t>
            </a:r>
            <a:r>
              <a:rPr dirty="0">
                <a:solidFill>
                  <a:srgbClr val="000000"/>
                </a:solidFill>
              </a:rPr>
              <a:t>đổi </a:t>
            </a:r>
            <a:r>
              <a:rPr spc="-10" dirty="0">
                <a:solidFill>
                  <a:srgbClr val="000000"/>
                </a:solidFill>
              </a:rPr>
              <a:t>thói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quen</a:t>
            </a:r>
          </a:p>
          <a:p>
            <a:pPr marL="320675" marR="5080">
              <a:lnSpc>
                <a:spcPts val="3560"/>
              </a:lnSpc>
              <a:spcBef>
                <a:spcPts val="1410"/>
              </a:spcBef>
            </a:pPr>
            <a:r>
              <a:rPr spc="-5" dirty="0">
                <a:solidFill>
                  <a:srgbClr val="000000"/>
                </a:solidFill>
              </a:rPr>
              <a:t>Thực </a:t>
            </a:r>
            <a:r>
              <a:rPr dirty="0">
                <a:solidFill>
                  <a:srgbClr val="000000"/>
                </a:solidFill>
              </a:rPr>
              <a:t>hiện </a:t>
            </a:r>
            <a:r>
              <a:rPr spc="-10" dirty="0">
                <a:solidFill>
                  <a:srgbClr val="000000"/>
                </a:solidFill>
              </a:rPr>
              <a:t>chuẩn </a:t>
            </a:r>
            <a:r>
              <a:rPr dirty="0">
                <a:solidFill>
                  <a:srgbClr val="000000"/>
                </a:solidFill>
              </a:rPr>
              <a:t>hóa quy </a:t>
            </a:r>
            <a:r>
              <a:rPr spc="-10" dirty="0">
                <a:solidFill>
                  <a:srgbClr val="000000"/>
                </a:solidFill>
              </a:rPr>
              <a:t>trình </a:t>
            </a:r>
            <a:r>
              <a:rPr spc="-5" dirty="0">
                <a:solidFill>
                  <a:srgbClr val="000000"/>
                </a:solidFill>
              </a:rPr>
              <a:t>trước </a:t>
            </a:r>
            <a:r>
              <a:rPr dirty="0">
                <a:solidFill>
                  <a:srgbClr val="000000"/>
                </a:solidFill>
              </a:rPr>
              <a:t>khi </a:t>
            </a:r>
            <a:r>
              <a:rPr spc="-10" dirty="0">
                <a:solidFill>
                  <a:srgbClr val="000000"/>
                </a:solidFill>
              </a:rPr>
              <a:t>tiến </a:t>
            </a:r>
            <a:r>
              <a:rPr dirty="0">
                <a:solidFill>
                  <a:srgbClr val="000000"/>
                </a:solidFill>
              </a:rPr>
              <a:t>hành  </a:t>
            </a:r>
            <a:r>
              <a:rPr spc="-10" dirty="0">
                <a:solidFill>
                  <a:srgbClr val="000000"/>
                </a:solidFill>
              </a:rPr>
              <a:t>ứng </a:t>
            </a:r>
            <a:r>
              <a:rPr dirty="0">
                <a:solidFill>
                  <a:srgbClr val="000000"/>
                </a:solidFill>
              </a:rPr>
              <a:t>dụng </a:t>
            </a:r>
            <a:r>
              <a:rPr spc="-5" dirty="0">
                <a:solidFill>
                  <a:srgbClr val="000000"/>
                </a:solidFill>
              </a:rPr>
              <a:t>ERP </a:t>
            </a:r>
            <a:r>
              <a:rPr dirty="0">
                <a:solidFill>
                  <a:srgbClr val="000000"/>
                </a:solidFill>
              </a:rPr>
              <a:t>sẽ </a:t>
            </a:r>
            <a:r>
              <a:rPr spc="-10" dirty="0">
                <a:solidFill>
                  <a:srgbClr val="000000"/>
                </a:solidFill>
              </a:rPr>
              <a:t>thuận lợi </a:t>
            </a:r>
            <a:r>
              <a:rPr dirty="0">
                <a:solidFill>
                  <a:srgbClr val="000000"/>
                </a:solidFill>
              </a:rPr>
              <a:t>hơn </a:t>
            </a:r>
            <a:r>
              <a:rPr spc="-10" dirty="0">
                <a:solidFill>
                  <a:srgbClr val="000000"/>
                </a:solidFill>
              </a:rPr>
              <a:t>cho </a:t>
            </a:r>
            <a:r>
              <a:rPr dirty="0">
                <a:solidFill>
                  <a:srgbClr val="000000"/>
                </a:solidFill>
              </a:rPr>
              <a:t>việc </a:t>
            </a:r>
            <a:r>
              <a:rPr spc="-10" dirty="0">
                <a:solidFill>
                  <a:srgbClr val="000000"/>
                </a:solidFill>
              </a:rPr>
              <a:t>triển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khai</a:t>
            </a:r>
          </a:p>
          <a:p>
            <a:pPr marL="320675" marR="311150">
              <a:lnSpc>
                <a:spcPts val="3550"/>
              </a:lnSpc>
              <a:spcBef>
                <a:spcPts val="1420"/>
              </a:spcBef>
            </a:pPr>
            <a:r>
              <a:rPr spc="-35" dirty="0">
                <a:solidFill>
                  <a:srgbClr val="000000"/>
                </a:solidFill>
              </a:rPr>
              <a:t>Tiêu </a:t>
            </a:r>
            <a:r>
              <a:rPr spc="-10" dirty="0">
                <a:solidFill>
                  <a:srgbClr val="000000"/>
                </a:solidFill>
              </a:rPr>
              <a:t>chuẩn </a:t>
            </a:r>
            <a:r>
              <a:rPr dirty="0">
                <a:solidFill>
                  <a:srgbClr val="000000"/>
                </a:solidFill>
              </a:rPr>
              <a:t>hóa không phụ </a:t>
            </a:r>
            <a:r>
              <a:rPr spc="-10" dirty="0">
                <a:solidFill>
                  <a:srgbClr val="000000"/>
                </a:solidFill>
              </a:rPr>
              <a:t>thuộc </a:t>
            </a:r>
            <a:r>
              <a:rPr dirty="0">
                <a:solidFill>
                  <a:srgbClr val="000000"/>
                </a:solidFill>
              </a:rPr>
              <a:t>vào </a:t>
            </a:r>
            <a:r>
              <a:rPr spc="-5" dirty="0">
                <a:solidFill>
                  <a:srgbClr val="000000"/>
                </a:solidFill>
              </a:rPr>
              <a:t>người thực  </a:t>
            </a:r>
            <a:r>
              <a:rPr dirty="0">
                <a:solidFill>
                  <a:srgbClr val="000000"/>
                </a:solidFill>
              </a:rPr>
              <a:t>hiện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589" y="590550"/>
            <a:ext cx="4700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Rủi ro </a:t>
            </a:r>
            <a:r>
              <a:rPr dirty="0"/>
              <a:t>của </a:t>
            </a:r>
            <a:r>
              <a:rPr spc="-5" dirty="0"/>
              <a:t>ERP</a:t>
            </a:r>
            <a:r>
              <a:rPr spc="-18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39643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Tổng </a:t>
            </a:r>
            <a:r>
              <a:rPr sz="3200" spc="-10" dirty="0">
                <a:solidFill>
                  <a:srgbClr val="0000FF"/>
                </a:solidFill>
                <a:latin typeface="Times New Roman"/>
                <a:cs typeface="Times New Roman"/>
              </a:rPr>
              <a:t>chi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phí đầu 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tư</a:t>
            </a:r>
            <a:r>
              <a:rPr sz="32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Times New Roman"/>
                <a:cs typeface="Times New Roman"/>
              </a:rPr>
              <a:t>lớn: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47268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300990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35471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408432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462152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379" y="51600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1670" y="2239010"/>
            <a:ext cx="4941570" cy="3249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800" dirty="0">
                <a:latin typeface="Times New Roman"/>
                <a:cs typeface="Times New Roman"/>
              </a:rPr>
              <a:t>Chi phí tư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vấn</a:t>
            </a:r>
          </a:p>
          <a:p>
            <a:pPr marL="12700" marR="22860">
              <a:lnSpc>
                <a:spcPct val="125899"/>
              </a:lnSpc>
            </a:pPr>
            <a:r>
              <a:rPr sz="2800" dirty="0">
                <a:latin typeface="Times New Roman"/>
                <a:cs typeface="Times New Roman"/>
              </a:rPr>
              <a:t>Chi phí bản quyền, </a:t>
            </a:r>
            <a:r>
              <a:rPr sz="2800" spc="-5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phí hạ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tầng  </a:t>
            </a:r>
            <a:r>
              <a:rPr sz="2800" dirty="0">
                <a:latin typeface="Times New Roman"/>
                <a:cs typeface="Times New Roman"/>
              </a:rPr>
              <a:t>Chi phí </a:t>
            </a:r>
            <a:r>
              <a:rPr sz="2800" spc="-5" dirty="0">
                <a:latin typeface="Times New Roman"/>
                <a:cs typeface="Times New Roman"/>
              </a:rPr>
              <a:t>triển </a:t>
            </a:r>
            <a:r>
              <a:rPr sz="2800" dirty="0">
                <a:latin typeface="Times New Roman"/>
                <a:cs typeface="Times New Roman"/>
              </a:rPr>
              <a:t>khai ứng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</a:t>
            </a:r>
          </a:p>
          <a:p>
            <a:pPr marL="12700" marR="2544445">
              <a:lnSpc>
                <a:spcPct val="125899"/>
              </a:lnSpc>
              <a:spcBef>
                <a:spcPts val="10"/>
              </a:spcBef>
            </a:pPr>
            <a:r>
              <a:rPr sz="2800" dirty="0">
                <a:latin typeface="Times New Roman"/>
                <a:cs typeface="Times New Roman"/>
              </a:rPr>
              <a:t>Chi phí nhân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lực  Chi phí </a:t>
            </a:r>
            <a:r>
              <a:rPr sz="2800" spc="-5" dirty="0">
                <a:latin typeface="Times New Roman"/>
                <a:cs typeface="Times New Roman"/>
              </a:rPr>
              <a:t>cơ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hội</a:t>
            </a: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800" dirty="0">
                <a:latin typeface="Times New Roman"/>
                <a:cs typeface="Times New Roman"/>
              </a:rPr>
              <a:t>Chi phí duy </a:t>
            </a:r>
            <a:r>
              <a:rPr sz="2800" spc="-5" dirty="0">
                <a:latin typeface="Times New Roman"/>
                <a:cs typeface="Times New Roman"/>
              </a:rPr>
              <a:t>trì, </a:t>
            </a:r>
            <a:r>
              <a:rPr sz="2800" dirty="0">
                <a:latin typeface="Times New Roman"/>
                <a:cs typeface="Times New Roman"/>
              </a:rPr>
              <a:t>nâng </a:t>
            </a:r>
            <a:r>
              <a:rPr sz="2800" spc="-5" dirty="0">
                <a:latin typeface="Times New Roman"/>
                <a:cs typeface="Times New Roman"/>
              </a:rPr>
              <a:t>cấp, </a:t>
            </a:r>
            <a:r>
              <a:rPr sz="2800" dirty="0">
                <a:latin typeface="Times New Roman"/>
                <a:cs typeface="Times New Roman"/>
              </a:rPr>
              <a:t>mở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rộng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7111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5568950"/>
            <a:ext cx="6924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05170" algn="l"/>
              </a:tabLst>
            </a:pP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Ch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phí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lớ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ch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mọ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qui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ô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doanh	nghiệp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589" y="590550"/>
            <a:ext cx="4700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Rủi ro </a:t>
            </a:r>
            <a:r>
              <a:rPr dirty="0"/>
              <a:t>của </a:t>
            </a:r>
            <a:r>
              <a:rPr spc="-5" dirty="0"/>
              <a:t>ERP</a:t>
            </a:r>
            <a:r>
              <a:rPr spc="-18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375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687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1998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8323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0675" marR="5080">
              <a:lnSpc>
                <a:spcPts val="3550"/>
              </a:lnSpc>
              <a:spcBef>
                <a:spcPts val="459"/>
              </a:spcBef>
            </a:pPr>
            <a:r>
              <a:rPr spc="-5" dirty="0"/>
              <a:t>Thời </a:t>
            </a:r>
            <a:r>
              <a:rPr dirty="0"/>
              <a:t>gian </a:t>
            </a:r>
            <a:r>
              <a:rPr spc="-10" dirty="0"/>
              <a:t>triển </a:t>
            </a:r>
            <a:r>
              <a:rPr dirty="0"/>
              <a:t>khai </a:t>
            </a:r>
            <a:r>
              <a:rPr spc="-10" dirty="0"/>
              <a:t>lâu </a:t>
            </a:r>
            <a:r>
              <a:rPr dirty="0"/>
              <a:t>→ sự </a:t>
            </a:r>
            <a:r>
              <a:rPr spc="-10" dirty="0"/>
              <a:t>chán </a:t>
            </a:r>
            <a:r>
              <a:rPr dirty="0"/>
              <a:t>nản hoặc </a:t>
            </a:r>
            <a:r>
              <a:rPr spc="-5" dirty="0"/>
              <a:t>thay  </a:t>
            </a:r>
            <a:r>
              <a:rPr dirty="0"/>
              <a:t>đổi </a:t>
            </a:r>
            <a:r>
              <a:rPr spc="-10" dirty="0"/>
              <a:t>các mục tiêu </a:t>
            </a:r>
            <a:r>
              <a:rPr dirty="0"/>
              <a:t>ban đầu, phạm vi yêu </a:t>
            </a:r>
            <a:r>
              <a:rPr spc="-10" dirty="0"/>
              <a:t>cầu thay</a:t>
            </a:r>
            <a:r>
              <a:rPr spc="-60" dirty="0"/>
              <a:t> </a:t>
            </a:r>
            <a:r>
              <a:rPr dirty="0"/>
              <a:t>đổi?</a:t>
            </a:r>
          </a:p>
          <a:p>
            <a:pPr marL="320675" marR="1834514">
              <a:lnSpc>
                <a:spcPts val="4980"/>
              </a:lnSpc>
              <a:spcBef>
                <a:spcPts val="275"/>
              </a:spcBef>
            </a:pPr>
            <a:r>
              <a:rPr spc="-5" dirty="0"/>
              <a:t>Sự </a:t>
            </a:r>
            <a:r>
              <a:rPr dirty="0"/>
              <a:t>phụ </a:t>
            </a:r>
            <a:r>
              <a:rPr spc="-10" dirty="0"/>
              <a:t>thuộc </a:t>
            </a:r>
            <a:r>
              <a:rPr dirty="0"/>
              <a:t>vào nhà </a:t>
            </a:r>
            <a:r>
              <a:rPr spc="-10" dirty="0"/>
              <a:t>cung cấp </a:t>
            </a:r>
            <a:r>
              <a:rPr dirty="0"/>
              <a:t>giải pháp  </a:t>
            </a:r>
            <a:r>
              <a:rPr spc="-10" dirty="0"/>
              <a:t>Tính </a:t>
            </a:r>
            <a:r>
              <a:rPr dirty="0"/>
              <a:t>đặc </a:t>
            </a:r>
            <a:r>
              <a:rPr spc="-10" dirty="0"/>
              <a:t>thù của lĩnh </a:t>
            </a:r>
            <a:r>
              <a:rPr dirty="0"/>
              <a:t>vực kinh</a:t>
            </a:r>
            <a:r>
              <a:rPr spc="-35" dirty="0"/>
              <a:t> </a:t>
            </a:r>
            <a:r>
              <a:rPr dirty="0"/>
              <a:t>doanh</a:t>
            </a:r>
          </a:p>
          <a:p>
            <a:pPr marL="320675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Mức </a:t>
            </a:r>
            <a:r>
              <a:rPr dirty="0"/>
              <a:t>độ phức </a:t>
            </a:r>
            <a:r>
              <a:rPr spc="-10" dirty="0"/>
              <a:t>tạp của </a:t>
            </a:r>
            <a:r>
              <a:rPr dirty="0"/>
              <a:t>hệ </a:t>
            </a:r>
            <a:r>
              <a:rPr spc="-10" dirty="0"/>
              <a:t>thống </a:t>
            </a:r>
            <a:r>
              <a:rPr dirty="0"/>
              <a:t>→ vận hành</a:t>
            </a:r>
            <a:r>
              <a:rPr spc="-45" dirty="0"/>
              <a:t> </a:t>
            </a:r>
            <a:r>
              <a:rPr dirty="0"/>
              <a:t>khó</a:t>
            </a:r>
          </a:p>
          <a:p>
            <a:pPr marL="320675" marR="192405">
              <a:lnSpc>
                <a:spcPts val="3550"/>
              </a:lnSpc>
              <a:spcBef>
                <a:spcPts val="1490"/>
              </a:spcBef>
            </a:pPr>
            <a:r>
              <a:rPr spc="-5" dirty="0"/>
              <a:t>Khả </a:t>
            </a:r>
            <a:r>
              <a:rPr dirty="0"/>
              <a:t>năng </a:t>
            </a:r>
            <a:r>
              <a:rPr spc="-10" dirty="0"/>
              <a:t>tích </a:t>
            </a:r>
            <a:r>
              <a:rPr dirty="0"/>
              <a:t>hợp với </a:t>
            </a:r>
            <a:r>
              <a:rPr spc="-10" dirty="0"/>
              <a:t>các </a:t>
            </a:r>
            <a:r>
              <a:rPr dirty="0"/>
              <a:t>hệ </a:t>
            </a:r>
            <a:r>
              <a:rPr spc="-10" dirty="0"/>
              <a:t>thống </a:t>
            </a:r>
            <a:r>
              <a:rPr dirty="0"/>
              <a:t>khác, khả năng  </a:t>
            </a:r>
            <a:r>
              <a:rPr spc="-5" dirty="0"/>
              <a:t>mở</a:t>
            </a:r>
            <a:r>
              <a:rPr spc="-15" dirty="0"/>
              <a:t> </a:t>
            </a:r>
            <a:r>
              <a:rPr dirty="0"/>
              <a:t>rộng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860" y="590550"/>
            <a:ext cx="67221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Những </a:t>
            </a:r>
            <a:r>
              <a:rPr dirty="0"/>
              <a:t>sai </a:t>
            </a:r>
            <a:r>
              <a:rPr spc="-5" dirty="0"/>
              <a:t>lầm </a:t>
            </a:r>
            <a:r>
              <a:rPr spc="-10" dirty="0"/>
              <a:t>thường</a:t>
            </a:r>
            <a:r>
              <a:rPr spc="-110" dirty="0"/>
              <a:t> </a:t>
            </a:r>
            <a:r>
              <a:rPr spc="-5" dirty="0"/>
              <a:t>gặp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8323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4635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569719"/>
            <a:ext cx="8613775" cy="471678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Coi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ERP là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thần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dược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chữa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bách</a:t>
            </a:r>
            <a:r>
              <a:rPr sz="3200" spc="-14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bệnh?</a:t>
            </a:r>
            <a:endParaRPr sz="3200">
              <a:latin typeface="Times New Roman"/>
              <a:cs typeface="Times New Roman"/>
            </a:endParaRPr>
          </a:p>
          <a:p>
            <a:pPr marL="12700" marR="346710">
              <a:lnSpc>
                <a:spcPct val="129400"/>
              </a:lnSpc>
            </a:pP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Coi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ERP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chỉ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là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phần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mềm,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không phải giải pháp? 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Coi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là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mua công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cụ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chứ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không phải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là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một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đầu</a:t>
            </a:r>
            <a:r>
              <a:rPr sz="3200" spc="-6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tư</a:t>
            </a:r>
            <a:endParaRPr sz="3200">
              <a:latin typeface="Times New Roman"/>
              <a:cs typeface="Times New Roman"/>
            </a:endParaRPr>
          </a:p>
          <a:p>
            <a:pPr marL="12700" marR="346710">
              <a:lnSpc>
                <a:spcPts val="3560"/>
              </a:lnSpc>
              <a:spcBef>
                <a:spcPts val="1480"/>
              </a:spcBef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Ủy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thác toàn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bộ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trách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nhiệm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cho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nhà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cung cấp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giải  pháp hoặc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tư</a:t>
            </a:r>
            <a:r>
              <a:rPr sz="3200" spc="-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vấn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Không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lường trước tổng chi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phí,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thời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gian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triển</a:t>
            </a:r>
            <a:r>
              <a:rPr sz="3200" spc="-4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khai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560"/>
              </a:lnSpc>
              <a:spcBef>
                <a:spcPts val="1480"/>
              </a:spcBef>
            </a:pP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Đầu tư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một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giải pháp quá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lớn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so với yêu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cầu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để</a:t>
            </a:r>
            <a:r>
              <a:rPr sz="3200" spc="-7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đánh  bóng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tên</a:t>
            </a:r>
            <a:r>
              <a:rPr sz="32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tuổi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590550"/>
            <a:ext cx="849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 lý do dẫn đến </a:t>
            </a:r>
            <a:r>
              <a:rPr spc="-10" dirty="0"/>
              <a:t>thất </a:t>
            </a:r>
            <a:r>
              <a:rPr spc="-5" dirty="0"/>
              <a:t>bại </a:t>
            </a:r>
            <a:r>
              <a:rPr dirty="0"/>
              <a:t>của</a:t>
            </a:r>
            <a:r>
              <a:rPr spc="-75" dirty="0"/>
              <a:t> </a:t>
            </a:r>
            <a:r>
              <a:rPr spc="-5" dirty="0"/>
              <a:t>ERP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572260"/>
            <a:ext cx="8865870" cy="548132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Nhận thức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quyết tâm của lãnh đạo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Quá coi trọng thương hiệu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sính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ngoại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Bỏ </a:t>
            </a:r>
            <a:r>
              <a:rPr sz="2600" dirty="0">
                <a:latin typeface="Times New Roman"/>
                <a:cs typeface="Times New Roman"/>
              </a:rPr>
              <a:t>qua </a:t>
            </a:r>
            <a:r>
              <a:rPr sz="2600" spc="-5" dirty="0">
                <a:latin typeface="Times New Roman"/>
                <a:cs typeface="Times New Roman"/>
              </a:rPr>
              <a:t>khâu tư vấn, xây </a:t>
            </a:r>
            <a:r>
              <a:rPr sz="2600" dirty="0">
                <a:latin typeface="Times New Roman"/>
                <a:cs typeface="Times New Roman"/>
              </a:rPr>
              <a:t>dựng và </a:t>
            </a:r>
            <a:r>
              <a:rPr sz="2600" spc="-5" dirty="0">
                <a:latin typeface="Times New Roman"/>
                <a:cs typeface="Times New Roman"/>
              </a:rPr>
              <a:t>thống nhất </a:t>
            </a:r>
            <a:r>
              <a:rPr sz="2600" dirty="0">
                <a:latin typeface="Times New Roman"/>
                <a:cs typeface="Times New Roman"/>
              </a:rPr>
              <a:t>quy</a:t>
            </a:r>
            <a:r>
              <a:rPr sz="2600" spc="-5" dirty="0">
                <a:latin typeface="Times New Roman"/>
                <a:cs typeface="Times New Roman"/>
              </a:rPr>
              <a:t> trình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Khách hàng cả tin </a:t>
            </a:r>
            <a:r>
              <a:rPr sz="2600" dirty="0">
                <a:latin typeface="Times New Roman"/>
                <a:cs typeface="Times New Roman"/>
              </a:rPr>
              <a:t>và quá kỳ vọng </a:t>
            </a:r>
            <a:r>
              <a:rPr sz="2600" spc="-5" dirty="0">
                <a:latin typeface="Times New Roman"/>
                <a:cs typeface="Times New Roman"/>
              </a:rPr>
              <a:t>vào “cây gậy thần </a:t>
            </a:r>
            <a:r>
              <a:rPr sz="2600" dirty="0">
                <a:latin typeface="Times New Roman"/>
                <a:cs typeface="Times New Roman"/>
              </a:rPr>
              <a:t>kỳ”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Coi </a:t>
            </a:r>
            <a:r>
              <a:rPr sz="2600" dirty="0">
                <a:latin typeface="Times New Roman"/>
                <a:cs typeface="Times New Roman"/>
              </a:rPr>
              <a:t>nhẹ </a:t>
            </a:r>
            <a:r>
              <a:rPr sz="2600" spc="-5" dirty="0">
                <a:latin typeface="Times New Roman"/>
                <a:cs typeface="Times New Roman"/>
              </a:rPr>
              <a:t>yếu tố con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người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Bất </a:t>
            </a:r>
            <a:r>
              <a:rPr sz="2600" dirty="0">
                <a:latin typeface="Times New Roman"/>
                <a:cs typeface="Times New Roman"/>
              </a:rPr>
              <a:t>đồng </a:t>
            </a:r>
            <a:r>
              <a:rPr sz="2600" spc="-5" dirty="0">
                <a:latin typeface="Times New Roman"/>
                <a:cs typeface="Times New Roman"/>
              </a:rPr>
              <a:t>quan điểm kéo dài trong </a:t>
            </a:r>
            <a:r>
              <a:rPr sz="2600" dirty="0">
                <a:latin typeface="Times New Roman"/>
                <a:cs typeface="Times New Roman"/>
              </a:rPr>
              <a:t>quá </a:t>
            </a:r>
            <a:r>
              <a:rPr sz="2600" spc="-5" dirty="0">
                <a:latin typeface="Times New Roman"/>
                <a:cs typeface="Times New Roman"/>
              </a:rPr>
              <a:t>trình triển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khai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Xung </a:t>
            </a:r>
            <a:r>
              <a:rPr sz="2600" dirty="0">
                <a:latin typeface="Times New Roman"/>
                <a:cs typeface="Times New Roman"/>
              </a:rPr>
              <a:t>đột </a:t>
            </a:r>
            <a:r>
              <a:rPr sz="2600" spc="-5" dirty="0">
                <a:latin typeface="Times New Roman"/>
                <a:cs typeface="Times New Roman"/>
              </a:rPr>
              <a:t>lợi ích </a:t>
            </a:r>
            <a:r>
              <a:rPr sz="2600" dirty="0">
                <a:latin typeface="Times New Roman"/>
                <a:cs typeface="Times New Roman"/>
              </a:rPr>
              <a:t>và không </a:t>
            </a:r>
            <a:r>
              <a:rPr sz="2600" spc="-5" dirty="0">
                <a:latin typeface="Times New Roman"/>
                <a:cs typeface="Times New Roman"/>
              </a:rPr>
              <a:t>chịu được áp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lực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Khó khăn trong việc tùy biến, đáp </a:t>
            </a:r>
            <a:r>
              <a:rPr sz="2600" spc="-10" dirty="0">
                <a:latin typeface="Times New Roman"/>
                <a:cs typeface="Times New Roman"/>
              </a:rPr>
              <a:t>ứng </a:t>
            </a:r>
            <a:r>
              <a:rPr sz="2600" dirty="0">
                <a:latin typeface="Times New Roman"/>
                <a:cs typeface="Times New Roman"/>
              </a:rPr>
              <a:t>nhu </a:t>
            </a:r>
            <a:r>
              <a:rPr sz="2600" spc="-5" dirty="0">
                <a:latin typeface="Times New Roman"/>
                <a:cs typeface="Times New Roman"/>
              </a:rPr>
              <a:t>cầu thực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tế</a:t>
            </a:r>
            <a:endParaRPr sz="26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342900" algn="l"/>
              </a:tabLst>
            </a:pPr>
            <a:r>
              <a:rPr sz="2600" spc="-5" dirty="0">
                <a:latin typeface="Times New Roman"/>
                <a:cs typeface="Times New Roman"/>
              </a:rPr>
              <a:t>Không </a:t>
            </a:r>
            <a:r>
              <a:rPr sz="2600" dirty="0">
                <a:latin typeface="Times New Roman"/>
                <a:cs typeface="Times New Roman"/>
              </a:rPr>
              <a:t>ý </a:t>
            </a:r>
            <a:r>
              <a:rPr sz="2600" spc="-5" dirty="0">
                <a:latin typeface="Times New Roman"/>
                <a:cs typeface="Times New Roman"/>
              </a:rPr>
              <a:t>thức được </a:t>
            </a:r>
            <a:r>
              <a:rPr sz="2600" dirty="0">
                <a:latin typeface="Times New Roman"/>
                <a:cs typeface="Times New Roman"/>
              </a:rPr>
              <a:t>khó </a:t>
            </a:r>
            <a:r>
              <a:rPr sz="2600" spc="-5" dirty="0">
                <a:latin typeface="Times New Roman"/>
                <a:cs typeface="Times New Roman"/>
              </a:rPr>
              <a:t>khăn phát sinh </a:t>
            </a:r>
            <a:r>
              <a:rPr sz="2600" dirty="0">
                <a:latin typeface="Times New Roman"/>
                <a:cs typeface="Times New Roman"/>
              </a:rPr>
              <a:t>về </a:t>
            </a:r>
            <a:r>
              <a:rPr sz="2600" spc="-5" dirty="0">
                <a:latin typeface="Times New Roman"/>
                <a:cs typeface="Times New Roman"/>
              </a:rPr>
              <a:t>tài chính </a:t>
            </a:r>
            <a:r>
              <a:rPr sz="2600" dirty="0">
                <a:latin typeface="Times New Roman"/>
                <a:cs typeface="Times New Roman"/>
              </a:rPr>
              <a:t>và </a:t>
            </a:r>
            <a:r>
              <a:rPr sz="2600" spc="-5" dirty="0">
                <a:latin typeface="Times New Roman"/>
                <a:cs typeface="Times New Roman"/>
              </a:rPr>
              <a:t>công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việc</a:t>
            </a:r>
            <a:endParaRPr sz="26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508000" algn="l"/>
              </a:tabLst>
            </a:pPr>
            <a:r>
              <a:rPr sz="2600" spc="-5" dirty="0">
                <a:latin typeface="Times New Roman"/>
                <a:cs typeface="Times New Roman"/>
              </a:rPr>
              <a:t>Người </a:t>
            </a:r>
            <a:r>
              <a:rPr sz="2600" dirty="0">
                <a:latin typeface="Times New Roman"/>
                <a:cs typeface="Times New Roman"/>
              </a:rPr>
              <a:t>dùng không </a:t>
            </a:r>
            <a:r>
              <a:rPr sz="2600" spc="-5" dirty="0">
                <a:latin typeface="Times New Roman"/>
                <a:cs typeface="Times New Roman"/>
              </a:rPr>
              <a:t>chấp nhận </a:t>
            </a:r>
            <a:r>
              <a:rPr sz="2600" dirty="0">
                <a:latin typeface="Times New Roman"/>
                <a:cs typeface="Times New Roman"/>
              </a:rPr>
              <a:t>do độ phức </a:t>
            </a:r>
            <a:r>
              <a:rPr sz="2600" spc="-5" dirty="0">
                <a:latin typeface="Times New Roman"/>
                <a:cs typeface="Times New Roman"/>
              </a:rPr>
              <a:t>tạp </a:t>
            </a:r>
            <a:r>
              <a:rPr sz="2600" dirty="0">
                <a:latin typeface="Times New Roman"/>
                <a:cs typeface="Times New Roman"/>
              </a:rPr>
              <a:t>quá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590550"/>
            <a:ext cx="7781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Những </a:t>
            </a:r>
            <a:r>
              <a:rPr dirty="0"/>
              <a:t>sai </a:t>
            </a:r>
            <a:r>
              <a:rPr spc="-5" dirty="0"/>
              <a:t>lầm </a:t>
            </a:r>
            <a:r>
              <a:rPr dirty="0"/>
              <a:t>khi </a:t>
            </a:r>
            <a:r>
              <a:rPr spc="-10" dirty="0"/>
              <a:t>triển </a:t>
            </a:r>
            <a:r>
              <a:rPr dirty="0"/>
              <a:t>khai</a:t>
            </a:r>
            <a:r>
              <a:rPr spc="-11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1821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Chiến</a:t>
            </a:r>
            <a:r>
              <a:rPr sz="3200" spc="-9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lược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47268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340360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472820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605155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1670" y="2349500"/>
            <a:ext cx="7639050" cy="40322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marR="601345" indent="-287020">
              <a:lnSpc>
                <a:spcPts val="3100"/>
              </a:lnSpc>
              <a:spcBef>
                <a:spcPts val="420"/>
              </a:spcBef>
            </a:pP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Nhân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sự cao cấp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không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thường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xuyên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cung cấp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ý 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tưởng cho các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thành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viên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tham gia dự</a:t>
            </a:r>
            <a:r>
              <a:rPr sz="2800" spc="-3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án.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100"/>
              </a:lnSpc>
              <a:spcBef>
                <a:spcPts val="1130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Giao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hết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trách nhiệm cho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nhân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sự cấp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dưới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chưa rành 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về ý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tưởng chiến lược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cung cấp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thông tin và  định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hướng cho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đội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triển</a:t>
            </a:r>
            <a:r>
              <a:rPr sz="28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khai</a:t>
            </a:r>
            <a:endParaRPr sz="2800">
              <a:latin typeface="Times New Roman"/>
              <a:cs typeface="Times New Roman"/>
            </a:endParaRPr>
          </a:p>
          <a:p>
            <a:pPr marL="299085" marR="113030" indent="-287020">
              <a:lnSpc>
                <a:spcPct val="92100"/>
              </a:lnSpc>
              <a:spcBef>
                <a:spcPts val="1075"/>
              </a:spcBef>
            </a:pP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Chỉ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nhìn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về đầu tư ban đầu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(chi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phí thuê tư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vấn,</a:t>
            </a:r>
            <a:r>
              <a:rPr sz="2800" spc="-6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mua  bản quyền </a:t>
            </a:r>
            <a:r>
              <a:rPr sz="2800" spc="-60" dirty="0">
                <a:solidFill>
                  <a:srgbClr val="00007F"/>
                </a:solidFill>
                <a:latin typeface="Times New Roman"/>
                <a:cs typeface="Times New Roman"/>
              </a:rPr>
              <a:t>v.v..)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trong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khi đó chi phí huy động  nguồn lực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của công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rất cao lại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bị xem</a:t>
            </a:r>
            <a:r>
              <a:rPr sz="2800" spc="-3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nhẹ.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Không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xác định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rõ các chi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phí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thường niên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590550"/>
            <a:ext cx="7781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Những </a:t>
            </a:r>
            <a:r>
              <a:rPr dirty="0"/>
              <a:t>sai </a:t>
            </a:r>
            <a:r>
              <a:rPr spc="-5" dirty="0"/>
              <a:t>lầm </a:t>
            </a:r>
            <a:r>
              <a:rPr dirty="0"/>
              <a:t>khi </a:t>
            </a:r>
            <a:r>
              <a:rPr spc="-10" dirty="0"/>
              <a:t>triển </a:t>
            </a:r>
            <a:r>
              <a:rPr dirty="0"/>
              <a:t>khai</a:t>
            </a:r>
            <a:r>
              <a:rPr spc="-110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007F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3229"/>
            <a:ext cx="2488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Mục </a:t>
            </a:r>
            <a:r>
              <a:rPr sz="3200" spc="-10" dirty="0">
                <a:solidFill>
                  <a:srgbClr val="00007F"/>
                </a:solidFill>
                <a:latin typeface="Times New Roman"/>
                <a:cs typeface="Times New Roman"/>
              </a:rPr>
              <a:t>tiêu </a:t>
            </a:r>
            <a:r>
              <a:rPr sz="3200" dirty="0">
                <a:solidFill>
                  <a:srgbClr val="00007F"/>
                </a:solidFill>
                <a:latin typeface="Times New Roman"/>
                <a:cs typeface="Times New Roman"/>
              </a:rPr>
              <a:t>dự</a:t>
            </a:r>
            <a:r>
              <a:rPr sz="3200" spc="-9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7F"/>
                </a:solidFill>
                <a:latin typeface="Times New Roman"/>
                <a:cs typeface="Times New Roman"/>
              </a:rPr>
              <a:t>án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247268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379" y="3796029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5120640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0066CC"/>
                </a:solidFill>
                <a:latin typeface="OpenSymbol"/>
                <a:cs typeface="OpenSymbol"/>
              </a:rPr>
              <a:t>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670" y="2349500"/>
            <a:ext cx="7644765" cy="34937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marR="5080" indent="-287020">
              <a:lnSpc>
                <a:spcPts val="3100"/>
              </a:lnSpc>
              <a:spcBef>
                <a:spcPts val="420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Mục tiêu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dự án ban đầu dần bị quên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lãng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do quá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trình  triển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khai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lâu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dài mà không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được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nhắc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lại,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dự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án 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dần dần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mất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định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hướng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hoặc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lạc</a:t>
            </a:r>
            <a:r>
              <a:rPr sz="28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đề</a:t>
            </a:r>
            <a:endParaRPr sz="2800">
              <a:latin typeface="Times New Roman"/>
              <a:cs typeface="Times New Roman"/>
            </a:endParaRPr>
          </a:p>
          <a:p>
            <a:pPr marL="299085" marR="211454" indent="-287020">
              <a:lnSpc>
                <a:spcPct val="92100"/>
              </a:lnSpc>
              <a:spcBef>
                <a:spcPts val="1075"/>
              </a:spcBef>
            </a:pPr>
            <a:r>
              <a:rPr sz="2800" spc="-45" dirty="0">
                <a:solidFill>
                  <a:srgbClr val="00007F"/>
                </a:solidFill>
                <a:latin typeface="Times New Roman"/>
                <a:cs typeface="Times New Roman"/>
              </a:rPr>
              <a:t>Việc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thay đổi bộ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máy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ngay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cả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bản thân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lãnh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đạo của  đơn vị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cũng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khó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thực hiện được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nhưng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lại giao 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toàn bộ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trách nhiệm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này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tư vấn</a:t>
            </a:r>
            <a:r>
              <a:rPr sz="2800" spc="-1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ERP</a:t>
            </a:r>
            <a:endParaRPr sz="2800">
              <a:latin typeface="Times New Roman"/>
              <a:cs typeface="Times New Roman"/>
            </a:endParaRPr>
          </a:p>
          <a:p>
            <a:pPr marL="299085" marR="128270" indent="-287020">
              <a:lnSpc>
                <a:spcPts val="3090"/>
              </a:lnSpc>
              <a:spcBef>
                <a:spcPts val="1205"/>
              </a:spcBef>
            </a:pP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Quá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kỳ vọng vào một hệ thống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giải quyết</a:t>
            </a:r>
            <a:r>
              <a:rPr sz="2800" spc="-4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7F"/>
                </a:solidFill>
                <a:latin typeface="Times New Roman"/>
                <a:cs typeface="Times New Roman"/>
              </a:rPr>
              <a:t>mọi  </a:t>
            </a:r>
            <a:r>
              <a:rPr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việc.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1145</Words>
  <Application>Microsoft Office PowerPoint</Application>
  <PresentationFormat>Custom</PresentationFormat>
  <Paragraphs>154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Aegean</vt:lpstr>
      <vt:lpstr>Arial</vt:lpstr>
      <vt:lpstr>Calibri</vt:lpstr>
      <vt:lpstr>OpenSymbol</vt:lpstr>
      <vt:lpstr>Times New Roman</vt:lpstr>
      <vt:lpstr>Office Theme</vt:lpstr>
      <vt:lpstr>Những yếu tố dẫn đến  thanh công hay thất  bại của ERP</vt:lpstr>
      <vt:lpstr>Nội Dung</vt:lpstr>
      <vt:lpstr>Tiêu chuẩn hóa</vt:lpstr>
      <vt:lpstr>Rủi ro của ERP (1)</vt:lpstr>
      <vt:lpstr>Rủi ro của ERP (2)</vt:lpstr>
      <vt:lpstr>Những sai lầm thường gặp</vt:lpstr>
      <vt:lpstr>10 lý do dẫn đến thất bại của ERP</vt:lpstr>
      <vt:lpstr>Những sai lầm khi triển khai (1)</vt:lpstr>
      <vt:lpstr>Những sai lầm khi triển khai (2)</vt:lpstr>
      <vt:lpstr>Những sai lầm khi triển khai (3)</vt:lpstr>
      <vt:lpstr>Những yếu tố quyết định sự thành  bại (1)</vt:lpstr>
      <vt:lpstr>Những yếu tố quyết định sự thành  bại (2)</vt:lpstr>
      <vt:lpstr>Quản trị sự thay đổi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yếu tố dẫn đến  thanh công hay thất  bại của ERP</dc:title>
  <dc:creator>Le Quang</dc:creator>
  <cp:lastModifiedBy>Huỳnh Đức Huy</cp:lastModifiedBy>
  <cp:revision>1</cp:revision>
  <dcterms:created xsi:type="dcterms:W3CDTF">2020-11-23T02:55:12Z</dcterms:created>
  <dcterms:modified xsi:type="dcterms:W3CDTF">2020-11-23T02:58:22Z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2020-11-23T00:00:00Z</vt:filetime>
  </property>
</Properties>
</file>