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2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5524-14BE-4887-AA06-6B77024A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F4E66-D4C2-42BC-AE26-77837AB1C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FF7A-E23E-45D3-AD9E-6FA63368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3146F-6AA1-461B-9892-2A2F303C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5096E-6407-4A46-9E00-7E10EF85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6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A6E9-246F-4CB3-9C8E-98A46C7F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669A2-08C4-43AC-9D13-97F0151EF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3E1E-7064-4B7B-9095-E2987DE6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7E01-146F-4C08-B0B9-29221B75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16C2-E0D5-47F2-AADF-25E36341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D1F3B9-5D9E-449A-B6FC-A772A6EA4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AA3E9-FC94-462A-BDBB-B1D610D7E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7EA13-0171-4B60-8C26-C47566D3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CAC6-A3F1-44D8-984F-4D92E73A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FE48-22CE-486E-87AA-C638273A4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0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0E9C-3D2E-410E-8EBA-46E1535A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80E8-9227-4C72-B507-4A1D0B19E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1BE7-10CF-4D20-A843-E873569A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9A3E8-029E-49FB-97A6-A8F9B951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416A-264C-4307-B276-1DC61E61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1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1D1E-B660-4EF3-BE92-6C1E5508F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74511-59DA-400A-B4A3-1FEBD713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955C-0217-4A42-85B0-B8C0710C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F8D4-F3B0-4CCE-B02E-75ED1CDB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A96DA-B2A0-436C-9694-F734B2D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90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1C60-744E-4BB6-8187-F08AF7AC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531A1-F9EA-4AAC-818F-29556B6E5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3DDD-4736-4C9A-A315-97E0A5236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AB2FC-E551-4127-8955-9D1903B0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03BB7-195B-4A28-97F9-FB966A56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2B536-45A0-4312-AFE0-20CE9A2B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0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48D6-36CA-4F6C-A2CB-628E8174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85F75-3FE0-4AC4-B2CE-0218765B4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28EC3-F84D-4FDA-9E76-36BBF0A0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3E7514-E71C-4E62-AF7C-792E8043F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6A2CD-970E-4796-A98C-2CC3DD3C4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D0C27-1E4D-4520-A288-B0A55331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895D4-63A4-4A14-8EB9-D220FFD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D6606-03AF-490E-9C2F-D80E691A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3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E433-DBE4-4F9F-B98F-C54D6336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84E5B-5FA3-47D3-A2AE-92511127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DEF79-C44C-4760-93EA-EF9FC53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BD9EF-F4C0-49D8-A8CD-EB81F1AE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2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A32D1-7742-4FD1-99CF-3300D97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3F56D9-AA44-411E-8873-2D984D59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DF06C-0B82-4451-8BBD-BF6BEC63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7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8A50-290F-4990-8626-7DAE5D2A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40CE-EE77-4EA8-8625-DFC7D1C88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ECB27-6973-4E1A-A3EA-DE50EE19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76E61-20A2-4354-9371-F30589A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58EB-0254-4A2C-80E9-FD7E8AD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D3F4-C201-44B6-9204-06C78F2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5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FD6-EE3F-451B-B3B6-E8C8BDD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96650-6DF6-4D26-B164-E937C4DC30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E0C88-E194-4B72-9685-FB8D32865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4CDCB-7FDB-4231-BEDF-1354E29D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A3A5-0A9D-440C-A9C2-CCF968B0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EA639-5007-46EF-89D7-43ABBA3C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0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4F0BB-21A4-4E48-BA2B-1A8BE8FB0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9B428-8DFE-45FA-B7CC-8A5E8054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D886-5C2B-4F8F-BFEC-838D5CF50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EB678-2944-4C5F-9E03-080DB1DE17E5}" type="datetimeFigureOut">
              <a:rPr lang="ko-KR" altLang="en-US" smtClean="0"/>
              <a:t>2024-10-23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B45A-214A-440E-AAD8-E61C4A362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461D6-34D3-437E-8F82-E8B4F61D9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770F0-B06A-4FB9-9763-06169DBF55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1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4352FE-FF01-43EC-895B-3DCC2AEE1DC5}"/>
              </a:ext>
            </a:extLst>
          </p:cNvPr>
          <p:cNvSpPr/>
          <p:nvPr/>
        </p:nvSpPr>
        <p:spPr>
          <a:xfrm>
            <a:off x="2988483" y="700246"/>
            <a:ext cx="4133850" cy="4417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742AF-C624-4DB0-80E9-2DC95CFD5D98}"/>
              </a:ext>
            </a:extLst>
          </p:cNvPr>
          <p:cNvSpPr/>
          <p:nvPr/>
        </p:nvSpPr>
        <p:spPr>
          <a:xfrm>
            <a:off x="3001183" y="632460"/>
            <a:ext cx="4679950" cy="447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E841F-C620-4BE6-9E94-A22A7EDB836E}"/>
              </a:ext>
            </a:extLst>
          </p:cNvPr>
          <p:cNvCxnSpPr/>
          <p:nvPr/>
        </p:nvCxnSpPr>
        <p:spPr>
          <a:xfrm flipV="1">
            <a:off x="3274233" y="2108200"/>
            <a:ext cx="3606800" cy="26098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BB995C-AD28-48B9-9258-54042A1C9729}"/>
              </a:ext>
            </a:extLst>
          </p:cNvPr>
          <p:cNvSpPr txBox="1"/>
          <p:nvPr/>
        </p:nvSpPr>
        <p:spPr>
          <a:xfrm>
            <a:off x="6881033" y="1923534"/>
            <a:ext cx="19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SMC = PMC 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956B92-7FB6-4E62-984C-37668620A727}"/>
              </a:ext>
            </a:extLst>
          </p:cNvPr>
          <p:cNvCxnSpPr/>
          <p:nvPr/>
        </p:nvCxnSpPr>
        <p:spPr>
          <a:xfrm>
            <a:off x="3845733" y="685800"/>
            <a:ext cx="3473450" cy="337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E3B7FA-D5C4-47B6-90FF-074837ACFD4C}"/>
              </a:ext>
            </a:extLst>
          </p:cNvPr>
          <p:cNvSpPr/>
          <p:nvPr/>
        </p:nvSpPr>
        <p:spPr>
          <a:xfrm>
            <a:off x="3191683" y="2766576"/>
            <a:ext cx="2806700" cy="22562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1437A-40B6-4135-97D1-B7E0F5C92AF1}"/>
              </a:ext>
            </a:extLst>
          </p:cNvPr>
          <p:cNvSpPr/>
          <p:nvPr/>
        </p:nvSpPr>
        <p:spPr>
          <a:xfrm>
            <a:off x="3134533" y="4966216"/>
            <a:ext cx="2863850" cy="13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B54AE-B9D8-4F62-95ED-19A6457120EB}"/>
              </a:ext>
            </a:extLst>
          </p:cNvPr>
          <p:cNvSpPr/>
          <p:nvPr/>
        </p:nvSpPr>
        <p:spPr>
          <a:xfrm>
            <a:off x="3051983" y="2766576"/>
            <a:ext cx="139700" cy="225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83F9-3783-493B-9C20-71B0F308EF71}"/>
              </a:ext>
            </a:extLst>
          </p:cNvPr>
          <p:cNvSpPr txBox="1"/>
          <p:nvPr/>
        </p:nvSpPr>
        <p:spPr>
          <a:xfrm>
            <a:off x="4918883" y="5249902"/>
            <a:ext cx="2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Qm</a:t>
            </a:r>
            <a:r>
              <a:rPr lang="en-US" altLang="ko-KR" dirty="0"/>
              <a:t>       Q*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C182F-18C4-4B29-A7CF-AB0DE17AC1AC}"/>
              </a:ext>
            </a:extLst>
          </p:cNvPr>
          <p:cNvSpPr txBox="1"/>
          <p:nvPr/>
        </p:nvSpPr>
        <p:spPr>
          <a:xfrm>
            <a:off x="2429683" y="2556232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P*</a:t>
            </a:r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96CC1-E324-49C6-BB23-56A0E1982E54}"/>
              </a:ext>
            </a:extLst>
          </p:cNvPr>
          <p:cNvSpPr txBox="1"/>
          <p:nvPr/>
        </p:nvSpPr>
        <p:spPr>
          <a:xfrm>
            <a:off x="7122333" y="3428484"/>
            <a:ext cx="25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SMB = PMB + EMB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ADF4F-4CAC-4C17-B62B-AF49C50A3236}"/>
              </a:ext>
            </a:extLst>
          </p:cNvPr>
          <p:cNvSpPr txBox="1"/>
          <p:nvPr/>
        </p:nvSpPr>
        <p:spPr>
          <a:xfrm>
            <a:off x="6820073" y="524990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Quantity of vaccines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B83B6-6AD9-4AAA-9FC7-EF54FC582EC9}"/>
              </a:ext>
            </a:extLst>
          </p:cNvPr>
          <p:cNvSpPr txBox="1"/>
          <p:nvPr/>
        </p:nvSpPr>
        <p:spPr>
          <a:xfrm>
            <a:off x="1677390" y="700246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Price/Cost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2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4352FE-FF01-43EC-895B-3DCC2AEE1DC5}"/>
              </a:ext>
            </a:extLst>
          </p:cNvPr>
          <p:cNvSpPr/>
          <p:nvPr/>
        </p:nvSpPr>
        <p:spPr>
          <a:xfrm>
            <a:off x="2988483" y="700246"/>
            <a:ext cx="4133850" cy="4417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742AF-C624-4DB0-80E9-2DC95CFD5D98}"/>
              </a:ext>
            </a:extLst>
          </p:cNvPr>
          <p:cNvSpPr/>
          <p:nvPr/>
        </p:nvSpPr>
        <p:spPr>
          <a:xfrm>
            <a:off x="3001183" y="632460"/>
            <a:ext cx="4679950" cy="447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E841F-C620-4BE6-9E94-A22A7EDB836E}"/>
              </a:ext>
            </a:extLst>
          </p:cNvPr>
          <p:cNvCxnSpPr/>
          <p:nvPr/>
        </p:nvCxnSpPr>
        <p:spPr>
          <a:xfrm flipV="1">
            <a:off x="3274233" y="2108200"/>
            <a:ext cx="3606800" cy="26098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BB995C-AD28-48B9-9258-54042A1C9729}"/>
              </a:ext>
            </a:extLst>
          </p:cNvPr>
          <p:cNvSpPr txBox="1"/>
          <p:nvPr/>
        </p:nvSpPr>
        <p:spPr>
          <a:xfrm>
            <a:off x="6881033" y="1923534"/>
            <a:ext cx="19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SMC = PMC 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74D6C-98B9-4D6D-A2AC-5E481232B9D7}"/>
              </a:ext>
            </a:extLst>
          </p:cNvPr>
          <p:cNvCxnSpPr/>
          <p:nvPr/>
        </p:nvCxnSpPr>
        <p:spPr>
          <a:xfrm>
            <a:off x="3274233" y="1409700"/>
            <a:ext cx="3473450" cy="3371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18F007-D136-450B-8759-BB1543541702}"/>
              </a:ext>
            </a:extLst>
          </p:cNvPr>
          <p:cNvSpPr txBox="1"/>
          <p:nvPr/>
        </p:nvSpPr>
        <p:spPr>
          <a:xfrm>
            <a:off x="6881033" y="4533384"/>
            <a:ext cx="19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PMB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956B92-7FB6-4E62-984C-37668620A727}"/>
              </a:ext>
            </a:extLst>
          </p:cNvPr>
          <p:cNvCxnSpPr/>
          <p:nvPr/>
        </p:nvCxnSpPr>
        <p:spPr>
          <a:xfrm>
            <a:off x="3845733" y="685800"/>
            <a:ext cx="3473450" cy="337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29CEB-3CDB-47AC-9F94-3B868CE7A8C3}"/>
              </a:ext>
            </a:extLst>
          </p:cNvPr>
          <p:cNvSpPr/>
          <p:nvPr/>
        </p:nvSpPr>
        <p:spPr>
          <a:xfrm>
            <a:off x="3134533" y="3321050"/>
            <a:ext cx="2095500" cy="1701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E3B7FA-D5C4-47B6-90FF-074837ACFD4C}"/>
              </a:ext>
            </a:extLst>
          </p:cNvPr>
          <p:cNvSpPr/>
          <p:nvPr/>
        </p:nvSpPr>
        <p:spPr>
          <a:xfrm>
            <a:off x="3191683" y="2766576"/>
            <a:ext cx="2806700" cy="22562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1437A-40B6-4135-97D1-B7E0F5C92AF1}"/>
              </a:ext>
            </a:extLst>
          </p:cNvPr>
          <p:cNvSpPr/>
          <p:nvPr/>
        </p:nvSpPr>
        <p:spPr>
          <a:xfrm>
            <a:off x="3134533" y="4966216"/>
            <a:ext cx="2863850" cy="13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B54AE-B9D8-4F62-95ED-19A6457120EB}"/>
              </a:ext>
            </a:extLst>
          </p:cNvPr>
          <p:cNvSpPr/>
          <p:nvPr/>
        </p:nvSpPr>
        <p:spPr>
          <a:xfrm>
            <a:off x="3051983" y="2766576"/>
            <a:ext cx="139700" cy="225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83F9-3783-493B-9C20-71B0F308EF71}"/>
              </a:ext>
            </a:extLst>
          </p:cNvPr>
          <p:cNvSpPr txBox="1"/>
          <p:nvPr/>
        </p:nvSpPr>
        <p:spPr>
          <a:xfrm>
            <a:off x="4918883" y="5249902"/>
            <a:ext cx="2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Qm       Q*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C182F-18C4-4B29-A7CF-AB0DE17AC1AC}"/>
              </a:ext>
            </a:extLst>
          </p:cNvPr>
          <p:cNvSpPr txBox="1"/>
          <p:nvPr/>
        </p:nvSpPr>
        <p:spPr>
          <a:xfrm>
            <a:off x="2429683" y="255623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P*</a:t>
            </a:r>
          </a:p>
          <a:p>
            <a:endParaRPr lang="en-US" altLang="ko-KR" dirty="0"/>
          </a:p>
          <a:p>
            <a:r>
              <a:rPr lang="en-US" altLang="ko-KR" dirty="0"/>
              <a:t>Pm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96CC1-E324-49C6-BB23-56A0E1982E54}"/>
              </a:ext>
            </a:extLst>
          </p:cNvPr>
          <p:cNvSpPr txBox="1"/>
          <p:nvPr/>
        </p:nvSpPr>
        <p:spPr>
          <a:xfrm>
            <a:off x="7122333" y="3428484"/>
            <a:ext cx="25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SMB = PMB + EMB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ADF4F-4CAC-4C17-B62B-AF49C50A3236}"/>
              </a:ext>
            </a:extLst>
          </p:cNvPr>
          <p:cNvSpPr txBox="1"/>
          <p:nvPr/>
        </p:nvSpPr>
        <p:spPr>
          <a:xfrm>
            <a:off x="6820073" y="524990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Quantity of vaccines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B83B6-6AD9-4AAA-9FC7-EF54FC582EC9}"/>
              </a:ext>
            </a:extLst>
          </p:cNvPr>
          <p:cNvSpPr txBox="1"/>
          <p:nvPr/>
        </p:nvSpPr>
        <p:spPr>
          <a:xfrm>
            <a:off x="1677390" y="700246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Price/Cost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49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4352FE-FF01-43EC-895B-3DCC2AEE1DC5}"/>
              </a:ext>
            </a:extLst>
          </p:cNvPr>
          <p:cNvSpPr/>
          <p:nvPr/>
        </p:nvSpPr>
        <p:spPr>
          <a:xfrm>
            <a:off x="2988483" y="700246"/>
            <a:ext cx="4133850" cy="4417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742AF-C624-4DB0-80E9-2DC95CFD5D98}"/>
              </a:ext>
            </a:extLst>
          </p:cNvPr>
          <p:cNvSpPr/>
          <p:nvPr/>
        </p:nvSpPr>
        <p:spPr>
          <a:xfrm>
            <a:off x="3001183" y="632460"/>
            <a:ext cx="4679950" cy="4472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9E841F-C620-4BE6-9E94-A22A7EDB836E}"/>
              </a:ext>
            </a:extLst>
          </p:cNvPr>
          <p:cNvCxnSpPr/>
          <p:nvPr/>
        </p:nvCxnSpPr>
        <p:spPr>
          <a:xfrm flipV="1">
            <a:off x="3274233" y="2108200"/>
            <a:ext cx="3606800" cy="26098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BB995C-AD28-48B9-9258-54042A1C9729}"/>
              </a:ext>
            </a:extLst>
          </p:cNvPr>
          <p:cNvSpPr txBox="1"/>
          <p:nvPr/>
        </p:nvSpPr>
        <p:spPr>
          <a:xfrm>
            <a:off x="6881033" y="1923534"/>
            <a:ext cx="19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SMC = PMC </a:t>
            </a:r>
            <a:endParaRPr lang="ko-KR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074D6C-98B9-4D6D-A2AC-5E481232B9D7}"/>
              </a:ext>
            </a:extLst>
          </p:cNvPr>
          <p:cNvCxnSpPr/>
          <p:nvPr/>
        </p:nvCxnSpPr>
        <p:spPr>
          <a:xfrm>
            <a:off x="3274233" y="1409700"/>
            <a:ext cx="3473450" cy="3371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18F007-D136-450B-8759-BB1543541702}"/>
              </a:ext>
            </a:extLst>
          </p:cNvPr>
          <p:cNvSpPr txBox="1"/>
          <p:nvPr/>
        </p:nvSpPr>
        <p:spPr>
          <a:xfrm>
            <a:off x="6881033" y="4533384"/>
            <a:ext cx="194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PMB</a:t>
            </a:r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956B92-7FB6-4E62-984C-37668620A727}"/>
              </a:ext>
            </a:extLst>
          </p:cNvPr>
          <p:cNvCxnSpPr/>
          <p:nvPr/>
        </p:nvCxnSpPr>
        <p:spPr>
          <a:xfrm>
            <a:off x="3845733" y="685800"/>
            <a:ext cx="3473450" cy="3371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29CEB-3CDB-47AC-9F94-3B868CE7A8C3}"/>
              </a:ext>
            </a:extLst>
          </p:cNvPr>
          <p:cNvSpPr/>
          <p:nvPr/>
        </p:nvSpPr>
        <p:spPr>
          <a:xfrm>
            <a:off x="3134533" y="3321050"/>
            <a:ext cx="2095500" cy="17018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E3B7FA-D5C4-47B6-90FF-074837ACFD4C}"/>
              </a:ext>
            </a:extLst>
          </p:cNvPr>
          <p:cNvSpPr/>
          <p:nvPr/>
        </p:nvSpPr>
        <p:spPr>
          <a:xfrm>
            <a:off x="3191683" y="2766576"/>
            <a:ext cx="2806700" cy="225627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51437A-40B6-4135-97D1-B7E0F5C92AF1}"/>
              </a:ext>
            </a:extLst>
          </p:cNvPr>
          <p:cNvSpPr/>
          <p:nvPr/>
        </p:nvSpPr>
        <p:spPr>
          <a:xfrm>
            <a:off x="3134533" y="4966216"/>
            <a:ext cx="2863850" cy="1391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B54AE-B9D8-4F62-95ED-19A6457120EB}"/>
              </a:ext>
            </a:extLst>
          </p:cNvPr>
          <p:cNvSpPr/>
          <p:nvPr/>
        </p:nvSpPr>
        <p:spPr>
          <a:xfrm>
            <a:off x="3051983" y="2766576"/>
            <a:ext cx="139700" cy="2256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9B83F9-3783-493B-9C20-71B0F308EF71}"/>
              </a:ext>
            </a:extLst>
          </p:cNvPr>
          <p:cNvSpPr txBox="1"/>
          <p:nvPr/>
        </p:nvSpPr>
        <p:spPr>
          <a:xfrm>
            <a:off x="4918883" y="5249902"/>
            <a:ext cx="27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Qm       Q*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C182F-18C4-4B29-A7CF-AB0DE17AC1AC}"/>
              </a:ext>
            </a:extLst>
          </p:cNvPr>
          <p:cNvSpPr txBox="1"/>
          <p:nvPr/>
        </p:nvSpPr>
        <p:spPr>
          <a:xfrm>
            <a:off x="2429683" y="2556232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P*</a:t>
            </a:r>
          </a:p>
          <a:p>
            <a:endParaRPr lang="en-US" altLang="ko-KR" dirty="0"/>
          </a:p>
          <a:p>
            <a:r>
              <a:rPr lang="en-US" altLang="ko-KR" dirty="0"/>
              <a:t>Pm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96CC1-E324-49C6-BB23-56A0E1982E54}"/>
              </a:ext>
            </a:extLst>
          </p:cNvPr>
          <p:cNvSpPr txBox="1"/>
          <p:nvPr/>
        </p:nvSpPr>
        <p:spPr>
          <a:xfrm>
            <a:off x="7122333" y="3428484"/>
            <a:ext cx="258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SMB = PMB + EMB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AADF4F-4CAC-4C17-B62B-AF49C50A3236}"/>
              </a:ext>
            </a:extLst>
          </p:cNvPr>
          <p:cNvSpPr txBox="1"/>
          <p:nvPr/>
        </p:nvSpPr>
        <p:spPr>
          <a:xfrm>
            <a:off x="6820073" y="5249902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Quantity of vaccines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CB83B6-6AD9-4AAA-9FC7-EF54FC582EC9}"/>
              </a:ext>
            </a:extLst>
          </p:cNvPr>
          <p:cNvSpPr txBox="1"/>
          <p:nvPr/>
        </p:nvSpPr>
        <p:spPr>
          <a:xfrm>
            <a:off x="1677390" y="700246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Price/Cost</a:t>
            </a:r>
            <a:endParaRPr lang="ko-KR" alt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F3E2FD-4B05-4F18-B58B-89BDA5196FF1}"/>
              </a:ext>
            </a:extLst>
          </p:cNvPr>
          <p:cNvCxnSpPr/>
          <p:nvPr/>
        </p:nvCxnSpPr>
        <p:spPr>
          <a:xfrm>
            <a:off x="5230033" y="5745480"/>
            <a:ext cx="8242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EEF397-F2C8-4171-930B-A2F696A7AFDF}"/>
              </a:ext>
            </a:extLst>
          </p:cNvPr>
          <p:cNvSpPr txBox="1"/>
          <p:nvPr/>
        </p:nvSpPr>
        <p:spPr>
          <a:xfrm>
            <a:off x="5077633" y="5862558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Underuse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31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4E7C-EA2A-49EB-946D-F1A63FF7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0"/>
            <a:ext cx="108098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DB055-FD3B-449E-A159-4D8DE2815C11}"/>
              </a:ext>
            </a:extLst>
          </p:cNvPr>
          <p:cNvSpPr/>
          <p:nvPr/>
        </p:nvSpPr>
        <p:spPr>
          <a:xfrm>
            <a:off x="502285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99DCD-37A4-4699-927D-B1BEE701F185}"/>
              </a:ext>
            </a:extLst>
          </p:cNvPr>
          <p:cNvSpPr/>
          <p:nvPr/>
        </p:nvSpPr>
        <p:spPr>
          <a:xfrm>
            <a:off x="717550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89B2-0B47-4667-AE9C-31B3EED89648}"/>
              </a:ext>
            </a:extLst>
          </p:cNvPr>
          <p:cNvSpPr/>
          <p:nvPr/>
        </p:nvSpPr>
        <p:spPr>
          <a:xfrm>
            <a:off x="9354604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60D2-41E6-46D8-8CE7-220CADA9F30F}"/>
              </a:ext>
            </a:extLst>
          </p:cNvPr>
          <p:cNvSpPr txBox="1"/>
          <p:nvPr/>
        </p:nvSpPr>
        <p:spPr>
          <a:xfrm>
            <a:off x="800100" y="838200"/>
            <a:ext cx="299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Direct effect (without externalities)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0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4E7C-EA2A-49EB-946D-F1A63FF7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0"/>
            <a:ext cx="108098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DB055-FD3B-449E-A159-4D8DE2815C11}"/>
              </a:ext>
            </a:extLst>
          </p:cNvPr>
          <p:cNvSpPr/>
          <p:nvPr/>
        </p:nvSpPr>
        <p:spPr>
          <a:xfrm>
            <a:off x="502285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99DCD-37A4-4699-927D-B1BEE701F185}"/>
              </a:ext>
            </a:extLst>
          </p:cNvPr>
          <p:cNvSpPr/>
          <p:nvPr/>
        </p:nvSpPr>
        <p:spPr>
          <a:xfrm>
            <a:off x="717550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89B2-0B47-4667-AE9C-31B3EED89648}"/>
              </a:ext>
            </a:extLst>
          </p:cNvPr>
          <p:cNvSpPr/>
          <p:nvPr/>
        </p:nvSpPr>
        <p:spPr>
          <a:xfrm>
            <a:off x="9354604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60D2-41E6-46D8-8CE7-220CADA9F30F}"/>
              </a:ext>
            </a:extLst>
          </p:cNvPr>
          <p:cNvSpPr txBox="1"/>
          <p:nvPr/>
        </p:nvSpPr>
        <p:spPr>
          <a:xfrm>
            <a:off x="800100" y="838200"/>
            <a:ext cx="2998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Direct effect (without externalities)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Cross-school externalities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71DDE-9F18-4DDF-A229-96480A844B94}"/>
              </a:ext>
            </a:extLst>
          </p:cNvPr>
          <p:cNvSpPr/>
          <p:nvPr/>
        </p:nvSpPr>
        <p:spPr>
          <a:xfrm>
            <a:off x="5022851" y="192405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05DF6-0E7D-41A9-9931-9CE4A4653BF0}"/>
              </a:ext>
            </a:extLst>
          </p:cNvPr>
          <p:cNvSpPr/>
          <p:nvPr/>
        </p:nvSpPr>
        <p:spPr>
          <a:xfrm>
            <a:off x="7175500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10090-5B06-4D01-8F77-3F739FBF5C1C}"/>
              </a:ext>
            </a:extLst>
          </p:cNvPr>
          <p:cNvSpPr/>
          <p:nvPr/>
        </p:nvSpPr>
        <p:spPr>
          <a:xfrm>
            <a:off x="9354604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4E7C-EA2A-49EB-946D-F1A63FF7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0"/>
            <a:ext cx="108098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DB055-FD3B-449E-A159-4D8DE2815C11}"/>
              </a:ext>
            </a:extLst>
          </p:cNvPr>
          <p:cNvSpPr/>
          <p:nvPr/>
        </p:nvSpPr>
        <p:spPr>
          <a:xfrm>
            <a:off x="502285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99DCD-37A4-4699-927D-B1BEE701F185}"/>
              </a:ext>
            </a:extLst>
          </p:cNvPr>
          <p:cNvSpPr/>
          <p:nvPr/>
        </p:nvSpPr>
        <p:spPr>
          <a:xfrm>
            <a:off x="717550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89B2-0B47-4667-AE9C-31B3EED89648}"/>
              </a:ext>
            </a:extLst>
          </p:cNvPr>
          <p:cNvSpPr/>
          <p:nvPr/>
        </p:nvSpPr>
        <p:spPr>
          <a:xfrm>
            <a:off x="9354604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60D2-41E6-46D8-8CE7-220CADA9F30F}"/>
              </a:ext>
            </a:extLst>
          </p:cNvPr>
          <p:cNvSpPr txBox="1"/>
          <p:nvPr/>
        </p:nvSpPr>
        <p:spPr>
          <a:xfrm>
            <a:off x="800100" y="838200"/>
            <a:ext cx="2998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Direct effect (without externalities)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Cross-school externalities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Within-school externalities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71DDE-9F18-4DDF-A229-96480A844B94}"/>
              </a:ext>
            </a:extLst>
          </p:cNvPr>
          <p:cNvSpPr/>
          <p:nvPr/>
        </p:nvSpPr>
        <p:spPr>
          <a:xfrm>
            <a:off x="5022851" y="192405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05DF6-0E7D-41A9-9931-9CE4A4653BF0}"/>
              </a:ext>
            </a:extLst>
          </p:cNvPr>
          <p:cNvSpPr/>
          <p:nvPr/>
        </p:nvSpPr>
        <p:spPr>
          <a:xfrm>
            <a:off x="7175500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10090-5B06-4D01-8F77-3F739FBF5C1C}"/>
              </a:ext>
            </a:extLst>
          </p:cNvPr>
          <p:cNvSpPr/>
          <p:nvPr/>
        </p:nvSpPr>
        <p:spPr>
          <a:xfrm>
            <a:off x="9354604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619CF-3556-4060-83B6-4975A4478875}"/>
              </a:ext>
            </a:extLst>
          </p:cNvPr>
          <p:cNvSpPr/>
          <p:nvPr/>
        </p:nvSpPr>
        <p:spPr>
          <a:xfrm>
            <a:off x="5759449" y="146050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9E8F2-BDF2-4C5A-9EFE-D2D3D6BCBE94}"/>
              </a:ext>
            </a:extLst>
          </p:cNvPr>
          <p:cNvSpPr/>
          <p:nvPr/>
        </p:nvSpPr>
        <p:spPr>
          <a:xfrm>
            <a:off x="7893577" y="14668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5403FB-0D16-423C-9A25-6D1C765EA14C}"/>
              </a:ext>
            </a:extLst>
          </p:cNvPr>
          <p:cNvSpPr/>
          <p:nvPr/>
        </p:nvSpPr>
        <p:spPr>
          <a:xfrm>
            <a:off x="10072681" y="14541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1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4E7C-EA2A-49EB-946D-F1A63FF7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0"/>
            <a:ext cx="108098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DB055-FD3B-449E-A159-4D8DE2815C11}"/>
              </a:ext>
            </a:extLst>
          </p:cNvPr>
          <p:cNvSpPr/>
          <p:nvPr/>
        </p:nvSpPr>
        <p:spPr>
          <a:xfrm>
            <a:off x="502285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99DCD-37A4-4699-927D-B1BEE701F185}"/>
              </a:ext>
            </a:extLst>
          </p:cNvPr>
          <p:cNvSpPr/>
          <p:nvPr/>
        </p:nvSpPr>
        <p:spPr>
          <a:xfrm>
            <a:off x="717550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89B2-0B47-4667-AE9C-31B3EED89648}"/>
              </a:ext>
            </a:extLst>
          </p:cNvPr>
          <p:cNvSpPr/>
          <p:nvPr/>
        </p:nvSpPr>
        <p:spPr>
          <a:xfrm>
            <a:off x="9354604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60D2-41E6-46D8-8CE7-220CADA9F30F}"/>
              </a:ext>
            </a:extLst>
          </p:cNvPr>
          <p:cNvSpPr txBox="1"/>
          <p:nvPr/>
        </p:nvSpPr>
        <p:spPr>
          <a:xfrm>
            <a:off x="800100" y="838200"/>
            <a:ext cx="2998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Direct effect (without externalities)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Cross-school externalities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Within-school externalities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71DDE-9F18-4DDF-A229-96480A844B94}"/>
              </a:ext>
            </a:extLst>
          </p:cNvPr>
          <p:cNvSpPr/>
          <p:nvPr/>
        </p:nvSpPr>
        <p:spPr>
          <a:xfrm>
            <a:off x="5022851" y="192405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05DF6-0E7D-41A9-9931-9CE4A4653BF0}"/>
              </a:ext>
            </a:extLst>
          </p:cNvPr>
          <p:cNvSpPr/>
          <p:nvPr/>
        </p:nvSpPr>
        <p:spPr>
          <a:xfrm>
            <a:off x="7175500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10090-5B06-4D01-8F77-3F739FBF5C1C}"/>
              </a:ext>
            </a:extLst>
          </p:cNvPr>
          <p:cNvSpPr/>
          <p:nvPr/>
        </p:nvSpPr>
        <p:spPr>
          <a:xfrm>
            <a:off x="9354604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619CF-3556-4060-83B6-4975A4478875}"/>
              </a:ext>
            </a:extLst>
          </p:cNvPr>
          <p:cNvSpPr/>
          <p:nvPr/>
        </p:nvSpPr>
        <p:spPr>
          <a:xfrm>
            <a:off x="5759449" y="146050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9E8F2-BDF2-4C5A-9EFE-D2D3D6BCBE94}"/>
              </a:ext>
            </a:extLst>
          </p:cNvPr>
          <p:cNvSpPr/>
          <p:nvPr/>
        </p:nvSpPr>
        <p:spPr>
          <a:xfrm>
            <a:off x="7893577" y="14668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5403FB-0D16-423C-9A25-6D1C765EA14C}"/>
              </a:ext>
            </a:extLst>
          </p:cNvPr>
          <p:cNvSpPr/>
          <p:nvPr/>
        </p:nvSpPr>
        <p:spPr>
          <a:xfrm>
            <a:off x="10072681" y="14541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137E2-AA91-4289-8E2D-5C1CB5C67450}"/>
              </a:ext>
            </a:extLst>
          </p:cNvPr>
          <p:cNvSpPr/>
          <p:nvPr/>
        </p:nvSpPr>
        <p:spPr>
          <a:xfrm>
            <a:off x="5759449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A06B3-6A1B-47B1-A629-133E4506F576}"/>
              </a:ext>
            </a:extLst>
          </p:cNvPr>
          <p:cNvSpPr/>
          <p:nvPr/>
        </p:nvSpPr>
        <p:spPr>
          <a:xfrm>
            <a:off x="7893577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3BC8A-F515-437F-BCA6-935CDC8E4505}"/>
              </a:ext>
            </a:extLst>
          </p:cNvPr>
          <p:cNvSpPr/>
          <p:nvPr/>
        </p:nvSpPr>
        <p:spPr>
          <a:xfrm>
            <a:off x="10072681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5B97F-D51F-4932-88E0-2FBABB70EB59}"/>
              </a:ext>
            </a:extLst>
          </p:cNvPr>
          <p:cNvSpPr txBox="1"/>
          <p:nvPr/>
        </p:nvSpPr>
        <p:spPr>
          <a:xfrm>
            <a:off x="5004327" y="3778250"/>
            <a:ext cx="805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direct effect on the treated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63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264E7C-EA2A-49EB-946D-F1A63FF7C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96" y="0"/>
            <a:ext cx="108098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FDB055-FD3B-449E-A159-4D8DE2815C11}"/>
              </a:ext>
            </a:extLst>
          </p:cNvPr>
          <p:cNvSpPr/>
          <p:nvPr/>
        </p:nvSpPr>
        <p:spPr>
          <a:xfrm>
            <a:off x="502285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99DCD-37A4-4699-927D-B1BEE701F185}"/>
              </a:ext>
            </a:extLst>
          </p:cNvPr>
          <p:cNvSpPr/>
          <p:nvPr/>
        </p:nvSpPr>
        <p:spPr>
          <a:xfrm>
            <a:off x="7175500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DD89B2-0B47-4667-AE9C-31B3EED89648}"/>
              </a:ext>
            </a:extLst>
          </p:cNvPr>
          <p:cNvSpPr/>
          <p:nvPr/>
        </p:nvSpPr>
        <p:spPr>
          <a:xfrm>
            <a:off x="9354604" y="1454150"/>
            <a:ext cx="673100" cy="45085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60D2-41E6-46D8-8CE7-220CADA9F30F}"/>
              </a:ext>
            </a:extLst>
          </p:cNvPr>
          <p:cNvSpPr txBox="1"/>
          <p:nvPr/>
        </p:nvSpPr>
        <p:spPr>
          <a:xfrm>
            <a:off x="800100" y="838200"/>
            <a:ext cx="29983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Direct effect (without externalities)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Cross-school externalities</a:t>
            </a:r>
          </a:p>
          <a:p>
            <a:r>
              <a:rPr lang="en-US" altLang="ko-KR" sz="1400" dirty="0">
                <a:solidFill>
                  <a:srgbClr val="00B050"/>
                </a:solidFill>
              </a:rPr>
              <a:t>Within-school externalities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71DDE-9F18-4DDF-A229-96480A844B94}"/>
              </a:ext>
            </a:extLst>
          </p:cNvPr>
          <p:cNvSpPr/>
          <p:nvPr/>
        </p:nvSpPr>
        <p:spPr>
          <a:xfrm>
            <a:off x="5022851" y="192405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D05DF6-0E7D-41A9-9931-9CE4A4653BF0}"/>
              </a:ext>
            </a:extLst>
          </p:cNvPr>
          <p:cNvSpPr/>
          <p:nvPr/>
        </p:nvSpPr>
        <p:spPr>
          <a:xfrm>
            <a:off x="7175500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10090-5B06-4D01-8F77-3F739FBF5C1C}"/>
              </a:ext>
            </a:extLst>
          </p:cNvPr>
          <p:cNvSpPr/>
          <p:nvPr/>
        </p:nvSpPr>
        <p:spPr>
          <a:xfrm>
            <a:off x="9354604" y="1930400"/>
            <a:ext cx="673100" cy="781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6619CF-3556-4060-83B6-4975A4478875}"/>
              </a:ext>
            </a:extLst>
          </p:cNvPr>
          <p:cNvSpPr/>
          <p:nvPr/>
        </p:nvSpPr>
        <p:spPr>
          <a:xfrm>
            <a:off x="5759449" y="146050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C9E8F2-BDF2-4C5A-9EFE-D2D3D6BCBE94}"/>
              </a:ext>
            </a:extLst>
          </p:cNvPr>
          <p:cNvSpPr/>
          <p:nvPr/>
        </p:nvSpPr>
        <p:spPr>
          <a:xfrm>
            <a:off x="7893577" y="14668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5403FB-0D16-423C-9A25-6D1C765EA14C}"/>
              </a:ext>
            </a:extLst>
          </p:cNvPr>
          <p:cNvSpPr/>
          <p:nvPr/>
        </p:nvSpPr>
        <p:spPr>
          <a:xfrm>
            <a:off x="10072681" y="1454150"/>
            <a:ext cx="673100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D137E2-AA91-4289-8E2D-5C1CB5C67450}"/>
              </a:ext>
            </a:extLst>
          </p:cNvPr>
          <p:cNvSpPr/>
          <p:nvPr/>
        </p:nvSpPr>
        <p:spPr>
          <a:xfrm>
            <a:off x="5759449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A06B3-6A1B-47B1-A629-133E4506F576}"/>
              </a:ext>
            </a:extLst>
          </p:cNvPr>
          <p:cNvSpPr/>
          <p:nvPr/>
        </p:nvSpPr>
        <p:spPr>
          <a:xfrm>
            <a:off x="7893577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93BC8A-F515-437F-BCA6-935CDC8E4505}"/>
              </a:ext>
            </a:extLst>
          </p:cNvPr>
          <p:cNvSpPr/>
          <p:nvPr/>
        </p:nvSpPr>
        <p:spPr>
          <a:xfrm>
            <a:off x="10072681" y="3914775"/>
            <a:ext cx="673100" cy="4508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5B97F-D51F-4932-88E0-2FBABB70EB59}"/>
              </a:ext>
            </a:extLst>
          </p:cNvPr>
          <p:cNvSpPr txBox="1"/>
          <p:nvPr/>
        </p:nvSpPr>
        <p:spPr>
          <a:xfrm>
            <a:off x="5004327" y="3778250"/>
            <a:ext cx="805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C000"/>
                </a:solidFill>
              </a:rPr>
              <a:t>direct effect on the treated</a:t>
            </a:r>
            <a:endParaRPr lang="ko-KR" altLang="en-US" sz="1400" b="1" dirty="0">
              <a:solidFill>
                <a:srgbClr val="FFC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4A8C6-4957-4881-8D79-BD56B9930E88}"/>
              </a:ext>
            </a:extLst>
          </p:cNvPr>
          <p:cNvSpPr/>
          <p:nvPr/>
        </p:nvSpPr>
        <p:spPr>
          <a:xfrm>
            <a:off x="6466803" y="4264925"/>
            <a:ext cx="673100" cy="8393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498877-3C1D-4D41-BEBF-79D78B80C8BF}"/>
              </a:ext>
            </a:extLst>
          </p:cNvPr>
          <p:cNvSpPr/>
          <p:nvPr/>
        </p:nvSpPr>
        <p:spPr>
          <a:xfrm>
            <a:off x="8612153" y="4264925"/>
            <a:ext cx="673100" cy="8393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64D5A3-CE46-451B-AD42-04D5EE775237}"/>
              </a:ext>
            </a:extLst>
          </p:cNvPr>
          <p:cNvSpPr/>
          <p:nvPr/>
        </p:nvSpPr>
        <p:spPr>
          <a:xfrm>
            <a:off x="10786792" y="4254167"/>
            <a:ext cx="673100" cy="83933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59A04-DCAE-41CA-BDD6-A10D909725C0}"/>
              </a:ext>
            </a:extLst>
          </p:cNvPr>
          <p:cNvSpPr txBox="1"/>
          <p:nvPr/>
        </p:nvSpPr>
        <p:spPr>
          <a:xfrm>
            <a:off x="7083110" y="4365625"/>
            <a:ext cx="158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030A0"/>
                </a:solidFill>
              </a:rPr>
              <a:t>cross-school externalities in treated vs. control schools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KDIS</dc:creator>
  <cp:lastModifiedBy>KDIS</cp:lastModifiedBy>
  <cp:revision>18</cp:revision>
  <dcterms:created xsi:type="dcterms:W3CDTF">2024-10-23T02:49:44Z</dcterms:created>
  <dcterms:modified xsi:type="dcterms:W3CDTF">2024-10-23T06:53:33Z</dcterms:modified>
</cp:coreProperties>
</file>