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4" r:id="rId9"/>
    <p:sldId id="260" r:id="rId10"/>
    <p:sldId id="266" r:id="rId11"/>
    <p:sldId id="267" r:id="rId12"/>
    <p:sldId id="269" r:id="rId13"/>
    <p:sldId id="268" r:id="rId14"/>
    <p:sldId id="261" r:id="rId15"/>
    <p:sldId id="270" r:id="rId16"/>
    <p:sldId id="262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54479-8819-00BF-4B90-2CF555F1AD9D}" v="77" dt="2020-11-29T13:41:49.784"/>
    <p1510:client id="{42AC0A38-757C-48A0-9E0E-D507824DF6D9}" v="310" dt="2020-11-29T16:38:47.441"/>
    <p1510:client id="{9106CB99-A54A-4C44-9689-26F39B458633}" v="1492" dt="2020-11-29T18:23:27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November 29, 2020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308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DF003-F6E8-48C4-838F-3EB9DAF1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29" b="16355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38A44-7E7C-4561-B18F-CAE8839B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cụ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gán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nhãn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từ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loại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tiếng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việt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1D38-9F9A-4911-856C-80C4E11F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756474"/>
          </a:xfrm>
        </p:spPr>
        <p:txBody>
          <a:bodyPr vert="horz" lIns="0" tIns="0" rIns="0" bIns="0" rtlCol="0" anchor="t"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1712633 Nguyễn Long </a:t>
            </a:r>
            <a:r>
              <a:rPr lang="en-US" sz="1100" dirty="0" err="1">
                <a:solidFill>
                  <a:schemeClr val="bg1"/>
                </a:solidFill>
                <a:latin typeface="Arial"/>
                <a:cs typeface="Arial"/>
              </a:rPr>
              <a:t>Nhật</a:t>
            </a:r>
            <a:endParaRPr lang="en-US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1712601 </a:t>
            </a:r>
            <a:r>
              <a:rPr lang="en-US" sz="1100" dirty="0" err="1">
                <a:solidFill>
                  <a:schemeClr val="bg1"/>
                </a:solidFill>
                <a:latin typeface="Arial"/>
                <a:cs typeface="Arial"/>
              </a:rPr>
              <a:t>Trịnh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cs typeface="Arial"/>
              </a:rPr>
              <a:t>văn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cs typeface="Arial"/>
              </a:rPr>
              <a:t>minh</a:t>
            </a:r>
            <a:endParaRPr lang="en-US"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BC8263-5934-408C-A623-D1596F22D5CD}"/>
              </a:ext>
            </a:extLst>
          </p:cNvPr>
          <p:cNvSpPr txBox="1"/>
          <p:nvPr/>
        </p:nvSpPr>
        <p:spPr>
          <a:xfrm>
            <a:off x="1781666" y="499621"/>
            <a:ext cx="321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Ngữ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liệu</a:t>
            </a:r>
            <a:endParaRPr lang="en-US" sz="3600" b="1" cap="all" spc="7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FCE1-80A5-4D09-875F-CC04D13C7232}"/>
              </a:ext>
            </a:extLst>
          </p:cNvPr>
          <p:cNvSpPr txBox="1"/>
          <p:nvPr/>
        </p:nvSpPr>
        <p:spPr>
          <a:xfrm>
            <a:off x="2432117" y="1533272"/>
            <a:ext cx="4832807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Từ điển từ vựng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Kho văn bản đã gán 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Kho văn bản chưa gán 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47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DFC8D5-9C18-4037-BC1B-931C16F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07" y="525512"/>
            <a:ext cx="9525786" cy="1894511"/>
          </a:xfrm>
        </p:spPr>
        <p:txBody>
          <a:bodyPr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788CBD-786D-45CC-9ABE-A76B5D0C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84190"/>
            <a:ext cx="5133272" cy="1753788"/>
          </a:xfrm>
        </p:spPr>
        <p:txBody>
          <a:bodyPr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nhập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15734D-BC8E-4210-B9EE-132ED1522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3107" y="2542572"/>
            <a:ext cx="4539792" cy="2236818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nhập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76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1A3-1120-484D-9D60-7598102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31" y="245096"/>
            <a:ext cx="9563492" cy="791713"/>
          </a:xfrm>
        </p:spPr>
        <p:txBody>
          <a:bodyPr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6BAD-0816-4EB0-BFCC-05D3C87C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5929" y="1036809"/>
            <a:ext cx="9563492" cy="49963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Lexical Based Methods : gắn nhãn POS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từ theo dạng từ xuất hiện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có tần suất cao nhất trong bộ dữ liệu.</a:t>
            </a:r>
          </a:p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Rule-Based Methods : gắn nhã POS dựa trên một quy tắc xác định.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trong tiếng anh, những từ có kết thúc bằng “ed” hoặc “ing” thường được gán là một động 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Phương pháp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Rule-Based Methods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có thể kết hợp với phương pháp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Lexical Based Methods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 nhãn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những từ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trong bộ train nhưng không có trong bộ test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Probabilistic Methods: Phương pháp dự theo xác suất. Phương pháp này gắn nhã POS dựa trên xác xuất xảy ra của một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 nhãn cụ 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Thuật toán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Random Fields (CRFs) và Hidden Markov Models (HMMs)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là hai phương pháp phổ biến nhất.</a:t>
            </a:r>
          </a:p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Deep Learning Methods: Sử dụng mạng nơ ron để gắn nhãn POS.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6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1A3-1120-484D-9D60-7598102F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31" y="282942"/>
            <a:ext cx="9563492" cy="1894511"/>
          </a:xfrm>
        </p:spPr>
        <p:txBody>
          <a:bodyPr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6BAD-0816-4EB0-BFCC-05D3C87C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5929" y="2177453"/>
            <a:ext cx="9563492" cy="30731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Lexical Based Methods: tần suất cao nhất trong bộ dữ liệu.</a:t>
            </a:r>
          </a:p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Rule-Based Methods : gắn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POS dựa trên một quy tắc xác định. </a:t>
            </a:r>
          </a:p>
          <a:p>
            <a:pPr>
              <a:lnSpc>
                <a:spcPct val="200000"/>
              </a:lnSpc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Probabilistic Methods: Phương pháp dự theo xác 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(CRFs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HMMs) Deep Learning Methods: Sử dụng mạng nơ ron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2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D3DE4-93A9-462B-811D-1EEA7223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96" y="2253006"/>
            <a:ext cx="5687568" cy="31555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Rules-based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HMM.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4555-4563-4C95-A523-2F1B429D1127}"/>
              </a:ext>
            </a:extLst>
          </p:cNvPr>
          <p:cNvSpPr txBox="1"/>
          <p:nvPr/>
        </p:nvSpPr>
        <p:spPr>
          <a:xfrm>
            <a:off x="909970" y="586289"/>
            <a:ext cx="8290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</a:pP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Transformation-Based Learning (TBL)</a:t>
            </a:r>
          </a:p>
        </p:txBody>
      </p:sp>
    </p:spTree>
    <p:extLst>
      <p:ext uri="{BB962C8B-B14F-4D97-AF65-F5344CB8AC3E}">
        <p14:creationId xmlns:p14="http://schemas.microsoft.com/office/powerpoint/2010/main" val="214393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4E8C8-821D-474F-8AD7-06E3C2D66367}"/>
              </a:ext>
            </a:extLst>
          </p:cNvPr>
          <p:cNvSpPr txBox="1"/>
          <p:nvPr/>
        </p:nvSpPr>
        <p:spPr>
          <a:xfrm>
            <a:off x="556181" y="320511"/>
            <a:ext cx="10869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Chuyển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đổi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ánh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xạ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thông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tin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loại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tiếng</a:t>
            </a:r>
            <a:r>
              <a:rPr lang="en-US" sz="32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F5F4F-2EE5-459D-B882-9750C1727BC5}"/>
              </a:ext>
            </a:extLst>
          </p:cNvPr>
          <p:cNvSpPr txBox="1"/>
          <p:nvPr/>
        </p:nvSpPr>
        <p:spPr>
          <a:xfrm>
            <a:off x="1029092" y="2133476"/>
            <a:ext cx="9425234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Anh – Việt ~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Việt).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TBL [Brill 1995]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Việt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87%).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ết quả được hiệu chỉnh bằng tay để làm dữ liệu huấn luyện cho bộ gán nhãn từ loại tiếng Việt.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EB1AC5-6642-4044-800A-61DDB7FA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anchor="t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rial"/>
                <a:cs typeface="Arial"/>
              </a:rPr>
              <a:t>Mục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/>
                <a:cs typeface="Arial"/>
              </a:rPr>
              <a:t>Lục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20346-C63B-450E-8CBF-3B81C8C5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/>
                <a:cs typeface="Arial"/>
              </a:rPr>
              <a:t>Giới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Thiệu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Đề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Tài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/>
                <a:cs typeface="Arial"/>
              </a:rPr>
              <a:t>Các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Vấn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Đề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Đối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Mặt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27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4A13-4822-47A8-A9E5-707FEB1A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875" y="1482128"/>
            <a:ext cx="5763728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 err="1">
                <a:latin typeface="Arial"/>
                <a:cs typeface="Arial"/>
              </a:rPr>
              <a:t>Giới</a:t>
            </a:r>
            <a:r>
              <a:rPr lang="en-US" spc="750">
                <a:latin typeface="Arial"/>
                <a:cs typeface="Arial"/>
              </a:rPr>
              <a:t> </a:t>
            </a:r>
            <a:r>
              <a:rPr lang="en-US" spc="750" err="1">
                <a:latin typeface="Arial"/>
                <a:cs typeface="Arial"/>
              </a:rPr>
              <a:t>thiệu</a:t>
            </a:r>
            <a:r>
              <a:rPr lang="en-US" spc="750">
                <a:latin typeface="Arial"/>
                <a:cs typeface="Arial"/>
              </a:rPr>
              <a:t> </a:t>
            </a:r>
            <a:r>
              <a:rPr lang="en-US" spc="750" err="1">
                <a:latin typeface="Arial"/>
                <a:cs typeface="Arial"/>
              </a:rPr>
              <a:t>Đề</a:t>
            </a:r>
            <a:r>
              <a:rPr lang="en-US" spc="750">
                <a:latin typeface="Arial"/>
                <a:cs typeface="Arial"/>
              </a:rPr>
              <a:t> </a:t>
            </a:r>
            <a:r>
              <a:rPr lang="en-US" spc="750" err="1">
                <a:latin typeface="Arial"/>
                <a:cs typeface="Arial"/>
              </a:rPr>
              <a:t>tài</a:t>
            </a:r>
            <a:endParaRPr lang="en-US" spc="75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9447-F5D0-4500-98CE-0C1F4DFA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68" y="1904217"/>
            <a:ext cx="10566112" cy="217759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Pos tagging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 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CÔNG DỤNG CỦA NÓ TRONG NLP.</a:t>
            </a:r>
          </a:p>
        </p:txBody>
      </p:sp>
    </p:spTree>
    <p:extLst>
      <p:ext uri="{BB962C8B-B14F-4D97-AF65-F5344CB8AC3E}">
        <p14:creationId xmlns:p14="http://schemas.microsoft.com/office/powerpoint/2010/main" val="29771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279ACC-7643-486E-A5A8-1EA03564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131216"/>
            <a:ext cx="10902413" cy="42137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 tagging: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6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PTCP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PTCP…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047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7801-C4BD-4225-B75B-A457CA50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27804"/>
            <a:ext cx="4841076" cy="82391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37FE4-B880-4C53-B604-46D969ED7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123856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8F9ADF-A0A3-4D3F-ABD6-1F393C292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027804"/>
            <a:ext cx="4846320" cy="82391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10A81-C4C8-43D3-A4BF-F69C6F8F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2"/>
            <a:ext cx="4841076" cy="123856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D1F1B-FD85-460A-AB43-8ECF0DF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881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D5B97C-DD67-4DE1-82CF-24A7F35B7121}"/>
              </a:ext>
            </a:extLst>
          </p:cNvPr>
          <p:cNvSpPr txBox="1"/>
          <p:nvPr/>
        </p:nvSpPr>
        <p:spPr>
          <a:xfrm>
            <a:off x="1644528" y="424204"/>
            <a:ext cx="1033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bước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thực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hiện</a:t>
            </a:r>
            <a:endParaRPr lang="en-US" sz="3600" b="1" cap="all" spc="7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38CF9-670C-4AE4-9046-F95F0EA418C5}"/>
              </a:ext>
            </a:extLst>
          </p:cNvPr>
          <p:cNvSpPr txBox="1"/>
          <p:nvPr/>
        </p:nvSpPr>
        <p:spPr>
          <a:xfrm>
            <a:off x="878144" y="1355754"/>
            <a:ext cx="10467553" cy="1703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ngầm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dựa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thái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58E7C-2402-4827-A0C6-9E127AC8766C}"/>
              </a:ext>
            </a:extLst>
          </p:cNvPr>
          <p:cNvSpPr txBox="1"/>
          <p:nvPr/>
        </p:nvSpPr>
        <p:spPr>
          <a:xfrm>
            <a:off x="878144" y="3344068"/>
            <a:ext cx="10831398" cy="2534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nhập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ựa vào quy 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 ngữ pháp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ựa vào xác suất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ử dụng mạng nơ-ron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hệ thống lai sử dụng kết hợp tính toán xác suất và ràng buộc ngữ pháp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 nhãn nhiều tầng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0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83C2DD-C508-4403-831C-C5EFA087E451}"/>
              </a:ext>
            </a:extLst>
          </p:cNvPr>
          <p:cNvSpPr txBox="1"/>
          <p:nvPr/>
        </p:nvSpPr>
        <p:spPr>
          <a:xfrm>
            <a:off x="1644528" y="424204"/>
            <a:ext cx="1033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bước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thực</a:t>
            </a:r>
            <a:r>
              <a:rPr lang="en-US" sz="3600" b="1" cap="all" spc="7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cap="all" spc="7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hiện</a:t>
            </a:r>
            <a:endParaRPr lang="en-US" sz="3600" b="1" cap="all" spc="7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AC8EB-F758-453A-A1EE-6D4A57061A91}"/>
              </a:ext>
            </a:extLst>
          </p:cNvPr>
          <p:cNvSpPr txBox="1"/>
          <p:nvPr/>
        </p:nvSpPr>
        <p:spPr>
          <a:xfrm>
            <a:off x="1644528" y="1287499"/>
            <a:ext cx="4947621" cy="2239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F9D4F-13B6-494D-8FB5-44971F16DB5E}"/>
              </a:ext>
            </a:extLst>
          </p:cNvPr>
          <p:cNvSpPr txBox="1"/>
          <p:nvPr/>
        </p:nvSpPr>
        <p:spPr>
          <a:xfrm>
            <a:off x="1644528" y="3190309"/>
            <a:ext cx="6847382" cy="16858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nhập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17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BC8263-5934-408C-A623-D1596F22D5CD}"/>
              </a:ext>
            </a:extLst>
          </p:cNvPr>
          <p:cNvSpPr txBox="1"/>
          <p:nvPr/>
        </p:nvSpPr>
        <p:spPr>
          <a:xfrm>
            <a:off x="1781666" y="499621"/>
            <a:ext cx="321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7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Ngữ</a:t>
            </a:r>
            <a:r>
              <a:rPr kumimoji="0" lang="en-US" sz="3600" b="1" i="0" u="none" strike="noStrike" kern="1200" cap="all" spc="7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1" i="0" u="none" strike="noStrike" kern="1200" cap="all" spc="7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liệu</a:t>
            </a:r>
            <a:endParaRPr kumimoji="0" lang="en-US" sz="3600" b="1" i="0" u="none" strike="noStrike" kern="1200" cap="all" spc="7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FCE1-80A5-4D09-875F-CC04D13C7232}"/>
              </a:ext>
            </a:extLst>
          </p:cNvPr>
          <p:cNvSpPr txBox="1"/>
          <p:nvPr/>
        </p:nvSpPr>
        <p:spPr>
          <a:xfrm>
            <a:off x="867267" y="1599260"/>
            <a:ext cx="10614581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 điển từ vựng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Kho văn bản đã gán nhãn, có thể kèm theo các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tắc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xây dựng bằng tay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Kho văn bản chưa gán nhãn, có kèm theo các 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 ngôn ngữ như là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tập từ 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Kho văn bản chưa gán nhãn,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với tập từ loại được xây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dựng tự động nhờ các tính toán thống 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6614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841"/>
      </a:dk2>
      <a:lt2>
        <a:srgbClr val="E2E8E6"/>
      </a:lt2>
      <a:accent1>
        <a:srgbClr val="B13B63"/>
      </a:accent1>
      <a:accent2>
        <a:srgbClr val="C34DA6"/>
      </a:accent2>
      <a:accent3>
        <a:srgbClr val="C3564D"/>
      </a:accent3>
      <a:accent4>
        <a:srgbClr val="3BB13B"/>
      </a:accent4>
      <a:accent5>
        <a:srgbClr val="48B777"/>
      </a:accent5>
      <a:accent6>
        <a:srgbClr val="3BB19E"/>
      </a:accent6>
      <a:hlink>
        <a:srgbClr val="319472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83BF62CC53C46AB7764BD36FB50B0" ma:contentTypeVersion="2" ma:contentTypeDescription="Create a new document." ma:contentTypeScope="" ma:versionID="92699b69cd5311762b36d839d4f11178">
  <xsd:schema xmlns:xsd="http://www.w3.org/2001/XMLSchema" xmlns:xs="http://www.w3.org/2001/XMLSchema" xmlns:p="http://schemas.microsoft.com/office/2006/metadata/properties" xmlns:ns3="90a1b636-a24d-4466-a58c-1c71a4193295" targetNamespace="http://schemas.microsoft.com/office/2006/metadata/properties" ma:root="true" ma:fieldsID="a5f7ba3c2c146d5d6a2d9130dd345db3" ns3:_="">
    <xsd:import namespace="90a1b636-a24d-4466-a58c-1c71a41932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1b636-a24d-4466-a58c-1c71a4193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1021D-7694-4246-8B41-7F131327F0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C07EE-7B85-4336-A533-EA5277E9DD50}">
  <ds:schemaRefs>
    <ds:schemaRef ds:uri="90a1b636-a24d-4466-a58c-1c71a4193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A06FEC-464A-462A-A851-A24AC81B174E}">
  <ds:schemaRefs>
    <ds:schemaRef ds:uri="90a1b636-a24d-4466-a58c-1c71a4193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Widescreen</PresentationFormat>
  <Paragraphs>71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GradientRiseVTI</vt:lpstr>
      <vt:lpstr>Xây dựng công cụ gán nhãn từ loại tiếng việt</vt:lpstr>
      <vt:lpstr>Mục Lục:</vt:lpstr>
      <vt:lpstr>Giới thiệu Đề tài</vt:lpstr>
      <vt:lpstr>Pos tagging là gì?   CÔNG DỤNG CỦA NÓ TRONG NLP.</vt:lpstr>
      <vt:lpstr>PowerPoint Presentation</vt:lpstr>
      <vt:lpstr>Yêu Cầu bài toán:</vt:lpstr>
      <vt:lpstr>PowerPoint Presentation</vt:lpstr>
      <vt:lpstr>PowerPoint Presentation</vt:lpstr>
      <vt:lpstr>PowerPoint Presentation</vt:lpstr>
      <vt:lpstr>PowerPoint Presentation</vt:lpstr>
      <vt:lpstr>Các Vấn đề Cần Giải quyết:</vt:lpstr>
      <vt:lpstr>kĩ thuật gắn thẻ POS</vt:lpstr>
      <vt:lpstr>kĩ thuật gắn thẻ POS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công cụ gán nhãn từ loại tiếng việt</dc:title>
  <dc:creator>NGUYỄN LONG NHẬT</dc:creator>
  <cp:lastModifiedBy>TRỊNH VĂN MINH</cp:lastModifiedBy>
  <cp:revision>2</cp:revision>
  <dcterms:created xsi:type="dcterms:W3CDTF">2020-11-28T10:04:08Z</dcterms:created>
  <dcterms:modified xsi:type="dcterms:W3CDTF">2020-11-29T18:23:27Z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0x010100BBB83BF62CC53C46AB7764BD36FB50B0</vt:lpwstr>
  </property>
</Properties>
</file>