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76" r:id="rId24"/>
    <p:sldId id="277" r:id="rId25"/>
    <p:sldId id="278" r:id="rId26"/>
    <p:sldId id="279" r:id="rId27"/>
    <p:sldId id="283" r:id="rId28"/>
    <p:sldId id="284" r:id="rId29"/>
    <p:sldId id="285" r:id="rId30"/>
    <p:sldId id="280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76"/>
  </p:normalViewPr>
  <p:slideViewPr>
    <p:cSldViewPr snapToGrid="0" snapToObjects="1">
      <p:cViewPr varScale="1">
        <p:scale>
          <a:sx n="95" d="100"/>
          <a:sy n="95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7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3201-8757-8043-A22A-7ECB01753B8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8D53-FE9D-4B45-AD4E-6DE00A60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7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eras.io/preprocessing/imag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vidsandberg/facenet/wiki/Training-using-the-VGGFace2-dataset" TargetMode="Externa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chinelearningcoban.com/2017/04/09/smv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r>
              <a:rPr lang="en-US" dirty="0"/>
              <a:t> Optimization</a:t>
            </a:r>
          </a:p>
        </p:txBody>
      </p:sp>
      <p:pic>
        <p:nvPicPr>
          <p:cNvPr id="1026" name="Picture 2" descr="https://cdn-images-1.medium.com/max/800/1*5mStLTnIxsANpOHSwAFJh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076880"/>
            <a:ext cx="8154307" cy="42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1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Model </a:t>
            </a:r>
            <a:r>
              <a:rPr lang="en-US" b="1" i="1" dirty="0" smtClean="0"/>
              <a:t>parameters: </a:t>
            </a:r>
            <a:r>
              <a:rPr lang="en-US" dirty="0" smtClean="0"/>
              <a:t>Weights </a:t>
            </a:r>
            <a:r>
              <a:rPr lang="en-US" dirty="0"/>
              <a:t>and </a:t>
            </a:r>
            <a:r>
              <a:rPr lang="en-US" dirty="0" smtClean="0"/>
              <a:t>Biases</a:t>
            </a:r>
          </a:p>
          <a:p>
            <a:r>
              <a:rPr lang="en-US" b="1" i="1" dirty="0"/>
              <a:t>Model </a:t>
            </a:r>
            <a:r>
              <a:rPr lang="en-US" b="1" i="1" dirty="0" err="1"/>
              <a:t>Hyperparameters</a:t>
            </a:r>
            <a:r>
              <a:rPr lang="en-US" dirty="0"/>
              <a:t> 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Number of Epochs</a:t>
            </a:r>
          </a:p>
          <a:p>
            <a:pPr lvl="1"/>
            <a:r>
              <a:rPr lang="en-US" dirty="0"/>
              <a:t>Hidden Layers</a:t>
            </a:r>
          </a:p>
          <a:p>
            <a:pPr lvl="1"/>
            <a:r>
              <a:rPr lang="en-US" dirty="0"/>
              <a:t>Hidden Units</a:t>
            </a:r>
          </a:p>
          <a:p>
            <a:pPr lvl="1"/>
            <a:r>
              <a:rPr lang="en-US" dirty="0"/>
              <a:t>Activations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Dropout</a:t>
            </a:r>
          </a:p>
          <a:p>
            <a:pPr lvl="1"/>
            <a:r>
              <a:rPr lang="en-US" dirty="0" smtClean="0"/>
              <a:t>Batch size</a:t>
            </a:r>
            <a:endParaRPr lang="en-US" dirty="0"/>
          </a:p>
          <a:p>
            <a:endParaRPr lang="en-US" dirty="0"/>
          </a:p>
          <a:p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5" y="0"/>
            <a:ext cx="10515600" cy="992777"/>
          </a:xfrm>
        </p:spPr>
        <p:txBody>
          <a:bodyPr/>
          <a:lstStyle/>
          <a:p>
            <a:r>
              <a:rPr lang="en-US" dirty="0" err="1"/>
              <a:t>Hyperparameters</a:t>
            </a:r>
            <a:r>
              <a:rPr lang="en-US" dirty="0"/>
              <a:t>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777"/>
            <a:ext cx="10515600" cy="5184186"/>
          </a:xfrm>
        </p:spPr>
        <p:txBody>
          <a:bodyPr/>
          <a:lstStyle/>
          <a:p>
            <a:r>
              <a:rPr lang="en-US" dirty="0"/>
              <a:t>model gives high accuracy on the training set (sample data) but fails to achieve good accuracy on the test set</a:t>
            </a:r>
            <a:r>
              <a:rPr lang="en-US" dirty="0" smtClean="0"/>
              <a:t>.</a:t>
            </a:r>
          </a:p>
          <a:p>
            <a:r>
              <a:rPr lang="en-US" dirty="0"/>
              <a:t> increase the generalization capacity of the neural network, the model should be trained for an optimal number of epochs.</a:t>
            </a:r>
          </a:p>
        </p:txBody>
      </p:sp>
      <p:pic>
        <p:nvPicPr>
          <p:cNvPr id="2050" name="Picture 2" descr="https://blog.floydhub.com/content/images/2018/08/Screen-Shot-2018-08-23-at-14.59.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83" y="3187337"/>
            <a:ext cx="8486775" cy="330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961" y="1133294"/>
            <a:ext cx="7483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5029" y="1690688"/>
            <a:ext cx="331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networks learn the problem using </a:t>
            </a:r>
            <a:r>
              <a:rPr lang="en-US" dirty="0" err="1"/>
              <a:t>BackPropagation</a:t>
            </a:r>
            <a:r>
              <a:rPr lang="en-US" dirty="0"/>
              <a:t> </a:t>
            </a:r>
            <a:r>
              <a:rPr lang="en-US" dirty="0" smtClean="0"/>
              <a:t>algorithm to </a:t>
            </a:r>
            <a:r>
              <a:rPr lang="en-US" dirty="0"/>
              <a:t>correct their “weights” and “biases”</a:t>
            </a:r>
          </a:p>
        </p:txBody>
      </p:sp>
    </p:spTree>
    <p:extLst>
      <p:ext uri="{BB962C8B-B14F-4D97-AF65-F5344CB8AC3E}">
        <p14:creationId xmlns:p14="http://schemas.microsoft.com/office/powerpoint/2010/main" val="2784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2014"/>
            <a:ext cx="6217922" cy="32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3683726"/>
            <a:ext cx="6112089" cy="312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0344" y="1506022"/>
            <a:ext cx="399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Internal Covariate Shift</a:t>
            </a:r>
          </a:p>
        </p:txBody>
      </p:sp>
    </p:spTree>
    <p:extLst>
      <p:ext uri="{BB962C8B-B14F-4D97-AF65-F5344CB8AC3E}">
        <p14:creationId xmlns:p14="http://schemas.microsoft.com/office/powerpoint/2010/main" val="12564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 fontScale="90000"/>
          </a:bodyPr>
          <a:lstStyle/>
          <a:p>
            <a:r>
              <a:rPr lang="en-US" b="1"/>
              <a:t>Normalization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48" y="1325041"/>
            <a:ext cx="7124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5737" y="4001294"/>
            <a:ext cx="917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Normalization is to convert the distribution of all inputs to have </a:t>
            </a:r>
            <a:r>
              <a:rPr lang="en-US" b="1" dirty="0"/>
              <a:t>mean=0</a:t>
            </a:r>
            <a:r>
              <a:rPr lang="en-US" dirty="0"/>
              <a:t> and </a:t>
            </a:r>
            <a:r>
              <a:rPr lang="en-US" b="1" dirty="0"/>
              <a:t>standard deviation=1</a:t>
            </a:r>
            <a:r>
              <a:rPr lang="en-US" dirty="0"/>
              <a:t>. So most of the values lie between -1 and 1.</a:t>
            </a:r>
          </a:p>
        </p:txBody>
      </p:sp>
    </p:spTree>
    <p:extLst>
      <p:ext uri="{BB962C8B-B14F-4D97-AF65-F5344CB8AC3E}">
        <p14:creationId xmlns:p14="http://schemas.microsoft.com/office/powerpoint/2010/main" val="2192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Batch Normalization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4831489"/>
          </a:xfrm>
        </p:spPr>
        <p:txBody>
          <a:bodyPr/>
          <a:lstStyle/>
          <a:p>
            <a:r>
              <a:rPr lang="en-US" dirty="0"/>
              <a:t>To reduce this problem of internal covariate shift, Batch Normalization adds Normalization “layer” between each layers</a:t>
            </a:r>
            <a:r>
              <a:rPr lang="en-US" dirty="0" smtClean="0"/>
              <a:t>.</a:t>
            </a:r>
          </a:p>
          <a:p>
            <a:r>
              <a:rPr lang="en-US" dirty="0"/>
              <a:t>normalization has to be done separately for each dimension (input neuron), over the ‘mini-batches</a:t>
            </a:r>
            <a:r>
              <a:rPr lang="en-US" dirty="0" smtClean="0"/>
              <a:t>’= &gt; Batch normalization</a:t>
            </a:r>
          </a:p>
          <a:p>
            <a:endParaRPr lang="en-US" dirty="0"/>
          </a:p>
        </p:txBody>
      </p:sp>
      <p:pic>
        <p:nvPicPr>
          <p:cNvPr id="2050" name="Picture 2" descr="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1" y="3239588"/>
            <a:ext cx="7393577" cy="343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augmentation</a:t>
            </a:r>
          </a:p>
        </p:txBody>
      </p:sp>
      <p:pic>
        <p:nvPicPr>
          <p:cNvPr id="3074" name="Picture 2" descr="ata Augmentation Increases Accuracy of your model — But how ? | by 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46" y="365125"/>
            <a:ext cx="61374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4857" y="1590989"/>
            <a:ext cx="3801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ncrease </a:t>
            </a:r>
            <a:r>
              <a:rPr lang="en-US" dirty="0"/>
              <a:t>the diversity of data available for training models, without actually collecting new data. 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Data augmentation techniques such as cropping, padding, and horizontal flipping are commonly used to train large neural networks</a:t>
            </a:r>
          </a:p>
        </p:txBody>
      </p:sp>
      <p:pic>
        <p:nvPicPr>
          <p:cNvPr id="3078" name="Picture 6" descr="verview of the Data Augmentation (DA) methods evaluated. | Download  Scientif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3972111"/>
            <a:ext cx="79438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996" y="806371"/>
            <a:ext cx="7547066" cy="28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3840479"/>
            <a:ext cx="6572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smtClean="0"/>
              <a:t>GAN</a:t>
            </a:r>
            <a:endParaRPr lang="en-US" dirty="0"/>
          </a:p>
        </p:txBody>
      </p:sp>
      <p:pic>
        <p:nvPicPr>
          <p:cNvPr id="5124" name="Picture 4" descr="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458542"/>
            <a:ext cx="5222965" cy="38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66" y="1027906"/>
            <a:ext cx="6235337" cy="44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 </a:t>
            </a:r>
            <a:r>
              <a:rPr lang="en-US" b="1" dirty="0" smtClean="0"/>
              <a:t>Dataset: </a:t>
            </a:r>
            <a:r>
              <a:rPr lang="en-US" i="1" dirty="0"/>
              <a:t>The sample of data used to fit the model</a:t>
            </a:r>
            <a:r>
              <a:rPr lang="en-US" i="1" dirty="0" smtClean="0"/>
              <a:t>.</a:t>
            </a:r>
            <a:r>
              <a:rPr lang="en-US" dirty="0"/>
              <a:t> The model </a:t>
            </a:r>
            <a:r>
              <a:rPr lang="en-US" i="1" dirty="0"/>
              <a:t>sees</a:t>
            </a:r>
            <a:r>
              <a:rPr lang="en-US" dirty="0"/>
              <a:t> and </a:t>
            </a:r>
            <a:r>
              <a:rPr lang="en-US" i="1" dirty="0"/>
              <a:t>learns</a:t>
            </a:r>
            <a:r>
              <a:rPr lang="en-US" dirty="0"/>
              <a:t> from this data</a:t>
            </a:r>
            <a:r>
              <a:rPr lang="en-US" dirty="0" smtClean="0"/>
              <a:t>.</a:t>
            </a:r>
          </a:p>
          <a:p>
            <a:r>
              <a:rPr lang="en-US" b="1" dirty="0"/>
              <a:t>Validation </a:t>
            </a:r>
            <a:r>
              <a:rPr lang="en-US" b="1" dirty="0" smtClean="0"/>
              <a:t>Dataset: </a:t>
            </a:r>
            <a:r>
              <a:rPr lang="en-US" i="1" dirty="0" smtClean="0"/>
              <a:t>The </a:t>
            </a:r>
            <a:r>
              <a:rPr lang="en-US" i="1" dirty="0"/>
              <a:t>sample of data used to provide an unbiased evaluation of a model fit on the training dataset while tuning model </a:t>
            </a:r>
            <a:r>
              <a:rPr lang="en-US" b="1" i="1" dirty="0" err="1"/>
              <a:t>hyperparameters</a:t>
            </a:r>
            <a:r>
              <a:rPr lang="en-US" b="1" i="1" dirty="0"/>
              <a:t>. </a:t>
            </a:r>
            <a:r>
              <a:rPr lang="en-US" i="1" dirty="0"/>
              <a:t>The evaluation becomes more biased as skill on the validation dataset is incorporated into the model configuration</a:t>
            </a:r>
            <a:r>
              <a:rPr lang="en-US" i="1" dirty="0" smtClean="0"/>
              <a:t>.</a:t>
            </a:r>
            <a:endParaRPr lang="en-US" b="1" dirty="0" smtClean="0"/>
          </a:p>
          <a:p>
            <a:r>
              <a:rPr lang="en-US" b="1" dirty="0"/>
              <a:t>Test </a:t>
            </a:r>
            <a:r>
              <a:rPr lang="en-US" b="1" dirty="0" smtClean="0"/>
              <a:t>Dataset: </a:t>
            </a:r>
            <a:r>
              <a:rPr lang="en-US" i="1" dirty="0"/>
              <a:t>The sample of data used to provide an unbiased evaluation of a final model fit on the training dataset.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data augmentation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phụ</a:t>
            </a:r>
            <a:r>
              <a:rPr lang="en-US" b="1" dirty="0"/>
              <a:t> </a:t>
            </a: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  <a:p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augmentation</a:t>
            </a:r>
          </a:p>
          <a:p>
            <a:r>
              <a:rPr lang="en-US" b="1" dirty="0" err="1"/>
              <a:t>Cách</a:t>
            </a:r>
            <a:r>
              <a:rPr lang="en-US" b="1" dirty="0"/>
              <a:t> augmentation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?</a:t>
            </a:r>
          </a:p>
          <a:p>
            <a:pPr lvl="1"/>
            <a:r>
              <a:rPr lang="en-US" b="1" dirty="0"/>
              <a:t>Auto </a:t>
            </a:r>
            <a:r>
              <a:rPr lang="en-US" b="1" dirty="0" smtClean="0"/>
              <a:t>augmentation</a:t>
            </a:r>
          </a:p>
          <a:p>
            <a:pPr lvl="1"/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Augmenation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transfer </a:t>
            </a:r>
            <a:r>
              <a:rPr lang="en-US" b="1" dirty="0" err="1"/>
              <a:t>được</a:t>
            </a:r>
            <a:r>
              <a:rPr lang="en-US" b="1" dirty="0"/>
              <a:t> !!!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augmention</a:t>
            </a:r>
            <a:r>
              <a:rPr lang="en-US" dirty="0" smtClean="0"/>
              <a:t>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/>
          <a:lstStyle/>
          <a:p>
            <a:r>
              <a:rPr lang="en-US" dirty="0"/>
              <a:t>provides the </a:t>
            </a:r>
            <a:r>
              <a:rPr lang="en-US" dirty="0">
                <a:hlinkClick r:id="rId2"/>
              </a:rPr>
              <a:t>ImageDataGenerator</a:t>
            </a:r>
            <a:r>
              <a:rPr lang="en-US" dirty="0"/>
              <a:t> class that defines the configuration for image </a:t>
            </a:r>
            <a:r>
              <a:rPr lang="en-US" dirty="0" smtClean="0"/>
              <a:t>data</a:t>
            </a:r>
          </a:p>
          <a:p>
            <a:pPr lvl="1" fontAlgn="base"/>
            <a:r>
              <a:rPr lang="en-US" dirty="0"/>
              <a:t>Sample-wise standardization.</a:t>
            </a:r>
          </a:p>
          <a:p>
            <a:pPr lvl="1" fontAlgn="base"/>
            <a:r>
              <a:rPr lang="en-US" dirty="0"/>
              <a:t>Feature-wise standardization.</a:t>
            </a:r>
          </a:p>
          <a:p>
            <a:pPr lvl="1" fontAlgn="base"/>
            <a:r>
              <a:rPr lang="en-US" dirty="0"/>
              <a:t>ZCA whitening.</a:t>
            </a:r>
          </a:p>
          <a:p>
            <a:pPr lvl="1" fontAlgn="base"/>
            <a:r>
              <a:rPr lang="en-US" dirty="0"/>
              <a:t>Random rotation, shifts, shear and flips.</a:t>
            </a:r>
          </a:p>
          <a:p>
            <a:pPr lvl="1" fontAlgn="base"/>
            <a:r>
              <a:rPr lang="en-US" dirty="0"/>
              <a:t>Dimension reordering.</a:t>
            </a:r>
          </a:p>
          <a:p>
            <a:pPr lvl="1" fontAlgn="base"/>
            <a:r>
              <a:rPr lang="en-US" dirty="0"/>
              <a:t>Save augmented images to disk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i="1" dirty="0" err="1">
                <a:solidFill>
                  <a:schemeClr val="accent1"/>
                </a:solidFill>
              </a:rPr>
              <a:t>datagen</a:t>
            </a:r>
            <a:r>
              <a:rPr lang="en-US" i="1" dirty="0">
                <a:solidFill>
                  <a:schemeClr val="accent1"/>
                </a:solidFill>
              </a:rPr>
              <a:t> = </a:t>
            </a:r>
            <a:r>
              <a:rPr lang="en-US" i="1" dirty="0" err="1">
                <a:solidFill>
                  <a:schemeClr val="accent1"/>
                </a:solidFill>
              </a:rPr>
              <a:t>ImageDataGenerator</a:t>
            </a:r>
            <a:r>
              <a:rPr lang="en-US" i="1" dirty="0" smtClean="0">
                <a:solidFill>
                  <a:schemeClr val="accent1"/>
                </a:solidFill>
              </a:rPr>
              <a:t>(  )</a:t>
            </a:r>
            <a:endParaRPr lang="en-US" i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augmention</a:t>
            </a:r>
            <a:r>
              <a:rPr lang="en-US" dirty="0"/>
              <a:t>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1"/>
                </a:solidFill>
              </a:rPr>
              <a:t>datagen.fit</a:t>
            </a:r>
            <a:r>
              <a:rPr lang="en-US" i="1" dirty="0">
                <a:solidFill>
                  <a:schemeClr val="accent1"/>
                </a:solidFill>
              </a:rPr>
              <a:t>(train)</a:t>
            </a:r>
            <a:r>
              <a:rPr lang="en-US" dirty="0" smtClean="0"/>
              <a:t> : </a:t>
            </a:r>
            <a:r>
              <a:rPr lang="en-US" dirty="0"/>
              <a:t>After </a:t>
            </a:r>
            <a:r>
              <a:rPr lang="en-US" dirty="0" smtClean="0"/>
              <a:t>configuring </a:t>
            </a:r>
            <a:r>
              <a:rPr lang="en-US" dirty="0"/>
              <a:t>your </a:t>
            </a:r>
            <a:r>
              <a:rPr lang="en-US" b="1" dirty="0" err="1"/>
              <a:t>ImageDataGenerator</a:t>
            </a:r>
            <a:r>
              <a:rPr lang="en-US" dirty="0" smtClean="0"/>
              <a:t>, </a:t>
            </a:r>
            <a:r>
              <a:rPr lang="en-US" dirty="0"/>
              <a:t>pass it your training dataset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data generator itself is in fact an iterator, returning batches of image samples when requested</a:t>
            </a:r>
            <a:r>
              <a:rPr lang="en-US" dirty="0" smtClean="0"/>
              <a:t>.</a:t>
            </a:r>
            <a:r>
              <a:rPr lang="en-US" dirty="0"/>
              <a:t> the </a:t>
            </a:r>
            <a:r>
              <a:rPr lang="en-US" b="1" dirty="0"/>
              <a:t>flow()</a:t>
            </a:r>
            <a:r>
              <a:rPr lang="en-US" dirty="0"/>
              <a:t> </a:t>
            </a:r>
            <a:r>
              <a:rPr lang="en-US" dirty="0" smtClean="0"/>
              <a:t>function: 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X_batch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y_batch</a:t>
            </a:r>
            <a:r>
              <a:rPr lang="en-US" i="1" dirty="0">
                <a:solidFill>
                  <a:schemeClr val="accent1"/>
                </a:solidFill>
              </a:rPr>
              <a:t> = </a:t>
            </a:r>
            <a:r>
              <a:rPr lang="en-US" i="1" dirty="0" err="1">
                <a:solidFill>
                  <a:schemeClr val="accent1"/>
                </a:solidFill>
              </a:rPr>
              <a:t>datagen.flow</a:t>
            </a:r>
            <a:r>
              <a:rPr lang="en-US" i="1" dirty="0">
                <a:solidFill>
                  <a:schemeClr val="accent1"/>
                </a:solidFill>
              </a:rPr>
              <a:t>(train, train, </a:t>
            </a:r>
            <a:r>
              <a:rPr lang="en-US" i="1" dirty="0" err="1">
                <a:solidFill>
                  <a:schemeClr val="accent1"/>
                </a:solidFill>
              </a:rPr>
              <a:t>batch_size</a:t>
            </a:r>
            <a:r>
              <a:rPr lang="en-US" i="1" dirty="0">
                <a:solidFill>
                  <a:schemeClr val="accent1"/>
                </a:solidFill>
              </a:rPr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14001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786051" cy="48053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1000 </a:t>
            </a:r>
            <a:r>
              <a:rPr lang="en-US" dirty="0" err="1"/>
              <a:t>người</a:t>
            </a:r>
            <a:r>
              <a:rPr lang="en-US" dirty="0"/>
              <a:t> 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train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 </a:t>
            </a:r>
            <a:r>
              <a:rPr lang="en-US" dirty="0" err="1"/>
              <a:t>ảnh</a:t>
            </a:r>
            <a:r>
              <a:rPr lang="en-US" dirty="0"/>
              <a:t> / 1 </a:t>
            </a:r>
            <a:r>
              <a:rPr lang="en-US" dirty="0" err="1" smtClean="0"/>
              <a:t>người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train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>
                <a:hlinkClick r:id="rId2"/>
              </a:rPr>
              <a:t>VGGFace2 dataset</a:t>
            </a:r>
            <a:r>
              <a:rPr lang="en-US" dirty="0"/>
              <a:t> </a:t>
            </a:r>
            <a:r>
              <a:rPr lang="en-US" dirty="0" err="1"/>
              <a:t>có</a:t>
            </a:r>
            <a:r>
              <a:rPr lang="en-US" dirty="0"/>
              <a:t> 3.31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9131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362.6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smtClean="0"/>
              <a:t>=&gt;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CNN </a:t>
            </a:r>
            <a:r>
              <a:rPr lang="en-US" dirty="0"/>
              <a:t>model </a:t>
            </a:r>
            <a:r>
              <a:rPr lang="en-US" dirty="0" err="1"/>
              <a:t>với</a:t>
            </a:r>
            <a:r>
              <a:rPr lang="en-US" dirty="0"/>
              <a:t> accuracy </a:t>
            </a:r>
            <a:r>
              <a:rPr lang="en-US" dirty="0" err="1"/>
              <a:t>hơn</a:t>
            </a:r>
            <a:r>
              <a:rPr lang="en-US" dirty="0"/>
              <a:t> 99</a:t>
            </a:r>
            <a:r>
              <a:rPr lang="en-US" dirty="0" smtClean="0"/>
              <a:t>%.</a:t>
            </a:r>
          </a:p>
          <a:p>
            <a:r>
              <a:rPr lang="en-US" dirty="0" smtClean="0"/>
              <a:t>convolutional </a:t>
            </a:r>
            <a:r>
              <a:rPr lang="en-US" dirty="0"/>
              <a:t>layer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 smtClean="0"/>
          </a:p>
          <a:p>
            <a:r>
              <a:rPr lang="en-US" dirty="0" smtClean="0"/>
              <a:t>convolutional </a:t>
            </a:r>
            <a:r>
              <a:rPr lang="en-US" dirty="0"/>
              <a:t>layer + pooling layer (</a:t>
            </a:r>
            <a:r>
              <a:rPr lang="en-US" dirty="0" err="1"/>
              <a:t>ConvNet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 </a:t>
            </a:r>
            <a:r>
              <a:rPr lang="en-US" b="1" dirty="0"/>
              <a:t>model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dirty="0"/>
              <a:t>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fully connected layer =&gt;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VGGFace2 model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(tai, </a:t>
            </a:r>
            <a:r>
              <a:rPr lang="en-US" dirty="0" err="1"/>
              <a:t>mũi</a:t>
            </a:r>
            <a:r>
              <a:rPr lang="en-US" dirty="0"/>
              <a:t>, </a:t>
            </a:r>
            <a:r>
              <a:rPr lang="en-US" dirty="0" err="1"/>
              <a:t>tóc</a:t>
            </a:r>
            <a:r>
              <a:rPr lang="en-US" dirty="0"/>
              <a:t>,…) </a:t>
            </a:r>
            <a:endParaRPr lang="en-US" dirty="0" smtClean="0"/>
          </a:p>
          <a:p>
            <a:r>
              <a:rPr lang="en-US" dirty="0" smtClean="0"/>
              <a:t>=&gt;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VGGFace2 model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 </a:t>
            </a:r>
            <a:endParaRPr lang="en-US" dirty="0" smtClean="0"/>
          </a:p>
        </p:txBody>
      </p:sp>
      <p:sp>
        <p:nvSpPr>
          <p:cNvPr id="4" name="AutoShape 2" descr="ài 9: Transfer learning và data augmentation | Deep Learning cơ bả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ài 9: Transfer learning và data augmentation | Deep Learning cơ bả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ransfer Learning Explained. Our monthly analysis on machine… | by  integrate.ai | 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74" y="1371600"/>
            <a:ext cx="7077606" cy="463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8614"/>
          </a:xfrm>
        </p:spPr>
        <p:txBody>
          <a:bodyPr/>
          <a:lstStyle/>
          <a:p>
            <a:r>
              <a:rPr lang="en-US" dirty="0"/>
              <a:t>Transfer learning</a:t>
            </a:r>
          </a:p>
        </p:txBody>
      </p:sp>
      <p:pic>
        <p:nvPicPr>
          <p:cNvPr id="6146" name="Picture 2" descr="eep Learning- using ResNets for Transfer Learning | by Madhu Ramiah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63" y="899433"/>
            <a:ext cx="57170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i0.wp.com/nttuan8.com/wp-content/uploads/2019/04/transfer-learning.png?fit=1024%2C505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8" y="1763485"/>
            <a:ext cx="5290456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dirty="0"/>
              <a:t> 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483148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transfer learning</a:t>
            </a:r>
            <a:r>
              <a:rPr lang="en-US" dirty="0" smtClean="0"/>
              <a:t>:</a:t>
            </a:r>
          </a:p>
          <a:p>
            <a:r>
              <a:rPr lang="en-US" b="1" dirty="0"/>
              <a:t>Feature extractor</a:t>
            </a:r>
            <a:r>
              <a:rPr lang="en-US" dirty="0"/>
              <a:t>: </a:t>
            </a:r>
            <a:endParaRPr lang="en-US" dirty="0" smtClean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pre-trained model,  linear classifier (linear </a:t>
            </a:r>
            <a:r>
              <a:rPr lang="en-US" dirty="0">
                <a:hlinkClick r:id="rId2"/>
              </a:rPr>
              <a:t>SVM</a:t>
            </a:r>
            <a:r>
              <a:rPr lang="en-US" dirty="0"/>
              <a:t>, </a:t>
            </a:r>
            <a:r>
              <a:rPr lang="en-US" dirty="0" err="1"/>
              <a:t>softmax</a:t>
            </a:r>
            <a:r>
              <a:rPr lang="en-US" dirty="0"/>
              <a:t> classifier,..)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/>
              <a:t>Fine tuning</a:t>
            </a:r>
            <a:r>
              <a:rPr lang="en-US" dirty="0"/>
              <a:t>:  </a:t>
            </a:r>
            <a:r>
              <a:rPr lang="en-US" dirty="0" smtClean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pre-trained model,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input </a:t>
            </a:r>
            <a:r>
              <a:rPr lang="en-US" dirty="0" err="1"/>
              <a:t>của</a:t>
            </a:r>
            <a:r>
              <a:rPr lang="en-US" dirty="0"/>
              <a:t> 1 CNN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Fully Connected layer.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VGGFace</a:t>
            </a:r>
            <a:r>
              <a:rPr lang="en-US" dirty="0"/>
              <a:t> 2 model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</a:t>
            </a:r>
          </a:p>
        </p:txBody>
      </p:sp>
    </p:spTree>
    <p:extLst>
      <p:ext uri="{BB962C8B-B14F-4D97-AF65-F5344CB8AC3E}">
        <p14:creationId xmlns:p14="http://schemas.microsoft.com/office/powerpoint/2010/main" val="182539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/>
              <a:t>Transfer learning</a:t>
            </a:r>
          </a:p>
        </p:txBody>
      </p:sp>
      <p:pic>
        <p:nvPicPr>
          <p:cNvPr id="8194" name="Picture 2" descr="ransfer learning approaches: (a) Fine tuning. (b) CNN as feature... |  Download Sci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63040"/>
            <a:ext cx="10278291" cy="51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23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Pre-trained CNN model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b="1" dirty="0" smtClean="0"/>
              <a:t>VGG-16</a:t>
            </a:r>
            <a:r>
              <a:rPr lang="vi-VN" b="1" dirty="0" smtClean="0"/>
              <a:t>: </a:t>
            </a:r>
            <a:r>
              <a:rPr lang="en-US" dirty="0"/>
              <a:t>VGG </a:t>
            </a:r>
            <a:r>
              <a:rPr lang="en-US" dirty="0" err="1"/>
              <a:t>được</a:t>
            </a:r>
            <a:r>
              <a:rPr lang="en-US" dirty="0"/>
              <a:t> training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ImageNet </a:t>
            </a:r>
            <a:r>
              <a:rPr lang="en-US" dirty="0" err="1"/>
              <a:t>có</a:t>
            </a:r>
            <a:r>
              <a:rPr lang="en-US" dirty="0"/>
              <a:t> 1000 class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Fully-connected layer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1000 units</a:t>
            </a:r>
            <a:r>
              <a:rPr lang="en-US" dirty="0" smtClean="0"/>
              <a:t>.</a:t>
            </a:r>
          </a:p>
          <a:p>
            <a:r>
              <a:rPr lang="en-US" dirty="0"/>
              <a:t>from keras.applications.vgg16 import </a:t>
            </a:r>
            <a:r>
              <a:rPr lang="en-US" dirty="0" smtClean="0"/>
              <a:t>VGG16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pre-trained weight </a:t>
            </a:r>
            <a:r>
              <a:rPr lang="en-US" dirty="0" err="1"/>
              <a:t>từ</a:t>
            </a:r>
            <a:r>
              <a:rPr lang="en-US" dirty="0"/>
              <a:t> ImageNet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Fully-connected layer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:</a:t>
            </a:r>
          </a:p>
          <a:p>
            <a:endParaRPr lang="mr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34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 extractor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847"/>
            <a:ext cx="10515600" cy="5249116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giư</a:t>
            </a:r>
            <a:r>
              <a:rPr lang="en-US" dirty="0"/>
              <a:t>̃ </a:t>
            </a:r>
            <a:r>
              <a:rPr lang="en-US" dirty="0" err="1"/>
              <a:t>lại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CNN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bo</a:t>
            </a:r>
            <a:r>
              <a:rPr lang="en-US" dirty="0"/>
              <a:t>̉ </a:t>
            </a:r>
            <a:r>
              <a:rPr lang="en-US" dirty="0" err="1"/>
              <a:t>đi</a:t>
            </a:r>
            <a:r>
              <a:rPr lang="en-US" dirty="0"/>
              <a:t> FCs </a:t>
            </a:r>
            <a:endParaRPr lang="en-US" dirty="0"/>
          </a:p>
          <a:p>
            <a:r>
              <a:rPr lang="en-US" dirty="0"/>
              <a:t>output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còn</a:t>
            </a:r>
            <a:r>
              <a:rPr lang="en-US" dirty="0"/>
              <a:t> </a:t>
            </a:r>
            <a:r>
              <a:rPr lang="en-US" dirty="0" err="1"/>
              <a:t>lại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làm</a:t>
            </a:r>
            <a:r>
              <a:rPr lang="en-US" dirty="0"/>
              <a:t> input </a:t>
            </a:r>
            <a:r>
              <a:rPr lang="en-US" dirty="0" err="1"/>
              <a:t>cho</a:t>
            </a:r>
            <a:r>
              <a:rPr lang="en-US" dirty="0"/>
              <a:t> Logistic Regression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nhiều</a:t>
            </a:r>
            <a:r>
              <a:rPr lang="en-US" dirty="0"/>
              <a:t> output,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22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Fine tuning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giư</a:t>
            </a:r>
            <a:r>
              <a:rPr lang="en-US" dirty="0"/>
              <a:t>̃ </a:t>
            </a:r>
            <a:r>
              <a:rPr lang="en-US" dirty="0" err="1"/>
              <a:t>lại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CNN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bo</a:t>
            </a:r>
            <a:r>
              <a:rPr lang="en-US" dirty="0"/>
              <a:t>̉ </a:t>
            </a:r>
            <a:r>
              <a:rPr lang="en-US" dirty="0" err="1"/>
              <a:t>đi</a:t>
            </a:r>
            <a:r>
              <a:rPr lang="en-US" dirty="0"/>
              <a:t> FCs.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0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112707"/>
            <a:ext cx="10515600" cy="1325563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1026" name="Picture 2" descr="larification on train, test and val and how to use/implement it - Data  Science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7" y="112707"/>
            <a:ext cx="8397117" cy="40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" y="5414556"/>
            <a:ext cx="32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1028" name="Picture 4" descr="hat is the difference between Training dataset, Testing Dataset, Validation  dataset? 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77" y="4431881"/>
            <a:ext cx="6167185" cy="22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1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069"/>
            <a:ext cx="10515600" cy="809897"/>
          </a:xfrm>
        </p:spPr>
        <p:txBody>
          <a:bodyPr/>
          <a:lstStyle/>
          <a:p>
            <a:r>
              <a:rPr lang="en-US" dirty="0" smtClean="0"/>
              <a:t>Computer vision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8775"/>
            <a:ext cx="10515600" cy="3198188"/>
          </a:xfrm>
        </p:spPr>
        <p:txBody>
          <a:bodyPr/>
          <a:lstStyle/>
          <a:p>
            <a:r>
              <a:rPr lang="en-US" smtClean="0"/>
              <a:t>Object detection</a:t>
            </a:r>
          </a:p>
          <a:p>
            <a:endParaRPr lang="en-US" dirty="0"/>
          </a:p>
        </p:txBody>
      </p:sp>
      <p:pic>
        <p:nvPicPr>
          <p:cNvPr id="1026" name="Picture 2" descr="indow10 GPU下用Faster RCNN在训练自己的数据集以及训练意外停滞解决方法- 知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332411"/>
            <a:ext cx="11417073" cy="529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00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808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Bài</a:t>
            </a:r>
            <a:r>
              <a:rPr lang="en-US" b="1" dirty="0" smtClean="0"/>
              <a:t> </a:t>
            </a:r>
            <a:r>
              <a:rPr lang="en-US" b="1" dirty="0" err="1" smtClean="0"/>
              <a:t>toán</a:t>
            </a:r>
            <a:r>
              <a:rPr lang="en-US" b="1" dirty="0" smtClean="0"/>
              <a:t> object detection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esearchers open-source state-of-the-art object tracking AI | VentureB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41" y="1129554"/>
            <a:ext cx="5836023" cy="477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037" y="1546412"/>
            <a:ext cx="5611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Xác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định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các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bounding box (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hình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chư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̃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nhật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)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quanh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đối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tư</a:t>
            </a:r>
            <a:r>
              <a:rPr lang="en-US" sz="2000" dirty="0" err="1" smtClean="0">
                <a:latin typeface="Times" charset="0"/>
                <a:ea typeface="Times" charset="0"/>
                <a:cs typeface="Times" charset="0"/>
              </a:rPr>
              <a:t>ợng</a:t>
            </a:r>
            <a:endParaRPr lang="en-US" sz="20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Với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mỗi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bouding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box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thi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̀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cần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phân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loại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xem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đấy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là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đối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tượng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gi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̀ (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cho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́,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ngựa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, ô tô,...)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với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bao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nhiêu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phần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trăm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chắc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chắn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.</a:t>
            </a:r>
            <a:br>
              <a:rPr lang="en-US" sz="2000" dirty="0">
                <a:latin typeface="Times" charset="0"/>
                <a:ea typeface="Times" charset="0"/>
                <a:cs typeface="Times" charset="0"/>
              </a:rPr>
            </a:br>
            <a:endParaRPr lang="en-US" sz="2000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Symbol" charset="2"/>
              <a:buChar char="Þ"/>
            </a:pP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có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bao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nhiêu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đối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tượng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trong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ảnh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? </a:t>
            </a:r>
            <a:r>
              <a:rPr lang="en-US" sz="2000" dirty="0" err="1" smtClean="0">
                <a:latin typeface="Times" charset="0"/>
                <a:ea typeface="Times" charset="0"/>
                <a:cs typeface="Times" charset="0"/>
              </a:rPr>
              <a:t>thiết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kê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́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được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output layer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hiệu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quả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hay </a:t>
            </a:r>
            <a:r>
              <a:rPr lang="en-US" sz="2000" dirty="0" err="1" smtClean="0">
                <a:latin typeface="Times" charset="0"/>
                <a:ea typeface="Times" charset="0"/>
                <a:cs typeface="Times" charset="0"/>
              </a:rPr>
              <a:t>không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?</a:t>
            </a:r>
          </a:p>
          <a:p>
            <a:pPr marL="342900" indent="-342900">
              <a:buFont typeface="Symbol" charset="2"/>
              <a:buChar char="Þ"/>
            </a:pPr>
            <a:r>
              <a:rPr lang="en-US" sz="2000" dirty="0"/>
              <a:t>R-CNN (regional convolutional neural network) </a:t>
            </a:r>
            <a:endParaRPr lang="en-US" sz="2000" dirty="0"/>
          </a:p>
          <a:p>
            <a:pPr marL="342900" indent="-342900">
              <a:buFont typeface="Symbol" charset="2"/>
              <a:buChar char="Þ"/>
            </a:pP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Faster </a:t>
            </a:r>
            <a:r>
              <a:rPr lang="en-US" sz="2000" b="1" dirty="0"/>
              <a:t>Faster R-CNN</a:t>
            </a:r>
            <a:br>
              <a:rPr lang="en-US" sz="2000" b="1" dirty="0"/>
            </a:br>
            <a:endParaRPr lang="en-US" sz="2000" dirty="0"/>
          </a:p>
          <a:p>
            <a:pPr marL="342900" indent="-342900">
              <a:buFont typeface="Symbol" charset="2"/>
              <a:buChar char="Þ"/>
            </a:pPr>
            <a:endParaRPr lang="en-US" sz="2000" dirty="0">
              <a:latin typeface="Times" charset="0"/>
              <a:ea typeface="Times" charset="0"/>
              <a:cs typeface="Times" charset="0"/>
            </a:endParaRPr>
          </a:p>
          <a:p>
            <a:endParaRPr lang="en-US" sz="20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endParaRPr lang="en-US" sz="2000" dirty="0">
              <a:latin typeface="Times" charset="0"/>
              <a:ea typeface="Times" charset="0"/>
              <a:cs typeface="Time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36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Ý </a:t>
            </a:r>
            <a:r>
              <a:rPr lang="en-US" dirty="0" err="1"/>
              <a:t>tưởng</a:t>
            </a:r>
            <a:r>
              <a:rPr lang="en-US" dirty="0"/>
              <a:t> </a:t>
            </a:r>
            <a:r>
              <a:rPr lang="en-US" dirty="0" err="1"/>
              <a:t>thuật</a:t>
            </a:r>
            <a:r>
              <a:rPr lang="en-US" dirty="0"/>
              <a:t> </a:t>
            </a:r>
            <a:r>
              <a:rPr lang="en-US" dirty="0" err="1"/>
              <a:t>toán</a:t>
            </a:r>
            <a:r>
              <a:rPr lang="en-US" dirty="0"/>
              <a:t> R-CNN </a:t>
            </a:r>
            <a:r>
              <a:rPr lang="en-US" dirty="0" err="1"/>
              <a:t>kha</a:t>
            </a:r>
            <a:r>
              <a:rPr lang="en-US" dirty="0"/>
              <a:t>́ </a:t>
            </a:r>
            <a:r>
              <a:rPr lang="en-US" dirty="0" err="1"/>
              <a:t>đơn</a:t>
            </a:r>
            <a:r>
              <a:rPr lang="en-US" dirty="0"/>
              <a:t> </a:t>
            </a:r>
            <a:r>
              <a:rPr lang="en-US" dirty="0" err="1" smtClean="0"/>
              <a:t>giản</a:t>
            </a:r>
            <a:r>
              <a:rPr lang="en-US" dirty="0" smtClean="0"/>
              <a:t>:  </a:t>
            </a:r>
            <a:endParaRPr lang="en-US" dirty="0"/>
          </a:p>
          <a:p>
            <a:r>
              <a:rPr lang="en-US" dirty="0" err="1"/>
              <a:t>Bước</a:t>
            </a:r>
            <a:r>
              <a:rPr lang="en-US" dirty="0"/>
              <a:t> 1: </a:t>
            </a:r>
            <a:r>
              <a:rPr lang="en-US" dirty="0" err="1"/>
              <a:t>Dùng</a:t>
            </a:r>
            <a:r>
              <a:rPr lang="en-US" dirty="0"/>
              <a:t> Selective Search algorithm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lấy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khoảng</a:t>
            </a:r>
            <a:r>
              <a:rPr lang="en-US" dirty="0"/>
              <a:t> 2000 bounding box </a:t>
            </a:r>
            <a:r>
              <a:rPr lang="en-US" dirty="0" err="1"/>
              <a:t>trong</a:t>
            </a:r>
            <a:r>
              <a:rPr lang="en-US" dirty="0"/>
              <a:t> input </a:t>
            </a:r>
          </a:p>
          <a:p>
            <a:r>
              <a:rPr lang="en-US" dirty="0"/>
              <a:t>mà có </a:t>
            </a:r>
            <a:r>
              <a:rPr lang="en-US" dirty="0" err="1"/>
              <a:t>kha</a:t>
            </a:r>
            <a:r>
              <a:rPr lang="en-US" dirty="0"/>
              <a:t>̉ </a:t>
            </a:r>
            <a:r>
              <a:rPr lang="en-US" dirty="0" err="1"/>
              <a:t>năng</a:t>
            </a:r>
            <a:r>
              <a:rPr lang="en-US" dirty="0"/>
              <a:t> </a:t>
            </a:r>
            <a:r>
              <a:rPr lang="en-US" dirty="0" err="1"/>
              <a:t>chứa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tượng</a:t>
            </a:r>
            <a:r>
              <a:rPr lang="en-US" dirty="0"/>
              <a:t>. </a:t>
            </a:r>
          </a:p>
          <a:p>
            <a:r>
              <a:rPr lang="en-US" dirty="0" err="1"/>
              <a:t>Bước</a:t>
            </a:r>
            <a:r>
              <a:rPr lang="en-US" dirty="0"/>
              <a:t> 2: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bounding box ta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nó là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tượng</a:t>
            </a:r>
            <a:r>
              <a:rPr lang="en-US" dirty="0"/>
              <a:t> </a:t>
            </a:r>
            <a:r>
              <a:rPr lang="en-US" dirty="0" err="1"/>
              <a:t>nào</a:t>
            </a:r>
            <a:r>
              <a:rPr lang="en-US" dirty="0"/>
              <a:t> (</a:t>
            </a:r>
            <a:r>
              <a:rPr lang="en-US" dirty="0" err="1"/>
              <a:t>người</a:t>
            </a:r>
            <a:r>
              <a:rPr lang="en-US" dirty="0"/>
              <a:t>, ô tô,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đạp</a:t>
            </a:r>
            <a:r>
              <a:rPr lang="en-US" dirty="0"/>
              <a:t>,...)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cs.nthu.edu.tw/~shwu/courses/ml/labs/08_CV_Ensembling/fig-hold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8" y="1825624"/>
            <a:ext cx="8216537" cy="464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6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551"/>
            <a:ext cx="509233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Confusion Matrix</a:t>
            </a:r>
            <a:r>
              <a:rPr lang="en-US" b="1" dirty="0" smtClean="0"/>
              <a:t>:</a:t>
            </a:r>
          </a:p>
          <a:p>
            <a:r>
              <a:rPr lang="en-US" b="1" dirty="0"/>
              <a:t>True Positives (TP):</a:t>
            </a:r>
            <a:r>
              <a:rPr lang="en-US" dirty="0"/>
              <a:t> True positives are the cases when the actual class of the data point was 1(True) and the predicted is also 1(True</a:t>
            </a:r>
            <a:r>
              <a:rPr lang="en-US" dirty="0" smtClean="0"/>
              <a:t>)</a:t>
            </a:r>
          </a:p>
          <a:p>
            <a:r>
              <a:rPr lang="en-US" b="1" dirty="0"/>
              <a:t>True Negatives (TN):</a:t>
            </a:r>
            <a:r>
              <a:rPr lang="en-US" dirty="0"/>
              <a:t> True negatives are the cases when the actual class of the data point was 0(False) and the predicted is also </a:t>
            </a:r>
            <a:r>
              <a:rPr lang="en-US" dirty="0" smtClean="0"/>
              <a:t>0(False)</a:t>
            </a:r>
          </a:p>
          <a:p>
            <a:r>
              <a:rPr lang="en-US" b="1" dirty="0"/>
              <a:t>False Positives (FP):</a:t>
            </a:r>
            <a:r>
              <a:rPr lang="en-US" dirty="0"/>
              <a:t> False positives are the cases when the actual class of the data point was 0(False) and the predicted is 1(True</a:t>
            </a:r>
            <a:r>
              <a:rPr lang="en-US" dirty="0" smtClean="0"/>
              <a:t>).</a:t>
            </a:r>
          </a:p>
          <a:p>
            <a:r>
              <a:rPr lang="en-US" b="1" dirty="0"/>
              <a:t>False Negatives (FN): </a:t>
            </a:r>
            <a:r>
              <a:rPr lang="en-US" dirty="0"/>
              <a:t>False negatives are the cases when the actual class of the data point was 1(True) and the predicted is 0(False). 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074" name="Picture 2" descr="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37" y="1690688"/>
            <a:ext cx="6261462" cy="4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060371" cy="4351338"/>
          </a:xfrm>
        </p:spPr>
        <p:txBody>
          <a:bodyPr/>
          <a:lstStyle/>
          <a:p>
            <a:r>
              <a:rPr lang="en-US" b="1" dirty="0"/>
              <a:t>Accuracy</a:t>
            </a:r>
            <a:r>
              <a:rPr lang="en-US" b="1" dirty="0" smtClean="0"/>
              <a:t>: </a:t>
            </a:r>
            <a:r>
              <a:rPr lang="en-US" dirty="0"/>
              <a:t>Accuracy in classification problems is the number of correct predictions made by the model over all kinds predictions made.</a:t>
            </a:r>
            <a:endParaRPr lang="en-US" b="1" dirty="0"/>
          </a:p>
          <a:p>
            <a:endParaRPr lang="en-US" dirty="0"/>
          </a:p>
        </p:txBody>
      </p:sp>
      <p:pic>
        <p:nvPicPr>
          <p:cNvPr id="4098" name="Picture 2" descr="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1371600"/>
            <a:ext cx="5794466" cy="434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validation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Overfitting</a:t>
            </a:r>
          </a:p>
          <a:p>
            <a:endParaRPr lang="en-US" dirty="0"/>
          </a:p>
        </p:txBody>
      </p:sp>
      <p:pic>
        <p:nvPicPr>
          <p:cNvPr id="5122" name="Picture 2" descr="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6" y="2617062"/>
            <a:ext cx="6000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w to build your first Neural Network to predict house prices with Ke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1159419"/>
            <a:ext cx="5146766" cy="45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aces of training and validation accuracy (top) and loss (bottom)... |  Download Sc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68" y="2034631"/>
            <a:ext cx="83471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071152" y="1933303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loss, </a:t>
            </a:r>
            <a:r>
              <a:rPr lang="en-US" smtClean="0"/>
              <a:t>Validation loss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rain faster, more flexible models with Amazon SageMaker Linear Learner |  AWS Mach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301299"/>
            <a:ext cx="10515600" cy="32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age Classification with Convolutional Neural Networks | by Ksenia  Sor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44982"/>
            <a:ext cx="6096000" cy="27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9978</TotalTime>
  <Words>509</Words>
  <Application>Microsoft Macintosh PowerPoint</Application>
  <PresentationFormat>Widescreen</PresentationFormat>
  <Paragraphs>103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Mangal</vt:lpstr>
      <vt:lpstr>Symbol</vt:lpstr>
      <vt:lpstr>Times</vt:lpstr>
      <vt:lpstr>Arial</vt:lpstr>
      <vt:lpstr>Office Theme</vt:lpstr>
      <vt:lpstr>CNN</vt:lpstr>
      <vt:lpstr>PowerPoint Presentation</vt:lpstr>
      <vt:lpstr>Dataset</vt:lpstr>
      <vt:lpstr>PowerPoint Presentation</vt:lpstr>
      <vt:lpstr>Performance Metrics </vt:lpstr>
      <vt:lpstr>Performance Metrics </vt:lpstr>
      <vt:lpstr>Training and validation accuracy</vt:lpstr>
      <vt:lpstr>PowerPoint Presentation</vt:lpstr>
      <vt:lpstr>PowerPoint Presentation</vt:lpstr>
      <vt:lpstr>Hyperparameters Optimization</vt:lpstr>
      <vt:lpstr>PowerPoint Presentation</vt:lpstr>
      <vt:lpstr>Hyperparameters Optimization</vt:lpstr>
      <vt:lpstr>Batch Normalization </vt:lpstr>
      <vt:lpstr>Batch Normalization </vt:lpstr>
      <vt:lpstr>Normalization </vt:lpstr>
      <vt:lpstr>Batch Normalization </vt:lpstr>
      <vt:lpstr>Data augmentation</vt:lpstr>
      <vt:lpstr>PowerPoint Presentation</vt:lpstr>
      <vt:lpstr>PowerPoint Presentation</vt:lpstr>
      <vt:lpstr>Vấn đề của data augmentation </vt:lpstr>
      <vt:lpstr>Data augmention in Keras</vt:lpstr>
      <vt:lpstr>Data augmention in Keras</vt:lpstr>
      <vt:lpstr>Transfer learning </vt:lpstr>
      <vt:lpstr>Transfer learning</vt:lpstr>
      <vt:lpstr> Transfer learning</vt:lpstr>
      <vt:lpstr>Transfer learning</vt:lpstr>
      <vt:lpstr>Pre-trained CNN model  </vt:lpstr>
      <vt:lpstr>Feature extractor   </vt:lpstr>
      <vt:lpstr>Fine tuning </vt:lpstr>
      <vt:lpstr>Computer vision task</vt:lpstr>
      <vt:lpstr>Bài toán object detection 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Microsoft Office User</dc:creator>
  <cp:lastModifiedBy>Microsoft Office User</cp:lastModifiedBy>
  <cp:revision>34</cp:revision>
  <dcterms:created xsi:type="dcterms:W3CDTF">2020-09-16T08:46:51Z</dcterms:created>
  <dcterms:modified xsi:type="dcterms:W3CDTF">2020-10-02T05:09:07Z</dcterms:modified>
</cp:coreProperties>
</file>