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B9C3A-993C-4638-9BB4-665BC5D5A4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72DE4-9D97-4B0A-A371-3E23707A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to see if subsampling actually occurred in 2006s; total length vs fork length (should be using FL)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72DE4-9D97-4B0A-A371-3E23707AA7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DC9E-16FC-4EA2-A31E-ACAB863EB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395B3-B8D4-4663-AB0A-72609875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CC1A-E45C-4F03-974C-C0AFDC06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B745-17B6-41D5-B29E-3C278818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3A9E-6659-45B3-A149-51F069B4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8BED-1B04-41DD-88FB-FC55FA9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5DC62-E25D-4151-A3E5-C22C8B07B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39F7-0610-4764-BF38-7009DCE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741-DA38-4B30-B586-3AE4EA9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4A01-5B14-4445-8AD0-081D0A10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C1BE9-CDBC-4614-9D98-AB3B37644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A12CD-EE7D-4E26-8A9D-891FBFBA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8D00-654E-4732-B0EE-85BD4A12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828A-630B-4034-8B5D-9314BF15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4A503-7761-40CA-AD5B-8BB5244D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3285-CB3B-4E76-8DD9-ABE9583A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9374-B333-4FA6-B2C6-FDBFEA45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0A30-D451-4F61-8F3C-B166BBBD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E8A8-9DC3-4CAB-8F40-F65F69B5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04CD-9D71-4F0B-959B-C46EF8E8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700A-9F3A-4B98-B866-5F06298E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646F-2327-4ED2-B68B-2A4A264E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B3EA-7396-49AF-B036-8920DF6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F1FA-E80D-4DDF-A4DD-46675095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ED4-EB57-482C-A6E7-AB89FA8A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A467-B19E-464C-988E-466F28F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77A1-E541-45F7-A710-BC824364C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B731-A5DE-40E7-B19B-4C56C976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14CE-60BE-45DE-B78E-8B5277D9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97EFC-7D90-4B57-A233-425B9A67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A388D-BEA0-46CD-9FC1-EF4E79BB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129F-94BD-4DC8-90C4-19D40A82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33B6-BD0C-44A0-B585-41B933C7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EDD1-63CC-4DA4-8EFA-7F0A9A5D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3384-3E08-437E-BF91-50091B09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DA97D-AC9E-4481-ACEA-1C1D82756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6DC17-99D2-4889-9D13-483292BE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514FC-B194-46FE-846A-30B4181A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CD0EE-7543-462B-98F3-B671DBD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11CD-CDCF-46B7-AF40-E96B2CE0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EA777-3115-4B39-B06D-BB6AAC58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51805-6676-4AF1-A0BE-1837ECF9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92750-B838-4D96-82B6-19C38BAA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8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A13DC-5803-4231-8108-176F7216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A4274-BC91-4A91-AF72-19DE26F0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F9B3-DCE0-4221-A0D3-DEA28C29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CF57-46B3-47CA-AC43-C54A3C2F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D372-9E9D-4D96-8C3C-B4EDCF4E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93F36-C768-4449-9F5C-4ECE2D51B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AAABF-F0B1-4678-874C-7AB3F342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52CCE-AC19-4298-95DC-594CA23D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818DD-9EE6-47AF-843C-F0C37848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0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1259-1685-45BA-B8E8-7D64F508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A9BA2-DCB2-40DA-8625-D619383F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C76FA-E8E7-4488-B3D6-378E8586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6C5C-A646-4B89-A3CD-7B92D70F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8CFB-1FAF-4A0B-A819-0984FE55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8C0A5-DF93-411F-A08C-C347C3F4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E1DC9-A520-466F-9DC9-30EFF9D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DFB-B296-4315-A410-2CE6B443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BAF4-298A-4706-B68B-0A18AE008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016F-81E7-47F8-B7D9-DEAB54924A7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B089-227E-4FBE-8EB7-34636E34E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448C-6626-449A-8672-86DAC33CC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02CB-EA69-4518-8C60-0A923CF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3C8066-F4ED-4CE8-ACC6-17BFD915E242}"/>
              </a:ext>
            </a:extLst>
          </p:cNvPr>
          <p:cNvGrpSpPr/>
          <p:nvPr/>
        </p:nvGrpSpPr>
        <p:grpSpPr>
          <a:xfrm>
            <a:off x="3111528" y="969514"/>
            <a:ext cx="5968942" cy="4391432"/>
            <a:chOff x="3288053" y="1002775"/>
            <a:chExt cx="5968942" cy="43914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DE5C09C-52E2-4F1E-80EE-B4C6A8FA81A5}"/>
                    </a:ext>
                  </a:extLst>
                </p:cNvPr>
                <p:cNvSpPr txBox="1"/>
                <p:nvPr/>
              </p:nvSpPr>
              <p:spPr>
                <a:xfrm>
                  <a:off x="3611443" y="1002775"/>
                  <a:ext cx="5322163" cy="160890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𝐼𝑛𝑑𝑒𝑥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𝑔𝑒𝑜𝑀𝑒𝑎𝑛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𝐶𝑃𝑈𝐸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Where S depends on when mean FL of a survey = 20 mm</a:t>
                  </a:r>
                </a:p>
                <a:p>
                  <a:r>
                    <a:rPr lang="en-US" dirty="0"/>
                    <a:t>Mean FL is calculated across all stations (41+)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DE5C09C-52E2-4F1E-80EE-B4C6A8FA8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443" y="1002775"/>
                  <a:ext cx="5322163" cy="1608902"/>
                </a:xfrm>
                <a:prstGeom prst="rect">
                  <a:avLst/>
                </a:prstGeom>
                <a:blipFill>
                  <a:blip r:embed="rId2"/>
                  <a:stretch>
                    <a:fillRect l="-2511" r="-1598" b="-751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4E8EA9F-5738-473D-8B73-7F6F096D1C76}"/>
                    </a:ext>
                  </a:extLst>
                </p:cNvPr>
                <p:cNvSpPr txBox="1"/>
                <p:nvPr/>
              </p:nvSpPr>
              <p:spPr>
                <a:xfrm>
                  <a:off x="3505388" y="3024084"/>
                  <a:ext cx="5534272" cy="112671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𝐶𝑃𝑈𝐸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𝐶𝑎𝑡𝑐h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𝑉𝑜𝑙𝑢𝑚𝑒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∗10000∗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𝑡𝑜𝑤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Where Catch is limited to only DS and indexed stations (41)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4E8EA9F-5738-473D-8B73-7F6F096D1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88" y="3024084"/>
                  <a:ext cx="5534272" cy="1126719"/>
                </a:xfrm>
                <a:prstGeom prst="rect">
                  <a:avLst/>
                </a:prstGeom>
                <a:blipFill>
                  <a:blip r:embed="rId3"/>
                  <a:stretch>
                    <a:fillRect l="-2418" r="-1648" b="-11290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606736-4272-4BE3-89CB-1222C42C3876}"/>
                    </a:ext>
                  </a:extLst>
                </p:cNvPr>
                <p:cNvSpPr txBox="1"/>
                <p:nvPr/>
              </p:nvSpPr>
              <p:spPr>
                <a:xfrm>
                  <a:off x="3288053" y="4563210"/>
                  <a:ext cx="5968942" cy="830997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𝑉𝑜𝑙𝑢𝑚𝑒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=1.51∗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𝑚𝑒𝑡𝑒𝑟𝐸𝑛𝑑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𝑚𝑒𝑡𝑒𝑟𝑆𝑡𝑎𝑟𝑡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𝑘𝐹𝑎𝑐𝑡𝑜𝑟</m:t>
                        </m:r>
                      </m:oMath>
                    </m:oMathPara>
                  </a14:m>
                  <a:endParaRPr lang="en-US" b="0" dirty="0">
                    <a:solidFill>
                      <a:schemeClr val="accent2"/>
                    </a:solidFill>
                  </a:endParaRPr>
                </a:p>
                <a:p>
                  <a:endParaRPr lang="en-US" dirty="0"/>
                </a:p>
                <a:p>
                  <a:r>
                    <a:rPr lang="en-US" dirty="0"/>
                    <a:t>Where </a:t>
                  </a:r>
                  <a:r>
                    <a:rPr lang="en-US" dirty="0" err="1"/>
                    <a:t>kFactor</a:t>
                  </a:r>
                  <a:r>
                    <a:rPr lang="en-US" dirty="0"/>
                    <a:t> can be calibrated or the factory value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606736-4272-4BE3-89CB-1222C42C3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053" y="4563210"/>
                  <a:ext cx="5968942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240" b="-1594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D4C516-0F2A-4E22-AEC3-B5CA5A6A9273}"/>
              </a:ext>
            </a:extLst>
          </p:cNvPr>
          <p:cNvSpPr txBox="1"/>
          <p:nvPr/>
        </p:nvSpPr>
        <p:spPr>
          <a:xfrm>
            <a:off x="2523419" y="5852457"/>
            <a:ext cx="714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variables that are orange are those that require further clarifications</a:t>
            </a:r>
          </a:p>
        </p:txBody>
      </p:sp>
    </p:spTree>
    <p:extLst>
      <p:ext uri="{BB962C8B-B14F-4D97-AF65-F5344CB8AC3E}">
        <p14:creationId xmlns:p14="http://schemas.microsoft.com/office/powerpoint/2010/main" val="13984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F10C6C-B7D4-402E-90E8-1FA7B3475CB1}"/>
              </a:ext>
            </a:extLst>
          </p:cNvPr>
          <p:cNvSpPr/>
          <p:nvPr/>
        </p:nvSpPr>
        <p:spPr>
          <a:xfrm>
            <a:off x="4649665" y="221095"/>
            <a:ext cx="2892670" cy="48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difference: causes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B23CB2-AE6F-48B4-86C5-AB8D13324ED7}"/>
              </a:ext>
            </a:extLst>
          </p:cNvPr>
          <p:cNvSpPr/>
          <p:nvPr/>
        </p:nvSpPr>
        <p:spPr>
          <a:xfrm>
            <a:off x="5182332" y="3014401"/>
            <a:ext cx="1827335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7CE92C-4B9B-465E-BD9F-7F036C588AF6}"/>
              </a:ext>
            </a:extLst>
          </p:cNvPr>
          <p:cNvSpPr/>
          <p:nvPr/>
        </p:nvSpPr>
        <p:spPr>
          <a:xfrm>
            <a:off x="5009418" y="1147232"/>
            <a:ext cx="2173163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Geomean Different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442B25-A926-4CC0-ADE2-DDED1BC05593}"/>
              </a:ext>
            </a:extLst>
          </p:cNvPr>
          <p:cNvSpPr/>
          <p:nvPr/>
        </p:nvSpPr>
        <p:spPr>
          <a:xfrm>
            <a:off x="2058621" y="4557354"/>
            <a:ext cx="1827335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BE2548-CEE8-46A6-ABF2-33FEC83B961E}"/>
              </a:ext>
            </a:extLst>
          </p:cNvPr>
          <p:cNvSpPr/>
          <p:nvPr/>
        </p:nvSpPr>
        <p:spPr>
          <a:xfrm>
            <a:off x="5175983" y="4089892"/>
            <a:ext cx="1827335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83DAA-C59E-4349-8629-1E6985C18D34}"/>
              </a:ext>
            </a:extLst>
          </p:cNvPr>
          <p:cNvSpPr/>
          <p:nvPr/>
        </p:nvSpPr>
        <p:spPr>
          <a:xfrm>
            <a:off x="8306044" y="4557354"/>
            <a:ext cx="182733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NTows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EF528F-1FDD-4780-9C84-C4630B803C5C}"/>
              </a:ext>
            </a:extLst>
          </p:cNvPr>
          <p:cNvCxnSpPr>
            <a:stCxn id="4" idx="2"/>
            <a:endCxn id="37" idx="0"/>
          </p:cNvCxnSpPr>
          <p:nvPr/>
        </p:nvCxnSpPr>
        <p:spPr>
          <a:xfrm>
            <a:off x="6096000" y="702107"/>
            <a:ext cx="0" cy="44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E0F1D1-1240-4CF6-8662-65EBF7D5F47D}"/>
              </a:ext>
            </a:extLst>
          </p:cNvPr>
          <p:cNvCxnSpPr>
            <a:cxnSpLocks/>
            <a:stCxn id="40" idx="0"/>
            <a:endCxn id="23" idx="2"/>
          </p:cNvCxnSpPr>
          <p:nvPr/>
        </p:nvCxnSpPr>
        <p:spPr>
          <a:xfrm flipV="1">
            <a:off x="2972289" y="3515563"/>
            <a:ext cx="3123711" cy="104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6C1FC1-5F1F-471E-938B-A6D2DB7FB8BF}"/>
              </a:ext>
            </a:extLst>
          </p:cNvPr>
          <p:cNvCxnSpPr>
            <a:cxnSpLocks/>
            <a:stCxn id="55" idx="0"/>
            <a:endCxn id="23" idx="2"/>
          </p:cNvCxnSpPr>
          <p:nvPr/>
        </p:nvCxnSpPr>
        <p:spPr>
          <a:xfrm flipV="1">
            <a:off x="6089651" y="3515563"/>
            <a:ext cx="6349" cy="5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2E5134-D408-492C-B29F-F9F66A953A24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>
          <a:xfrm flipH="1" flipV="1">
            <a:off x="6096000" y="3515563"/>
            <a:ext cx="3123712" cy="104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0003F8E-D860-4127-8BD1-D0C08132292C}"/>
              </a:ext>
            </a:extLst>
          </p:cNvPr>
          <p:cNvSpPr/>
          <p:nvPr/>
        </p:nvSpPr>
        <p:spPr>
          <a:xfrm>
            <a:off x="5182332" y="5134706"/>
            <a:ext cx="1827335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kFactor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1566FD-BAD3-4D94-8442-BD215E100521}"/>
              </a:ext>
            </a:extLst>
          </p:cNvPr>
          <p:cNvSpPr/>
          <p:nvPr/>
        </p:nvSpPr>
        <p:spPr>
          <a:xfrm>
            <a:off x="4587020" y="6046179"/>
            <a:ext cx="117792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9F3673-6671-4247-8A47-7B8B471ADA3C}"/>
              </a:ext>
            </a:extLst>
          </p:cNvPr>
          <p:cNvSpPr/>
          <p:nvPr/>
        </p:nvSpPr>
        <p:spPr>
          <a:xfrm>
            <a:off x="6427054" y="6046179"/>
            <a:ext cx="117792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042F25-C984-47DF-B1F1-FD2E26F6F421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6089650" y="4569808"/>
            <a:ext cx="6350" cy="56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616AE7-5F7E-4F2E-BB03-3EA830EBCEC5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V="1">
            <a:off x="5175983" y="5635868"/>
            <a:ext cx="920017" cy="4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C79F940-A09A-4F78-85E7-2F232096A5CC}"/>
              </a:ext>
            </a:extLst>
          </p:cNvPr>
          <p:cNvCxnSpPr>
            <a:cxnSpLocks/>
            <a:stCxn id="76" idx="0"/>
            <a:endCxn id="73" idx="2"/>
          </p:cNvCxnSpPr>
          <p:nvPr/>
        </p:nvCxnSpPr>
        <p:spPr>
          <a:xfrm flipH="1" flipV="1">
            <a:off x="6096000" y="5635868"/>
            <a:ext cx="920017" cy="4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E7F456D-CF2F-428F-BFAA-4895E5E4F989}"/>
              </a:ext>
            </a:extLst>
          </p:cNvPr>
          <p:cNvSpPr/>
          <p:nvPr/>
        </p:nvSpPr>
        <p:spPr>
          <a:xfrm>
            <a:off x="347422" y="2545039"/>
            <a:ext cx="1827335" cy="499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Indexed Station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15788D-CF84-4E68-9FC1-3C44FF2AE011}"/>
              </a:ext>
            </a:extLst>
          </p:cNvPr>
          <p:cNvCxnSpPr>
            <a:cxnSpLocks/>
            <a:stCxn id="90" idx="3"/>
            <a:endCxn id="40" idx="0"/>
          </p:cNvCxnSpPr>
          <p:nvPr/>
        </p:nvCxnSpPr>
        <p:spPr>
          <a:xfrm>
            <a:off x="2174757" y="2795027"/>
            <a:ext cx="797532" cy="176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04B40D3-208B-493B-AE05-761B6558376F}"/>
              </a:ext>
            </a:extLst>
          </p:cNvPr>
          <p:cNvSpPr/>
          <p:nvPr/>
        </p:nvSpPr>
        <p:spPr>
          <a:xfrm>
            <a:off x="5009418" y="2080816"/>
            <a:ext cx="2173163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Index Surveys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5DEF39A-A339-47A3-98F8-AB08A29C4D46}"/>
              </a:ext>
            </a:extLst>
          </p:cNvPr>
          <p:cNvSpPr/>
          <p:nvPr/>
        </p:nvSpPr>
        <p:spPr>
          <a:xfrm>
            <a:off x="2619133" y="1687529"/>
            <a:ext cx="1827335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fork length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074355B-6A3D-4474-BF84-98995CDD2345}"/>
              </a:ext>
            </a:extLst>
          </p:cNvPr>
          <p:cNvCxnSpPr>
            <a:cxnSpLocks/>
            <a:stCxn id="90" idx="3"/>
            <a:endCxn id="109" idx="1"/>
          </p:cNvCxnSpPr>
          <p:nvPr/>
        </p:nvCxnSpPr>
        <p:spPr>
          <a:xfrm flipV="1">
            <a:off x="2174757" y="1938110"/>
            <a:ext cx="444376" cy="85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108C1F9-1D2B-48ED-8DAD-017E348E0485}"/>
              </a:ext>
            </a:extLst>
          </p:cNvPr>
          <p:cNvCxnSpPr>
            <a:cxnSpLocks/>
            <a:stCxn id="37" idx="2"/>
            <a:endCxn id="99" idx="0"/>
          </p:cNvCxnSpPr>
          <p:nvPr/>
        </p:nvCxnSpPr>
        <p:spPr>
          <a:xfrm>
            <a:off x="6096000" y="1648394"/>
            <a:ext cx="0" cy="43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EBE920E-0420-4652-8533-B3704A945E95}"/>
              </a:ext>
            </a:extLst>
          </p:cNvPr>
          <p:cNvCxnSpPr>
            <a:cxnSpLocks/>
            <a:stCxn id="99" idx="2"/>
            <a:endCxn id="23" idx="0"/>
          </p:cNvCxnSpPr>
          <p:nvPr/>
        </p:nvCxnSpPr>
        <p:spPr>
          <a:xfrm>
            <a:off x="6096000" y="2581978"/>
            <a:ext cx="0" cy="43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EA73DA7-F8D4-4799-AD91-F592AE1DD299}"/>
              </a:ext>
            </a:extLst>
          </p:cNvPr>
          <p:cNvCxnSpPr>
            <a:cxnSpLocks/>
            <a:stCxn id="109" idx="3"/>
            <a:endCxn id="99" idx="1"/>
          </p:cNvCxnSpPr>
          <p:nvPr/>
        </p:nvCxnSpPr>
        <p:spPr>
          <a:xfrm>
            <a:off x="4446468" y="1938110"/>
            <a:ext cx="562950" cy="39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777A23-7BA7-4A7E-B871-8E3EA2EDD1D4}"/>
              </a:ext>
            </a:extLst>
          </p:cNvPr>
          <p:cNvSpPr/>
          <p:nvPr/>
        </p:nvSpPr>
        <p:spPr>
          <a:xfrm>
            <a:off x="347422" y="3548864"/>
            <a:ext cx="1827335" cy="499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Subsample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7DAAB58-BBE5-402A-A1C7-BA36E3F071F5}"/>
              </a:ext>
            </a:extLst>
          </p:cNvPr>
          <p:cNvCxnSpPr>
            <a:cxnSpLocks/>
            <a:stCxn id="170" idx="3"/>
            <a:endCxn id="40" idx="0"/>
          </p:cNvCxnSpPr>
          <p:nvPr/>
        </p:nvCxnSpPr>
        <p:spPr>
          <a:xfrm>
            <a:off x="2174757" y="3798852"/>
            <a:ext cx="797532" cy="75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6F9CA21-A77C-4950-A919-5E96940E1EBB}"/>
              </a:ext>
            </a:extLst>
          </p:cNvPr>
          <p:cNvSpPr/>
          <p:nvPr/>
        </p:nvSpPr>
        <p:spPr>
          <a:xfrm>
            <a:off x="2677868" y="3038670"/>
            <a:ext cx="1827335" cy="499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 1 ignored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530CC4D-136A-4EF4-9D7E-3BED7F5A9AB2}"/>
              </a:ext>
            </a:extLst>
          </p:cNvPr>
          <p:cNvCxnSpPr>
            <a:cxnSpLocks/>
            <a:stCxn id="236" idx="3"/>
            <a:endCxn id="99" idx="1"/>
          </p:cNvCxnSpPr>
          <p:nvPr/>
        </p:nvCxnSpPr>
        <p:spPr>
          <a:xfrm flipV="1">
            <a:off x="4505203" y="2331397"/>
            <a:ext cx="504215" cy="95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2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FD2EA-2589-41AD-B7AE-7D8F4D74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44CB-8912-49C4-B2D9-77D31C8F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8014-8ECC-489A-9B29-E08F3F55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Were calibrated k factors used to calculate the indices over the years? Access queries seem to only use the factory k factor(</a:t>
            </a:r>
            <a:r>
              <a:rPr lang="en-US" dirty="0" err="1"/>
              <a:t>qry_AMC_Index</a:t>
            </a:r>
            <a:r>
              <a:rPr lang="en-US" dirty="0"/>
              <a:t> 01 and 02, or </a:t>
            </a:r>
            <a:r>
              <a:rPr lang="en-US" dirty="0" err="1"/>
              <a:t>qry_TLT_Index</a:t>
            </a:r>
            <a:r>
              <a:rPr lang="en-US" dirty="0"/>
              <a:t> 01 and 02).</a:t>
            </a:r>
          </a:p>
          <a:p>
            <a:r>
              <a:rPr lang="en-US" dirty="0"/>
              <a:t>Should index stations be used to calculate mean </a:t>
            </a:r>
            <a:r>
              <a:rPr lang="en-US" dirty="0" err="1"/>
              <a:t>forklength</a:t>
            </a:r>
            <a:r>
              <a:rPr lang="en-US" dirty="0"/>
              <a:t> of a survey to find the 20 mm threshold?</a:t>
            </a:r>
          </a:p>
          <a:p>
            <a:pPr lvl="1"/>
            <a:r>
              <a:rPr lang="en-US" dirty="0"/>
              <a:t>Currently, number of catch is limited to only indexed stations but not mean FL</a:t>
            </a:r>
          </a:p>
          <a:p>
            <a:pPr lvl="1"/>
            <a:r>
              <a:rPr lang="en-US" dirty="0"/>
              <a:t>How should surveys with mean &gt; 20 mm that occurs early in the season and due to low catch be treated?</a:t>
            </a:r>
          </a:p>
          <a:p>
            <a:r>
              <a:rPr lang="en-US" dirty="0"/>
              <a:t>How should subsampling be accounted for when calculating catch</a:t>
            </a:r>
          </a:p>
          <a:p>
            <a:r>
              <a:rPr lang="en-US" dirty="0"/>
              <a:t>Can a tow 3 occur without a tow 2?</a:t>
            </a:r>
          </a:p>
        </p:txBody>
      </p:sp>
    </p:spTree>
    <p:extLst>
      <p:ext uri="{BB962C8B-B14F-4D97-AF65-F5344CB8AC3E}">
        <p14:creationId xmlns:p14="http://schemas.microsoft.com/office/powerpoint/2010/main" val="59647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10526</TotalTime>
  <Words>239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Questions to be answered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Trinh@Wildlife</dc:creator>
  <cp:lastModifiedBy>Nguyen, Trinh@Wildlife</cp:lastModifiedBy>
  <cp:revision>4</cp:revision>
  <dcterms:created xsi:type="dcterms:W3CDTF">2022-05-13T16:24:13Z</dcterms:created>
  <dcterms:modified xsi:type="dcterms:W3CDTF">2022-05-20T23:50:16Z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Trinh.Nguyen@Wildlife.ca.gov</vt:lpwstr>
  </property>
  <property fmtid="{D5CDD505-2E9C-101B-9397-08002B2CF9AE}" pid="5" name="MSIP_Label_6e685f86-ed8d-482b-be3a-2b7af73f9b7f_SetDate">
    <vt:lpwstr>2022-05-13T18:56:09.7586732Z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ActionId">
    <vt:lpwstr>d4869fb0-323a-400e-ae20-1981d6fcfd73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