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90" r:id="rId2"/>
    <p:sldId id="291" r:id="rId3"/>
    <p:sldId id="293" r:id="rId4"/>
    <p:sldId id="292" r:id="rId5"/>
    <p:sldId id="28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747DB-B5D4-47B4-AFCF-F05E346F9B0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584EF-7D58-4C58-905B-96E06346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5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584EF-7D58-4C58-905B-96E06346A2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43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DC0C2-ABD7-4360-8D2F-A2F614B4A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0F3BC-37BF-47DF-803F-7D67D6356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F522A-EA67-49B9-B129-7785FC70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D88C-CDA4-4E12-81A3-EB64FA3EED21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38383-0849-4780-9D27-D375CF50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037DA-1EB8-45AB-95F9-11815E03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FAD7-4F66-439E-A27B-B05E3601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2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85BA-AA03-4BFC-B62B-BD9D6C299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E6341-F58B-4570-9DE3-89F868AF7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D3310-AC6B-45A4-9912-719BD225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D88C-CDA4-4E12-81A3-EB64FA3EED21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5E8DA-4DAB-4E77-8D28-0124D4D2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A4892-26D9-4E4F-AEB5-3C80360BC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FAD7-4F66-439E-A27B-B05E3601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9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C86521-054F-4F5A-900D-6DC6D5EEE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4AEAB-359D-4387-B606-1ABCE1178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744AA-FE74-44EF-8316-E93FF738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D88C-CDA4-4E12-81A3-EB64FA3EED21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06A20-393F-40E8-8D7C-CE361199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6C969-D45F-43DC-ADA3-992A7464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FAD7-4F66-439E-A27B-B05E3601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9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D1C1-3576-40D8-8ED9-E55ED9132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6A45F-C287-4D57-BFD0-5D6367090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356E8-F91A-488A-86B9-DD21DB49B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D88C-CDA4-4E12-81A3-EB64FA3EED21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FF4E0-41C4-4358-B641-2EAB47C66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8F8E0-F6A9-4D5D-936A-B3AD16CC8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FAD7-4F66-439E-A27B-B05E3601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8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24214-4B7E-41E9-A316-844A3456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A672-5905-4F16-B825-1C22CF979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A8C4-4899-4A54-9C21-1BE58445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D88C-CDA4-4E12-81A3-EB64FA3EED21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62EF8-E415-4366-8EDF-2FBF6021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3E0EE-785C-41C5-B92B-6F3A37C4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FAD7-4F66-439E-A27B-B05E3601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1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8EFD-6794-4C08-85AC-F25C578E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9E7DD-95AD-49BE-B3DB-96F137663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EA4D5-ACBC-4764-B0D1-88789F676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F8085-EB7C-42B0-A8B6-38498A3B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D88C-CDA4-4E12-81A3-EB64FA3EED21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B5333-3203-483A-A271-06831D54F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DD348-D3B8-47B6-8652-C15021C0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FAD7-4F66-439E-A27B-B05E3601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1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30A3-CDAF-439A-92FF-828F1337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D3136-ACA3-43BF-A267-70B29C093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12637-A3F2-4BF2-9AC8-BF55F45B9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D2FCF4-87E0-4895-B667-11E287A94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EC805-0F2C-401B-87AF-475B18D5F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300A3-6BAC-4038-83B4-93593EACA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D88C-CDA4-4E12-81A3-EB64FA3EED21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266DE1-79B1-432E-9C74-09E1E37B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5D41-A00A-410E-BE11-73C312EA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FAD7-4F66-439E-A27B-B05E3601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0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F6CF-D63B-45B5-A96D-8B4C31B4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39510-3488-42E2-84D1-068F574D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D88C-CDA4-4E12-81A3-EB64FA3EED21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E731C-812D-4D52-B6F8-9269BC44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C7A6C-7C73-48F7-8247-65A5BBF5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FAD7-4F66-439E-A27B-B05E3601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9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A6D96-87E9-4959-9F8A-EA0AB43B5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D88C-CDA4-4E12-81A3-EB64FA3EED21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27440-7F46-4E53-B360-25045330F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06154-B743-4D66-8FC5-4702A84AA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FAD7-4F66-439E-A27B-B05E3601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8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2107C-C907-4D95-A1D2-1D155BD59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68AA6-E0F9-4D2C-910D-106C4FC93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2D65B-82B6-4981-A282-397208C63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88F45-5715-47FD-B106-3A9BF798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D88C-CDA4-4E12-81A3-EB64FA3EED21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1095A-1D23-405A-9CAB-9CD8ACAA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77C09-A326-4BA6-BCEA-C6BDDCC06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FAD7-4F66-439E-A27B-B05E3601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4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8D018-7FE8-43A6-B15E-6348AB474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BD3D53-5DA8-44C3-912F-731414BF2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A95C8-A7A3-4572-BB78-BB6678586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5779B-4A45-41C2-909B-A9ED781D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D88C-CDA4-4E12-81A3-EB64FA3EED21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AC0EC-435F-4931-8604-4D50C1ED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0BD08-1050-4A71-A8EA-5A5B0993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FAD7-4F66-439E-A27B-B05E3601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9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67B42C-0AEA-454D-A63E-F1ABE794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4FA0E-A2E9-430B-8C95-F5A00B4B7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82C80-8567-4291-9366-94E9AFF34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9D88C-CDA4-4E12-81A3-EB64FA3EED21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2E98A-D8BD-4BBC-8FBE-C80B85AC6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4B7E1-FC9F-4EC7-A915-4D464B2D5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7FAD7-4F66-439E-A27B-B05E3601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9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hyperlink" Target="https://creativecommons.org/licenses/by-sa/3.0/" TargetMode="External"/><Relationship Id="rId4" Type="http://schemas.openxmlformats.org/officeDocument/2006/relationships/image" Target="../media/image2.jpeg"/><Relationship Id="rId9" Type="http://schemas.openxmlformats.org/officeDocument/2006/relationships/hyperlink" Target="https://en.wikipedia.org/wiki/Heart_symbo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491A32-727B-4579-A6C2-33030908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48BA8-904E-4DC7-9F7D-AA6BF2687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“data stewardship”?</a:t>
            </a:r>
          </a:p>
          <a:p>
            <a:r>
              <a:rPr lang="en-US" sz="4000" dirty="0"/>
              <a:t>What are we trying to achieve?</a:t>
            </a:r>
          </a:p>
          <a:p>
            <a:r>
              <a:rPr lang="en-US" sz="4000" dirty="0"/>
              <a:t>What is our current approach?</a:t>
            </a:r>
          </a:p>
          <a:p>
            <a:r>
              <a:rPr lang="en-US" sz="4000" dirty="0"/>
              <a:t>What is our plan moving forward?</a:t>
            </a:r>
          </a:p>
        </p:txBody>
      </p:sp>
    </p:spTree>
    <p:extLst>
      <p:ext uri="{BB962C8B-B14F-4D97-AF65-F5344CB8AC3E}">
        <p14:creationId xmlns:p14="http://schemas.microsoft.com/office/powerpoint/2010/main" val="211410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DEBA9-4475-4F0D-A093-402228762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Data stewardship attempts to improve the data publication process to better facilitate the use of our IEP datasets.</a:t>
            </a:r>
          </a:p>
          <a:p>
            <a:pPr lvl="1"/>
            <a:r>
              <a:rPr lang="en-US" sz="3200" dirty="0"/>
              <a:t>Greater efficiency in data flow</a:t>
            </a:r>
          </a:p>
          <a:p>
            <a:pPr lvl="1"/>
            <a:r>
              <a:rPr lang="en-US" sz="3200" dirty="0"/>
              <a:t>Greater transparency in data flow </a:t>
            </a:r>
          </a:p>
          <a:p>
            <a:pPr lvl="1"/>
            <a:r>
              <a:rPr lang="en-US" sz="3200" dirty="0"/>
              <a:t>Greater flexibility in data flow</a:t>
            </a:r>
          </a:p>
          <a:p>
            <a:pPr lvl="1"/>
            <a:r>
              <a:rPr lang="en-US" sz="3200" dirty="0"/>
              <a:t>Automation and consistency of the process</a:t>
            </a:r>
          </a:p>
          <a:p>
            <a:pPr lvl="1"/>
            <a:r>
              <a:rPr lang="en-US" sz="3200" dirty="0"/>
              <a:t>Ease of use of end products</a:t>
            </a:r>
          </a:p>
          <a:p>
            <a:pPr lvl="2"/>
            <a:r>
              <a:rPr lang="en-US" sz="2800" dirty="0"/>
              <a:t>Contains all relevant data</a:t>
            </a:r>
          </a:p>
          <a:p>
            <a:pPr lvl="2"/>
            <a:r>
              <a:rPr lang="en-US" sz="2800" dirty="0"/>
              <a:t>Increased accuracy of use</a:t>
            </a:r>
          </a:p>
          <a:p>
            <a:pPr lvl="2"/>
            <a:endParaRPr lang="en-US" sz="28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8750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urced from:&#10;https://www.passionateinmarketing.com/people-analytics-as-assistance-for-hr-functions-during-the-pandemic/">
            <a:extLst>
              <a:ext uri="{FF2B5EF4-FFF2-40B4-BE49-F238E27FC236}">
                <a16:creationId xmlns:a16="http://schemas.microsoft.com/office/drawing/2014/main" id="{2CCC5228-EB8D-497F-8CDB-86F67FC2104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7" y="2522108"/>
            <a:ext cx="4386099" cy="242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730D1A-46B0-4775-BF54-C3A275E2CDDB}"/>
              </a:ext>
            </a:extLst>
          </p:cNvPr>
          <p:cNvSpPr txBox="1"/>
          <p:nvPr/>
        </p:nvSpPr>
        <p:spPr>
          <a:xfrm flipH="1">
            <a:off x="1802248" y="750449"/>
            <a:ext cx="2415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Data Users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7AF60F-9F91-4304-A04F-FE6E95F20E71}"/>
              </a:ext>
            </a:extLst>
          </p:cNvPr>
          <p:cNvSpPr txBox="1"/>
          <p:nvPr/>
        </p:nvSpPr>
        <p:spPr>
          <a:xfrm flipH="1">
            <a:off x="8030962" y="766380"/>
            <a:ext cx="3262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Data Creators</a:t>
            </a:r>
          </a:p>
        </p:txBody>
      </p:sp>
      <p:grpSp>
        <p:nvGrpSpPr>
          <p:cNvPr id="8" name="Group 7" descr="Sourced from:&#10;CDFW surveys">
            <a:extLst>
              <a:ext uri="{FF2B5EF4-FFF2-40B4-BE49-F238E27FC236}">
                <a16:creationId xmlns:a16="http://schemas.microsoft.com/office/drawing/2014/main" id="{B938A2A1-307F-4A5D-82AE-977C67B1181A}"/>
              </a:ext>
            </a:extLst>
          </p:cNvPr>
          <p:cNvGrpSpPr/>
          <p:nvPr/>
        </p:nvGrpSpPr>
        <p:grpSpPr>
          <a:xfrm>
            <a:off x="6919272" y="1678382"/>
            <a:ext cx="5129216" cy="4059295"/>
            <a:chOff x="6503501" y="1674661"/>
            <a:chExt cx="5601281" cy="4432890"/>
          </a:xfrm>
        </p:grpSpPr>
        <p:pic>
          <p:nvPicPr>
            <p:cNvPr id="1028" name="Picture 4" descr="research vessel in the delta">
              <a:extLst>
                <a:ext uri="{FF2B5EF4-FFF2-40B4-BE49-F238E27FC236}">
                  <a16:creationId xmlns:a16="http://schemas.microsoft.com/office/drawing/2014/main" id="{B981287D-81A4-47F8-B0F6-744B0BEB33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9824" y="1674661"/>
              <a:ext cx="2895814" cy="2427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view of trawling net from back of boat">
              <a:extLst>
                <a:ext uri="{FF2B5EF4-FFF2-40B4-BE49-F238E27FC236}">
                  <a16:creationId xmlns:a16="http://schemas.microsoft.com/office/drawing/2014/main" id="{1B65E89D-07DC-4740-B03E-396F046F4B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3501" y="3921331"/>
              <a:ext cx="2691928" cy="2186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Smelt Larva Survey photo">
              <a:extLst>
                <a:ext uri="{FF2B5EF4-FFF2-40B4-BE49-F238E27FC236}">
                  <a16:creationId xmlns:a16="http://schemas.microsoft.com/office/drawing/2014/main" id="{FE06FCBF-7AFB-414D-9E34-FE611E931B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5429" y="3921332"/>
              <a:ext cx="2909353" cy="2186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boat and scientists working">
              <a:extLst>
                <a:ext uri="{FF2B5EF4-FFF2-40B4-BE49-F238E27FC236}">
                  <a16:creationId xmlns:a16="http://schemas.microsoft.com/office/drawing/2014/main" id="{5E91CC5B-5A42-43C9-A9BB-EA97F0BFA9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3501" y="1674661"/>
              <a:ext cx="2691928" cy="2246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04A8AF0E-3415-4C3E-873A-60B5440B94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969430" y="136792"/>
            <a:ext cx="2253140" cy="22531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14BFF4-81F8-4B4F-956E-D75BE6529BCA}"/>
              </a:ext>
            </a:extLst>
          </p:cNvPr>
          <p:cNvSpPr txBox="1"/>
          <p:nvPr/>
        </p:nvSpPr>
        <p:spPr>
          <a:xfrm>
            <a:off x="2803983" y="7302343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9" tooltip="https://en.wikipedia.org/wiki/Heart_symbo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10" tooltip="https://creativecommons.org/licenses/by-sa/3.0/"/>
              </a:rPr>
              <a:t>CC BY-SA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78257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BFED2A9-1476-4F36-8BD3-7DC2C72E1053}"/>
              </a:ext>
            </a:extLst>
          </p:cNvPr>
          <p:cNvGrpSpPr/>
          <p:nvPr/>
        </p:nvGrpSpPr>
        <p:grpSpPr>
          <a:xfrm>
            <a:off x="31074" y="735380"/>
            <a:ext cx="12129851" cy="5387240"/>
            <a:chOff x="298987" y="1241201"/>
            <a:chExt cx="11829557" cy="5253870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8D80B26-D67D-4423-9039-6063FAA107B8}"/>
                </a:ext>
              </a:extLst>
            </p:cNvPr>
            <p:cNvGrpSpPr/>
            <p:nvPr/>
          </p:nvGrpSpPr>
          <p:grpSpPr>
            <a:xfrm>
              <a:off x="4425299" y="2447620"/>
              <a:ext cx="3466077" cy="1860345"/>
              <a:chOff x="4102744" y="2342845"/>
              <a:chExt cx="3466077" cy="1860345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A0C26F-5563-4290-B29F-84B62571A6E3}"/>
                  </a:ext>
                </a:extLst>
              </p:cNvPr>
              <p:cNvSpPr txBox="1"/>
              <p:nvPr/>
            </p:nvSpPr>
            <p:spPr>
              <a:xfrm>
                <a:off x="4102744" y="2571974"/>
                <a:ext cx="3466077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QAQC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B050"/>
                    </a:solidFill>
                  </a:rPr>
                  <a:t>All queries in one R script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B050"/>
                    </a:solidFill>
                  </a:rPr>
                  <a:t>Outliers in a streamlined output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B050"/>
                    </a:solidFill>
                  </a:rPr>
                  <a:t>Nearly 100% automated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B050"/>
                    </a:solidFill>
                  </a:rPr>
                  <a:t>Flexibility for additional QAQC</a:t>
                </a:r>
              </a:p>
            </p:txBody>
          </p:sp>
          <p:cxnSp>
            <p:nvCxnSpPr>
              <p:cNvPr id="29" name="Connector: Elbow 28">
                <a:extLst>
                  <a:ext uri="{FF2B5EF4-FFF2-40B4-BE49-F238E27FC236}">
                    <a16:creationId xmlns:a16="http://schemas.microsoft.com/office/drawing/2014/main" id="{7F2BA77E-9B09-4861-8C95-647506C0A8E0}"/>
                  </a:ext>
                </a:extLst>
              </p:cNvPr>
              <p:cNvCxnSpPr>
                <a:cxnSpLocks/>
                <a:endCxn id="21" idx="0"/>
              </p:cNvCxnSpPr>
              <p:nvPr/>
            </p:nvCxnSpPr>
            <p:spPr>
              <a:xfrm>
                <a:off x="4102744" y="2342845"/>
                <a:ext cx="1733039" cy="229129"/>
              </a:xfrm>
              <a:prstGeom prst="bentConnector2">
                <a:avLst/>
              </a:prstGeom>
              <a:ln w="28575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680E6E-9B33-4BF6-9AE9-A662D26A31DE}"/>
                </a:ext>
              </a:extLst>
            </p:cNvPr>
            <p:cNvSpPr txBox="1"/>
            <p:nvPr/>
          </p:nvSpPr>
          <p:spPr>
            <a:xfrm>
              <a:off x="2155698" y="5190935"/>
              <a:ext cx="278416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Relational tables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Maximum flexibility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E.g., </a:t>
              </a:r>
              <a:r>
                <a:rPr lang="en-US" dirty="0" err="1"/>
                <a:t>LTMRData</a:t>
              </a:r>
              <a:r>
                <a:rPr lang="en-US" dirty="0"/>
                <a:t> package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FA5D88-5B60-485A-8907-237880BC93EC}"/>
                </a:ext>
              </a:extLst>
            </p:cNvPr>
            <p:cNvSpPr txBox="1"/>
            <p:nvPr/>
          </p:nvSpPr>
          <p:spPr>
            <a:xfrm>
              <a:off x="6158337" y="5140854"/>
              <a:ext cx="3207673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Joined table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Similar format as to DJFMP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Formatted for synthesis work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E.g., metadata document</a:t>
              </a:r>
            </a:p>
          </p:txBody>
        </p: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EC70E4A6-0399-4EA8-9459-B45F1C60EAC0}"/>
                </a:ext>
              </a:extLst>
            </p:cNvPr>
            <p:cNvCxnSpPr>
              <a:cxnSpLocks/>
              <a:stCxn id="22" idx="2"/>
              <a:endCxn id="23" idx="0"/>
            </p:cNvCxnSpPr>
            <p:nvPr/>
          </p:nvCxnSpPr>
          <p:spPr>
            <a:xfrm rot="5400000">
              <a:off x="6449536" y="1622368"/>
              <a:ext cx="666809" cy="6470324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5B9B7B6-39EF-42C6-9EA0-8B6B05BABFF3}"/>
                </a:ext>
              </a:extLst>
            </p:cNvPr>
            <p:cNvCxnSpPr>
              <a:cxnSpLocks/>
            </p:cNvCxnSpPr>
            <p:nvPr/>
          </p:nvCxnSpPr>
          <p:spPr>
            <a:xfrm>
              <a:off x="7762175" y="4872380"/>
              <a:ext cx="0" cy="3104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D5E3100-4D01-4C89-80A8-89282F0D4903}"/>
                </a:ext>
              </a:extLst>
            </p:cNvPr>
            <p:cNvGrpSpPr/>
            <p:nvPr/>
          </p:nvGrpSpPr>
          <p:grpSpPr>
            <a:xfrm>
              <a:off x="7542457" y="2940780"/>
              <a:ext cx="4422691" cy="1583346"/>
              <a:chOff x="7104307" y="2836005"/>
              <a:chExt cx="4422691" cy="1583346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158C74-D239-4D88-983D-CBB71FD801F7}"/>
                  </a:ext>
                </a:extLst>
              </p:cNvPr>
              <p:cNvSpPr txBox="1"/>
              <p:nvPr/>
            </p:nvSpPr>
            <p:spPr>
              <a:xfrm>
                <a:off x="7632906" y="3065134"/>
                <a:ext cx="3894092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Data export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Consistent exporting steps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B050"/>
                    </a:solidFill>
                  </a:rPr>
                  <a:t>Automated exports that includes field size conversion</a:t>
                </a:r>
              </a:p>
            </p:txBody>
          </p: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88126199-4692-4534-A118-25348297B297}"/>
                  </a:ext>
                </a:extLst>
              </p:cNvPr>
              <p:cNvCxnSpPr>
                <a:cxnSpLocks/>
                <a:endCxn id="22" idx="0"/>
              </p:cNvCxnSpPr>
              <p:nvPr/>
            </p:nvCxnSpPr>
            <p:spPr>
              <a:xfrm>
                <a:off x="7104307" y="2836005"/>
                <a:ext cx="2475645" cy="229129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2372294-6B6E-429E-BD97-0AC590054FB7}"/>
                </a:ext>
              </a:extLst>
            </p:cNvPr>
            <p:cNvGrpSpPr/>
            <p:nvPr/>
          </p:nvGrpSpPr>
          <p:grpSpPr>
            <a:xfrm>
              <a:off x="298987" y="1663484"/>
              <a:ext cx="3946632" cy="2121955"/>
              <a:chOff x="298987" y="1663484"/>
              <a:chExt cx="3946632" cy="2121955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3808D91-DA43-4C35-9431-50181C2A981D}"/>
                  </a:ext>
                </a:extLst>
              </p:cNvPr>
              <p:cNvGrpSpPr/>
              <p:nvPr/>
            </p:nvGrpSpPr>
            <p:grpSpPr>
              <a:xfrm>
                <a:off x="1835407" y="1974842"/>
                <a:ext cx="2410212" cy="1810597"/>
                <a:chOff x="1692532" y="1870067"/>
                <a:chExt cx="2410212" cy="1810597"/>
              </a:xfrm>
            </p:grpSpPr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62FB961-A6D1-4741-8983-BBB074CF49DC}"/>
                    </a:ext>
                  </a:extLst>
                </p:cNvPr>
                <p:cNvSpPr txBox="1"/>
                <p:nvPr/>
              </p:nvSpPr>
              <p:spPr>
                <a:xfrm>
                  <a:off x="1692532" y="2049448"/>
                  <a:ext cx="2410212" cy="1631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/>
                    <a:t>Access</a:t>
                  </a:r>
                  <a:endParaRPr lang="en-U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Forms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Relational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Line-by-line protocol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dirty="0"/>
                </a:p>
              </p:txBody>
            </p:sp>
            <p:cxnSp>
              <p:nvCxnSpPr>
                <p:cNvPr id="16" name="Connector: Elbow 15">
                  <a:extLst>
                    <a:ext uri="{FF2B5EF4-FFF2-40B4-BE49-F238E27FC236}">
                      <a16:creationId xmlns:a16="http://schemas.microsoft.com/office/drawing/2014/main" id="{D1A5C6B2-2CCF-4C86-9579-EA201253B04F}"/>
                    </a:ext>
                  </a:extLst>
                </p:cNvPr>
                <p:cNvCxnSpPr>
                  <a:cxnSpLocks/>
                  <a:endCxn id="12" idx="0"/>
                </p:cNvCxnSpPr>
                <p:nvPr/>
              </p:nvCxnSpPr>
              <p:spPr>
                <a:xfrm>
                  <a:off x="1914393" y="1870067"/>
                  <a:ext cx="983245" cy="179380"/>
                </a:xfrm>
                <a:prstGeom prst="bentConnector2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7C4EE-98CB-4121-8604-D87AD4FB6B57}"/>
                  </a:ext>
                </a:extLst>
              </p:cNvPr>
              <p:cNvSpPr txBox="1"/>
              <p:nvPr/>
            </p:nvSpPr>
            <p:spPr>
              <a:xfrm>
                <a:off x="298987" y="1663484"/>
                <a:ext cx="1856711" cy="930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Field Data</a:t>
                </a:r>
              </a:p>
              <a:p>
                <a:r>
                  <a:rPr lang="en-US" sz="2800" dirty="0"/>
                  <a:t>SLS Survey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2971D66-CBBB-46C9-ACA6-BF37EB10308D}"/>
                  </a:ext>
                </a:extLst>
              </p:cNvPr>
              <p:cNvSpPr txBox="1"/>
              <p:nvPr/>
            </p:nvSpPr>
            <p:spPr>
              <a:xfrm>
                <a:off x="2057268" y="1667065"/>
                <a:ext cx="11433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Inputted into</a:t>
                </a: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60FEFE1-6944-4118-B7CD-B9A7260FE1C0}"/>
                </a:ext>
              </a:extLst>
            </p:cNvPr>
            <p:cNvSpPr txBox="1"/>
            <p:nvPr/>
          </p:nvSpPr>
          <p:spPr>
            <a:xfrm>
              <a:off x="4883116" y="2186704"/>
              <a:ext cx="817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Undergo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8A0D3DE-EFD5-406D-8F6E-FF3A6BFFAADB}"/>
                </a:ext>
              </a:extLst>
            </p:cNvPr>
            <p:cNvSpPr txBox="1"/>
            <p:nvPr/>
          </p:nvSpPr>
          <p:spPr>
            <a:xfrm>
              <a:off x="8233392" y="2676749"/>
              <a:ext cx="10937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 set up for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DD9F619-5DA3-4A41-B4FC-9A224716DF64}"/>
                </a:ext>
              </a:extLst>
            </p:cNvPr>
            <p:cNvSpPr txBox="1"/>
            <p:nvPr/>
          </p:nvSpPr>
          <p:spPr>
            <a:xfrm>
              <a:off x="9070599" y="4571109"/>
              <a:ext cx="947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Two forms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8389718-EFDF-43A6-BFDC-D1E14F7D5195}"/>
                </a:ext>
              </a:extLst>
            </p:cNvPr>
            <p:cNvCxnSpPr>
              <a:cxnSpLocks/>
            </p:cNvCxnSpPr>
            <p:nvPr/>
          </p:nvCxnSpPr>
          <p:spPr>
            <a:xfrm>
              <a:off x="10210800" y="1543050"/>
              <a:ext cx="25497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90829B3-3AA5-4F31-B51F-F1CED8096553}"/>
                </a:ext>
              </a:extLst>
            </p:cNvPr>
            <p:cNvSpPr txBox="1"/>
            <p:nvPr/>
          </p:nvSpPr>
          <p:spPr>
            <a:xfrm>
              <a:off x="10548621" y="1358384"/>
              <a:ext cx="15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Access process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56AA70E-C9A8-4E54-9A65-D01EA20A0BAC}"/>
                </a:ext>
              </a:extLst>
            </p:cNvPr>
            <p:cNvSpPr/>
            <p:nvPr/>
          </p:nvSpPr>
          <p:spPr>
            <a:xfrm>
              <a:off x="10093490" y="1241201"/>
              <a:ext cx="2035054" cy="921391"/>
            </a:xfrm>
            <a:prstGeom prst="rect">
              <a:avLst/>
            </a:prstGeom>
            <a:no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1D9E061-DECC-4F7F-86CE-CF0721F94A65}"/>
                </a:ext>
              </a:extLst>
            </p:cNvPr>
            <p:cNvCxnSpPr>
              <a:cxnSpLocks/>
            </p:cNvCxnSpPr>
            <p:nvPr/>
          </p:nvCxnSpPr>
          <p:spPr>
            <a:xfrm>
              <a:off x="10229000" y="1868244"/>
              <a:ext cx="25497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EAC6CA-D11F-4F8D-A9A3-1DBE020DA584}"/>
                </a:ext>
              </a:extLst>
            </p:cNvPr>
            <p:cNvSpPr txBox="1"/>
            <p:nvPr/>
          </p:nvSpPr>
          <p:spPr>
            <a:xfrm>
              <a:off x="10566821" y="1683578"/>
              <a:ext cx="1075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 process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34512DA-6121-40DA-B37A-E6B60754BF02}"/>
                </a:ext>
              </a:extLst>
            </p:cNvPr>
            <p:cNvSpPr/>
            <p:nvPr/>
          </p:nvSpPr>
          <p:spPr>
            <a:xfrm>
              <a:off x="298987" y="1543050"/>
              <a:ext cx="3946632" cy="20955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301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B89B-0406-4FE0-8025-6CA49BE9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4DBC8-6845-470B-B585-6CEE27529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SLS, Bay Study, 20 mm, SKT, STN, FMWT, Zooplankton</a:t>
            </a:r>
          </a:p>
          <a:p>
            <a:r>
              <a:rPr lang="en-US" sz="4400" dirty="0"/>
              <a:t>EMP</a:t>
            </a:r>
          </a:p>
          <a:p>
            <a:r>
              <a:rPr lang="en-US" sz="4400" dirty="0"/>
              <a:t>Who’s next?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869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198</Words>
  <Application>Microsoft Office PowerPoint</Application>
  <PresentationFormat>Widescreen</PresentationFormat>
  <Paragraphs>49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Outline</vt:lpstr>
      <vt:lpstr>PowerPoint Presentation</vt:lpstr>
      <vt:lpstr>PowerPoint Presentation</vt:lpstr>
      <vt:lpstr>PowerPoint Presentation</vt:lpstr>
      <vt:lpstr>Going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Nguyen, Trinh@Wildlife</dc:creator>
  <cp:lastModifiedBy>Nguyen, Trinh@Wildlife</cp:lastModifiedBy>
  <cp:revision>2</cp:revision>
  <dcterms:created xsi:type="dcterms:W3CDTF">2022-04-06T18:17:00Z</dcterms:created>
  <dcterms:modified xsi:type="dcterms:W3CDTF">2022-04-07T15:14:04Z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e685f86-ed8d-482b-be3a-2b7af73f9b7f_Enabled">
    <vt:lpwstr>True</vt:lpwstr>
  </property>
  <property fmtid="{D5CDD505-2E9C-101B-9397-08002B2CF9AE}" pid="3" name="MSIP_Label_6e685f86-ed8d-482b-be3a-2b7af73f9b7f_SiteId">
    <vt:lpwstr>4b633c25-efbf-4006-9f15-07442ba7aa0b</vt:lpwstr>
  </property>
  <property fmtid="{D5CDD505-2E9C-101B-9397-08002B2CF9AE}" pid="4" name="MSIP_Label_6e685f86-ed8d-482b-be3a-2b7af73f9b7f_Owner">
    <vt:lpwstr>Trinh.Nguyen@Wildlife.ca.gov</vt:lpwstr>
  </property>
  <property fmtid="{D5CDD505-2E9C-101B-9397-08002B2CF9AE}" pid="5" name="MSIP_Label_6e685f86-ed8d-482b-be3a-2b7af73f9b7f_SetDate">
    <vt:lpwstr>2022-04-06T19:12:33.6118642Z</vt:lpwstr>
  </property>
  <property fmtid="{D5CDD505-2E9C-101B-9397-08002B2CF9AE}" pid="6" name="MSIP_Label_6e685f86-ed8d-482b-be3a-2b7af73f9b7f_Name">
    <vt:lpwstr>General</vt:lpwstr>
  </property>
  <property fmtid="{D5CDD505-2E9C-101B-9397-08002B2CF9AE}" pid="7" name="MSIP_Label_6e685f86-ed8d-482b-be3a-2b7af73f9b7f_Application">
    <vt:lpwstr>Microsoft Azure Information Protection</vt:lpwstr>
  </property>
  <property fmtid="{D5CDD505-2E9C-101B-9397-08002B2CF9AE}" pid="8" name="MSIP_Label_6e685f86-ed8d-482b-be3a-2b7af73f9b7f_ActionId">
    <vt:lpwstr>18d89c71-11e8-45b3-88d5-975e955d2517</vt:lpwstr>
  </property>
  <property fmtid="{D5CDD505-2E9C-101B-9397-08002B2CF9AE}" pid="9" name="MSIP_Label_6e685f86-ed8d-482b-be3a-2b7af73f9b7f_Extended_MSFT_Method">
    <vt:lpwstr>Automatic</vt:lpwstr>
  </property>
  <property fmtid="{D5CDD505-2E9C-101B-9397-08002B2CF9AE}" pid="10" name="Sensitivity">
    <vt:lpwstr>General</vt:lpwstr>
  </property>
</Properties>
</file>