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6"/>
  </p:notesMasterIdLst>
  <p:handoutMasterIdLst>
    <p:handoutMasterId r:id="rId7"/>
  </p:handoutMasterIdLst>
  <p:sldIdLst>
    <p:sldId id="256" r:id="rId5"/>
  </p:sldIdLst>
  <p:sldSz cx="43891200" cy="32918400"/>
  <p:notesSz cx="7010400" cy="9296400"/>
  <p:defaultTextStyle>
    <a:defPPr>
      <a:defRPr lang="en-US"/>
    </a:defPPr>
    <a:lvl1pPr algn="just" rtl="0" fontAlgn="base">
      <a:spcBef>
        <a:spcPct val="50000"/>
      </a:spcBef>
      <a:spcAft>
        <a:spcPct val="0"/>
      </a:spcAft>
      <a:defRPr sz="2400" b="1" kern="1200">
        <a:solidFill>
          <a:schemeClr val="tx1"/>
        </a:solidFill>
        <a:latin typeface="Arial" pitchFamily="34" charset="0"/>
        <a:ea typeface="+mn-ea"/>
        <a:cs typeface="+mn-cs"/>
      </a:defRPr>
    </a:lvl1pPr>
    <a:lvl2pPr marL="457128" algn="just" rtl="0" fontAlgn="base">
      <a:spcBef>
        <a:spcPct val="50000"/>
      </a:spcBef>
      <a:spcAft>
        <a:spcPct val="0"/>
      </a:spcAft>
      <a:defRPr sz="2400" b="1" kern="1200">
        <a:solidFill>
          <a:schemeClr val="tx1"/>
        </a:solidFill>
        <a:latin typeface="Arial" pitchFamily="34" charset="0"/>
        <a:ea typeface="+mn-ea"/>
        <a:cs typeface="+mn-cs"/>
      </a:defRPr>
    </a:lvl2pPr>
    <a:lvl3pPr marL="914256" algn="just" rtl="0" fontAlgn="base">
      <a:spcBef>
        <a:spcPct val="50000"/>
      </a:spcBef>
      <a:spcAft>
        <a:spcPct val="0"/>
      </a:spcAft>
      <a:defRPr sz="2400" b="1" kern="1200">
        <a:solidFill>
          <a:schemeClr val="tx1"/>
        </a:solidFill>
        <a:latin typeface="Arial" pitchFamily="34" charset="0"/>
        <a:ea typeface="+mn-ea"/>
        <a:cs typeface="+mn-cs"/>
      </a:defRPr>
    </a:lvl3pPr>
    <a:lvl4pPr marL="1371379" algn="just" rtl="0" fontAlgn="base">
      <a:spcBef>
        <a:spcPct val="50000"/>
      </a:spcBef>
      <a:spcAft>
        <a:spcPct val="0"/>
      </a:spcAft>
      <a:defRPr sz="2400" b="1" kern="1200">
        <a:solidFill>
          <a:schemeClr val="tx1"/>
        </a:solidFill>
        <a:latin typeface="Arial" pitchFamily="34" charset="0"/>
        <a:ea typeface="+mn-ea"/>
        <a:cs typeface="+mn-cs"/>
      </a:defRPr>
    </a:lvl4pPr>
    <a:lvl5pPr marL="1828507" algn="just" rtl="0" fontAlgn="base">
      <a:spcBef>
        <a:spcPct val="50000"/>
      </a:spcBef>
      <a:spcAft>
        <a:spcPct val="0"/>
      </a:spcAft>
      <a:defRPr sz="2400" b="1" kern="1200">
        <a:solidFill>
          <a:schemeClr val="tx1"/>
        </a:solidFill>
        <a:latin typeface="Arial" pitchFamily="34" charset="0"/>
        <a:ea typeface="+mn-ea"/>
        <a:cs typeface="+mn-cs"/>
      </a:defRPr>
    </a:lvl5pPr>
    <a:lvl6pPr marL="2285635" algn="l" defTabSz="914256" rtl="0" eaLnBrk="1" latinLnBrk="0" hangingPunct="1">
      <a:defRPr sz="2400" b="1" kern="1200">
        <a:solidFill>
          <a:schemeClr val="tx1"/>
        </a:solidFill>
        <a:latin typeface="Arial" pitchFamily="34" charset="0"/>
        <a:ea typeface="+mn-ea"/>
        <a:cs typeface="+mn-cs"/>
      </a:defRPr>
    </a:lvl6pPr>
    <a:lvl7pPr marL="2742763" algn="l" defTabSz="914256" rtl="0" eaLnBrk="1" latinLnBrk="0" hangingPunct="1">
      <a:defRPr sz="2400" b="1" kern="1200">
        <a:solidFill>
          <a:schemeClr val="tx1"/>
        </a:solidFill>
        <a:latin typeface="Arial" pitchFamily="34" charset="0"/>
        <a:ea typeface="+mn-ea"/>
        <a:cs typeface="+mn-cs"/>
      </a:defRPr>
    </a:lvl7pPr>
    <a:lvl8pPr marL="3199886" algn="l" defTabSz="914256" rtl="0" eaLnBrk="1" latinLnBrk="0" hangingPunct="1">
      <a:defRPr sz="2400" b="1" kern="1200">
        <a:solidFill>
          <a:schemeClr val="tx1"/>
        </a:solidFill>
        <a:latin typeface="Arial" pitchFamily="34" charset="0"/>
        <a:ea typeface="+mn-ea"/>
        <a:cs typeface="+mn-cs"/>
      </a:defRPr>
    </a:lvl8pPr>
    <a:lvl9pPr marL="3657014" algn="l" defTabSz="914256" rtl="0" eaLnBrk="1" latinLnBrk="0" hangingPunct="1">
      <a:defRPr sz="2400" b="1"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17496">
          <p15:clr>
            <a:srgbClr val="A4A3A4"/>
          </p15:clr>
        </p15:guide>
        <p15:guide id="2" pos="1846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g, Wei-Chung" initials="CWC" lastIdx="10" clrIdx="0">
    <p:extLst>
      <p:ext uri="{19B8F6BF-5375-455C-9EA6-DF929625EA0E}">
        <p15:presenceInfo xmlns:p15="http://schemas.microsoft.com/office/powerpoint/2012/main" userId="S::WCC4@fda.gov::4edd7910-2cb6-49ab-8070-73f49ba0c7ff" providerId="AD"/>
      </p:ext>
    </p:extLst>
  </p:cmAuthor>
  <p:cmAuthor id="2" name="Cheng, Trinity *" initials="CT*" lastIdx="1" clrIdx="1">
    <p:extLst>
      <p:ext uri="{19B8F6BF-5375-455C-9EA6-DF929625EA0E}">
        <p15:presenceInfo xmlns:p15="http://schemas.microsoft.com/office/powerpoint/2012/main" userId="S::Trinity.Cheng@fda.gov::37cad6b4-50ec-4a92-88e2-eabe620250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EFAFE"/>
    <a:srgbClr val="FFFFBD"/>
    <a:srgbClr val="FFFFCC"/>
    <a:srgbClr val="FDF9E7"/>
    <a:srgbClr val="FFE7FF"/>
    <a:srgbClr val="FFCCCC"/>
    <a:srgbClr val="FF9966"/>
    <a:srgbClr val="FFEBFF"/>
    <a:srgbClr val="C5E2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07" autoAdjust="0"/>
  </p:normalViewPr>
  <p:slideViewPr>
    <p:cSldViewPr snapToGrid="0">
      <p:cViewPr varScale="1">
        <p:scale>
          <a:sx n="22" d="100"/>
          <a:sy n="22" d="100"/>
        </p:scale>
        <p:origin x="1770" y="132"/>
      </p:cViewPr>
      <p:guideLst>
        <p:guide orient="horz" pos="17496"/>
        <p:guide pos="1846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g, Trinity *" userId="37cad6b4-50ec-4a92-88e2-eabe620250c5" providerId="ADAL" clId="{FD35D9BC-0CAD-43E7-AF97-C13B5F335FD4}"/>
    <pc:docChg chg="modSld">
      <pc:chgData name="Cheng, Trinity *" userId="37cad6b4-50ec-4a92-88e2-eabe620250c5" providerId="ADAL" clId="{FD35D9BC-0CAD-43E7-AF97-C13B5F335FD4}" dt="2021-07-30T12:46:34.115" v="124" actId="1076"/>
      <pc:docMkLst>
        <pc:docMk/>
      </pc:docMkLst>
      <pc:sldChg chg="modSp mod">
        <pc:chgData name="Cheng, Trinity *" userId="37cad6b4-50ec-4a92-88e2-eabe620250c5" providerId="ADAL" clId="{FD35D9BC-0CAD-43E7-AF97-C13B5F335FD4}" dt="2021-07-30T12:46:34.115" v="124" actId="1076"/>
        <pc:sldMkLst>
          <pc:docMk/>
          <pc:sldMk cId="0" sldId="256"/>
        </pc:sldMkLst>
        <pc:spChg chg="mod">
          <ac:chgData name="Cheng, Trinity *" userId="37cad6b4-50ec-4a92-88e2-eabe620250c5" providerId="ADAL" clId="{FD35D9BC-0CAD-43E7-AF97-C13B5F335FD4}" dt="2021-07-29T17:43:22.370" v="4" actId="947"/>
          <ac:spMkLst>
            <pc:docMk/>
            <pc:sldMk cId="0" sldId="256"/>
            <ac:spMk id="48" creationId="{79A3C498-42C4-4662-910C-DB90D0BFEF71}"/>
          </ac:spMkLst>
        </pc:spChg>
        <pc:spChg chg="mod">
          <ac:chgData name="Cheng, Trinity *" userId="37cad6b4-50ec-4a92-88e2-eabe620250c5" providerId="ADAL" clId="{FD35D9BC-0CAD-43E7-AF97-C13B5F335FD4}" dt="2021-07-30T12:46:04.155" v="121" actId="1036"/>
          <ac:spMkLst>
            <pc:docMk/>
            <pc:sldMk cId="0" sldId="256"/>
            <ac:spMk id="54" creationId="{732116D9-8A84-4C63-B96E-58EBC70566B5}"/>
          </ac:spMkLst>
        </pc:spChg>
        <pc:spChg chg="mod">
          <ac:chgData name="Cheng, Trinity *" userId="37cad6b4-50ec-4a92-88e2-eabe620250c5" providerId="ADAL" clId="{FD35D9BC-0CAD-43E7-AF97-C13B5F335FD4}" dt="2021-07-29T17:42:25.127" v="0" actId="20577"/>
          <ac:spMkLst>
            <pc:docMk/>
            <pc:sldMk cId="0" sldId="256"/>
            <ac:spMk id="72" creationId="{D7EF9326-D3B1-496B-81C5-F15BA01513E0}"/>
          </ac:spMkLst>
        </pc:spChg>
        <pc:spChg chg="mod">
          <ac:chgData name="Cheng, Trinity *" userId="37cad6b4-50ec-4a92-88e2-eabe620250c5" providerId="ADAL" clId="{FD35D9BC-0CAD-43E7-AF97-C13B5F335FD4}" dt="2021-07-29T18:01:58.780" v="16" actId="20577"/>
          <ac:spMkLst>
            <pc:docMk/>
            <pc:sldMk cId="0" sldId="256"/>
            <ac:spMk id="1075" creationId="{00000000-0000-0000-0000-000000000000}"/>
          </ac:spMkLst>
        </pc:spChg>
        <pc:picChg chg="mod">
          <ac:chgData name="Cheng, Trinity *" userId="37cad6b4-50ec-4a92-88e2-eabe620250c5" providerId="ADAL" clId="{FD35D9BC-0CAD-43E7-AF97-C13B5F335FD4}" dt="2021-07-30T12:46:34.115" v="124" actId="1076"/>
          <ac:picMkLst>
            <pc:docMk/>
            <pc:sldMk cId="0" sldId="256"/>
            <ac:picMk id="12" creationId="{BA266635-4B11-4B32-97A9-F80CC80BC629}"/>
          </ac:picMkLst>
        </pc:picChg>
        <pc:picChg chg="mod">
          <ac:chgData name="Cheng, Trinity *" userId="37cad6b4-50ec-4a92-88e2-eabe620250c5" providerId="ADAL" clId="{FD35D9BC-0CAD-43E7-AF97-C13B5F335FD4}" dt="2021-07-30T12:46:21.716" v="122" actId="1076"/>
          <ac:picMkLst>
            <pc:docMk/>
            <pc:sldMk cId="0" sldId="256"/>
            <ac:picMk id="68" creationId="{DAE51C03-19D9-4734-8C55-575FC9993B1F}"/>
          </ac:picMkLst>
        </pc:picChg>
      </pc:sldChg>
    </pc:docChg>
  </pc:docChgLst>
  <pc:docChgLst>
    <pc:chgData name="Trinity" userId="37cad6b4-50ec-4a92-88e2-eabe620250c5" providerId="ADAL" clId="{FD35D9BC-0CAD-43E7-AF97-C13B5F335FD4}"/>
    <pc:docChg chg="modSld">
      <pc:chgData name="Trinity" userId="37cad6b4-50ec-4a92-88e2-eabe620250c5" providerId="ADAL" clId="{FD35D9BC-0CAD-43E7-AF97-C13B5F335FD4}" dt="2021-08-03T15:59:02.173" v="5" actId="20577"/>
      <pc:docMkLst>
        <pc:docMk/>
      </pc:docMkLst>
      <pc:sldChg chg="modSp mod">
        <pc:chgData name="Trinity" userId="37cad6b4-50ec-4a92-88e2-eabe620250c5" providerId="ADAL" clId="{FD35D9BC-0CAD-43E7-AF97-C13B5F335FD4}" dt="2021-08-03T15:59:02.173" v="5" actId="20577"/>
        <pc:sldMkLst>
          <pc:docMk/>
          <pc:sldMk cId="0" sldId="256"/>
        </pc:sldMkLst>
        <pc:graphicFrameChg chg="modGraphic">
          <ac:chgData name="Trinity" userId="37cad6b4-50ec-4a92-88e2-eabe620250c5" providerId="ADAL" clId="{FD35D9BC-0CAD-43E7-AF97-C13B5F335FD4}" dt="2021-08-03T15:59:02.173" v="5" actId="20577"/>
          <ac:graphicFrameMkLst>
            <pc:docMk/>
            <pc:sldMk cId="0" sldId="256"/>
            <ac:graphicFrameMk id="10" creationId="{F14BE9A6-6081-41B2-BF5C-7DFD8D391B01}"/>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30" tIns="46565" rIns="93130" bIns="46565" numCol="1" anchor="t" anchorCtr="0" compatLnSpc="1">
            <a:prstTxWarp prst="textNoShape">
              <a:avLst/>
            </a:prstTxWarp>
          </a:bodyPr>
          <a:lstStyle>
            <a:lvl1pPr algn="l" defTabSz="931863">
              <a:spcBef>
                <a:spcPct val="0"/>
              </a:spcBef>
              <a:defRPr sz="1300" b="0">
                <a:latin typeface="Arial" charset="0"/>
              </a:defRPr>
            </a:lvl1pPr>
          </a:lstStyle>
          <a:p>
            <a:pPr>
              <a:defRPr/>
            </a:pPr>
            <a:endParaRPr lang="en-US"/>
          </a:p>
        </p:txBody>
      </p:sp>
      <p:sp>
        <p:nvSpPr>
          <p:cNvPr id="4099" name="Rectangle 1027"/>
          <p:cNvSpPr>
            <a:spLocks noGrp="1" noChangeArrowheads="1"/>
          </p:cNvSpPr>
          <p:nvPr>
            <p:ph type="dt" sz="quarter" idx="1"/>
          </p:nvPr>
        </p:nvSpPr>
        <p:spPr bwMode="auto">
          <a:xfrm>
            <a:off x="3971925" y="0"/>
            <a:ext cx="3038475" cy="463550"/>
          </a:xfrm>
          <a:prstGeom prst="rect">
            <a:avLst/>
          </a:prstGeom>
          <a:noFill/>
          <a:ln w="9525">
            <a:noFill/>
            <a:miter lim="800000"/>
            <a:headEnd/>
            <a:tailEnd/>
          </a:ln>
          <a:effectLst/>
        </p:spPr>
        <p:txBody>
          <a:bodyPr vert="horz" wrap="square" lIns="93130" tIns="46565" rIns="93130" bIns="46565" numCol="1" anchor="t" anchorCtr="0" compatLnSpc="1">
            <a:prstTxWarp prst="textNoShape">
              <a:avLst/>
            </a:prstTxWarp>
          </a:bodyPr>
          <a:lstStyle>
            <a:lvl1pPr algn="r" defTabSz="931863">
              <a:spcBef>
                <a:spcPct val="0"/>
              </a:spcBef>
              <a:defRPr sz="1300" b="0">
                <a:latin typeface="Arial" charset="0"/>
              </a:defRPr>
            </a:lvl1pPr>
          </a:lstStyle>
          <a:p>
            <a:pPr>
              <a:defRPr/>
            </a:pPr>
            <a:endParaRPr lang="en-US"/>
          </a:p>
        </p:txBody>
      </p:sp>
      <p:sp>
        <p:nvSpPr>
          <p:cNvPr id="4100" name="Rectangle 1028"/>
          <p:cNvSpPr>
            <a:spLocks noGrp="1" noChangeArrowheads="1"/>
          </p:cNvSpPr>
          <p:nvPr>
            <p:ph type="ftr" sz="quarter" idx="2"/>
          </p:nvPr>
        </p:nvSpPr>
        <p:spPr bwMode="auto">
          <a:xfrm>
            <a:off x="0" y="8832850"/>
            <a:ext cx="3038475" cy="463550"/>
          </a:xfrm>
          <a:prstGeom prst="rect">
            <a:avLst/>
          </a:prstGeom>
          <a:noFill/>
          <a:ln w="9525">
            <a:noFill/>
            <a:miter lim="800000"/>
            <a:headEnd/>
            <a:tailEnd/>
          </a:ln>
          <a:effectLst/>
        </p:spPr>
        <p:txBody>
          <a:bodyPr vert="horz" wrap="square" lIns="93130" tIns="46565" rIns="93130" bIns="46565" numCol="1" anchor="b" anchorCtr="0" compatLnSpc="1">
            <a:prstTxWarp prst="textNoShape">
              <a:avLst/>
            </a:prstTxWarp>
          </a:bodyPr>
          <a:lstStyle>
            <a:lvl1pPr algn="l" defTabSz="931863">
              <a:spcBef>
                <a:spcPct val="0"/>
              </a:spcBef>
              <a:defRPr sz="1300" b="0">
                <a:latin typeface="Arial" charset="0"/>
              </a:defRPr>
            </a:lvl1pPr>
          </a:lstStyle>
          <a:p>
            <a:pPr>
              <a:defRPr/>
            </a:pPr>
            <a:endParaRPr lang="en-US"/>
          </a:p>
        </p:txBody>
      </p:sp>
      <p:sp>
        <p:nvSpPr>
          <p:cNvPr id="4101" name="Rectangle 1029"/>
          <p:cNvSpPr>
            <a:spLocks noGrp="1" noChangeArrowheads="1"/>
          </p:cNvSpPr>
          <p:nvPr>
            <p:ph type="sldNum" sz="quarter" idx="3"/>
          </p:nvPr>
        </p:nvSpPr>
        <p:spPr bwMode="auto">
          <a:xfrm>
            <a:off x="3971925" y="8832850"/>
            <a:ext cx="3038475" cy="463550"/>
          </a:xfrm>
          <a:prstGeom prst="rect">
            <a:avLst/>
          </a:prstGeom>
          <a:noFill/>
          <a:ln w="9525">
            <a:noFill/>
            <a:miter lim="800000"/>
            <a:headEnd/>
            <a:tailEnd/>
          </a:ln>
          <a:effectLst/>
        </p:spPr>
        <p:txBody>
          <a:bodyPr vert="horz" wrap="square" lIns="93130" tIns="46565" rIns="93130" bIns="46565" numCol="1" anchor="b" anchorCtr="0" compatLnSpc="1">
            <a:prstTxWarp prst="textNoShape">
              <a:avLst/>
            </a:prstTxWarp>
          </a:bodyPr>
          <a:lstStyle>
            <a:lvl1pPr algn="r" defTabSz="931863">
              <a:spcBef>
                <a:spcPct val="0"/>
              </a:spcBef>
              <a:defRPr sz="1300" b="0">
                <a:latin typeface="Arial" charset="0"/>
              </a:defRPr>
            </a:lvl1pPr>
          </a:lstStyle>
          <a:p>
            <a:pPr>
              <a:defRPr/>
            </a:pPr>
            <a:fld id="{9FB9CE5A-E5BF-425B-ABE0-035519E886D3}" type="slidenum">
              <a:rPr lang="en-US"/>
              <a:pPr>
                <a:defRPr/>
              </a:pPr>
              <a:t>‹#›</a:t>
            </a:fld>
            <a:endParaRPr lang="en-US"/>
          </a:p>
        </p:txBody>
      </p:sp>
    </p:spTree>
    <p:extLst>
      <p:ext uri="{BB962C8B-B14F-4D97-AF65-F5344CB8AC3E}">
        <p14:creationId xmlns:p14="http://schemas.microsoft.com/office/powerpoint/2010/main" val="31982905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AB651EF7-E413-4E70-AA96-B095AB06B702}" type="datetimeFigureOut">
              <a:rPr lang="en-US" smtClean="0"/>
              <a:t>8/3/2021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DEC5BC57-7F38-487B-8A50-933B61C8575D}" type="slidenum">
              <a:rPr lang="en-US" smtClean="0"/>
              <a:t>‹#›</a:t>
            </a:fld>
            <a:endParaRPr lang="en-US"/>
          </a:p>
        </p:txBody>
      </p:sp>
    </p:spTree>
    <p:extLst>
      <p:ext uri="{BB962C8B-B14F-4D97-AF65-F5344CB8AC3E}">
        <p14:creationId xmlns:p14="http://schemas.microsoft.com/office/powerpoint/2010/main" val="3954541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C5BC57-7F38-487B-8A50-933B61C8575D}" type="slidenum">
              <a:rPr lang="en-US" smtClean="0"/>
              <a:t>1</a:t>
            </a:fld>
            <a:endParaRPr lang="en-US"/>
          </a:p>
        </p:txBody>
      </p:sp>
    </p:spTree>
    <p:extLst>
      <p:ext uri="{BB962C8B-B14F-4D97-AF65-F5344CB8AC3E}">
        <p14:creationId xmlns:p14="http://schemas.microsoft.com/office/powerpoint/2010/main" val="1348786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210" indent="0" algn="ctr">
              <a:buNone/>
              <a:defRPr>
                <a:solidFill>
                  <a:schemeClr val="tx1">
                    <a:tint val="75000"/>
                  </a:schemeClr>
                </a:solidFill>
              </a:defRPr>
            </a:lvl2pPr>
            <a:lvl3pPr marL="4388419" indent="0" algn="ctr">
              <a:buNone/>
              <a:defRPr>
                <a:solidFill>
                  <a:schemeClr val="tx1">
                    <a:tint val="75000"/>
                  </a:schemeClr>
                </a:solidFill>
              </a:defRPr>
            </a:lvl3pPr>
            <a:lvl4pPr marL="6582629" indent="0" algn="ctr">
              <a:buNone/>
              <a:defRPr>
                <a:solidFill>
                  <a:schemeClr val="tx1">
                    <a:tint val="75000"/>
                  </a:schemeClr>
                </a:solidFill>
              </a:defRPr>
            </a:lvl4pPr>
            <a:lvl5pPr marL="8776834" indent="0" algn="ctr">
              <a:buNone/>
              <a:defRPr>
                <a:solidFill>
                  <a:schemeClr val="tx1">
                    <a:tint val="75000"/>
                  </a:schemeClr>
                </a:solidFill>
              </a:defRPr>
            </a:lvl5pPr>
            <a:lvl6pPr marL="10971043" indent="0" algn="ctr">
              <a:buNone/>
              <a:defRPr>
                <a:solidFill>
                  <a:schemeClr val="tx1">
                    <a:tint val="75000"/>
                  </a:schemeClr>
                </a:solidFill>
              </a:defRPr>
            </a:lvl6pPr>
            <a:lvl7pPr marL="13165253" indent="0" algn="ctr">
              <a:buNone/>
              <a:defRPr>
                <a:solidFill>
                  <a:schemeClr val="tx1">
                    <a:tint val="75000"/>
                  </a:schemeClr>
                </a:solidFill>
              </a:defRPr>
            </a:lvl7pPr>
            <a:lvl8pPr marL="15359462" indent="0" algn="ctr">
              <a:buNone/>
              <a:defRPr>
                <a:solidFill>
                  <a:schemeClr val="tx1">
                    <a:tint val="75000"/>
                  </a:schemeClr>
                </a:solidFill>
              </a:defRPr>
            </a:lvl8pPr>
            <a:lvl9pPr marL="1755367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142CA44-42A2-467E-B853-52B563177D25}" type="slidenum">
              <a:rPr lang="en-US" smtClean="0"/>
              <a:pPr>
                <a:defRPr/>
              </a:pPr>
              <a:t>‹#›</a:t>
            </a:fld>
            <a:endParaRPr lang="en-US"/>
          </a:p>
        </p:txBody>
      </p:sp>
    </p:spTree>
    <p:extLst>
      <p:ext uri="{BB962C8B-B14F-4D97-AF65-F5344CB8AC3E}">
        <p14:creationId xmlns:p14="http://schemas.microsoft.com/office/powerpoint/2010/main" val="1315376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C435460-E711-4748-955C-A7EAC5299FAD}" type="slidenum">
              <a:rPr lang="en-US" smtClean="0"/>
              <a:pPr>
                <a:defRPr/>
              </a:pPr>
              <a:t>‹#›</a:t>
            </a:fld>
            <a:endParaRPr lang="en-US"/>
          </a:p>
        </p:txBody>
      </p:sp>
    </p:spTree>
    <p:extLst>
      <p:ext uri="{BB962C8B-B14F-4D97-AF65-F5344CB8AC3E}">
        <p14:creationId xmlns:p14="http://schemas.microsoft.com/office/powerpoint/2010/main" val="2641485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9"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7"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D7FDA70-FAE6-447B-BABE-97B2D918B2E9}" type="slidenum">
              <a:rPr lang="en-US" smtClean="0"/>
              <a:pPr>
                <a:defRPr/>
              </a:pPr>
              <a:t>‹#›</a:t>
            </a:fld>
            <a:endParaRPr lang="en-US"/>
          </a:p>
        </p:txBody>
      </p:sp>
    </p:spTree>
    <p:extLst>
      <p:ext uri="{BB962C8B-B14F-4D97-AF65-F5344CB8AC3E}">
        <p14:creationId xmlns:p14="http://schemas.microsoft.com/office/powerpoint/2010/main" val="4004773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D8A3FA6-B41D-4E11-9163-0753E85AB812}" type="slidenum">
              <a:rPr lang="en-US" smtClean="0"/>
              <a:pPr>
                <a:defRPr/>
              </a:pPr>
              <a:t>‹#›</a:t>
            </a:fld>
            <a:endParaRPr lang="en-US"/>
          </a:p>
        </p:txBody>
      </p:sp>
    </p:spTree>
    <p:extLst>
      <p:ext uri="{BB962C8B-B14F-4D97-AF65-F5344CB8AC3E}">
        <p14:creationId xmlns:p14="http://schemas.microsoft.com/office/powerpoint/2010/main" val="1903062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tint val="75000"/>
                  </a:schemeClr>
                </a:solidFill>
              </a:defRPr>
            </a:lvl1pPr>
            <a:lvl2pPr marL="2194210" indent="0">
              <a:buNone/>
              <a:defRPr sz="8600">
                <a:solidFill>
                  <a:schemeClr val="tx1">
                    <a:tint val="75000"/>
                  </a:schemeClr>
                </a:solidFill>
              </a:defRPr>
            </a:lvl2pPr>
            <a:lvl3pPr marL="4388419" indent="0">
              <a:buNone/>
              <a:defRPr sz="7700">
                <a:solidFill>
                  <a:schemeClr val="tx1">
                    <a:tint val="75000"/>
                  </a:schemeClr>
                </a:solidFill>
              </a:defRPr>
            </a:lvl3pPr>
            <a:lvl4pPr marL="6582629" indent="0">
              <a:buNone/>
              <a:defRPr sz="6700">
                <a:solidFill>
                  <a:schemeClr val="tx1">
                    <a:tint val="75000"/>
                  </a:schemeClr>
                </a:solidFill>
              </a:defRPr>
            </a:lvl4pPr>
            <a:lvl5pPr marL="8776834" indent="0">
              <a:buNone/>
              <a:defRPr sz="6700">
                <a:solidFill>
                  <a:schemeClr val="tx1">
                    <a:tint val="75000"/>
                  </a:schemeClr>
                </a:solidFill>
              </a:defRPr>
            </a:lvl5pPr>
            <a:lvl6pPr marL="10971043" indent="0">
              <a:buNone/>
              <a:defRPr sz="6700">
                <a:solidFill>
                  <a:schemeClr val="tx1">
                    <a:tint val="75000"/>
                  </a:schemeClr>
                </a:solidFill>
              </a:defRPr>
            </a:lvl6pPr>
            <a:lvl7pPr marL="13165253" indent="0">
              <a:buNone/>
              <a:defRPr sz="6700">
                <a:solidFill>
                  <a:schemeClr val="tx1">
                    <a:tint val="75000"/>
                  </a:schemeClr>
                </a:solidFill>
              </a:defRPr>
            </a:lvl7pPr>
            <a:lvl8pPr marL="15359462" indent="0">
              <a:buNone/>
              <a:defRPr sz="6700">
                <a:solidFill>
                  <a:schemeClr val="tx1">
                    <a:tint val="75000"/>
                  </a:schemeClr>
                </a:solidFill>
              </a:defRPr>
            </a:lvl8pPr>
            <a:lvl9pPr marL="17553672"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40194A-276A-401E-89A4-B6B72CAAA99B}" type="slidenum">
              <a:rPr lang="en-US" smtClean="0"/>
              <a:pPr>
                <a:defRPr/>
              </a:pPr>
              <a:t>‹#›</a:t>
            </a:fld>
            <a:endParaRPr lang="en-US"/>
          </a:p>
        </p:txBody>
      </p:sp>
    </p:spTree>
    <p:extLst>
      <p:ext uri="{BB962C8B-B14F-4D97-AF65-F5344CB8AC3E}">
        <p14:creationId xmlns:p14="http://schemas.microsoft.com/office/powerpoint/2010/main" val="3222966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B1C021C-5BA5-4963-932F-4590D124D2E9}" type="slidenum">
              <a:rPr lang="en-US" smtClean="0"/>
              <a:pPr>
                <a:defRPr/>
              </a:pPr>
              <a:t>‹#›</a:t>
            </a:fld>
            <a:endParaRPr lang="en-US"/>
          </a:p>
        </p:txBody>
      </p:sp>
    </p:spTree>
    <p:extLst>
      <p:ext uri="{BB962C8B-B14F-4D97-AF65-F5344CB8AC3E}">
        <p14:creationId xmlns:p14="http://schemas.microsoft.com/office/powerpoint/2010/main" val="1677957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D25224FB-BEE0-4C0B-B78B-349B27B3904D}" type="slidenum">
              <a:rPr lang="en-US" smtClean="0"/>
              <a:pPr>
                <a:defRPr/>
              </a:pPr>
              <a:t>‹#›</a:t>
            </a:fld>
            <a:endParaRPr lang="en-US"/>
          </a:p>
        </p:txBody>
      </p:sp>
    </p:spTree>
    <p:extLst>
      <p:ext uri="{BB962C8B-B14F-4D97-AF65-F5344CB8AC3E}">
        <p14:creationId xmlns:p14="http://schemas.microsoft.com/office/powerpoint/2010/main" val="4123860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6EA45B41-5971-4E87-9ACB-5BE3AF28E0C6}" type="slidenum">
              <a:rPr lang="en-US" smtClean="0"/>
              <a:pPr>
                <a:defRPr/>
              </a:pPr>
              <a:t>‹#›</a:t>
            </a:fld>
            <a:endParaRPr lang="en-US"/>
          </a:p>
        </p:txBody>
      </p:sp>
    </p:spTree>
    <p:extLst>
      <p:ext uri="{BB962C8B-B14F-4D97-AF65-F5344CB8AC3E}">
        <p14:creationId xmlns:p14="http://schemas.microsoft.com/office/powerpoint/2010/main" val="4246721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27CAA60F-A445-49C9-9015-0DE0969EE5C3}" type="slidenum">
              <a:rPr lang="en-US" smtClean="0"/>
              <a:pPr>
                <a:defRPr/>
              </a:pPr>
              <a:t>‹#›</a:t>
            </a:fld>
            <a:endParaRPr lang="en-US"/>
          </a:p>
        </p:txBody>
      </p:sp>
    </p:spTree>
    <p:extLst>
      <p:ext uri="{BB962C8B-B14F-4D97-AF65-F5344CB8AC3E}">
        <p14:creationId xmlns:p14="http://schemas.microsoft.com/office/powerpoint/2010/main" val="1778019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7"/>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4FAA429-E873-4C1A-90C4-5F439A93E937}" type="slidenum">
              <a:rPr lang="en-US" smtClean="0"/>
              <a:pPr>
                <a:defRPr/>
              </a:pPr>
              <a:t>‹#›</a:t>
            </a:fld>
            <a:endParaRPr lang="en-US"/>
          </a:p>
        </p:txBody>
      </p:sp>
    </p:spTree>
    <p:extLst>
      <p:ext uri="{BB962C8B-B14F-4D97-AF65-F5344CB8AC3E}">
        <p14:creationId xmlns:p14="http://schemas.microsoft.com/office/powerpoint/2010/main" val="889432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210" indent="0">
              <a:buNone/>
              <a:defRPr sz="13400"/>
            </a:lvl2pPr>
            <a:lvl3pPr marL="4388419" indent="0">
              <a:buNone/>
              <a:defRPr sz="11500"/>
            </a:lvl3pPr>
            <a:lvl4pPr marL="6582629" indent="0">
              <a:buNone/>
              <a:defRPr sz="9600"/>
            </a:lvl4pPr>
            <a:lvl5pPr marL="8776834" indent="0">
              <a:buNone/>
              <a:defRPr sz="9600"/>
            </a:lvl5pPr>
            <a:lvl6pPr marL="10971043" indent="0">
              <a:buNone/>
              <a:defRPr sz="9600"/>
            </a:lvl6pPr>
            <a:lvl7pPr marL="13165253" indent="0">
              <a:buNone/>
              <a:defRPr sz="9600"/>
            </a:lvl7pPr>
            <a:lvl8pPr marL="15359462" indent="0">
              <a:buNone/>
              <a:defRPr sz="9600"/>
            </a:lvl8pPr>
            <a:lvl9pPr marL="17553672"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6FAAFA5-C832-4D1C-BE53-0F6396DE518A}" type="slidenum">
              <a:rPr lang="en-US" smtClean="0"/>
              <a:pPr>
                <a:defRPr/>
              </a:pPr>
              <a:t>‹#›</a:t>
            </a:fld>
            <a:endParaRPr lang="en-US"/>
          </a:p>
        </p:txBody>
      </p:sp>
    </p:spTree>
    <p:extLst>
      <p:ext uri="{BB962C8B-B14F-4D97-AF65-F5344CB8AC3E}">
        <p14:creationId xmlns:p14="http://schemas.microsoft.com/office/powerpoint/2010/main" val="1934500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840" tIns="219422" rIns="438840" bIns="219422" rtlCol="0" anchor="ctr">
            <a:normAutofit/>
          </a:bodyPr>
          <a:lstStyle/>
          <a:p>
            <a:r>
              <a:rPr lang="en-US"/>
              <a:t>Click to edit Master title style</a:t>
            </a:r>
          </a:p>
        </p:txBody>
      </p:sp>
      <p:sp>
        <p:nvSpPr>
          <p:cNvPr id="3" name="Text Placeholder 2"/>
          <p:cNvSpPr>
            <a:spLocks noGrp="1"/>
          </p:cNvSpPr>
          <p:nvPr>
            <p:ph type="body" idx="1"/>
          </p:nvPr>
        </p:nvSpPr>
        <p:spPr>
          <a:xfrm>
            <a:off x="2194560" y="7680967"/>
            <a:ext cx="39502080" cy="21724622"/>
          </a:xfrm>
          <a:prstGeom prst="rect">
            <a:avLst/>
          </a:prstGeom>
        </p:spPr>
        <p:txBody>
          <a:bodyPr vert="horz" lIns="438840" tIns="219422" rIns="438840" bIns="2194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840" tIns="219422" rIns="438840" bIns="219422" rtlCol="0" anchor="ctr"/>
          <a:lstStyle>
            <a:lvl1pPr algn="l">
              <a:defRPr sz="58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840" tIns="219422" rIns="438840" bIns="219422" rtlCol="0" anchor="ctr"/>
          <a:lstStyle>
            <a:lvl1pPr algn="ctr">
              <a:defRPr sz="58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840" tIns="219422" rIns="438840" bIns="219422" rtlCol="0" anchor="ctr"/>
          <a:lstStyle>
            <a:lvl1pPr algn="r">
              <a:defRPr sz="5800">
                <a:solidFill>
                  <a:schemeClr val="tx1">
                    <a:tint val="75000"/>
                  </a:schemeClr>
                </a:solidFill>
              </a:defRPr>
            </a:lvl1pPr>
          </a:lstStyle>
          <a:p>
            <a:pPr>
              <a:defRPr/>
            </a:pPr>
            <a:fld id="{01C82AA0-852D-44E1-ADC1-9A8C7DA14559}" type="slidenum">
              <a:rPr lang="en-US" smtClean="0"/>
              <a:pPr>
                <a:defRPr/>
              </a:pPr>
              <a:t>‹#›</a:t>
            </a:fld>
            <a:endParaRPr lang="en-US"/>
          </a:p>
        </p:txBody>
      </p:sp>
    </p:spTree>
    <p:extLst>
      <p:ext uri="{BB962C8B-B14F-4D97-AF65-F5344CB8AC3E}">
        <p14:creationId xmlns:p14="http://schemas.microsoft.com/office/powerpoint/2010/main" val="2799728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388419" rtl="0" eaLnBrk="1" latinLnBrk="0" hangingPunct="1">
        <a:spcBef>
          <a:spcPct val="0"/>
        </a:spcBef>
        <a:buNone/>
        <a:defRPr sz="21100" kern="1200">
          <a:solidFill>
            <a:schemeClr val="tx1"/>
          </a:solidFill>
          <a:latin typeface="+mj-lt"/>
          <a:ea typeface="+mj-ea"/>
          <a:cs typeface="+mj-cs"/>
        </a:defRPr>
      </a:lvl1pPr>
    </p:titleStyle>
    <p:bodyStyle>
      <a:lvl1pPr marL="1645656" indent="-1645656" algn="l" defTabSz="4388419"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5589" indent="-1371379" algn="l" defTabSz="4388419"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5522" indent="-1097102" algn="l" defTabSz="4388419"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79731"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3941"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68150"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2360"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6565"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0774"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8419" rtl="0" eaLnBrk="1" latinLnBrk="0" hangingPunct="1">
        <a:defRPr sz="8600" kern="1200">
          <a:solidFill>
            <a:schemeClr val="tx1"/>
          </a:solidFill>
          <a:latin typeface="+mn-lt"/>
          <a:ea typeface="+mn-ea"/>
          <a:cs typeface="+mn-cs"/>
        </a:defRPr>
      </a:lvl1pPr>
      <a:lvl2pPr marL="2194210" algn="l" defTabSz="4388419" rtl="0" eaLnBrk="1" latinLnBrk="0" hangingPunct="1">
        <a:defRPr sz="8600" kern="1200">
          <a:solidFill>
            <a:schemeClr val="tx1"/>
          </a:solidFill>
          <a:latin typeface="+mn-lt"/>
          <a:ea typeface="+mn-ea"/>
          <a:cs typeface="+mn-cs"/>
        </a:defRPr>
      </a:lvl2pPr>
      <a:lvl3pPr marL="4388419" algn="l" defTabSz="4388419" rtl="0" eaLnBrk="1" latinLnBrk="0" hangingPunct="1">
        <a:defRPr sz="8600" kern="1200">
          <a:solidFill>
            <a:schemeClr val="tx1"/>
          </a:solidFill>
          <a:latin typeface="+mn-lt"/>
          <a:ea typeface="+mn-ea"/>
          <a:cs typeface="+mn-cs"/>
        </a:defRPr>
      </a:lvl3pPr>
      <a:lvl4pPr marL="6582629" algn="l" defTabSz="4388419" rtl="0" eaLnBrk="1" latinLnBrk="0" hangingPunct="1">
        <a:defRPr sz="8600" kern="1200">
          <a:solidFill>
            <a:schemeClr val="tx1"/>
          </a:solidFill>
          <a:latin typeface="+mn-lt"/>
          <a:ea typeface="+mn-ea"/>
          <a:cs typeface="+mn-cs"/>
        </a:defRPr>
      </a:lvl4pPr>
      <a:lvl5pPr marL="8776834" algn="l" defTabSz="4388419" rtl="0" eaLnBrk="1" latinLnBrk="0" hangingPunct="1">
        <a:defRPr sz="8600" kern="1200">
          <a:solidFill>
            <a:schemeClr val="tx1"/>
          </a:solidFill>
          <a:latin typeface="+mn-lt"/>
          <a:ea typeface="+mn-ea"/>
          <a:cs typeface="+mn-cs"/>
        </a:defRPr>
      </a:lvl5pPr>
      <a:lvl6pPr marL="10971043" algn="l" defTabSz="4388419" rtl="0" eaLnBrk="1" latinLnBrk="0" hangingPunct="1">
        <a:defRPr sz="8600" kern="1200">
          <a:solidFill>
            <a:schemeClr val="tx1"/>
          </a:solidFill>
          <a:latin typeface="+mn-lt"/>
          <a:ea typeface="+mn-ea"/>
          <a:cs typeface="+mn-cs"/>
        </a:defRPr>
      </a:lvl6pPr>
      <a:lvl7pPr marL="13165253" algn="l" defTabSz="4388419" rtl="0" eaLnBrk="1" latinLnBrk="0" hangingPunct="1">
        <a:defRPr sz="8600" kern="1200">
          <a:solidFill>
            <a:schemeClr val="tx1"/>
          </a:solidFill>
          <a:latin typeface="+mn-lt"/>
          <a:ea typeface="+mn-ea"/>
          <a:cs typeface="+mn-cs"/>
        </a:defRPr>
      </a:lvl7pPr>
      <a:lvl8pPr marL="15359462" algn="l" defTabSz="4388419" rtl="0" eaLnBrk="1" latinLnBrk="0" hangingPunct="1">
        <a:defRPr sz="8600" kern="1200">
          <a:solidFill>
            <a:schemeClr val="tx1"/>
          </a:solidFill>
          <a:latin typeface="+mn-lt"/>
          <a:ea typeface="+mn-ea"/>
          <a:cs typeface="+mn-cs"/>
        </a:defRPr>
      </a:lvl8pPr>
      <a:lvl9pPr marL="17553672" algn="l" defTabSz="4388419"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9" name="Picture 78" descr="Chart, bar chart&#10;&#10;Description automatically generated">
            <a:extLst>
              <a:ext uri="{FF2B5EF4-FFF2-40B4-BE49-F238E27FC236}">
                <a16:creationId xmlns:a16="http://schemas.microsoft.com/office/drawing/2014/main" id="{47D6E959-1FBA-4E18-8010-0B143A4F1F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82740" y="18333450"/>
            <a:ext cx="6110190" cy="3734769"/>
          </a:xfrm>
          <a:prstGeom prst="rect">
            <a:avLst/>
          </a:prstGeom>
        </p:spPr>
      </p:pic>
      <p:sp>
        <p:nvSpPr>
          <p:cNvPr id="74" name="Rectangle 73"/>
          <p:cNvSpPr/>
          <p:nvPr/>
        </p:nvSpPr>
        <p:spPr>
          <a:xfrm>
            <a:off x="17274627" y="3226058"/>
            <a:ext cx="26164810" cy="1200222"/>
          </a:xfrm>
          <a:prstGeom prst="rect">
            <a:avLst/>
          </a:prstGeom>
        </p:spPr>
        <p:txBody>
          <a:bodyPr wrap="square" lIns="91334" tIns="45667" rIns="91334" bIns="45667" anchor="t">
            <a:spAutoFit/>
          </a:bodyPr>
          <a:lstStyle/>
          <a:p>
            <a:pPr algn="r">
              <a:spcBef>
                <a:spcPts val="0"/>
              </a:spcBef>
            </a:pPr>
            <a:r>
              <a:rPr lang="en-US" baseline="30000">
                <a:cs typeface="Arial" panose="020B0604020202020204" pitchFamily="34" charset="0"/>
              </a:rPr>
              <a:t>1</a:t>
            </a:r>
            <a:r>
              <a:rPr lang="en-US">
                <a:cs typeface="Arial" panose="020B0604020202020204" pitchFamily="34" charset="0"/>
              </a:rPr>
              <a:t>CDRH/OSEL/Division of Imaging, Diagnostics, and Software Reliability  </a:t>
            </a:r>
          </a:p>
          <a:p>
            <a:pPr algn="r">
              <a:spcBef>
                <a:spcPts val="0"/>
              </a:spcBef>
            </a:pPr>
            <a:r>
              <a:rPr lang="en-US" baseline="30000">
                <a:cs typeface="Arial" panose="020B0604020202020204" pitchFamily="34" charset="0"/>
              </a:rPr>
              <a:t>2</a:t>
            </a:r>
            <a:r>
              <a:rPr lang="en-US">
                <a:cs typeface="Arial" panose="020B0604020202020204" pitchFamily="34" charset="0"/>
              </a:rPr>
              <a:t>CBER/OVRR/DVP/Laboratory of Retroviruses</a:t>
            </a:r>
          </a:p>
          <a:p>
            <a:pPr algn="r">
              <a:spcBef>
                <a:spcPts val="0"/>
              </a:spcBef>
            </a:pPr>
            <a:r>
              <a:rPr lang="en-US" baseline="30000">
                <a:latin typeface="Arial"/>
                <a:cs typeface="Arial"/>
              </a:rPr>
              <a:t>3</a:t>
            </a:r>
            <a:r>
              <a:rPr lang="en-US">
                <a:latin typeface="Arial"/>
                <a:cs typeface="Arial"/>
              </a:rPr>
              <a:t>River Hill High School, Howard County, Maryland </a:t>
            </a:r>
            <a:endParaRPr lang="en-US">
              <a:cs typeface="Arial" panose="020B0604020202020204" pitchFamily="34" charset="0"/>
            </a:endParaRPr>
          </a:p>
        </p:txBody>
      </p:sp>
      <p:sp>
        <p:nvSpPr>
          <p:cNvPr id="1037" name="Rectangle 374"/>
          <p:cNvSpPr>
            <a:spLocks noChangeArrowheads="1"/>
          </p:cNvSpPr>
          <p:nvPr/>
        </p:nvSpPr>
        <p:spPr bwMode="auto">
          <a:xfrm>
            <a:off x="22548374" y="246201"/>
            <a:ext cx="20891062" cy="2470049"/>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lIns="83472" tIns="41736" rIns="83472" bIns="41736">
            <a:scene3d>
              <a:camera prst="orthographicFront"/>
              <a:lightRig rig="soft" dir="t">
                <a:rot lat="0" lon="0" rev="10800000"/>
              </a:lightRig>
            </a:scene3d>
            <a:sp3d>
              <a:bevelT w="27940" h="12700"/>
              <a:contourClr>
                <a:srgbClr val="DDDDDD"/>
              </a:contourClr>
            </a:sp3d>
          </a:bodyPr>
          <a:lstStyle/>
          <a:p>
            <a:pPr algn="r" defTabSz="834893">
              <a:spcBef>
                <a:spcPct val="0"/>
              </a:spcBef>
            </a:pPr>
            <a:r>
              <a:rPr lang="en-US" sz="7200" spc="150">
                <a:ln w="11430"/>
                <a:solidFill>
                  <a:schemeClr val="bg1"/>
                </a:solidFill>
                <a:effectLst>
                  <a:outerShdw blurRad="25400" algn="tl" rotWithShape="0">
                    <a:srgbClr val="000000">
                      <a:alpha val="43000"/>
                    </a:srgbClr>
                  </a:outerShdw>
                </a:effectLst>
                <a:latin typeface="Arial" panose="020B0604020202020204" pitchFamily="34" charset="0"/>
                <a:cs typeface="Arial" panose="020B0604020202020204" pitchFamily="34" charset="0"/>
              </a:rPr>
              <a:t>Optimal Data Parallelization of the BLAST Bioinformatics Application on HPC Clusters</a:t>
            </a:r>
          </a:p>
        </p:txBody>
      </p:sp>
      <p:sp>
        <p:nvSpPr>
          <p:cNvPr id="1043" name="Rectangle 754"/>
          <p:cNvSpPr>
            <a:spLocks noChangeArrowheads="1"/>
          </p:cNvSpPr>
          <p:nvPr/>
        </p:nvSpPr>
        <p:spPr bwMode="auto">
          <a:xfrm>
            <a:off x="2" y="-123100"/>
            <a:ext cx="184702" cy="246201"/>
          </a:xfrm>
          <a:prstGeom prst="rect">
            <a:avLst/>
          </a:prstGeom>
          <a:noFill/>
          <a:ln w="9525">
            <a:noFill/>
            <a:miter lim="800000"/>
            <a:headEnd/>
            <a:tailEnd/>
          </a:ln>
        </p:spPr>
        <p:txBody>
          <a:bodyPr wrap="none" lIns="91426" tIns="45710" rIns="91426" bIns="45710" anchor="ctr">
            <a:spAutoFit/>
          </a:bodyPr>
          <a:lstStyle/>
          <a:p>
            <a:pPr algn="l">
              <a:spcBef>
                <a:spcPct val="0"/>
              </a:spcBef>
            </a:pPr>
            <a:endParaRPr lang="en-US" sz="1000" b="0">
              <a:cs typeface="Arial" panose="020B0604020202020204" pitchFamily="34" charset="0"/>
            </a:endParaRPr>
          </a:p>
        </p:txBody>
      </p:sp>
      <p:sp>
        <p:nvSpPr>
          <p:cNvPr id="1044" name="Rectangle 756"/>
          <p:cNvSpPr>
            <a:spLocks noChangeArrowheads="1"/>
          </p:cNvSpPr>
          <p:nvPr/>
        </p:nvSpPr>
        <p:spPr bwMode="auto">
          <a:xfrm>
            <a:off x="2" y="-123100"/>
            <a:ext cx="184702" cy="246201"/>
          </a:xfrm>
          <a:prstGeom prst="rect">
            <a:avLst/>
          </a:prstGeom>
          <a:noFill/>
          <a:ln w="9525">
            <a:noFill/>
            <a:miter lim="800000"/>
            <a:headEnd/>
            <a:tailEnd/>
          </a:ln>
        </p:spPr>
        <p:txBody>
          <a:bodyPr wrap="none" lIns="91426" tIns="45710" rIns="91426" bIns="45710" anchor="ctr">
            <a:spAutoFit/>
          </a:bodyPr>
          <a:lstStyle/>
          <a:p>
            <a:pPr algn="l">
              <a:spcBef>
                <a:spcPct val="0"/>
              </a:spcBef>
            </a:pPr>
            <a:endParaRPr lang="en-US" sz="1000" b="0">
              <a:cs typeface="Arial" panose="020B0604020202020204" pitchFamily="34" charset="0"/>
            </a:endParaRPr>
          </a:p>
        </p:txBody>
      </p:sp>
      <p:sp>
        <p:nvSpPr>
          <p:cNvPr id="1045" name="Rectangle 758"/>
          <p:cNvSpPr>
            <a:spLocks noChangeArrowheads="1"/>
          </p:cNvSpPr>
          <p:nvPr/>
        </p:nvSpPr>
        <p:spPr bwMode="auto">
          <a:xfrm>
            <a:off x="2" y="-123100"/>
            <a:ext cx="184702" cy="246201"/>
          </a:xfrm>
          <a:prstGeom prst="rect">
            <a:avLst/>
          </a:prstGeom>
          <a:noFill/>
          <a:ln w="9525">
            <a:noFill/>
            <a:miter lim="800000"/>
            <a:headEnd/>
            <a:tailEnd/>
          </a:ln>
        </p:spPr>
        <p:txBody>
          <a:bodyPr wrap="none" lIns="91426" tIns="45710" rIns="91426" bIns="45710" anchor="ctr">
            <a:spAutoFit/>
          </a:bodyPr>
          <a:lstStyle/>
          <a:p>
            <a:pPr algn="l">
              <a:spcBef>
                <a:spcPct val="0"/>
              </a:spcBef>
            </a:pPr>
            <a:endParaRPr lang="en-US" sz="1000" b="0">
              <a:cs typeface="Arial" panose="020B0604020202020204" pitchFamily="34" charset="0"/>
            </a:endParaRPr>
          </a:p>
        </p:txBody>
      </p:sp>
      <p:sp>
        <p:nvSpPr>
          <p:cNvPr id="1046" name="Text Box 762"/>
          <p:cNvSpPr txBox="1">
            <a:spLocks noChangeArrowheads="1"/>
          </p:cNvSpPr>
          <p:nvPr/>
        </p:nvSpPr>
        <p:spPr bwMode="auto">
          <a:xfrm>
            <a:off x="11490329" y="7025102"/>
            <a:ext cx="184949" cy="461645"/>
          </a:xfrm>
          <a:prstGeom prst="rect">
            <a:avLst/>
          </a:prstGeom>
          <a:noFill/>
          <a:ln w="9525">
            <a:noFill/>
            <a:miter lim="800000"/>
            <a:headEnd/>
            <a:tailEnd/>
          </a:ln>
        </p:spPr>
        <p:txBody>
          <a:bodyPr wrap="none" lIns="91426" tIns="45710" rIns="91426" bIns="45710">
            <a:spAutoFit/>
          </a:bodyPr>
          <a:lstStyle/>
          <a:p>
            <a:pPr algn="l" defTabSz="4291915">
              <a:spcBef>
                <a:spcPct val="0"/>
              </a:spcBef>
            </a:pPr>
            <a:endParaRPr lang="en-US" b="0">
              <a:cs typeface="Arial" panose="020B0604020202020204" pitchFamily="34" charset="0"/>
            </a:endParaRPr>
          </a:p>
        </p:txBody>
      </p:sp>
      <p:sp>
        <p:nvSpPr>
          <p:cNvPr id="3" name="Rectangle 765"/>
          <p:cNvSpPr>
            <a:spLocks noChangeArrowheads="1"/>
          </p:cNvSpPr>
          <p:nvPr/>
        </p:nvSpPr>
        <p:spPr bwMode="auto">
          <a:xfrm>
            <a:off x="2" y="0"/>
            <a:ext cx="184702" cy="246201"/>
          </a:xfrm>
          <a:prstGeom prst="rect">
            <a:avLst/>
          </a:prstGeom>
          <a:noFill/>
          <a:ln w="9525">
            <a:noFill/>
            <a:miter lim="800000"/>
            <a:headEnd/>
            <a:tailEnd/>
          </a:ln>
        </p:spPr>
        <p:txBody>
          <a:bodyPr wrap="none" lIns="91426" tIns="45710" rIns="91426" bIns="45710">
            <a:spAutoFit/>
          </a:bodyPr>
          <a:lstStyle/>
          <a:p>
            <a:pPr algn="l">
              <a:spcBef>
                <a:spcPct val="0"/>
              </a:spcBef>
            </a:pPr>
            <a:endParaRPr lang="en-US" sz="1000" b="0">
              <a:cs typeface="Arial" panose="020B0604020202020204" pitchFamily="34" charset="0"/>
            </a:endParaRPr>
          </a:p>
        </p:txBody>
      </p:sp>
      <p:sp>
        <p:nvSpPr>
          <p:cNvPr id="1048" name="Rectangle 767"/>
          <p:cNvSpPr>
            <a:spLocks noChangeArrowheads="1"/>
          </p:cNvSpPr>
          <p:nvPr/>
        </p:nvSpPr>
        <p:spPr bwMode="auto">
          <a:xfrm>
            <a:off x="2" y="0"/>
            <a:ext cx="184702" cy="246201"/>
          </a:xfrm>
          <a:prstGeom prst="rect">
            <a:avLst/>
          </a:prstGeom>
          <a:noFill/>
          <a:ln w="9525">
            <a:noFill/>
            <a:miter lim="800000"/>
            <a:headEnd/>
            <a:tailEnd/>
          </a:ln>
        </p:spPr>
        <p:txBody>
          <a:bodyPr wrap="none" lIns="91426" tIns="45710" rIns="91426" bIns="45710">
            <a:spAutoFit/>
          </a:bodyPr>
          <a:lstStyle/>
          <a:p>
            <a:pPr algn="l">
              <a:spcBef>
                <a:spcPct val="0"/>
              </a:spcBef>
            </a:pPr>
            <a:endParaRPr lang="en-US" sz="1000" b="0">
              <a:cs typeface="Arial" panose="020B0604020202020204" pitchFamily="34" charset="0"/>
            </a:endParaRPr>
          </a:p>
        </p:txBody>
      </p:sp>
      <p:sp>
        <p:nvSpPr>
          <p:cNvPr id="1049" name="Text Box 789"/>
          <p:cNvSpPr txBox="1">
            <a:spLocks noChangeArrowheads="1"/>
          </p:cNvSpPr>
          <p:nvPr/>
        </p:nvSpPr>
        <p:spPr bwMode="auto">
          <a:xfrm>
            <a:off x="13433426" y="13044902"/>
            <a:ext cx="184949" cy="461645"/>
          </a:xfrm>
          <a:prstGeom prst="rect">
            <a:avLst/>
          </a:prstGeom>
          <a:noFill/>
          <a:ln w="9525">
            <a:noFill/>
            <a:miter lim="800000"/>
            <a:headEnd/>
            <a:tailEnd/>
          </a:ln>
        </p:spPr>
        <p:txBody>
          <a:bodyPr wrap="none" lIns="91426" tIns="45710" rIns="91426" bIns="45710">
            <a:spAutoFit/>
          </a:bodyPr>
          <a:lstStyle/>
          <a:p>
            <a:pPr algn="l" defTabSz="4291915">
              <a:spcBef>
                <a:spcPct val="0"/>
              </a:spcBef>
            </a:pPr>
            <a:endParaRPr lang="en-US" b="0">
              <a:cs typeface="Arial" panose="020B0604020202020204" pitchFamily="34" charset="0"/>
            </a:endParaRPr>
          </a:p>
        </p:txBody>
      </p:sp>
      <p:sp>
        <p:nvSpPr>
          <p:cNvPr id="1905" name="Text Box 1637"/>
          <p:cNvSpPr txBox="1">
            <a:spLocks noChangeArrowheads="1"/>
          </p:cNvSpPr>
          <p:nvPr/>
        </p:nvSpPr>
        <p:spPr bwMode="auto">
          <a:xfrm>
            <a:off x="34179076" y="29967924"/>
            <a:ext cx="4983996" cy="69984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lIns="83472" tIns="41736" rIns="83472" bIns="41736">
            <a:spAutoFit/>
          </a:bodyPr>
          <a:lstStyle/>
          <a:p>
            <a:pPr algn="ctr" defTabSz="4291915">
              <a:spcBef>
                <a:spcPct val="0"/>
              </a:spcBef>
              <a:defRPr/>
            </a:pPr>
            <a:r>
              <a:rPr lang="en-US" sz="4000" dirty="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Acknowledgements</a:t>
            </a:r>
          </a:p>
        </p:txBody>
      </p:sp>
      <p:sp>
        <p:nvSpPr>
          <p:cNvPr id="1053" name="Text Box 905"/>
          <p:cNvSpPr txBox="1">
            <a:spLocks noChangeArrowheads="1"/>
          </p:cNvSpPr>
          <p:nvPr/>
        </p:nvSpPr>
        <p:spPr bwMode="auto">
          <a:xfrm>
            <a:off x="11490329" y="7025102"/>
            <a:ext cx="184949" cy="461645"/>
          </a:xfrm>
          <a:prstGeom prst="rect">
            <a:avLst/>
          </a:prstGeom>
          <a:noFill/>
          <a:ln w="9525">
            <a:noFill/>
            <a:miter lim="800000"/>
            <a:headEnd/>
            <a:tailEnd/>
          </a:ln>
        </p:spPr>
        <p:txBody>
          <a:bodyPr wrap="none" lIns="91426" tIns="45710" rIns="91426" bIns="45710">
            <a:spAutoFit/>
          </a:bodyPr>
          <a:lstStyle/>
          <a:p>
            <a:pPr algn="l" defTabSz="4291915">
              <a:spcBef>
                <a:spcPct val="0"/>
              </a:spcBef>
            </a:pPr>
            <a:endParaRPr lang="en-US" b="0">
              <a:cs typeface="Arial" panose="020B0604020202020204" pitchFamily="34" charset="0"/>
            </a:endParaRPr>
          </a:p>
        </p:txBody>
      </p:sp>
      <p:sp>
        <p:nvSpPr>
          <p:cNvPr id="1057" name="Rectangle 1044"/>
          <p:cNvSpPr>
            <a:spLocks noChangeArrowheads="1"/>
          </p:cNvSpPr>
          <p:nvPr/>
        </p:nvSpPr>
        <p:spPr bwMode="auto">
          <a:xfrm>
            <a:off x="2" y="-123100"/>
            <a:ext cx="184702" cy="246201"/>
          </a:xfrm>
          <a:prstGeom prst="rect">
            <a:avLst/>
          </a:prstGeom>
          <a:noFill/>
          <a:ln w="9525">
            <a:noFill/>
            <a:miter lim="800000"/>
            <a:headEnd/>
            <a:tailEnd/>
          </a:ln>
        </p:spPr>
        <p:txBody>
          <a:bodyPr wrap="none" lIns="91426" tIns="45710" rIns="91426" bIns="45710" anchor="ctr">
            <a:spAutoFit/>
          </a:bodyPr>
          <a:lstStyle/>
          <a:p>
            <a:pPr algn="l">
              <a:spcBef>
                <a:spcPct val="0"/>
              </a:spcBef>
            </a:pPr>
            <a:endParaRPr lang="en-US" sz="1000" b="0">
              <a:cs typeface="Arial" panose="020B0604020202020204" pitchFamily="34" charset="0"/>
            </a:endParaRPr>
          </a:p>
        </p:txBody>
      </p:sp>
      <p:sp>
        <p:nvSpPr>
          <p:cNvPr id="1060" name="Text Box 762"/>
          <p:cNvSpPr txBox="1">
            <a:spLocks noChangeArrowheads="1"/>
          </p:cNvSpPr>
          <p:nvPr/>
        </p:nvSpPr>
        <p:spPr bwMode="auto">
          <a:xfrm>
            <a:off x="4511676" y="7795037"/>
            <a:ext cx="184702" cy="246201"/>
          </a:xfrm>
          <a:prstGeom prst="rect">
            <a:avLst/>
          </a:prstGeom>
          <a:noFill/>
          <a:ln w="9525">
            <a:noFill/>
            <a:miter lim="800000"/>
            <a:headEnd/>
            <a:tailEnd/>
          </a:ln>
        </p:spPr>
        <p:txBody>
          <a:bodyPr wrap="none" lIns="91426" tIns="45710" rIns="91426" bIns="45710">
            <a:spAutoFit/>
          </a:bodyPr>
          <a:lstStyle/>
          <a:p>
            <a:pPr algn="l" defTabSz="4291915">
              <a:spcBef>
                <a:spcPct val="0"/>
              </a:spcBef>
            </a:pPr>
            <a:endParaRPr lang="en-US" sz="1000" b="0">
              <a:cs typeface="Arial" panose="020B0604020202020204" pitchFamily="34" charset="0"/>
            </a:endParaRPr>
          </a:p>
        </p:txBody>
      </p:sp>
      <p:sp>
        <p:nvSpPr>
          <p:cNvPr id="1061" name="Text Box 905"/>
          <p:cNvSpPr txBox="1">
            <a:spLocks noChangeArrowheads="1"/>
          </p:cNvSpPr>
          <p:nvPr/>
        </p:nvSpPr>
        <p:spPr bwMode="auto">
          <a:xfrm>
            <a:off x="4511676" y="7795037"/>
            <a:ext cx="184702" cy="246201"/>
          </a:xfrm>
          <a:prstGeom prst="rect">
            <a:avLst/>
          </a:prstGeom>
          <a:noFill/>
          <a:ln w="9525">
            <a:noFill/>
            <a:miter lim="800000"/>
            <a:headEnd/>
            <a:tailEnd/>
          </a:ln>
        </p:spPr>
        <p:txBody>
          <a:bodyPr wrap="none" lIns="91426" tIns="45710" rIns="91426" bIns="45710">
            <a:spAutoFit/>
          </a:bodyPr>
          <a:lstStyle/>
          <a:p>
            <a:pPr algn="l" defTabSz="4291915">
              <a:spcBef>
                <a:spcPct val="0"/>
              </a:spcBef>
            </a:pPr>
            <a:endParaRPr lang="en-US" sz="1000" b="0">
              <a:cs typeface="Arial" panose="020B0604020202020204" pitchFamily="34" charset="0"/>
            </a:endParaRPr>
          </a:p>
        </p:txBody>
      </p:sp>
      <p:sp>
        <p:nvSpPr>
          <p:cNvPr id="1075" name="Text Box 740"/>
          <p:cNvSpPr txBox="1">
            <a:spLocks noChangeArrowheads="1"/>
          </p:cNvSpPr>
          <p:nvPr/>
        </p:nvSpPr>
        <p:spPr bwMode="auto">
          <a:xfrm>
            <a:off x="599089" y="5891474"/>
            <a:ext cx="14036040" cy="4247296"/>
          </a:xfrm>
          <a:prstGeom prst="rect">
            <a:avLst/>
          </a:prstGeom>
          <a:noFill/>
          <a:ln w="9525">
            <a:solidFill>
              <a:schemeClr val="tx2"/>
            </a:solidFill>
            <a:miter lim="800000"/>
            <a:headEnd/>
            <a:tailEnd/>
          </a:ln>
        </p:spPr>
        <p:txBody>
          <a:bodyPr lIns="91426" tIns="45710" rIns="91426" bIns="45710" anchor="t">
            <a:spAutoFit/>
          </a:bodyPr>
          <a:lstStyle/>
          <a:p>
            <a:r>
              <a:rPr lang="en-US" sz="3000" dirty="0">
                <a:latin typeface="Arial"/>
                <a:cs typeface="Arial"/>
              </a:rPr>
              <a:t>The goal of this project is to find the optimal </a:t>
            </a:r>
            <a:r>
              <a:rPr lang="en-US" sz="3000">
                <a:latin typeface="Arial"/>
                <a:cs typeface="Arial"/>
              </a:rPr>
              <a:t>data segmentation </a:t>
            </a:r>
            <a:r>
              <a:rPr lang="en-US" sz="3000" dirty="0">
                <a:latin typeface="Arial"/>
                <a:cs typeface="Arial"/>
              </a:rPr>
              <a:t>strategy for the BLAST bioinformatics application running on a high-performance computing cluster with hundreds of computing nodes. Presented in this poster are the initial results from the first four weeks focusing on the important factors that may affect the BLAST performance. We investigated the impact of database size, query size, number of nodes, multi-threading options, hardware capability, and sequence redundancy. The first four factors were found critical and will be studied in depth in the second stage of research.</a:t>
            </a:r>
          </a:p>
        </p:txBody>
      </p:sp>
      <p:sp>
        <p:nvSpPr>
          <p:cNvPr id="61" name="Text Box 1637"/>
          <p:cNvSpPr txBox="1">
            <a:spLocks noChangeArrowheads="1"/>
          </p:cNvSpPr>
          <p:nvPr/>
        </p:nvSpPr>
        <p:spPr bwMode="auto">
          <a:xfrm>
            <a:off x="35025330" y="20852930"/>
            <a:ext cx="2957799" cy="69984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lIns="83472" tIns="41736" rIns="83472" bIns="41736">
            <a:spAutoFit/>
          </a:bodyPr>
          <a:lstStyle/>
          <a:p>
            <a:pPr algn="ctr" defTabSz="4291915">
              <a:spcBef>
                <a:spcPct val="0"/>
              </a:spcBef>
              <a:defRPr/>
            </a:pPr>
            <a:r>
              <a:rPr lang="en-US" sz="4000" dirty="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Conclusion</a:t>
            </a:r>
          </a:p>
        </p:txBody>
      </p:sp>
      <p:cxnSp>
        <p:nvCxnSpPr>
          <p:cNvPr id="5" name="Straight Connector 4"/>
          <p:cNvCxnSpPr/>
          <p:nvPr/>
        </p:nvCxnSpPr>
        <p:spPr>
          <a:xfrm>
            <a:off x="599089" y="4472166"/>
            <a:ext cx="42919174" cy="0"/>
          </a:xfrm>
          <a:prstGeom prst="line">
            <a:avLst/>
          </a:prstGeom>
          <a:ln w="57150">
            <a:solidFill>
              <a:schemeClr val="tx2">
                <a:lumMod val="60000"/>
                <a:lumOff val="40000"/>
              </a:schemeClr>
            </a:solidFill>
          </a:ln>
        </p:spPr>
        <p:style>
          <a:lnRef idx="2">
            <a:schemeClr val="dk1"/>
          </a:lnRef>
          <a:fillRef idx="0">
            <a:schemeClr val="dk1"/>
          </a:fillRef>
          <a:effectRef idx="1">
            <a:schemeClr val="dk1"/>
          </a:effectRef>
          <a:fontRef idx="minor">
            <a:schemeClr val="tx1"/>
          </a:fontRef>
        </p:style>
      </p:cxn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3609" y="452408"/>
            <a:ext cx="12327308" cy="2568641"/>
          </a:xfrm>
          <a:prstGeom prst="rect">
            <a:avLst/>
          </a:prstGeom>
        </p:spPr>
      </p:pic>
      <p:sp>
        <p:nvSpPr>
          <p:cNvPr id="8" name="Rectangle 7"/>
          <p:cNvSpPr/>
          <p:nvPr/>
        </p:nvSpPr>
        <p:spPr>
          <a:xfrm>
            <a:off x="415589" y="3472171"/>
            <a:ext cx="16301707" cy="830997"/>
          </a:xfrm>
          <a:prstGeom prst="rect">
            <a:avLst/>
          </a:prstGeom>
        </p:spPr>
        <p:txBody>
          <a:bodyPr wrap="none" lIns="91440" tIns="45720" rIns="91440" bIns="45720" anchor="t">
            <a:spAutoFit/>
          </a:bodyPr>
          <a:lstStyle/>
          <a:p>
            <a:pPr algn="ctr">
              <a:spcBef>
                <a:spcPts val="1200"/>
              </a:spcBef>
            </a:pPr>
            <a:r>
              <a:rPr lang="en-US" sz="4800">
                <a:latin typeface="Arial"/>
                <a:cs typeface="Arial"/>
              </a:rPr>
              <a:t>Trinity Cheng</a:t>
            </a:r>
            <a:r>
              <a:rPr lang="en-US" sz="4800" baseline="30000">
                <a:latin typeface="Arial"/>
                <a:cs typeface="Arial"/>
              </a:rPr>
              <a:t>1,3</a:t>
            </a:r>
            <a:r>
              <a:rPr lang="en-US" sz="4800">
                <a:latin typeface="Arial"/>
                <a:cs typeface="Arial"/>
              </a:rPr>
              <a:t>, Pei-Ju Chin, PhD</a:t>
            </a:r>
            <a:r>
              <a:rPr lang="en-US" sz="4800" baseline="30000">
                <a:latin typeface="Arial"/>
                <a:cs typeface="Arial"/>
              </a:rPr>
              <a:t>2</a:t>
            </a:r>
            <a:r>
              <a:rPr lang="en-US" sz="4800">
                <a:latin typeface="Arial"/>
                <a:cs typeface="Arial"/>
              </a:rPr>
              <a:t>, Mike </a:t>
            </a:r>
            <a:r>
              <a:rPr lang="en-US" sz="4800" err="1">
                <a:latin typeface="Arial"/>
                <a:cs typeface="Arial"/>
              </a:rPr>
              <a:t>Mikailov</a:t>
            </a:r>
            <a:r>
              <a:rPr lang="en-US" sz="4800">
                <a:latin typeface="Arial"/>
                <a:cs typeface="Arial"/>
              </a:rPr>
              <a:t>, PhD</a:t>
            </a:r>
            <a:r>
              <a:rPr lang="en-US" sz="4800" baseline="30000">
                <a:latin typeface="Arial"/>
                <a:cs typeface="Arial"/>
              </a:rPr>
              <a:t>1</a:t>
            </a:r>
          </a:p>
        </p:txBody>
      </p:sp>
      <p:sp>
        <p:nvSpPr>
          <p:cNvPr id="7" name="TextBox 6"/>
          <p:cNvSpPr txBox="1"/>
          <p:nvPr/>
        </p:nvSpPr>
        <p:spPr>
          <a:xfrm>
            <a:off x="490379" y="32213715"/>
            <a:ext cx="5588611" cy="584775"/>
          </a:xfrm>
          <a:prstGeom prst="rect">
            <a:avLst/>
          </a:prstGeom>
          <a:noFill/>
        </p:spPr>
        <p:txBody>
          <a:bodyPr wrap="square" rtlCol="0">
            <a:spAutoFit/>
          </a:bodyPr>
          <a:lstStyle/>
          <a:p>
            <a:r>
              <a:rPr lang="en-US" sz="3200">
                <a:solidFill>
                  <a:schemeClr val="accent1"/>
                </a:solidFill>
              </a:rPr>
              <a:t>www.fda.gov</a:t>
            </a:r>
          </a:p>
        </p:txBody>
      </p:sp>
      <p:sp>
        <p:nvSpPr>
          <p:cNvPr id="56" name="Text Box 740"/>
          <p:cNvSpPr txBox="1">
            <a:spLocks noChangeArrowheads="1"/>
          </p:cNvSpPr>
          <p:nvPr/>
        </p:nvSpPr>
        <p:spPr bwMode="auto">
          <a:xfrm>
            <a:off x="29482223" y="21799585"/>
            <a:ext cx="14036040" cy="4247296"/>
          </a:xfrm>
          <a:prstGeom prst="rect">
            <a:avLst/>
          </a:prstGeom>
          <a:noFill/>
          <a:ln w="9525">
            <a:solidFill>
              <a:schemeClr val="tx2"/>
            </a:solidFill>
            <a:miter lim="800000"/>
            <a:headEnd/>
            <a:tailEnd/>
          </a:ln>
        </p:spPr>
        <p:txBody>
          <a:bodyPr lIns="91426" tIns="45710" rIns="91426" bIns="45710">
            <a:spAutoFit/>
          </a:bodyPr>
          <a:lstStyle/>
          <a:p>
            <a:r>
              <a:rPr lang="en-US" sz="3000" dirty="0">
                <a:cs typeface="Arial" panose="020B0604020202020204" pitchFamily="34" charset="0"/>
              </a:rPr>
              <a:t>To find the optimal data partitioning for BLAST, five factors were investigated in the first stage of this project. The approach of simultaneous evaluation with multiple nodes was used to quickly construct a 3D mesh for analyzing the solution space. Phantom databases were created to study the sequence redundancy. Experiment data show that the database size, query size, and multi-threading option are significant for the runtime, while reducing query size is more effective than reducing the database size. These findings will guide the second stage of this project to develop a benchmark suite for estimating BLAST performance for HPC clusters.</a:t>
            </a:r>
          </a:p>
        </p:txBody>
      </p:sp>
      <p:sp>
        <p:nvSpPr>
          <p:cNvPr id="59" name="Text Box 740"/>
          <p:cNvSpPr txBox="1">
            <a:spLocks noChangeArrowheads="1"/>
          </p:cNvSpPr>
          <p:nvPr/>
        </p:nvSpPr>
        <p:spPr bwMode="auto">
          <a:xfrm>
            <a:off x="29482223" y="30827633"/>
            <a:ext cx="14036040" cy="1569640"/>
          </a:xfrm>
          <a:prstGeom prst="rect">
            <a:avLst/>
          </a:prstGeom>
          <a:noFill/>
          <a:ln w="9525">
            <a:noFill/>
            <a:miter lim="800000"/>
            <a:headEnd/>
            <a:tailEnd/>
          </a:ln>
        </p:spPr>
        <p:txBody>
          <a:bodyPr lIns="91426" tIns="45710" rIns="91426" bIns="45710" anchor="t">
            <a:spAutoFit/>
          </a:bodyPr>
          <a:lstStyle/>
          <a:p>
            <a:r>
              <a:rPr lang="en-US" dirty="0">
                <a:latin typeface="Arial"/>
                <a:cs typeface="Arial"/>
              </a:rPr>
              <a:t>This study was supported by ORISE. The mention of commercial products herein is not to be construed as either an actual or implied endorsement of such products by the Department of Health and Human Services. The author thanks Dr. Kenny Cha, Dr. Arifa Khan, and the CDRH HPC team for their guidance and advice. </a:t>
            </a:r>
            <a:endParaRPr lang="en-US" dirty="0">
              <a:cs typeface="Arial" panose="020B0604020202020204" pitchFamily="34" charset="0"/>
            </a:endParaRPr>
          </a:p>
        </p:txBody>
      </p:sp>
      <p:sp>
        <p:nvSpPr>
          <p:cNvPr id="33" name="Text Box 1637">
            <a:extLst>
              <a:ext uri="{FF2B5EF4-FFF2-40B4-BE49-F238E27FC236}">
                <a16:creationId xmlns:a16="http://schemas.microsoft.com/office/drawing/2014/main" id="{DC1F27B7-F299-4763-88F6-F206D0AEB443}"/>
              </a:ext>
            </a:extLst>
          </p:cNvPr>
          <p:cNvSpPr txBox="1">
            <a:spLocks noChangeArrowheads="1"/>
          </p:cNvSpPr>
          <p:nvPr/>
        </p:nvSpPr>
        <p:spPr bwMode="auto">
          <a:xfrm>
            <a:off x="6636191" y="4978897"/>
            <a:ext cx="2250876" cy="69984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lIns="83472" tIns="41736" rIns="83472" bIns="41736">
            <a:spAutoFit/>
          </a:bodyPr>
          <a:lstStyle/>
          <a:p>
            <a:pPr algn="ctr" defTabSz="4291915">
              <a:spcBef>
                <a:spcPct val="0"/>
              </a:spcBef>
              <a:defRPr/>
            </a:pPr>
            <a:r>
              <a:rPr lang="en-US" sz="4000" dirty="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Abstract</a:t>
            </a:r>
          </a:p>
        </p:txBody>
      </p:sp>
      <p:sp>
        <p:nvSpPr>
          <p:cNvPr id="48" name="Text Box 740">
            <a:extLst>
              <a:ext uri="{FF2B5EF4-FFF2-40B4-BE49-F238E27FC236}">
                <a16:creationId xmlns:a16="http://schemas.microsoft.com/office/drawing/2014/main" id="{79A3C498-42C4-4662-910C-DB90D0BFEF71}"/>
              </a:ext>
            </a:extLst>
          </p:cNvPr>
          <p:cNvSpPr txBox="1">
            <a:spLocks noChangeArrowheads="1"/>
          </p:cNvSpPr>
          <p:nvPr/>
        </p:nvSpPr>
        <p:spPr bwMode="auto">
          <a:xfrm>
            <a:off x="637189" y="11491349"/>
            <a:ext cx="14036040" cy="7940615"/>
          </a:xfrm>
          <a:prstGeom prst="rect">
            <a:avLst/>
          </a:prstGeom>
          <a:noFill/>
          <a:ln w="9525">
            <a:solidFill>
              <a:schemeClr val="tx2"/>
            </a:solidFill>
            <a:miter lim="800000"/>
            <a:headEnd/>
            <a:tailEnd/>
          </a:ln>
        </p:spPr>
        <p:txBody>
          <a:bodyPr wrap="square" lIns="91426" tIns="45710" rIns="91426" bIns="45710" anchor="t">
            <a:spAutoFit/>
          </a:bodyPr>
          <a:lstStyle/>
          <a:p>
            <a:r>
              <a:rPr lang="en-US" sz="3000" dirty="0">
                <a:latin typeface="Arial"/>
                <a:cs typeface="Arial"/>
              </a:rPr>
              <a:t>The Basic Local Alignment Search Tool (BLAST) is a software package developed by NIH/NCBI for comparing biological sequences, such as DNA or amino acid sequences. Since its development in 1990, BLAST has become one of the most widely used bioinformatics applications, with the original publication cited more than 94 thousand times.</a:t>
            </a:r>
            <a:r>
              <a:rPr lang="en-US" sz="3000" baseline="30000" dirty="0">
                <a:latin typeface="Arial"/>
                <a:cs typeface="Arial"/>
              </a:rPr>
              <a:t>1</a:t>
            </a:r>
            <a:r>
              <a:rPr lang="en-US" sz="3000" dirty="0">
                <a:latin typeface="Arial"/>
                <a:cs typeface="Arial"/>
              </a:rPr>
              <a:t> BLAST finds matching sequences between two user-provided files: the database file and the query, which both frequently have millions of lines of text, making BLAST computationally challenging and suitable for high-performance computing (HPC). Mikailov et al proposed the dual segmentation method, which divides the database file into </a:t>
            </a:r>
            <a:r>
              <a:rPr lang="en-US" sz="3000" i="1" dirty="0">
                <a:latin typeface="Arial"/>
                <a:cs typeface="Arial"/>
              </a:rPr>
              <a:t>m</a:t>
            </a:r>
            <a:r>
              <a:rPr lang="en-US" sz="3000" dirty="0">
                <a:latin typeface="Arial"/>
                <a:cs typeface="Arial"/>
              </a:rPr>
              <a:t> fragments and the query file into </a:t>
            </a:r>
            <a:r>
              <a:rPr lang="en-US" sz="3000" i="1" dirty="0">
                <a:latin typeface="Arial"/>
                <a:cs typeface="Arial"/>
              </a:rPr>
              <a:t>n</a:t>
            </a:r>
            <a:r>
              <a:rPr lang="en-US" sz="3000" dirty="0">
                <a:latin typeface="Arial"/>
                <a:cs typeface="Arial"/>
              </a:rPr>
              <a:t> fragments for </a:t>
            </a:r>
            <a:r>
              <a:rPr lang="en-US" sz="3000" i="1" dirty="0">
                <a:latin typeface="Arial"/>
                <a:cs typeface="Arial"/>
              </a:rPr>
              <a:t>m*n </a:t>
            </a:r>
            <a:r>
              <a:rPr lang="en-US" sz="3000" dirty="0">
                <a:latin typeface="Arial"/>
                <a:cs typeface="Arial"/>
              </a:rPr>
              <a:t>processing nodes on an HPC cluster.</a:t>
            </a:r>
            <a:r>
              <a:rPr lang="en-US" sz="3000" baseline="30000" dirty="0">
                <a:latin typeface="Arial"/>
                <a:cs typeface="Arial"/>
              </a:rPr>
              <a:t>2</a:t>
            </a:r>
            <a:r>
              <a:rPr lang="en-US" sz="3000" dirty="0">
                <a:latin typeface="Arial"/>
                <a:cs typeface="Arial"/>
              </a:rPr>
              <a:t> Although the experiment results demonstrated promising speedup, the optimal division of </a:t>
            </a:r>
            <a:r>
              <a:rPr lang="en-US" sz="3000" i="1" dirty="0">
                <a:latin typeface="Arial"/>
                <a:cs typeface="Arial"/>
              </a:rPr>
              <a:t>(</a:t>
            </a:r>
            <a:r>
              <a:rPr lang="en-US" sz="3000" i="1" dirty="0" err="1">
                <a:latin typeface="Arial"/>
                <a:cs typeface="Arial"/>
              </a:rPr>
              <a:t>m,n</a:t>
            </a:r>
            <a:r>
              <a:rPr lang="en-US" sz="3000" i="1" dirty="0">
                <a:latin typeface="Arial"/>
                <a:cs typeface="Arial"/>
              </a:rPr>
              <a:t>)</a:t>
            </a:r>
            <a:r>
              <a:rPr lang="en-US" sz="3000" dirty="0">
                <a:latin typeface="Arial"/>
                <a:cs typeface="Arial"/>
              </a:rPr>
              <a:t> is still unknown. In this study, we characterized the BLAST performance for a processing node by controlling five factors: database/query file size (Exp 1), number of processing nodes (Exp 2), multi-threading option (Exp 3), hardware capability (Exp 4), and sequence redundancy (Exp 5). </a:t>
            </a:r>
            <a:endParaRPr lang="en-US" sz="3000" dirty="0">
              <a:cs typeface="Arial" panose="020B0604020202020204" pitchFamily="34" charset="0"/>
            </a:endParaRPr>
          </a:p>
        </p:txBody>
      </p:sp>
      <p:sp>
        <p:nvSpPr>
          <p:cNvPr id="50" name="Text Box 1637">
            <a:extLst>
              <a:ext uri="{FF2B5EF4-FFF2-40B4-BE49-F238E27FC236}">
                <a16:creationId xmlns:a16="http://schemas.microsoft.com/office/drawing/2014/main" id="{E3DD7E0A-9AD7-4D3A-8E74-DA40A38A5B44}"/>
              </a:ext>
            </a:extLst>
          </p:cNvPr>
          <p:cNvSpPr txBox="1">
            <a:spLocks noChangeArrowheads="1"/>
          </p:cNvSpPr>
          <p:nvPr/>
        </p:nvSpPr>
        <p:spPr bwMode="auto">
          <a:xfrm>
            <a:off x="6182545" y="10543549"/>
            <a:ext cx="3158175" cy="69984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p>
            <a:pPr algn="ctr" defTabSz="4291915">
              <a:spcBef>
                <a:spcPct val="0"/>
              </a:spcBef>
              <a:defRPr/>
            </a:pPr>
            <a:r>
              <a:rPr lang="en-US" sz="4000" dirty="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Introduction</a:t>
            </a:r>
          </a:p>
        </p:txBody>
      </p:sp>
      <p:sp>
        <p:nvSpPr>
          <p:cNvPr id="52" name="Text Box 740">
            <a:extLst>
              <a:ext uri="{FF2B5EF4-FFF2-40B4-BE49-F238E27FC236}">
                <a16:creationId xmlns:a16="http://schemas.microsoft.com/office/drawing/2014/main" id="{B119ADCA-AB7E-4221-9E47-E5B067BF6509}"/>
              </a:ext>
            </a:extLst>
          </p:cNvPr>
          <p:cNvSpPr txBox="1">
            <a:spLocks noChangeArrowheads="1"/>
          </p:cNvSpPr>
          <p:nvPr/>
        </p:nvSpPr>
        <p:spPr bwMode="auto">
          <a:xfrm>
            <a:off x="632238" y="20946191"/>
            <a:ext cx="14002891" cy="3323967"/>
          </a:xfrm>
          <a:prstGeom prst="rect">
            <a:avLst/>
          </a:prstGeom>
          <a:noFill/>
          <a:ln w="9525">
            <a:solidFill>
              <a:schemeClr val="tx2"/>
            </a:solidFill>
            <a:miter lim="800000"/>
            <a:headEnd/>
            <a:tailEnd/>
          </a:ln>
        </p:spPr>
        <p:txBody>
          <a:bodyPr wrap="square" lIns="91426" tIns="45710" rIns="91426" bIns="45710" anchor="t">
            <a:spAutoFit/>
          </a:bodyPr>
          <a:lstStyle/>
          <a:p>
            <a:pPr marL="1646238" indent="-1646238" algn="l">
              <a:spcBef>
                <a:spcPts val="1200"/>
              </a:spcBef>
            </a:pPr>
            <a:r>
              <a:rPr lang="en-US" sz="3000" dirty="0">
                <a:latin typeface="Arial"/>
                <a:cs typeface="Arial"/>
              </a:rPr>
              <a:t>Goal: Investigate impact of number of database sequences (#database) and number of query sequences (#query) on runtime</a:t>
            </a:r>
            <a:endParaRPr lang="en-US" sz="3000">
              <a:latin typeface="Arial"/>
              <a:cs typeface="Arial"/>
            </a:endParaRPr>
          </a:p>
          <a:p>
            <a:pPr marL="1616075" indent="-1616075" algn="l">
              <a:spcBef>
                <a:spcPts val="1200"/>
              </a:spcBef>
            </a:pPr>
            <a:r>
              <a:rPr lang="en-US" sz="3000" dirty="0">
                <a:latin typeface="Arial"/>
                <a:cs typeface="Arial"/>
              </a:rPr>
              <a:t>Method: Run different combinations of #database and #query simultaneously on HPC clusters to measure runtime quickly</a:t>
            </a:r>
            <a:endParaRPr lang="en-US" sz="3000">
              <a:latin typeface="Arial"/>
              <a:cs typeface="Arial"/>
            </a:endParaRPr>
          </a:p>
          <a:p>
            <a:pPr algn="l">
              <a:spcBef>
                <a:spcPts val="1200"/>
              </a:spcBef>
            </a:pPr>
            <a:r>
              <a:rPr lang="en-US" sz="3000" dirty="0">
                <a:latin typeface="Arial"/>
                <a:cs typeface="Arial"/>
              </a:rPr>
              <a:t>Results: See blue mesh in Figure 1</a:t>
            </a:r>
          </a:p>
          <a:p>
            <a:pPr algn="l">
              <a:spcBef>
                <a:spcPts val="1200"/>
              </a:spcBef>
            </a:pPr>
            <a:r>
              <a:rPr lang="en-US" sz="3000" dirty="0">
                <a:latin typeface="Arial"/>
                <a:cs typeface="Arial"/>
              </a:rPr>
              <a:t>Finding: Tilted mesh =&gt; smaller #query runs faster than smaller #database</a:t>
            </a:r>
          </a:p>
        </p:txBody>
      </p:sp>
      <p:sp>
        <p:nvSpPr>
          <p:cNvPr id="53" name="Text Box 1637">
            <a:extLst>
              <a:ext uri="{FF2B5EF4-FFF2-40B4-BE49-F238E27FC236}">
                <a16:creationId xmlns:a16="http://schemas.microsoft.com/office/drawing/2014/main" id="{0442DD25-57E7-40F8-A6CF-419FDB9D343D}"/>
              </a:ext>
            </a:extLst>
          </p:cNvPr>
          <p:cNvSpPr txBox="1">
            <a:spLocks noChangeArrowheads="1"/>
          </p:cNvSpPr>
          <p:nvPr/>
        </p:nvSpPr>
        <p:spPr bwMode="auto">
          <a:xfrm>
            <a:off x="2859759" y="19970884"/>
            <a:ext cx="10573667" cy="69984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lIns="83472" tIns="41736" rIns="83472" bIns="41736">
            <a:spAutoFit/>
          </a:bodyPr>
          <a:lstStyle/>
          <a:p>
            <a:pPr algn="ctr" defTabSz="4291915">
              <a:spcBef>
                <a:spcPct val="0"/>
              </a:spcBef>
              <a:defRPr/>
            </a:pPr>
            <a:r>
              <a:rPr lang="en-US" sz="4000" dirty="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Exp 1: Runtime vs. #Database and #Query </a:t>
            </a:r>
          </a:p>
        </p:txBody>
      </p:sp>
      <p:sp>
        <p:nvSpPr>
          <p:cNvPr id="70" name="Text Box 740">
            <a:extLst>
              <a:ext uri="{FF2B5EF4-FFF2-40B4-BE49-F238E27FC236}">
                <a16:creationId xmlns:a16="http://schemas.microsoft.com/office/drawing/2014/main" id="{32421C23-A6CB-49ED-A345-1B019B15C6B3}"/>
              </a:ext>
            </a:extLst>
          </p:cNvPr>
          <p:cNvSpPr txBox="1">
            <a:spLocks noChangeArrowheads="1"/>
          </p:cNvSpPr>
          <p:nvPr/>
        </p:nvSpPr>
        <p:spPr bwMode="auto">
          <a:xfrm>
            <a:off x="15040656" y="23207777"/>
            <a:ext cx="14036040" cy="2862302"/>
          </a:xfrm>
          <a:prstGeom prst="rect">
            <a:avLst/>
          </a:prstGeom>
          <a:noFill/>
          <a:ln w="9525">
            <a:solidFill>
              <a:schemeClr val="tx2"/>
            </a:solidFill>
            <a:miter lim="800000"/>
            <a:headEnd/>
            <a:tailEnd/>
          </a:ln>
        </p:spPr>
        <p:txBody>
          <a:bodyPr lIns="91426" tIns="45710" rIns="91426" bIns="45710" anchor="t">
            <a:spAutoFit/>
          </a:bodyPr>
          <a:lstStyle/>
          <a:p>
            <a:pPr algn="l">
              <a:spcBef>
                <a:spcPts val="1200"/>
              </a:spcBef>
            </a:pPr>
            <a:r>
              <a:rPr lang="en-US" sz="3000" dirty="0">
                <a:latin typeface="Arial"/>
                <a:cs typeface="Arial"/>
              </a:rPr>
              <a:t>Goal: Investigate impact of hardware components</a:t>
            </a:r>
          </a:p>
          <a:p>
            <a:pPr algn="l">
              <a:spcBef>
                <a:spcPts val="1200"/>
              </a:spcBef>
            </a:pPr>
            <a:r>
              <a:rPr lang="en-US" sz="3000" dirty="0">
                <a:latin typeface="Arial"/>
                <a:cs typeface="Arial"/>
              </a:rPr>
              <a:t>Method: Repeat Exp 1 on 4 different node types in Table 1</a:t>
            </a:r>
          </a:p>
          <a:p>
            <a:pPr algn="l">
              <a:spcBef>
                <a:spcPts val="1200"/>
              </a:spcBef>
            </a:pPr>
            <a:r>
              <a:rPr lang="en-US" sz="3000" dirty="0">
                <a:latin typeface="Arial"/>
                <a:cs typeface="Arial"/>
              </a:rPr>
              <a:t>Results: Runtime relative to node type #1 shown in Figure 3</a:t>
            </a:r>
          </a:p>
          <a:p>
            <a:pPr algn="l">
              <a:spcBef>
                <a:spcPts val="1200"/>
              </a:spcBef>
            </a:pPr>
            <a:r>
              <a:rPr lang="en-US" sz="3000" dirty="0">
                <a:latin typeface="Arial"/>
                <a:cs typeface="Arial"/>
              </a:rPr>
              <a:t>Findings: Node type #3 is faster and more uniform; hard to predict performance by hardware specifications</a:t>
            </a:r>
          </a:p>
        </p:txBody>
      </p:sp>
      <p:sp>
        <p:nvSpPr>
          <p:cNvPr id="71" name="Text Box 1637">
            <a:extLst>
              <a:ext uri="{FF2B5EF4-FFF2-40B4-BE49-F238E27FC236}">
                <a16:creationId xmlns:a16="http://schemas.microsoft.com/office/drawing/2014/main" id="{063F70FA-99F9-4E07-B487-4DED4DAC7E36}"/>
              </a:ext>
            </a:extLst>
          </p:cNvPr>
          <p:cNvSpPr txBox="1">
            <a:spLocks noChangeArrowheads="1"/>
          </p:cNvSpPr>
          <p:nvPr/>
        </p:nvSpPr>
        <p:spPr bwMode="auto">
          <a:xfrm>
            <a:off x="18655460" y="22333407"/>
            <a:ext cx="7239421" cy="69984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lIns="83472" tIns="41736" rIns="83472" bIns="41736">
            <a:spAutoFit/>
          </a:bodyPr>
          <a:lstStyle/>
          <a:p>
            <a:pPr algn="ctr" defTabSz="4291915">
              <a:spcBef>
                <a:spcPct val="0"/>
              </a:spcBef>
              <a:defRPr/>
            </a:pPr>
            <a:r>
              <a:rPr lang="en-US" sz="4000" dirty="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Exp 4: Runtime vs. Hardware</a:t>
            </a:r>
          </a:p>
        </p:txBody>
      </p:sp>
      <p:sp>
        <p:nvSpPr>
          <p:cNvPr id="72" name="Text Box 740">
            <a:extLst>
              <a:ext uri="{FF2B5EF4-FFF2-40B4-BE49-F238E27FC236}">
                <a16:creationId xmlns:a16="http://schemas.microsoft.com/office/drawing/2014/main" id="{D7EF9326-D3B1-496B-81C5-F15BA01513E0}"/>
              </a:ext>
            </a:extLst>
          </p:cNvPr>
          <p:cNvSpPr txBox="1">
            <a:spLocks noChangeArrowheads="1"/>
          </p:cNvSpPr>
          <p:nvPr/>
        </p:nvSpPr>
        <p:spPr bwMode="auto">
          <a:xfrm>
            <a:off x="680364" y="25791513"/>
            <a:ext cx="13954481" cy="6401732"/>
          </a:xfrm>
          <a:prstGeom prst="rect">
            <a:avLst/>
          </a:prstGeom>
          <a:noFill/>
          <a:ln w="9525">
            <a:solidFill>
              <a:schemeClr val="tx2"/>
            </a:solidFill>
            <a:miter lim="800000"/>
            <a:headEnd/>
            <a:tailEnd/>
          </a:ln>
        </p:spPr>
        <p:txBody>
          <a:bodyPr wrap="square" lIns="91426" tIns="45710" rIns="91426" bIns="45710" anchor="t">
            <a:spAutoFit/>
          </a:bodyPr>
          <a:lstStyle/>
          <a:p>
            <a:pPr algn="l">
              <a:spcBef>
                <a:spcPts val="1200"/>
              </a:spcBef>
            </a:pPr>
            <a:r>
              <a:rPr lang="en-US" sz="3000" dirty="0">
                <a:latin typeface="Arial"/>
                <a:cs typeface="Arial"/>
              </a:rPr>
              <a:t>Goal: Investigate impact of number of nodes (#nodes) on runtime</a:t>
            </a:r>
          </a:p>
          <a:p>
            <a:pPr marL="1616075" indent="-1616075" algn="l">
              <a:spcBef>
                <a:spcPts val="1200"/>
              </a:spcBef>
            </a:pPr>
            <a:r>
              <a:rPr lang="en-US" sz="3000" dirty="0">
                <a:latin typeface="Arial"/>
                <a:cs typeface="Arial"/>
              </a:rPr>
              <a:t>Method: Based on the blue mesh in Figure 1, estimate the runtime of running a BLAST job with </a:t>
            </a:r>
            <a:r>
              <a:rPr lang="en-US" sz="3000" i="1" dirty="0">
                <a:latin typeface="Arial"/>
                <a:cs typeface="Arial"/>
              </a:rPr>
              <a:t>m*n</a:t>
            </a:r>
            <a:r>
              <a:rPr lang="en-US" sz="3000" dirty="0">
                <a:latin typeface="Arial"/>
                <a:cs typeface="Arial"/>
              </a:rPr>
              <a:t> nodes, where the database and query are divided into </a:t>
            </a:r>
            <a:r>
              <a:rPr lang="en-US" sz="3000" i="1" dirty="0">
                <a:latin typeface="Arial"/>
                <a:cs typeface="Arial"/>
              </a:rPr>
              <a:t>m</a:t>
            </a:r>
            <a:r>
              <a:rPr lang="en-US" sz="3000" dirty="0">
                <a:latin typeface="Arial"/>
                <a:cs typeface="Arial"/>
              </a:rPr>
              <a:t> and </a:t>
            </a:r>
            <a:r>
              <a:rPr lang="en-US" sz="3000" i="1" dirty="0">
                <a:latin typeface="Arial"/>
                <a:cs typeface="Arial"/>
              </a:rPr>
              <a:t>n</a:t>
            </a:r>
            <a:r>
              <a:rPr lang="en-US" sz="3000" dirty="0">
                <a:latin typeface="Arial"/>
                <a:cs typeface="Arial"/>
              </a:rPr>
              <a:t> fragments, respectively, for each node</a:t>
            </a:r>
          </a:p>
          <a:p>
            <a:pPr marL="914328" lvl="1" indent="-457200" algn="l">
              <a:spcBef>
                <a:spcPts val="1200"/>
              </a:spcBef>
              <a:buFont typeface="Arial" panose="020B0604020202020204" pitchFamily="34" charset="0"/>
              <a:buChar char="•"/>
            </a:pPr>
            <a:r>
              <a:rPr lang="en-US" sz="3000" dirty="0">
                <a:latin typeface="Arial"/>
                <a:cs typeface="Arial"/>
              </a:rPr>
              <a:t>#Database = 523,449 sequences</a:t>
            </a:r>
          </a:p>
          <a:p>
            <a:pPr marL="914328" lvl="1" indent="-457200" algn="l">
              <a:spcBef>
                <a:spcPts val="1200"/>
              </a:spcBef>
              <a:buFont typeface="Arial" panose="020B0604020202020204" pitchFamily="34" charset="0"/>
              <a:buChar char="•"/>
            </a:pPr>
            <a:r>
              <a:rPr lang="en-US" sz="3000" dirty="0">
                <a:latin typeface="Arial"/>
                <a:cs typeface="Arial"/>
              </a:rPr>
              <a:t>#Query = 73,102,023 sequences</a:t>
            </a:r>
          </a:p>
          <a:p>
            <a:pPr marL="1616075" indent="-1616075" algn="l">
              <a:spcBef>
                <a:spcPts val="1200"/>
              </a:spcBef>
            </a:pPr>
            <a:r>
              <a:rPr lang="en-US" sz="3000" dirty="0">
                <a:latin typeface="Arial"/>
                <a:cs typeface="Arial"/>
              </a:rPr>
              <a:t>Results: See red contour (4,096 nodes) and orange contour (2,048 nodes) in Figure 1</a:t>
            </a:r>
          </a:p>
          <a:p>
            <a:pPr marL="1768475" indent="-1768475" algn="l">
              <a:spcBef>
                <a:spcPts val="1200"/>
              </a:spcBef>
            </a:pPr>
            <a:r>
              <a:rPr lang="en-US" sz="3000" dirty="0">
                <a:latin typeface="Arial"/>
                <a:cs typeface="Arial"/>
              </a:rPr>
              <a:t>Findings: For either contour, the optimal solution is near the minimum #query; contour with fewer #node moves uphill due to the distribution of the same workload among fewer processors</a:t>
            </a:r>
          </a:p>
        </p:txBody>
      </p:sp>
      <p:sp>
        <p:nvSpPr>
          <p:cNvPr id="73" name="Text Box 1637">
            <a:extLst>
              <a:ext uri="{FF2B5EF4-FFF2-40B4-BE49-F238E27FC236}">
                <a16:creationId xmlns:a16="http://schemas.microsoft.com/office/drawing/2014/main" id="{75D6FD0C-2538-4749-AFA1-9E12A08394C8}"/>
              </a:ext>
            </a:extLst>
          </p:cNvPr>
          <p:cNvSpPr txBox="1">
            <a:spLocks noChangeArrowheads="1"/>
          </p:cNvSpPr>
          <p:nvPr/>
        </p:nvSpPr>
        <p:spPr bwMode="auto">
          <a:xfrm>
            <a:off x="4161128" y="24821093"/>
            <a:ext cx="6752108" cy="69984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lIns="83472" tIns="41736" rIns="83472" bIns="41736">
            <a:spAutoFit/>
          </a:bodyPr>
          <a:lstStyle/>
          <a:p>
            <a:pPr algn="ctr" defTabSz="4291915">
              <a:spcBef>
                <a:spcPct val="0"/>
              </a:spcBef>
              <a:defRPr/>
            </a:pPr>
            <a:r>
              <a:rPr lang="en-US" sz="4000" dirty="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Exp 2: Runtime vs. #Nodes</a:t>
            </a:r>
          </a:p>
        </p:txBody>
      </p:sp>
      <p:sp>
        <p:nvSpPr>
          <p:cNvPr id="75" name="Text Box 740">
            <a:extLst>
              <a:ext uri="{FF2B5EF4-FFF2-40B4-BE49-F238E27FC236}">
                <a16:creationId xmlns:a16="http://schemas.microsoft.com/office/drawing/2014/main" id="{CF23C9F0-66C2-44E1-A2C5-33602D202B5C}"/>
              </a:ext>
            </a:extLst>
          </p:cNvPr>
          <p:cNvSpPr txBox="1">
            <a:spLocks noChangeArrowheads="1"/>
          </p:cNvSpPr>
          <p:nvPr/>
        </p:nvSpPr>
        <p:spPr bwMode="auto">
          <a:xfrm>
            <a:off x="15040656" y="15205961"/>
            <a:ext cx="14036040" cy="2862302"/>
          </a:xfrm>
          <a:prstGeom prst="rect">
            <a:avLst/>
          </a:prstGeom>
          <a:noFill/>
          <a:ln w="9525">
            <a:solidFill>
              <a:schemeClr val="tx2"/>
            </a:solidFill>
            <a:miter lim="800000"/>
            <a:headEnd/>
            <a:tailEnd/>
          </a:ln>
        </p:spPr>
        <p:txBody>
          <a:bodyPr lIns="91426" tIns="45710" rIns="91426" bIns="45710" anchor="t">
            <a:spAutoFit/>
          </a:bodyPr>
          <a:lstStyle/>
          <a:p>
            <a:pPr marL="1036638" indent="-1036638" algn="l">
              <a:spcBef>
                <a:spcPts val="1200"/>
              </a:spcBef>
            </a:pPr>
            <a:r>
              <a:rPr lang="en-US" sz="3000" dirty="0">
                <a:latin typeface="Arial"/>
                <a:cs typeface="Arial"/>
              </a:rPr>
              <a:t>Goal: Investigate impact of multi-threading (MT) supported by the latest BLAST released in June 2021</a:t>
            </a:r>
          </a:p>
          <a:p>
            <a:pPr algn="l">
              <a:spcBef>
                <a:spcPts val="1200"/>
              </a:spcBef>
            </a:pPr>
            <a:r>
              <a:rPr lang="en-US" sz="3000" dirty="0">
                <a:latin typeface="Arial"/>
                <a:cs typeface="Arial"/>
              </a:rPr>
              <a:t>Method: Compare splitting-by-database vs. splitting-by-query</a:t>
            </a:r>
          </a:p>
          <a:p>
            <a:pPr algn="l">
              <a:spcBef>
                <a:spcPts val="1200"/>
              </a:spcBef>
            </a:pPr>
            <a:r>
              <a:rPr lang="en-US" sz="3000" dirty="0">
                <a:latin typeface="Arial"/>
                <a:cs typeface="Arial"/>
              </a:rPr>
              <a:t>Results: See Figure 2</a:t>
            </a:r>
          </a:p>
          <a:p>
            <a:pPr algn="l">
              <a:spcBef>
                <a:spcPts val="1200"/>
              </a:spcBef>
            </a:pPr>
            <a:r>
              <a:rPr lang="en-US" sz="3000" dirty="0">
                <a:latin typeface="Arial"/>
                <a:cs typeface="Arial"/>
              </a:rPr>
              <a:t>Finding: Splitting-by-query reduced runtime to 44%</a:t>
            </a:r>
          </a:p>
        </p:txBody>
      </p:sp>
      <p:sp>
        <p:nvSpPr>
          <p:cNvPr id="76" name="Text Box 1637">
            <a:extLst>
              <a:ext uri="{FF2B5EF4-FFF2-40B4-BE49-F238E27FC236}">
                <a16:creationId xmlns:a16="http://schemas.microsoft.com/office/drawing/2014/main" id="{65BCC555-BB5B-4949-9A1C-A859BEB10B7F}"/>
              </a:ext>
            </a:extLst>
          </p:cNvPr>
          <p:cNvSpPr txBox="1">
            <a:spLocks noChangeArrowheads="1"/>
          </p:cNvSpPr>
          <p:nvPr/>
        </p:nvSpPr>
        <p:spPr bwMode="auto">
          <a:xfrm>
            <a:off x="17458339" y="14158998"/>
            <a:ext cx="8888910" cy="69984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lIns="83472" tIns="41736" rIns="83472" bIns="41736">
            <a:spAutoFit/>
          </a:bodyPr>
          <a:lstStyle/>
          <a:p>
            <a:pPr algn="ctr" defTabSz="4291915">
              <a:spcBef>
                <a:spcPct val="0"/>
              </a:spcBef>
              <a:defRPr/>
            </a:pPr>
            <a:r>
              <a:rPr lang="en-US" sz="4000" dirty="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Exp 3: Runtime vs. Multi-Threading</a:t>
            </a:r>
          </a:p>
        </p:txBody>
      </p:sp>
      <p:sp>
        <p:nvSpPr>
          <p:cNvPr id="77" name="Text Box 740">
            <a:extLst>
              <a:ext uri="{FF2B5EF4-FFF2-40B4-BE49-F238E27FC236}">
                <a16:creationId xmlns:a16="http://schemas.microsoft.com/office/drawing/2014/main" id="{2BDC7A11-5145-4FEF-9A30-9641311C9601}"/>
              </a:ext>
            </a:extLst>
          </p:cNvPr>
          <p:cNvSpPr txBox="1">
            <a:spLocks noChangeArrowheads="1"/>
          </p:cNvSpPr>
          <p:nvPr/>
        </p:nvSpPr>
        <p:spPr bwMode="auto">
          <a:xfrm>
            <a:off x="29482223" y="14150985"/>
            <a:ext cx="13827086" cy="2400637"/>
          </a:xfrm>
          <a:prstGeom prst="rect">
            <a:avLst/>
          </a:prstGeom>
          <a:noFill/>
          <a:ln w="9525">
            <a:solidFill>
              <a:schemeClr val="tx2"/>
            </a:solidFill>
            <a:miter lim="800000"/>
            <a:headEnd/>
            <a:tailEnd/>
          </a:ln>
        </p:spPr>
        <p:txBody>
          <a:bodyPr wrap="square" lIns="91426" tIns="45710" rIns="91426" bIns="45710" anchor="t">
            <a:spAutoFit/>
          </a:bodyPr>
          <a:lstStyle/>
          <a:p>
            <a:pPr algn="l">
              <a:spcBef>
                <a:spcPts val="1200"/>
              </a:spcBef>
            </a:pPr>
            <a:r>
              <a:rPr lang="en-US" sz="3000" dirty="0">
                <a:latin typeface="Arial"/>
                <a:cs typeface="Arial"/>
              </a:rPr>
              <a:t>Goal: Investigate impact of repeated sequences (redundancy) on runtime</a:t>
            </a:r>
          </a:p>
          <a:p>
            <a:pPr algn="l">
              <a:spcBef>
                <a:spcPts val="1200"/>
              </a:spcBef>
            </a:pPr>
            <a:r>
              <a:rPr lang="en-US" sz="3000" dirty="0">
                <a:latin typeface="Arial"/>
                <a:cs typeface="Arial"/>
              </a:rPr>
              <a:t>Method: Create “phantom” databases with controllable redundancy</a:t>
            </a:r>
          </a:p>
          <a:p>
            <a:pPr algn="l">
              <a:spcBef>
                <a:spcPts val="1200"/>
              </a:spcBef>
            </a:pPr>
            <a:r>
              <a:rPr lang="en-US" sz="3000" dirty="0">
                <a:latin typeface="Arial"/>
                <a:cs typeface="Arial"/>
              </a:rPr>
              <a:t>Results: See Figure 4</a:t>
            </a:r>
          </a:p>
          <a:p>
            <a:pPr algn="l">
              <a:spcBef>
                <a:spcPts val="1200"/>
              </a:spcBef>
            </a:pPr>
            <a:r>
              <a:rPr lang="en-US" sz="3000" dirty="0">
                <a:latin typeface="Arial"/>
                <a:cs typeface="Arial"/>
              </a:rPr>
              <a:t>Finding: Redundancy seems to have little effect on runtime </a:t>
            </a:r>
          </a:p>
        </p:txBody>
      </p:sp>
      <p:sp>
        <p:nvSpPr>
          <p:cNvPr id="78" name="Text Box 1637">
            <a:extLst>
              <a:ext uri="{FF2B5EF4-FFF2-40B4-BE49-F238E27FC236}">
                <a16:creationId xmlns:a16="http://schemas.microsoft.com/office/drawing/2014/main" id="{1EFF4C57-B5AB-4018-B6A7-306E2E80A130}"/>
              </a:ext>
            </a:extLst>
          </p:cNvPr>
          <p:cNvSpPr txBox="1">
            <a:spLocks noChangeArrowheads="1"/>
          </p:cNvSpPr>
          <p:nvPr/>
        </p:nvSpPr>
        <p:spPr bwMode="auto">
          <a:xfrm>
            <a:off x="31376199" y="13276615"/>
            <a:ext cx="10681068" cy="69984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lIns="83472" tIns="41736" rIns="83472" bIns="41736">
            <a:spAutoFit/>
          </a:bodyPr>
          <a:lstStyle/>
          <a:p>
            <a:pPr algn="ctr" defTabSz="4291915">
              <a:spcBef>
                <a:spcPct val="0"/>
              </a:spcBef>
              <a:defRPr/>
            </a:pPr>
            <a:r>
              <a:rPr lang="en-US" sz="400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Exp 5</a:t>
            </a:r>
            <a:r>
              <a:rPr lang="en-US" sz="4000" dirty="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400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Runtime vs. </a:t>
            </a:r>
            <a:r>
              <a:rPr lang="en-US" sz="4000" dirty="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Sequence Redundancy </a:t>
            </a:r>
          </a:p>
        </p:txBody>
      </p:sp>
      <p:sp>
        <p:nvSpPr>
          <p:cNvPr id="44" name="Text Box 740">
            <a:extLst>
              <a:ext uri="{FF2B5EF4-FFF2-40B4-BE49-F238E27FC236}">
                <a16:creationId xmlns:a16="http://schemas.microsoft.com/office/drawing/2014/main" id="{9C83A069-B07B-4CA4-A9A5-3AE79152200F}"/>
              </a:ext>
            </a:extLst>
          </p:cNvPr>
          <p:cNvSpPr txBox="1">
            <a:spLocks noChangeArrowheads="1"/>
          </p:cNvSpPr>
          <p:nvPr/>
        </p:nvSpPr>
        <p:spPr bwMode="auto">
          <a:xfrm>
            <a:off x="21286772" y="18503379"/>
            <a:ext cx="7647647" cy="2862302"/>
          </a:xfrm>
          <a:prstGeom prst="rect">
            <a:avLst/>
          </a:prstGeom>
          <a:noFill/>
          <a:ln w="9525">
            <a:noFill/>
            <a:miter lim="800000"/>
            <a:headEnd/>
            <a:tailEnd/>
          </a:ln>
        </p:spPr>
        <p:txBody>
          <a:bodyPr wrap="square" lIns="91426" tIns="45710" rIns="91426" bIns="45710" anchor="t">
            <a:spAutoFit/>
          </a:bodyPr>
          <a:lstStyle/>
          <a:p>
            <a:r>
              <a:rPr lang="en-US" sz="3000" b="0" dirty="0">
                <a:latin typeface="Arial"/>
                <a:cs typeface="Arial"/>
              </a:rPr>
              <a:t>Figure 2. With 4 cores, MT by splitting database (center) reduced runtime to 96.7% compared to serial (left), whereas MT by splitting query reduced the runtime to 42.7%. #database </a:t>
            </a:r>
            <a:r>
              <a:rPr lang="en-US" sz="3000" b="0" i="1" dirty="0">
                <a:latin typeface="Arial"/>
                <a:cs typeface="Arial"/>
              </a:rPr>
              <a:t>d</a:t>
            </a:r>
            <a:r>
              <a:rPr lang="en-US" sz="3000" b="0" dirty="0">
                <a:latin typeface="Arial"/>
                <a:cs typeface="Arial"/>
              </a:rPr>
              <a:t> = 8,179 and #query </a:t>
            </a:r>
            <a:r>
              <a:rPr lang="en-US" sz="3000" b="0" i="1" dirty="0">
                <a:latin typeface="Arial"/>
                <a:cs typeface="Arial"/>
              </a:rPr>
              <a:t>q</a:t>
            </a:r>
            <a:r>
              <a:rPr lang="en-US" sz="3000" b="0" dirty="0">
                <a:latin typeface="Arial"/>
                <a:cs typeface="Arial"/>
              </a:rPr>
              <a:t> = 89,258 were used. </a:t>
            </a:r>
          </a:p>
        </p:txBody>
      </p:sp>
      <p:sp>
        <p:nvSpPr>
          <p:cNvPr id="45" name="Text Box 740">
            <a:extLst>
              <a:ext uri="{FF2B5EF4-FFF2-40B4-BE49-F238E27FC236}">
                <a16:creationId xmlns:a16="http://schemas.microsoft.com/office/drawing/2014/main" id="{7390ABCE-4A86-4AB4-9A09-B69844DF0E69}"/>
              </a:ext>
            </a:extLst>
          </p:cNvPr>
          <p:cNvSpPr txBox="1">
            <a:spLocks noChangeArrowheads="1"/>
          </p:cNvSpPr>
          <p:nvPr/>
        </p:nvSpPr>
        <p:spPr bwMode="auto">
          <a:xfrm>
            <a:off x="29490480" y="16954787"/>
            <a:ext cx="6821816" cy="3785632"/>
          </a:xfrm>
          <a:prstGeom prst="rect">
            <a:avLst/>
          </a:prstGeom>
          <a:noFill/>
          <a:ln w="9525">
            <a:noFill/>
            <a:miter lim="800000"/>
            <a:headEnd/>
            <a:tailEnd/>
          </a:ln>
        </p:spPr>
        <p:txBody>
          <a:bodyPr wrap="square" lIns="91426" tIns="45710" rIns="91426" bIns="45710" anchor="t">
            <a:spAutoFit/>
          </a:bodyPr>
          <a:lstStyle/>
          <a:p>
            <a:r>
              <a:rPr lang="en-US" sz="3000" b="0" dirty="0">
                <a:latin typeface="Arial"/>
                <a:cs typeface="Arial"/>
              </a:rPr>
              <a:t>Figure 4. From left to right, BLAST runtime with 10k unique database, 10k redundant database, 50k unique database, 50k redundant database. The 10k redundant database had a runtime 102% of the 10k unique, and the 50k redundant database had a runtime 98% of the unique. </a:t>
            </a:r>
          </a:p>
        </p:txBody>
      </p:sp>
      <p:sp>
        <p:nvSpPr>
          <p:cNvPr id="46" name="Text Box 740">
            <a:extLst>
              <a:ext uri="{FF2B5EF4-FFF2-40B4-BE49-F238E27FC236}">
                <a16:creationId xmlns:a16="http://schemas.microsoft.com/office/drawing/2014/main" id="{D0AC86A7-C0C2-4B7B-A574-10D3609E4A6E}"/>
              </a:ext>
            </a:extLst>
          </p:cNvPr>
          <p:cNvSpPr txBox="1">
            <a:spLocks noChangeArrowheads="1"/>
          </p:cNvSpPr>
          <p:nvPr/>
        </p:nvSpPr>
        <p:spPr bwMode="auto">
          <a:xfrm>
            <a:off x="14982740" y="11933278"/>
            <a:ext cx="14069191" cy="1938972"/>
          </a:xfrm>
          <a:prstGeom prst="rect">
            <a:avLst/>
          </a:prstGeom>
          <a:noFill/>
          <a:ln w="9525">
            <a:noFill/>
            <a:miter lim="800000"/>
            <a:headEnd/>
            <a:tailEnd/>
          </a:ln>
        </p:spPr>
        <p:txBody>
          <a:bodyPr wrap="square" lIns="91426" tIns="45710" rIns="91426" bIns="45710" anchor="t">
            <a:spAutoFit/>
          </a:bodyPr>
          <a:lstStyle/>
          <a:p>
            <a:r>
              <a:rPr lang="en-US" sz="3000" b="0" dirty="0">
                <a:latin typeface="Arial"/>
                <a:cs typeface="Arial"/>
              </a:rPr>
              <a:t>Figure 1. The blue mesh of 90 datapoints represents runtime in Exp 1 vs. #database (x-axis) and #query (y-axis). The red and orange contours are overlaid to represent the runtimes when using 4,096 and 2,048 nodes, respectively, to parallelize the BLAST job in Exp 2. </a:t>
            </a:r>
          </a:p>
        </p:txBody>
      </p:sp>
      <p:graphicFrame>
        <p:nvGraphicFramePr>
          <p:cNvPr id="10" name="Table 10">
            <a:extLst>
              <a:ext uri="{FF2B5EF4-FFF2-40B4-BE49-F238E27FC236}">
                <a16:creationId xmlns:a16="http://schemas.microsoft.com/office/drawing/2014/main" id="{F14BE9A6-6081-41B2-BF5C-7DFD8D391B01}"/>
              </a:ext>
            </a:extLst>
          </p:cNvPr>
          <p:cNvGraphicFramePr>
            <a:graphicFrameLocks noGrp="1"/>
          </p:cNvGraphicFramePr>
          <p:nvPr>
            <p:extLst>
              <p:ext uri="{D42A27DB-BD31-4B8C-83A1-F6EECF244321}">
                <p14:modId xmlns:p14="http://schemas.microsoft.com/office/powerpoint/2010/main" val="3765642839"/>
              </p:ext>
            </p:extLst>
          </p:nvPr>
        </p:nvGraphicFramePr>
        <p:xfrm>
          <a:off x="15040656" y="27442522"/>
          <a:ext cx="14035756" cy="4794363"/>
        </p:xfrm>
        <a:graphic>
          <a:graphicData uri="http://schemas.openxmlformats.org/drawingml/2006/table">
            <a:tbl>
              <a:tblPr firstRow="1" bandRow="1">
                <a:tableStyleId>{073A0DAA-6AF3-43AB-8588-CEC1D06C72B9}</a:tableStyleId>
              </a:tblPr>
              <a:tblGrid>
                <a:gridCol w="1140954">
                  <a:extLst>
                    <a:ext uri="{9D8B030D-6E8A-4147-A177-3AD203B41FA5}">
                      <a16:colId xmlns:a16="http://schemas.microsoft.com/office/drawing/2014/main" val="3483523662"/>
                    </a:ext>
                  </a:extLst>
                </a:gridCol>
                <a:gridCol w="3358720">
                  <a:extLst>
                    <a:ext uri="{9D8B030D-6E8A-4147-A177-3AD203B41FA5}">
                      <a16:colId xmlns:a16="http://schemas.microsoft.com/office/drawing/2014/main" val="1788351710"/>
                    </a:ext>
                  </a:extLst>
                </a:gridCol>
                <a:gridCol w="1610140">
                  <a:extLst>
                    <a:ext uri="{9D8B030D-6E8A-4147-A177-3AD203B41FA5}">
                      <a16:colId xmlns:a16="http://schemas.microsoft.com/office/drawing/2014/main" val="2272005777"/>
                    </a:ext>
                  </a:extLst>
                </a:gridCol>
                <a:gridCol w="1470991">
                  <a:extLst>
                    <a:ext uri="{9D8B030D-6E8A-4147-A177-3AD203B41FA5}">
                      <a16:colId xmlns:a16="http://schemas.microsoft.com/office/drawing/2014/main" val="3911777602"/>
                    </a:ext>
                  </a:extLst>
                </a:gridCol>
                <a:gridCol w="1948069">
                  <a:extLst>
                    <a:ext uri="{9D8B030D-6E8A-4147-A177-3AD203B41FA5}">
                      <a16:colId xmlns:a16="http://schemas.microsoft.com/office/drawing/2014/main" val="981136136"/>
                    </a:ext>
                  </a:extLst>
                </a:gridCol>
                <a:gridCol w="3212350">
                  <a:extLst>
                    <a:ext uri="{9D8B030D-6E8A-4147-A177-3AD203B41FA5}">
                      <a16:colId xmlns:a16="http://schemas.microsoft.com/office/drawing/2014/main" val="3070379360"/>
                    </a:ext>
                  </a:extLst>
                </a:gridCol>
                <a:gridCol w="1294532">
                  <a:extLst>
                    <a:ext uri="{9D8B030D-6E8A-4147-A177-3AD203B41FA5}">
                      <a16:colId xmlns:a16="http://schemas.microsoft.com/office/drawing/2014/main" val="597644946"/>
                    </a:ext>
                  </a:extLst>
                </a:gridCol>
              </a:tblGrid>
              <a:tr h="1331294">
                <a:tc>
                  <a:txBody>
                    <a:bodyPr/>
                    <a:lstStyle/>
                    <a:p>
                      <a:pPr algn="ctr" fontAlgn="b"/>
                      <a:r>
                        <a:rPr lang="en-US" sz="2800" b="1" u="none" strike="noStrike" dirty="0">
                          <a:solidFill>
                            <a:schemeClr val="tx1"/>
                          </a:solidFill>
                          <a:effectLst/>
                        </a:rPr>
                        <a:t>Node Type</a:t>
                      </a:r>
                    </a:p>
                  </a:txBody>
                  <a:tcPr marL="45720" marR="4572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fontAlgn="b"/>
                      <a:r>
                        <a:rPr lang="en-US" sz="2800" b="1" u="none" strike="noStrike" dirty="0">
                          <a:solidFill>
                            <a:schemeClr val="tx1"/>
                          </a:solidFill>
                          <a:effectLst/>
                        </a:rPr>
                        <a:t>CPU Model (Age)</a:t>
                      </a:r>
                    </a:p>
                    <a:p>
                      <a:pPr algn="ctr" fontAlgn="b"/>
                      <a:endParaRPr lang="en-US" sz="2800" b="1" i="0" u="none" strike="noStrike" dirty="0">
                        <a:solidFill>
                          <a:schemeClr val="tx1"/>
                        </a:solidFill>
                        <a:effectLst/>
                        <a:latin typeface="Calibri"/>
                      </a:endParaRPr>
                    </a:p>
                  </a:txBody>
                  <a:tcPr marL="45720" marR="4572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800" b="1" u="none" strike="noStrike" dirty="0">
                          <a:solidFill>
                            <a:schemeClr val="tx1"/>
                          </a:solidFill>
                          <a:effectLst/>
                        </a:rPr>
                        <a:t>#CPU</a:t>
                      </a:r>
                    </a:p>
                    <a:p>
                      <a:pPr algn="ctr" fontAlgn="b"/>
                      <a:r>
                        <a:rPr lang="en-US" sz="2800" b="1" u="none" strike="noStrike" dirty="0">
                          <a:solidFill>
                            <a:schemeClr val="tx1"/>
                          </a:solidFill>
                          <a:effectLst/>
                        </a:rPr>
                        <a:t>per</a:t>
                      </a:r>
                    </a:p>
                    <a:p>
                      <a:pPr algn="ctr" fontAlgn="b"/>
                      <a:r>
                        <a:rPr lang="en-US" sz="2800" b="1" u="none" strike="noStrike" dirty="0">
                          <a:solidFill>
                            <a:schemeClr val="tx1"/>
                          </a:solidFill>
                          <a:effectLst/>
                        </a:rPr>
                        <a:t>Node</a:t>
                      </a:r>
                      <a:endParaRPr lang="en-US" sz="2800" b="1" i="0" u="none" strike="noStrike" dirty="0">
                        <a:solidFill>
                          <a:schemeClr val="tx1"/>
                        </a:solidFill>
                        <a:effectLst/>
                        <a:latin typeface="Calibri"/>
                      </a:endParaRPr>
                    </a:p>
                  </a:txBody>
                  <a:tcPr marL="45720" marR="4572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800" b="1" u="none" strike="noStrike" dirty="0">
                          <a:solidFill>
                            <a:schemeClr val="tx1"/>
                          </a:solidFill>
                          <a:effectLst/>
                        </a:rPr>
                        <a:t>#Core</a:t>
                      </a:r>
                    </a:p>
                    <a:p>
                      <a:pPr algn="ctr" fontAlgn="b"/>
                      <a:r>
                        <a:rPr lang="en-US" sz="2800" b="1" u="none" strike="noStrike" dirty="0">
                          <a:solidFill>
                            <a:schemeClr val="tx1"/>
                          </a:solidFill>
                          <a:effectLst/>
                        </a:rPr>
                        <a:t>per</a:t>
                      </a:r>
                    </a:p>
                    <a:p>
                      <a:pPr algn="ctr" fontAlgn="b"/>
                      <a:r>
                        <a:rPr lang="en-US" sz="2800" b="1" u="none" strike="noStrike" dirty="0">
                          <a:solidFill>
                            <a:schemeClr val="tx1"/>
                          </a:solidFill>
                          <a:effectLst/>
                        </a:rPr>
                        <a:t>CPU</a:t>
                      </a:r>
                      <a:endParaRPr lang="en-US" sz="2800" b="1" i="0" u="none" strike="noStrike" dirty="0">
                        <a:solidFill>
                          <a:schemeClr val="tx1"/>
                        </a:solidFill>
                        <a:effectLst/>
                        <a:latin typeface="Calibri"/>
                      </a:endParaRPr>
                    </a:p>
                  </a:txBody>
                  <a:tcPr marL="45720" marR="4572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800" b="1" u="none" strike="noStrike" dirty="0">
                          <a:solidFill>
                            <a:schemeClr val="tx1"/>
                          </a:solidFill>
                          <a:effectLst/>
                        </a:rPr>
                        <a:t>Main</a:t>
                      </a:r>
                    </a:p>
                    <a:p>
                      <a:pPr algn="ctr" fontAlgn="b"/>
                      <a:r>
                        <a:rPr lang="en-US" sz="2800" b="1" u="none" strike="noStrike" dirty="0">
                          <a:solidFill>
                            <a:schemeClr val="tx1"/>
                          </a:solidFill>
                          <a:effectLst/>
                        </a:rPr>
                        <a:t>Memory (GB)</a:t>
                      </a:r>
                      <a:endParaRPr lang="en-US" sz="2800" b="1" i="0" u="none" strike="noStrike" dirty="0">
                        <a:solidFill>
                          <a:schemeClr val="tx1"/>
                        </a:solidFill>
                        <a:effectLst/>
                        <a:latin typeface="Calibri"/>
                      </a:endParaRPr>
                    </a:p>
                  </a:txBody>
                  <a:tcPr marL="45720" marR="4572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800" b="1" u="none" strike="noStrike" dirty="0">
                          <a:solidFill>
                            <a:schemeClr val="tx1"/>
                          </a:solidFill>
                          <a:effectLst/>
                        </a:rPr>
                        <a:t>Network Speed</a:t>
                      </a:r>
                    </a:p>
                    <a:p>
                      <a:pPr algn="ctr" fontAlgn="b"/>
                      <a:r>
                        <a:rPr lang="en-US" sz="2800" b="1" u="none" strike="noStrike" dirty="0">
                          <a:solidFill>
                            <a:schemeClr val="tx1"/>
                          </a:solidFill>
                          <a:effectLst/>
                        </a:rPr>
                        <a:t>(Gb/s)</a:t>
                      </a:r>
                      <a:endParaRPr lang="en-US" sz="2800" b="1" i="0" u="none" strike="noStrike" dirty="0">
                        <a:solidFill>
                          <a:schemeClr val="tx1"/>
                        </a:solidFill>
                        <a:effectLst/>
                        <a:latin typeface="Calibri"/>
                      </a:endParaRPr>
                    </a:p>
                  </a:txBody>
                  <a:tcPr marL="45720" marR="4572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800" b="1" u="none" strike="noStrike">
                          <a:solidFill>
                            <a:schemeClr val="tx1"/>
                          </a:solidFill>
                          <a:effectLst/>
                        </a:rPr>
                        <a:t>Storage Server</a:t>
                      </a:r>
                    </a:p>
                    <a:p>
                      <a:pPr algn="ctr" fontAlgn="b"/>
                      <a:r>
                        <a:rPr lang="en-US" sz="2800" b="1" u="none" strike="noStrike">
                          <a:solidFill>
                            <a:schemeClr val="tx1"/>
                          </a:solidFill>
                          <a:effectLst/>
                        </a:rPr>
                        <a:t>(TB)</a:t>
                      </a:r>
                      <a:endParaRPr lang="en-US" sz="2800" b="1" i="0" u="none" strike="noStrike">
                        <a:solidFill>
                          <a:schemeClr val="tx1"/>
                        </a:solidFill>
                        <a:effectLst/>
                        <a:latin typeface="Calibri"/>
                      </a:endParaRPr>
                    </a:p>
                  </a:txBody>
                  <a:tcPr marL="45720" marR="4572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2942827"/>
                  </a:ext>
                </a:extLst>
              </a:tr>
              <a:tr h="927872">
                <a:tc>
                  <a:txBody>
                    <a:bodyPr/>
                    <a:lstStyle/>
                    <a:p>
                      <a:pPr algn="ctr" fontAlgn="b"/>
                      <a:r>
                        <a:rPr lang="en-US" sz="2800" b="0" u="none" strike="noStrike" dirty="0">
                          <a:solidFill>
                            <a:schemeClr val="tx1"/>
                          </a:solidFill>
                          <a:effectLst/>
                        </a:rPr>
                        <a:t>#1</a:t>
                      </a:r>
                      <a:endParaRPr lang="en-US" sz="2800" b="0" i="0" u="none" strike="noStrike" dirty="0">
                        <a:solidFill>
                          <a:schemeClr val="tx1"/>
                        </a:solidFill>
                        <a:effectLst/>
                        <a:latin typeface="Calibri"/>
                      </a:endParaRPr>
                    </a:p>
                  </a:txBody>
                  <a:tcPr marL="45720" marR="45720" anchor="ctr">
                    <a:lnL w="12700" cmpd="sng">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800" b="0" u="none" strike="noStrike" dirty="0">
                          <a:solidFill>
                            <a:schemeClr val="tx1"/>
                          </a:solidFill>
                          <a:effectLst/>
                        </a:rPr>
                        <a:t>X5550 (2009)</a:t>
                      </a:r>
                      <a:endParaRPr lang="en-US" sz="2800" b="0" i="0" u="none" strike="noStrike" dirty="0">
                        <a:solidFill>
                          <a:schemeClr val="tx1"/>
                        </a:solidFill>
                        <a:effectLst/>
                        <a:latin typeface="Calibri"/>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800" b="0" u="none" strike="noStrike" dirty="0">
                          <a:solidFill>
                            <a:schemeClr val="tx1"/>
                          </a:solidFill>
                          <a:effectLst/>
                        </a:rPr>
                        <a:t>2</a:t>
                      </a:r>
                      <a:endParaRPr lang="en-US" sz="2800" b="0" i="0" u="none" strike="noStrike" dirty="0">
                        <a:solidFill>
                          <a:schemeClr val="tx1"/>
                        </a:solidFill>
                        <a:effectLst/>
                        <a:latin typeface="Calibri"/>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800" b="0" u="none" strike="noStrike" dirty="0">
                          <a:solidFill>
                            <a:schemeClr val="tx1"/>
                          </a:solidFill>
                          <a:effectLst/>
                        </a:rPr>
                        <a:t>4</a:t>
                      </a:r>
                      <a:endParaRPr lang="en-US" sz="2800" b="0" i="0" u="none" strike="noStrike" dirty="0">
                        <a:solidFill>
                          <a:schemeClr val="tx1"/>
                        </a:solidFill>
                        <a:effectLst/>
                        <a:latin typeface="Calibri"/>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800" b="0" u="none" strike="noStrike">
                          <a:solidFill>
                            <a:schemeClr val="tx1"/>
                          </a:solidFill>
                          <a:effectLst/>
                        </a:rPr>
                        <a:t>24</a:t>
                      </a:r>
                      <a:endParaRPr lang="en-US" sz="2800" b="0" i="0" u="none" strike="noStrike">
                        <a:solidFill>
                          <a:schemeClr val="tx1"/>
                        </a:solidFill>
                        <a:effectLst/>
                        <a:latin typeface="Calibri"/>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800" b="0" u="none" strike="noStrike">
                          <a:solidFill>
                            <a:schemeClr val="tx1"/>
                          </a:solidFill>
                          <a:effectLst/>
                        </a:rPr>
                        <a:t>40 (Infiniband)</a:t>
                      </a:r>
                    </a:p>
                    <a:p>
                      <a:pPr algn="ctr" fontAlgn="b"/>
                      <a:r>
                        <a:rPr lang="en-US" sz="2800" b="0" u="none" strike="noStrike">
                          <a:solidFill>
                            <a:schemeClr val="tx1"/>
                          </a:solidFill>
                          <a:effectLst/>
                        </a:rPr>
                        <a:t>56 (Infiniband)</a:t>
                      </a:r>
                      <a:endParaRPr lang="en-US" sz="2800" b="0" i="0" u="none" strike="noStrike">
                        <a:solidFill>
                          <a:schemeClr val="tx1"/>
                        </a:solidFill>
                        <a:effectLst/>
                        <a:latin typeface="Calibri"/>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4">
                  <a:txBody>
                    <a:bodyPr/>
                    <a:lstStyle/>
                    <a:p>
                      <a:pPr algn="ctr" fontAlgn="b"/>
                      <a:r>
                        <a:rPr lang="en-US" sz="2800" b="0" u="none" strike="noStrike" dirty="0">
                          <a:solidFill>
                            <a:schemeClr val="tx1"/>
                          </a:solidFill>
                          <a:effectLst/>
                        </a:rPr>
                        <a:t>350 (GPFS)</a:t>
                      </a:r>
                      <a:endParaRPr lang="en-US" sz="2800" b="0" i="0" u="none" strike="noStrike" dirty="0">
                        <a:solidFill>
                          <a:schemeClr val="tx1"/>
                        </a:solidFill>
                        <a:effectLst/>
                        <a:latin typeface="Calibri"/>
                      </a:endParaRPr>
                    </a:p>
                  </a:txBody>
                  <a:tcPr marL="45720" marR="45720" anchor="ctr">
                    <a:lnL w="12700" cap="flat" cmpd="sng" algn="ctr">
                      <a:no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4902592"/>
                  </a:ext>
                </a:extLst>
              </a:tr>
              <a:tr h="887529">
                <a:tc>
                  <a:txBody>
                    <a:bodyPr/>
                    <a:lstStyle/>
                    <a:p>
                      <a:pPr algn="ctr" fontAlgn="b"/>
                      <a:r>
                        <a:rPr lang="en-US" sz="2800" b="0" u="none" strike="noStrike">
                          <a:solidFill>
                            <a:schemeClr val="tx1"/>
                          </a:solidFill>
                          <a:effectLst/>
                        </a:rPr>
                        <a:t>#2</a:t>
                      </a:r>
                      <a:endParaRPr lang="en-US" sz="2800" b="0" i="0" u="none" strike="noStrike">
                        <a:solidFill>
                          <a:schemeClr val="tx1"/>
                        </a:solidFill>
                        <a:effectLst/>
                        <a:latin typeface="Calibri"/>
                      </a:endParaRPr>
                    </a:p>
                  </a:txBody>
                  <a:tcPr marL="45720" marR="4572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800" b="0" u="none" strike="noStrike" dirty="0">
                          <a:solidFill>
                            <a:schemeClr val="tx1"/>
                          </a:solidFill>
                          <a:effectLst/>
                        </a:rPr>
                        <a:t>E7-4870 (2011)</a:t>
                      </a:r>
                      <a:endParaRPr lang="en-US" sz="2800" b="0" i="0" u="none" strike="noStrike" dirty="0">
                        <a:solidFill>
                          <a:schemeClr val="tx1"/>
                        </a:solidFill>
                        <a:effectLst/>
                        <a:latin typeface="Calibri"/>
                      </a:endParaRPr>
                    </a:p>
                  </a:txBody>
                  <a:tcPr marL="45720" marR="4572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800" b="0" u="none" strike="noStrike" dirty="0">
                          <a:solidFill>
                            <a:schemeClr val="tx1"/>
                          </a:solidFill>
                          <a:effectLst/>
                        </a:rPr>
                        <a:t>4</a:t>
                      </a:r>
                      <a:endParaRPr lang="en-US" sz="2800" b="0" i="0" u="none" strike="noStrike" dirty="0">
                        <a:solidFill>
                          <a:schemeClr val="tx1"/>
                        </a:solidFill>
                        <a:effectLst/>
                        <a:latin typeface="Calibri"/>
                      </a:endParaRPr>
                    </a:p>
                  </a:txBody>
                  <a:tcPr marL="45720" marR="4572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800" b="0" u="none" strike="noStrike" dirty="0">
                          <a:solidFill>
                            <a:schemeClr val="tx1"/>
                          </a:solidFill>
                          <a:effectLst/>
                        </a:rPr>
                        <a:t>10</a:t>
                      </a:r>
                      <a:endParaRPr lang="en-US" sz="2800" b="0" i="0" u="none" strike="noStrike" dirty="0">
                        <a:solidFill>
                          <a:schemeClr val="tx1"/>
                        </a:solidFill>
                        <a:effectLst/>
                        <a:latin typeface="Calibri"/>
                      </a:endParaRPr>
                    </a:p>
                  </a:txBody>
                  <a:tcPr marL="45720" marR="4572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800" b="0" u="none" strike="noStrike" dirty="0">
                          <a:solidFill>
                            <a:schemeClr val="tx1"/>
                          </a:solidFill>
                          <a:effectLst/>
                        </a:rPr>
                        <a:t>256</a:t>
                      </a:r>
                      <a:endParaRPr lang="en-US" sz="2800" b="0" i="0" u="none" strike="noStrike" dirty="0">
                        <a:solidFill>
                          <a:schemeClr val="tx1"/>
                        </a:solidFill>
                        <a:effectLst/>
                        <a:latin typeface="Calibri"/>
                      </a:endParaRPr>
                    </a:p>
                  </a:txBody>
                  <a:tcPr marL="45720" marR="4572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800" b="0" u="none" strike="noStrike">
                          <a:solidFill>
                            <a:schemeClr val="tx1"/>
                          </a:solidFill>
                          <a:effectLst/>
                        </a:rPr>
                        <a:t>10 (Ethernet)</a:t>
                      </a:r>
                    </a:p>
                    <a:p>
                      <a:pPr algn="ctr" fontAlgn="b"/>
                      <a:r>
                        <a:rPr lang="en-US" sz="2800" b="0" u="none" strike="noStrike">
                          <a:solidFill>
                            <a:schemeClr val="tx1"/>
                          </a:solidFill>
                          <a:effectLst/>
                        </a:rPr>
                        <a:t>56 (Infiniband)</a:t>
                      </a:r>
                      <a:endParaRPr lang="en-US" sz="2800" b="0" i="0" u="none" strike="noStrike">
                        <a:solidFill>
                          <a:schemeClr val="tx1"/>
                        </a:solidFill>
                        <a:effectLst/>
                        <a:latin typeface="Calibri"/>
                      </a:endParaRPr>
                    </a:p>
                  </a:txBody>
                  <a:tcPr marL="45720" marR="45720" anchor="ctr">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fontAlgn="b"/>
                      <a:endParaRPr lang="en-US" sz="3000" b="1" i="0" u="none" strike="noStrike" dirty="0">
                        <a:solidFill>
                          <a:srgbClr val="000000"/>
                        </a:solidFill>
                        <a:effectLst/>
                        <a:latin typeface="Calibri"/>
                      </a:endParaRPr>
                    </a:p>
                  </a:txBody>
                  <a:tcPr marL="6350" marR="6350" marT="6350" marB="0" anchor="b">
                    <a:solidFill>
                      <a:schemeClr val="accent1">
                        <a:lumMod val="40000"/>
                        <a:lumOff val="60000"/>
                      </a:schemeClr>
                    </a:solidFill>
                  </a:tcPr>
                </a:tc>
                <a:extLst>
                  <a:ext uri="{0D108BD9-81ED-4DB2-BD59-A6C34878D82A}">
                    <a16:rowId xmlns:a16="http://schemas.microsoft.com/office/drawing/2014/main" val="3151053672"/>
                  </a:ext>
                </a:extLst>
              </a:tr>
              <a:tr h="726159">
                <a:tc>
                  <a:txBody>
                    <a:bodyPr/>
                    <a:lstStyle/>
                    <a:p>
                      <a:pPr algn="ctr" fontAlgn="b"/>
                      <a:r>
                        <a:rPr lang="en-US" sz="2800" b="0" u="none" strike="noStrike">
                          <a:solidFill>
                            <a:schemeClr val="tx1"/>
                          </a:solidFill>
                          <a:effectLst/>
                        </a:rPr>
                        <a:t>#3</a:t>
                      </a:r>
                      <a:endParaRPr lang="en-US" sz="2800" b="0" i="0" u="none" strike="noStrike">
                        <a:solidFill>
                          <a:schemeClr val="tx1"/>
                        </a:solidFill>
                        <a:effectLst/>
                        <a:latin typeface="Calibri"/>
                      </a:endParaRPr>
                    </a:p>
                  </a:txBody>
                  <a:tcPr marL="45720" marR="4572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800" b="0" u="none" strike="noStrike" dirty="0">
                          <a:solidFill>
                            <a:schemeClr val="tx1"/>
                          </a:solidFill>
                          <a:effectLst/>
                        </a:rPr>
                        <a:t>E5-2650 v4 (2016)</a:t>
                      </a:r>
                      <a:endParaRPr lang="en-US" sz="2800" b="0" i="0" u="none" strike="noStrike" dirty="0">
                        <a:solidFill>
                          <a:schemeClr val="tx1"/>
                        </a:solidFill>
                        <a:effectLst/>
                        <a:latin typeface="Calibri"/>
                      </a:endParaRPr>
                    </a:p>
                  </a:txBody>
                  <a:tcPr marL="45720" marR="4572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800" b="0" u="none" strike="noStrike" dirty="0">
                          <a:solidFill>
                            <a:schemeClr val="tx1"/>
                          </a:solidFill>
                          <a:effectLst/>
                        </a:rPr>
                        <a:t>2</a:t>
                      </a:r>
                      <a:endParaRPr lang="en-US" sz="2800" b="0" i="0" u="none" strike="noStrike" dirty="0">
                        <a:solidFill>
                          <a:schemeClr val="tx1"/>
                        </a:solidFill>
                        <a:effectLst/>
                        <a:latin typeface="Calibri"/>
                      </a:endParaRPr>
                    </a:p>
                  </a:txBody>
                  <a:tcPr marL="45720" marR="4572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800" b="0" u="none" strike="noStrike" dirty="0">
                          <a:solidFill>
                            <a:schemeClr val="tx1"/>
                          </a:solidFill>
                          <a:effectLst/>
                        </a:rPr>
                        <a:t>12</a:t>
                      </a:r>
                      <a:endParaRPr lang="en-US" sz="2800" b="0" i="0" u="none" strike="noStrike" dirty="0">
                        <a:solidFill>
                          <a:schemeClr val="tx1"/>
                        </a:solidFill>
                        <a:effectLst/>
                        <a:latin typeface="Calibri"/>
                      </a:endParaRPr>
                    </a:p>
                  </a:txBody>
                  <a:tcPr marL="45720" marR="4572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800" b="0" u="none" strike="noStrike">
                          <a:solidFill>
                            <a:schemeClr val="tx1"/>
                          </a:solidFill>
                          <a:effectLst/>
                        </a:rPr>
                        <a:t>512</a:t>
                      </a:r>
                      <a:endParaRPr lang="en-US" sz="2800" b="0" i="0" u="none" strike="noStrike">
                        <a:solidFill>
                          <a:schemeClr val="tx1"/>
                        </a:solidFill>
                        <a:effectLst/>
                        <a:latin typeface="Calibri"/>
                      </a:endParaRPr>
                    </a:p>
                  </a:txBody>
                  <a:tcPr marL="45720" marR="4572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fontAlgn="b"/>
                      <a:r>
                        <a:rPr lang="en-US" sz="2800" b="0" u="none" strike="noStrike">
                          <a:solidFill>
                            <a:schemeClr val="tx1"/>
                          </a:solidFill>
                          <a:effectLst/>
                        </a:rPr>
                        <a:t>100 (Intel OPA)</a:t>
                      </a:r>
                    </a:p>
                    <a:p>
                      <a:pPr algn="ctr" fontAlgn="b"/>
                      <a:r>
                        <a:rPr lang="en-US" sz="2800" b="0" u="none" strike="noStrike">
                          <a:solidFill>
                            <a:schemeClr val="tx1"/>
                          </a:solidFill>
                          <a:effectLst/>
                        </a:rPr>
                        <a:t>10 (Ethernet)</a:t>
                      </a:r>
                    </a:p>
                    <a:p>
                      <a:pPr algn="ctr" fontAlgn="b"/>
                      <a:r>
                        <a:rPr lang="en-US" sz="2800" b="0" u="none" strike="noStrike">
                          <a:solidFill>
                            <a:schemeClr val="tx1"/>
                          </a:solidFill>
                          <a:effectLst/>
                        </a:rPr>
                        <a:t>56 (Infiniband)</a:t>
                      </a:r>
                      <a:endParaRPr lang="en-US" sz="2800" b="0" i="0" u="none" strike="noStrike">
                        <a:solidFill>
                          <a:schemeClr val="tx1"/>
                        </a:solidFill>
                        <a:effectLst/>
                        <a:latin typeface="Calibri"/>
                      </a:endParaRPr>
                    </a:p>
                  </a:txBody>
                  <a:tcPr marL="45720" marR="45720" anchor="ctr">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vMerge="1">
                  <a:txBody>
                    <a:bodyPr/>
                    <a:lstStyle/>
                    <a:p>
                      <a:pPr algn="ctr" fontAlgn="b"/>
                      <a:endParaRPr lang="en-US" sz="3000" b="1" i="0" u="none" strike="noStrike" dirty="0">
                        <a:solidFill>
                          <a:srgbClr val="000000"/>
                        </a:solidFill>
                        <a:effectLst/>
                        <a:latin typeface="Calibri"/>
                      </a:endParaRPr>
                    </a:p>
                  </a:txBody>
                  <a:tcPr marL="6350" marR="6350" marT="6350" marB="0" anchor="b">
                    <a:solidFill>
                      <a:schemeClr val="accent2">
                        <a:lumMod val="20000"/>
                        <a:lumOff val="80000"/>
                      </a:schemeClr>
                    </a:solidFill>
                  </a:tcPr>
                </a:tc>
                <a:extLst>
                  <a:ext uri="{0D108BD9-81ED-4DB2-BD59-A6C34878D82A}">
                    <a16:rowId xmlns:a16="http://schemas.microsoft.com/office/drawing/2014/main" val="3594181108"/>
                  </a:ext>
                </a:extLst>
              </a:tr>
              <a:tr h="806844">
                <a:tc>
                  <a:txBody>
                    <a:bodyPr/>
                    <a:lstStyle/>
                    <a:p>
                      <a:pPr algn="ctr" fontAlgn="b"/>
                      <a:r>
                        <a:rPr lang="en-US" sz="2800" b="0" u="none" strike="noStrike">
                          <a:solidFill>
                            <a:schemeClr val="tx1"/>
                          </a:solidFill>
                          <a:effectLst/>
                        </a:rPr>
                        <a:t>#4</a:t>
                      </a:r>
                      <a:endParaRPr lang="en-US" sz="2800" b="0" i="0" u="none" strike="noStrike">
                        <a:solidFill>
                          <a:schemeClr val="tx1"/>
                        </a:solidFill>
                        <a:effectLst/>
                        <a:latin typeface="Calibri"/>
                      </a:endParaRPr>
                    </a:p>
                  </a:txBody>
                  <a:tcPr marL="6350" marR="6350" marT="6350" marB="0" anchor="ct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fontAlgn="b"/>
                      <a:r>
                        <a:rPr lang="en-US" sz="2800" b="0" u="none" strike="noStrike" dirty="0">
                          <a:solidFill>
                            <a:schemeClr val="tx1"/>
                          </a:solidFill>
                          <a:effectLst/>
                        </a:rPr>
                        <a:t>E5-4627 v4 (2016)</a:t>
                      </a:r>
                      <a:endParaRPr lang="en-US" sz="2800" b="0" i="0" u="none" strike="noStrike" dirty="0">
                        <a:solidFill>
                          <a:schemeClr val="tx1"/>
                        </a:solidFill>
                        <a:effectLst/>
                        <a:latin typeface="Calibri"/>
                      </a:endParaRPr>
                    </a:p>
                  </a:txBody>
                  <a:tcPr marL="6350" marR="6350" marT="6350" marB="0" anchor="ct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fontAlgn="b"/>
                      <a:r>
                        <a:rPr lang="en-US" sz="2800" b="0" u="none" strike="noStrike" dirty="0">
                          <a:solidFill>
                            <a:schemeClr val="tx1"/>
                          </a:solidFill>
                          <a:effectLst/>
                        </a:rPr>
                        <a:t>4</a:t>
                      </a:r>
                      <a:endParaRPr lang="en-US" sz="2800" b="0" i="0" u="none" strike="noStrike" dirty="0">
                        <a:solidFill>
                          <a:schemeClr val="tx1"/>
                        </a:solidFill>
                        <a:effectLst/>
                        <a:latin typeface="Calibri"/>
                      </a:endParaRPr>
                    </a:p>
                  </a:txBody>
                  <a:tcPr marL="6350" marR="6350" marT="6350" marB="0" anchor="ct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fontAlgn="b"/>
                      <a:r>
                        <a:rPr lang="en-US" sz="2800" b="0" u="none" strike="noStrike">
                          <a:solidFill>
                            <a:schemeClr val="tx1"/>
                          </a:solidFill>
                          <a:effectLst/>
                        </a:rPr>
                        <a:t>10</a:t>
                      </a:r>
                      <a:endParaRPr lang="en-US" sz="2800" b="0" i="0" u="none" strike="noStrike" dirty="0">
                        <a:solidFill>
                          <a:schemeClr val="tx1"/>
                        </a:solidFill>
                        <a:effectLst/>
                        <a:latin typeface="Calibri"/>
                      </a:endParaRPr>
                    </a:p>
                  </a:txBody>
                  <a:tcPr marL="6350" marR="6350" marT="6350" marB="0" anchor="ct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fontAlgn="b"/>
                      <a:r>
                        <a:rPr lang="en-US" sz="2800" b="0" u="none" strike="noStrike" dirty="0">
                          <a:solidFill>
                            <a:schemeClr val="tx1"/>
                          </a:solidFill>
                          <a:effectLst/>
                        </a:rPr>
                        <a:t>2000</a:t>
                      </a:r>
                      <a:endParaRPr lang="en-US" sz="2800" b="0" i="0" u="none" strike="noStrike" dirty="0">
                        <a:solidFill>
                          <a:schemeClr val="tx1"/>
                        </a:solidFill>
                        <a:effectLst/>
                        <a:latin typeface="Calibri"/>
                      </a:endParaRPr>
                    </a:p>
                  </a:txBody>
                  <a:tcPr marL="6350" marR="6350" marT="6350" marB="0" anchor="ct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vMerge="1">
                  <a:txBody>
                    <a:bodyPr/>
                    <a:lstStyle/>
                    <a:p>
                      <a:pPr algn="ctr" fontAlgn="b"/>
                      <a:endParaRPr lang="en-US" sz="3000" b="1" i="0" u="none" strike="noStrike" dirty="0">
                        <a:solidFill>
                          <a:srgbClr val="000000"/>
                        </a:solidFill>
                        <a:effectLst/>
                        <a:latin typeface="Calibri"/>
                      </a:endParaRPr>
                    </a:p>
                  </a:txBody>
                  <a:tcPr marL="6350" marR="6350" marT="6350" marB="0" anchor="ctr">
                    <a:solidFill>
                      <a:schemeClr val="accent1">
                        <a:lumMod val="40000"/>
                        <a:lumOff val="60000"/>
                      </a:schemeClr>
                    </a:solidFill>
                  </a:tcPr>
                </a:tc>
                <a:tc vMerge="1">
                  <a:txBody>
                    <a:bodyPr/>
                    <a:lstStyle/>
                    <a:p>
                      <a:pPr algn="ctr" fontAlgn="b"/>
                      <a:endParaRPr lang="en-US" sz="3000" b="1" i="0" u="none" strike="noStrike" dirty="0">
                        <a:solidFill>
                          <a:srgbClr val="000000"/>
                        </a:solidFill>
                        <a:effectLst/>
                        <a:latin typeface="Calibri"/>
                      </a:endParaRPr>
                    </a:p>
                  </a:txBody>
                  <a:tcPr marL="6350" marR="6350" marT="6350" marB="0" anchor="b">
                    <a:solidFill>
                      <a:schemeClr val="accent1">
                        <a:lumMod val="40000"/>
                        <a:lumOff val="60000"/>
                      </a:schemeClr>
                    </a:solidFill>
                  </a:tcPr>
                </a:tc>
                <a:extLst>
                  <a:ext uri="{0D108BD9-81ED-4DB2-BD59-A6C34878D82A}">
                    <a16:rowId xmlns:a16="http://schemas.microsoft.com/office/drawing/2014/main" val="2184284733"/>
                  </a:ext>
                </a:extLst>
              </a:tr>
            </a:tbl>
          </a:graphicData>
        </a:graphic>
      </p:graphicFrame>
      <p:pic>
        <p:nvPicPr>
          <p:cNvPr id="12" name="Picture 11" descr="Chart, box and whisker chart&#10;&#10;Description automatically generated">
            <a:extLst>
              <a:ext uri="{FF2B5EF4-FFF2-40B4-BE49-F238E27FC236}">
                <a16:creationId xmlns:a16="http://schemas.microsoft.com/office/drawing/2014/main" id="{BA266635-4B11-4B32-97A9-F80CC80BC629}"/>
              </a:ext>
            </a:extLst>
          </p:cNvPr>
          <p:cNvPicPr>
            <a:picLocks noChangeAspect="1"/>
          </p:cNvPicPr>
          <p:nvPr/>
        </p:nvPicPr>
        <p:blipFill rotWithShape="1">
          <a:blip r:embed="rId5">
            <a:extLst>
              <a:ext uri="{28A0092B-C50C-407E-A947-70E740481C1C}">
                <a14:useLocalDpi xmlns:a14="http://schemas.microsoft.com/office/drawing/2010/main" val="0"/>
              </a:ext>
            </a:extLst>
          </a:blip>
          <a:srcRect l="4666" t="4819" r="7690" b="2718"/>
          <a:stretch/>
        </p:blipFill>
        <p:spPr>
          <a:xfrm>
            <a:off x="33469803" y="4843303"/>
            <a:ext cx="9703243" cy="6857622"/>
          </a:xfrm>
          <a:prstGeom prst="rect">
            <a:avLst/>
          </a:prstGeom>
        </p:spPr>
      </p:pic>
      <p:sp>
        <p:nvSpPr>
          <p:cNvPr id="54" name="Text Box 740">
            <a:extLst>
              <a:ext uri="{FF2B5EF4-FFF2-40B4-BE49-F238E27FC236}">
                <a16:creationId xmlns:a16="http://schemas.microsoft.com/office/drawing/2014/main" id="{732116D9-8A84-4C63-B96E-58EBC70566B5}"/>
              </a:ext>
            </a:extLst>
          </p:cNvPr>
          <p:cNvSpPr txBox="1">
            <a:spLocks noChangeArrowheads="1"/>
          </p:cNvSpPr>
          <p:nvPr/>
        </p:nvSpPr>
        <p:spPr bwMode="auto">
          <a:xfrm>
            <a:off x="34179075" y="11612253"/>
            <a:ext cx="9130233" cy="1477307"/>
          </a:xfrm>
          <a:prstGeom prst="rect">
            <a:avLst/>
          </a:prstGeom>
          <a:noFill/>
          <a:ln w="9525">
            <a:noFill/>
            <a:miter lim="800000"/>
            <a:headEnd/>
            <a:tailEnd/>
          </a:ln>
        </p:spPr>
        <p:txBody>
          <a:bodyPr wrap="square" lIns="91426" tIns="45710" rIns="91426" bIns="45710" anchor="t">
            <a:spAutoFit/>
          </a:bodyPr>
          <a:lstStyle/>
          <a:p>
            <a:r>
              <a:rPr lang="en-US" sz="3000" b="0" dirty="0">
                <a:latin typeface="Arial"/>
                <a:cs typeface="Arial"/>
              </a:rPr>
              <a:t>Figure 3. The runtimes of node types #2, #3, and #4 relative to node type #1. The 90 database/query combinations from Exp 1 were used to test.</a:t>
            </a:r>
          </a:p>
        </p:txBody>
      </p:sp>
      <p:sp>
        <p:nvSpPr>
          <p:cNvPr id="55" name="Text Box 740">
            <a:extLst>
              <a:ext uri="{FF2B5EF4-FFF2-40B4-BE49-F238E27FC236}">
                <a16:creationId xmlns:a16="http://schemas.microsoft.com/office/drawing/2014/main" id="{C687A150-A20B-42A3-B940-445152C3B7E3}"/>
              </a:ext>
            </a:extLst>
          </p:cNvPr>
          <p:cNvSpPr txBox="1">
            <a:spLocks noChangeArrowheads="1"/>
          </p:cNvSpPr>
          <p:nvPr/>
        </p:nvSpPr>
        <p:spPr bwMode="auto">
          <a:xfrm>
            <a:off x="15040372" y="26799773"/>
            <a:ext cx="14069190" cy="553978"/>
          </a:xfrm>
          <a:prstGeom prst="rect">
            <a:avLst/>
          </a:prstGeom>
          <a:noFill/>
          <a:ln w="9525">
            <a:noFill/>
            <a:miter lim="800000"/>
            <a:headEnd/>
            <a:tailEnd/>
          </a:ln>
        </p:spPr>
        <p:txBody>
          <a:bodyPr wrap="square" lIns="91426" tIns="45710" rIns="91426" bIns="45710" anchor="t">
            <a:spAutoFit/>
          </a:bodyPr>
          <a:lstStyle/>
          <a:p>
            <a:r>
              <a:rPr lang="en-US" sz="3000" b="0" dirty="0">
                <a:latin typeface="Arial"/>
                <a:cs typeface="Arial"/>
              </a:rPr>
              <a:t>Table 1. Comparison of hardware specs of the four types of nodes tested</a:t>
            </a:r>
            <a:r>
              <a:rPr lang="en-US" sz="3000" dirty="0">
                <a:latin typeface="Arial"/>
                <a:cs typeface="Arial"/>
              </a:rPr>
              <a:t>. </a:t>
            </a:r>
          </a:p>
        </p:txBody>
      </p:sp>
      <p:sp>
        <p:nvSpPr>
          <p:cNvPr id="49" name="Text Box 1637">
            <a:extLst>
              <a:ext uri="{FF2B5EF4-FFF2-40B4-BE49-F238E27FC236}">
                <a16:creationId xmlns:a16="http://schemas.microsoft.com/office/drawing/2014/main" id="{70C7CDFF-7015-47DE-A228-5D4DEE3AD6AA}"/>
              </a:ext>
            </a:extLst>
          </p:cNvPr>
          <p:cNvSpPr txBox="1">
            <a:spLocks noChangeArrowheads="1"/>
          </p:cNvSpPr>
          <p:nvPr/>
        </p:nvSpPr>
        <p:spPr bwMode="auto">
          <a:xfrm>
            <a:off x="35036553" y="26364331"/>
            <a:ext cx="2935358" cy="69984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lIns="83472" tIns="41736" rIns="83472" bIns="41736">
            <a:spAutoFit/>
          </a:bodyPr>
          <a:lstStyle/>
          <a:p>
            <a:pPr algn="ctr" defTabSz="4291915">
              <a:spcBef>
                <a:spcPct val="0"/>
              </a:spcBef>
              <a:defRPr/>
            </a:pPr>
            <a:r>
              <a:rPr lang="en-US" sz="4000" dirty="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References</a:t>
            </a:r>
          </a:p>
        </p:txBody>
      </p:sp>
      <p:sp>
        <p:nvSpPr>
          <p:cNvPr id="51" name="Text Box 740">
            <a:extLst>
              <a:ext uri="{FF2B5EF4-FFF2-40B4-BE49-F238E27FC236}">
                <a16:creationId xmlns:a16="http://schemas.microsoft.com/office/drawing/2014/main" id="{E9CE4F15-DB93-4054-85A2-E40C9829AC8A}"/>
              </a:ext>
            </a:extLst>
          </p:cNvPr>
          <p:cNvSpPr txBox="1">
            <a:spLocks noChangeArrowheads="1"/>
          </p:cNvSpPr>
          <p:nvPr/>
        </p:nvSpPr>
        <p:spPr bwMode="auto">
          <a:xfrm>
            <a:off x="29459223" y="27168527"/>
            <a:ext cx="14036040" cy="2492970"/>
          </a:xfrm>
          <a:prstGeom prst="rect">
            <a:avLst/>
          </a:prstGeom>
          <a:noFill/>
          <a:ln w="9525">
            <a:noFill/>
            <a:miter lim="800000"/>
            <a:headEnd/>
            <a:tailEnd/>
          </a:ln>
        </p:spPr>
        <p:txBody>
          <a:bodyPr lIns="91426" tIns="45710" rIns="91426" bIns="45710">
            <a:spAutoFit/>
          </a:bodyPr>
          <a:lstStyle/>
          <a:p>
            <a:pPr marL="457200" indent="-457200">
              <a:buFont typeface="+mj-lt"/>
              <a:buAutoNum type="arabicPeriod"/>
            </a:pPr>
            <a:r>
              <a:rPr lang="en-US" dirty="0" err="1">
                <a:cs typeface="Arial" panose="020B0604020202020204" pitchFamily="34" charset="0"/>
              </a:rPr>
              <a:t>Altschul</a:t>
            </a:r>
            <a:r>
              <a:rPr lang="en-US" dirty="0">
                <a:cs typeface="Arial" panose="020B0604020202020204" pitchFamily="34" charset="0"/>
              </a:rPr>
              <a:t> SF, Gish W, Miller W, Myers EW, Lipman DJ. Basic local alignment search tool. J Mol Biol 1990;215(3):403–410. </a:t>
            </a:r>
            <a:r>
              <a:rPr lang="en-US" dirty="0" err="1">
                <a:cs typeface="Arial" panose="020B0604020202020204" pitchFamily="34" charset="0"/>
              </a:rPr>
              <a:t>Epub</a:t>
            </a:r>
            <a:r>
              <a:rPr lang="en-US" dirty="0">
                <a:cs typeface="Arial" panose="020B0604020202020204" pitchFamily="34" charset="0"/>
              </a:rPr>
              <a:t> 1990/10/05. https://doi.org/10.1016/s0022-2836(05)80360-2. PubMed PMID: 2231712.</a:t>
            </a:r>
          </a:p>
          <a:p>
            <a:pPr marL="457200" indent="-457200">
              <a:buFont typeface="+mj-lt"/>
              <a:buAutoNum type="arabicPeriod"/>
            </a:pPr>
            <a:r>
              <a:rPr lang="en-US" dirty="0">
                <a:cs typeface="Arial" panose="020B0604020202020204" pitchFamily="34" charset="0"/>
              </a:rPr>
              <a:t>Mikailov, M., Luo, F. J., Barkley, S., </a:t>
            </a:r>
            <a:r>
              <a:rPr lang="en-US" dirty="0" err="1">
                <a:cs typeface="Arial" panose="020B0604020202020204" pitchFamily="34" charset="0"/>
              </a:rPr>
              <a:t>Valleru</a:t>
            </a:r>
            <a:r>
              <a:rPr lang="en-US" dirty="0">
                <a:cs typeface="Arial" panose="020B0604020202020204" pitchFamily="34" charset="0"/>
              </a:rPr>
              <a:t>, L., Whitney, S., Liu, Z., Thakkar, S., Tong, W., &amp; Petrick, N. (2017). Scaling bioinformatics applications on HPC. BMC bioinformatics, 18(Suppl 14), 501. https://doi.org/10.1186/s12859-017-1902-7</a:t>
            </a:r>
          </a:p>
        </p:txBody>
      </p:sp>
      <p:pic>
        <p:nvPicPr>
          <p:cNvPr id="38" name="Picture 37" descr="Chart&#10;&#10;Description automatically generated">
            <a:extLst>
              <a:ext uri="{FF2B5EF4-FFF2-40B4-BE49-F238E27FC236}">
                <a16:creationId xmlns:a16="http://schemas.microsoft.com/office/drawing/2014/main" id="{0895B482-7FE2-4CB5-A0C5-201FE3BE0C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173100" y="4936088"/>
            <a:ext cx="18299180" cy="6790959"/>
          </a:xfrm>
          <a:prstGeom prst="rect">
            <a:avLst/>
          </a:prstGeom>
        </p:spPr>
      </p:pic>
      <p:pic>
        <p:nvPicPr>
          <p:cNvPr id="68" name="Picture 67" descr="Chart, bar chart&#10;&#10;Description automatically generated">
            <a:extLst>
              <a:ext uri="{FF2B5EF4-FFF2-40B4-BE49-F238E27FC236}">
                <a16:creationId xmlns:a16="http://schemas.microsoft.com/office/drawing/2014/main" id="{DAE51C03-19D9-4734-8C55-575FC9993B1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633869" y="16922758"/>
            <a:ext cx="6861394" cy="370171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76A08FBD5310342BF958ADCB470BE9A" ma:contentTypeVersion="11" ma:contentTypeDescription="Create a new document." ma:contentTypeScope="" ma:versionID="fba20a9d6573e7b5a3b2cd5c61e44d7c">
  <xsd:schema xmlns:xsd="http://www.w3.org/2001/XMLSchema" xmlns:xs="http://www.w3.org/2001/XMLSchema" xmlns:p="http://schemas.microsoft.com/office/2006/metadata/properties" xmlns:ns3="978cbee1-b604-4d95-9f89-3d25ff6383a8" xmlns:ns4="ecc0eb5f-8763-404a-8c31-210cabb72f88" targetNamespace="http://schemas.microsoft.com/office/2006/metadata/properties" ma:root="true" ma:fieldsID="42b04dfd877fa7a1646eaab689a9de1e" ns3:_="" ns4:_="">
    <xsd:import namespace="978cbee1-b604-4d95-9f89-3d25ff6383a8"/>
    <xsd:import namespace="ecc0eb5f-8763-404a-8c31-210cabb72f88"/>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8cbee1-b604-4d95-9f89-3d25ff6383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c0eb5f-8763-404a-8c31-210cabb72f88"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2C6BA2-FDEB-44AD-9935-E67B9146AF10}">
  <ds:schemaRefs>
    <ds:schemaRef ds:uri="978cbee1-b604-4d95-9f89-3d25ff6383a8"/>
    <ds:schemaRef ds:uri="ecc0eb5f-8763-404a-8c31-210cabb72f8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71F53F8-E7B5-4ED0-8CF0-A9D4AF4347EE}">
  <ds:schemaRefs>
    <ds:schemaRef ds:uri="978cbee1-b604-4d95-9f89-3d25ff6383a8"/>
    <ds:schemaRef ds:uri="ecc0eb5f-8763-404a-8c31-210cabb72f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66C9152-4298-4803-BA59-0BF98300D1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797</TotalTime>
  <Words>1325</Words>
  <Application>Microsoft Office PowerPoint</Application>
  <PresentationFormat>Custom</PresentationFormat>
  <Paragraphs>92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Chemistry Dept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mglab</dc:creator>
  <cp:lastModifiedBy>Trinity</cp:lastModifiedBy>
  <cp:revision>2</cp:revision>
  <cp:lastPrinted>2021-07-29T15:46:52Z</cp:lastPrinted>
  <dcterms:created xsi:type="dcterms:W3CDTF">2006-03-15T20:17:43Z</dcterms:created>
  <dcterms:modified xsi:type="dcterms:W3CDTF">2021-08-03T15:59:04Z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0x010100076A08FBD5310342BF958ADCB470BE9A</vt:lpwstr>
  </property>
</Properties>
</file>