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 id="2147483702" r:id="rId2"/>
    <p:sldMasterId id="2147483703" r:id="rId3"/>
    <p:sldMasterId id="2147483705" r:id="rId4"/>
    <p:sldMasterId id="2147483720" r:id="rId5"/>
    <p:sldMasterId id="2147483734" r:id="rId6"/>
  </p:sldMasterIdLst>
  <p:notesMasterIdLst>
    <p:notesMasterId r:id="rId40"/>
  </p:notesMasterIdLst>
  <p:sldIdLst>
    <p:sldId id="256" r:id="rId7"/>
    <p:sldId id="258" r:id="rId8"/>
    <p:sldId id="259" r:id="rId9"/>
    <p:sldId id="260" r:id="rId10"/>
    <p:sldId id="261" r:id="rId11"/>
    <p:sldId id="262" r:id="rId12"/>
    <p:sldId id="263" r:id="rId13"/>
    <p:sldId id="265" r:id="rId14"/>
    <p:sldId id="266" r:id="rId15"/>
    <p:sldId id="268" r:id="rId16"/>
    <p:sldId id="269" r:id="rId17"/>
    <p:sldId id="270" r:id="rId18"/>
    <p:sldId id="271" r:id="rId19"/>
    <p:sldId id="273" r:id="rId20"/>
    <p:sldId id="274" r:id="rId21"/>
    <p:sldId id="275" r:id="rId22"/>
    <p:sldId id="276" r:id="rId23"/>
    <p:sldId id="277" r:id="rId24"/>
    <p:sldId id="278" r:id="rId25"/>
    <p:sldId id="279" r:id="rId26"/>
    <p:sldId id="280" r:id="rId27"/>
    <p:sldId id="281" r:id="rId28"/>
    <p:sldId id="282" r:id="rId29"/>
    <p:sldId id="284" r:id="rId30"/>
    <p:sldId id="286" r:id="rId31"/>
    <p:sldId id="287" r:id="rId32"/>
    <p:sldId id="288" r:id="rId33"/>
    <p:sldId id="289" r:id="rId34"/>
    <p:sldId id="290" r:id="rId35"/>
    <p:sldId id="291" r:id="rId36"/>
    <p:sldId id="293" r:id="rId37"/>
    <p:sldId id="295" r:id="rId38"/>
    <p:sldId id="296"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33069836c_7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33069836c_7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33069836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33069836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d21abf1f1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d21abf1f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d33069836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d33069836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bd21abf1f1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bd21abf1f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929d74a43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929d74a43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8a28f07b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8a28f07b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9a2a4da1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9a2a4da1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9a2a4da1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9a2a4da1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9a2a4da1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9a2a4da1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9a2a4da1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9a2a4da1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33069836c_1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33069836c_1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9a2a4da1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9a2a4da1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9a2a4da1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79a2a4da1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331e2d351_2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331e2d351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331e2d351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331e2d351_7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d21abf1f1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d21abf1f1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0465909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0465909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04659097f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04659097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c04659097f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c04659097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04659097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04659097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331e2d3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331e2d3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3069836c_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3069836c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c04659097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c04659097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8b6aaf59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8b6aaf59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331e2d3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d331e2d3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d21abf1f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d21abf1f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d21abf1f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d21abf1f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21abf1f1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d21abf1f1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33069836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33069836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d21abf1f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d21abf1f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d33069836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33069836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d21abf1f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d21abf1f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7" name="Google Shape;37;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39"/>
        <p:cNvGrpSpPr/>
        <p:nvPr/>
      </p:nvGrpSpPr>
      <p:grpSpPr>
        <a:xfrm>
          <a:off x="0" y="0"/>
          <a:ext cx="0" cy="0"/>
          <a:chOff x="0" y="0"/>
          <a:chExt cx="0" cy="0"/>
        </a:xfrm>
      </p:grpSpPr>
      <p:sp>
        <p:nvSpPr>
          <p:cNvPr id="40" name="Google Shape;40;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4" name="Google Shape;44;p14"/>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inea del tiempo 3 4 1">
  <p:cSld name="BLANK_1_1_1_6_1">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720000" y="227025"/>
            <a:ext cx="7704600" cy="854100"/>
          </a:xfrm>
          <a:prstGeom prst="rect">
            <a:avLst/>
          </a:prstGeom>
          <a:noFill/>
          <a:ln>
            <a:noFill/>
          </a:ln>
        </p:spPr>
        <p:txBody>
          <a:bodyPr spcFirstLastPara="1" wrap="square" lIns="82275" tIns="41125" rIns="82275" bIns="41125" anchor="ctr" anchorCtr="0">
            <a:noAutofit/>
          </a:bodyPr>
          <a:lstStyle>
            <a:lvl1pPr marR="0" lvl="0" algn="l" rtl="0">
              <a:lnSpc>
                <a:spcPct val="9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1pPr>
            <a:lvl2pPr marR="0" lvl="1"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2pPr>
            <a:lvl3pPr marR="0" lvl="2"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3pPr>
            <a:lvl4pPr marR="0" lvl="3"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4pPr>
            <a:lvl5pPr marR="0" lvl="4"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5pPr>
            <a:lvl6pPr marR="0" lvl="5"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6pPr>
            <a:lvl7pPr marR="0" lvl="6"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7pPr>
            <a:lvl8pPr marR="0" lvl="7"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8pPr>
            <a:lvl9pPr marR="0" lvl="8"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
        <p:cNvGrpSpPr/>
        <p:nvPr/>
      </p:nvGrpSpPr>
      <p:grpSpPr>
        <a:xfrm>
          <a:off x="0" y="0"/>
          <a:ext cx="0" cy="0"/>
          <a:chOff x="0" y="0"/>
          <a:chExt cx="0" cy="0"/>
        </a:xfrm>
      </p:grpSpPr>
      <p:sp>
        <p:nvSpPr>
          <p:cNvPr id="49" name="Google Shape;49;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50" name="Google Shape;50;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5" name="Google Shape;55;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9" name="Google Shape;59;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4" name="Google Shape;64;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24"/>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70" name="Google Shape;70;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 name="Google Shape;71;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6" name="Google Shape;76;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8"/>
        <p:cNvGrpSpPr/>
        <p:nvPr/>
      </p:nvGrpSpPr>
      <p:grpSpPr>
        <a:xfrm>
          <a:off x="0" y="0"/>
          <a:ext cx="0" cy="0"/>
          <a:chOff x="0" y="0"/>
          <a:chExt cx="0" cy="0"/>
        </a:xfrm>
      </p:grpSpPr>
      <p:sp>
        <p:nvSpPr>
          <p:cNvPr id="79" name="Google Shape;79;p28"/>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28"/>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29"/>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3" name="Google Shape;83;p29"/>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3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90" name="Google Shape;90;p3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sp>
        <p:nvSpPr>
          <p:cNvPr id="92" name="Google Shape;92;p3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sp>
        <p:nvSpPr>
          <p:cNvPr id="94" name="Google Shape;9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95" name="Google Shape;95;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98" name="Google Shape;98;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9" name="Google Shape;99;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3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104" name="Google Shape;104;p3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5"/>
        <p:cNvGrpSpPr/>
        <p:nvPr/>
      </p:nvGrpSpPr>
      <p:grpSpPr>
        <a:xfrm>
          <a:off x="0" y="0"/>
          <a:ext cx="0" cy="0"/>
          <a:chOff x="0" y="0"/>
          <a:chExt cx="0" cy="0"/>
        </a:xfrm>
      </p:grpSpPr>
      <p:sp>
        <p:nvSpPr>
          <p:cNvPr id="106" name="Google Shape;106;p3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38"/>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110" name="Google Shape;110;p3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1" name="Google Shape;111;p3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2"/>
        <p:cNvGrpSpPr/>
        <p:nvPr/>
      </p:nvGrpSpPr>
      <p:grpSpPr>
        <a:xfrm>
          <a:off x="0" y="0"/>
          <a:ext cx="0" cy="0"/>
          <a:chOff x="0" y="0"/>
          <a:chExt cx="0" cy="0"/>
        </a:xfrm>
      </p:grpSpPr>
      <p:sp>
        <p:nvSpPr>
          <p:cNvPr id="113" name="Google Shape;113;p3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4"/>
        <p:cNvGrpSpPr/>
        <p:nvPr/>
      </p:nvGrpSpPr>
      <p:grpSpPr>
        <a:xfrm>
          <a:off x="0" y="0"/>
          <a:ext cx="0" cy="0"/>
          <a:chOff x="0" y="0"/>
          <a:chExt cx="0" cy="0"/>
        </a:xfrm>
      </p:grpSpPr>
      <p:sp>
        <p:nvSpPr>
          <p:cNvPr id="115" name="Google Shape;115;p4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116" name="Google Shape;116;p4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118"/>
        <p:cNvGrpSpPr/>
        <p:nvPr/>
      </p:nvGrpSpPr>
      <p:grpSpPr>
        <a:xfrm>
          <a:off x="0" y="0"/>
          <a:ext cx="0" cy="0"/>
          <a:chOff x="0" y="0"/>
          <a:chExt cx="0" cy="0"/>
        </a:xfrm>
      </p:grpSpPr>
      <p:sp>
        <p:nvSpPr>
          <p:cNvPr id="119" name="Google Shape;119;p42"/>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42"/>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121"/>
        <p:cNvGrpSpPr/>
        <p:nvPr/>
      </p:nvGrpSpPr>
      <p:grpSpPr>
        <a:xfrm>
          <a:off x="0" y="0"/>
          <a:ext cx="0" cy="0"/>
          <a:chOff x="0" y="0"/>
          <a:chExt cx="0" cy="0"/>
        </a:xfrm>
      </p:grpSpPr>
      <p:sp>
        <p:nvSpPr>
          <p:cNvPr id="122" name="Google Shape;122;p43"/>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123" name="Google Shape;123;p43"/>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28085635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extLst>
      <p:ext uri="{BB962C8B-B14F-4D97-AF65-F5344CB8AC3E}">
        <p14:creationId xmlns:p14="http://schemas.microsoft.com/office/powerpoint/2010/main" val="33251900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28077457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12029654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extLst>
      <p:ext uri="{BB962C8B-B14F-4D97-AF65-F5344CB8AC3E}">
        <p14:creationId xmlns:p14="http://schemas.microsoft.com/office/powerpoint/2010/main" val="37264066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5" name="Google Shape;25;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13284363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extLst>
      <p:ext uri="{BB962C8B-B14F-4D97-AF65-F5344CB8AC3E}">
        <p14:creationId xmlns:p14="http://schemas.microsoft.com/office/powerpoint/2010/main" val="3471714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8"/>
        <p:cNvGrpSpPr/>
        <p:nvPr/>
      </p:nvGrpSpPr>
      <p:grpSpPr>
        <a:xfrm>
          <a:off x="0" y="0"/>
          <a:ext cx="0" cy="0"/>
          <a:chOff x="0" y="0"/>
          <a:chExt cx="0" cy="0"/>
        </a:xfrm>
      </p:grpSpPr>
      <p:sp>
        <p:nvSpPr>
          <p:cNvPr id="29" name="Google Shape;29;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1" name="Google Shape;31;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1072604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extLst>
      <p:ext uri="{BB962C8B-B14F-4D97-AF65-F5344CB8AC3E}">
        <p14:creationId xmlns:p14="http://schemas.microsoft.com/office/powerpoint/2010/main" val="19630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7" name="Google Shape;37;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extLst>
      <p:ext uri="{BB962C8B-B14F-4D97-AF65-F5344CB8AC3E}">
        <p14:creationId xmlns:p14="http://schemas.microsoft.com/office/powerpoint/2010/main" val="32642408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extLst>
      <p:ext uri="{BB962C8B-B14F-4D97-AF65-F5344CB8AC3E}">
        <p14:creationId xmlns:p14="http://schemas.microsoft.com/office/powerpoint/2010/main" val="28190425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seño personalizado 1">
  <p:cSld name="Diseño personalizado 1">
    <p:spTree>
      <p:nvGrpSpPr>
        <p:cNvPr id="1" name="Shape 39"/>
        <p:cNvGrpSpPr/>
        <p:nvPr/>
      </p:nvGrpSpPr>
      <p:grpSpPr>
        <a:xfrm>
          <a:off x="0" y="0"/>
          <a:ext cx="0" cy="0"/>
          <a:chOff x="0" y="0"/>
          <a:chExt cx="0" cy="0"/>
        </a:xfrm>
      </p:grpSpPr>
      <p:sp>
        <p:nvSpPr>
          <p:cNvPr id="40" name="Google Shape;40;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extLst>
      <p:ext uri="{BB962C8B-B14F-4D97-AF65-F5344CB8AC3E}">
        <p14:creationId xmlns:p14="http://schemas.microsoft.com/office/powerpoint/2010/main" val="14781183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Portada">
  <p:cSld name="Portada">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4" name="Google Shape;44;p14"/>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extLst>
      <p:ext uri="{BB962C8B-B14F-4D97-AF65-F5344CB8AC3E}">
        <p14:creationId xmlns:p14="http://schemas.microsoft.com/office/powerpoint/2010/main" val="8937154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Linea del tiempo 3 4 1">
  <p:cSld name="Linea del tiempo 3 4 1">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720000" y="227025"/>
            <a:ext cx="7704600" cy="854100"/>
          </a:xfrm>
          <a:prstGeom prst="rect">
            <a:avLst/>
          </a:prstGeom>
          <a:noFill/>
          <a:ln>
            <a:noFill/>
          </a:ln>
        </p:spPr>
        <p:txBody>
          <a:bodyPr spcFirstLastPara="1" wrap="square" lIns="82275" tIns="41125" rIns="82275" bIns="41125" anchor="ctr" anchorCtr="0">
            <a:noAutofit/>
          </a:bodyPr>
          <a:lstStyle>
            <a:lvl1pPr marR="0" lvl="0" algn="l" rtl="0">
              <a:lnSpc>
                <a:spcPct val="9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1pPr>
            <a:lvl2pPr marR="0" lvl="1"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2pPr>
            <a:lvl3pPr marR="0" lvl="2"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3pPr>
            <a:lvl4pPr marR="0" lvl="3"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4pPr>
            <a:lvl5pPr marR="0" lvl="4"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5pPr>
            <a:lvl6pPr marR="0" lvl="5"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6pPr>
            <a:lvl7pPr marR="0" lvl="6"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7pPr>
            <a:lvl8pPr marR="0" lvl="7"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8pPr>
            <a:lvl9pPr marR="0" lvl="8"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9pPr>
          </a:lstStyle>
          <a:p>
            <a:endParaRPr/>
          </a:p>
        </p:txBody>
      </p:sp>
    </p:spTree>
    <p:extLst>
      <p:ext uri="{BB962C8B-B14F-4D97-AF65-F5344CB8AC3E}">
        <p14:creationId xmlns:p14="http://schemas.microsoft.com/office/powerpoint/2010/main" val="29171799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8"/>
        <p:cNvGrpSpPr/>
        <p:nvPr/>
      </p:nvGrpSpPr>
      <p:grpSpPr>
        <a:xfrm>
          <a:off x="0" y="0"/>
          <a:ext cx="0" cy="0"/>
          <a:chOff x="0" y="0"/>
          <a:chExt cx="0" cy="0"/>
        </a:xfrm>
      </p:grpSpPr>
      <p:sp>
        <p:nvSpPr>
          <p:cNvPr id="89" name="Google Shape;89;p3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90" name="Google Shape;90;p3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28338596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1"/>
        <p:cNvGrpSpPr/>
        <p:nvPr/>
      </p:nvGrpSpPr>
      <p:grpSpPr>
        <a:xfrm>
          <a:off x="0" y="0"/>
          <a:ext cx="0" cy="0"/>
          <a:chOff x="0" y="0"/>
          <a:chExt cx="0" cy="0"/>
        </a:xfrm>
      </p:grpSpPr>
      <p:sp>
        <p:nvSpPr>
          <p:cNvPr id="92" name="Google Shape;92;p3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extLst>
      <p:ext uri="{BB962C8B-B14F-4D97-AF65-F5344CB8AC3E}">
        <p14:creationId xmlns:p14="http://schemas.microsoft.com/office/powerpoint/2010/main" val="9443824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3"/>
        <p:cNvGrpSpPr/>
        <p:nvPr/>
      </p:nvGrpSpPr>
      <p:grpSpPr>
        <a:xfrm>
          <a:off x="0" y="0"/>
          <a:ext cx="0" cy="0"/>
          <a:chOff x="0" y="0"/>
          <a:chExt cx="0" cy="0"/>
        </a:xfrm>
      </p:grpSpPr>
      <p:sp>
        <p:nvSpPr>
          <p:cNvPr id="94" name="Google Shape;9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95" name="Google Shape;95;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29055499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6"/>
        <p:cNvGrpSpPr/>
        <p:nvPr/>
      </p:nvGrpSpPr>
      <p:grpSpPr>
        <a:xfrm>
          <a:off x="0" y="0"/>
          <a:ext cx="0" cy="0"/>
          <a:chOff x="0" y="0"/>
          <a:chExt cx="0" cy="0"/>
        </a:xfrm>
      </p:grpSpPr>
      <p:sp>
        <p:nvSpPr>
          <p:cNvPr id="97" name="Google Shape;97;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98" name="Google Shape;98;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9" name="Google Shape;99;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2827297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0"/>
        <p:cNvGrpSpPr/>
        <p:nvPr/>
      </p:nvGrpSpPr>
      <p:grpSpPr>
        <a:xfrm>
          <a:off x="0" y="0"/>
          <a:ext cx="0" cy="0"/>
          <a:chOff x="0" y="0"/>
          <a:chExt cx="0" cy="0"/>
        </a:xfrm>
      </p:grpSpPr>
      <p:sp>
        <p:nvSpPr>
          <p:cNvPr id="101" name="Google Shape;101;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extLst>
      <p:ext uri="{BB962C8B-B14F-4D97-AF65-F5344CB8AC3E}">
        <p14:creationId xmlns:p14="http://schemas.microsoft.com/office/powerpoint/2010/main" val="2486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5" name="Google Shape;25;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2"/>
        <p:cNvGrpSpPr/>
        <p:nvPr/>
      </p:nvGrpSpPr>
      <p:grpSpPr>
        <a:xfrm>
          <a:off x="0" y="0"/>
          <a:ext cx="0" cy="0"/>
          <a:chOff x="0" y="0"/>
          <a:chExt cx="0" cy="0"/>
        </a:xfrm>
      </p:grpSpPr>
      <p:sp>
        <p:nvSpPr>
          <p:cNvPr id="103" name="Google Shape;103;p3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104" name="Google Shape;104;p3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36201314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5"/>
        <p:cNvGrpSpPr/>
        <p:nvPr/>
      </p:nvGrpSpPr>
      <p:grpSpPr>
        <a:xfrm>
          <a:off x="0" y="0"/>
          <a:ext cx="0" cy="0"/>
          <a:chOff x="0" y="0"/>
          <a:chExt cx="0" cy="0"/>
        </a:xfrm>
      </p:grpSpPr>
      <p:sp>
        <p:nvSpPr>
          <p:cNvPr id="106" name="Google Shape;106;p3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extLst>
      <p:ext uri="{BB962C8B-B14F-4D97-AF65-F5344CB8AC3E}">
        <p14:creationId xmlns:p14="http://schemas.microsoft.com/office/powerpoint/2010/main" val="18994204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7"/>
        <p:cNvGrpSpPr/>
        <p:nvPr/>
      </p:nvGrpSpPr>
      <p:grpSpPr>
        <a:xfrm>
          <a:off x="0" y="0"/>
          <a:ext cx="0" cy="0"/>
          <a:chOff x="0" y="0"/>
          <a:chExt cx="0" cy="0"/>
        </a:xfrm>
      </p:grpSpPr>
      <p:sp>
        <p:nvSpPr>
          <p:cNvPr id="108" name="Google Shape;108;p38"/>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110" name="Google Shape;110;p3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1" name="Google Shape;111;p3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34767154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3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extLst>
      <p:ext uri="{BB962C8B-B14F-4D97-AF65-F5344CB8AC3E}">
        <p14:creationId xmlns:p14="http://schemas.microsoft.com/office/powerpoint/2010/main" val="2295981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14"/>
        <p:cNvGrpSpPr/>
        <p:nvPr/>
      </p:nvGrpSpPr>
      <p:grpSpPr>
        <a:xfrm>
          <a:off x="0" y="0"/>
          <a:ext cx="0" cy="0"/>
          <a:chOff x="0" y="0"/>
          <a:chExt cx="0" cy="0"/>
        </a:xfrm>
      </p:grpSpPr>
      <p:sp>
        <p:nvSpPr>
          <p:cNvPr id="115" name="Google Shape;115;p4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116" name="Google Shape;116;p4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extLst>
      <p:ext uri="{BB962C8B-B14F-4D97-AF65-F5344CB8AC3E}">
        <p14:creationId xmlns:p14="http://schemas.microsoft.com/office/powerpoint/2010/main" val="14230394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Tree>
    <p:extLst>
      <p:ext uri="{BB962C8B-B14F-4D97-AF65-F5344CB8AC3E}">
        <p14:creationId xmlns:p14="http://schemas.microsoft.com/office/powerpoint/2010/main" val="16495964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Diseño personalizado 1">
  <p:cSld name="Diseño personalizado 1">
    <p:spTree>
      <p:nvGrpSpPr>
        <p:cNvPr id="1" name="Shape 118"/>
        <p:cNvGrpSpPr/>
        <p:nvPr/>
      </p:nvGrpSpPr>
      <p:grpSpPr>
        <a:xfrm>
          <a:off x="0" y="0"/>
          <a:ext cx="0" cy="0"/>
          <a:chOff x="0" y="0"/>
          <a:chExt cx="0" cy="0"/>
        </a:xfrm>
      </p:grpSpPr>
      <p:sp>
        <p:nvSpPr>
          <p:cNvPr id="119" name="Google Shape;119;p42"/>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42"/>
          <p:cNvPicPr preferRelativeResize="0"/>
          <p:nvPr/>
        </p:nvPicPr>
        <p:blipFill>
          <a:blip r:embed="rId2">
            <a:alphaModFix/>
          </a:blip>
          <a:stretch>
            <a:fillRect/>
          </a:stretch>
        </p:blipFill>
        <p:spPr>
          <a:xfrm>
            <a:off x="3241700" y="2367187"/>
            <a:ext cx="2355801" cy="561525"/>
          </a:xfrm>
          <a:prstGeom prst="rect">
            <a:avLst/>
          </a:prstGeom>
          <a:noFill/>
          <a:ln>
            <a:noFill/>
          </a:ln>
        </p:spPr>
      </p:pic>
    </p:spTree>
    <p:extLst>
      <p:ext uri="{BB962C8B-B14F-4D97-AF65-F5344CB8AC3E}">
        <p14:creationId xmlns:p14="http://schemas.microsoft.com/office/powerpoint/2010/main" val="14162869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Portada">
  <p:cSld name="Portada">
    <p:bg>
      <p:bgPr>
        <a:blipFill>
          <a:blip r:embed="rId2">
            <a:alphaModFix/>
          </a:blip>
          <a:stretch>
            <a:fillRect/>
          </a:stretch>
        </a:blipFill>
        <a:effectLst/>
      </p:bgPr>
    </p:bg>
    <p:spTree>
      <p:nvGrpSpPr>
        <p:cNvPr id="1" name="Shape 121"/>
        <p:cNvGrpSpPr/>
        <p:nvPr/>
      </p:nvGrpSpPr>
      <p:grpSpPr>
        <a:xfrm>
          <a:off x="0" y="0"/>
          <a:ext cx="0" cy="0"/>
          <a:chOff x="0" y="0"/>
          <a:chExt cx="0" cy="0"/>
        </a:xfrm>
      </p:grpSpPr>
      <p:sp>
        <p:nvSpPr>
          <p:cNvPr id="122" name="Google Shape;122;p43"/>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123" name="Google Shape;123;p43"/>
          <p:cNvPicPr preferRelativeResize="0"/>
          <p:nvPr/>
        </p:nvPicPr>
        <p:blipFill>
          <a:blip r:embed="rId3">
            <a:alphaModFix/>
          </a:blip>
          <a:stretch>
            <a:fillRect/>
          </a:stretch>
        </p:blipFill>
        <p:spPr>
          <a:xfrm>
            <a:off x="5965149" y="3700742"/>
            <a:ext cx="2416852" cy="1009725"/>
          </a:xfrm>
          <a:prstGeom prst="rect">
            <a:avLst/>
          </a:prstGeom>
          <a:noFill/>
          <a:ln>
            <a:noFill/>
          </a:ln>
        </p:spPr>
      </p:pic>
    </p:spTree>
    <p:extLst>
      <p:ext uri="{BB962C8B-B14F-4D97-AF65-F5344CB8AC3E}">
        <p14:creationId xmlns:p14="http://schemas.microsoft.com/office/powerpoint/2010/main" val="217026018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33883368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extLst>
      <p:ext uri="{BB962C8B-B14F-4D97-AF65-F5344CB8AC3E}">
        <p14:creationId xmlns:p14="http://schemas.microsoft.com/office/powerpoint/2010/main" val="23121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418857304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23077177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extLst>
      <p:ext uri="{BB962C8B-B14F-4D97-AF65-F5344CB8AC3E}">
        <p14:creationId xmlns:p14="http://schemas.microsoft.com/office/powerpoint/2010/main" val="16934388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5" name="Google Shape;25;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268354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extLst>
      <p:ext uri="{BB962C8B-B14F-4D97-AF65-F5344CB8AC3E}">
        <p14:creationId xmlns:p14="http://schemas.microsoft.com/office/powerpoint/2010/main" val="5543750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8"/>
        <p:cNvGrpSpPr/>
        <p:nvPr/>
      </p:nvGrpSpPr>
      <p:grpSpPr>
        <a:xfrm>
          <a:off x="0" y="0"/>
          <a:ext cx="0" cy="0"/>
          <a:chOff x="0" y="0"/>
          <a:chExt cx="0" cy="0"/>
        </a:xfrm>
      </p:grpSpPr>
      <p:sp>
        <p:nvSpPr>
          <p:cNvPr id="29" name="Google Shape;29;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1" name="Google Shape;31;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36515796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extLst>
      <p:ext uri="{BB962C8B-B14F-4D97-AF65-F5344CB8AC3E}">
        <p14:creationId xmlns:p14="http://schemas.microsoft.com/office/powerpoint/2010/main" val="34942374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7" name="Google Shape;37;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extLst>
      <p:ext uri="{BB962C8B-B14F-4D97-AF65-F5344CB8AC3E}">
        <p14:creationId xmlns:p14="http://schemas.microsoft.com/office/powerpoint/2010/main" val="28203552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extLst>
      <p:ext uri="{BB962C8B-B14F-4D97-AF65-F5344CB8AC3E}">
        <p14:creationId xmlns:p14="http://schemas.microsoft.com/office/powerpoint/2010/main" val="31413771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Diseño personalizado 1">
  <p:cSld name="Diseño personalizado 1">
    <p:spTree>
      <p:nvGrpSpPr>
        <p:cNvPr id="1" name="Shape 39"/>
        <p:cNvGrpSpPr/>
        <p:nvPr/>
      </p:nvGrpSpPr>
      <p:grpSpPr>
        <a:xfrm>
          <a:off x="0" y="0"/>
          <a:ext cx="0" cy="0"/>
          <a:chOff x="0" y="0"/>
          <a:chExt cx="0" cy="0"/>
        </a:xfrm>
      </p:grpSpPr>
      <p:sp>
        <p:nvSpPr>
          <p:cNvPr id="40" name="Google Shape;40;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extLst>
      <p:ext uri="{BB962C8B-B14F-4D97-AF65-F5344CB8AC3E}">
        <p14:creationId xmlns:p14="http://schemas.microsoft.com/office/powerpoint/2010/main" val="392821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1" name="Google Shape;31;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Portada">
  <p:cSld name="Portada">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4" name="Google Shape;44;p14"/>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extLst>
      <p:ext uri="{BB962C8B-B14F-4D97-AF65-F5344CB8AC3E}">
        <p14:creationId xmlns:p14="http://schemas.microsoft.com/office/powerpoint/2010/main" val="22322955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Linea del tiempo 3 4 1">
  <p:cSld name="Linea del tiempo 3 4 1">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720000" y="227025"/>
            <a:ext cx="7704600" cy="854100"/>
          </a:xfrm>
          <a:prstGeom prst="rect">
            <a:avLst/>
          </a:prstGeom>
          <a:noFill/>
          <a:ln>
            <a:noFill/>
          </a:ln>
        </p:spPr>
        <p:txBody>
          <a:bodyPr spcFirstLastPara="1" wrap="square" lIns="82275" tIns="41125" rIns="82275" bIns="41125" anchor="ctr" anchorCtr="0">
            <a:noAutofit/>
          </a:bodyPr>
          <a:lstStyle>
            <a:lvl1pPr marR="0" lvl="0" algn="l" rtl="0">
              <a:lnSpc>
                <a:spcPct val="9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1pPr>
            <a:lvl2pPr marR="0" lvl="1"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2pPr>
            <a:lvl3pPr marR="0" lvl="2"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3pPr>
            <a:lvl4pPr marR="0" lvl="3"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4pPr>
            <a:lvl5pPr marR="0" lvl="4"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5pPr>
            <a:lvl6pPr marR="0" lvl="5"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6pPr>
            <a:lvl7pPr marR="0" lvl="6"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7pPr>
            <a:lvl8pPr marR="0" lvl="7"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8pPr>
            <a:lvl9pPr marR="0" lvl="8"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9pPr>
          </a:lstStyle>
          <a:p>
            <a:endParaRPr/>
          </a:p>
        </p:txBody>
      </p:sp>
    </p:spTree>
    <p:extLst>
      <p:ext uri="{BB962C8B-B14F-4D97-AF65-F5344CB8AC3E}">
        <p14:creationId xmlns:p14="http://schemas.microsoft.com/office/powerpoint/2010/main" val="185702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1.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image" Target="../media/image1.pn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image" Target="../media/image1.png"/><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image" Target="../media/image1.png"/><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theme" Target="../theme/theme6.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Buenas prácticas en SQL</a:t>
            </a:r>
            <a:endParaRPr sz="900">
              <a:solidFill>
                <a:srgbClr val="FFFFFF"/>
              </a:solidFill>
              <a:latin typeface="Open Sans"/>
              <a:ea typeface="Open Sans"/>
              <a:cs typeface="Open Sans"/>
              <a:sym typeface="Open Sans"/>
            </a:endParaRPr>
          </a:p>
        </p:txBody>
      </p:sp>
      <p:pic>
        <p:nvPicPr>
          <p:cNvPr id="8" name="Google Shape;8;p1"/>
          <p:cNvPicPr preferRelativeResize="0"/>
          <p:nvPr/>
        </p:nvPicPr>
        <p:blipFill>
          <a:blip r:embed="rId16">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30"/>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0"/>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Buenas prácticas en SQL</a:t>
            </a:r>
            <a:endParaRPr sz="900">
              <a:solidFill>
                <a:srgbClr val="FFFFFF"/>
              </a:solidFill>
              <a:latin typeface="Open Sans"/>
              <a:ea typeface="Open Sans"/>
              <a:cs typeface="Open Sans"/>
              <a:sym typeface="Open Sans"/>
            </a:endParaRPr>
          </a:p>
        </p:txBody>
      </p:sp>
      <p:pic>
        <p:nvPicPr>
          <p:cNvPr id="87" name="Google Shape;87;p30"/>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Orden de procesamiento de una query</a:t>
            </a:r>
            <a:endParaRPr sz="900">
              <a:solidFill>
                <a:srgbClr val="FFFFFF"/>
              </a:solidFill>
              <a:latin typeface="Open Sans"/>
              <a:ea typeface="Open Sans"/>
              <a:cs typeface="Open Sans"/>
              <a:sym typeface="Open Sans"/>
            </a:endParaRPr>
          </a:p>
        </p:txBody>
      </p:sp>
      <p:pic>
        <p:nvPicPr>
          <p:cNvPr id="8" name="Google Shape;8;p1"/>
          <p:cNvPicPr preferRelativeResize="0"/>
          <p:nvPr/>
        </p:nvPicPr>
        <p:blipFill>
          <a:blip r:embed="rId16">
            <a:alphaModFix/>
          </a:blip>
          <a:stretch>
            <a:fillRect/>
          </a:stretch>
        </p:blipFill>
        <p:spPr>
          <a:xfrm>
            <a:off x="8074225" y="4931037"/>
            <a:ext cx="764551" cy="182226"/>
          </a:xfrm>
          <a:prstGeom prst="rect">
            <a:avLst/>
          </a:prstGeom>
          <a:noFill/>
          <a:ln>
            <a:noFill/>
          </a:ln>
        </p:spPr>
      </p:pic>
    </p:spTree>
    <p:extLst>
      <p:ext uri="{BB962C8B-B14F-4D97-AF65-F5344CB8AC3E}">
        <p14:creationId xmlns:p14="http://schemas.microsoft.com/office/powerpoint/2010/main" val="3699060339"/>
      </p:ext>
    </p:extLst>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30"/>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0"/>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Índices</a:t>
            </a:r>
            <a:endParaRPr sz="900">
              <a:solidFill>
                <a:srgbClr val="FFFFFF"/>
              </a:solidFill>
              <a:latin typeface="Open Sans"/>
              <a:ea typeface="Open Sans"/>
              <a:cs typeface="Open Sans"/>
              <a:sym typeface="Open Sans"/>
            </a:endParaRPr>
          </a:p>
        </p:txBody>
      </p:sp>
      <p:pic>
        <p:nvPicPr>
          <p:cNvPr id="87" name="Google Shape;87;p30"/>
          <p:cNvPicPr preferRelativeResize="0"/>
          <p:nvPr/>
        </p:nvPicPr>
        <p:blipFill>
          <a:blip r:embed="rId15">
            <a:alphaModFix/>
          </a:blip>
          <a:stretch>
            <a:fillRect/>
          </a:stretch>
        </p:blipFill>
        <p:spPr>
          <a:xfrm>
            <a:off x="8074225" y="4931037"/>
            <a:ext cx="764551" cy="182226"/>
          </a:xfrm>
          <a:prstGeom prst="rect">
            <a:avLst/>
          </a:prstGeom>
          <a:noFill/>
          <a:ln>
            <a:noFill/>
          </a:ln>
        </p:spPr>
      </p:pic>
    </p:spTree>
    <p:extLst>
      <p:ext uri="{BB962C8B-B14F-4D97-AF65-F5344CB8AC3E}">
        <p14:creationId xmlns:p14="http://schemas.microsoft.com/office/powerpoint/2010/main" val="2447999678"/>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Índices</a:t>
            </a:r>
            <a:endParaRPr sz="900">
              <a:solidFill>
                <a:srgbClr val="FFFFFF"/>
              </a:solidFill>
              <a:latin typeface="Open Sans"/>
              <a:ea typeface="Open Sans"/>
              <a:cs typeface="Open Sans"/>
              <a:sym typeface="Open Sans"/>
            </a:endParaRPr>
          </a:p>
        </p:txBody>
      </p:sp>
      <p:pic>
        <p:nvPicPr>
          <p:cNvPr id="8" name="Google Shape;8;p1"/>
          <p:cNvPicPr preferRelativeResize="0"/>
          <p:nvPr/>
        </p:nvPicPr>
        <p:blipFill>
          <a:blip r:embed="rId16">
            <a:alphaModFix/>
          </a:blip>
          <a:stretch>
            <a:fillRect/>
          </a:stretch>
        </p:blipFill>
        <p:spPr>
          <a:xfrm>
            <a:off x="8074225" y="4931037"/>
            <a:ext cx="764551" cy="182226"/>
          </a:xfrm>
          <a:prstGeom prst="rect">
            <a:avLst/>
          </a:prstGeom>
          <a:noFill/>
          <a:ln>
            <a:noFill/>
          </a:ln>
        </p:spPr>
      </p:pic>
    </p:spTree>
    <p:extLst>
      <p:ext uri="{BB962C8B-B14F-4D97-AF65-F5344CB8AC3E}">
        <p14:creationId xmlns:p14="http://schemas.microsoft.com/office/powerpoint/2010/main" val="2113350715"/>
      </p:ext>
    </p:extLst>
  </p:cSld>
  <p:clrMap bg1="lt1" tx1="dk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30.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3.xml"/><Relationship Id="rId1" Type="http://schemas.openxmlformats.org/officeDocument/2006/relationships/slideLayout" Target="../slideLayouts/slideLayout57.xml"/><Relationship Id="rId4" Type="http://schemas.openxmlformats.org/officeDocument/2006/relationships/slide" Target="slide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8"/>
          <p:cNvSpPr txBox="1">
            <a:spLocks noGrp="1"/>
          </p:cNvSpPr>
          <p:nvPr>
            <p:ph type="title"/>
          </p:nvPr>
        </p:nvSpPr>
        <p:spPr>
          <a:xfrm>
            <a:off x="2804672" y="69156"/>
            <a:ext cx="6126058" cy="2894990"/>
          </a:xfrm>
          <a:prstGeom prst="rect">
            <a:avLst/>
          </a:prstGeom>
        </p:spPr>
        <p:txBody>
          <a:bodyPr spcFirstLastPara="1" wrap="square" lIns="91425" tIns="91425" rIns="180000" bIns="91425" anchor="t" anchorCtr="0">
            <a:noAutofit/>
          </a:bodyPr>
          <a:lstStyle/>
          <a:p>
            <a:pPr marL="0" marR="0" lvl="0" indent="0" algn="r" rtl="0">
              <a:lnSpc>
                <a:spcPct val="115000"/>
              </a:lnSpc>
              <a:spcBef>
                <a:spcPts val="600"/>
              </a:spcBef>
              <a:spcAft>
                <a:spcPts val="0"/>
              </a:spcAft>
              <a:buNone/>
            </a:pPr>
            <a:r>
              <a:rPr lang="es" sz="4000" dirty="0">
                <a:solidFill>
                  <a:schemeClr val="lt1"/>
                </a:solidFill>
              </a:rPr>
              <a:t>Buenas prácticas en SQL</a:t>
            </a:r>
            <a:br>
              <a:rPr lang="es" sz="4000" dirty="0">
                <a:solidFill>
                  <a:schemeClr val="lt1"/>
                </a:solidFill>
              </a:rPr>
            </a:br>
            <a:r>
              <a:rPr lang="es" sz="2800" dirty="0">
                <a:solidFill>
                  <a:schemeClr val="lt1"/>
                </a:solidFill>
              </a:rPr>
              <a:t> </a:t>
            </a:r>
            <a:br>
              <a:rPr lang="es" dirty="0">
                <a:solidFill>
                  <a:schemeClr val="lt1"/>
                </a:solidFill>
              </a:rPr>
            </a:br>
            <a:r>
              <a:rPr lang="es" sz="1600" b="0" dirty="0">
                <a:solidFill>
                  <a:schemeClr val="lt1"/>
                </a:solidFill>
              </a:rPr>
              <a:t>Optimizamos </a:t>
            </a:r>
            <a:r>
              <a:rPr lang="es-ES" sz="1600" b="0" dirty="0">
                <a:solidFill>
                  <a:schemeClr val="bg1">
                    <a:lumMod val="95000"/>
                  </a:schemeClr>
                </a:solidFill>
                <a:ea typeface="Open Sans"/>
                <a:cs typeface="Open Sans"/>
                <a:sym typeface="Open Sans"/>
              </a:rPr>
              <a:t>los tiempos de ejecución de las consultas y</a:t>
            </a:r>
            <a:br>
              <a:rPr lang="es-ES" sz="1600" b="0" dirty="0">
                <a:solidFill>
                  <a:schemeClr val="bg1">
                    <a:lumMod val="95000"/>
                  </a:schemeClr>
                </a:solidFill>
                <a:ea typeface="Open Sans"/>
                <a:cs typeface="Open Sans"/>
                <a:sym typeface="Open Sans"/>
              </a:rPr>
            </a:br>
            <a:r>
              <a:rPr lang="es-ES" sz="1600" b="0" dirty="0">
                <a:solidFill>
                  <a:schemeClr val="bg1">
                    <a:lumMod val="95000"/>
                  </a:schemeClr>
                </a:solidFill>
                <a:ea typeface="Open Sans"/>
                <a:cs typeface="Open Sans"/>
                <a:sym typeface="Open Sans"/>
              </a:rPr>
              <a:t> escribimos consultas SQL sólidas.</a:t>
            </a:r>
            <a:br>
              <a:rPr lang="es-ES" sz="1600" b="0" dirty="0">
                <a:solidFill>
                  <a:schemeClr val="bg1">
                    <a:lumMod val="95000"/>
                  </a:schemeClr>
                </a:solidFill>
                <a:ea typeface="Open Sans"/>
                <a:cs typeface="Open Sans"/>
                <a:sym typeface="Open Sans"/>
              </a:rPr>
            </a:br>
            <a:r>
              <a:rPr lang="es-ES" sz="1600" b="0" dirty="0">
                <a:solidFill>
                  <a:schemeClr val="bg1">
                    <a:lumMod val="95000"/>
                  </a:schemeClr>
                </a:solidFill>
                <a:ea typeface="Open Sans"/>
                <a:cs typeface="Open Sans"/>
                <a:sym typeface="Open Sans"/>
              </a:rPr>
              <a:t>  Cuando no las implementamos, SQL realiza el análisis sobre </a:t>
            </a:r>
            <a:br>
              <a:rPr lang="es-ES" sz="1600" b="0" dirty="0">
                <a:solidFill>
                  <a:schemeClr val="bg1">
                    <a:lumMod val="95000"/>
                  </a:schemeClr>
                </a:solidFill>
                <a:ea typeface="Open Sans"/>
                <a:cs typeface="Open Sans"/>
                <a:sym typeface="Open Sans"/>
              </a:rPr>
            </a:br>
            <a:r>
              <a:rPr lang="es-ES" sz="1600" b="0" dirty="0">
                <a:solidFill>
                  <a:schemeClr val="bg1">
                    <a:lumMod val="95000"/>
                  </a:schemeClr>
                </a:solidFill>
                <a:ea typeface="Open Sans"/>
                <a:cs typeface="Open Sans"/>
                <a:sym typeface="Open Sans"/>
              </a:rPr>
              <a:t>toda la/s tabla/s que se están consultando. </a:t>
            </a:r>
            <a:br>
              <a:rPr lang="es-ES" sz="1600" b="0" dirty="0">
                <a:solidFill>
                  <a:schemeClr val="bg1">
                    <a:lumMod val="95000"/>
                  </a:schemeClr>
                </a:solidFill>
                <a:ea typeface="Open Sans"/>
                <a:cs typeface="Open Sans"/>
                <a:sym typeface="Open Sans"/>
              </a:rPr>
            </a:br>
            <a:r>
              <a:rPr lang="es-ES" sz="1600" b="0" dirty="0">
                <a:solidFill>
                  <a:schemeClr val="bg1">
                    <a:lumMod val="95000"/>
                  </a:schemeClr>
                </a:solidFill>
                <a:ea typeface="Open Sans"/>
                <a:cs typeface="Open Sans"/>
                <a:sym typeface="Open Sans"/>
              </a:rPr>
              <a:t>Si la tabla tiene numerosos registros, </a:t>
            </a:r>
            <a:br>
              <a:rPr lang="es-ES" sz="1600" b="0" dirty="0">
                <a:solidFill>
                  <a:schemeClr val="bg1">
                    <a:lumMod val="95000"/>
                  </a:schemeClr>
                </a:solidFill>
                <a:ea typeface="Open Sans"/>
                <a:cs typeface="Open Sans"/>
                <a:sym typeface="Open Sans"/>
              </a:rPr>
            </a:br>
            <a:r>
              <a:rPr lang="es-ES" sz="1600" b="0" dirty="0">
                <a:solidFill>
                  <a:schemeClr val="bg1">
                    <a:lumMod val="95000"/>
                  </a:schemeClr>
                </a:solidFill>
                <a:ea typeface="Open Sans"/>
                <a:cs typeface="Open Sans"/>
                <a:sym typeface="Open Sans"/>
              </a:rPr>
              <a:t>el tiempo en devolver el resultado </a:t>
            </a:r>
            <a:br>
              <a:rPr lang="es-ES" sz="1600" b="0" dirty="0">
                <a:solidFill>
                  <a:schemeClr val="bg1">
                    <a:lumMod val="95000"/>
                  </a:schemeClr>
                </a:solidFill>
                <a:ea typeface="Open Sans"/>
                <a:cs typeface="Open Sans"/>
                <a:sym typeface="Open Sans"/>
              </a:rPr>
            </a:br>
            <a:r>
              <a:rPr lang="es-ES" sz="1600" b="0" dirty="0">
                <a:solidFill>
                  <a:schemeClr val="bg1">
                    <a:lumMod val="95000"/>
                  </a:schemeClr>
                </a:solidFill>
                <a:ea typeface="Open Sans"/>
                <a:cs typeface="Open Sans"/>
                <a:sym typeface="Open Sans"/>
              </a:rPr>
              <a:t>puede perjudicar a la aplicación.</a:t>
            </a:r>
            <a:br>
              <a:rPr lang="es-ES" sz="5400" dirty="0">
                <a:solidFill>
                  <a:srgbClr val="3F3F3F"/>
                </a:solidFill>
                <a:latin typeface="Open Sans"/>
                <a:ea typeface="Open Sans"/>
                <a:cs typeface="Open Sans"/>
                <a:sym typeface="Open Sans"/>
              </a:rPr>
            </a:br>
            <a:endParaRPr dirty="0">
              <a:solidFill>
                <a:schemeClr val="lt1"/>
              </a:solidFill>
            </a:endParaRPr>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8"/>
        <p:cNvGrpSpPr/>
        <p:nvPr/>
      </p:nvGrpSpPr>
      <p:grpSpPr>
        <a:xfrm>
          <a:off x="0" y="0"/>
          <a:ext cx="0" cy="0"/>
          <a:chOff x="0" y="0"/>
          <a:chExt cx="0" cy="0"/>
        </a:xfrm>
      </p:grpSpPr>
      <p:sp>
        <p:nvSpPr>
          <p:cNvPr id="259" name="Google Shape;259;p70"/>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UNION</a:t>
            </a:r>
            <a:endParaRPr sz="3700" b="1">
              <a:solidFill>
                <a:srgbClr val="FFFFFF"/>
              </a:solidFill>
              <a:latin typeface="Rajdhani"/>
              <a:ea typeface="Rajdhani"/>
              <a:cs typeface="Rajdhani"/>
              <a:sym typeface="Rajdhani"/>
            </a:endParaRPr>
          </a:p>
        </p:txBody>
      </p:sp>
      <p:sp>
        <p:nvSpPr>
          <p:cNvPr id="260" name="Google Shape;260;p70"/>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61" name="Google Shape;261;p70"/>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71"/>
          <p:cNvSpPr txBox="1"/>
          <p:nvPr/>
        </p:nvSpPr>
        <p:spPr>
          <a:xfrm>
            <a:off x="717750" y="244275"/>
            <a:ext cx="7707600" cy="627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endParaRPr sz="3000" b="1">
              <a:solidFill>
                <a:srgbClr val="EC183F"/>
              </a:solidFill>
              <a:latin typeface="Rajdhani"/>
              <a:ea typeface="Rajdhani"/>
              <a:cs typeface="Rajdhani"/>
              <a:sym typeface="Rajdhani"/>
            </a:endParaRPr>
          </a:p>
        </p:txBody>
      </p:sp>
      <p:sp>
        <p:nvSpPr>
          <p:cNvPr id="267" name="Google Shape;267;p71"/>
          <p:cNvSpPr txBox="1">
            <a:spLocks noGrp="1"/>
          </p:cNvSpPr>
          <p:nvPr>
            <p:ph type="body" idx="1"/>
          </p:nvPr>
        </p:nvSpPr>
        <p:spPr>
          <a:xfrm>
            <a:off x="1089500" y="1718400"/>
            <a:ext cx="6685800" cy="2880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s" sz="1700">
                <a:solidFill>
                  <a:srgbClr val="3F3F3F"/>
                </a:solidFill>
                <a:latin typeface="Open Sans"/>
                <a:ea typeface="Open Sans"/>
                <a:cs typeface="Open Sans"/>
                <a:sym typeface="Open Sans"/>
              </a:rPr>
              <a:t>En caso de usar la instrucción UNION y existiera la seguridad de que en los SELECT involucrados no se obtendrán registros duplicados, entonces, lo recomendable en este escenario es sustituir UNION por UNION ALL para evitar que se haga uso implícito de la instrucción DISTINCT ya que esta aumenta el consumo de recursos.</a:t>
            </a:r>
            <a:endParaRPr sz="17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Clr>
                <a:schemeClr val="dk1"/>
              </a:buClr>
              <a:buSzPts val="1100"/>
              <a:buFont typeface="Arial"/>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sp>
        <p:nvSpPr>
          <p:cNvPr id="268" name="Google Shape;268;p71"/>
          <p:cNvSpPr txBox="1">
            <a:spLocks noGrp="1"/>
          </p:cNvSpPr>
          <p:nvPr>
            <p:ph type="title"/>
          </p:nvPr>
        </p:nvSpPr>
        <p:spPr>
          <a:xfrm>
            <a:off x="643800" y="989025"/>
            <a:ext cx="7707600" cy="854100"/>
          </a:xfrm>
          <a:prstGeom prst="rect">
            <a:avLst/>
          </a:prstGeom>
        </p:spPr>
        <p:txBody>
          <a:bodyPr spcFirstLastPara="1" wrap="square" lIns="82275" tIns="41125" rIns="82275" bIns="41125" anchor="ctr" anchorCtr="0">
            <a:noAutofit/>
          </a:bodyPr>
          <a:lstStyle/>
          <a:p>
            <a:pPr marL="457200" lvl="0" indent="-381000" algn="l" rtl="0">
              <a:spcBef>
                <a:spcPts val="0"/>
              </a:spcBef>
              <a:spcAft>
                <a:spcPts val="0"/>
              </a:spcAft>
              <a:buSzPts val="2400"/>
              <a:buChar char="●"/>
            </a:pPr>
            <a:r>
              <a:rPr lang="es" sz="2400"/>
              <a:t>Utilice UNION ALL para evitar un distinct implícito</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72"/>
        <p:cNvGrpSpPr/>
        <p:nvPr/>
      </p:nvGrpSpPr>
      <p:grpSpPr>
        <a:xfrm>
          <a:off x="0" y="0"/>
          <a:ext cx="0" cy="0"/>
          <a:chOff x="0" y="0"/>
          <a:chExt cx="0" cy="0"/>
        </a:xfrm>
      </p:grpSpPr>
      <p:sp>
        <p:nvSpPr>
          <p:cNvPr id="273" name="Google Shape;273;p72"/>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CRUD</a:t>
            </a:r>
            <a:endParaRPr sz="3700" b="1">
              <a:solidFill>
                <a:srgbClr val="FFFFFF"/>
              </a:solidFill>
              <a:latin typeface="Rajdhani"/>
              <a:ea typeface="Rajdhani"/>
              <a:cs typeface="Rajdhani"/>
              <a:sym typeface="Rajdhani"/>
            </a:endParaRPr>
          </a:p>
        </p:txBody>
      </p:sp>
      <p:sp>
        <p:nvSpPr>
          <p:cNvPr id="274" name="Google Shape;274;p72"/>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5</a:t>
            </a:r>
            <a:endParaRPr sz="6000" b="1">
              <a:solidFill>
                <a:srgbClr val="FFFFFF"/>
              </a:solidFill>
              <a:latin typeface="Rajdhani"/>
              <a:ea typeface="Rajdhani"/>
              <a:cs typeface="Rajdhani"/>
              <a:sym typeface="Rajdhani"/>
            </a:endParaRPr>
          </a:p>
        </p:txBody>
      </p:sp>
      <p:sp>
        <p:nvSpPr>
          <p:cNvPr id="275" name="Google Shape;275;p72"/>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73"/>
          <p:cNvSpPr txBox="1"/>
          <p:nvPr/>
        </p:nvSpPr>
        <p:spPr>
          <a:xfrm>
            <a:off x="717750" y="244275"/>
            <a:ext cx="7707600" cy="627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endParaRPr sz="3000" b="1">
              <a:solidFill>
                <a:srgbClr val="EC183F"/>
              </a:solidFill>
              <a:latin typeface="Rajdhani"/>
              <a:ea typeface="Rajdhani"/>
              <a:cs typeface="Rajdhani"/>
              <a:sym typeface="Rajdhani"/>
            </a:endParaRPr>
          </a:p>
        </p:txBody>
      </p:sp>
      <p:sp>
        <p:nvSpPr>
          <p:cNvPr id="281" name="Google Shape;281;p73"/>
          <p:cNvSpPr txBox="1">
            <a:spLocks noGrp="1"/>
          </p:cNvSpPr>
          <p:nvPr>
            <p:ph type="body" idx="1"/>
          </p:nvPr>
        </p:nvSpPr>
        <p:spPr>
          <a:xfrm>
            <a:off x="1076650" y="1664775"/>
            <a:ext cx="6622500" cy="159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None/>
            </a:pPr>
            <a:r>
              <a:rPr lang="es" sz="1700">
                <a:solidFill>
                  <a:srgbClr val="3F3F3F"/>
                </a:solidFill>
                <a:latin typeface="Open Sans"/>
                <a:ea typeface="Open Sans"/>
                <a:cs typeface="Open Sans"/>
                <a:sym typeface="Open Sans"/>
              </a:rPr>
              <a:t>Usar SET NOCOUNT ON con operaciones CRUD para no contar el número de filas afectadas y ganar rendimiento sobre todo en tablas con muchos registros.</a:t>
            </a:r>
            <a:endParaRPr sz="17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sp>
        <p:nvSpPr>
          <p:cNvPr id="282" name="Google Shape;282;p73"/>
          <p:cNvSpPr txBox="1">
            <a:spLocks noGrp="1"/>
          </p:cNvSpPr>
          <p:nvPr>
            <p:ph type="title"/>
          </p:nvPr>
        </p:nvSpPr>
        <p:spPr>
          <a:xfrm>
            <a:off x="643800" y="1065225"/>
            <a:ext cx="7707600" cy="854100"/>
          </a:xfrm>
          <a:prstGeom prst="rect">
            <a:avLst/>
          </a:prstGeom>
        </p:spPr>
        <p:txBody>
          <a:bodyPr spcFirstLastPara="1" wrap="square" lIns="82275" tIns="41125" rIns="82275" bIns="41125" anchor="ctr" anchorCtr="0">
            <a:noAutofit/>
          </a:bodyPr>
          <a:lstStyle/>
          <a:p>
            <a:pPr marL="457200" lvl="0" indent="-381000" algn="l" rtl="0">
              <a:spcBef>
                <a:spcPts val="0"/>
              </a:spcBef>
              <a:spcAft>
                <a:spcPts val="0"/>
              </a:spcAft>
              <a:buSzPts val="2400"/>
              <a:buChar char="●"/>
            </a:pPr>
            <a:r>
              <a:rPr lang="es" sz="2400"/>
              <a:t>Usar SET NOCOUNT ON con operaciones CRUD.</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30"/>
          <p:cNvSpPr txBox="1">
            <a:spLocks noGrp="1"/>
          </p:cNvSpPr>
          <p:nvPr>
            <p:ph type="title"/>
          </p:nvPr>
        </p:nvSpPr>
        <p:spPr>
          <a:xfrm>
            <a:off x="3794349" y="571150"/>
            <a:ext cx="4782300" cy="2860200"/>
          </a:xfrm>
          <a:prstGeom prst="rect">
            <a:avLst/>
          </a:prstGeom>
        </p:spPr>
        <p:txBody>
          <a:bodyPr spcFirstLastPara="1" wrap="square" lIns="91425" tIns="91425" rIns="180000" bIns="91425" anchor="t" anchorCtr="0">
            <a:noAutofit/>
          </a:bodyPr>
          <a:lstStyle/>
          <a:p>
            <a:pPr marL="0" lvl="0" indent="0" algn="r" rtl="0">
              <a:spcBef>
                <a:spcPts val="0"/>
              </a:spcBef>
              <a:spcAft>
                <a:spcPts val="0"/>
              </a:spcAft>
              <a:buNone/>
            </a:pPr>
            <a:r>
              <a:rPr lang="es"/>
              <a:t>Orden de procesamiento de una query</a:t>
            </a:r>
            <a:endParaRPr/>
          </a:p>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1"/>
          <p:cNvSpPr txBox="1">
            <a:spLocks noGrp="1"/>
          </p:cNvSpPr>
          <p:nvPr>
            <p:ph type="body" idx="1"/>
          </p:nvPr>
        </p:nvSpPr>
        <p:spPr>
          <a:xfrm>
            <a:off x="720000" y="793650"/>
            <a:ext cx="7578000" cy="347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 sz="2000" b="1">
                <a:solidFill>
                  <a:srgbClr val="3F3F3F"/>
                </a:solidFill>
                <a:latin typeface="Open Sans"/>
                <a:ea typeface="Open Sans"/>
                <a:cs typeface="Open Sans"/>
                <a:sym typeface="Open Sans"/>
              </a:rPr>
              <a:t>¿Cómo lee la consulta SQL el servidor de bases de datos?</a:t>
            </a:r>
            <a:endParaRPr sz="2000" b="1">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15000"/>
              </a:lnSpc>
              <a:spcBef>
                <a:spcPts val="600"/>
              </a:spcBef>
              <a:spcAft>
                <a:spcPts val="0"/>
              </a:spcAft>
              <a:buNone/>
            </a:pPr>
            <a:r>
              <a:rPr lang="es" sz="1600">
                <a:solidFill>
                  <a:srgbClr val="3F3F3F"/>
                </a:solidFill>
                <a:latin typeface="Open Sans"/>
                <a:ea typeface="Open Sans"/>
                <a:cs typeface="Open Sans"/>
                <a:sym typeface="Open Sans"/>
              </a:rPr>
              <a:t>El servidor no lee la consulta exactamente igual al orden de cómo lo escribimos. Una vez que hacemos clic en </a:t>
            </a:r>
            <a:r>
              <a:rPr lang="es" sz="1600" b="1">
                <a:solidFill>
                  <a:srgbClr val="3F3F3F"/>
                </a:solidFill>
                <a:latin typeface="Open Sans"/>
                <a:ea typeface="Open Sans"/>
                <a:cs typeface="Open Sans"/>
                <a:sym typeface="Open Sans"/>
              </a:rPr>
              <a:t>EJECUTAR</a:t>
            </a:r>
            <a:r>
              <a:rPr lang="es" sz="1600">
                <a:solidFill>
                  <a:srgbClr val="3F3F3F"/>
                </a:solidFill>
                <a:latin typeface="Open Sans"/>
                <a:ea typeface="Open Sans"/>
                <a:cs typeface="Open Sans"/>
                <a:sym typeface="Open Sans"/>
              </a:rPr>
              <a:t>, el servidor recibe la consulta y la ordena de otra forma.</a:t>
            </a: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r>
              <a:rPr lang="es" sz="2500" b="1">
                <a:solidFill>
                  <a:srgbClr val="3F3F3F"/>
                </a:solidFill>
                <a:latin typeface="Rajdhani"/>
                <a:ea typeface="Rajdhani"/>
                <a:cs typeface="Rajdhani"/>
                <a:sym typeface="Rajdhani"/>
              </a:rPr>
              <a:t>¿Para qué? </a:t>
            </a:r>
            <a:endParaRPr sz="2500" b="1">
              <a:solidFill>
                <a:srgbClr val="3F3F3F"/>
              </a:solidFill>
              <a:latin typeface="Rajdhani"/>
              <a:ea typeface="Rajdhani"/>
              <a:cs typeface="Rajdhani"/>
              <a:sym typeface="Rajdhani"/>
            </a:endParaRPr>
          </a:p>
          <a:p>
            <a:pPr marL="0" marR="0" lvl="0" indent="0" algn="l" rtl="0">
              <a:lnSpc>
                <a:spcPct val="115000"/>
              </a:lnSpc>
              <a:spcBef>
                <a:spcPts val="600"/>
              </a:spcBef>
              <a:spcAft>
                <a:spcPts val="0"/>
              </a:spcAft>
              <a:buNone/>
            </a:pPr>
            <a:r>
              <a:rPr lang="es" sz="1600">
                <a:solidFill>
                  <a:srgbClr val="3F3F3F"/>
                </a:solidFill>
                <a:latin typeface="Open Sans"/>
                <a:ea typeface="Open Sans"/>
                <a:cs typeface="Open Sans"/>
                <a:sym typeface="Open Sans"/>
              </a:rPr>
              <a:t>Para interpretar cada una de las partes de nuestro código y responder con el menor tiempo de respuesta.</a:t>
            </a: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cxnSp>
        <p:nvCxnSpPr>
          <p:cNvPr id="98" name="Google Shape;98;p32"/>
          <p:cNvCxnSpPr/>
          <p:nvPr/>
        </p:nvCxnSpPr>
        <p:spPr>
          <a:xfrm flipH="1">
            <a:off x="630050" y="1612650"/>
            <a:ext cx="3323100" cy="3137100"/>
          </a:xfrm>
          <a:prstGeom prst="bentConnector3">
            <a:avLst>
              <a:gd name="adj1" fmla="val -18298"/>
            </a:avLst>
          </a:prstGeom>
          <a:noFill/>
          <a:ln w="19050" cap="flat" cmpd="sng">
            <a:solidFill>
              <a:srgbClr val="EC183F"/>
            </a:solidFill>
            <a:prstDash val="solid"/>
            <a:round/>
            <a:headEnd type="oval" w="med" len="med"/>
            <a:tailEnd type="oval" w="med" len="med"/>
          </a:ln>
        </p:spPr>
      </p:cxnSp>
      <p:cxnSp>
        <p:nvCxnSpPr>
          <p:cNvPr id="99" name="Google Shape;99;p32"/>
          <p:cNvCxnSpPr/>
          <p:nvPr/>
        </p:nvCxnSpPr>
        <p:spPr>
          <a:xfrm flipH="1">
            <a:off x="4897250" y="1612650"/>
            <a:ext cx="3323100" cy="3137100"/>
          </a:xfrm>
          <a:prstGeom prst="bentConnector3">
            <a:avLst>
              <a:gd name="adj1" fmla="val -18298"/>
            </a:avLst>
          </a:prstGeom>
          <a:noFill/>
          <a:ln w="19050" cap="flat" cmpd="sng">
            <a:solidFill>
              <a:srgbClr val="EC183F"/>
            </a:solidFill>
            <a:prstDash val="solid"/>
            <a:round/>
            <a:headEnd type="oval" w="med" len="med"/>
            <a:tailEnd type="oval" w="med" len="med"/>
          </a:ln>
        </p:spPr>
      </p:cxnSp>
      <p:sp>
        <p:nvSpPr>
          <p:cNvPr id="100" name="Google Shape;100;p32"/>
          <p:cNvSpPr txBox="1">
            <a:spLocks noGrp="1"/>
          </p:cNvSpPr>
          <p:nvPr>
            <p:ph type="body" idx="1"/>
          </p:nvPr>
        </p:nvSpPr>
        <p:spPr>
          <a:xfrm>
            <a:off x="720000" y="1022250"/>
            <a:ext cx="3148500" cy="76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 sz="1600">
                <a:solidFill>
                  <a:srgbClr val="3F3F3F"/>
                </a:solidFill>
                <a:latin typeface="Open Sans"/>
                <a:ea typeface="Open Sans"/>
                <a:cs typeface="Open Sans"/>
                <a:sym typeface="Open Sans"/>
              </a:rPr>
              <a:t>Cómo se escribe una consulta:</a:t>
            </a: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sp>
        <p:nvSpPr>
          <p:cNvPr id="101" name="Google Shape;101;p32"/>
          <p:cNvSpPr txBox="1">
            <a:spLocks noGrp="1"/>
          </p:cNvSpPr>
          <p:nvPr>
            <p:ph type="body" idx="2"/>
          </p:nvPr>
        </p:nvSpPr>
        <p:spPr>
          <a:xfrm>
            <a:off x="5321700" y="1022250"/>
            <a:ext cx="3148500" cy="76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 sz="1600">
                <a:solidFill>
                  <a:srgbClr val="3F3F3F"/>
                </a:solidFill>
                <a:latin typeface="Open Sans"/>
                <a:ea typeface="Open Sans"/>
                <a:cs typeface="Open Sans"/>
                <a:sym typeface="Open Sans"/>
              </a:rPr>
              <a:t>Cómo se interpreta la consulta:</a:t>
            </a: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sp>
        <p:nvSpPr>
          <p:cNvPr id="102" name="Google Shape;102;p32"/>
          <p:cNvSpPr txBox="1"/>
          <p:nvPr/>
        </p:nvSpPr>
        <p:spPr>
          <a:xfrm>
            <a:off x="728450" y="554900"/>
            <a:ext cx="7841400" cy="5694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2500" b="1" i="0" u="none" strike="noStrike" kern="0" cap="none" spc="0" normalizeH="0" baseline="0" noProof="0">
                <a:ln>
                  <a:noFill/>
                </a:ln>
                <a:solidFill>
                  <a:srgbClr val="3F3F3F"/>
                </a:solidFill>
                <a:effectLst/>
                <a:uLnTx/>
                <a:uFillTx/>
                <a:latin typeface="Rajdhani"/>
                <a:ea typeface="Rajdhani"/>
                <a:cs typeface="Rajdhani"/>
                <a:sym typeface="Rajdhani"/>
              </a:rPr>
              <a:t>¿Cómo procesa esta consulta?</a:t>
            </a:r>
            <a:endParaRPr kumimoji="0" sz="2300" b="1" i="0" u="none" strike="noStrike" kern="0" cap="none" spc="0" normalizeH="0" baseline="0" noProof="0">
              <a:ln>
                <a:noFill/>
              </a:ln>
              <a:solidFill>
                <a:srgbClr val="000000"/>
              </a:solidFill>
              <a:effectLst/>
              <a:uLnTx/>
              <a:uFillTx/>
              <a:latin typeface="Rajdhani"/>
              <a:ea typeface="Rajdhani"/>
              <a:cs typeface="Rajdhani"/>
              <a:sym typeface="Rajdhani"/>
            </a:endParaRPr>
          </a:p>
        </p:txBody>
      </p:sp>
      <p:sp>
        <p:nvSpPr>
          <p:cNvPr id="103" name="Google Shape;103;p32"/>
          <p:cNvSpPr/>
          <p:nvPr/>
        </p:nvSpPr>
        <p:spPr>
          <a:xfrm>
            <a:off x="1566650" y="19309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32"/>
          <p:cNvSpPr txBox="1"/>
          <p:nvPr/>
        </p:nvSpPr>
        <p:spPr>
          <a:xfrm>
            <a:off x="1566525" y="18922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a:ln>
                  <a:noFill/>
                </a:ln>
                <a:solidFill>
                  <a:srgbClr val="FFFFFF"/>
                </a:solidFill>
                <a:effectLst/>
                <a:uLnTx/>
                <a:uFillTx/>
                <a:latin typeface="Open Sans"/>
                <a:ea typeface="Open Sans"/>
                <a:cs typeface="Open Sans"/>
                <a:sym typeface="Open Sans"/>
              </a:rPr>
              <a:t>1</a:t>
            </a: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05" name="Google Shape;105;p32"/>
          <p:cNvSpPr/>
          <p:nvPr/>
        </p:nvSpPr>
        <p:spPr>
          <a:xfrm>
            <a:off x="1566650" y="23881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32"/>
          <p:cNvSpPr txBox="1"/>
          <p:nvPr/>
        </p:nvSpPr>
        <p:spPr>
          <a:xfrm>
            <a:off x="1566525" y="23494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a:ln>
                  <a:noFill/>
                </a:ln>
                <a:solidFill>
                  <a:srgbClr val="FFFFFF"/>
                </a:solidFill>
                <a:effectLst/>
                <a:uLnTx/>
                <a:uFillTx/>
                <a:latin typeface="Open Sans"/>
                <a:ea typeface="Open Sans"/>
                <a:cs typeface="Open Sans"/>
                <a:sym typeface="Open Sans"/>
              </a:rPr>
              <a:t>2</a:t>
            </a: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07" name="Google Shape;107;p32"/>
          <p:cNvSpPr/>
          <p:nvPr/>
        </p:nvSpPr>
        <p:spPr>
          <a:xfrm>
            <a:off x="1566650" y="28453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32"/>
          <p:cNvSpPr txBox="1"/>
          <p:nvPr/>
        </p:nvSpPr>
        <p:spPr>
          <a:xfrm>
            <a:off x="1566525" y="28066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a:ln>
                  <a:noFill/>
                </a:ln>
                <a:solidFill>
                  <a:srgbClr val="FFFFFF"/>
                </a:solidFill>
                <a:effectLst/>
                <a:uLnTx/>
                <a:uFillTx/>
                <a:latin typeface="Open Sans"/>
                <a:ea typeface="Open Sans"/>
                <a:cs typeface="Open Sans"/>
                <a:sym typeface="Open Sans"/>
              </a:rPr>
              <a:t>3</a:t>
            </a: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09" name="Google Shape;109;p32"/>
          <p:cNvSpPr/>
          <p:nvPr/>
        </p:nvSpPr>
        <p:spPr>
          <a:xfrm>
            <a:off x="1566650" y="33025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32"/>
          <p:cNvSpPr txBox="1"/>
          <p:nvPr/>
        </p:nvSpPr>
        <p:spPr>
          <a:xfrm>
            <a:off x="1566525" y="32638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a:ln>
                  <a:noFill/>
                </a:ln>
                <a:solidFill>
                  <a:srgbClr val="FFFFFF"/>
                </a:solidFill>
                <a:effectLst/>
                <a:uLnTx/>
                <a:uFillTx/>
                <a:latin typeface="Open Sans"/>
                <a:ea typeface="Open Sans"/>
                <a:cs typeface="Open Sans"/>
                <a:sym typeface="Open Sans"/>
              </a:rPr>
              <a:t>4</a:t>
            </a: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11" name="Google Shape;111;p32"/>
          <p:cNvSpPr/>
          <p:nvPr/>
        </p:nvSpPr>
        <p:spPr>
          <a:xfrm>
            <a:off x="1566650" y="37597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32"/>
          <p:cNvSpPr txBox="1"/>
          <p:nvPr/>
        </p:nvSpPr>
        <p:spPr>
          <a:xfrm>
            <a:off x="1566525" y="37210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a:ln>
                  <a:noFill/>
                </a:ln>
                <a:solidFill>
                  <a:srgbClr val="FFFFFF"/>
                </a:solidFill>
                <a:effectLst/>
                <a:uLnTx/>
                <a:uFillTx/>
                <a:latin typeface="Open Sans"/>
                <a:ea typeface="Open Sans"/>
                <a:cs typeface="Open Sans"/>
                <a:sym typeface="Open Sans"/>
              </a:rPr>
              <a:t>5</a:t>
            </a: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13" name="Google Shape;113;p32"/>
          <p:cNvSpPr/>
          <p:nvPr/>
        </p:nvSpPr>
        <p:spPr>
          <a:xfrm>
            <a:off x="1566650" y="42169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32"/>
          <p:cNvSpPr txBox="1"/>
          <p:nvPr/>
        </p:nvSpPr>
        <p:spPr>
          <a:xfrm>
            <a:off x="1566525" y="41782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a:ln>
                  <a:noFill/>
                </a:ln>
                <a:solidFill>
                  <a:srgbClr val="FFFFFF"/>
                </a:solidFill>
                <a:effectLst/>
                <a:uLnTx/>
                <a:uFillTx/>
                <a:latin typeface="Open Sans"/>
                <a:ea typeface="Open Sans"/>
                <a:cs typeface="Open Sans"/>
                <a:sym typeface="Open Sans"/>
              </a:rPr>
              <a:t>6</a:t>
            </a: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15" name="Google Shape;115;p32"/>
          <p:cNvSpPr/>
          <p:nvPr/>
        </p:nvSpPr>
        <p:spPr>
          <a:xfrm>
            <a:off x="2095500" y="19153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32"/>
          <p:cNvSpPr txBox="1"/>
          <p:nvPr/>
        </p:nvSpPr>
        <p:spPr>
          <a:xfrm>
            <a:off x="2114550" y="18842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SELECT</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sp>
        <p:nvSpPr>
          <p:cNvPr id="117" name="Google Shape;117;p32"/>
          <p:cNvSpPr/>
          <p:nvPr/>
        </p:nvSpPr>
        <p:spPr>
          <a:xfrm>
            <a:off x="2095500" y="23725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32"/>
          <p:cNvSpPr txBox="1"/>
          <p:nvPr/>
        </p:nvSpPr>
        <p:spPr>
          <a:xfrm>
            <a:off x="2114550" y="23414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FROM</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sp>
        <p:nvSpPr>
          <p:cNvPr id="119" name="Google Shape;119;p32"/>
          <p:cNvSpPr/>
          <p:nvPr/>
        </p:nvSpPr>
        <p:spPr>
          <a:xfrm>
            <a:off x="2095500" y="28297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32"/>
          <p:cNvSpPr txBox="1"/>
          <p:nvPr/>
        </p:nvSpPr>
        <p:spPr>
          <a:xfrm>
            <a:off x="2114550" y="27986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WHERE</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sp>
        <p:nvSpPr>
          <p:cNvPr id="121" name="Google Shape;121;p32"/>
          <p:cNvSpPr/>
          <p:nvPr/>
        </p:nvSpPr>
        <p:spPr>
          <a:xfrm>
            <a:off x="2095500" y="32869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32"/>
          <p:cNvSpPr txBox="1"/>
          <p:nvPr/>
        </p:nvSpPr>
        <p:spPr>
          <a:xfrm>
            <a:off x="2114550" y="32558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GROUP BY</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sp>
        <p:nvSpPr>
          <p:cNvPr id="123" name="Google Shape;123;p32"/>
          <p:cNvSpPr/>
          <p:nvPr/>
        </p:nvSpPr>
        <p:spPr>
          <a:xfrm>
            <a:off x="2095500" y="37441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32"/>
          <p:cNvSpPr txBox="1"/>
          <p:nvPr/>
        </p:nvSpPr>
        <p:spPr>
          <a:xfrm>
            <a:off x="2114550" y="37130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HAVING</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sp>
        <p:nvSpPr>
          <p:cNvPr id="125" name="Google Shape;125;p32"/>
          <p:cNvSpPr/>
          <p:nvPr/>
        </p:nvSpPr>
        <p:spPr>
          <a:xfrm>
            <a:off x="2095500" y="42013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32"/>
          <p:cNvSpPr txBox="1"/>
          <p:nvPr/>
        </p:nvSpPr>
        <p:spPr>
          <a:xfrm>
            <a:off x="2114550" y="41702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ORDER BY</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cxnSp>
        <p:nvCxnSpPr>
          <p:cNvPr id="127" name="Google Shape;127;p32"/>
          <p:cNvCxnSpPr/>
          <p:nvPr/>
        </p:nvCxnSpPr>
        <p:spPr>
          <a:xfrm>
            <a:off x="2680050" y="2253400"/>
            <a:ext cx="0" cy="125400"/>
          </a:xfrm>
          <a:prstGeom prst="straightConnector1">
            <a:avLst/>
          </a:prstGeom>
          <a:noFill/>
          <a:ln w="9525" cap="flat" cmpd="sng">
            <a:solidFill>
              <a:srgbClr val="EC183F"/>
            </a:solidFill>
            <a:prstDash val="solid"/>
            <a:round/>
            <a:headEnd type="none" w="med" len="med"/>
            <a:tailEnd type="triangle" w="med" len="med"/>
          </a:ln>
        </p:spPr>
      </p:cxnSp>
      <p:cxnSp>
        <p:nvCxnSpPr>
          <p:cNvPr id="128" name="Google Shape;128;p32"/>
          <p:cNvCxnSpPr/>
          <p:nvPr/>
        </p:nvCxnSpPr>
        <p:spPr>
          <a:xfrm>
            <a:off x="2680050" y="2710600"/>
            <a:ext cx="0" cy="125400"/>
          </a:xfrm>
          <a:prstGeom prst="straightConnector1">
            <a:avLst/>
          </a:prstGeom>
          <a:noFill/>
          <a:ln w="9525" cap="flat" cmpd="sng">
            <a:solidFill>
              <a:srgbClr val="EC183F"/>
            </a:solidFill>
            <a:prstDash val="solid"/>
            <a:round/>
            <a:headEnd type="none" w="med" len="med"/>
            <a:tailEnd type="triangle" w="med" len="med"/>
          </a:ln>
        </p:spPr>
      </p:cxnSp>
      <p:cxnSp>
        <p:nvCxnSpPr>
          <p:cNvPr id="129" name="Google Shape;129;p32"/>
          <p:cNvCxnSpPr/>
          <p:nvPr/>
        </p:nvCxnSpPr>
        <p:spPr>
          <a:xfrm>
            <a:off x="2680050" y="3167800"/>
            <a:ext cx="0" cy="125400"/>
          </a:xfrm>
          <a:prstGeom prst="straightConnector1">
            <a:avLst/>
          </a:prstGeom>
          <a:noFill/>
          <a:ln w="9525" cap="flat" cmpd="sng">
            <a:solidFill>
              <a:srgbClr val="EC183F"/>
            </a:solidFill>
            <a:prstDash val="solid"/>
            <a:round/>
            <a:headEnd type="none" w="med" len="med"/>
            <a:tailEnd type="triangle" w="med" len="med"/>
          </a:ln>
        </p:spPr>
      </p:cxnSp>
      <p:cxnSp>
        <p:nvCxnSpPr>
          <p:cNvPr id="130" name="Google Shape;130;p32"/>
          <p:cNvCxnSpPr/>
          <p:nvPr/>
        </p:nvCxnSpPr>
        <p:spPr>
          <a:xfrm>
            <a:off x="2680050" y="3625000"/>
            <a:ext cx="0" cy="125400"/>
          </a:xfrm>
          <a:prstGeom prst="straightConnector1">
            <a:avLst/>
          </a:prstGeom>
          <a:noFill/>
          <a:ln w="9525" cap="flat" cmpd="sng">
            <a:solidFill>
              <a:srgbClr val="EC183F"/>
            </a:solidFill>
            <a:prstDash val="solid"/>
            <a:round/>
            <a:headEnd type="none" w="med" len="med"/>
            <a:tailEnd type="triangle" w="med" len="med"/>
          </a:ln>
        </p:spPr>
      </p:cxnSp>
      <p:cxnSp>
        <p:nvCxnSpPr>
          <p:cNvPr id="131" name="Google Shape;131;p32"/>
          <p:cNvCxnSpPr/>
          <p:nvPr/>
        </p:nvCxnSpPr>
        <p:spPr>
          <a:xfrm>
            <a:off x="2680050" y="4082200"/>
            <a:ext cx="0" cy="125400"/>
          </a:xfrm>
          <a:prstGeom prst="straightConnector1">
            <a:avLst/>
          </a:prstGeom>
          <a:noFill/>
          <a:ln w="9525" cap="flat" cmpd="sng">
            <a:solidFill>
              <a:srgbClr val="EC183F"/>
            </a:solidFill>
            <a:prstDash val="solid"/>
            <a:round/>
            <a:headEnd type="none" w="med" len="med"/>
            <a:tailEnd type="triangle" w="med" len="med"/>
          </a:ln>
        </p:spPr>
      </p:cxnSp>
      <p:sp>
        <p:nvSpPr>
          <p:cNvPr id="132" name="Google Shape;132;p32"/>
          <p:cNvSpPr txBox="1">
            <a:spLocks noGrp="1"/>
          </p:cNvSpPr>
          <p:nvPr>
            <p:ph type="body" idx="3"/>
          </p:nvPr>
        </p:nvSpPr>
        <p:spPr>
          <a:xfrm>
            <a:off x="720000" y="1327050"/>
            <a:ext cx="3758100" cy="45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 b="1">
                <a:solidFill>
                  <a:srgbClr val="3F3F3F"/>
                </a:solidFill>
                <a:latin typeface="Open Sans"/>
                <a:ea typeface="Open Sans"/>
                <a:cs typeface="Open Sans"/>
                <a:sym typeface="Open Sans"/>
              </a:rPr>
              <a:t>Tecleando en orden de la consulta</a:t>
            </a:r>
            <a:endParaRPr b="1">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sp>
        <p:nvSpPr>
          <p:cNvPr id="133" name="Google Shape;133;p32"/>
          <p:cNvSpPr/>
          <p:nvPr/>
        </p:nvSpPr>
        <p:spPr>
          <a:xfrm>
            <a:off x="4843250" y="19309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32"/>
          <p:cNvSpPr txBox="1"/>
          <p:nvPr/>
        </p:nvSpPr>
        <p:spPr>
          <a:xfrm>
            <a:off x="4843125" y="18922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dirty="0">
                <a:ln>
                  <a:noFill/>
                </a:ln>
                <a:solidFill>
                  <a:srgbClr val="FFFFFF"/>
                </a:solidFill>
                <a:effectLst/>
                <a:uLnTx/>
                <a:uFillTx/>
                <a:latin typeface="Open Sans"/>
                <a:ea typeface="Open Sans"/>
                <a:cs typeface="Open Sans"/>
                <a:sym typeface="Open Sans"/>
              </a:rPr>
              <a:t>1</a:t>
            </a: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135" name="Google Shape;135;p32"/>
          <p:cNvSpPr/>
          <p:nvPr/>
        </p:nvSpPr>
        <p:spPr>
          <a:xfrm>
            <a:off x="4843250" y="23881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32"/>
          <p:cNvSpPr txBox="1"/>
          <p:nvPr/>
        </p:nvSpPr>
        <p:spPr>
          <a:xfrm>
            <a:off x="4843125" y="23494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a:ln>
                  <a:noFill/>
                </a:ln>
                <a:solidFill>
                  <a:srgbClr val="FFFFFF"/>
                </a:solidFill>
                <a:effectLst/>
                <a:uLnTx/>
                <a:uFillTx/>
                <a:latin typeface="Open Sans"/>
                <a:ea typeface="Open Sans"/>
                <a:cs typeface="Open Sans"/>
                <a:sym typeface="Open Sans"/>
              </a:rPr>
              <a:t>2</a:t>
            </a: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37" name="Google Shape;137;p32"/>
          <p:cNvSpPr/>
          <p:nvPr/>
        </p:nvSpPr>
        <p:spPr>
          <a:xfrm>
            <a:off x="4843250" y="28453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32"/>
          <p:cNvSpPr txBox="1"/>
          <p:nvPr/>
        </p:nvSpPr>
        <p:spPr>
          <a:xfrm>
            <a:off x="4843125" y="28066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a:ln>
                  <a:noFill/>
                </a:ln>
                <a:solidFill>
                  <a:srgbClr val="FFFFFF"/>
                </a:solidFill>
                <a:effectLst/>
                <a:uLnTx/>
                <a:uFillTx/>
                <a:latin typeface="Open Sans"/>
                <a:ea typeface="Open Sans"/>
                <a:cs typeface="Open Sans"/>
                <a:sym typeface="Open Sans"/>
              </a:rPr>
              <a:t>3</a:t>
            </a: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39" name="Google Shape;139;p32"/>
          <p:cNvSpPr/>
          <p:nvPr/>
        </p:nvSpPr>
        <p:spPr>
          <a:xfrm>
            <a:off x="4843250" y="33025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32"/>
          <p:cNvSpPr txBox="1"/>
          <p:nvPr/>
        </p:nvSpPr>
        <p:spPr>
          <a:xfrm>
            <a:off x="4843125" y="32638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a:ln>
                  <a:noFill/>
                </a:ln>
                <a:solidFill>
                  <a:srgbClr val="FFFFFF"/>
                </a:solidFill>
                <a:effectLst/>
                <a:uLnTx/>
                <a:uFillTx/>
                <a:latin typeface="Open Sans"/>
                <a:ea typeface="Open Sans"/>
                <a:cs typeface="Open Sans"/>
                <a:sym typeface="Open Sans"/>
              </a:rPr>
              <a:t>4</a:t>
            </a: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41" name="Google Shape;141;p32"/>
          <p:cNvSpPr/>
          <p:nvPr/>
        </p:nvSpPr>
        <p:spPr>
          <a:xfrm>
            <a:off x="4843250" y="37597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32"/>
          <p:cNvSpPr txBox="1"/>
          <p:nvPr/>
        </p:nvSpPr>
        <p:spPr>
          <a:xfrm>
            <a:off x="4843125" y="37210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a:ln>
                  <a:noFill/>
                </a:ln>
                <a:solidFill>
                  <a:srgbClr val="FFFFFF"/>
                </a:solidFill>
                <a:effectLst/>
                <a:uLnTx/>
                <a:uFillTx/>
                <a:latin typeface="Open Sans"/>
                <a:ea typeface="Open Sans"/>
                <a:cs typeface="Open Sans"/>
                <a:sym typeface="Open Sans"/>
              </a:rPr>
              <a:t>5</a:t>
            </a: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43" name="Google Shape;143;p32"/>
          <p:cNvSpPr/>
          <p:nvPr/>
        </p:nvSpPr>
        <p:spPr>
          <a:xfrm>
            <a:off x="4843250" y="4216910"/>
            <a:ext cx="338100" cy="3381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32"/>
          <p:cNvSpPr txBox="1"/>
          <p:nvPr/>
        </p:nvSpPr>
        <p:spPr>
          <a:xfrm>
            <a:off x="4843125" y="4178200"/>
            <a:ext cx="3381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500" b="1" i="0" u="none" strike="noStrike" kern="0" cap="none" spc="0" normalizeH="0" baseline="0" noProof="0">
                <a:ln>
                  <a:noFill/>
                </a:ln>
                <a:solidFill>
                  <a:srgbClr val="FFFFFF"/>
                </a:solidFill>
                <a:effectLst/>
                <a:uLnTx/>
                <a:uFillTx/>
                <a:latin typeface="Open Sans"/>
                <a:ea typeface="Open Sans"/>
                <a:cs typeface="Open Sans"/>
                <a:sym typeface="Open Sans"/>
              </a:rPr>
              <a:t>6</a:t>
            </a:r>
            <a:endParaRPr kumimoji="0" sz="900" b="0" i="0" u="none" strike="noStrike" kern="0" cap="none" spc="0" normalizeH="0" baseline="0" noProof="0">
              <a:ln>
                <a:noFill/>
              </a:ln>
              <a:solidFill>
                <a:srgbClr val="FFFFFF"/>
              </a:solidFill>
              <a:effectLst/>
              <a:uLnTx/>
              <a:uFillTx/>
              <a:latin typeface="Arial"/>
              <a:cs typeface="Arial"/>
              <a:sym typeface="Arial"/>
            </a:endParaRPr>
          </a:p>
        </p:txBody>
      </p:sp>
      <p:sp>
        <p:nvSpPr>
          <p:cNvPr id="145" name="Google Shape;145;p32"/>
          <p:cNvSpPr/>
          <p:nvPr/>
        </p:nvSpPr>
        <p:spPr>
          <a:xfrm>
            <a:off x="5372100" y="19153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32"/>
          <p:cNvSpPr txBox="1"/>
          <p:nvPr/>
        </p:nvSpPr>
        <p:spPr>
          <a:xfrm>
            <a:off x="5391150" y="18842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FROM</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sp>
        <p:nvSpPr>
          <p:cNvPr id="147" name="Google Shape;147;p32"/>
          <p:cNvSpPr/>
          <p:nvPr/>
        </p:nvSpPr>
        <p:spPr>
          <a:xfrm>
            <a:off x="5372100" y="23725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32"/>
          <p:cNvSpPr txBox="1"/>
          <p:nvPr/>
        </p:nvSpPr>
        <p:spPr>
          <a:xfrm>
            <a:off x="5391150" y="23414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WHERE</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sp>
        <p:nvSpPr>
          <p:cNvPr id="149" name="Google Shape;149;p32"/>
          <p:cNvSpPr/>
          <p:nvPr/>
        </p:nvSpPr>
        <p:spPr>
          <a:xfrm>
            <a:off x="5372100" y="28297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32"/>
          <p:cNvSpPr txBox="1"/>
          <p:nvPr/>
        </p:nvSpPr>
        <p:spPr>
          <a:xfrm>
            <a:off x="5391150" y="27986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GROUP BY</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sp>
        <p:nvSpPr>
          <p:cNvPr id="151" name="Google Shape;151;p32"/>
          <p:cNvSpPr/>
          <p:nvPr/>
        </p:nvSpPr>
        <p:spPr>
          <a:xfrm>
            <a:off x="5372100" y="32869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32"/>
          <p:cNvSpPr txBox="1"/>
          <p:nvPr/>
        </p:nvSpPr>
        <p:spPr>
          <a:xfrm>
            <a:off x="5391150" y="32558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HAVING</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sp>
        <p:nvSpPr>
          <p:cNvPr id="153" name="Google Shape;153;p32"/>
          <p:cNvSpPr/>
          <p:nvPr/>
        </p:nvSpPr>
        <p:spPr>
          <a:xfrm>
            <a:off x="5372100" y="37441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32"/>
          <p:cNvSpPr txBox="1"/>
          <p:nvPr/>
        </p:nvSpPr>
        <p:spPr>
          <a:xfrm>
            <a:off x="5391150" y="37130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SELECT</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sp>
        <p:nvSpPr>
          <p:cNvPr id="155" name="Google Shape;155;p32"/>
          <p:cNvSpPr/>
          <p:nvPr/>
        </p:nvSpPr>
        <p:spPr>
          <a:xfrm>
            <a:off x="5372100" y="4201300"/>
            <a:ext cx="1131000" cy="338100"/>
          </a:xfrm>
          <a:prstGeom prst="roundRect">
            <a:avLst>
              <a:gd name="adj" fmla="val 16667"/>
            </a:avLst>
          </a:prstGeom>
          <a:solidFill>
            <a:schemeClr val="lt2"/>
          </a:solidFill>
          <a:ln w="9525"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32"/>
          <p:cNvSpPr txBox="1"/>
          <p:nvPr/>
        </p:nvSpPr>
        <p:spPr>
          <a:xfrm>
            <a:off x="5391150" y="4170250"/>
            <a:ext cx="11310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EC183F"/>
                </a:solidFill>
                <a:effectLst/>
                <a:uLnTx/>
                <a:uFillTx/>
                <a:latin typeface="Rajdhani"/>
                <a:ea typeface="Rajdhani"/>
                <a:cs typeface="Rajdhani"/>
                <a:sym typeface="Rajdhani"/>
              </a:rPr>
              <a:t>ORDER BY</a:t>
            </a:r>
            <a:endParaRPr kumimoji="0" sz="14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cxnSp>
        <p:nvCxnSpPr>
          <p:cNvPr id="157" name="Google Shape;157;p32"/>
          <p:cNvCxnSpPr/>
          <p:nvPr/>
        </p:nvCxnSpPr>
        <p:spPr>
          <a:xfrm>
            <a:off x="5956650" y="2253400"/>
            <a:ext cx="0" cy="125400"/>
          </a:xfrm>
          <a:prstGeom prst="straightConnector1">
            <a:avLst/>
          </a:prstGeom>
          <a:noFill/>
          <a:ln w="9525" cap="flat" cmpd="sng">
            <a:solidFill>
              <a:srgbClr val="EC183F"/>
            </a:solidFill>
            <a:prstDash val="solid"/>
            <a:round/>
            <a:headEnd type="none" w="med" len="med"/>
            <a:tailEnd type="triangle" w="med" len="med"/>
          </a:ln>
        </p:spPr>
      </p:cxnSp>
      <p:cxnSp>
        <p:nvCxnSpPr>
          <p:cNvPr id="158" name="Google Shape;158;p32"/>
          <p:cNvCxnSpPr/>
          <p:nvPr/>
        </p:nvCxnSpPr>
        <p:spPr>
          <a:xfrm>
            <a:off x="5956650" y="2710600"/>
            <a:ext cx="0" cy="125400"/>
          </a:xfrm>
          <a:prstGeom prst="straightConnector1">
            <a:avLst/>
          </a:prstGeom>
          <a:noFill/>
          <a:ln w="9525" cap="flat" cmpd="sng">
            <a:solidFill>
              <a:srgbClr val="EC183F"/>
            </a:solidFill>
            <a:prstDash val="solid"/>
            <a:round/>
            <a:headEnd type="none" w="med" len="med"/>
            <a:tailEnd type="triangle" w="med" len="med"/>
          </a:ln>
        </p:spPr>
      </p:cxnSp>
      <p:cxnSp>
        <p:nvCxnSpPr>
          <p:cNvPr id="159" name="Google Shape;159;p32"/>
          <p:cNvCxnSpPr/>
          <p:nvPr/>
        </p:nvCxnSpPr>
        <p:spPr>
          <a:xfrm>
            <a:off x="5956650" y="3167800"/>
            <a:ext cx="0" cy="125400"/>
          </a:xfrm>
          <a:prstGeom prst="straightConnector1">
            <a:avLst/>
          </a:prstGeom>
          <a:noFill/>
          <a:ln w="9525" cap="flat" cmpd="sng">
            <a:solidFill>
              <a:srgbClr val="EC183F"/>
            </a:solidFill>
            <a:prstDash val="solid"/>
            <a:round/>
            <a:headEnd type="none" w="med" len="med"/>
            <a:tailEnd type="triangle" w="med" len="med"/>
          </a:ln>
        </p:spPr>
      </p:cxnSp>
      <p:cxnSp>
        <p:nvCxnSpPr>
          <p:cNvPr id="160" name="Google Shape;160;p32"/>
          <p:cNvCxnSpPr/>
          <p:nvPr/>
        </p:nvCxnSpPr>
        <p:spPr>
          <a:xfrm>
            <a:off x="5956650" y="3625000"/>
            <a:ext cx="0" cy="125400"/>
          </a:xfrm>
          <a:prstGeom prst="straightConnector1">
            <a:avLst/>
          </a:prstGeom>
          <a:noFill/>
          <a:ln w="9525" cap="flat" cmpd="sng">
            <a:solidFill>
              <a:srgbClr val="EC183F"/>
            </a:solidFill>
            <a:prstDash val="solid"/>
            <a:round/>
            <a:headEnd type="none" w="med" len="med"/>
            <a:tailEnd type="triangle" w="med" len="med"/>
          </a:ln>
        </p:spPr>
      </p:cxnSp>
      <p:cxnSp>
        <p:nvCxnSpPr>
          <p:cNvPr id="161" name="Google Shape;161;p32"/>
          <p:cNvCxnSpPr/>
          <p:nvPr/>
        </p:nvCxnSpPr>
        <p:spPr>
          <a:xfrm>
            <a:off x="5956650" y="4082200"/>
            <a:ext cx="0" cy="125400"/>
          </a:xfrm>
          <a:prstGeom prst="straightConnector1">
            <a:avLst/>
          </a:prstGeom>
          <a:noFill/>
          <a:ln w="9525" cap="flat" cmpd="sng">
            <a:solidFill>
              <a:srgbClr val="EC183F"/>
            </a:solidFill>
            <a:prstDash val="solid"/>
            <a:round/>
            <a:headEnd type="none" w="med" len="med"/>
            <a:tailEnd type="triangle" w="med" len="med"/>
          </a:ln>
        </p:spPr>
      </p:cxnSp>
      <p:sp>
        <p:nvSpPr>
          <p:cNvPr id="162" name="Google Shape;162;p32"/>
          <p:cNvSpPr txBox="1">
            <a:spLocks noGrp="1"/>
          </p:cNvSpPr>
          <p:nvPr>
            <p:ph type="body" idx="4"/>
          </p:nvPr>
        </p:nvSpPr>
        <p:spPr>
          <a:xfrm>
            <a:off x="4995650" y="1307550"/>
            <a:ext cx="3758100" cy="45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 b="1">
                <a:solidFill>
                  <a:srgbClr val="3F3F3F"/>
                </a:solidFill>
                <a:latin typeface="Open Sans"/>
                <a:ea typeface="Open Sans"/>
                <a:cs typeface="Open Sans"/>
                <a:sym typeface="Open Sans"/>
              </a:rPr>
              <a:t>Procesamiento de consulta lógico</a:t>
            </a:r>
            <a:endParaRPr b="1">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sp>
        <p:nvSpPr>
          <p:cNvPr id="163" name="Google Shape;163;p32"/>
          <p:cNvSpPr/>
          <p:nvPr/>
        </p:nvSpPr>
        <p:spPr>
          <a:xfrm>
            <a:off x="6731950" y="3737550"/>
            <a:ext cx="919500" cy="3867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164;p32"/>
          <p:cNvSpPr txBox="1"/>
          <p:nvPr/>
        </p:nvSpPr>
        <p:spPr>
          <a:xfrm>
            <a:off x="6750750" y="3713050"/>
            <a:ext cx="9006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FFFFFF"/>
                </a:solidFill>
                <a:effectLst/>
                <a:uLnTx/>
                <a:uFillTx/>
                <a:latin typeface="Rajdhani"/>
                <a:ea typeface="Rajdhani"/>
                <a:cs typeface="Rajdhani"/>
                <a:sym typeface="Rajdhani"/>
              </a:rPr>
              <a:t>Paso 1</a:t>
            </a:r>
            <a:endParaRPr kumimoji="0" sz="1400" b="1" i="0" u="none" strike="noStrike" kern="0" cap="none" spc="0" normalizeH="0" baseline="0" noProof="0">
              <a:ln>
                <a:noFill/>
              </a:ln>
              <a:solidFill>
                <a:srgbClr val="FFFFFF"/>
              </a:solidFill>
              <a:effectLst/>
              <a:uLnTx/>
              <a:uFillTx/>
              <a:latin typeface="Rajdhani"/>
              <a:ea typeface="Rajdhani"/>
              <a:cs typeface="Rajdhani"/>
              <a:sym typeface="Rajdhani"/>
            </a:endParaRPr>
          </a:p>
        </p:txBody>
      </p:sp>
      <p:sp>
        <p:nvSpPr>
          <p:cNvPr id="165" name="Google Shape;165;p32"/>
          <p:cNvSpPr/>
          <p:nvPr/>
        </p:nvSpPr>
        <p:spPr>
          <a:xfrm>
            <a:off x="7830600" y="3732050"/>
            <a:ext cx="919500" cy="3867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166;p32"/>
          <p:cNvSpPr txBox="1"/>
          <p:nvPr/>
        </p:nvSpPr>
        <p:spPr>
          <a:xfrm>
            <a:off x="7849400" y="3707550"/>
            <a:ext cx="900600" cy="400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FFFFFF"/>
                </a:solidFill>
                <a:effectLst/>
                <a:uLnTx/>
                <a:uFillTx/>
                <a:latin typeface="Rajdhani"/>
                <a:ea typeface="Rajdhani"/>
                <a:cs typeface="Rajdhani"/>
                <a:sym typeface="Rajdhani"/>
              </a:rPr>
              <a:t>Paso 2</a:t>
            </a:r>
            <a:endParaRPr kumimoji="0" sz="1400" b="1" i="0" u="none" strike="noStrike" kern="0" cap="none" spc="0" normalizeH="0" baseline="0" noProof="0">
              <a:ln>
                <a:noFill/>
              </a:ln>
              <a:solidFill>
                <a:srgbClr val="FFFFFF"/>
              </a:solidFill>
              <a:effectLst/>
              <a:uLnTx/>
              <a:uFillTx/>
              <a:latin typeface="Rajdhani"/>
              <a:ea typeface="Rajdhani"/>
              <a:cs typeface="Rajdhani"/>
              <a:sym typeface="Rajdhani"/>
            </a:endParaRPr>
          </a:p>
        </p:txBody>
      </p:sp>
      <p:cxnSp>
        <p:nvCxnSpPr>
          <p:cNvPr id="167" name="Google Shape;167;p32"/>
          <p:cNvCxnSpPr>
            <a:endCxn id="164" idx="1"/>
          </p:cNvCxnSpPr>
          <p:nvPr/>
        </p:nvCxnSpPr>
        <p:spPr>
          <a:xfrm>
            <a:off x="6522150" y="3913150"/>
            <a:ext cx="228600" cy="0"/>
          </a:xfrm>
          <a:prstGeom prst="straightConnector1">
            <a:avLst/>
          </a:prstGeom>
          <a:noFill/>
          <a:ln w="19050" cap="flat" cmpd="sng">
            <a:solidFill>
              <a:srgbClr val="EC183F"/>
            </a:solidFill>
            <a:prstDash val="solid"/>
            <a:round/>
            <a:headEnd type="none" w="med" len="med"/>
            <a:tailEnd type="triangle" w="med" len="med"/>
          </a:ln>
        </p:spPr>
      </p:cxnSp>
      <p:cxnSp>
        <p:nvCxnSpPr>
          <p:cNvPr id="168" name="Google Shape;168;p32"/>
          <p:cNvCxnSpPr/>
          <p:nvPr/>
        </p:nvCxnSpPr>
        <p:spPr>
          <a:xfrm>
            <a:off x="7651450" y="3913150"/>
            <a:ext cx="228600" cy="0"/>
          </a:xfrm>
          <a:prstGeom prst="straightConnector1">
            <a:avLst/>
          </a:prstGeom>
          <a:noFill/>
          <a:ln w="19050" cap="flat" cmpd="sng">
            <a:solidFill>
              <a:srgbClr val="EC183F"/>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3"/>
          <p:cNvSpPr txBox="1">
            <a:spLocks noGrp="1"/>
          </p:cNvSpPr>
          <p:nvPr>
            <p:ph type="body" idx="1"/>
          </p:nvPr>
        </p:nvSpPr>
        <p:spPr>
          <a:xfrm>
            <a:off x="728100" y="1937350"/>
            <a:ext cx="2314200" cy="21021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600"/>
              </a:spcBef>
              <a:spcAft>
                <a:spcPts val="0"/>
              </a:spcAft>
              <a:buClr>
                <a:srgbClr val="EC183F"/>
              </a:buClr>
              <a:buSzPts val="2000"/>
              <a:buFont typeface="Open Sans"/>
              <a:buAutoNum type="arabicPeriod"/>
            </a:pPr>
            <a:r>
              <a:rPr lang="es" sz="2000">
                <a:solidFill>
                  <a:srgbClr val="3F3F3F"/>
                </a:solidFill>
                <a:latin typeface="Open Sans"/>
                <a:ea typeface="Open Sans"/>
                <a:cs typeface="Open Sans"/>
                <a:sym typeface="Open Sans"/>
              </a:rPr>
              <a:t>FROM</a:t>
            </a:r>
            <a:endParaRPr sz="2000">
              <a:solidFill>
                <a:srgbClr val="3F3F3F"/>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EC183F"/>
              </a:buClr>
              <a:buSzPts val="2000"/>
              <a:buFont typeface="Open Sans"/>
              <a:buAutoNum type="arabicPeriod"/>
            </a:pPr>
            <a:r>
              <a:rPr lang="es" sz="2000">
                <a:solidFill>
                  <a:srgbClr val="3F3F3F"/>
                </a:solidFill>
                <a:latin typeface="Open Sans"/>
                <a:ea typeface="Open Sans"/>
                <a:cs typeface="Open Sans"/>
                <a:sym typeface="Open Sans"/>
              </a:rPr>
              <a:t>ON</a:t>
            </a:r>
            <a:endParaRPr sz="2000">
              <a:solidFill>
                <a:srgbClr val="3F3F3F"/>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EC183F"/>
              </a:buClr>
              <a:buSzPts val="2000"/>
              <a:buFont typeface="Open Sans"/>
              <a:buAutoNum type="arabicPeriod"/>
            </a:pPr>
            <a:r>
              <a:rPr lang="es" sz="2000">
                <a:solidFill>
                  <a:srgbClr val="3F3F3F"/>
                </a:solidFill>
                <a:latin typeface="Open Sans"/>
                <a:ea typeface="Open Sans"/>
                <a:cs typeface="Open Sans"/>
                <a:sym typeface="Open Sans"/>
              </a:rPr>
              <a:t>JOIN</a:t>
            </a:r>
            <a:endParaRPr sz="2000">
              <a:solidFill>
                <a:srgbClr val="3F3F3F"/>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EC183F"/>
              </a:buClr>
              <a:buSzPts val="2000"/>
              <a:buFont typeface="Open Sans"/>
              <a:buAutoNum type="arabicPeriod"/>
            </a:pPr>
            <a:r>
              <a:rPr lang="es" sz="2000">
                <a:solidFill>
                  <a:srgbClr val="3F3F3F"/>
                </a:solidFill>
                <a:latin typeface="Open Sans"/>
                <a:ea typeface="Open Sans"/>
                <a:cs typeface="Open Sans"/>
                <a:sym typeface="Open Sans"/>
              </a:rPr>
              <a:t>WHERE</a:t>
            </a:r>
            <a:endParaRPr sz="2000">
              <a:solidFill>
                <a:srgbClr val="3F3F3F"/>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EC183F"/>
              </a:buClr>
              <a:buSzPts val="2000"/>
              <a:buFont typeface="Open Sans"/>
              <a:buAutoNum type="arabicPeriod"/>
            </a:pPr>
            <a:r>
              <a:rPr lang="es" sz="2000">
                <a:solidFill>
                  <a:srgbClr val="3F3F3F"/>
                </a:solidFill>
                <a:latin typeface="Open Sans"/>
                <a:ea typeface="Open Sans"/>
                <a:cs typeface="Open Sans"/>
                <a:sym typeface="Open Sans"/>
              </a:rPr>
              <a:t>GROUP BY</a:t>
            </a:r>
            <a:endParaRPr sz="2000">
              <a:solidFill>
                <a:srgbClr val="3F3F3F"/>
              </a:solidFill>
              <a:latin typeface="Open Sans"/>
              <a:ea typeface="Open Sans"/>
              <a:cs typeface="Open Sans"/>
              <a:sym typeface="Open Sans"/>
            </a:endParaRPr>
          </a:p>
          <a:p>
            <a:pPr marL="45720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sp>
        <p:nvSpPr>
          <p:cNvPr id="174" name="Google Shape;174;p33"/>
          <p:cNvSpPr txBox="1">
            <a:spLocks noGrp="1"/>
          </p:cNvSpPr>
          <p:nvPr>
            <p:ph type="body" idx="2"/>
          </p:nvPr>
        </p:nvSpPr>
        <p:spPr>
          <a:xfrm>
            <a:off x="720000" y="717450"/>
            <a:ext cx="7576800" cy="76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 sz="2400" b="1">
                <a:solidFill>
                  <a:srgbClr val="3F3F3F"/>
                </a:solidFill>
                <a:latin typeface="Rajdhani"/>
                <a:ea typeface="Rajdhani"/>
                <a:cs typeface="Rajdhani"/>
                <a:sym typeface="Rajdhani"/>
              </a:rPr>
              <a:t>¿Cómo interpreta la consulta un motor de base de datos? </a:t>
            </a:r>
            <a:endParaRPr sz="2400" b="1">
              <a:solidFill>
                <a:srgbClr val="3F3F3F"/>
              </a:solidFill>
              <a:latin typeface="Rajdhani"/>
              <a:ea typeface="Rajdhani"/>
              <a:cs typeface="Rajdhani"/>
              <a:sym typeface="Rajdhani"/>
            </a:endParaRPr>
          </a:p>
          <a:p>
            <a:pPr marL="0" marR="0" lvl="0" indent="0" algn="l" rtl="0">
              <a:lnSpc>
                <a:spcPct val="100000"/>
              </a:lnSpc>
              <a:spcBef>
                <a:spcPts val="600"/>
              </a:spcBef>
              <a:spcAft>
                <a:spcPts val="0"/>
              </a:spcAft>
              <a:buNone/>
            </a:pPr>
            <a:r>
              <a:rPr lang="es" sz="1700">
                <a:solidFill>
                  <a:srgbClr val="3F3F3F"/>
                </a:solidFill>
                <a:latin typeface="Open Sans"/>
                <a:ea typeface="Open Sans"/>
                <a:cs typeface="Open Sans"/>
                <a:sym typeface="Open Sans"/>
              </a:rPr>
              <a:t>En el siguiente orden:</a:t>
            </a:r>
            <a:endParaRPr sz="17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pic>
        <p:nvPicPr>
          <p:cNvPr id="175" name="Google Shape;175;p33"/>
          <p:cNvPicPr preferRelativeResize="0"/>
          <p:nvPr/>
        </p:nvPicPr>
        <p:blipFill>
          <a:blip r:embed="rId3">
            <a:alphaModFix/>
          </a:blip>
          <a:stretch>
            <a:fillRect/>
          </a:stretch>
        </p:blipFill>
        <p:spPr>
          <a:xfrm>
            <a:off x="5678775" y="2100550"/>
            <a:ext cx="2008425" cy="2008425"/>
          </a:xfrm>
          <a:prstGeom prst="rect">
            <a:avLst/>
          </a:prstGeom>
          <a:noFill/>
          <a:ln>
            <a:noFill/>
          </a:ln>
        </p:spPr>
      </p:pic>
      <p:sp>
        <p:nvSpPr>
          <p:cNvPr id="176" name="Google Shape;176;p33"/>
          <p:cNvSpPr txBox="1"/>
          <p:nvPr/>
        </p:nvSpPr>
        <p:spPr>
          <a:xfrm>
            <a:off x="3294825" y="1956775"/>
            <a:ext cx="3045000" cy="24012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3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6.</a:t>
            </a:r>
            <a:r>
              <a:rPr kumimoji="0" lang="es" sz="2000" b="0" i="0" u="none" strike="noStrike" kern="0" cap="none" spc="0" normalizeH="0" baseline="0" noProof="0">
                <a:ln>
                  <a:noFill/>
                </a:ln>
                <a:solidFill>
                  <a:srgbClr val="3F3F3F"/>
                </a:solidFill>
                <a:effectLst/>
                <a:uLnTx/>
                <a:uFillTx/>
                <a:latin typeface="Open Sans"/>
                <a:ea typeface="Open Sans"/>
                <a:cs typeface="Open Sans"/>
                <a:sym typeface="Open Sans"/>
              </a:rPr>
              <a:t>   HAVING</a:t>
            </a:r>
            <a:endParaRPr kumimoji="0" sz="2000" b="0" i="0" u="none" strike="noStrike" kern="0" cap="none" spc="0" normalizeH="0" baseline="0" noProof="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3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7.   </a:t>
            </a:r>
            <a:r>
              <a:rPr kumimoji="0" lang="es" sz="2000" b="0" i="0" u="none" strike="noStrike" kern="0" cap="none" spc="0" normalizeH="0" baseline="0" noProof="0">
                <a:ln>
                  <a:noFill/>
                </a:ln>
                <a:solidFill>
                  <a:srgbClr val="3F3F3F"/>
                </a:solidFill>
                <a:effectLst/>
                <a:uLnTx/>
                <a:uFillTx/>
                <a:latin typeface="Open Sans"/>
                <a:ea typeface="Open Sans"/>
                <a:cs typeface="Open Sans"/>
                <a:sym typeface="Open Sans"/>
              </a:rPr>
              <a:t>SELECT</a:t>
            </a:r>
            <a:endParaRPr kumimoji="0" sz="2000" b="0" i="0" u="none" strike="noStrike" kern="0" cap="none" spc="0" normalizeH="0" baseline="0" noProof="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3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8.   </a:t>
            </a:r>
            <a:r>
              <a:rPr kumimoji="0" lang="es" sz="2000" b="0" i="0" u="none" strike="noStrike" kern="0" cap="none" spc="0" normalizeH="0" baseline="0" noProof="0">
                <a:ln>
                  <a:noFill/>
                </a:ln>
                <a:solidFill>
                  <a:srgbClr val="3F3F3F"/>
                </a:solidFill>
                <a:effectLst/>
                <a:uLnTx/>
                <a:uFillTx/>
                <a:latin typeface="Open Sans"/>
                <a:ea typeface="Open Sans"/>
                <a:cs typeface="Open Sans"/>
                <a:sym typeface="Open Sans"/>
              </a:rPr>
              <a:t>DISTINCT</a:t>
            </a:r>
            <a:endParaRPr kumimoji="0" sz="2000" b="0" i="0" u="none" strike="noStrike" kern="0" cap="none" spc="0" normalizeH="0" baseline="0" noProof="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3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9. </a:t>
            </a:r>
            <a:r>
              <a:rPr kumimoji="0" lang="es" sz="2000" b="0" i="0" u="none" strike="noStrike" kern="0" cap="none" spc="0" normalizeH="0" baseline="0" noProof="0">
                <a:ln>
                  <a:noFill/>
                </a:ln>
                <a:solidFill>
                  <a:srgbClr val="3F3F3F"/>
                </a:solidFill>
                <a:effectLst/>
                <a:uLnTx/>
                <a:uFillTx/>
                <a:latin typeface="Open Sans"/>
                <a:ea typeface="Open Sans"/>
                <a:cs typeface="Open Sans"/>
                <a:sym typeface="Open Sans"/>
              </a:rPr>
              <a:t>   ORDER BY</a:t>
            </a:r>
            <a:endParaRPr kumimoji="0" sz="2000" b="0" i="0" u="none" strike="noStrike" kern="0" cap="none" spc="0" normalizeH="0" baseline="0" noProof="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3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10.</a:t>
            </a:r>
            <a:r>
              <a:rPr kumimoji="0" lang="es" sz="2000" b="0" i="0" u="none" strike="noStrike" kern="0" cap="none" spc="0" normalizeH="0" baseline="0" noProof="0">
                <a:ln>
                  <a:noFill/>
                </a:ln>
                <a:solidFill>
                  <a:srgbClr val="3F3F3F"/>
                </a:solidFill>
                <a:effectLst/>
                <a:uLnTx/>
                <a:uFillTx/>
                <a:latin typeface="Open Sans"/>
                <a:ea typeface="Open Sans"/>
                <a:cs typeface="Open Sans"/>
                <a:sym typeface="Open Sans"/>
              </a:rPr>
              <a:t>  LIMIT</a:t>
            </a:r>
            <a:endParaRPr kumimoji="0" sz="18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body" idx="1"/>
          </p:nvPr>
        </p:nvSpPr>
        <p:spPr>
          <a:xfrm>
            <a:off x="842975" y="1964100"/>
            <a:ext cx="3251700" cy="2461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None/>
            </a:pPr>
            <a:r>
              <a:rPr lang="es" sz="1600">
                <a:solidFill>
                  <a:srgbClr val="3F3F3F"/>
                </a:solidFill>
                <a:latin typeface="Open Sans"/>
                <a:ea typeface="Open Sans"/>
                <a:cs typeface="Open Sans"/>
                <a:sym typeface="Open Sans"/>
              </a:rPr>
              <a:t>Se obtiene </a:t>
            </a:r>
            <a:r>
              <a:rPr lang="es" sz="1600" b="1">
                <a:solidFill>
                  <a:srgbClr val="3F3F3F"/>
                </a:solidFill>
                <a:latin typeface="Open Sans"/>
                <a:ea typeface="Open Sans"/>
                <a:cs typeface="Open Sans"/>
                <a:sym typeface="Open Sans"/>
              </a:rPr>
              <a:t>la tabla o las tablas</a:t>
            </a:r>
            <a:r>
              <a:rPr lang="es" sz="1600">
                <a:solidFill>
                  <a:srgbClr val="3F3F3F"/>
                </a:solidFill>
                <a:latin typeface="Open Sans"/>
                <a:ea typeface="Open Sans"/>
                <a:cs typeface="Open Sans"/>
                <a:sym typeface="Open Sans"/>
              </a:rPr>
              <a:t> de donde necesitamos la información. Es por ello que es el primer bloque en ejecutarse.</a:t>
            </a:r>
            <a:br>
              <a:rPr lang="es" sz="1600">
                <a:solidFill>
                  <a:srgbClr val="3F3F3F"/>
                </a:solidFill>
                <a:latin typeface="Open Sans"/>
                <a:ea typeface="Open Sans"/>
                <a:cs typeface="Open Sans"/>
                <a:sym typeface="Open Sans"/>
              </a:rPr>
            </a:br>
            <a:r>
              <a:rPr lang="es" sz="1600">
                <a:solidFill>
                  <a:srgbClr val="3F3F3F"/>
                </a:solidFill>
                <a:latin typeface="Open Sans"/>
                <a:ea typeface="Open Sans"/>
                <a:cs typeface="Open Sans"/>
                <a:sym typeface="Open Sans"/>
              </a:rPr>
              <a:t>Tenemos que tener bien en claro de dónde tenemos que sacar los datos y sus condiciones de junta.</a:t>
            </a: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pic>
        <p:nvPicPr>
          <p:cNvPr id="182" name="Google Shape;182;p34"/>
          <p:cNvPicPr preferRelativeResize="0"/>
          <p:nvPr/>
        </p:nvPicPr>
        <p:blipFill>
          <a:blip r:embed="rId3">
            <a:alphaModFix/>
          </a:blip>
          <a:stretch>
            <a:fillRect/>
          </a:stretch>
        </p:blipFill>
        <p:spPr>
          <a:xfrm>
            <a:off x="927300" y="1110001"/>
            <a:ext cx="854100" cy="854100"/>
          </a:xfrm>
          <a:prstGeom prst="rect">
            <a:avLst/>
          </a:prstGeom>
          <a:noFill/>
          <a:ln>
            <a:noFill/>
          </a:ln>
        </p:spPr>
      </p:pic>
      <p:pic>
        <p:nvPicPr>
          <p:cNvPr id="183" name="Google Shape;183;p34"/>
          <p:cNvPicPr preferRelativeResize="0"/>
          <p:nvPr/>
        </p:nvPicPr>
        <p:blipFill>
          <a:blip r:embed="rId4">
            <a:alphaModFix/>
          </a:blip>
          <a:stretch>
            <a:fillRect/>
          </a:stretch>
        </p:blipFill>
        <p:spPr>
          <a:xfrm>
            <a:off x="4672857" y="1110007"/>
            <a:ext cx="854100" cy="854100"/>
          </a:xfrm>
          <a:prstGeom prst="rect">
            <a:avLst/>
          </a:prstGeom>
          <a:noFill/>
          <a:ln>
            <a:noFill/>
          </a:ln>
        </p:spPr>
      </p:pic>
      <p:sp>
        <p:nvSpPr>
          <p:cNvPr id="184" name="Google Shape;184;p34"/>
          <p:cNvSpPr txBox="1"/>
          <p:nvPr/>
        </p:nvSpPr>
        <p:spPr>
          <a:xfrm>
            <a:off x="4596650" y="1685175"/>
            <a:ext cx="3828000" cy="27738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600"/>
              </a:spcBef>
              <a:spcAft>
                <a:spcPts val="0"/>
              </a:spcAft>
              <a:buClr>
                <a:srgbClr val="000000"/>
              </a:buClr>
              <a:buSzPts val="1100"/>
              <a:buFont typeface="Arial"/>
              <a:buNone/>
              <a:tabLst/>
              <a:defRPr/>
            </a:pPr>
            <a:endParaRPr kumimoji="0" sz="1600" b="0" i="0" u="none" strike="noStrike" kern="0" cap="none" spc="0" normalizeH="0" baseline="0" noProof="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15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a:ln>
                  <a:noFill/>
                </a:ln>
                <a:solidFill>
                  <a:srgbClr val="3F3F3F"/>
                </a:solidFill>
                <a:effectLst/>
                <a:uLnTx/>
                <a:uFillTx/>
                <a:latin typeface="Open Sans"/>
                <a:ea typeface="Open Sans"/>
                <a:cs typeface="Open Sans"/>
                <a:sym typeface="Open Sans"/>
              </a:rPr>
              <a:t>Es aquí donde aplicamos los </a:t>
            </a:r>
            <a:r>
              <a:rPr kumimoji="0" lang="es" sz="1600" b="1" i="0" u="none" strike="noStrike" kern="0" cap="none" spc="0" normalizeH="0" baseline="0" noProof="0">
                <a:ln>
                  <a:noFill/>
                </a:ln>
                <a:solidFill>
                  <a:srgbClr val="3F3F3F"/>
                </a:solidFill>
                <a:effectLst/>
                <a:uLnTx/>
                <a:uFillTx/>
                <a:latin typeface="Open Sans"/>
                <a:ea typeface="Open Sans"/>
                <a:cs typeface="Open Sans"/>
                <a:sym typeface="Open Sans"/>
              </a:rPr>
              <a:t>filtros</a:t>
            </a:r>
            <a:r>
              <a:rPr kumimoji="0" lang="es" sz="1600" b="0" i="0" u="none" strike="noStrike" kern="0" cap="none" spc="0" normalizeH="0" baseline="0" noProof="0">
                <a:ln>
                  <a:noFill/>
                </a:ln>
                <a:solidFill>
                  <a:srgbClr val="3F3F3F"/>
                </a:solidFill>
                <a:effectLst/>
                <a:uLnTx/>
                <a:uFillTx/>
                <a:latin typeface="Open Sans"/>
                <a:ea typeface="Open Sans"/>
                <a:cs typeface="Open Sans"/>
                <a:sym typeface="Open Sans"/>
              </a:rPr>
              <a:t> necesarios, uno de los errores es cuando intentamos utilizar el alias de una columna que está en el SELECT.</a:t>
            </a:r>
            <a:br>
              <a:rPr kumimoji="0" lang="es" sz="1600" b="0" i="0" u="none" strike="noStrike" kern="0" cap="none" spc="0" normalizeH="0" baseline="0" noProof="0">
                <a:ln>
                  <a:noFill/>
                </a:ln>
                <a:solidFill>
                  <a:srgbClr val="3F3F3F"/>
                </a:solidFill>
                <a:effectLst/>
                <a:uLnTx/>
                <a:uFillTx/>
                <a:latin typeface="Open Sans"/>
                <a:ea typeface="Open Sans"/>
                <a:cs typeface="Open Sans"/>
                <a:sym typeface="Open Sans"/>
              </a:rPr>
            </a:br>
            <a:r>
              <a:rPr kumimoji="0" lang="es" sz="1600" b="0" i="0" u="none" strike="noStrike" kern="0" cap="none" spc="0" normalizeH="0" baseline="0" noProof="0">
                <a:ln>
                  <a:noFill/>
                </a:ln>
                <a:solidFill>
                  <a:srgbClr val="3F3F3F"/>
                </a:solidFill>
                <a:effectLst/>
                <a:uLnTx/>
                <a:uFillTx/>
                <a:latin typeface="Open Sans"/>
                <a:ea typeface="Open Sans"/>
                <a:cs typeface="Open Sans"/>
                <a:sym typeface="Open Sans"/>
              </a:rPr>
              <a:t>Genera el error debido a que esa columna aún no es creada, se genera en la fase del SELECT y todavía no se ejecuta.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185;p34"/>
          <p:cNvSpPr txBox="1"/>
          <p:nvPr/>
        </p:nvSpPr>
        <p:spPr>
          <a:xfrm>
            <a:off x="1786873" y="1240471"/>
            <a:ext cx="2540100" cy="1184909"/>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600"/>
              </a:spcBef>
              <a:spcAft>
                <a:spcPts val="0"/>
              </a:spcAft>
              <a:buClr>
                <a:srgbClr val="000000"/>
              </a:buClr>
              <a:buSzPts val="1100"/>
              <a:buFont typeface="Arial"/>
              <a:buNone/>
              <a:tabLst/>
              <a:defRPr/>
            </a:pPr>
            <a:r>
              <a:rPr kumimoji="0" lang="es" sz="2000" b="1" i="0" u="none" strike="noStrike" kern="0" cap="none" spc="0" normalizeH="0" baseline="0" noProof="0" dirty="0">
                <a:ln>
                  <a:noFill/>
                </a:ln>
                <a:solidFill>
                  <a:srgbClr val="EC183F"/>
                </a:solidFill>
                <a:effectLst/>
                <a:uLnTx/>
                <a:uFillTx/>
                <a:latin typeface="Open Sans"/>
                <a:ea typeface="Open Sans"/>
                <a:cs typeface="Open Sans"/>
                <a:sym typeface="Open Sans"/>
              </a:rPr>
              <a:t>      ,        y       FROM, ON y JOIN</a:t>
            </a:r>
            <a:endParaRPr kumimoji="0" sz="2000" b="1" i="0" u="none" strike="noStrike" kern="0" cap="none" spc="0" normalizeH="0" baseline="0" noProof="0" dirty="0">
              <a:ln>
                <a:noFill/>
              </a:ln>
              <a:solidFill>
                <a:srgbClr val="EC18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6" name="Google Shape;186;p34"/>
          <p:cNvSpPr txBox="1"/>
          <p:nvPr/>
        </p:nvSpPr>
        <p:spPr>
          <a:xfrm>
            <a:off x="6218725" y="1170225"/>
            <a:ext cx="2540100" cy="708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WHERE</a:t>
            </a:r>
            <a:endParaRPr kumimoji="0" sz="2000" b="1" i="0" u="none" strike="noStrike" kern="0" cap="none" spc="0" normalizeH="0" baseline="0" noProof="0">
              <a:ln>
                <a:noFill/>
              </a:ln>
              <a:solidFill>
                <a:srgbClr val="EC18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87" name="Google Shape;187;p34"/>
          <p:cNvCxnSpPr/>
          <p:nvPr/>
        </p:nvCxnSpPr>
        <p:spPr>
          <a:xfrm>
            <a:off x="4267500" y="1191375"/>
            <a:ext cx="0" cy="3234600"/>
          </a:xfrm>
          <a:prstGeom prst="straightConnector1">
            <a:avLst/>
          </a:prstGeom>
          <a:noFill/>
          <a:ln w="19050" cap="flat" cmpd="sng">
            <a:solidFill>
              <a:srgbClr val="EC183F"/>
            </a:solidFill>
            <a:prstDash val="solid"/>
            <a:round/>
            <a:headEnd type="none" w="med" len="med"/>
            <a:tailEnd type="none" w="med" len="med"/>
          </a:ln>
        </p:spPr>
      </p:cxnSp>
      <p:sp>
        <p:nvSpPr>
          <p:cNvPr id="188" name="Google Shape;188;p34"/>
          <p:cNvSpPr/>
          <p:nvPr/>
        </p:nvSpPr>
        <p:spPr>
          <a:xfrm>
            <a:off x="5761525" y="1177350"/>
            <a:ext cx="426000" cy="4260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9" name="Google Shape;189;p34"/>
          <p:cNvSpPr txBox="1"/>
          <p:nvPr/>
        </p:nvSpPr>
        <p:spPr>
          <a:xfrm>
            <a:off x="5798450" y="1144050"/>
            <a:ext cx="3156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2000" b="1" i="0" u="none" strike="noStrike" kern="0" cap="none" spc="0" normalizeH="0" baseline="0" noProof="0" dirty="0">
                <a:ln>
                  <a:noFill/>
                </a:ln>
                <a:solidFill>
                  <a:srgbClr val="FFFFFF"/>
                </a:solidFill>
                <a:effectLst/>
                <a:uLnTx/>
                <a:uFillTx/>
                <a:latin typeface="Open Sans"/>
                <a:ea typeface="Open Sans"/>
                <a:cs typeface="Open Sans"/>
                <a:sym typeface="Open Sans"/>
              </a:rPr>
              <a:t>4 </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190" name="Google Shape;190;p34"/>
          <p:cNvSpPr/>
          <p:nvPr/>
        </p:nvSpPr>
        <p:spPr>
          <a:xfrm>
            <a:off x="1874875" y="1242450"/>
            <a:ext cx="426000" cy="4260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1" name="Google Shape;191;p34"/>
          <p:cNvSpPr txBox="1"/>
          <p:nvPr/>
        </p:nvSpPr>
        <p:spPr>
          <a:xfrm>
            <a:off x="1911800" y="1209150"/>
            <a:ext cx="3156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FFFFFF"/>
                </a:solidFill>
                <a:effectLst/>
                <a:uLnTx/>
                <a:uFillTx/>
                <a:latin typeface="Open Sans"/>
                <a:ea typeface="Open Sans"/>
                <a:cs typeface="Open Sans"/>
                <a:sym typeface="Open Sans"/>
              </a:rPr>
              <a:t>1</a:t>
            </a: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192" name="Google Shape;192;p34"/>
          <p:cNvSpPr/>
          <p:nvPr/>
        </p:nvSpPr>
        <p:spPr>
          <a:xfrm>
            <a:off x="2408275" y="1242450"/>
            <a:ext cx="426000" cy="4260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193;p34"/>
          <p:cNvSpPr txBox="1"/>
          <p:nvPr/>
        </p:nvSpPr>
        <p:spPr>
          <a:xfrm>
            <a:off x="2445200" y="1209150"/>
            <a:ext cx="3156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FFFFFF"/>
                </a:solidFill>
                <a:effectLst/>
                <a:uLnTx/>
                <a:uFillTx/>
                <a:latin typeface="Open Sans"/>
                <a:ea typeface="Open Sans"/>
                <a:cs typeface="Open Sans"/>
                <a:sym typeface="Open Sans"/>
              </a:rPr>
              <a:t>2</a:t>
            </a: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194" name="Google Shape;194;p34"/>
          <p:cNvSpPr/>
          <p:nvPr/>
        </p:nvSpPr>
        <p:spPr>
          <a:xfrm>
            <a:off x="3094075" y="1242450"/>
            <a:ext cx="426000" cy="4260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195;p34"/>
          <p:cNvSpPr txBox="1"/>
          <p:nvPr/>
        </p:nvSpPr>
        <p:spPr>
          <a:xfrm>
            <a:off x="3131000" y="1209150"/>
            <a:ext cx="3156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2000" b="1" i="0" u="none" strike="noStrike" kern="0" cap="none" spc="0" normalizeH="0" baseline="0" noProof="0" dirty="0">
                <a:ln>
                  <a:noFill/>
                </a:ln>
                <a:solidFill>
                  <a:srgbClr val="FFFFFF"/>
                </a:solidFill>
                <a:effectLst/>
                <a:uLnTx/>
                <a:uFillTx/>
                <a:latin typeface="Open Sans"/>
                <a:ea typeface="Open Sans"/>
                <a:cs typeface="Open Sans"/>
                <a:sym typeface="Open Sans"/>
              </a:rPr>
              <a:t>3</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body" idx="1"/>
          </p:nvPr>
        </p:nvSpPr>
        <p:spPr>
          <a:xfrm>
            <a:off x="5366725" y="1898250"/>
            <a:ext cx="3363900" cy="254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Es similar a la fase WHERE, pero aquí se filtran los resultados del GROUP BY, es por ello que se ejecuta después.  </a:t>
            </a: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pic>
        <p:nvPicPr>
          <p:cNvPr id="201" name="Google Shape;201;p35"/>
          <p:cNvPicPr preferRelativeResize="0"/>
          <p:nvPr/>
        </p:nvPicPr>
        <p:blipFill>
          <a:blip r:embed="rId3">
            <a:alphaModFix/>
          </a:blip>
          <a:stretch>
            <a:fillRect/>
          </a:stretch>
        </p:blipFill>
        <p:spPr>
          <a:xfrm>
            <a:off x="610600" y="941100"/>
            <a:ext cx="959800" cy="959800"/>
          </a:xfrm>
          <a:prstGeom prst="rect">
            <a:avLst/>
          </a:prstGeom>
          <a:noFill/>
          <a:ln>
            <a:noFill/>
          </a:ln>
        </p:spPr>
      </p:pic>
      <p:pic>
        <p:nvPicPr>
          <p:cNvPr id="202" name="Google Shape;202;p35"/>
          <p:cNvPicPr preferRelativeResize="0"/>
          <p:nvPr/>
        </p:nvPicPr>
        <p:blipFill>
          <a:blip r:embed="rId4">
            <a:alphaModFix/>
          </a:blip>
          <a:stretch>
            <a:fillRect/>
          </a:stretch>
        </p:blipFill>
        <p:spPr>
          <a:xfrm>
            <a:off x="5366725" y="928725"/>
            <a:ext cx="1015800" cy="1015800"/>
          </a:xfrm>
          <a:prstGeom prst="rect">
            <a:avLst/>
          </a:prstGeom>
          <a:noFill/>
          <a:ln>
            <a:noFill/>
          </a:ln>
        </p:spPr>
      </p:pic>
      <p:sp>
        <p:nvSpPr>
          <p:cNvPr id="203" name="Google Shape;203;p35"/>
          <p:cNvSpPr txBox="1"/>
          <p:nvPr/>
        </p:nvSpPr>
        <p:spPr>
          <a:xfrm>
            <a:off x="694575" y="2039975"/>
            <a:ext cx="4246200" cy="26967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a:ln>
                  <a:noFill/>
                </a:ln>
                <a:solidFill>
                  <a:srgbClr val="3F3F3F"/>
                </a:solidFill>
                <a:effectLst/>
                <a:uLnTx/>
                <a:uFillTx/>
                <a:latin typeface="Open Sans"/>
                <a:ea typeface="Open Sans"/>
                <a:cs typeface="Open Sans"/>
                <a:sym typeface="Open Sans"/>
              </a:rPr>
              <a:t>Una vez filtradas las filas que necesitamos, podemos utilizar la sentencia GROUP BY para agrupar resultados, recordemos que aquellas columnas que no utilicen una sentencia de agregado como MAX, MIN, AVG, COUNT, entre otras, deberán ser listadas en esta fase. De la misma forma que en la fase anterior no debemos utilizar los alias.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35"/>
          <p:cNvSpPr txBox="1"/>
          <p:nvPr/>
        </p:nvSpPr>
        <p:spPr>
          <a:xfrm>
            <a:off x="2046075" y="1162175"/>
            <a:ext cx="2079600" cy="708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GROUP BY</a:t>
            </a:r>
            <a:endParaRPr kumimoji="0" sz="2000" b="1" i="0" u="none" strike="noStrike" kern="0" cap="none" spc="0" normalizeH="0" baseline="0" noProof="0">
              <a:ln>
                <a:noFill/>
              </a:ln>
              <a:solidFill>
                <a:srgbClr val="EC18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35"/>
          <p:cNvSpPr txBox="1"/>
          <p:nvPr/>
        </p:nvSpPr>
        <p:spPr>
          <a:xfrm>
            <a:off x="7149250" y="1183325"/>
            <a:ext cx="17988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HAVING</a:t>
            </a:r>
            <a:endParaRPr kumimoji="0" sz="2000" b="1" i="0" u="none" strike="noStrike" kern="0" cap="none" spc="0" normalizeH="0" baseline="0" noProof="0">
              <a:ln>
                <a:noFill/>
              </a:ln>
              <a:solidFill>
                <a:srgbClr val="EC183F"/>
              </a:solidFill>
              <a:effectLst/>
              <a:uLnTx/>
              <a:uFillTx/>
              <a:latin typeface="Arial"/>
              <a:cs typeface="Arial"/>
              <a:sym typeface="Arial"/>
            </a:endParaRPr>
          </a:p>
        </p:txBody>
      </p:sp>
      <p:cxnSp>
        <p:nvCxnSpPr>
          <p:cNvPr id="206" name="Google Shape;206;p35"/>
          <p:cNvCxnSpPr/>
          <p:nvPr/>
        </p:nvCxnSpPr>
        <p:spPr>
          <a:xfrm>
            <a:off x="5105700" y="946650"/>
            <a:ext cx="0" cy="3631800"/>
          </a:xfrm>
          <a:prstGeom prst="straightConnector1">
            <a:avLst/>
          </a:prstGeom>
          <a:noFill/>
          <a:ln w="19050" cap="flat" cmpd="sng">
            <a:solidFill>
              <a:srgbClr val="EC183F"/>
            </a:solidFill>
            <a:prstDash val="solid"/>
            <a:round/>
            <a:headEnd type="none" w="med" len="med"/>
            <a:tailEnd type="none" w="med" len="med"/>
          </a:ln>
        </p:spPr>
      </p:cxnSp>
      <p:sp>
        <p:nvSpPr>
          <p:cNvPr id="207" name="Google Shape;207;p35"/>
          <p:cNvSpPr/>
          <p:nvPr/>
        </p:nvSpPr>
        <p:spPr>
          <a:xfrm>
            <a:off x="1570525" y="1177350"/>
            <a:ext cx="426000" cy="4260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08;p35"/>
          <p:cNvSpPr txBox="1"/>
          <p:nvPr/>
        </p:nvSpPr>
        <p:spPr>
          <a:xfrm>
            <a:off x="1607450" y="1144050"/>
            <a:ext cx="3156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FFFFFF"/>
                </a:solidFill>
                <a:effectLst/>
                <a:uLnTx/>
                <a:uFillTx/>
                <a:latin typeface="Open Sans"/>
                <a:ea typeface="Open Sans"/>
                <a:cs typeface="Open Sans"/>
                <a:sym typeface="Open Sans"/>
              </a:rPr>
              <a:t>5</a:t>
            </a: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209" name="Google Shape;209;p35"/>
          <p:cNvSpPr/>
          <p:nvPr/>
        </p:nvSpPr>
        <p:spPr>
          <a:xfrm>
            <a:off x="6675925" y="1177350"/>
            <a:ext cx="426000" cy="4260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 name="Google Shape;210;p35"/>
          <p:cNvSpPr txBox="1"/>
          <p:nvPr/>
        </p:nvSpPr>
        <p:spPr>
          <a:xfrm>
            <a:off x="6712850" y="1144050"/>
            <a:ext cx="3156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FFFFFF"/>
                </a:solidFill>
                <a:effectLst/>
                <a:uLnTx/>
                <a:uFillTx/>
                <a:latin typeface="Open Sans"/>
                <a:ea typeface="Open Sans"/>
                <a:cs typeface="Open Sans"/>
                <a:sym typeface="Open Sans"/>
              </a:rPr>
              <a:t>6</a:t>
            </a: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3"/>
        <p:cNvGrpSpPr/>
        <p:nvPr/>
      </p:nvGrpSpPr>
      <p:grpSpPr>
        <a:xfrm>
          <a:off x="0" y="0"/>
          <a:ext cx="0" cy="0"/>
          <a:chOff x="0" y="0"/>
          <a:chExt cx="0" cy="0"/>
        </a:xfrm>
      </p:grpSpPr>
      <p:sp>
        <p:nvSpPr>
          <p:cNvPr id="184" name="Google Shape;184;p60"/>
          <p:cNvSpPr txBox="1"/>
          <p:nvPr/>
        </p:nvSpPr>
        <p:spPr>
          <a:xfrm>
            <a:off x="3897550" y="1375575"/>
            <a:ext cx="4505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3" action="ppaction://hlinksldjump"/>
              </a:rPr>
              <a:t>CREATE</a:t>
            </a:r>
            <a:r>
              <a:rPr lang="es" sz="2000" b="1" dirty="0">
                <a:solidFill>
                  <a:srgbClr val="434343"/>
                </a:solidFill>
                <a:latin typeface="Rajdhani"/>
                <a:ea typeface="Rajdhani"/>
                <a:cs typeface="Rajdhani"/>
                <a:sym typeface="Rajdhani"/>
              </a:rPr>
              <a:t> </a:t>
            </a:r>
            <a:endParaRPr sz="2000" b="1" dirty="0">
              <a:solidFill>
                <a:srgbClr val="434343"/>
              </a:solidFill>
              <a:latin typeface="Rajdhani"/>
              <a:ea typeface="Rajdhani"/>
              <a:cs typeface="Rajdhani"/>
              <a:sym typeface="Rajdhani"/>
            </a:endParaRPr>
          </a:p>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4" action="ppaction://hlinksldjump"/>
              </a:rPr>
              <a:t>SELECT</a:t>
            </a:r>
            <a:r>
              <a:rPr lang="es" sz="2000" b="1" dirty="0">
                <a:solidFill>
                  <a:srgbClr val="434343"/>
                </a:solidFill>
                <a:latin typeface="Rajdhani"/>
                <a:ea typeface="Rajdhani"/>
                <a:cs typeface="Rajdhani"/>
                <a:sym typeface="Rajdhani"/>
              </a:rPr>
              <a:t> </a:t>
            </a:r>
            <a:endParaRPr sz="2000" b="1" dirty="0">
              <a:solidFill>
                <a:srgbClr val="434343"/>
              </a:solidFill>
              <a:latin typeface="Rajdhani"/>
              <a:ea typeface="Rajdhani"/>
              <a:cs typeface="Rajdhani"/>
              <a:sym typeface="Rajdhani"/>
            </a:endParaRPr>
          </a:p>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5" action="ppaction://hlinksldjump"/>
              </a:rPr>
              <a:t>WHERE</a:t>
            </a:r>
            <a:r>
              <a:rPr lang="es" sz="2000" b="1" dirty="0">
                <a:solidFill>
                  <a:srgbClr val="434343"/>
                </a:solidFill>
                <a:latin typeface="Rajdhani"/>
                <a:ea typeface="Rajdhani"/>
                <a:cs typeface="Rajdhani"/>
                <a:sym typeface="Rajdhani"/>
              </a:rPr>
              <a:t> </a:t>
            </a:r>
            <a:endParaRPr sz="2000" b="1" dirty="0">
              <a:solidFill>
                <a:srgbClr val="434343"/>
              </a:solidFill>
              <a:latin typeface="Rajdhani"/>
              <a:ea typeface="Rajdhani"/>
              <a:cs typeface="Rajdhani"/>
              <a:sym typeface="Rajdhani"/>
            </a:endParaRPr>
          </a:p>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6" action="ppaction://hlinksldjump"/>
              </a:rPr>
              <a:t>UNION</a:t>
            </a:r>
            <a:endParaRPr sz="2000" b="1" dirty="0">
              <a:solidFill>
                <a:srgbClr val="434343"/>
              </a:solidFill>
              <a:latin typeface="Rajdhani"/>
              <a:ea typeface="Rajdhani"/>
              <a:cs typeface="Rajdhani"/>
              <a:sym typeface="Rajdhani"/>
            </a:endParaRPr>
          </a:p>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7" action="ppaction://hlinksldjump"/>
              </a:rPr>
              <a:t>CRUD</a:t>
            </a:r>
            <a:endParaRPr sz="2000" b="1" dirty="0">
              <a:solidFill>
                <a:srgbClr val="434343"/>
              </a:solidFill>
              <a:latin typeface="Rajdhani"/>
              <a:ea typeface="Rajdhani"/>
              <a:cs typeface="Rajdhani"/>
              <a:sym typeface="Rajdhani"/>
            </a:endParaRPr>
          </a:p>
        </p:txBody>
      </p:sp>
      <p:sp>
        <p:nvSpPr>
          <p:cNvPr id="185" name="Google Shape;185;p6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186" name="Google Shape;186;p6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body" idx="1"/>
          </p:nvPr>
        </p:nvSpPr>
        <p:spPr>
          <a:xfrm>
            <a:off x="4919575" y="2062200"/>
            <a:ext cx="2919000" cy="195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None/>
            </a:pPr>
            <a:r>
              <a:rPr lang="es" sz="1600">
                <a:solidFill>
                  <a:srgbClr val="3F3F3F"/>
                </a:solidFill>
                <a:latin typeface="Open Sans"/>
                <a:ea typeface="Open Sans"/>
                <a:cs typeface="Open Sans"/>
                <a:sym typeface="Open Sans"/>
              </a:rPr>
              <a:t>Una vez que está calculado el resultado, si necesitamos quitar los duplicados, se realiza en esta etapa. Es opcional.</a:t>
            </a: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pic>
        <p:nvPicPr>
          <p:cNvPr id="216" name="Google Shape;216;p36"/>
          <p:cNvPicPr preferRelativeResize="0"/>
          <p:nvPr/>
        </p:nvPicPr>
        <p:blipFill>
          <a:blip r:embed="rId3">
            <a:alphaModFix/>
          </a:blip>
          <a:stretch>
            <a:fillRect/>
          </a:stretch>
        </p:blipFill>
        <p:spPr>
          <a:xfrm>
            <a:off x="992800" y="1238725"/>
            <a:ext cx="785475" cy="785475"/>
          </a:xfrm>
          <a:prstGeom prst="rect">
            <a:avLst/>
          </a:prstGeom>
          <a:noFill/>
          <a:ln>
            <a:noFill/>
          </a:ln>
        </p:spPr>
      </p:pic>
      <p:pic>
        <p:nvPicPr>
          <p:cNvPr id="217" name="Google Shape;217;p36"/>
          <p:cNvPicPr preferRelativeResize="0"/>
          <p:nvPr/>
        </p:nvPicPr>
        <p:blipFill>
          <a:blip r:embed="rId4">
            <a:alphaModFix/>
          </a:blip>
          <a:stretch>
            <a:fillRect/>
          </a:stretch>
        </p:blipFill>
        <p:spPr>
          <a:xfrm>
            <a:off x="4940950" y="1234750"/>
            <a:ext cx="785475" cy="785475"/>
          </a:xfrm>
          <a:prstGeom prst="rect">
            <a:avLst/>
          </a:prstGeom>
          <a:noFill/>
          <a:ln>
            <a:noFill/>
          </a:ln>
        </p:spPr>
      </p:pic>
      <p:sp>
        <p:nvSpPr>
          <p:cNvPr id="218" name="Google Shape;218;p36"/>
          <p:cNvSpPr txBox="1"/>
          <p:nvPr/>
        </p:nvSpPr>
        <p:spPr>
          <a:xfrm>
            <a:off x="902000" y="2176600"/>
            <a:ext cx="3155400" cy="26658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a:ln>
                  <a:noFill/>
                </a:ln>
                <a:solidFill>
                  <a:srgbClr val="3F3F3F"/>
                </a:solidFill>
                <a:effectLst/>
                <a:uLnTx/>
                <a:uFillTx/>
                <a:latin typeface="Open Sans"/>
                <a:ea typeface="Open Sans"/>
                <a:cs typeface="Open Sans"/>
                <a:sym typeface="Open Sans"/>
              </a:rPr>
              <a:t>Es en esta fase es donde las columnas son creadas a partir de las funciones que hemos indicado, por ejemplo, YEAR, COUNT, AVG, entre otras. </a:t>
            </a:r>
            <a:br>
              <a:rPr kumimoji="0" lang="es" sz="1600" b="0" i="0" u="none" strike="noStrike" kern="0" cap="none" spc="0" normalizeH="0" baseline="0" noProof="0">
                <a:ln>
                  <a:noFill/>
                </a:ln>
                <a:solidFill>
                  <a:srgbClr val="3F3F3F"/>
                </a:solidFill>
                <a:effectLst/>
                <a:uLnTx/>
                <a:uFillTx/>
                <a:latin typeface="Open Sans"/>
                <a:ea typeface="Open Sans"/>
                <a:cs typeface="Open Sans"/>
                <a:sym typeface="Open Sans"/>
              </a:rPr>
            </a:br>
            <a:r>
              <a:rPr kumimoji="0" lang="es" sz="1600" b="0" i="0" u="none" strike="noStrike" kern="0" cap="none" spc="0" normalizeH="0" baseline="0" noProof="0">
                <a:ln>
                  <a:noFill/>
                </a:ln>
                <a:solidFill>
                  <a:srgbClr val="3F3F3F"/>
                </a:solidFill>
                <a:effectLst/>
                <a:uLnTx/>
                <a:uFillTx/>
                <a:latin typeface="Open Sans"/>
                <a:ea typeface="Open Sans"/>
                <a:cs typeface="Open Sans"/>
                <a:sym typeface="Open Sans"/>
              </a:rPr>
              <a:t>También podemos utilizar sentencias como CASE WHEN, IIF.</a:t>
            </a:r>
            <a:endParaRPr kumimoji="0" sz="1600" b="0" i="0" u="none" strike="noStrike" kern="0" cap="none" spc="0" normalizeH="0" baseline="0" noProof="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219;p36"/>
          <p:cNvSpPr txBox="1"/>
          <p:nvPr/>
        </p:nvSpPr>
        <p:spPr>
          <a:xfrm>
            <a:off x="2277000" y="1293775"/>
            <a:ext cx="2066700" cy="708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SELECT</a:t>
            </a:r>
            <a:endParaRPr kumimoji="0" sz="2000" b="1" i="0" u="none" strike="noStrike" kern="0" cap="none" spc="0" normalizeH="0" baseline="0" noProof="0">
              <a:ln>
                <a:noFill/>
              </a:ln>
              <a:solidFill>
                <a:srgbClr val="EC18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220;p36"/>
          <p:cNvSpPr txBox="1"/>
          <p:nvPr/>
        </p:nvSpPr>
        <p:spPr>
          <a:xfrm>
            <a:off x="6306950" y="1319950"/>
            <a:ext cx="1872900" cy="708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DISTINCT</a:t>
            </a:r>
            <a:endParaRPr kumimoji="0" sz="2000" b="1" i="0" u="none" strike="noStrike" kern="0" cap="none" spc="0" normalizeH="0" baseline="0" noProof="0">
              <a:ln>
                <a:noFill/>
              </a:ln>
              <a:solidFill>
                <a:srgbClr val="EC18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21" name="Google Shape;221;p36"/>
          <p:cNvCxnSpPr/>
          <p:nvPr/>
        </p:nvCxnSpPr>
        <p:spPr>
          <a:xfrm>
            <a:off x="4496100" y="1267575"/>
            <a:ext cx="0" cy="3234600"/>
          </a:xfrm>
          <a:prstGeom prst="straightConnector1">
            <a:avLst/>
          </a:prstGeom>
          <a:noFill/>
          <a:ln w="19050" cap="flat" cmpd="sng">
            <a:solidFill>
              <a:srgbClr val="EC183F"/>
            </a:solidFill>
            <a:prstDash val="solid"/>
            <a:round/>
            <a:headEnd type="none" w="med" len="med"/>
            <a:tailEnd type="none" w="med" len="med"/>
          </a:ln>
        </p:spPr>
      </p:cxnSp>
      <p:sp>
        <p:nvSpPr>
          <p:cNvPr id="222" name="Google Shape;222;p36"/>
          <p:cNvSpPr/>
          <p:nvPr/>
        </p:nvSpPr>
        <p:spPr>
          <a:xfrm>
            <a:off x="1799125" y="1329750"/>
            <a:ext cx="426000" cy="4260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223;p36"/>
          <p:cNvSpPr txBox="1"/>
          <p:nvPr/>
        </p:nvSpPr>
        <p:spPr>
          <a:xfrm>
            <a:off x="1836050" y="1296450"/>
            <a:ext cx="3156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FFFFFF"/>
                </a:solidFill>
                <a:effectLst/>
                <a:uLnTx/>
                <a:uFillTx/>
                <a:latin typeface="Open Sans"/>
                <a:ea typeface="Open Sans"/>
                <a:cs typeface="Open Sans"/>
                <a:sym typeface="Open Sans"/>
              </a:rPr>
              <a:t>7</a:t>
            </a: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224" name="Google Shape;224;p36"/>
          <p:cNvSpPr/>
          <p:nvPr/>
        </p:nvSpPr>
        <p:spPr>
          <a:xfrm>
            <a:off x="5837725" y="1329750"/>
            <a:ext cx="426000" cy="4260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25;p36"/>
          <p:cNvSpPr txBox="1"/>
          <p:nvPr/>
        </p:nvSpPr>
        <p:spPr>
          <a:xfrm>
            <a:off x="5874650" y="1296450"/>
            <a:ext cx="3156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FFFFFF"/>
                </a:solidFill>
                <a:effectLst/>
                <a:uLnTx/>
                <a:uFillTx/>
                <a:latin typeface="Open Sans"/>
                <a:ea typeface="Open Sans"/>
                <a:cs typeface="Open Sans"/>
                <a:sym typeface="Open Sans"/>
              </a:rPr>
              <a:t>8</a:t>
            </a: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body" idx="1"/>
          </p:nvPr>
        </p:nvSpPr>
        <p:spPr>
          <a:xfrm>
            <a:off x="4495800" y="2050650"/>
            <a:ext cx="3269400" cy="254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None/>
            </a:pPr>
            <a:r>
              <a:rPr lang="es" sz="1600">
                <a:solidFill>
                  <a:srgbClr val="3F3F3F"/>
                </a:solidFill>
                <a:latin typeface="Open Sans"/>
                <a:ea typeface="Open Sans"/>
                <a:cs typeface="Open Sans"/>
                <a:sym typeface="Open Sans"/>
              </a:rPr>
              <a:t>¿Necesitamos mostrar solo una X cantidad de filas? Bueno, se realiza en el último paso. Es una opción de presentación de la información, no de cálculo.</a:t>
            </a: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pic>
        <p:nvPicPr>
          <p:cNvPr id="231" name="Google Shape;231;p37"/>
          <p:cNvPicPr preferRelativeResize="0"/>
          <p:nvPr/>
        </p:nvPicPr>
        <p:blipFill>
          <a:blip r:embed="rId3">
            <a:alphaModFix/>
          </a:blip>
          <a:stretch>
            <a:fillRect/>
          </a:stretch>
        </p:blipFill>
        <p:spPr>
          <a:xfrm>
            <a:off x="952500" y="1462125"/>
            <a:ext cx="500925" cy="500925"/>
          </a:xfrm>
          <a:prstGeom prst="rect">
            <a:avLst/>
          </a:prstGeom>
          <a:noFill/>
          <a:ln>
            <a:noFill/>
          </a:ln>
        </p:spPr>
      </p:pic>
      <p:pic>
        <p:nvPicPr>
          <p:cNvPr id="232" name="Google Shape;232;p37"/>
          <p:cNvPicPr preferRelativeResize="0"/>
          <p:nvPr/>
        </p:nvPicPr>
        <p:blipFill>
          <a:blip r:embed="rId4">
            <a:alphaModFix/>
          </a:blip>
          <a:stretch>
            <a:fillRect/>
          </a:stretch>
        </p:blipFill>
        <p:spPr>
          <a:xfrm>
            <a:off x="4724400" y="1339175"/>
            <a:ext cx="623875" cy="623875"/>
          </a:xfrm>
          <a:prstGeom prst="rect">
            <a:avLst/>
          </a:prstGeom>
          <a:noFill/>
          <a:ln>
            <a:noFill/>
          </a:ln>
        </p:spPr>
      </p:pic>
      <p:sp>
        <p:nvSpPr>
          <p:cNvPr id="233" name="Google Shape;233;p37"/>
          <p:cNvSpPr txBox="1"/>
          <p:nvPr/>
        </p:nvSpPr>
        <p:spPr>
          <a:xfrm>
            <a:off x="831200" y="2221250"/>
            <a:ext cx="3055500" cy="18471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a:ln>
                  <a:noFill/>
                </a:ln>
                <a:solidFill>
                  <a:srgbClr val="3F3F3F"/>
                </a:solidFill>
                <a:effectLst/>
                <a:uLnTx/>
                <a:uFillTx/>
                <a:latin typeface="Open Sans"/>
                <a:ea typeface="Open Sans"/>
                <a:cs typeface="Open Sans"/>
                <a:sym typeface="Open Sans"/>
              </a:rPr>
              <a:t>Es la última fase y es en la única en la que se permiten utilizar los ALIAS que fueron declarados en la fase SELECT dado que esta última se ejecuta previamente.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234;p37"/>
          <p:cNvSpPr txBox="1"/>
          <p:nvPr/>
        </p:nvSpPr>
        <p:spPr>
          <a:xfrm>
            <a:off x="1972200" y="1490800"/>
            <a:ext cx="2019600" cy="708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ORDER BY</a:t>
            </a:r>
            <a:endParaRPr kumimoji="0" sz="2000" b="1" i="0" u="none" strike="noStrike" kern="0" cap="none" spc="0" normalizeH="0" baseline="0" noProof="0">
              <a:ln>
                <a:noFill/>
              </a:ln>
              <a:solidFill>
                <a:srgbClr val="EC18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 name="Google Shape;235;p37"/>
          <p:cNvSpPr txBox="1"/>
          <p:nvPr/>
        </p:nvSpPr>
        <p:spPr>
          <a:xfrm>
            <a:off x="6002150" y="1503900"/>
            <a:ext cx="21702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2000" b="1" i="0" u="none" strike="noStrike" kern="0" cap="none" spc="0" normalizeH="0" baseline="0" noProof="0">
                <a:ln>
                  <a:noFill/>
                </a:ln>
                <a:solidFill>
                  <a:srgbClr val="EC183F"/>
                </a:solidFill>
                <a:effectLst/>
                <a:uLnTx/>
                <a:uFillTx/>
                <a:latin typeface="Open Sans"/>
                <a:ea typeface="Open Sans"/>
                <a:cs typeface="Open Sans"/>
                <a:sym typeface="Open Sans"/>
              </a:rPr>
              <a:t>LIMIT</a:t>
            </a:r>
            <a:endParaRPr kumimoji="0" sz="1800" b="0" i="0" u="none" strike="noStrike" kern="0" cap="none" spc="0" normalizeH="0" baseline="0" noProof="0">
              <a:ln>
                <a:noFill/>
              </a:ln>
              <a:solidFill>
                <a:srgbClr val="EC183F"/>
              </a:solidFill>
              <a:effectLst/>
              <a:uLnTx/>
              <a:uFillTx/>
              <a:latin typeface="Arial"/>
              <a:cs typeface="Arial"/>
              <a:sym typeface="Arial"/>
            </a:endParaRPr>
          </a:p>
        </p:txBody>
      </p:sp>
      <p:cxnSp>
        <p:nvCxnSpPr>
          <p:cNvPr id="236" name="Google Shape;236;p37"/>
          <p:cNvCxnSpPr/>
          <p:nvPr/>
        </p:nvCxnSpPr>
        <p:spPr>
          <a:xfrm>
            <a:off x="4191300" y="1267575"/>
            <a:ext cx="0" cy="3234600"/>
          </a:xfrm>
          <a:prstGeom prst="straightConnector1">
            <a:avLst/>
          </a:prstGeom>
          <a:noFill/>
          <a:ln w="19050" cap="flat" cmpd="sng">
            <a:solidFill>
              <a:srgbClr val="EC183F"/>
            </a:solidFill>
            <a:prstDash val="solid"/>
            <a:round/>
            <a:headEnd type="none" w="med" len="med"/>
            <a:tailEnd type="none" w="med" len="med"/>
          </a:ln>
        </p:spPr>
      </p:cxnSp>
      <p:sp>
        <p:nvSpPr>
          <p:cNvPr id="237" name="Google Shape;237;p37"/>
          <p:cNvSpPr/>
          <p:nvPr/>
        </p:nvSpPr>
        <p:spPr>
          <a:xfrm>
            <a:off x="1570525" y="1482150"/>
            <a:ext cx="426000" cy="4260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 name="Google Shape;238;p37"/>
          <p:cNvSpPr txBox="1"/>
          <p:nvPr/>
        </p:nvSpPr>
        <p:spPr>
          <a:xfrm>
            <a:off x="1607450" y="1448850"/>
            <a:ext cx="3156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FFFFFF"/>
                </a:solidFill>
                <a:effectLst/>
                <a:uLnTx/>
                <a:uFillTx/>
                <a:latin typeface="Open Sans"/>
                <a:ea typeface="Open Sans"/>
                <a:cs typeface="Open Sans"/>
                <a:sym typeface="Open Sans"/>
              </a:rPr>
              <a:t>9</a:t>
            </a: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239" name="Google Shape;239;p37"/>
          <p:cNvSpPr/>
          <p:nvPr/>
        </p:nvSpPr>
        <p:spPr>
          <a:xfrm>
            <a:off x="5532925" y="1482150"/>
            <a:ext cx="426000" cy="426000"/>
          </a:xfrm>
          <a:prstGeom prst="ellipse">
            <a:avLst/>
          </a:pr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 name="Google Shape;240;p37"/>
          <p:cNvSpPr txBox="1"/>
          <p:nvPr/>
        </p:nvSpPr>
        <p:spPr>
          <a:xfrm>
            <a:off x="5493650" y="1448850"/>
            <a:ext cx="6240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2000" b="1" i="0" u="none" strike="noStrike" kern="0" cap="none" spc="0" normalizeH="0" baseline="0" noProof="0">
                <a:ln>
                  <a:noFill/>
                </a:ln>
                <a:solidFill>
                  <a:srgbClr val="FFFFFF"/>
                </a:solidFill>
                <a:effectLst/>
                <a:uLnTx/>
                <a:uFillTx/>
                <a:latin typeface="Open Sans"/>
                <a:ea typeface="Open Sans"/>
                <a:cs typeface="Open Sans"/>
                <a:sym typeface="Open Sans"/>
              </a:rPr>
              <a:t>10</a:t>
            </a: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4"/>
          <p:cNvSpPr txBox="1">
            <a:spLocks noGrp="1"/>
          </p:cNvSpPr>
          <p:nvPr>
            <p:ph type="title"/>
          </p:nvPr>
        </p:nvSpPr>
        <p:spPr>
          <a:xfrm>
            <a:off x="4289805" y="1256945"/>
            <a:ext cx="4058100" cy="2860200"/>
          </a:xfrm>
          <a:prstGeom prst="rect">
            <a:avLst/>
          </a:prstGeom>
        </p:spPr>
        <p:txBody>
          <a:bodyPr spcFirstLastPara="1" wrap="square" lIns="91425" tIns="91425" rIns="180000" bIns="91425" anchor="t" anchorCtr="0">
            <a:noAutofit/>
          </a:bodyPr>
          <a:lstStyle/>
          <a:p>
            <a:pPr marL="0" lvl="0" indent="0" algn="r" rtl="0">
              <a:spcBef>
                <a:spcPts val="0"/>
              </a:spcBef>
              <a:spcAft>
                <a:spcPts val="0"/>
              </a:spcAft>
              <a:buClr>
                <a:schemeClr val="dk1"/>
              </a:buClr>
              <a:buSzPts val="1100"/>
              <a:buFont typeface="Arial"/>
              <a:buNone/>
            </a:pPr>
            <a:r>
              <a:rPr lang="es">
                <a:solidFill>
                  <a:schemeClr val="lt1"/>
                </a:solidFill>
              </a:rPr>
              <a:t>Índices</a:t>
            </a:r>
            <a:endParaRPr>
              <a:solidFill>
                <a:schemeClr val="lt1"/>
              </a:solidFill>
            </a:endParaRPr>
          </a:p>
          <a:p>
            <a:pPr marL="0" lvl="0" indent="0" algn="r"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
        <p:cNvGrpSpPr/>
        <p:nvPr/>
      </p:nvGrpSpPr>
      <p:grpSpPr>
        <a:xfrm>
          <a:off x="0" y="0"/>
          <a:ext cx="0" cy="0"/>
          <a:chOff x="0" y="0"/>
          <a:chExt cx="0" cy="0"/>
        </a:xfrm>
      </p:grpSpPr>
      <p:sp>
        <p:nvSpPr>
          <p:cNvPr id="133" name="Google Shape;133;p45"/>
          <p:cNvSpPr txBox="1"/>
          <p:nvPr/>
        </p:nvSpPr>
        <p:spPr>
          <a:xfrm>
            <a:off x="3789973" y="1106634"/>
            <a:ext cx="4505400" cy="3067200"/>
          </a:xfrm>
          <a:prstGeom prst="rect">
            <a:avLst/>
          </a:prstGeom>
          <a:noFill/>
          <a:ln>
            <a:noFill/>
          </a:ln>
        </p:spPr>
        <p:txBody>
          <a:bodyPr spcFirstLastPara="1" wrap="square" lIns="91425" tIns="45700" rIns="91425" bIns="45700" anchor="ctr" anchorCtr="0">
            <a:noAutofit/>
          </a:bodyPr>
          <a:lstStyle/>
          <a:p>
            <a:pPr marL="101600" marR="0" lvl="0" algn="l" defTabSz="914400" rtl="0" eaLnBrk="1" fontAlgn="auto" latinLnBrk="0" hangingPunct="1">
              <a:lnSpc>
                <a:spcPct val="130000"/>
              </a:lnSpc>
              <a:spcBef>
                <a:spcPts val="0"/>
              </a:spcBef>
              <a:spcAft>
                <a:spcPts val="0"/>
              </a:spcAft>
              <a:buClr>
                <a:srgbClr val="434343"/>
              </a:buClr>
              <a:buSzPts val="2000"/>
              <a:tabLst/>
              <a:defRPr/>
            </a:pPr>
            <a:r>
              <a:rPr kumimoji="0" lang="es" sz="2000" b="1" i="0" u="none" strike="noStrike" kern="0" cap="none" spc="0" normalizeH="0" baseline="0" noProof="0" dirty="0">
                <a:ln>
                  <a:noFill/>
                </a:ln>
                <a:solidFill>
                  <a:srgbClr val="434343"/>
                </a:solidFill>
                <a:effectLst/>
                <a:uLnTx/>
                <a:uFillTx/>
                <a:latin typeface="Rajdhani"/>
                <a:ea typeface="Rajdhani"/>
                <a:cs typeface="Rajdhani"/>
                <a:sym typeface="Rajdhani"/>
              </a:rPr>
              <a:t> </a:t>
            </a:r>
            <a:endParaRPr kumimoji="0" sz="2000" b="1" i="0" u="none" strike="noStrike" kern="0" cap="none" spc="0" normalizeH="0" baseline="0" noProof="0" dirty="0">
              <a:ln>
                <a:noFill/>
              </a:ln>
              <a:solidFill>
                <a:srgbClr val="434343"/>
              </a:solidFill>
              <a:effectLst/>
              <a:uLnTx/>
              <a:uFillTx/>
              <a:latin typeface="Rajdhani"/>
              <a:ea typeface="Rajdhani"/>
              <a:cs typeface="Rajdhani"/>
              <a:sym typeface="Rajdhani"/>
            </a:endParaRPr>
          </a:p>
          <a:p>
            <a:pPr marL="457200" marR="0" lvl="0" indent="-355600" algn="l" defTabSz="914400" rtl="0" eaLnBrk="1" fontAlgn="auto" latinLnBrk="0" hangingPunct="1">
              <a:lnSpc>
                <a:spcPct val="130000"/>
              </a:lnSpc>
              <a:spcBef>
                <a:spcPts val="0"/>
              </a:spcBef>
              <a:spcAft>
                <a:spcPts val="0"/>
              </a:spcAft>
              <a:buClr>
                <a:srgbClr val="434343"/>
              </a:buClr>
              <a:buSzPts val="2000"/>
              <a:buFont typeface="Rajdhani"/>
              <a:buAutoNum type="arabicPeriod"/>
              <a:tabLst/>
              <a:defRPr/>
            </a:pPr>
            <a:r>
              <a:rPr kumimoji="0" lang="es" sz="2000" b="1" i="0" u="sng" strike="noStrike" kern="0" cap="none" spc="0" normalizeH="0" baseline="0" noProof="0" dirty="0">
                <a:ln>
                  <a:noFill/>
                </a:ln>
                <a:solidFill>
                  <a:srgbClr val="0097A7"/>
                </a:solidFill>
                <a:effectLst/>
                <a:uLnTx/>
                <a:uFillTx/>
                <a:latin typeface="Rajdhani"/>
                <a:ea typeface="Rajdhani"/>
                <a:cs typeface="Rajdhani"/>
                <a:sym typeface="Rajdhani"/>
                <a:hlinkClick r:id="rId3" action="ppaction://hlinksldjump"/>
              </a:rPr>
              <a:t>Tipos de índices</a:t>
            </a:r>
            <a:r>
              <a:rPr kumimoji="0" lang="es" sz="2000" b="1" i="0" u="none" strike="noStrike" kern="0" cap="none" spc="0" normalizeH="0" baseline="0" noProof="0" dirty="0">
                <a:ln>
                  <a:noFill/>
                </a:ln>
                <a:solidFill>
                  <a:srgbClr val="434343"/>
                </a:solidFill>
                <a:effectLst/>
                <a:uLnTx/>
                <a:uFillTx/>
                <a:latin typeface="Rajdhani"/>
                <a:ea typeface="Rajdhani"/>
                <a:cs typeface="Rajdhani"/>
                <a:sym typeface="Rajdhani"/>
              </a:rPr>
              <a:t> </a:t>
            </a:r>
            <a:endParaRPr kumimoji="0" sz="2000" b="1" i="0" u="none" strike="noStrike" kern="0" cap="none" spc="0" normalizeH="0" baseline="0" noProof="0" dirty="0">
              <a:ln>
                <a:noFill/>
              </a:ln>
              <a:solidFill>
                <a:srgbClr val="434343"/>
              </a:solidFill>
              <a:effectLst/>
              <a:uLnTx/>
              <a:uFillTx/>
              <a:latin typeface="Rajdhani"/>
              <a:ea typeface="Rajdhani"/>
              <a:cs typeface="Rajdhani"/>
              <a:sym typeface="Rajdhani"/>
            </a:endParaRPr>
          </a:p>
          <a:p>
            <a:pPr marL="457200" marR="0" lvl="0" indent="-355600" algn="l" defTabSz="914400" rtl="0" eaLnBrk="1" fontAlgn="auto" latinLnBrk="0" hangingPunct="1">
              <a:lnSpc>
                <a:spcPct val="130000"/>
              </a:lnSpc>
              <a:spcBef>
                <a:spcPts val="0"/>
              </a:spcBef>
              <a:spcAft>
                <a:spcPts val="0"/>
              </a:spcAft>
              <a:buClr>
                <a:srgbClr val="434343"/>
              </a:buClr>
              <a:buSzPts val="2000"/>
              <a:buFont typeface="Rajdhani"/>
              <a:buAutoNum type="arabicPeriod"/>
              <a:tabLst/>
              <a:defRPr/>
            </a:pPr>
            <a:r>
              <a:rPr kumimoji="0" lang="es" sz="2000" b="1" i="0" u="sng" strike="noStrike" kern="0" cap="none" spc="0" normalizeH="0" baseline="0" noProof="0" dirty="0">
                <a:ln>
                  <a:noFill/>
                </a:ln>
                <a:solidFill>
                  <a:srgbClr val="0097A7"/>
                </a:solidFill>
                <a:effectLst/>
                <a:uLnTx/>
                <a:uFillTx/>
                <a:latin typeface="Rajdhani"/>
                <a:ea typeface="Rajdhani"/>
                <a:cs typeface="Rajdhani"/>
                <a:sym typeface="Rajdhani"/>
                <a:hlinkClick r:id="rId4" action="ppaction://hlinksldjump"/>
              </a:rPr>
              <a:t>Sintaxis</a:t>
            </a:r>
            <a:r>
              <a:rPr kumimoji="0" lang="es" sz="2000" b="1" i="0" u="none" strike="noStrike" kern="0" cap="none" spc="0" normalizeH="0" baseline="0" noProof="0" dirty="0">
                <a:ln>
                  <a:noFill/>
                </a:ln>
                <a:solidFill>
                  <a:srgbClr val="434343"/>
                </a:solidFill>
                <a:effectLst/>
                <a:uLnTx/>
                <a:uFillTx/>
                <a:latin typeface="Rajdhani"/>
                <a:ea typeface="Rajdhani"/>
                <a:cs typeface="Rajdhani"/>
                <a:sym typeface="Rajdhani"/>
              </a:rPr>
              <a:t> </a:t>
            </a:r>
            <a:endParaRPr kumimoji="0" sz="2000" b="1" i="0" u="none" strike="noStrike" kern="0" cap="none" spc="0" normalizeH="0" baseline="0" noProof="0" dirty="0">
              <a:ln>
                <a:noFill/>
              </a:ln>
              <a:solidFill>
                <a:srgbClr val="434343"/>
              </a:solidFill>
              <a:effectLst/>
              <a:uLnTx/>
              <a:uFillTx/>
              <a:latin typeface="Rajdhani"/>
              <a:ea typeface="Rajdhani"/>
              <a:cs typeface="Rajdhani"/>
              <a:sym typeface="Rajdhani"/>
            </a:endParaRPr>
          </a:p>
        </p:txBody>
      </p:sp>
      <p:sp>
        <p:nvSpPr>
          <p:cNvPr id="134" name="Google Shape;134;p45"/>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
                <a:srgbClr val="000000"/>
              </a:buClr>
              <a:buSzTx/>
              <a:buFont typeface="Arial"/>
              <a:buNone/>
              <a:tabLst/>
              <a:defRPr/>
            </a:pPr>
            <a:r>
              <a:rPr kumimoji="0" lang="es" sz="3100" b="1" i="0" u="none" strike="noStrike" kern="0" cap="none" spc="0" normalizeH="0" baseline="0" noProof="0">
                <a:ln>
                  <a:noFill/>
                </a:ln>
                <a:solidFill>
                  <a:srgbClr val="EC183F"/>
                </a:solidFill>
                <a:effectLst/>
                <a:uLnTx/>
                <a:uFillTx/>
                <a:latin typeface="Rajdhani"/>
                <a:ea typeface="Rajdhani"/>
                <a:cs typeface="Rajdhani"/>
                <a:sym typeface="Rajdhani"/>
              </a:rPr>
              <a:t>Índice</a:t>
            </a:r>
            <a:endParaRPr kumimoji="0" sz="2700" b="1" i="0" u="none" strike="noStrike" kern="0" cap="none" spc="0" normalizeH="0" baseline="0" noProof="0">
              <a:ln>
                <a:noFill/>
              </a:ln>
              <a:solidFill>
                <a:srgbClr val="EC183F"/>
              </a:solidFill>
              <a:effectLst/>
              <a:uLnTx/>
              <a:uFillTx/>
              <a:latin typeface="Rajdhani"/>
              <a:ea typeface="Rajdhani"/>
              <a:cs typeface="Rajdhani"/>
              <a:sym typeface="Rajdhani"/>
            </a:endParaRPr>
          </a:p>
        </p:txBody>
      </p:sp>
      <p:cxnSp>
        <p:nvCxnSpPr>
          <p:cNvPr id="135" name="Google Shape;135;p45"/>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7"/>
          <p:cNvSpPr txBox="1">
            <a:spLocks noGrp="1"/>
          </p:cNvSpPr>
          <p:nvPr>
            <p:ph type="title"/>
          </p:nvPr>
        </p:nvSpPr>
        <p:spPr>
          <a:xfrm>
            <a:off x="632660" y="27789"/>
            <a:ext cx="7704600" cy="854100"/>
          </a:xfrm>
          <a:prstGeom prst="rect">
            <a:avLst/>
          </a:prstGeom>
        </p:spPr>
        <p:txBody>
          <a:bodyPr spcFirstLastPara="1" wrap="square" lIns="82275" tIns="41125" rIns="82275" bIns="41125" anchor="ctr" anchorCtr="0">
            <a:noAutofit/>
          </a:bodyPr>
          <a:lstStyle/>
          <a:p>
            <a:pPr marL="0" lvl="0" indent="0" algn="l" rtl="0">
              <a:spcBef>
                <a:spcPts val="0"/>
              </a:spcBef>
              <a:spcAft>
                <a:spcPts val="0"/>
              </a:spcAft>
              <a:buNone/>
            </a:pPr>
            <a:r>
              <a:rPr lang="es" dirty="0"/>
              <a:t>Introducción a índices</a:t>
            </a:r>
            <a:endParaRPr dirty="0"/>
          </a:p>
        </p:txBody>
      </p:sp>
      <p:sp>
        <p:nvSpPr>
          <p:cNvPr id="148" name="Google Shape;148;p47"/>
          <p:cNvSpPr txBox="1">
            <a:spLocks noGrp="1"/>
          </p:cNvSpPr>
          <p:nvPr>
            <p:ph type="body" idx="1"/>
          </p:nvPr>
        </p:nvSpPr>
        <p:spPr>
          <a:xfrm>
            <a:off x="632660" y="652636"/>
            <a:ext cx="7057500" cy="1737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600"/>
              </a:spcBef>
              <a:spcAft>
                <a:spcPts val="0"/>
              </a:spcAft>
              <a:buNone/>
            </a:pPr>
            <a:r>
              <a:rPr lang="es" sz="1600" dirty="0">
                <a:solidFill>
                  <a:srgbClr val="3F3F3F"/>
                </a:solidFill>
                <a:latin typeface="Rajdhani"/>
                <a:ea typeface="Open Sans"/>
                <a:cs typeface="Open Sans"/>
                <a:sym typeface="Open Sans"/>
              </a:rPr>
              <a:t>Un índice dentro de una base de datos es una </a:t>
            </a:r>
            <a:r>
              <a:rPr lang="es" sz="1600" b="1" dirty="0">
                <a:solidFill>
                  <a:srgbClr val="3F3F3F"/>
                </a:solidFill>
                <a:latin typeface="Rajdhani"/>
                <a:ea typeface="Open Sans"/>
                <a:cs typeface="Open Sans"/>
                <a:sym typeface="Open Sans"/>
              </a:rPr>
              <a:t>estructura de datos</a:t>
            </a:r>
            <a:r>
              <a:rPr lang="es" sz="1600" dirty="0">
                <a:solidFill>
                  <a:srgbClr val="3F3F3F"/>
                </a:solidFill>
                <a:latin typeface="Rajdhani"/>
                <a:ea typeface="Open Sans"/>
                <a:cs typeface="Open Sans"/>
                <a:sym typeface="Open Sans"/>
              </a:rPr>
              <a:t> que mejora la velocidad de las consultas, por medio de un </a:t>
            </a:r>
            <a:r>
              <a:rPr lang="es" sz="1600" b="1" dirty="0">
                <a:solidFill>
                  <a:srgbClr val="3F3F3F"/>
                </a:solidFill>
                <a:latin typeface="Rajdhani"/>
                <a:ea typeface="Open Sans"/>
                <a:cs typeface="Open Sans"/>
                <a:sym typeface="Open Sans"/>
              </a:rPr>
              <a:t>identificador único</a:t>
            </a:r>
            <a:r>
              <a:rPr lang="es" sz="1600" dirty="0">
                <a:solidFill>
                  <a:srgbClr val="3F3F3F"/>
                </a:solidFill>
                <a:latin typeface="Rajdhani"/>
                <a:ea typeface="Open Sans"/>
                <a:cs typeface="Open Sans"/>
                <a:sym typeface="Open Sans"/>
              </a:rPr>
              <a:t> de cada fila de una tabla, permitiendo un rápido acceso a los registros de una tabla en una base de datos. </a:t>
            </a:r>
            <a:r>
              <a:rPr lang="es-ES" sz="1600" dirty="0">
                <a:solidFill>
                  <a:srgbClr val="3F3F3F"/>
                </a:solidFill>
                <a:latin typeface="Rajdhani"/>
                <a:ea typeface="Open Sans"/>
                <a:cs typeface="Open Sans"/>
                <a:sym typeface="Open Sans"/>
              </a:rPr>
              <a:t>Veamos con un ejemplo sobre una tabla de alumnos:</a:t>
            </a:r>
            <a:endParaRPr lang="es-ES" sz="1600" b="1" dirty="0">
              <a:solidFill>
                <a:srgbClr val="3F3F3F"/>
              </a:solidFill>
              <a:latin typeface="Rajdhani"/>
              <a:ea typeface="Open Sans"/>
              <a:cs typeface="Open Sans"/>
              <a:sym typeface="Open Sans"/>
            </a:endParaRPr>
          </a:p>
          <a:p>
            <a:pPr marL="0" marR="0" lvl="0" indent="0" algn="l" rtl="0">
              <a:lnSpc>
                <a:spcPct val="150000"/>
              </a:lnSpc>
              <a:spcBef>
                <a:spcPts val="600"/>
              </a:spcBef>
              <a:spcAft>
                <a:spcPts val="0"/>
              </a:spcAft>
              <a:buNone/>
            </a:pPr>
            <a:endParaRPr sz="1600" dirty="0">
              <a:solidFill>
                <a:srgbClr val="3F3F3F"/>
              </a:solidFill>
              <a:latin typeface="Open Sans"/>
              <a:ea typeface="Open Sans"/>
              <a:cs typeface="Open Sans"/>
              <a:sym typeface="Open Sans"/>
            </a:endParaRPr>
          </a:p>
        </p:txBody>
      </p:sp>
      <p:graphicFrame>
        <p:nvGraphicFramePr>
          <p:cNvPr id="6" name="Google Shape;155;p48">
            <a:extLst>
              <a:ext uri="{FF2B5EF4-FFF2-40B4-BE49-F238E27FC236}">
                <a16:creationId xmlns:a16="http://schemas.microsoft.com/office/drawing/2014/main" id="{0824833A-F374-420F-B457-842125566AAB}"/>
              </a:ext>
            </a:extLst>
          </p:cNvPr>
          <p:cNvGraphicFramePr/>
          <p:nvPr>
            <p:extLst>
              <p:ext uri="{D42A27DB-BD31-4B8C-83A1-F6EECF244321}">
                <p14:modId xmlns:p14="http://schemas.microsoft.com/office/powerpoint/2010/main" val="1731109371"/>
              </p:ext>
            </p:extLst>
          </p:nvPr>
        </p:nvGraphicFramePr>
        <p:xfrm>
          <a:off x="790974" y="2389736"/>
          <a:ext cx="7631375" cy="1664900"/>
        </p:xfrm>
        <a:graphic>
          <a:graphicData uri="http://schemas.openxmlformats.org/drawingml/2006/table">
            <a:tbl>
              <a:tblPr>
                <a:noFill/>
              </a:tblPr>
              <a:tblGrid>
                <a:gridCol w="1326425">
                  <a:extLst>
                    <a:ext uri="{9D8B030D-6E8A-4147-A177-3AD203B41FA5}">
                      <a16:colId xmlns:a16="http://schemas.microsoft.com/office/drawing/2014/main" val="20000"/>
                    </a:ext>
                  </a:extLst>
                </a:gridCol>
                <a:gridCol w="1315900">
                  <a:extLst>
                    <a:ext uri="{9D8B030D-6E8A-4147-A177-3AD203B41FA5}">
                      <a16:colId xmlns:a16="http://schemas.microsoft.com/office/drawing/2014/main" val="20001"/>
                    </a:ext>
                  </a:extLst>
                </a:gridCol>
                <a:gridCol w="1936500">
                  <a:extLst>
                    <a:ext uri="{9D8B030D-6E8A-4147-A177-3AD203B41FA5}">
                      <a16:colId xmlns:a16="http://schemas.microsoft.com/office/drawing/2014/main" val="20002"/>
                    </a:ext>
                  </a:extLst>
                </a:gridCol>
                <a:gridCol w="1526275">
                  <a:extLst>
                    <a:ext uri="{9D8B030D-6E8A-4147-A177-3AD203B41FA5}">
                      <a16:colId xmlns:a16="http://schemas.microsoft.com/office/drawing/2014/main" val="20003"/>
                    </a:ext>
                  </a:extLst>
                </a:gridCol>
                <a:gridCol w="1526275">
                  <a:extLst>
                    <a:ext uri="{9D8B030D-6E8A-4147-A177-3AD203B41FA5}">
                      <a16:colId xmlns:a16="http://schemas.microsoft.com/office/drawing/2014/main" val="20004"/>
                    </a:ext>
                  </a:extLst>
                </a:gridCol>
              </a:tblGrid>
              <a:tr h="505400">
                <a:tc>
                  <a:txBody>
                    <a:bodyPr/>
                    <a:lstStyle/>
                    <a:p>
                      <a:pPr marL="0" lvl="0" indent="0" algn="ctr" rtl="0">
                        <a:spcBef>
                          <a:spcPts val="0"/>
                        </a:spcBef>
                        <a:spcAft>
                          <a:spcPts val="0"/>
                        </a:spcAft>
                        <a:buNone/>
                      </a:pPr>
                      <a:r>
                        <a:rPr lang="es" sz="1100" b="1">
                          <a:solidFill>
                            <a:srgbClr val="FFFFFF"/>
                          </a:solidFill>
                          <a:latin typeface="Open Sans"/>
                          <a:ea typeface="Open Sans"/>
                          <a:cs typeface="Open Sans"/>
                          <a:sym typeface="Open Sans"/>
                        </a:rPr>
                        <a:t>Id_Alumno (PK)</a:t>
                      </a:r>
                      <a:endParaRPr sz="1100" b="1">
                        <a:solidFill>
                          <a:srgbClr val="FFFFFF"/>
                        </a:solidFill>
                        <a:latin typeface="Open Sans"/>
                        <a:ea typeface="Open Sans"/>
                        <a:cs typeface="Open Sans"/>
                        <a:sym typeface="Open Sans"/>
                      </a:endParaRPr>
                    </a:p>
                  </a:txBody>
                  <a:tcPr marL="91425" marR="91425" marT="91425" marB="91425">
                    <a:solidFill>
                      <a:srgbClr val="EC183F"/>
                    </a:solidFill>
                  </a:tcPr>
                </a:tc>
                <a:tc>
                  <a:txBody>
                    <a:bodyPr/>
                    <a:lstStyle/>
                    <a:p>
                      <a:pPr marL="0" lvl="0" indent="0" algn="ctr" rtl="0">
                        <a:spcBef>
                          <a:spcPts val="0"/>
                        </a:spcBef>
                        <a:spcAft>
                          <a:spcPts val="0"/>
                        </a:spcAft>
                        <a:buNone/>
                      </a:pPr>
                      <a:r>
                        <a:rPr lang="es" sz="1100" b="1" dirty="0">
                          <a:solidFill>
                            <a:srgbClr val="FFFFFF"/>
                          </a:solidFill>
                          <a:latin typeface="Open Sans"/>
                          <a:ea typeface="Open Sans"/>
                          <a:cs typeface="Open Sans"/>
                          <a:sym typeface="Open Sans"/>
                        </a:rPr>
                        <a:t>Nombre</a:t>
                      </a:r>
                      <a:endParaRPr sz="1100" b="1" dirty="0">
                        <a:solidFill>
                          <a:srgbClr val="FFFFFF"/>
                        </a:solidFill>
                        <a:latin typeface="Open Sans"/>
                        <a:ea typeface="Open Sans"/>
                        <a:cs typeface="Open Sans"/>
                        <a:sym typeface="Open Sans"/>
                      </a:endParaRPr>
                    </a:p>
                  </a:txBody>
                  <a:tcPr marL="91425" marR="91425" marT="91425" marB="91425">
                    <a:solidFill>
                      <a:srgbClr val="EC183F"/>
                    </a:solidFill>
                  </a:tcPr>
                </a:tc>
                <a:tc>
                  <a:txBody>
                    <a:bodyPr/>
                    <a:lstStyle/>
                    <a:p>
                      <a:pPr marL="0" lvl="0" indent="0" algn="ctr" rtl="0">
                        <a:spcBef>
                          <a:spcPts val="0"/>
                        </a:spcBef>
                        <a:spcAft>
                          <a:spcPts val="0"/>
                        </a:spcAft>
                        <a:buNone/>
                      </a:pPr>
                      <a:r>
                        <a:rPr lang="es" sz="1100" b="1" dirty="0">
                          <a:solidFill>
                            <a:srgbClr val="FFFFFF"/>
                          </a:solidFill>
                          <a:latin typeface="Open Sans"/>
                          <a:ea typeface="Open Sans"/>
                          <a:cs typeface="Open Sans"/>
                          <a:sym typeface="Open Sans"/>
                        </a:rPr>
                        <a:t>Apellido</a:t>
                      </a:r>
                      <a:endParaRPr sz="1100" b="1" dirty="0">
                        <a:solidFill>
                          <a:srgbClr val="FFFFFF"/>
                        </a:solidFill>
                        <a:latin typeface="Open Sans"/>
                        <a:ea typeface="Open Sans"/>
                        <a:cs typeface="Open Sans"/>
                        <a:sym typeface="Open Sans"/>
                      </a:endParaRPr>
                    </a:p>
                  </a:txBody>
                  <a:tcPr marL="91425" marR="91425" marT="91425" marB="91425">
                    <a:solidFill>
                      <a:srgbClr val="EC183F"/>
                    </a:solidFill>
                  </a:tcPr>
                </a:tc>
                <a:tc>
                  <a:txBody>
                    <a:bodyPr/>
                    <a:lstStyle/>
                    <a:p>
                      <a:pPr marL="0" lvl="0" indent="0" algn="ctr" rtl="0">
                        <a:spcBef>
                          <a:spcPts val="0"/>
                        </a:spcBef>
                        <a:spcAft>
                          <a:spcPts val="0"/>
                        </a:spcAft>
                        <a:buNone/>
                      </a:pPr>
                      <a:r>
                        <a:rPr lang="es" sz="1100" b="1">
                          <a:solidFill>
                            <a:srgbClr val="FFFFFF"/>
                          </a:solidFill>
                          <a:latin typeface="Open Sans"/>
                          <a:ea typeface="Open Sans"/>
                          <a:cs typeface="Open Sans"/>
                          <a:sym typeface="Open Sans"/>
                        </a:rPr>
                        <a:t>Email</a:t>
                      </a:r>
                      <a:endParaRPr sz="1100" b="1">
                        <a:solidFill>
                          <a:srgbClr val="FFFFFF"/>
                        </a:solidFill>
                        <a:latin typeface="Open Sans"/>
                        <a:ea typeface="Open Sans"/>
                        <a:cs typeface="Open Sans"/>
                        <a:sym typeface="Open Sans"/>
                      </a:endParaRPr>
                    </a:p>
                  </a:txBody>
                  <a:tcPr marL="91425" marR="91425" marT="91425" marB="91425">
                    <a:solidFill>
                      <a:srgbClr val="EC183F"/>
                    </a:solidFill>
                  </a:tcPr>
                </a:tc>
                <a:tc>
                  <a:txBody>
                    <a:bodyPr/>
                    <a:lstStyle/>
                    <a:p>
                      <a:pPr marL="0" lvl="0" indent="0" algn="ctr" rtl="0">
                        <a:spcBef>
                          <a:spcPts val="0"/>
                        </a:spcBef>
                        <a:spcAft>
                          <a:spcPts val="0"/>
                        </a:spcAft>
                        <a:buNone/>
                      </a:pPr>
                      <a:r>
                        <a:rPr lang="es" sz="1100" b="1">
                          <a:solidFill>
                            <a:srgbClr val="FFFFFF"/>
                          </a:solidFill>
                          <a:latin typeface="Open Sans"/>
                          <a:ea typeface="Open Sans"/>
                          <a:cs typeface="Open Sans"/>
                          <a:sym typeface="Open Sans"/>
                        </a:rPr>
                        <a:t>Fecha_Nacimiento</a:t>
                      </a:r>
                      <a:endParaRPr sz="1100" b="1">
                        <a:solidFill>
                          <a:srgbClr val="FFFFFF"/>
                        </a:solidFill>
                        <a:latin typeface="Open Sans"/>
                        <a:ea typeface="Open Sans"/>
                        <a:cs typeface="Open Sans"/>
                        <a:sym typeface="Open Sans"/>
                      </a:endParaRPr>
                    </a:p>
                  </a:txBody>
                  <a:tcPr marL="91425" marR="91425" marT="91425" marB="91425">
                    <a:solidFill>
                      <a:srgbClr val="EC183F"/>
                    </a:solidFill>
                  </a:tcPr>
                </a:tc>
                <a:extLst>
                  <a:ext uri="{0D108BD9-81ED-4DB2-BD59-A6C34878D82A}">
                    <a16:rowId xmlns:a16="http://schemas.microsoft.com/office/drawing/2014/main" val="10000"/>
                  </a:ext>
                </a:extLst>
              </a:tr>
              <a:tr h="386500">
                <a:tc>
                  <a:txBody>
                    <a:bodyPr/>
                    <a:lstStyle/>
                    <a:p>
                      <a:pPr marL="0" lvl="0" indent="0" algn="l" rtl="0">
                        <a:spcBef>
                          <a:spcPts val="0"/>
                        </a:spcBef>
                        <a:spcAft>
                          <a:spcPts val="0"/>
                        </a:spcAft>
                        <a:buNone/>
                      </a:pPr>
                      <a:r>
                        <a:rPr lang="es" sz="1000" b="1">
                          <a:latin typeface="Open Sans"/>
                          <a:ea typeface="Open Sans"/>
                          <a:cs typeface="Open Sans"/>
                          <a:sym typeface="Open Sans"/>
                        </a:rPr>
                        <a:t>1</a:t>
                      </a:r>
                      <a:endParaRPr sz="1000" b="1">
                        <a:latin typeface="Open Sans"/>
                        <a:ea typeface="Open Sans"/>
                        <a:cs typeface="Open Sans"/>
                        <a:sym typeface="Open Sans"/>
                      </a:endParaRPr>
                    </a:p>
                  </a:txBody>
                  <a:tcPr marL="91425" marR="91425" marT="91425" marB="91425">
                    <a:solidFill>
                      <a:srgbClr val="F3F3F3"/>
                    </a:solidFill>
                  </a:tcPr>
                </a:tc>
                <a:tc>
                  <a:txBody>
                    <a:bodyPr/>
                    <a:lstStyle/>
                    <a:p>
                      <a:pPr marL="0" lvl="0" indent="0" algn="l" rtl="0">
                        <a:spcBef>
                          <a:spcPts val="0"/>
                        </a:spcBef>
                        <a:spcAft>
                          <a:spcPts val="0"/>
                        </a:spcAft>
                        <a:buNone/>
                      </a:pPr>
                      <a:r>
                        <a:rPr lang="es" sz="1000">
                          <a:latin typeface="Open Sans"/>
                          <a:ea typeface="Open Sans"/>
                          <a:cs typeface="Open Sans"/>
                          <a:sym typeface="Open Sans"/>
                        </a:rPr>
                        <a:t>Jose</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Mentos</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jmentos@gmail.com</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29/5/2002</a:t>
                      </a:r>
                      <a:endParaRPr sz="10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6500">
                <a:tc>
                  <a:txBody>
                    <a:bodyPr/>
                    <a:lstStyle/>
                    <a:p>
                      <a:pPr marL="0" lvl="0" indent="0" algn="l" rtl="0">
                        <a:spcBef>
                          <a:spcPts val="0"/>
                        </a:spcBef>
                        <a:spcAft>
                          <a:spcPts val="0"/>
                        </a:spcAft>
                        <a:buNone/>
                      </a:pPr>
                      <a:r>
                        <a:rPr lang="es" sz="1000" b="1">
                          <a:latin typeface="Open Sans"/>
                          <a:ea typeface="Open Sans"/>
                          <a:cs typeface="Open Sans"/>
                          <a:sym typeface="Open Sans"/>
                        </a:rPr>
                        <a:t>2</a:t>
                      </a:r>
                      <a:endParaRPr sz="1000" b="1">
                        <a:latin typeface="Open Sans"/>
                        <a:ea typeface="Open Sans"/>
                        <a:cs typeface="Open Sans"/>
                        <a:sym typeface="Open Sans"/>
                      </a:endParaRPr>
                    </a:p>
                  </a:txBody>
                  <a:tcPr marL="91425" marR="91425" marT="91425" marB="91425">
                    <a:solidFill>
                      <a:srgbClr val="F3F3F3"/>
                    </a:solidFill>
                  </a:tcPr>
                </a:tc>
                <a:tc>
                  <a:txBody>
                    <a:bodyPr/>
                    <a:lstStyle/>
                    <a:p>
                      <a:pPr marL="0" lvl="0" indent="0" algn="l" rtl="0">
                        <a:spcBef>
                          <a:spcPts val="0"/>
                        </a:spcBef>
                        <a:spcAft>
                          <a:spcPts val="0"/>
                        </a:spcAft>
                        <a:buNone/>
                      </a:pPr>
                      <a:r>
                        <a:rPr lang="es" sz="1000">
                          <a:latin typeface="Open Sans"/>
                          <a:ea typeface="Open Sans"/>
                          <a:cs typeface="Open Sans"/>
                          <a:sym typeface="Open Sans"/>
                        </a:rPr>
                        <a:t>Laura</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Gomez</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LauG93@gmail.com</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02/3/1993</a:t>
                      </a:r>
                      <a:endParaRPr sz="10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386500">
                <a:tc>
                  <a:txBody>
                    <a:bodyPr/>
                    <a:lstStyle/>
                    <a:p>
                      <a:pPr marL="0" lvl="0" indent="0" algn="l" rtl="0">
                        <a:spcBef>
                          <a:spcPts val="0"/>
                        </a:spcBef>
                        <a:spcAft>
                          <a:spcPts val="0"/>
                        </a:spcAft>
                        <a:buNone/>
                      </a:pPr>
                      <a:r>
                        <a:rPr lang="es" sz="1000" b="1">
                          <a:latin typeface="Open Sans"/>
                          <a:ea typeface="Open Sans"/>
                          <a:cs typeface="Open Sans"/>
                          <a:sym typeface="Open Sans"/>
                        </a:rPr>
                        <a:t>3</a:t>
                      </a:r>
                      <a:endParaRPr sz="1000" b="1">
                        <a:latin typeface="Open Sans"/>
                        <a:ea typeface="Open Sans"/>
                        <a:cs typeface="Open Sans"/>
                        <a:sym typeface="Open Sans"/>
                      </a:endParaRPr>
                    </a:p>
                  </a:txBody>
                  <a:tcPr marL="91425" marR="91425" marT="91425" marB="91425">
                    <a:solidFill>
                      <a:srgbClr val="F3F3F3"/>
                    </a:solidFill>
                  </a:tcPr>
                </a:tc>
                <a:tc>
                  <a:txBody>
                    <a:bodyPr/>
                    <a:lstStyle/>
                    <a:p>
                      <a:pPr marL="0" lvl="0" indent="0" algn="l" rtl="0">
                        <a:spcBef>
                          <a:spcPts val="0"/>
                        </a:spcBef>
                        <a:spcAft>
                          <a:spcPts val="0"/>
                        </a:spcAft>
                        <a:buNone/>
                      </a:pPr>
                      <a:r>
                        <a:rPr lang="es" sz="1000">
                          <a:latin typeface="Open Sans"/>
                          <a:ea typeface="Open Sans"/>
                          <a:cs typeface="Open Sans"/>
                          <a:sym typeface="Open Sans"/>
                        </a:rPr>
                        <a:t>Lucas</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dirty="0">
                          <a:latin typeface="Open Sans"/>
                          <a:ea typeface="Open Sans"/>
                          <a:cs typeface="Open Sans"/>
                          <a:sym typeface="Open Sans"/>
                        </a:rPr>
                        <a:t>Estevanez</a:t>
                      </a:r>
                      <a:endParaRPr sz="10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dirty="0">
                          <a:latin typeface="Open Sans"/>
                          <a:ea typeface="Open Sans"/>
                          <a:cs typeface="Open Sans"/>
                          <a:sym typeface="Open Sans"/>
                        </a:rPr>
                        <a:t>EsteLu@gmail.com</a:t>
                      </a:r>
                      <a:endParaRPr sz="10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dirty="0">
                          <a:latin typeface="Open Sans"/>
                          <a:ea typeface="Open Sans"/>
                          <a:cs typeface="Open Sans"/>
                          <a:sym typeface="Open Sans"/>
                        </a:rPr>
                        <a:t>31/3/2000</a:t>
                      </a:r>
                      <a:endParaRPr sz="100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2" name="CuadroTexto 1">
            <a:extLst>
              <a:ext uri="{FF2B5EF4-FFF2-40B4-BE49-F238E27FC236}">
                <a16:creationId xmlns:a16="http://schemas.microsoft.com/office/drawing/2014/main" id="{4CFB8C67-4895-426A-BC3C-0FCC48BEE425}"/>
              </a:ext>
            </a:extLst>
          </p:cNvPr>
          <p:cNvSpPr txBox="1"/>
          <p:nvPr/>
        </p:nvSpPr>
        <p:spPr>
          <a:xfrm>
            <a:off x="876064" y="4173284"/>
            <a:ext cx="7461196" cy="800219"/>
          </a:xfrm>
          <a:prstGeom prst="rect">
            <a:avLst/>
          </a:prstGeom>
          <a:noFill/>
        </p:spPr>
        <p:txBody>
          <a:bodyPr wrap="square" rtlCol="0">
            <a:spAutoFit/>
          </a:bodyPr>
          <a:lstStyle/>
          <a:p>
            <a:r>
              <a:rPr kumimoji="0" lang="es-ES" sz="1600" b="0" i="0" u="none" strike="noStrike" kern="0" cap="none" spc="0" normalizeH="0" baseline="0" noProof="0" dirty="0">
                <a:ln>
                  <a:noFill/>
                </a:ln>
                <a:solidFill>
                  <a:schemeClr val="bg2"/>
                </a:solidFill>
                <a:effectLst/>
                <a:uLnTx/>
                <a:uFillTx/>
                <a:latin typeface="Rajdhani"/>
                <a:ea typeface="Open Sans"/>
                <a:cs typeface="Open Sans"/>
                <a:sym typeface="Open Sans"/>
              </a:rPr>
              <a:t>Si buscamos un alumno por su ID, sería fácil porque este es un elemento único, ordenado y estructurado.</a:t>
            </a:r>
          </a:p>
          <a:p>
            <a:endParaRPr lang="es-A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9"/>
          <p:cNvSpPr txBox="1">
            <a:spLocks noGrp="1"/>
          </p:cNvSpPr>
          <p:nvPr>
            <p:ph type="body" idx="1"/>
          </p:nvPr>
        </p:nvSpPr>
        <p:spPr>
          <a:xfrm>
            <a:off x="565450" y="320678"/>
            <a:ext cx="7879500" cy="53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1700" b="1" dirty="0">
                <a:solidFill>
                  <a:srgbClr val="3F3F3F"/>
                </a:solidFill>
                <a:latin typeface="Open Sans"/>
                <a:ea typeface="Open Sans"/>
                <a:cs typeface="Open Sans"/>
                <a:sym typeface="Open Sans"/>
              </a:rPr>
              <a:t>¿Qué sucede si una aplicación necesita buscar los alumnos por email? </a:t>
            </a:r>
            <a:endParaRPr sz="1700" b="1" dirty="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dirty="0">
              <a:solidFill>
                <a:srgbClr val="3F3F3F"/>
              </a:solidFill>
              <a:latin typeface="Open Sans"/>
              <a:ea typeface="Open Sans"/>
              <a:cs typeface="Open Sans"/>
              <a:sym typeface="Open Sans"/>
            </a:endParaRPr>
          </a:p>
        </p:txBody>
      </p:sp>
      <p:graphicFrame>
        <p:nvGraphicFramePr>
          <p:cNvPr id="165" name="Google Shape;165;p49"/>
          <p:cNvGraphicFramePr/>
          <p:nvPr/>
        </p:nvGraphicFramePr>
        <p:xfrm>
          <a:off x="3695700" y="1189400"/>
          <a:ext cx="4749250" cy="1734630"/>
        </p:xfrm>
        <a:graphic>
          <a:graphicData uri="http://schemas.openxmlformats.org/drawingml/2006/table">
            <a:tbl>
              <a:tblPr>
                <a:noFill/>
              </a:tblPr>
              <a:tblGrid>
                <a:gridCol w="790475">
                  <a:extLst>
                    <a:ext uri="{9D8B030D-6E8A-4147-A177-3AD203B41FA5}">
                      <a16:colId xmlns:a16="http://schemas.microsoft.com/office/drawing/2014/main" val="20000"/>
                    </a:ext>
                  </a:extLst>
                </a:gridCol>
                <a:gridCol w="780475">
                  <a:extLst>
                    <a:ext uri="{9D8B030D-6E8A-4147-A177-3AD203B41FA5}">
                      <a16:colId xmlns:a16="http://schemas.microsoft.com/office/drawing/2014/main" val="20001"/>
                    </a:ext>
                  </a:extLst>
                </a:gridCol>
                <a:gridCol w="756275">
                  <a:extLst>
                    <a:ext uri="{9D8B030D-6E8A-4147-A177-3AD203B41FA5}">
                      <a16:colId xmlns:a16="http://schemas.microsoft.com/office/drawing/2014/main" val="20002"/>
                    </a:ext>
                  </a:extLst>
                </a:gridCol>
                <a:gridCol w="1421975">
                  <a:extLst>
                    <a:ext uri="{9D8B030D-6E8A-4147-A177-3AD203B41FA5}">
                      <a16:colId xmlns:a16="http://schemas.microsoft.com/office/drawing/2014/main" val="20003"/>
                    </a:ext>
                  </a:extLst>
                </a:gridCol>
                <a:gridCol w="1000050">
                  <a:extLst>
                    <a:ext uri="{9D8B030D-6E8A-4147-A177-3AD203B41FA5}">
                      <a16:colId xmlns:a16="http://schemas.microsoft.com/office/drawing/2014/main" val="20004"/>
                    </a:ext>
                  </a:extLst>
                </a:gridCol>
              </a:tblGrid>
              <a:tr h="518125">
                <a:tc>
                  <a:txBody>
                    <a:bodyPr/>
                    <a:lstStyle/>
                    <a:p>
                      <a:pPr marL="0" lvl="0" indent="0" algn="ctr" rtl="0">
                        <a:spcBef>
                          <a:spcPts val="0"/>
                        </a:spcBef>
                        <a:spcAft>
                          <a:spcPts val="0"/>
                        </a:spcAft>
                        <a:buNone/>
                      </a:pPr>
                      <a:r>
                        <a:rPr lang="es" sz="1100" b="1">
                          <a:solidFill>
                            <a:srgbClr val="FFFFFF"/>
                          </a:solidFill>
                          <a:latin typeface="Open Sans"/>
                          <a:ea typeface="Open Sans"/>
                          <a:cs typeface="Open Sans"/>
                          <a:sym typeface="Open Sans"/>
                        </a:rPr>
                        <a:t>Id_Alumno (PK)</a:t>
                      </a:r>
                      <a:endParaRPr sz="1100" b="1">
                        <a:solidFill>
                          <a:srgbClr val="FFFFFF"/>
                        </a:solidFill>
                        <a:latin typeface="Open Sans"/>
                        <a:ea typeface="Open Sans"/>
                        <a:cs typeface="Open Sans"/>
                        <a:sym typeface="Open Sans"/>
                      </a:endParaRPr>
                    </a:p>
                  </a:txBody>
                  <a:tcPr marL="91425" marR="91425" marT="91425" marB="91425">
                    <a:solidFill>
                      <a:srgbClr val="EC183F"/>
                    </a:solidFill>
                  </a:tcPr>
                </a:tc>
                <a:tc>
                  <a:txBody>
                    <a:bodyPr/>
                    <a:lstStyle/>
                    <a:p>
                      <a:pPr marL="0" lvl="0" indent="0" algn="ctr" rtl="0">
                        <a:spcBef>
                          <a:spcPts val="0"/>
                        </a:spcBef>
                        <a:spcAft>
                          <a:spcPts val="0"/>
                        </a:spcAft>
                        <a:buNone/>
                      </a:pPr>
                      <a:r>
                        <a:rPr lang="es" sz="1100" b="1">
                          <a:solidFill>
                            <a:srgbClr val="FFFFFF"/>
                          </a:solidFill>
                          <a:latin typeface="Open Sans"/>
                          <a:ea typeface="Open Sans"/>
                          <a:cs typeface="Open Sans"/>
                          <a:sym typeface="Open Sans"/>
                        </a:rPr>
                        <a:t>Nombre</a:t>
                      </a:r>
                      <a:endParaRPr sz="1100" b="1">
                        <a:solidFill>
                          <a:srgbClr val="FFFFFF"/>
                        </a:solidFill>
                        <a:latin typeface="Open Sans"/>
                        <a:ea typeface="Open Sans"/>
                        <a:cs typeface="Open Sans"/>
                        <a:sym typeface="Open Sans"/>
                      </a:endParaRPr>
                    </a:p>
                  </a:txBody>
                  <a:tcPr marL="91425" marR="91425" marT="91425" marB="91425">
                    <a:solidFill>
                      <a:srgbClr val="EC183F"/>
                    </a:solidFill>
                  </a:tcPr>
                </a:tc>
                <a:tc>
                  <a:txBody>
                    <a:bodyPr/>
                    <a:lstStyle/>
                    <a:p>
                      <a:pPr marL="0" lvl="0" indent="0" algn="ctr" rtl="0">
                        <a:spcBef>
                          <a:spcPts val="0"/>
                        </a:spcBef>
                        <a:spcAft>
                          <a:spcPts val="0"/>
                        </a:spcAft>
                        <a:buNone/>
                      </a:pPr>
                      <a:r>
                        <a:rPr lang="es" sz="1100" b="1">
                          <a:solidFill>
                            <a:srgbClr val="FFFFFF"/>
                          </a:solidFill>
                          <a:latin typeface="Open Sans"/>
                          <a:ea typeface="Open Sans"/>
                          <a:cs typeface="Open Sans"/>
                          <a:sym typeface="Open Sans"/>
                        </a:rPr>
                        <a:t>Apellido</a:t>
                      </a:r>
                      <a:endParaRPr sz="1100" b="1">
                        <a:solidFill>
                          <a:srgbClr val="FFFFFF"/>
                        </a:solidFill>
                        <a:latin typeface="Open Sans"/>
                        <a:ea typeface="Open Sans"/>
                        <a:cs typeface="Open Sans"/>
                        <a:sym typeface="Open Sans"/>
                      </a:endParaRPr>
                    </a:p>
                  </a:txBody>
                  <a:tcPr marL="91425" marR="91425" marT="91425" marB="91425">
                    <a:solidFill>
                      <a:srgbClr val="EC183F"/>
                    </a:solidFill>
                  </a:tcPr>
                </a:tc>
                <a:tc>
                  <a:txBody>
                    <a:bodyPr/>
                    <a:lstStyle/>
                    <a:p>
                      <a:pPr marL="0" lvl="0" indent="0" algn="ctr" rtl="0">
                        <a:spcBef>
                          <a:spcPts val="0"/>
                        </a:spcBef>
                        <a:spcAft>
                          <a:spcPts val="0"/>
                        </a:spcAft>
                        <a:buNone/>
                      </a:pPr>
                      <a:r>
                        <a:rPr lang="es" sz="1100" b="1">
                          <a:solidFill>
                            <a:srgbClr val="FFFFFF"/>
                          </a:solidFill>
                          <a:latin typeface="Open Sans"/>
                          <a:ea typeface="Open Sans"/>
                          <a:cs typeface="Open Sans"/>
                          <a:sym typeface="Open Sans"/>
                        </a:rPr>
                        <a:t>Email</a:t>
                      </a:r>
                      <a:endParaRPr sz="1100" b="1">
                        <a:solidFill>
                          <a:srgbClr val="FFFFFF"/>
                        </a:solidFill>
                        <a:latin typeface="Open Sans"/>
                        <a:ea typeface="Open Sans"/>
                        <a:cs typeface="Open Sans"/>
                        <a:sym typeface="Open Sans"/>
                      </a:endParaRPr>
                    </a:p>
                  </a:txBody>
                  <a:tcPr marL="91425" marR="91425" marT="91425" marB="91425">
                    <a:solidFill>
                      <a:srgbClr val="EC183F"/>
                    </a:solidFill>
                  </a:tcPr>
                </a:tc>
                <a:tc>
                  <a:txBody>
                    <a:bodyPr/>
                    <a:lstStyle/>
                    <a:p>
                      <a:pPr marL="0" lvl="0" indent="0" algn="ctr" rtl="0">
                        <a:spcBef>
                          <a:spcPts val="0"/>
                        </a:spcBef>
                        <a:spcAft>
                          <a:spcPts val="0"/>
                        </a:spcAft>
                        <a:buNone/>
                      </a:pPr>
                      <a:r>
                        <a:rPr lang="es" sz="1100" b="1">
                          <a:solidFill>
                            <a:srgbClr val="FFFFFF"/>
                          </a:solidFill>
                          <a:latin typeface="Open Sans"/>
                          <a:ea typeface="Open Sans"/>
                          <a:cs typeface="Open Sans"/>
                          <a:sym typeface="Open Sans"/>
                        </a:rPr>
                        <a:t>Fecha_</a:t>
                      </a:r>
                      <a:endParaRPr sz="1100" b="1">
                        <a:solidFill>
                          <a:srgbClr val="FFFFFF"/>
                        </a:solidFill>
                        <a:latin typeface="Open Sans"/>
                        <a:ea typeface="Open Sans"/>
                        <a:cs typeface="Open Sans"/>
                        <a:sym typeface="Open Sans"/>
                      </a:endParaRPr>
                    </a:p>
                    <a:p>
                      <a:pPr marL="0" lvl="0" indent="0" algn="ctr" rtl="0">
                        <a:spcBef>
                          <a:spcPts val="0"/>
                        </a:spcBef>
                        <a:spcAft>
                          <a:spcPts val="0"/>
                        </a:spcAft>
                        <a:buNone/>
                      </a:pPr>
                      <a:r>
                        <a:rPr lang="es" sz="1100" b="1">
                          <a:solidFill>
                            <a:srgbClr val="FFFFFF"/>
                          </a:solidFill>
                          <a:latin typeface="Open Sans"/>
                          <a:ea typeface="Open Sans"/>
                          <a:cs typeface="Open Sans"/>
                          <a:sym typeface="Open Sans"/>
                        </a:rPr>
                        <a:t>Nacimiento</a:t>
                      </a:r>
                      <a:endParaRPr sz="1100" b="1">
                        <a:solidFill>
                          <a:srgbClr val="FFFFFF"/>
                        </a:solidFill>
                        <a:latin typeface="Open Sans"/>
                        <a:ea typeface="Open Sans"/>
                        <a:cs typeface="Open Sans"/>
                        <a:sym typeface="Open Sans"/>
                      </a:endParaRPr>
                    </a:p>
                  </a:txBody>
                  <a:tcPr marL="91425" marR="91425" marT="91425" marB="91425">
                    <a:solidFill>
                      <a:srgbClr val="EC183F"/>
                    </a:solidFill>
                  </a:tcPr>
                </a:tc>
                <a:extLst>
                  <a:ext uri="{0D108BD9-81ED-4DB2-BD59-A6C34878D82A}">
                    <a16:rowId xmlns:a16="http://schemas.microsoft.com/office/drawing/2014/main" val="10000"/>
                  </a:ext>
                </a:extLst>
              </a:tr>
              <a:tr h="364425">
                <a:tc>
                  <a:txBody>
                    <a:bodyPr/>
                    <a:lstStyle/>
                    <a:p>
                      <a:pPr marL="0" lvl="0" indent="0" algn="l" rtl="0">
                        <a:spcBef>
                          <a:spcPts val="0"/>
                        </a:spcBef>
                        <a:spcAft>
                          <a:spcPts val="0"/>
                        </a:spcAft>
                        <a:buNone/>
                      </a:pPr>
                      <a:r>
                        <a:rPr lang="es" sz="1000" b="1">
                          <a:latin typeface="Open Sans"/>
                          <a:ea typeface="Open Sans"/>
                          <a:cs typeface="Open Sans"/>
                          <a:sym typeface="Open Sans"/>
                        </a:rPr>
                        <a:t>1</a:t>
                      </a:r>
                      <a:endParaRPr sz="1000" b="1">
                        <a:latin typeface="Open Sans"/>
                        <a:ea typeface="Open Sans"/>
                        <a:cs typeface="Open Sans"/>
                        <a:sym typeface="Open Sans"/>
                      </a:endParaRPr>
                    </a:p>
                  </a:txBody>
                  <a:tcPr marL="91425" marR="91425" marT="91425" marB="91425">
                    <a:solidFill>
                      <a:srgbClr val="F3F3F3"/>
                    </a:solidFill>
                  </a:tcPr>
                </a:tc>
                <a:tc>
                  <a:txBody>
                    <a:bodyPr/>
                    <a:lstStyle/>
                    <a:p>
                      <a:pPr marL="0" lvl="0" indent="0" algn="l" rtl="0">
                        <a:spcBef>
                          <a:spcPts val="0"/>
                        </a:spcBef>
                        <a:spcAft>
                          <a:spcPts val="0"/>
                        </a:spcAft>
                        <a:buNone/>
                      </a:pPr>
                      <a:r>
                        <a:rPr lang="es" sz="1000">
                          <a:latin typeface="Open Sans"/>
                          <a:ea typeface="Open Sans"/>
                          <a:cs typeface="Open Sans"/>
                          <a:sym typeface="Open Sans"/>
                        </a:rPr>
                        <a:t>Jose</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Mentos</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jmentos@gmail.com</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29/5/2002</a:t>
                      </a:r>
                      <a:endParaRPr sz="10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64425">
                <a:tc>
                  <a:txBody>
                    <a:bodyPr/>
                    <a:lstStyle/>
                    <a:p>
                      <a:pPr marL="0" lvl="0" indent="0" algn="l" rtl="0">
                        <a:spcBef>
                          <a:spcPts val="0"/>
                        </a:spcBef>
                        <a:spcAft>
                          <a:spcPts val="0"/>
                        </a:spcAft>
                        <a:buNone/>
                      </a:pPr>
                      <a:r>
                        <a:rPr lang="es" sz="1000" b="1">
                          <a:latin typeface="Open Sans"/>
                          <a:ea typeface="Open Sans"/>
                          <a:cs typeface="Open Sans"/>
                          <a:sym typeface="Open Sans"/>
                        </a:rPr>
                        <a:t>2</a:t>
                      </a:r>
                      <a:endParaRPr sz="1000" b="1">
                        <a:latin typeface="Open Sans"/>
                        <a:ea typeface="Open Sans"/>
                        <a:cs typeface="Open Sans"/>
                        <a:sym typeface="Open Sans"/>
                      </a:endParaRPr>
                    </a:p>
                  </a:txBody>
                  <a:tcPr marL="91425" marR="91425" marT="91425" marB="91425">
                    <a:solidFill>
                      <a:srgbClr val="F3F3F3"/>
                    </a:solidFill>
                  </a:tcPr>
                </a:tc>
                <a:tc>
                  <a:txBody>
                    <a:bodyPr/>
                    <a:lstStyle/>
                    <a:p>
                      <a:pPr marL="0" lvl="0" indent="0" algn="l" rtl="0">
                        <a:spcBef>
                          <a:spcPts val="0"/>
                        </a:spcBef>
                        <a:spcAft>
                          <a:spcPts val="0"/>
                        </a:spcAft>
                        <a:buNone/>
                      </a:pPr>
                      <a:r>
                        <a:rPr lang="es" sz="1000">
                          <a:latin typeface="Open Sans"/>
                          <a:ea typeface="Open Sans"/>
                          <a:cs typeface="Open Sans"/>
                          <a:sym typeface="Open Sans"/>
                        </a:rPr>
                        <a:t>Laura</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Gomez</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LauG93@gmail.com</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02/3/1993</a:t>
                      </a:r>
                      <a:endParaRPr sz="10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364425">
                <a:tc>
                  <a:txBody>
                    <a:bodyPr/>
                    <a:lstStyle/>
                    <a:p>
                      <a:pPr marL="0" lvl="0" indent="0" algn="l" rtl="0">
                        <a:spcBef>
                          <a:spcPts val="0"/>
                        </a:spcBef>
                        <a:spcAft>
                          <a:spcPts val="0"/>
                        </a:spcAft>
                        <a:buNone/>
                      </a:pPr>
                      <a:r>
                        <a:rPr lang="es" sz="1000" b="1">
                          <a:latin typeface="Open Sans"/>
                          <a:ea typeface="Open Sans"/>
                          <a:cs typeface="Open Sans"/>
                          <a:sym typeface="Open Sans"/>
                        </a:rPr>
                        <a:t>3</a:t>
                      </a:r>
                      <a:endParaRPr sz="1000" b="1">
                        <a:latin typeface="Open Sans"/>
                        <a:ea typeface="Open Sans"/>
                        <a:cs typeface="Open Sans"/>
                        <a:sym typeface="Open Sans"/>
                      </a:endParaRPr>
                    </a:p>
                  </a:txBody>
                  <a:tcPr marL="91425" marR="91425" marT="91425" marB="91425">
                    <a:solidFill>
                      <a:srgbClr val="F3F3F3"/>
                    </a:solidFill>
                  </a:tcPr>
                </a:tc>
                <a:tc>
                  <a:txBody>
                    <a:bodyPr/>
                    <a:lstStyle/>
                    <a:p>
                      <a:pPr marL="0" lvl="0" indent="0" algn="l" rtl="0">
                        <a:spcBef>
                          <a:spcPts val="0"/>
                        </a:spcBef>
                        <a:spcAft>
                          <a:spcPts val="0"/>
                        </a:spcAft>
                        <a:buNone/>
                      </a:pPr>
                      <a:r>
                        <a:rPr lang="es" sz="1000">
                          <a:latin typeface="Open Sans"/>
                          <a:ea typeface="Open Sans"/>
                          <a:cs typeface="Open Sans"/>
                          <a:sym typeface="Open Sans"/>
                        </a:rPr>
                        <a:t>Lucas</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Estevanez</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EsteLu@gmail.com</a:t>
                      </a:r>
                      <a:endParaRPr sz="10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a:latin typeface="Open Sans"/>
                          <a:ea typeface="Open Sans"/>
                          <a:cs typeface="Open Sans"/>
                          <a:sym typeface="Open Sans"/>
                        </a:rPr>
                        <a:t>31/3/2000</a:t>
                      </a:r>
                      <a:endParaRPr sz="10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66" name="Google Shape;166;p49"/>
          <p:cNvSpPr/>
          <p:nvPr/>
        </p:nvSpPr>
        <p:spPr>
          <a:xfrm>
            <a:off x="6022925" y="1189400"/>
            <a:ext cx="1444800" cy="1799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167;p49"/>
          <p:cNvSpPr txBox="1">
            <a:spLocks noGrp="1"/>
          </p:cNvSpPr>
          <p:nvPr>
            <p:ph type="body" idx="2"/>
          </p:nvPr>
        </p:nvSpPr>
        <p:spPr>
          <a:xfrm>
            <a:off x="591350" y="938950"/>
            <a:ext cx="3070200" cy="208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1500">
                <a:solidFill>
                  <a:srgbClr val="3F3F3F"/>
                </a:solidFill>
                <a:latin typeface="Open Sans"/>
                <a:ea typeface="Open Sans"/>
                <a:cs typeface="Open Sans"/>
                <a:sym typeface="Open Sans"/>
              </a:rPr>
              <a:t>Cada vez que tenga que encontrar un alumno, deberá buscar celda por celda hasta encontrar el email solicitado. Con 3 filas es fácil, pero ¿si tenemos una base de 1 millón de alumnos? ¿Y si la búsqueda se realiza repetidas veces durante el día?</a:t>
            </a:r>
            <a:endParaRPr sz="15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sp>
        <p:nvSpPr>
          <p:cNvPr id="168" name="Google Shape;168;p49"/>
          <p:cNvSpPr txBox="1">
            <a:spLocks noGrp="1"/>
          </p:cNvSpPr>
          <p:nvPr>
            <p:ph type="body" idx="3"/>
          </p:nvPr>
        </p:nvSpPr>
        <p:spPr>
          <a:xfrm>
            <a:off x="641550" y="3059475"/>
            <a:ext cx="7955700" cy="32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1500">
                <a:solidFill>
                  <a:srgbClr val="3F3F3F"/>
                </a:solidFill>
                <a:latin typeface="Open Sans"/>
                <a:ea typeface="Open Sans"/>
                <a:cs typeface="Open Sans"/>
                <a:sym typeface="Open Sans"/>
              </a:rPr>
              <a:t>Vamos a tener problemas de performance. Donde cada consulta que realicemos demorará tiempo en responder. </a:t>
            </a:r>
            <a:endParaRPr sz="150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br>
              <a:rPr lang="es" sz="1500">
                <a:solidFill>
                  <a:srgbClr val="3F3F3F"/>
                </a:solidFill>
                <a:latin typeface="Open Sans"/>
                <a:ea typeface="Open Sans"/>
                <a:cs typeface="Open Sans"/>
                <a:sym typeface="Open Sans"/>
              </a:rPr>
            </a:br>
            <a:r>
              <a:rPr lang="es" sz="1500" b="1">
                <a:solidFill>
                  <a:srgbClr val="3F3F3F"/>
                </a:solidFill>
                <a:latin typeface="Open Sans"/>
                <a:ea typeface="Open Sans"/>
                <a:cs typeface="Open Sans"/>
                <a:sym typeface="Open Sans"/>
              </a:rPr>
              <a:t>¡Para solucionar esto se utilizan índices!</a:t>
            </a:r>
            <a:endParaRPr sz="1500" b="1">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r>
              <a:rPr lang="es" sz="1500">
                <a:solidFill>
                  <a:srgbClr val="3F3F3F"/>
                </a:solidFill>
                <a:latin typeface="Open Sans"/>
                <a:ea typeface="Open Sans"/>
                <a:cs typeface="Open Sans"/>
                <a:sym typeface="Open Sans"/>
              </a:rPr>
              <a:t>Un índice es una </a:t>
            </a:r>
            <a:r>
              <a:rPr lang="es" sz="1500" b="1">
                <a:solidFill>
                  <a:srgbClr val="3F3F3F"/>
                </a:solidFill>
                <a:latin typeface="Open Sans"/>
                <a:ea typeface="Open Sans"/>
                <a:cs typeface="Open Sans"/>
                <a:sym typeface="Open Sans"/>
              </a:rPr>
              <a:t>estructura adicional</a:t>
            </a:r>
            <a:r>
              <a:rPr lang="es" sz="1500">
                <a:solidFill>
                  <a:srgbClr val="3F3F3F"/>
                </a:solidFill>
                <a:latin typeface="Open Sans"/>
                <a:ea typeface="Open Sans"/>
                <a:cs typeface="Open Sans"/>
                <a:sym typeface="Open Sans"/>
              </a:rPr>
              <a:t>, donde elegimos 1 o más columnas que formarán parte del índice. Esto permitirá localizar de forma rápida las filas de la tabla en base a su contenido en la/las columna/s indexada/s.</a:t>
            </a:r>
            <a:endParaRPr sz="150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15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0"/>
          <p:cNvSpPr/>
          <p:nvPr/>
        </p:nvSpPr>
        <p:spPr>
          <a:xfrm>
            <a:off x="738600" y="1476250"/>
            <a:ext cx="7704600" cy="2801100"/>
          </a:xfrm>
          <a:prstGeom prst="roundRect">
            <a:avLst>
              <a:gd name="adj" fmla="val 9545"/>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174;p50"/>
          <p:cNvSpPr txBox="1">
            <a:spLocks noGrp="1"/>
          </p:cNvSpPr>
          <p:nvPr>
            <p:ph type="title"/>
          </p:nvPr>
        </p:nvSpPr>
        <p:spPr>
          <a:xfrm>
            <a:off x="720000" y="608025"/>
            <a:ext cx="7704600" cy="854100"/>
          </a:xfrm>
          <a:prstGeom prst="rect">
            <a:avLst/>
          </a:prstGeom>
        </p:spPr>
        <p:txBody>
          <a:bodyPr spcFirstLastPara="1" wrap="square" lIns="82275" tIns="41125" rIns="82275" bIns="41125" anchor="ctr" anchorCtr="0">
            <a:noAutofit/>
          </a:bodyPr>
          <a:lstStyle/>
          <a:p>
            <a:pPr marL="0" lvl="0" indent="0" algn="l" rtl="0">
              <a:spcBef>
                <a:spcPts val="0"/>
              </a:spcBef>
              <a:spcAft>
                <a:spcPts val="0"/>
              </a:spcAft>
              <a:buNone/>
            </a:pPr>
            <a:r>
              <a:rPr lang="es"/>
              <a:t>Ventajas </a:t>
            </a:r>
            <a:endParaRPr/>
          </a:p>
        </p:txBody>
      </p:sp>
      <p:sp>
        <p:nvSpPr>
          <p:cNvPr id="175" name="Google Shape;175;p50"/>
          <p:cNvSpPr txBox="1">
            <a:spLocks noGrp="1"/>
          </p:cNvSpPr>
          <p:nvPr>
            <p:ph type="body" idx="1"/>
          </p:nvPr>
        </p:nvSpPr>
        <p:spPr>
          <a:xfrm>
            <a:off x="1759925" y="1578700"/>
            <a:ext cx="6144600" cy="25713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1000"/>
              </a:spcBef>
              <a:spcAft>
                <a:spcPts val="0"/>
              </a:spcAft>
              <a:buClr>
                <a:srgbClr val="3F3F3F"/>
              </a:buClr>
              <a:buSzPts val="1600"/>
              <a:buFont typeface="Open Sans"/>
              <a:buChar char="-"/>
            </a:pPr>
            <a:r>
              <a:rPr lang="es" sz="1600">
                <a:solidFill>
                  <a:srgbClr val="3F3F3F"/>
                </a:solidFill>
                <a:latin typeface="Open Sans"/>
                <a:ea typeface="Open Sans"/>
                <a:cs typeface="Open Sans"/>
                <a:sym typeface="Open Sans"/>
              </a:rPr>
              <a:t>La utilización de índices puede </a:t>
            </a:r>
            <a:r>
              <a:rPr lang="es" sz="1600" u="sng">
                <a:solidFill>
                  <a:srgbClr val="3F3F3F"/>
                </a:solidFill>
                <a:latin typeface="Open Sans"/>
                <a:ea typeface="Open Sans"/>
                <a:cs typeface="Open Sans"/>
                <a:sym typeface="Open Sans"/>
              </a:rPr>
              <a:t>mejorar el rendimiento</a:t>
            </a:r>
            <a:r>
              <a:rPr lang="es" sz="1600">
                <a:solidFill>
                  <a:srgbClr val="3F3F3F"/>
                </a:solidFill>
                <a:latin typeface="Open Sans"/>
                <a:ea typeface="Open Sans"/>
                <a:cs typeface="Open Sans"/>
                <a:sym typeface="Open Sans"/>
              </a:rPr>
              <a:t> de las consultas ya que los datos necesarios para satisfacer las necesidades de la consulta existen en el propio índice.</a:t>
            </a:r>
            <a:endParaRPr sz="1600">
              <a:solidFill>
                <a:srgbClr val="3F3F3F"/>
              </a:solidFill>
              <a:latin typeface="Open Sans"/>
              <a:ea typeface="Open Sans"/>
              <a:cs typeface="Open Sans"/>
              <a:sym typeface="Open Sans"/>
            </a:endParaRPr>
          </a:p>
          <a:p>
            <a:pPr marL="457200" marR="0" lvl="0" indent="-330200" algn="l" rtl="0">
              <a:lnSpc>
                <a:spcPct val="115000"/>
              </a:lnSpc>
              <a:spcBef>
                <a:spcPts val="1000"/>
              </a:spcBef>
              <a:spcAft>
                <a:spcPts val="0"/>
              </a:spcAft>
              <a:buClr>
                <a:srgbClr val="3F3F3F"/>
              </a:buClr>
              <a:buSzPts val="1600"/>
              <a:buFont typeface="Open Sans"/>
              <a:buChar char="-"/>
            </a:pPr>
            <a:r>
              <a:rPr lang="es" sz="1600">
                <a:solidFill>
                  <a:srgbClr val="3F3F3F"/>
                </a:solidFill>
                <a:latin typeface="Open Sans"/>
                <a:ea typeface="Open Sans"/>
                <a:cs typeface="Open Sans"/>
                <a:sym typeface="Open Sans"/>
              </a:rPr>
              <a:t>Pueden mejorar de forma significativa el rendimiento si la consulta contiene agregaciones (GROUP BY), combinaciones (JOINS) de tabla o una mezcla de agregaciones y combinaciones.</a:t>
            </a:r>
            <a:endParaRPr sz="160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15000"/>
              </a:lnSpc>
              <a:spcBef>
                <a:spcPts val="600"/>
              </a:spcBef>
              <a:spcAft>
                <a:spcPts val="0"/>
              </a:spcAft>
              <a:buNone/>
            </a:pPr>
            <a:endParaRPr sz="1600">
              <a:solidFill>
                <a:srgbClr val="3F3F3F"/>
              </a:solidFill>
              <a:latin typeface="Open Sans"/>
              <a:ea typeface="Open Sans"/>
              <a:cs typeface="Open Sans"/>
              <a:sym typeface="Open Sans"/>
            </a:endParaRPr>
          </a:p>
        </p:txBody>
      </p:sp>
      <p:grpSp>
        <p:nvGrpSpPr>
          <p:cNvPr id="176" name="Google Shape;176;p50"/>
          <p:cNvGrpSpPr/>
          <p:nvPr/>
        </p:nvGrpSpPr>
        <p:grpSpPr>
          <a:xfrm>
            <a:off x="1024801" y="1797049"/>
            <a:ext cx="759024" cy="635011"/>
            <a:chOff x="1220250" y="2622725"/>
            <a:chExt cx="2515825" cy="2104775"/>
          </a:xfrm>
        </p:grpSpPr>
        <p:sp>
          <p:nvSpPr>
            <p:cNvPr id="177" name="Google Shape;177;p50"/>
            <p:cNvSpPr/>
            <p:nvPr/>
          </p:nvSpPr>
          <p:spPr>
            <a:xfrm>
              <a:off x="1220250" y="3202025"/>
              <a:ext cx="936750" cy="1472925"/>
            </a:xfrm>
            <a:custGeom>
              <a:avLst/>
              <a:gdLst/>
              <a:ahLst/>
              <a:cxnLst/>
              <a:rect l="l" t="t" r="r" b="b"/>
              <a:pathLst>
                <a:path w="37470" h="58917" extrusionOk="0">
                  <a:moveTo>
                    <a:pt x="2524" y="0"/>
                  </a:moveTo>
                  <a:lnTo>
                    <a:pt x="1977" y="42"/>
                  </a:lnTo>
                  <a:lnTo>
                    <a:pt x="1094" y="463"/>
                  </a:lnTo>
                  <a:lnTo>
                    <a:pt x="421" y="1178"/>
                  </a:lnTo>
                  <a:lnTo>
                    <a:pt x="42" y="2061"/>
                  </a:lnTo>
                  <a:lnTo>
                    <a:pt x="0" y="2607"/>
                  </a:lnTo>
                  <a:lnTo>
                    <a:pt x="0" y="56267"/>
                  </a:lnTo>
                  <a:lnTo>
                    <a:pt x="42" y="56772"/>
                  </a:lnTo>
                  <a:lnTo>
                    <a:pt x="421" y="57697"/>
                  </a:lnTo>
                  <a:lnTo>
                    <a:pt x="1136" y="58412"/>
                  </a:lnTo>
                  <a:lnTo>
                    <a:pt x="2061" y="58790"/>
                  </a:lnTo>
                  <a:lnTo>
                    <a:pt x="2566" y="58832"/>
                  </a:lnTo>
                  <a:lnTo>
                    <a:pt x="16359" y="58748"/>
                  </a:lnTo>
                  <a:lnTo>
                    <a:pt x="30026" y="58916"/>
                  </a:lnTo>
                  <a:lnTo>
                    <a:pt x="31582" y="58916"/>
                  </a:lnTo>
                  <a:lnTo>
                    <a:pt x="34063" y="58664"/>
                  </a:lnTo>
                  <a:lnTo>
                    <a:pt x="35871" y="58033"/>
                  </a:lnTo>
                  <a:lnTo>
                    <a:pt x="36755" y="57234"/>
                  </a:lnTo>
                  <a:lnTo>
                    <a:pt x="37217" y="56519"/>
                  </a:lnTo>
                  <a:lnTo>
                    <a:pt x="37385" y="56057"/>
                  </a:lnTo>
                  <a:lnTo>
                    <a:pt x="37469" y="55720"/>
                  </a:lnTo>
                  <a:lnTo>
                    <a:pt x="37469" y="55300"/>
                  </a:lnTo>
                  <a:lnTo>
                    <a:pt x="37469" y="3659"/>
                  </a:lnTo>
                  <a:lnTo>
                    <a:pt x="37427" y="3028"/>
                  </a:lnTo>
                  <a:lnTo>
                    <a:pt x="37217" y="2439"/>
                  </a:lnTo>
                  <a:lnTo>
                    <a:pt x="36797" y="1724"/>
                  </a:lnTo>
                  <a:lnTo>
                    <a:pt x="35871" y="757"/>
                  </a:lnTo>
                  <a:lnTo>
                    <a:pt x="34694" y="210"/>
                  </a:lnTo>
                  <a:lnTo>
                    <a:pt x="33012" y="42"/>
                  </a:lnTo>
                  <a:lnTo>
                    <a:pt x="31876" y="0"/>
                  </a:lnTo>
                  <a:close/>
                </a:path>
              </a:pathLst>
            </a:custGeom>
            <a:solidFill>
              <a:srgbClr val="4CAF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 name="Google Shape;178;p50"/>
            <p:cNvSpPr/>
            <p:nvPr/>
          </p:nvSpPr>
          <p:spPr>
            <a:xfrm>
              <a:off x="2162225" y="2622725"/>
              <a:ext cx="1573850" cy="2104775"/>
            </a:xfrm>
            <a:custGeom>
              <a:avLst/>
              <a:gdLst/>
              <a:ahLst/>
              <a:cxnLst/>
              <a:rect l="l" t="t" r="r" b="b"/>
              <a:pathLst>
                <a:path w="62954" h="84191" extrusionOk="0">
                  <a:moveTo>
                    <a:pt x="16359" y="1"/>
                  </a:moveTo>
                  <a:lnTo>
                    <a:pt x="14972" y="337"/>
                  </a:lnTo>
                  <a:lnTo>
                    <a:pt x="13878" y="1010"/>
                  </a:lnTo>
                  <a:lnTo>
                    <a:pt x="13079" y="2062"/>
                  </a:lnTo>
                  <a:lnTo>
                    <a:pt x="12238" y="4164"/>
                  </a:lnTo>
                  <a:lnTo>
                    <a:pt x="11818" y="6099"/>
                  </a:lnTo>
                  <a:lnTo>
                    <a:pt x="11649" y="6729"/>
                  </a:lnTo>
                  <a:lnTo>
                    <a:pt x="11439" y="7360"/>
                  </a:lnTo>
                  <a:lnTo>
                    <a:pt x="8285" y="18378"/>
                  </a:lnTo>
                  <a:lnTo>
                    <a:pt x="5131" y="29396"/>
                  </a:lnTo>
                  <a:lnTo>
                    <a:pt x="253" y="29396"/>
                  </a:lnTo>
                  <a:lnTo>
                    <a:pt x="127" y="29606"/>
                  </a:lnTo>
                  <a:lnTo>
                    <a:pt x="1" y="34232"/>
                  </a:lnTo>
                  <a:lnTo>
                    <a:pt x="1" y="38059"/>
                  </a:lnTo>
                  <a:lnTo>
                    <a:pt x="127" y="38059"/>
                  </a:lnTo>
                  <a:lnTo>
                    <a:pt x="127" y="37975"/>
                  </a:lnTo>
                  <a:lnTo>
                    <a:pt x="7234" y="37975"/>
                  </a:lnTo>
                  <a:lnTo>
                    <a:pt x="8453" y="37933"/>
                  </a:lnTo>
                  <a:lnTo>
                    <a:pt x="10262" y="37554"/>
                  </a:lnTo>
                  <a:lnTo>
                    <a:pt x="11481" y="36671"/>
                  </a:lnTo>
                  <a:lnTo>
                    <a:pt x="12364" y="35073"/>
                  </a:lnTo>
                  <a:lnTo>
                    <a:pt x="12701" y="33938"/>
                  </a:lnTo>
                  <a:lnTo>
                    <a:pt x="16023" y="22499"/>
                  </a:lnTo>
                  <a:lnTo>
                    <a:pt x="19303" y="11061"/>
                  </a:lnTo>
                  <a:lnTo>
                    <a:pt x="19555" y="10346"/>
                  </a:lnTo>
                  <a:lnTo>
                    <a:pt x="19808" y="9631"/>
                  </a:lnTo>
                  <a:lnTo>
                    <a:pt x="20943" y="10052"/>
                  </a:lnTo>
                  <a:lnTo>
                    <a:pt x="22835" y="11355"/>
                  </a:lnTo>
                  <a:lnTo>
                    <a:pt x="24181" y="13206"/>
                  </a:lnTo>
                  <a:lnTo>
                    <a:pt x="24938" y="15603"/>
                  </a:lnTo>
                  <a:lnTo>
                    <a:pt x="25064" y="16948"/>
                  </a:lnTo>
                  <a:lnTo>
                    <a:pt x="25106" y="20481"/>
                  </a:lnTo>
                  <a:lnTo>
                    <a:pt x="25064" y="24013"/>
                  </a:lnTo>
                  <a:lnTo>
                    <a:pt x="25106" y="25485"/>
                  </a:lnTo>
                  <a:lnTo>
                    <a:pt x="25527" y="27167"/>
                  </a:lnTo>
                  <a:lnTo>
                    <a:pt x="25989" y="28008"/>
                  </a:lnTo>
                  <a:lnTo>
                    <a:pt x="26620" y="28639"/>
                  </a:lnTo>
                  <a:lnTo>
                    <a:pt x="27461" y="29102"/>
                  </a:lnTo>
                  <a:lnTo>
                    <a:pt x="29059" y="29522"/>
                  </a:lnTo>
                  <a:lnTo>
                    <a:pt x="30531" y="29564"/>
                  </a:lnTo>
                  <a:lnTo>
                    <a:pt x="49119" y="29564"/>
                  </a:lnTo>
                  <a:lnTo>
                    <a:pt x="50548" y="29648"/>
                  </a:lnTo>
                  <a:lnTo>
                    <a:pt x="52146" y="30069"/>
                  </a:lnTo>
                  <a:lnTo>
                    <a:pt x="52987" y="30573"/>
                  </a:lnTo>
                  <a:lnTo>
                    <a:pt x="53618" y="31288"/>
                  </a:lnTo>
                  <a:lnTo>
                    <a:pt x="54081" y="32171"/>
                  </a:lnTo>
                  <a:lnTo>
                    <a:pt x="54459" y="33854"/>
                  </a:lnTo>
                  <a:lnTo>
                    <a:pt x="54459" y="35325"/>
                  </a:lnTo>
                  <a:lnTo>
                    <a:pt x="54165" y="43904"/>
                  </a:lnTo>
                  <a:lnTo>
                    <a:pt x="54039" y="56772"/>
                  </a:lnTo>
                  <a:lnTo>
                    <a:pt x="54249" y="65351"/>
                  </a:lnTo>
                  <a:lnTo>
                    <a:pt x="54417" y="69641"/>
                  </a:lnTo>
                  <a:lnTo>
                    <a:pt x="54459" y="71155"/>
                  </a:lnTo>
                  <a:lnTo>
                    <a:pt x="54123" y="72921"/>
                  </a:lnTo>
                  <a:lnTo>
                    <a:pt x="53660" y="73846"/>
                  </a:lnTo>
                  <a:lnTo>
                    <a:pt x="53029" y="74561"/>
                  </a:lnTo>
                  <a:lnTo>
                    <a:pt x="52188" y="75108"/>
                  </a:lnTo>
                  <a:lnTo>
                    <a:pt x="51137" y="75444"/>
                  </a:lnTo>
                  <a:lnTo>
                    <a:pt x="49875" y="75612"/>
                  </a:lnTo>
                  <a:lnTo>
                    <a:pt x="49119" y="75654"/>
                  </a:lnTo>
                  <a:lnTo>
                    <a:pt x="34821" y="75654"/>
                  </a:lnTo>
                  <a:lnTo>
                    <a:pt x="20523" y="75570"/>
                  </a:lnTo>
                  <a:lnTo>
                    <a:pt x="19639" y="75486"/>
                  </a:lnTo>
                  <a:lnTo>
                    <a:pt x="18252" y="74981"/>
                  </a:lnTo>
                  <a:lnTo>
                    <a:pt x="17495" y="74477"/>
                  </a:lnTo>
                  <a:lnTo>
                    <a:pt x="17200" y="74140"/>
                  </a:lnTo>
                  <a:lnTo>
                    <a:pt x="15981" y="72668"/>
                  </a:lnTo>
                  <a:lnTo>
                    <a:pt x="13374" y="70145"/>
                  </a:lnTo>
                  <a:lnTo>
                    <a:pt x="11229" y="68716"/>
                  </a:lnTo>
                  <a:lnTo>
                    <a:pt x="9715" y="67959"/>
                  </a:lnTo>
                  <a:lnTo>
                    <a:pt x="8117" y="67412"/>
                  </a:lnTo>
                  <a:lnTo>
                    <a:pt x="6393" y="67075"/>
                  </a:lnTo>
                  <a:lnTo>
                    <a:pt x="5510" y="66991"/>
                  </a:lnTo>
                  <a:lnTo>
                    <a:pt x="4038" y="66991"/>
                  </a:lnTo>
                  <a:lnTo>
                    <a:pt x="2608" y="67117"/>
                  </a:lnTo>
                  <a:lnTo>
                    <a:pt x="1052" y="67454"/>
                  </a:lnTo>
                  <a:lnTo>
                    <a:pt x="674" y="67622"/>
                  </a:lnTo>
                  <a:lnTo>
                    <a:pt x="253" y="67664"/>
                  </a:lnTo>
                  <a:lnTo>
                    <a:pt x="211" y="67706"/>
                  </a:lnTo>
                  <a:lnTo>
                    <a:pt x="127" y="67706"/>
                  </a:lnTo>
                  <a:lnTo>
                    <a:pt x="127" y="67664"/>
                  </a:lnTo>
                  <a:lnTo>
                    <a:pt x="85" y="67664"/>
                  </a:lnTo>
                  <a:lnTo>
                    <a:pt x="43" y="67706"/>
                  </a:lnTo>
                  <a:lnTo>
                    <a:pt x="85" y="73425"/>
                  </a:lnTo>
                  <a:lnTo>
                    <a:pt x="43" y="76327"/>
                  </a:lnTo>
                  <a:lnTo>
                    <a:pt x="85" y="76159"/>
                  </a:lnTo>
                  <a:lnTo>
                    <a:pt x="127" y="75949"/>
                  </a:lnTo>
                  <a:lnTo>
                    <a:pt x="2188" y="75696"/>
                  </a:lnTo>
                  <a:lnTo>
                    <a:pt x="4290" y="75612"/>
                  </a:lnTo>
                  <a:lnTo>
                    <a:pt x="5384" y="75738"/>
                  </a:lnTo>
                  <a:lnTo>
                    <a:pt x="6309" y="76075"/>
                  </a:lnTo>
                  <a:lnTo>
                    <a:pt x="7234" y="76621"/>
                  </a:lnTo>
                  <a:lnTo>
                    <a:pt x="8748" y="77925"/>
                  </a:lnTo>
                  <a:lnTo>
                    <a:pt x="10093" y="79313"/>
                  </a:lnTo>
                  <a:lnTo>
                    <a:pt x="10808" y="80028"/>
                  </a:lnTo>
                  <a:lnTo>
                    <a:pt x="12154" y="81500"/>
                  </a:lnTo>
                  <a:lnTo>
                    <a:pt x="12911" y="82046"/>
                  </a:lnTo>
                  <a:lnTo>
                    <a:pt x="14088" y="82719"/>
                  </a:lnTo>
                  <a:lnTo>
                    <a:pt x="15897" y="83644"/>
                  </a:lnTo>
                  <a:lnTo>
                    <a:pt x="17116" y="83981"/>
                  </a:lnTo>
                  <a:lnTo>
                    <a:pt x="17747" y="84023"/>
                  </a:lnTo>
                  <a:lnTo>
                    <a:pt x="34022" y="84191"/>
                  </a:lnTo>
                  <a:lnTo>
                    <a:pt x="50254" y="84107"/>
                  </a:lnTo>
                  <a:lnTo>
                    <a:pt x="51600" y="84065"/>
                  </a:lnTo>
                  <a:lnTo>
                    <a:pt x="54081" y="83560"/>
                  </a:lnTo>
                  <a:lnTo>
                    <a:pt x="56352" y="82635"/>
                  </a:lnTo>
                  <a:lnTo>
                    <a:pt x="58370" y="81289"/>
                  </a:lnTo>
                  <a:lnTo>
                    <a:pt x="60094" y="79607"/>
                  </a:lnTo>
                  <a:lnTo>
                    <a:pt x="61440" y="77589"/>
                  </a:lnTo>
                  <a:lnTo>
                    <a:pt x="62365" y="75318"/>
                  </a:lnTo>
                  <a:lnTo>
                    <a:pt x="62870" y="72837"/>
                  </a:lnTo>
                  <a:lnTo>
                    <a:pt x="62912" y="71491"/>
                  </a:lnTo>
                  <a:lnTo>
                    <a:pt x="62954" y="52609"/>
                  </a:lnTo>
                  <a:lnTo>
                    <a:pt x="62912" y="33727"/>
                  </a:lnTo>
                  <a:lnTo>
                    <a:pt x="62870" y="32424"/>
                  </a:lnTo>
                  <a:lnTo>
                    <a:pt x="62365" y="29943"/>
                  </a:lnTo>
                  <a:lnTo>
                    <a:pt x="61440" y="27630"/>
                  </a:lnTo>
                  <a:lnTo>
                    <a:pt x="60094" y="25653"/>
                  </a:lnTo>
                  <a:lnTo>
                    <a:pt x="58412" y="23929"/>
                  </a:lnTo>
                  <a:lnTo>
                    <a:pt x="56394" y="22583"/>
                  </a:lnTo>
                  <a:lnTo>
                    <a:pt x="54123" y="21658"/>
                  </a:lnTo>
                  <a:lnTo>
                    <a:pt x="51642" y="21154"/>
                  </a:lnTo>
                  <a:lnTo>
                    <a:pt x="50296" y="21112"/>
                  </a:lnTo>
                  <a:lnTo>
                    <a:pt x="43105" y="21069"/>
                  </a:lnTo>
                  <a:lnTo>
                    <a:pt x="35872" y="21069"/>
                  </a:lnTo>
                  <a:lnTo>
                    <a:pt x="34778" y="21027"/>
                  </a:lnTo>
                  <a:lnTo>
                    <a:pt x="33559" y="20901"/>
                  </a:lnTo>
                  <a:lnTo>
                    <a:pt x="33559" y="18715"/>
                  </a:lnTo>
                  <a:lnTo>
                    <a:pt x="33559" y="16738"/>
                  </a:lnTo>
                  <a:lnTo>
                    <a:pt x="33517" y="15392"/>
                  </a:lnTo>
                  <a:lnTo>
                    <a:pt x="33054" y="12743"/>
                  </a:lnTo>
                  <a:lnTo>
                    <a:pt x="32213" y="10220"/>
                  </a:lnTo>
                  <a:lnTo>
                    <a:pt x="30994" y="7907"/>
                  </a:lnTo>
                  <a:lnTo>
                    <a:pt x="29438" y="5804"/>
                  </a:lnTo>
                  <a:lnTo>
                    <a:pt x="27587" y="3954"/>
                  </a:lnTo>
                  <a:lnTo>
                    <a:pt x="25443" y="2440"/>
                  </a:lnTo>
                  <a:lnTo>
                    <a:pt x="23046" y="1263"/>
                  </a:lnTo>
                  <a:lnTo>
                    <a:pt x="21742" y="842"/>
                  </a:lnTo>
                  <a:lnTo>
                    <a:pt x="20396" y="464"/>
                  </a:lnTo>
                  <a:lnTo>
                    <a:pt x="18126" y="85"/>
                  </a:lnTo>
                  <a:lnTo>
                    <a:pt x="16359" y="1"/>
                  </a:lnTo>
                  <a:close/>
                </a:path>
              </a:pathLst>
            </a:custGeom>
            <a:solidFill>
              <a:srgbClr val="4CAF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51"/>
          <p:cNvSpPr/>
          <p:nvPr/>
        </p:nvSpPr>
        <p:spPr>
          <a:xfrm>
            <a:off x="720000" y="2001025"/>
            <a:ext cx="7704600" cy="2597400"/>
          </a:xfrm>
          <a:prstGeom prst="roundRect">
            <a:avLst>
              <a:gd name="adj" fmla="val 9545"/>
            </a:avLst>
          </a:prstGeom>
          <a:noFill/>
          <a:ln w="19050" cap="flat" cmpd="sng">
            <a:solidFill>
              <a:srgbClr val="EC183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184;p51"/>
          <p:cNvSpPr txBox="1">
            <a:spLocks noGrp="1"/>
          </p:cNvSpPr>
          <p:nvPr>
            <p:ph type="title"/>
          </p:nvPr>
        </p:nvSpPr>
        <p:spPr>
          <a:xfrm>
            <a:off x="720000" y="531825"/>
            <a:ext cx="7704600" cy="854100"/>
          </a:xfrm>
          <a:prstGeom prst="rect">
            <a:avLst/>
          </a:prstGeom>
        </p:spPr>
        <p:txBody>
          <a:bodyPr spcFirstLastPara="1" wrap="square" lIns="82275" tIns="41125" rIns="82275" bIns="41125" anchor="ctr" anchorCtr="0">
            <a:noAutofit/>
          </a:bodyPr>
          <a:lstStyle/>
          <a:p>
            <a:pPr marL="0" lvl="0" indent="0" algn="l" rtl="0">
              <a:spcBef>
                <a:spcPts val="0"/>
              </a:spcBef>
              <a:spcAft>
                <a:spcPts val="0"/>
              </a:spcAft>
              <a:buNone/>
            </a:pPr>
            <a:r>
              <a:rPr lang="es"/>
              <a:t>Desventajas</a:t>
            </a:r>
            <a:endParaRPr/>
          </a:p>
        </p:txBody>
      </p:sp>
      <p:sp>
        <p:nvSpPr>
          <p:cNvPr id="185" name="Google Shape;185;p51"/>
          <p:cNvSpPr txBox="1">
            <a:spLocks noGrp="1"/>
          </p:cNvSpPr>
          <p:nvPr>
            <p:ph type="body" idx="1"/>
          </p:nvPr>
        </p:nvSpPr>
        <p:spPr>
          <a:xfrm>
            <a:off x="1151425" y="1924825"/>
            <a:ext cx="7184700" cy="2648100"/>
          </a:xfrm>
          <a:prstGeom prst="rect">
            <a:avLst/>
          </a:prstGeom>
          <a:noFill/>
          <a:ln>
            <a:noFill/>
          </a:ln>
        </p:spPr>
        <p:txBody>
          <a:bodyPr spcFirstLastPara="1" wrap="square" lIns="91425" tIns="91425" rIns="91425" bIns="91425" anchor="t" anchorCtr="0">
            <a:noAutofit/>
          </a:bodyPr>
          <a:lstStyle/>
          <a:p>
            <a:pPr marL="914400" marR="0" lvl="0" indent="-330200" algn="l" rtl="0">
              <a:lnSpc>
                <a:spcPct val="115000"/>
              </a:lnSpc>
              <a:spcBef>
                <a:spcPts val="1000"/>
              </a:spcBef>
              <a:spcAft>
                <a:spcPts val="0"/>
              </a:spcAft>
              <a:buClr>
                <a:srgbClr val="3F3F3F"/>
              </a:buClr>
              <a:buSzPts val="1600"/>
              <a:buFont typeface="Open Sans"/>
              <a:buChar char="-"/>
            </a:pPr>
            <a:r>
              <a:rPr lang="es" sz="1600">
                <a:solidFill>
                  <a:srgbClr val="3F3F3F"/>
                </a:solidFill>
                <a:latin typeface="Open Sans"/>
                <a:ea typeface="Open Sans"/>
                <a:cs typeface="Open Sans"/>
                <a:sym typeface="Open Sans"/>
              </a:rPr>
              <a:t>Las tablas utilizadas para almacenar los índices ocupan espacio.</a:t>
            </a:r>
            <a:endParaRPr sz="1600">
              <a:solidFill>
                <a:srgbClr val="3F3F3F"/>
              </a:solidFill>
              <a:latin typeface="Open Sans"/>
              <a:ea typeface="Open Sans"/>
              <a:cs typeface="Open Sans"/>
              <a:sym typeface="Open Sans"/>
            </a:endParaRPr>
          </a:p>
          <a:p>
            <a:pPr marL="914400" marR="0" lvl="0" indent="-330200" algn="l" rtl="0">
              <a:lnSpc>
                <a:spcPct val="115000"/>
              </a:lnSpc>
              <a:spcBef>
                <a:spcPts val="1000"/>
              </a:spcBef>
              <a:spcAft>
                <a:spcPts val="0"/>
              </a:spcAft>
              <a:buClr>
                <a:srgbClr val="3F3F3F"/>
              </a:buClr>
              <a:buSzPts val="1600"/>
              <a:buFont typeface="Open Sans"/>
              <a:buChar char="-"/>
            </a:pPr>
            <a:r>
              <a:rPr lang="es" sz="1600">
                <a:solidFill>
                  <a:srgbClr val="3F3F3F"/>
                </a:solidFill>
                <a:latin typeface="Open Sans"/>
                <a:ea typeface="Open Sans"/>
                <a:cs typeface="Open Sans"/>
                <a:sym typeface="Open Sans"/>
              </a:rPr>
              <a:t>Los índices </a:t>
            </a:r>
            <a:r>
              <a:rPr lang="es" sz="1600" b="1">
                <a:solidFill>
                  <a:srgbClr val="3F3F3F"/>
                </a:solidFill>
                <a:latin typeface="Open Sans"/>
                <a:ea typeface="Open Sans"/>
                <a:cs typeface="Open Sans"/>
                <a:sym typeface="Open Sans"/>
              </a:rPr>
              <a:t>consumen recursos</a:t>
            </a:r>
            <a:r>
              <a:rPr lang="es" sz="1600">
                <a:solidFill>
                  <a:srgbClr val="3F3F3F"/>
                </a:solidFill>
                <a:latin typeface="Open Sans"/>
                <a:ea typeface="Open Sans"/>
                <a:cs typeface="Open Sans"/>
                <a:sym typeface="Open Sans"/>
              </a:rPr>
              <a:t> ya que cada vez que se realiza una </a:t>
            </a:r>
            <a:r>
              <a:rPr lang="es" sz="1600" b="1">
                <a:solidFill>
                  <a:srgbClr val="3F3F3F"/>
                </a:solidFill>
                <a:latin typeface="Open Sans"/>
                <a:ea typeface="Open Sans"/>
                <a:cs typeface="Open Sans"/>
                <a:sym typeface="Open Sans"/>
              </a:rPr>
              <a:t>operación de actualización, inserción o borrado</a:t>
            </a:r>
            <a:r>
              <a:rPr lang="es" sz="1600">
                <a:solidFill>
                  <a:srgbClr val="3F3F3F"/>
                </a:solidFill>
                <a:latin typeface="Open Sans"/>
                <a:ea typeface="Open Sans"/>
                <a:cs typeface="Open Sans"/>
                <a:sym typeface="Open Sans"/>
              </a:rPr>
              <a:t> en la tabla indexada, se tienen que actualizar todas las tablas de índice definidas sobre ella —en la actualización solo es necesaria la actualización de los índices definidos sobre las columnas que se actualizan—. Por estos motivos no es buena idea definir índices indiscriminadamente.</a:t>
            </a: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grpSp>
        <p:nvGrpSpPr>
          <p:cNvPr id="186" name="Google Shape;186;p51"/>
          <p:cNvGrpSpPr/>
          <p:nvPr/>
        </p:nvGrpSpPr>
        <p:grpSpPr>
          <a:xfrm>
            <a:off x="872392" y="2274045"/>
            <a:ext cx="758968" cy="634418"/>
            <a:chOff x="3233750" y="1511850"/>
            <a:chExt cx="830018" cy="693809"/>
          </a:xfrm>
        </p:grpSpPr>
        <p:sp>
          <p:nvSpPr>
            <p:cNvPr id="187" name="Google Shape;187;p51"/>
            <p:cNvSpPr/>
            <p:nvPr/>
          </p:nvSpPr>
          <p:spPr>
            <a:xfrm>
              <a:off x="3754482" y="1528833"/>
              <a:ext cx="309286" cy="485771"/>
            </a:xfrm>
            <a:custGeom>
              <a:avLst/>
              <a:gdLst/>
              <a:ahLst/>
              <a:cxnLst/>
              <a:rect l="l" t="t" r="r" b="b"/>
              <a:pathLst>
                <a:path w="37512" h="58917" extrusionOk="0">
                  <a:moveTo>
                    <a:pt x="5930" y="1"/>
                  </a:moveTo>
                  <a:lnTo>
                    <a:pt x="3407" y="253"/>
                  </a:lnTo>
                  <a:lnTo>
                    <a:pt x="1641" y="884"/>
                  </a:lnTo>
                  <a:lnTo>
                    <a:pt x="715" y="1725"/>
                  </a:lnTo>
                  <a:lnTo>
                    <a:pt x="295" y="2440"/>
                  </a:lnTo>
                  <a:lnTo>
                    <a:pt x="127" y="2860"/>
                  </a:lnTo>
                  <a:lnTo>
                    <a:pt x="0" y="3239"/>
                  </a:lnTo>
                  <a:lnTo>
                    <a:pt x="0" y="3617"/>
                  </a:lnTo>
                  <a:lnTo>
                    <a:pt x="0" y="55258"/>
                  </a:lnTo>
                  <a:lnTo>
                    <a:pt x="42" y="55889"/>
                  </a:lnTo>
                  <a:lnTo>
                    <a:pt x="295" y="56478"/>
                  </a:lnTo>
                  <a:lnTo>
                    <a:pt x="715" y="57193"/>
                  </a:lnTo>
                  <a:lnTo>
                    <a:pt x="1598" y="58160"/>
                  </a:lnTo>
                  <a:lnTo>
                    <a:pt x="2776" y="58707"/>
                  </a:lnTo>
                  <a:lnTo>
                    <a:pt x="4458" y="58917"/>
                  </a:lnTo>
                  <a:lnTo>
                    <a:pt x="34988" y="58917"/>
                  </a:lnTo>
                  <a:lnTo>
                    <a:pt x="35493" y="58875"/>
                  </a:lnTo>
                  <a:lnTo>
                    <a:pt x="36418" y="58454"/>
                  </a:lnTo>
                  <a:lnTo>
                    <a:pt x="37091" y="57782"/>
                  </a:lnTo>
                  <a:lnTo>
                    <a:pt x="37470" y="56856"/>
                  </a:lnTo>
                  <a:lnTo>
                    <a:pt x="37512" y="56310"/>
                  </a:lnTo>
                  <a:lnTo>
                    <a:pt x="37512" y="2650"/>
                  </a:lnTo>
                  <a:lnTo>
                    <a:pt x="37470" y="2145"/>
                  </a:lnTo>
                  <a:lnTo>
                    <a:pt x="37049" y="1220"/>
                  </a:lnTo>
                  <a:lnTo>
                    <a:pt x="36376" y="505"/>
                  </a:lnTo>
                  <a:lnTo>
                    <a:pt x="35451" y="127"/>
                  </a:lnTo>
                  <a:lnTo>
                    <a:pt x="34904" y="85"/>
                  </a:lnTo>
                  <a:lnTo>
                    <a:pt x="21111" y="169"/>
                  </a:lnTo>
                  <a:lnTo>
                    <a:pt x="7486" y="43"/>
                  </a:lnTo>
                  <a:lnTo>
                    <a:pt x="5930" y="1"/>
                  </a:lnTo>
                  <a:close/>
                </a:path>
              </a:pathLst>
            </a:cu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8" name="Google Shape;188;p51"/>
            <p:cNvSpPr/>
            <p:nvPr/>
          </p:nvSpPr>
          <p:spPr>
            <a:xfrm>
              <a:off x="3233750" y="1511850"/>
              <a:ext cx="519402" cy="693809"/>
            </a:xfrm>
            <a:custGeom>
              <a:avLst/>
              <a:gdLst/>
              <a:ahLst/>
              <a:cxnLst/>
              <a:rect l="l" t="t" r="r" b="b"/>
              <a:pathLst>
                <a:path w="62996" h="84149" extrusionOk="0">
                  <a:moveTo>
                    <a:pt x="28974" y="0"/>
                  </a:moveTo>
                  <a:lnTo>
                    <a:pt x="12700" y="42"/>
                  </a:lnTo>
                  <a:lnTo>
                    <a:pt x="11396" y="84"/>
                  </a:lnTo>
                  <a:lnTo>
                    <a:pt x="8873" y="589"/>
                  </a:lnTo>
                  <a:lnTo>
                    <a:pt x="6602" y="1514"/>
                  </a:lnTo>
                  <a:lnTo>
                    <a:pt x="4584" y="2860"/>
                  </a:lnTo>
                  <a:lnTo>
                    <a:pt x="2902" y="4584"/>
                  </a:lnTo>
                  <a:lnTo>
                    <a:pt x="1556" y="6560"/>
                  </a:lnTo>
                  <a:lnTo>
                    <a:pt x="589" y="8831"/>
                  </a:lnTo>
                  <a:lnTo>
                    <a:pt x="84" y="11312"/>
                  </a:lnTo>
                  <a:lnTo>
                    <a:pt x="42" y="12658"/>
                  </a:lnTo>
                  <a:lnTo>
                    <a:pt x="0" y="31540"/>
                  </a:lnTo>
                  <a:lnTo>
                    <a:pt x="42" y="50422"/>
                  </a:lnTo>
                  <a:lnTo>
                    <a:pt x="84" y="51725"/>
                  </a:lnTo>
                  <a:lnTo>
                    <a:pt x="589" y="54249"/>
                  </a:lnTo>
                  <a:lnTo>
                    <a:pt x="1514" y="56519"/>
                  </a:lnTo>
                  <a:lnTo>
                    <a:pt x="2860" y="58496"/>
                  </a:lnTo>
                  <a:lnTo>
                    <a:pt x="4584" y="60220"/>
                  </a:lnTo>
                  <a:lnTo>
                    <a:pt x="6602" y="61566"/>
                  </a:lnTo>
                  <a:lnTo>
                    <a:pt x="8873" y="62491"/>
                  </a:lnTo>
                  <a:lnTo>
                    <a:pt x="11354" y="62996"/>
                  </a:lnTo>
                  <a:lnTo>
                    <a:pt x="12658" y="63080"/>
                  </a:lnTo>
                  <a:lnTo>
                    <a:pt x="27082" y="63080"/>
                  </a:lnTo>
                  <a:lnTo>
                    <a:pt x="28218" y="63122"/>
                  </a:lnTo>
                  <a:lnTo>
                    <a:pt x="29437" y="63248"/>
                  </a:lnTo>
                  <a:lnTo>
                    <a:pt x="29395" y="65435"/>
                  </a:lnTo>
                  <a:lnTo>
                    <a:pt x="29437" y="67411"/>
                  </a:lnTo>
                  <a:lnTo>
                    <a:pt x="29479" y="68757"/>
                  </a:lnTo>
                  <a:lnTo>
                    <a:pt x="29942" y="71406"/>
                  </a:lnTo>
                  <a:lnTo>
                    <a:pt x="30783" y="73929"/>
                  </a:lnTo>
                  <a:lnTo>
                    <a:pt x="32002" y="76284"/>
                  </a:lnTo>
                  <a:lnTo>
                    <a:pt x="33558" y="78387"/>
                  </a:lnTo>
                  <a:lnTo>
                    <a:pt x="35409" y="80195"/>
                  </a:lnTo>
                  <a:lnTo>
                    <a:pt x="37553" y="81751"/>
                  </a:lnTo>
                  <a:lnTo>
                    <a:pt x="39950" y="82887"/>
                  </a:lnTo>
                  <a:lnTo>
                    <a:pt x="41254" y="83307"/>
                  </a:lnTo>
                  <a:lnTo>
                    <a:pt x="42600" y="83686"/>
                  </a:lnTo>
                  <a:lnTo>
                    <a:pt x="44828" y="84106"/>
                  </a:lnTo>
                  <a:lnTo>
                    <a:pt x="46637" y="84148"/>
                  </a:lnTo>
                  <a:lnTo>
                    <a:pt x="48024" y="83812"/>
                  </a:lnTo>
                  <a:lnTo>
                    <a:pt x="49076" y="83139"/>
                  </a:lnTo>
                  <a:lnTo>
                    <a:pt x="49917" y="82130"/>
                  </a:lnTo>
                  <a:lnTo>
                    <a:pt x="50758" y="79985"/>
                  </a:lnTo>
                  <a:lnTo>
                    <a:pt x="51136" y="78050"/>
                  </a:lnTo>
                  <a:lnTo>
                    <a:pt x="51305" y="77420"/>
                  </a:lnTo>
                  <a:lnTo>
                    <a:pt x="51515" y="76831"/>
                  </a:lnTo>
                  <a:lnTo>
                    <a:pt x="54669" y="65771"/>
                  </a:lnTo>
                  <a:lnTo>
                    <a:pt x="57865" y="54753"/>
                  </a:lnTo>
                  <a:lnTo>
                    <a:pt x="62701" y="54753"/>
                  </a:lnTo>
                  <a:lnTo>
                    <a:pt x="62827" y="54543"/>
                  </a:lnTo>
                  <a:lnTo>
                    <a:pt x="62953" y="49959"/>
                  </a:lnTo>
                  <a:lnTo>
                    <a:pt x="62995" y="46090"/>
                  </a:lnTo>
                  <a:lnTo>
                    <a:pt x="62827" y="46090"/>
                  </a:lnTo>
                  <a:lnTo>
                    <a:pt x="62827" y="46174"/>
                  </a:lnTo>
                  <a:lnTo>
                    <a:pt x="55720" y="46174"/>
                  </a:lnTo>
                  <a:lnTo>
                    <a:pt x="54501" y="46216"/>
                  </a:lnTo>
                  <a:lnTo>
                    <a:pt x="52734" y="46595"/>
                  </a:lnTo>
                  <a:lnTo>
                    <a:pt x="51515" y="47520"/>
                  </a:lnTo>
                  <a:lnTo>
                    <a:pt x="50632" y="49076"/>
                  </a:lnTo>
                  <a:lnTo>
                    <a:pt x="50253" y="50253"/>
                  </a:lnTo>
                  <a:lnTo>
                    <a:pt x="46973" y="61650"/>
                  </a:lnTo>
                  <a:lnTo>
                    <a:pt x="43651" y="73088"/>
                  </a:lnTo>
                  <a:lnTo>
                    <a:pt x="43441" y="73803"/>
                  </a:lnTo>
                  <a:lnTo>
                    <a:pt x="43188" y="74518"/>
                  </a:lnTo>
                  <a:lnTo>
                    <a:pt x="42011" y="74098"/>
                  </a:lnTo>
                  <a:lnTo>
                    <a:pt x="40118" y="72794"/>
                  </a:lnTo>
                  <a:lnTo>
                    <a:pt x="38773" y="70944"/>
                  </a:lnTo>
                  <a:lnTo>
                    <a:pt x="38016" y="68589"/>
                  </a:lnTo>
                  <a:lnTo>
                    <a:pt x="37932" y="67201"/>
                  </a:lnTo>
                  <a:lnTo>
                    <a:pt x="37848" y="63668"/>
                  </a:lnTo>
                  <a:lnTo>
                    <a:pt x="37890" y="60136"/>
                  </a:lnTo>
                  <a:lnTo>
                    <a:pt x="37848" y="58664"/>
                  </a:lnTo>
                  <a:lnTo>
                    <a:pt x="37469" y="57024"/>
                  </a:lnTo>
                  <a:lnTo>
                    <a:pt x="37007" y="56141"/>
                  </a:lnTo>
                  <a:lnTo>
                    <a:pt x="36376" y="55510"/>
                  </a:lnTo>
                  <a:lnTo>
                    <a:pt x="35535" y="55048"/>
                  </a:lnTo>
                  <a:lnTo>
                    <a:pt x="33895" y="54627"/>
                  </a:lnTo>
                  <a:lnTo>
                    <a:pt x="32465" y="54585"/>
                  </a:lnTo>
                  <a:lnTo>
                    <a:pt x="13835" y="54585"/>
                  </a:lnTo>
                  <a:lnTo>
                    <a:pt x="12448" y="54543"/>
                  </a:lnTo>
                  <a:lnTo>
                    <a:pt x="10808" y="54080"/>
                  </a:lnTo>
                  <a:lnTo>
                    <a:pt x="10009" y="53576"/>
                  </a:lnTo>
                  <a:lnTo>
                    <a:pt x="9336" y="52861"/>
                  </a:lnTo>
                  <a:lnTo>
                    <a:pt x="8915" y="51978"/>
                  </a:lnTo>
                  <a:lnTo>
                    <a:pt x="8537" y="50296"/>
                  </a:lnTo>
                  <a:lnTo>
                    <a:pt x="8537" y="48824"/>
                  </a:lnTo>
                  <a:lnTo>
                    <a:pt x="8831" y="40245"/>
                  </a:lnTo>
                  <a:lnTo>
                    <a:pt x="8915" y="27377"/>
                  </a:lnTo>
                  <a:lnTo>
                    <a:pt x="8747" y="18798"/>
                  </a:lnTo>
                  <a:lnTo>
                    <a:pt x="8537" y="14508"/>
                  </a:lnTo>
                  <a:lnTo>
                    <a:pt x="8495" y="12995"/>
                  </a:lnTo>
                  <a:lnTo>
                    <a:pt x="8873" y="11228"/>
                  </a:lnTo>
                  <a:lnTo>
                    <a:pt x="9294" y="10303"/>
                  </a:lnTo>
                  <a:lnTo>
                    <a:pt x="9925" y="9588"/>
                  </a:lnTo>
                  <a:lnTo>
                    <a:pt x="10766" y="9042"/>
                  </a:lnTo>
                  <a:lnTo>
                    <a:pt x="11817" y="8705"/>
                  </a:lnTo>
                  <a:lnTo>
                    <a:pt x="13121" y="8537"/>
                  </a:lnTo>
                  <a:lnTo>
                    <a:pt x="13835" y="8537"/>
                  </a:lnTo>
                  <a:lnTo>
                    <a:pt x="28133" y="8495"/>
                  </a:lnTo>
                  <a:lnTo>
                    <a:pt x="42431" y="8579"/>
                  </a:lnTo>
                  <a:lnTo>
                    <a:pt x="43357" y="8663"/>
                  </a:lnTo>
                  <a:lnTo>
                    <a:pt x="44702" y="9168"/>
                  </a:lnTo>
                  <a:lnTo>
                    <a:pt x="45501" y="9672"/>
                  </a:lnTo>
                  <a:lnTo>
                    <a:pt x="45754" y="10009"/>
                  </a:lnTo>
                  <a:lnTo>
                    <a:pt x="46973" y="11481"/>
                  </a:lnTo>
                  <a:lnTo>
                    <a:pt x="49622" y="14004"/>
                  </a:lnTo>
                  <a:lnTo>
                    <a:pt x="51767" y="15434"/>
                  </a:lnTo>
                  <a:lnTo>
                    <a:pt x="53281" y="16191"/>
                  </a:lnTo>
                  <a:lnTo>
                    <a:pt x="54879" y="16737"/>
                  </a:lnTo>
                  <a:lnTo>
                    <a:pt x="56561" y="17074"/>
                  </a:lnTo>
                  <a:lnTo>
                    <a:pt x="57444" y="17158"/>
                  </a:lnTo>
                  <a:lnTo>
                    <a:pt x="58916" y="17158"/>
                  </a:lnTo>
                  <a:lnTo>
                    <a:pt x="60388" y="17032"/>
                  </a:lnTo>
                  <a:lnTo>
                    <a:pt x="61902" y="16695"/>
                  </a:lnTo>
                  <a:lnTo>
                    <a:pt x="62280" y="16527"/>
                  </a:lnTo>
                  <a:lnTo>
                    <a:pt x="62701" y="16485"/>
                  </a:lnTo>
                  <a:lnTo>
                    <a:pt x="62785" y="16443"/>
                  </a:lnTo>
                  <a:lnTo>
                    <a:pt x="62827" y="16443"/>
                  </a:lnTo>
                  <a:lnTo>
                    <a:pt x="62827" y="16485"/>
                  </a:lnTo>
                  <a:lnTo>
                    <a:pt x="62911" y="16485"/>
                  </a:lnTo>
                  <a:lnTo>
                    <a:pt x="62911" y="10724"/>
                  </a:lnTo>
                  <a:lnTo>
                    <a:pt x="62911" y="7990"/>
                  </a:lnTo>
                  <a:lnTo>
                    <a:pt x="62869" y="8243"/>
                  </a:lnTo>
                  <a:lnTo>
                    <a:pt x="60808" y="8453"/>
                  </a:lnTo>
                  <a:lnTo>
                    <a:pt x="58664" y="8537"/>
                  </a:lnTo>
                  <a:lnTo>
                    <a:pt x="57570" y="8411"/>
                  </a:lnTo>
                  <a:lnTo>
                    <a:pt x="56645" y="8116"/>
                  </a:lnTo>
                  <a:lnTo>
                    <a:pt x="55762" y="7528"/>
                  </a:lnTo>
                  <a:lnTo>
                    <a:pt x="54248" y="6224"/>
                  </a:lnTo>
                  <a:lnTo>
                    <a:pt x="52860" y="4836"/>
                  </a:lnTo>
                  <a:lnTo>
                    <a:pt x="52188" y="4121"/>
                  </a:lnTo>
                  <a:lnTo>
                    <a:pt x="50842" y="2650"/>
                  </a:lnTo>
                  <a:lnTo>
                    <a:pt x="50043" y="2103"/>
                  </a:lnTo>
                  <a:lnTo>
                    <a:pt x="48908" y="1430"/>
                  </a:lnTo>
                  <a:lnTo>
                    <a:pt x="47057" y="505"/>
                  </a:lnTo>
                  <a:lnTo>
                    <a:pt x="45838" y="168"/>
                  </a:lnTo>
                  <a:lnTo>
                    <a:pt x="45207" y="126"/>
                  </a:lnTo>
                  <a:lnTo>
                    <a:pt x="28974" y="0"/>
                  </a:lnTo>
                  <a:close/>
                </a:path>
              </a:pathLst>
            </a:custGeom>
            <a:solidFill>
              <a:srgbClr val="EC183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89" name="Google Shape;189;p51"/>
          <p:cNvSpPr txBox="1"/>
          <p:nvPr/>
        </p:nvSpPr>
        <p:spPr>
          <a:xfrm>
            <a:off x="683725" y="1254025"/>
            <a:ext cx="7525200" cy="6771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600" b="0" i="0" u="none" strike="noStrike" kern="0" cap="none" spc="0" normalizeH="0" baseline="0" noProof="0">
                <a:ln>
                  <a:noFill/>
                </a:ln>
                <a:solidFill>
                  <a:srgbClr val="3C4043"/>
                </a:solidFill>
                <a:effectLst/>
                <a:highlight>
                  <a:srgbClr val="FFFFFF"/>
                </a:highlight>
                <a:uLnTx/>
                <a:uFillTx/>
                <a:latin typeface="Open Sans"/>
                <a:ea typeface="Open Sans"/>
                <a:cs typeface="Open Sans"/>
                <a:sym typeface="Open Sans"/>
              </a:rPr>
              <a:t>Aunque parece muy bueno el funcionamiento de un índice también tiene sus desventajas.</a:t>
            </a:r>
            <a:endParaRPr kumimoji="0" sz="16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52"/>
          <p:cNvSpPr txBox="1">
            <a:spLocks noGrp="1"/>
          </p:cNvSpPr>
          <p:nvPr>
            <p:ph type="title"/>
          </p:nvPr>
        </p:nvSpPr>
        <p:spPr>
          <a:xfrm>
            <a:off x="719700" y="457725"/>
            <a:ext cx="7704600" cy="854100"/>
          </a:xfrm>
          <a:prstGeom prst="rect">
            <a:avLst/>
          </a:prstGeom>
        </p:spPr>
        <p:txBody>
          <a:bodyPr spcFirstLastPara="1" wrap="square" lIns="82275" tIns="41125" rIns="82275" bIns="41125" anchor="ctr" anchorCtr="0">
            <a:noAutofit/>
          </a:bodyPr>
          <a:lstStyle/>
          <a:p>
            <a:pPr marL="0" lvl="0" indent="0" algn="l" rtl="0">
              <a:spcBef>
                <a:spcPts val="0"/>
              </a:spcBef>
              <a:spcAft>
                <a:spcPts val="0"/>
              </a:spcAft>
              <a:buNone/>
            </a:pPr>
            <a:r>
              <a:rPr lang="es" dirty="0"/>
              <a:t>Consideraciones</a:t>
            </a:r>
            <a:endParaRPr dirty="0"/>
          </a:p>
        </p:txBody>
      </p:sp>
      <p:sp>
        <p:nvSpPr>
          <p:cNvPr id="195" name="Google Shape;195;p52"/>
          <p:cNvSpPr txBox="1">
            <a:spLocks noGrp="1"/>
          </p:cNvSpPr>
          <p:nvPr>
            <p:ph type="body" idx="1"/>
          </p:nvPr>
        </p:nvSpPr>
        <p:spPr>
          <a:xfrm>
            <a:off x="660850" y="1459275"/>
            <a:ext cx="7057500" cy="32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1600">
                <a:solidFill>
                  <a:srgbClr val="3F3F3F"/>
                </a:solidFill>
                <a:latin typeface="Open Sans"/>
                <a:ea typeface="Open Sans"/>
                <a:cs typeface="Open Sans"/>
                <a:sym typeface="Open Sans"/>
              </a:rPr>
              <a:t>Que tener en cuenta:</a:t>
            </a:r>
            <a:endParaRPr sz="1600">
              <a:solidFill>
                <a:srgbClr val="3F3F3F"/>
              </a:solidFill>
              <a:latin typeface="Open Sans"/>
              <a:ea typeface="Open Sans"/>
              <a:cs typeface="Open Sans"/>
              <a:sym typeface="Open Sans"/>
            </a:endParaRPr>
          </a:p>
          <a:p>
            <a:pPr marL="457200" marR="0" lvl="0" indent="-330200" algn="l" rtl="0">
              <a:lnSpc>
                <a:spcPct val="100000"/>
              </a:lnSpc>
              <a:spcBef>
                <a:spcPts val="1000"/>
              </a:spcBef>
              <a:spcAft>
                <a:spcPts val="0"/>
              </a:spcAft>
              <a:buClr>
                <a:srgbClr val="EC183F"/>
              </a:buClr>
              <a:buSzPts val="1600"/>
              <a:buFont typeface="Open Sans"/>
              <a:buChar char="-"/>
            </a:pPr>
            <a:r>
              <a:rPr lang="es" sz="1600">
                <a:solidFill>
                  <a:srgbClr val="3F3F3F"/>
                </a:solidFill>
                <a:latin typeface="Open Sans"/>
                <a:ea typeface="Open Sans"/>
                <a:cs typeface="Open Sans"/>
                <a:sym typeface="Open Sans"/>
              </a:rPr>
              <a:t>Hay que </a:t>
            </a:r>
            <a:r>
              <a:rPr lang="es" sz="1600" b="1">
                <a:solidFill>
                  <a:srgbClr val="3F3F3F"/>
                </a:solidFill>
                <a:latin typeface="Open Sans"/>
                <a:ea typeface="Open Sans"/>
                <a:cs typeface="Open Sans"/>
                <a:sym typeface="Open Sans"/>
              </a:rPr>
              <a:t>evitar crear demasiados índices</a:t>
            </a:r>
            <a:r>
              <a:rPr lang="es" sz="1600">
                <a:solidFill>
                  <a:srgbClr val="3F3F3F"/>
                </a:solidFill>
                <a:latin typeface="Open Sans"/>
                <a:ea typeface="Open Sans"/>
                <a:cs typeface="Open Sans"/>
                <a:sym typeface="Open Sans"/>
              </a:rPr>
              <a:t> en tablas que se actualizan con mucha frecuencia y procurar definirlos con el menor número de columnas posible.</a:t>
            </a:r>
            <a:endParaRPr sz="1600">
              <a:solidFill>
                <a:srgbClr val="3F3F3F"/>
              </a:solidFill>
              <a:latin typeface="Open Sans"/>
              <a:ea typeface="Open Sans"/>
              <a:cs typeface="Open Sans"/>
              <a:sym typeface="Open Sans"/>
            </a:endParaRPr>
          </a:p>
          <a:p>
            <a:pPr marL="457200" marR="0" lvl="0" indent="-330200" algn="l" rtl="0">
              <a:lnSpc>
                <a:spcPct val="100000"/>
              </a:lnSpc>
              <a:spcBef>
                <a:spcPts val="1000"/>
              </a:spcBef>
              <a:spcAft>
                <a:spcPts val="0"/>
              </a:spcAft>
              <a:buClr>
                <a:srgbClr val="EC183F"/>
              </a:buClr>
              <a:buSzPts val="1600"/>
              <a:buFont typeface="Open Sans"/>
              <a:buChar char="-"/>
            </a:pPr>
            <a:r>
              <a:rPr lang="es" sz="1600">
                <a:solidFill>
                  <a:srgbClr val="3F3F3F"/>
                </a:solidFill>
                <a:latin typeface="Open Sans"/>
                <a:ea typeface="Open Sans"/>
                <a:cs typeface="Open Sans"/>
                <a:sym typeface="Open Sans"/>
              </a:rPr>
              <a:t>Es conveniente utilizar un número mayor de índices para mejorar el rendimiento de consultas en tablas con pocas necesidades de actualización, pero con grandes volúmenes de datos.</a:t>
            </a:r>
            <a:endParaRPr sz="1600">
              <a:solidFill>
                <a:srgbClr val="3F3F3F"/>
              </a:solidFill>
              <a:latin typeface="Open Sans"/>
              <a:ea typeface="Open Sans"/>
              <a:cs typeface="Open Sans"/>
              <a:sym typeface="Open Sans"/>
            </a:endParaRPr>
          </a:p>
          <a:p>
            <a:pPr marL="457200" marR="0" lvl="0" indent="-330200" algn="l" rtl="0">
              <a:lnSpc>
                <a:spcPct val="100000"/>
              </a:lnSpc>
              <a:spcBef>
                <a:spcPts val="1000"/>
              </a:spcBef>
              <a:spcAft>
                <a:spcPts val="0"/>
              </a:spcAft>
              <a:buClr>
                <a:srgbClr val="EC183F"/>
              </a:buClr>
              <a:buSzPts val="1600"/>
              <a:buFont typeface="Open Sans"/>
              <a:buChar char="-"/>
            </a:pPr>
            <a:r>
              <a:rPr lang="es" sz="1600">
                <a:solidFill>
                  <a:srgbClr val="3F3F3F"/>
                </a:solidFill>
                <a:latin typeface="Open Sans"/>
                <a:ea typeface="Open Sans"/>
                <a:cs typeface="Open Sans"/>
                <a:sym typeface="Open Sans"/>
              </a:rPr>
              <a:t>Se recomienda utilizar una longitud corta en la clave de los índices agrupados. Los índices agrupados también mejoran si se crean en columnas únicas o que no admiten valores NULL.</a:t>
            </a:r>
            <a:endParaRPr sz="160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1600">
              <a:solidFill>
                <a:srgbClr val="3F3F3F"/>
              </a:solidFill>
              <a:latin typeface="Open Sans"/>
              <a:ea typeface="Open Sans"/>
              <a:cs typeface="Open Sans"/>
              <a:sym typeface="Open Sans"/>
            </a:endParaRPr>
          </a:p>
          <a:p>
            <a:pPr marL="457200" marR="0" lvl="0" indent="0" algn="l" rtl="0">
              <a:lnSpc>
                <a:spcPct val="100000"/>
              </a:lnSpc>
              <a:spcBef>
                <a:spcPts val="0"/>
              </a:spcBef>
              <a:spcAft>
                <a:spcPts val="0"/>
              </a:spcAft>
              <a:buNone/>
            </a:pPr>
            <a:endParaRPr sz="1600">
              <a:solidFill>
                <a:srgbClr val="3F3F3F"/>
              </a:solidFill>
              <a:latin typeface="Open Sans"/>
              <a:ea typeface="Open Sans"/>
              <a:cs typeface="Open Sans"/>
              <a:sym typeface="Open Sans"/>
            </a:endParaRPr>
          </a:p>
          <a:p>
            <a:pPr marL="457200" marR="0" lvl="0" indent="0" algn="l" rtl="0">
              <a:lnSpc>
                <a:spcPct val="100000"/>
              </a:lnSpc>
              <a:spcBef>
                <a:spcPts val="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160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a:solidFill>
                <a:srgbClr val="3F3F3F"/>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99"/>
        <p:cNvGrpSpPr/>
        <p:nvPr/>
      </p:nvGrpSpPr>
      <p:grpSpPr>
        <a:xfrm>
          <a:off x="0" y="0"/>
          <a:ext cx="0" cy="0"/>
          <a:chOff x="0" y="0"/>
          <a:chExt cx="0" cy="0"/>
        </a:xfrm>
      </p:grpSpPr>
      <p:sp>
        <p:nvSpPr>
          <p:cNvPr id="200" name="Google Shape;200;p53"/>
          <p:cNvSpPr txBox="1"/>
          <p:nvPr/>
        </p:nvSpPr>
        <p:spPr>
          <a:xfrm>
            <a:off x="3609750" y="1495200"/>
            <a:ext cx="2762700" cy="23781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
                <a:srgbClr val="000000"/>
              </a:buClr>
              <a:buSzTx/>
              <a:buFont typeface="Arial"/>
              <a:buNone/>
              <a:tabLst/>
              <a:defRPr/>
            </a:pPr>
            <a:r>
              <a:rPr kumimoji="0" lang="es" sz="3700" b="1" i="0" u="none" strike="noStrike" kern="0" cap="none" spc="0" normalizeH="0" baseline="0" noProof="0" dirty="0">
                <a:ln>
                  <a:noFill/>
                </a:ln>
                <a:solidFill>
                  <a:srgbClr val="FFFFFF"/>
                </a:solidFill>
                <a:effectLst/>
                <a:uLnTx/>
                <a:uFillTx/>
                <a:latin typeface="Rajdhani"/>
                <a:ea typeface="Rajdhani"/>
                <a:cs typeface="Rajdhani"/>
                <a:sym typeface="Rajdhani"/>
              </a:rPr>
              <a:t>Tipos de índices</a:t>
            </a:r>
            <a:endParaRPr kumimoji="0" sz="3700" b="1" i="0" u="none" strike="noStrike" kern="0" cap="none" spc="0" normalizeH="0" baseline="0" noProof="0" dirty="0">
              <a:ln>
                <a:noFill/>
              </a:ln>
              <a:solidFill>
                <a:srgbClr val="FFFFFF"/>
              </a:solidFill>
              <a:effectLst/>
              <a:uLnTx/>
              <a:uFillTx/>
              <a:latin typeface="Rajdhani"/>
              <a:ea typeface="Rajdhani"/>
              <a:cs typeface="Rajdhani"/>
              <a:sym typeface="Rajdhani"/>
            </a:endParaRPr>
          </a:p>
        </p:txBody>
      </p:sp>
      <p:sp>
        <p:nvSpPr>
          <p:cNvPr id="201" name="Google Shape;201;p5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90000"/>
              </a:lnSpc>
              <a:spcBef>
                <a:spcPts val="0"/>
              </a:spcBef>
              <a:spcAft>
                <a:spcPts val="0"/>
              </a:spcAft>
              <a:buClr>
                <a:srgbClr val="000000"/>
              </a:buClr>
              <a:buSzTx/>
              <a:buFont typeface="Arial"/>
              <a:buNone/>
              <a:tabLst/>
              <a:defRPr/>
            </a:pPr>
            <a:r>
              <a:rPr lang="es" sz="6000" b="1" dirty="0">
                <a:solidFill>
                  <a:srgbClr val="FFFFFF"/>
                </a:solidFill>
                <a:latin typeface="Rajdhani"/>
                <a:ea typeface="Rajdhani"/>
                <a:cs typeface="Rajdhani"/>
                <a:sym typeface="Rajdhani"/>
              </a:rPr>
              <a:t>1</a:t>
            </a:r>
            <a:endParaRPr kumimoji="0" sz="6000" b="1" i="0" u="none" strike="noStrike" kern="0" cap="none" spc="0" normalizeH="0" baseline="0" noProof="0" dirty="0">
              <a:ln>
                <a:noFill/>
              </a:ln>
              <a:solidFill>
                <a:srgbClr val="FFFFFF"/>
              </a:solidFill>
              <a:effectLst/>
              <a:uLnTx/>
              <a:uFillTx/>
              <a:latin typeface="Rajdhani"/>
              <a:ea typeface="Rajdhani"/>
              <a:cs typeface="Rajdhani"/>
              <a:sym typeface="Rajdhani"/>
            </a:endParaRPr>
          </a:p>
        </p:txBody>
      </p:sp>
      <p:sp>
        <p:nvSpPr>
          <p:cNvPr id="202" name="Google Shape;202;p5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90"/>
        <p:cNvGrpSpPr/>
        <p:nvPr/>
      </p:nvGrpSpPr>
      <p:grpSpPr>
        <a:xfrm>
          <a:off x="0" y="0"/>
          <a:ext cx="0" cy="0"/>
          <a:chOff x="0" y="0"/>
          <a:chExt cx="0" cy="0"/>
        </a:xfrm>
      </p:grpSpPr>
      <p:sp>
        <p:nvSpPr>
          <p:cNvPr id="191" name="Google Shape;191;p61"/>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dirty="0">
                <a:solidFill>
                  <a:srgbClr val="FFFFFF"/>
                </a:solidFill>
                <a:latin typeface="Rajdhani"/>
                <a:ea typeface="Rajdhani"/>
                <a:cs typeface="Rajdhani"/>
                <a:sym typeface="Rajdhani"/>
              </a:rPr>
              <a:t>CREATE</a:t>
            </a:r>
            <a:endParaRPr sz="3700" b="1" dirty="0">
              <a:solidFill>
                <a:srgbClr val="FFFFFF"/>
              </a:solidFill>
              <a:latin typeface="Rajdhani"/>
              <a:ea typeface="Rajdhani"/>
              <a:cs typeface="Rajdhani"/>
              <a:sym typeface="Rajdhani"/>
            </a:endParaRPr>
          </a:p>
        </p:txBody>
      </p:sp>
      <p:sp>
        <p:nvSpPr>
          <p:cNvPr id="192" name="Google Shape;192;p6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dirty="0">
                <a:solidFill>
                  <a:srgbClr val="FFFFFF"/>
                </a:solidFill>
                <a:latin typeface="Rajdhani"/>
                <a:ea typeface="Rajdhani"/>
                <a:cs typeface="Rajdhani"/>
                <a:sym typeface="Rajdhani"/>
              </a:rPr>
              <a:t>1</a:t>
            </a:r>
            <a:endParaRPr sz="6000" b="1" dirty="0">
              <a:solidFill>
                <a:srgbClr val="FFFFFF"/>
              </a:solidFill>
              <a:latin typeface="Rajdhani"/>
              <a:ea typeface="Rajdhani"/>
              <a:cs typeface="Rajdhani"/>
              <a:sym typeface="Rajdhani"/>
            </a:endParaRPr>
          </a:p>
        </p:txBody>
      </p:sp>
      <p:sp>
        <p:nvSpPr>
          <p:cNvPr id="193" name="Google Shape;193;p6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4"/>
          <p:cNvSpPr txBox="1">
            <a:spLocks noGrp="1"/>
          </p:cNvSpPr>
          <p:nvPr>
            <p:ph type="body" idx="1"/>
          </p:nvPr>
        </p:nvSpPr>
        <p:spPr>
          <a:xfrm>
            <a:off x="571539" y="234338"/>
            <a:ext cx="7780200" cy="626274"/>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1000"/>
              </a:spcBef>
              <a:spcAft>
                <a:spcPts val="0"/>
              </a:spcAft>
              <a:buClr>
                <a:srgbClr val="3F3F3F"/>
              </a:buClr>
              <a:buSzPts val="1600"/>
              <a:buFont typeface="Open Sans"/>
              <a:buChar char="-"/>
            </a:pPr>
            <a:r>
              <a:rPr lang="es" sz="1600" b="1" dirty="0">
                <a:solidFill>
                  <a:srgbClr val="3F3F3F"/>
                </a:solidFill>
                <a:latin typeface="Open Sans"/>
                <a:ea typeface="Open Sans"/>
                <a:cs typeface="Open Sans"/>
                <a:sym typeface="Open Sans"/>
              </a:rPr>
              <a:t>Simple:</a:t>
            </a:r>
            <a:r>
              <a:rPr lang="es" sz="1600" dirty="0">
                <a:solidFill>
                  <a:srgbClr val="3F3F3F"/>
                </a:solidFill>
                <a:latin typeface="Open Sans"/>
                <a:ea typeface="Open Sans"/>
                <a:cs typeface="Open Sans"/>
                <a:sym typeface="Open Sans"/>
              </a:rPr>
              <a:t> está definido sobre una sola columna:</a:t>
            </a:r>
            <a:br>
              <a:rPr lang="es" sz="1600" dirty="0">
                <a:solidFill>
                  <a:srgbClr val="3F3F3F"/>
                </a:solidFill>
                <a:latin typeface="Open Sans"/>
                <a:ea typeface="Open Sans"/>
                <a:cs typeface="Open Sans"/>
                <a:sym typeface="Open Sans"/>
              </a:rPr>
            </a:br>
            <a:endParaRPr sz="1600" dirty="0">
              <a:solidFill>
                <a:srgbClr val="3F3F3F"/>
              </a:solidFill>
              <a:latin typeface="Open Sans"/>
              <a:ea typeface="Open Sans"/>
              <a:cs typeface="Open Sans"/>
              <a:sym typeface="Open Sans"/>
            </a:endParaRPr>
          </a:p>
          <a:p>
            <a:pPr marL="0" marR="0" lvl="0" indent="0" algn="l" rtl="0">
              <a:lnSpc>
                <a:spcPct val="115000"/>
              </a:lnSpc>
              <a:spcBef>
                <a:spcPts val="1000"/>
              </a:spcBef>
              <a:spcAft>
                <a:spcPts val="0"/>
              </a:spcAft>
              <a:buNone/>
            </a:pPr>
            <a:endParaRPr sz="1600" dirty="0">
              <a:solidFill>
                <a:srgbClr val="3F3F3F"/>
              </a:solidFill>
              <a:latin typeface="Open Sans"/>
              <a:ea typeface="Open Sans"/>
              <a:cs typeface="Open Sans"/>
              <a:sym typeface="Open Sans"/>
            </a:endParaRPr>
          </a:p>
          <a:p>
            <a:pPr marL="0" marR="0" lvl="0" indent="0" algn="l" rtl="0">
              <a:lnSpc>
                <a:spcPct val="115000"/>
              </a:lnSpc>
              <a:spcBef>
                <a:spcPts val="1000"/>
              </a:spcBef>
              <a:spcAft>
                <a:spcPts val="0"/>
              </a:spcAft>
              <a:buNone/>
            </a:pPr>
            <a:endParaRPr sz="1600" dirty="0">
              <a:solidFill>
                <a:srgbClr val="3F3F3F"/>
              </a:solidFill>
              <a:latin typeface="Open Sans"/>
              <a:ea typeface="Open Sans"/>
              <a:cs typeface="Open Sans"/>
              <a:sym typeface="Open Sans"/>
            </a:endParaRPr>
          </a:p>
          <a:p>
            <a:pPr marL="457200" lvl="0" indent="0" algn="l" rtl="0">
              <a:lnSpc>
                <a:spcPct val="115000"/>
              </a:lnSpc>
              <a:spcBef>
                <a:spcPts val="1000"/>
              </a:spcBef>
              <a:spcAft>
                <a:spcPts val="0"/>
              </a:spcAft>
              <a:buNone/>
            </a:pPr>
            <a:endParaRPr sz="1600" dirty="0">
              <a:solidFill>
                <a:srgbClr val="3F3F3F"/>
              </a:solidFill>
              <a:latin typeface="Open Sans"/>
              <a:ea typeface="Open Sans"/>
              <a:cs typeface="Open Sans"/>
              <a:sym typeface="Open Sans"/>
            </a:endParaRPr>
          </a:p>
          <a:p>
            <a:pPr marL="0" marR="0" lvl="0" indent="0" algn="l" rtl="0">
              <a:lnSpc>
                <a:spcPct val="115000"/>
              </a:lnSpc>
              <a:spcBef>
                <a:spcPts val="600"/>
              </a:spcBef>
              <a:spcAft>
                <a:spcPts val="0"/>
              </a:spcAft>
              <a:buNone/>
            </a:pPr>
            <a:endParaRPr sz="1600" dirty="0">
              <a:solidFill>
                <a:srgbClr val="3F3F3F"/>
              </a:solidFill>
              <a:latin typeface="Open Sans"/>
              <a:ea typeface="Open Sans"/>
              <a:cs typeface="Open Sans"/>
              <a:sym typeface="Open Sans"/>
            </a:endParaRPr>
          </a:p>
        </p:txBody>
      </p:sp>
      <p:grpSp>
        <p:nvGrpSpPr>
          <p:cNvPr id="208" name="Google Shape;208;p54"/>
          <p:cNvGrpSpPr/>
          <p:nvPr/>
        </p:nvGrpSpPr>
        <p:grpSpPr>
          <a:xfrm>
            <a:off x="571541" y="985750"/>
            <a:ext cx="7692650" cy="1166923"/>
            <a:chOff x="630644" y="2191938"/>
            <a:chExt cx="6913498" cy="530709"/>
          </a:xfrm>
        </p:grpSpPr>
        <p:sp>
          <p:nvSpPr>
            <p:cNvPr id="209" name="Google Shape;209;p54"/>
            <p:cNvSpPr/>
            <p:nvPr/>
          </p:nvSpPr>
          <p:spPr>
            <a:xfrm>
              <a:off x="1116043" y="2191938"/>
              <a:ext cx="6428100" cy="530700"/>
            </a:xfrm>
            <a:prstGeom prst="rect">
              <a:avLst/>
            </a:prstGeom>
            <a:solidFill>
              <a:srgbClr val="262831"/>
            </a:solidFill>
            <a:ln>
              <a:noFill/>
            </a:ln>
          </p:spPr>
          <p:txBody>
            <a:bodyPr spcFirstLastPara="1" wrap="square" lIns="126000" tIns="0" rIns="90000" bIns="90000" anchor="ctr"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CREATE INDEX</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"I_LIBROS_AUTOR"</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endParaRPr kumimoji="0" sz="1600" b="0" i="0" u="none" strike="noStrike" kern="0" cap="none" spc="0" normalizeH="0" baseline="0" noProof="0" dirty="0">
                <a:ln>
                  <a:noFill/>
                </a:ln>
                <a:solidFill>
                  <a:srgbClr val="EC183F"/>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ON</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"LIBROS" (AUTOR);</a:t>
              </a:r>
              <a:endParaRPr kumimoji="0" sz="1600" b="0" i="0" u="none" strike="noStrike" kern="0" cap="none" spc="0" normalizeH="0" baseline="0" noProof="0" dirty="0">
                <a:ln>
                  <a:noFill/>
                </a:ln>
                <a:solidFill>
                  <a:srgbClr val="E06666"/>
                </a:solidFill>
                <a:effectLst/>
                <a:uLnTx/>
                <a:uFillTx/>
                <a:latin typeface="Consolas"/>
                <a:ea typeface="Consolas"/>
                <a:cs typeface="Consolas"/>
                <a:sym typeface="Consolas"/>
              </a:endParaRPr>
            </a:p>
          </p:txBody>
        </p:sp>
        <p:sp>
          <p:nvSpPr>
            <p:cNvPr id="210" name="Google Shape;210;p54"/>
            <p:cNvSpPr/>
            <p:nvPr/>
          </p:nvSpPr>
          <p:spPr>
            <a:xfrm>
              <a:off x="630644" y="2191947"/>
              <a:ext cx="485400" cy="5307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0" i="0" u="none" strike="noStrike" kern="0" cap="none" spc="0" normalizeH="0" baseline="0" noProof="0">
                  <a:ln>
                    <a:noFill/>
                  </a:ln>
                  <a:solidFill>
                    <a:srgbClr val="FFFFFF"/>
                  </a:solidFill>
                  <a:effectLst/>
                  <a:uLnTx/>
                  <a:uFillTx/>
                  <a:latin typeface="Consolas"/>
                  <a:ea typeface="Consolas"/>
                  <a:cs typeface="Consolas"/>
                  <a:sym typeface="Consolas"/>
                </a:rPr>
                <a:t>SQL</a:t>
              </a:r>
              <a:endParaRPr kumimoji="0" sz="1400" b="0" i="0" u="none" strike="noStrike" kern="0" cap="none" spc="0" normalizeH="0" baseline="0" noProof="0">
                <a:ln>
                  <a:noFill/>
                </a:ln>
                <a:solidFill>
                  <a:srgbClr val="FFFFFF"/>
                </a:solidFill>
                <a:effectLst/>
                <a:uLnTx/>
                <a:uFillTx/>
                <a:latin typeface="Consolas"/>
                <a:ea typeface="Consolas"/>
                <a:cs typeface="Consolas"/>
                <a:sym typeface="Consolas"/>
              </a:endParaRPr>
            </a:p>
          </p:txBody>
        </p:sp>
      </p:grpSp>
      <p:sp>
        <p:nvSpPr>
          <p:cNvPr id="8" name="Google Shape;215;p55">
            <a:extLst>
              <a:ext uri="{FF2B5EF4-FFF2-40B4-BE49-F238E27FC236}">
                <a16:creationId xmlns:a16="http://schemas.microsoft.com/office/drawing/2014/main" id="{51351596-82EF-4DB9-8131-54FE88A147B4}"/>
              </a:ext>
            </a:extLst>
          </p:cNvPr>
          <p:cNvSpPr txBox="1">
            <a:spLocks/>
          </p:cNvSpPr>
          <p:nvPr/>
        </p:nvSpPr>
        <p:spPr>
          <a:xfrm>
            <a:off x="571539" y="2306690"/>
            <a:ext cx="7780200" cy="5301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30200">
              <a:lnSpc>
                <a:spcPct val="115000"/>
              </a:lnSpc>
              <a:spcBef>
                <a:spcPts val="1000"/>
              </a:spcBef>
              <a:buClr>
                <a:srgbClr val="3F3F3F"/>
              </a:buClr>
              <a:buSzPts val="1600"/>
              <a:buFont typeface="Open Sans"/>
              <a:buChar char="-"/>
            </a:pPr>
            <a:r>
              <a:rPr lang="es-ES" sz="1600" b="1" dirty="0">
                <a:solidFill>
                  <a:srgbClr val="3F3F3F"/>
                </a:solidFill>
                <a:latin typeface="Open Sans"/>
                <a:ea typeface="Open Sans"/>
                <a:cs typeface="Open Sans"/>
                <a:sym typeface="Open Sans"/>
              </a:rPr>
              <a:t>Compuesto:</a:t>
            </a:r>
            <a:r>
              <a:rPr lang="es-ES" sz="1600" dirty="0">
                <a:solidFill>
                  <a:srgbClr val="3F3F3F"/>
                </a:solidFill>
                <a:latin typeface="Open Sans"/>
                <a:ea typeface="Open Sans"/>
                <a:cs typeface="Open Sans"/>
                <a:sym typeface="Open Sans"/>
              </a:rPr>
              <a:t> está formado por varias columnas de la misma tabla.</a:t>
            </a:r>
          </a:p>
          <a:p>
            <a:pPr>
              <a:lnSpc>
                <a:spcPct val="115000"/>
              </a:lnSpc>
              <a:spcBef>
                <a:spcPts val="600"/>
              </a:spcBef>
            </a:pPr>
            <a:endParaRPr lang="es-ES" sz="1600" dirty="0">
              <a:solidFill>
                <a:srgbClr val="3F3F3F"/>
              </a:solidFill>
              <a:latin typeface="Open Sans"/>
              <a:ea typeface="Open Sans"/>
              <a:cs typeface="Open Sans"/>
              <a:sym typeface="Open Sans"/>
            </a:endParaRPr>
          </a:p>
        </p:txBody>
      </p:sp>
      <p:grpSp>
        <p:nvGrpSpPr>
          <p:cNvPr id="9" name="Google Shape;216;p55">
            <a:extLst>
              <a:ext uri="{FF2B5EF4-FFF2-40B4-BE49-F238E27FC236}">
                <a16:creationId xmlns:a16="http://schemas.microsoft.com/office/drawing/2014/main" id="{DE4D4E48-59FD-4700-8753-A853057FC054}"/>
              </a:ext>
            </a:extLst>
          </p:cNvPr>
          <p:cNvGrpSpPr/>
          <p:nvPr/>
        </p:nvGrpSpPr>
        <p:grpSpPr>
          <a:xfrm>
            <a:off x="571543" y="3115964"/>
            <a:ext cx="7692650" cy="1166923"/>
            <a:chOff x="630644" y="2191938"/>
            <a:chExt cx="6913498" cy="530709"/>
          </a:xfrm>
        </p:grpSpPr>
        <p:sp>
          <p:nvSpPr>
            <p:cNvPr id="10" name="Google Shape;217;p55">
              <a:extLst>
                <a:ext uri="{FF2B5EF4-FFF2-40B4-BE49-F238E27FC236}">
                  <a16:creationId xmlns:a16="http://schemas.microsoft.com/office/drawing/2014/main" id="{C19F1126-DDE4-4C1D-8467-87E162E8D565}"/>
                </a:ext>
              </a:extLst>
            </p:cNvPr>
            <p:cNvSpPr/>
            <p:nvPr/>
          </p:nvSpPr>
          <p:spPr>
            <a:xfrm>
              <a:off x="1116043" y="2191938"/>
              <a:ext cx="6428100" cy="530700"/>
            </a:xfrm>
            <a:prstGeom prst="rect">
              <a:avLst/>
            </a:prstGeom>
            <a:solidFill>
              <a:srgbClr val="262831"/>
            </a:solidFill>
            <a:ln>
              <a:noFill/>
            </a:ln>
          </p:spPr>
          <p:txBody>
            <a:bodyPr spcFirstLastPara="1" wrap="square" lIns="126000" tIns="0" rIns="90000" bIns="90000" anchor="ctr"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CREATE INDEX</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"I_LIBROS_AUTOREDITORIAL"</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endParaRPr kumimoji="0" sz="1600" b="0" i="0" u="none" strike="noStrike" kern="0" cap="none" spc="0" normalizeH="0" baseline="0" noProof="0" dirty="0">
                <a:ln>
                  <a:noFill/>
                </a:ln>
                <a:solidFill>
                  <a:srgbClr val="EC183F"/>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ON</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"LIBROS" (AUTOR,EDITORIAL);</a:t>
              </a:r>
              <a:endParaRPr kumimoji="0" sz="1600" b="0" i="0" u="none" strike="noStrike" kern="0" cap="none" spc="0" normalizeH="0" baseline="0" noProof="0" dirty="0">
                <a:ln>
                  <a:noFill/>
                </a:ln>
                <a:solidFill>
                  <a:srgbClr val="E06666"/>
                </a:solidFill>
                <a:effectLst/>
                <a:uLnTx/>
                <a:uFillTx/>
                <a:latin typeface="Consolas"/>
                <a:ea typeface="Consolas"/>
                <a:cs typeface="Consolas"/>
                <a:sym typeface="Consolas"/>
              </a:endParaRPr>
            </a:p>
          </p:txBody>
        </p:sp>
        <p:sp>
          <p:nvSpPr>
            <p:cNvPr id="11" name="Google Shape;218;p55">
              <a:extLst>
                <a:ext uri="{FF2B5EF4-FFF2-40B4-BE49-F238E27FC236}">
                  <a16:creationId xmlns:a16="http://schemas.microsoft.com/office/drawing/2014/main" id="{197EE960-C568-4E80-A8CF-9A8FBDC23B68}"/>
                </a:ext>
              </a:extLst>
            </p:cNvPr>
            <p:cNvSpPr/>
            <p:nvPr/>
          </p:nvSpPr>
          <p:spPr>
            <a:xfrm>
              <a:off x="630644" y="2191947"/>
              <a:ext cx="485400" cy="5307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0" i="0" u="none" strike="noStrike" kern="0" cap="none" spc="0" normalizeH="0" baseline="0" noProof="0">
                  <a:ln>
                    <a:noFill/>
                  </a:ln>
                  <a:solidFill>
                    <a:srgbClr val="FFFFFF"/>
                  </a:solidFill>
                  <a:effectLst/>
                  <a:uLnTx/>
                  <a:uFillTx/>
                  <a:latin typeface="Consolas"/>
                  <a:ea typeface="Consolas"/>
                  <a:cs typeface="Consolas"/>
                  <a:sym typeface="Consolas"/>
                </a:rPr>
                <a:t>SQL</a:t>
              </a:r>
              <a:endParaRPr kumimoji="0" sz="1400" b="0" i="0" u="none" strike="noStrike" kern="0" cap="none" spc="0" normalizeH="0" baseline="0" noProof="0">
                <a:ln>
                  <a:noFill/>
                </a:ln>
                <a:solidFill>
                  <a:srgbClr val="FFFFFF"/>
                </a:solidFill>
                <a:effectLst/>
                <a:uLnTx/>
                <a:uFillTx/>
                <a:latin typeface="Consolas"/>
                <a:ea typeface="Consolas"/>
                <a:cs typeface="Consolas"/>
                <a:sym typeface="Consolas"/>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6"/>
          <p:cNvSpPr txBox="1">
            <a:spLocks noGrp="1"/>
          </p:cNvSpPr>
          <p:nvPr>
            <p:ph type="body" idx="1"/>
          </p:nvPr>
        </p:nvSpPr>
        <p:spPr>
          <a:xfrm>
            <a:off x="342494" y="0"/>
            <a:ext cx="7780200" cy="1267866"/>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1000"/>
              </a:spcBef>
              <a:spcAft>
                <a:spcPts val="0"/>
              </a:spcAft>
              <a:buClr>
                <a:srgbClr val="3F3F3F"/>
              </a:buClr>
              <a:buSzPts val="1600"/>
              <a:buFont typeface="Open Sans"/>
              <a:buChar char="-"/>
            </a:pPr>
            <a:r>
              <a:rPr lang="es" b="1" dirty="0">
                <a:solidFill>
                  <a:srgbClr val="3F3F3F"/>
                </a:solidFill>
                <a:latin typeface="Open Sans"/>
                <a:ea typeface="Open Sans"/>
                <a:cs typeface="Open Sans"/>
                <a:sym typeface="Open Sans"/>
              </a:rPr>
              <a:t>Índice agrupado (CLUSTERED): </a:t>
            </a:r>
            <a:r>
              <a:rPr lang="es" dirty="0">
                <a:solidFill>
                  <a:srgbClr val="3F3F3F"/>
                </a:solidFill>
                <a:latin typeface="Open Sans"/>
                <a:ea typeface="Open Sans"/>
                <a:cs typeface="Open Sans"/>
                <a:sym typeface="Open Sans"/>
              </a:rPr>
              <a:t>almacena los datos de las filas en orden. Solo se puede crear un único índice agrupado en una tabla de base de datos. Esto funciona de manera eficiente únicamente si los datos se ordenan en orden creciente o decreciente.</a:t>
            </a:r>
            <a:endParaRPr dirty="0">
              <a:solidFill>
                <a:srgbClr val="3F3F3F"/>
              </a:solidFill>
              <a:latin typeface="Open Sans"/>
              <a:ea typeface="Open Sans"/>
              <a:cs typeface="Open Sans"/>
              <a:sym typeface="Open Sans"/>
            </a:endParaRPr>
          </a:p>
        </p:txBody>
      </p:sp>
      <p:grpSp>
        <p:nvGrpSpPr>
          <p:cNvPr id="224" name="Google Shape;224;p56"/>
          <p:cNvGrpSpPr/>
          <p:nvPr/>
        </p:nvGrpSpPr>
        <p:grpSpPr>
          <a:xfrm>
            <a:off x="576302" y="1404678"/>
            <a:ext cx="7546391" cy="768406"/>
            <a:chOff x="630644" y="2191938"/>
            <a:chExt cx="6913499" cy="349466"/>
          </a:xfrm>
        </p:grpSpPr>
        <p:sp>
          <p:nvSpPr>
            <p:cNvPr id="225" name="Google Shape;225;p56"/>
            <p:cNvSpPr/>
            <p:nvPr/>
          </p:nvSpPr>
          <p:spPr>
            <a:xfrm>
              <a:off x="1116043" y="2191938"/>
              <a:ext cx="6428100" cy="349465"/>
            </a:xfrm>
            <a:prstGeom prst="rect">
              <a:avLst/>
            </a:prstGeom>
            <a:solidFill>
              <a:srgbClr val="262831"/>
            </a:solidFill>
            <a:ln>
              <a:noFill/>
            </a:ln>
          </p:spPr>
          <p:txBody>
            <a:bodyPr spcFirstLastPara="1" wrap="square" lIns="126000" tIns="0" rIns="90000" bIns="90000" anchor="ctr"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CREATE CLUSTERED INDEX</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"I_LIBROS_AUTOR"</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endParaRPr kumimoji="0" sz="1600" b="0" i="0" u="none" strike="noStrike" kern="0" cap="none" spc="0" normalizeH="0" baseline="0" noProof="0" dirty="0">
                <a:ln>
                  <a:noFill/>
                </a:ln>
                <a:solidFill>
                  <a:srgbClr val="EC183F"/>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ON</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"LIBROS" (AUTOR);</a:t>
              </a:r>
              <a:endParaRPr kumimoji="0" sz="1600" b="0" i="0" u="none" strike="noStrike" kern="0" cap="none" spc="0" normalizeH="0" baseline="0" noProof="0" dirty="0">
                <a:ln>
                  <a:noFill/>
                </a:ln>
                <a:solidFill>
                  <a:srgbClr val="E06666"/>
                </a:solidFill>
                <a:effectLst/>
                <a:uLnTx/>
                <a:uFillTx/>
                <a:latin typeface="Consolas"/>
                <a:ea typeface="Consolas"/>
                <a:cs typeface="Consolas"/>
                <a:sym typeface="Consolas"/>
              </a:endParaRPr>
            </a:p>
          </p:txBody>
        </p:sp>
        <p:sp>
          <p:nvSpPr>
            <p:cNvPr id="226" name="Google Shape;226;p56"/>
            <p:cNvSpPr/>
            <p:nvPr/>
          </p:nvSpPr>
          <p:spPr>
            <a:xfrm>
              <a:off x="630644" y="2191948"/>
              <a:ext cx="485400" cy="349456"/>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0" i="0" u="none" strike="noStrike" kern="0" cap="none" spc="0" normalizeH="0" baseline="0" noProof="0">
                  <a:ln>
                    <a:noFill/>
                  </a:ln>
                  <a:solidFill>
                    <a:srgbClr val="FFFFFF"/>
                  </a:solidFill>
                  <a:effectLst/>
                  <a:uLnTx/>
                  <a:uFillTx/>
                  <a:latin typeface="Consolas"/>
                  <a:ea typeface="Consolas"/>
                  <a:cs typeface="Consolas"/>
                  <a:sym typeface="Consolas"/>
                </a:rPr>
                <a:t>SQL</a:t>
              </a:r>
              <a:endParaRPr kumimoji="0" sz="1400" b="0" i="0" u="none" strike="noStrike" kern="0" cap="none" spc="0" normalizeH="0" baseline="0" noProof="0">
                <a:ln>
                  <a:noFill/>
                </a:ln>
                <a:solidFill>
                  <a:srgbClr val="FFFFFF"/>
                </a:solidFill>
                <a:effectLst/>
                <a:uLnTx/>
                <a:uFillTx/>
                <a:latin typeface="Consolas"/>
                <a:ea typeface="Consolas"/>
                <a:cs typeface="Consolas"/>
                <a:sym typeface="Consolas"/>
              </a:endParaRPr>
            </a:p>
          </p:txBody>
        </p:sp>
      </p:grpSp>
      <p:sp>
        <p:nvSpPr>
          <p:cNvPr id="10" name="Google Shape;231;p57">
            <a:extLst>
              <a:ext uri="{FF2B5EF4-FFF2-40B4-BE49-F238E27FC236}">
                <a16:creationId xmlns:a16="http://schemas.microsoft.com/office/drawing/2014/main" id="{4023E381-6E23-4F79-9B50-C554A2D1FB3D}"/>
              </a:ext>
            </a:extLst>
          </p:cNvPr>
          <p:cNvSpPr txBox="1">
            <a:spLocks/>
          </p:cNvSpPr>
          <p:nvPr/>
        </p:nvSpPr>
        <p:spPr>
          <a:xfrm>
            <a:off x="342494" y="2173094"/>
            <a:ext cx="7780200" cy="1565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30200">
              <a:lnSpc>
                <a:spcPct val="115000"/>
              </a:lnSpc>
              <a:spcBef>
                <a:spcPts val="1000"/>
              </a:spcBef>
              <a:buClr>
                <a:srgbClr val="3F3F3F"/>
              </a:buClr>
              <a:buSzPts val="1600"/>
              <a:buFont typeface="Open Sans"/>
              <a:buChar char="-"/>
            </a:pPr>
            <a:r>
              <a:rPr lang="es-ES" b="1" dirty="0">
                <a:solidFill>
                  <a:srgbClr val="3F3F3F"/>
                </a:solidFill>
                <a:latin typeface="Open Sans"/>
                <a:ea typeface="Open Sans"/>
                <a:cs typeface="Open Sans"/>
                <a:sym typeface="Open Sans"/>
              </a:rPr>
              <a:t>Índice no agrupado: </a:t>
            </a:r>
            <a:r>
              <a:rPr lang="es-ES" dirty="0">
                <a:solidFill>
                  <a:srgbClr val="3F3F3F"/>
                </a:solidFill>
                <a:latin typeface="Open Sans"/>
                <a:ea typeface="Open Sans"/>
                <a:cs typeface="Open Sans"/>
                <a:sym typeface="Open Sans"/>
              </a:rPr>
              <a:t>organiza los datos de forma aleatoria, pero el índice específica internamente un orden lógico. El orden del índice no es el mismo que el ordenamiento físico de los datos. Los índices no agrupados funcionan bien con tablas donde los datos se modifican con frecuencia y el índice se crea en las columnas utilizadas en orden por las declaraciones WHERE y JOIN.</a:t>
            </a:r>
          </a:p>
          <a:p>
            <a:pPr>
              <a:lnSpc>
                <a:spcPct val="115000"/>
              </a:lnSpc>
            </a:pPr>
            <a:endParaRPr lang="es-ES" sz="1600" dirty="0">
              <a:solidFill>
                <a:srgbClr val="3F3F3F"/>
              </a:solidFill>
              <a:latin typeface="Open Sans"/>
              <a:ea typeface="Open Sans"/>
              <a:cs typeface="Open Sans"/>
              <a:sym typeface="Open Sans"/>
            </a:endParaRPr>
          </a:p>
          <a:p>
            <a:pPr>
              <a:lnSpc>
                <a:spcPct val="115000"/>
              </a:lnSpc>
              <a:spcBef>
                <a:spcPts val="600"/>
              </a:spcBef>
            </a:pPr>
            <a:endParaRPr lang="es-ES" sz="1600" dirty="0">
              <a:solidFill>
                <a:srgbClr val="3F3F3F"/>
              </a:solidFill>
              <a:latin typeface="Open Sans"/>
              <a:ea typeface="Open Sans"/>
              <a:cs typeface="Open Sans"/>
              <a:sym typeface="Open Sans"/>
            </a:endParaRPr>
          </a:p>
        </p:txBody>
      </p:sp>
      <p:grpSp>
        <p:nvGrpSpPr>
          <p:cNvPr id="11" name="Google Shape;232;p57">
            <a:extLst>
              <a:ext uri="{FF2B5EF4-FFF2-40B4-BE49-F238E27FC236}">
                <a16:creationId xmlns:a16="http://schemas.microsoft.com/office/drawing/2014/main" id="{0671E8E3-4259-4D4A-9BA9-6286FBB837B9}"/>
              </a:ext>
            </a:extLst>
          </p:cNvPr>
          <p:cNvGrpSpPr/>
          <p:nvPr/>
        </p:nvGrpSpPr>
        <p:grpSpPr>
          <a:xfrm>
            <a:off x="576302" y="3875589"/>
            <a:ext cx="7546391" cy="748155"/>
            <a:chOff x="630644" y="2191938"/>
            <a:chExt cx="6913499" cy="340256"/>
          </a:xfrm>
        </p:grpSpPr>
        <p:sp>
          <p:nvSpPr>
            <p:cNvPr id="12" name="Google Shape;233;p57">
              <a:extLst>
                <a:ext uri="{FF2B5EF4-FFF2-40B4-BE49-F238E27FC236}">
                  <a16:creationId xmlns:a16="http://schemas.microsoft.com/office/drawing/2014/main" id="{776ABBB5-21BB-4A2A-A9B4-0148A07B0C48}"/>
                </a:ext>
              </a:extLst>
            </p:cNvPr>
            <p:cNvSpPr/>
            <p:nvPr/>
          </p:nvSpPr>
          <p:spPr>
            <a:xfrm>
              <a:off x="1116043" y="2191938"/>
              <a:ext cx="6428100" cy="340256"/>
            </a:xfrm>
            <a:prstGeom prst="rect">
              <a:avLst/>
            </a:prstGeom>
            <a:solidFill>
              <a:srgbClr val="262831"/>
            </a:solidFill>
            <a:ln>
              <a:noFill/>
            </a:ln>
          </p:spPr>
          <p:txBody>
            <a:bodyPr spcFirstLastPara="1" wrap="square" lIns="126000" tIns="0" rIns="90000" bIns="90000" anchor="ctr"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CREATE NONCLUSTERED INDEX</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"I_LIBROS_AUTOR"</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endParaRPr kumimoji="0" sz="1600" b="0" i="0" u="none" strike="noStrike" kern="0" cap="none" spc="0" normalizeH="0" baseline="0" noProof="0" dirty="0">
                <a:ln>
                  <a:noFill/>
                </a:ln>
                <a:solidFill>
                  <a:srgbClr val="EC183F"/>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ON</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"LIBROS" (AUTOR);</a:t>
              </a:r>
              <a:endParaRPr kumimoji="0" sz="1600" b="0" i="0" u="none" strike="noStrike" kern="0" cap="none" spc="0" normalizeH="0" baseline="0" noProof="0" dirty="0">
                <a:ln>
                  <a:noFill/>
                </a:ln>
                <a:solidFill>
                  <a:srgbClr val="E06666"/>
                </a:solidFill>
                <a:effectLst/>
                <a:uLnTx/>
                <a:uFillTx/>
                <a:latin typeface="Consolas"/>
                <a:ea typeface="Consolas"/>
                <a:cs typeface="Consolas"/>
                <a:sym typeface="Consolas"/>
              </a:endParaRPr>
            </a:p>
          </p:txBody>
        </p:sp>
        <p:sp>
          <p:nvSpPr>
            <p:cNvPr id="13" name="Google Shape;234;p57">
              <a:extLst>
                <a:ext uri="{FF2B5EF4-FFF2-40B4-BE49-F238E27FC236}">
                  <a16:creationId xmlns:a16="http://schemas.microsoft.com/office/drawing/2014/main" id="{4DC8D0C1-903C-4741-8DC9-A40854A5DE40}"/>
                </a:ext>
              </a:extLst>
            </p:cNvPr>
            <p:cNvSpPr/>
            <p:nvPr/>
          </p:nvSpPr>
          <p:spPr>
            <a:xfrm>
              <a:off x="630644" y="2191947"/>
              <a:ext cx="485400" cy="340247"/>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0" i="0" u="none" strike="noStrike" kern="0" cap="none" spc="0" normalizeH="0" baseline="0" noProof="0">
                  <a:ln>
                    <a:noFill/>
                  </a:ln>
                  <a:solidFill>
                    <a:srgbClr val="FFFFFF"/>
                  </a:solidFill>
                  <a:effectLst/>
                  <a:uLnTx/>
                  <a:uFillTx/>
                  <a:latin typeface="Consolas"/>
                  <a:ea typeface="Consolas"/>
                  <a:cs typeface="Consolas"/>
                  <a:sym typeface="Consolas"/>
                </a:rPr>
                <a:t>SQL</a:t>
              </a:r>
              <a:endParaRPr kumimoji="0" sz="1400" b="0" i="0" u="none" strike="noStrike" kern="0" cap="none" spc="0" normalizeH="0" baseline="0" noProof="0">
                <a:ln>
                  <a:noFill/>
                </a:ln>
                <a:solidFill>
                  <a:srgbClr val="FFFFFF"/>
                </a:solidFill>
                <a:effectLst/>
                <a:uLnTx/>
                <a:uFillTx/>
                <a:latin typeface="Consolas"/>
                <a:ea typeface="Consolas"/>
                <a:cs typeface="Consolas"/>
                <a:sym typeface="Consolas"/>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8"/>
        <p:cNvGrpSpPr/>
        <p:nvPr/>
      </p:nvGrpSpPr>
      <p:grpSpPr>
        <a:xfrm>
          <a:off x="0" y="0"/>
          <a:ext cx="0" cy="0"/>
          <a:chOff x="0" y="0"/>
          <a:chExt cx="0" cy="0"/>
        </a:xfrm>
      </p:grpSpPr>
      <p:sp>
        <p:nvSpPr>
          <p:cNvPr id="239" name="Google Shape;239;p58"/>
          <p:cNvSpPr txBox="1"/>
          <p:nvPr/>
        </p:nvSpPr>
        <p:spPr>
          <a:xfrm>
            <a:off x="3609750" y="1495200"/>
            <a:ext cx="2762700" cy="23781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
                <a:srgbClr val="000000"/>
              </a:buClr>
              <a:buSzTx/>
              <a:buFont typeface="Arial"/>
              <a:buNone/>
              <a:tabLst/>
              <a:defRPr/>
            </a:pPr>
            <a:r>
              <a:rPr kumimoji="0" lang="es" sz="37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Rajdhani"/>
              </a:rPr>
              <a:t>Sintaxis</a:t>
            </a:r>
            <a:endParaRPr kumimoji="0" sz="37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Rajdhani"/>
            </a:endParaRPr>
          </a:p>
        </p:txBody>
      </p:sp>
      <p:sp>
        <p:nvSpPr>
          <p:cNvPr id="240" name="Google Shape;240;p58"/>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90000"/>
              </a:lnSpc>
              <a:spcBef>
                <a:spcPts val="0"/>
              </a:spcBef>
              <a:spcAft>
                <a:spcPts val="0"/>
              </a:spcAft>
              <a:buClr>
                <a:srgbClr val="000000"/>
              </a:buClr>
              <a:buSzTx/>
              <a:buFont typeface="Arial"/>
              <a:buNone/>
              <a:tabLst/>
              <a:defRPr/>
            </a:pPr>
            <a:r>
              <a:rPr kumimoji="0" lang="es" sz="60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Rajdhani"/>
              </a:rPr>
              <a:t>2</a:t>
            </a:r>
            <a:endParaRPr kumimoji="0" sz="60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Rajdhani"/>
            </a:endParaRPr>
          </a:p>
        </p:txBody>
      </p:sp>
      <p:sp>
        <p:nvSpPr>
          <p:cNvPr id="241" name="Google Shape;241;p58"/>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grpSp>
        <p:nvGrpSpPr>
          <p:cNvPr id="247" name="Google Shape;247;p59"/>
          <p:cNvGrpSpPr/>
          <p:nvPr/>
        </p:nvGrpSpPr>
        <p:grpSpPr>
          <a:xfrm>
            <a:off x="520239" y="846462"/>
            <a:ext cx="7692651" cy="627590"/>
            <a:chOff x="630644" y="2191938"/>
            <a:chExt cx="6913499" cy="320953"/>
          </a:xfrm>
        </p:grpSpPr>
        <p:sp>
          <p:nvSpPr>
            <p:cNvPr id="248" name="Google Shape;248;p59"/>
            <p:cNvSpPr/>
            <p:nvPr/>
          </p:nvSpPr>
          <p:spPr>
            <a:xfrm>
              <a:off x="1116043" y="2191938"/>
              <a:ext cx="6428100" cy="320953"/>
            </a:xfrm>
            <a:prstGeom prst="rect">
              <a:avLst/>
            </a:prstGeom>
            <a:solidFill>
              <a:srgbClr val="262831"/>
            </a:solidFill>
            <a:ln>
              <a:noFill/>
            </a:ln>
          </p:spPr>
          <p:txBody>
            <a:bodyPr spcFirstLastPara="1" wrap="square" lIns="126000" tIns="0" rIns="90000" bIns="90000" anchor="ctr"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CREATE INDEX</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"NOMBRE_ÍNDICE"</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endParaRPr kumimoji="0" sz="1600" b="0" i="0" u="none" strike="noStrike" kern="0" cap="none" spc="0" normalizeH="0" baseline="0" noProof="0" dirty="0">
                <a:ln>
                  <a:noFill/>
                </a:ln>
                <a:solidFill>
                  <a:srgbClr val="EC183F"/>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ON</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"NOMBRE_TABLA" (NOMBRE_COLUMNA);</a:t>
              </a:r>
              <a:endParaRPr kumimoji="0" sz="1600" b="0" i="0" u="none" strike="noStrike" kern="0" cap="none" spc="0" normalizeH="0" baseline="0" noProof="0" dirty="0">
                <a:ln>
                  <a:noFill/>
                </a:ln>
                <a:solidFill>
                  <a:srgbClr val="E06666"/>
                </a:solidFill>
                <a:effectLst/>
                <a:uLnTx/>
                <a:uFillTx/>
                <a:latin typeface="Consolas"/>
                <a:ea typeface="Consolas"/>
                <a:cs typeface="Consolas"/>
                <a:sym typeface="Consolas"/>
              </a:endParaRPr>
            </a:p>
          </p:txBody>
        </p:sp>
        <p:sp>
          <p:nvSpPr>
            <p:cNvPr id="249" name="Google Shape;249;p59"/>
            <p:cNvSpPr/>
            <p:nvPr/>
          </p:nvSpPr>
          <p:spPr>
            <a:xfrm>
              <a:off x="630644" y="2191947"/>
              <a:ext cx="485400" cy="320944"/>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0" i="0" u="none" strike="noStrike" kern="0" cap="none" spc="0" normalizeH="0" baseline="0" noProof="0">
                  <a:ln>
                    <a:noFill/>
                  </a:ln>
                  <a:solidFill>
                    <a:srgbClr val="FFFFFF"/>
                  </a:solidFill>
                  <a:effectLst/>
                  <a:uLnTx/>
                  <a:uFillTx/>
                  <a:latin typeface="Consolas"/>
                  <a:ea typeface="Consolas"/>
                  <a:cs typeface="Consolas"/>
                  <a:sym typeface="Consolas"/>
                </a:rPr>
                <a:t>SQL</a:t>
              </a:r>
              <a:endParaRPr kumimoji="0" sz="1400" b="0" i="0" u="none" strike="noStrike" kern="0" cap="none" spc="0" normalizeH="0" baseline="0" noProof="0">
                <a:ln>
                  <a:noFill/>
                </a:ln>
                <a:solidFill>
                  <a:srgbClr val="FFFFFF"/>
                </a:solidFill>
                <a:effectLst/>
                <a:uLnTx/>
                <a:uFillTx/>
                <a:latin typeface="Consolas"/>
                <a:ea typeface="Consolas"/>
                <a:cs typeface="Consolas"/>
                <a:sym typeface="Consolas"/>
              </a:endParaRPr>
            </a:p>
          </p:txBody>
        </p:sp>
      </p:grpSp>
      <p:grpSp>
        <p:nvGrpSpPr>
          <p:cNvPr id="250" name="Google Shape;250;p59"/>
          <p:cNvGrpSpPr/>
          <p:nvPr/>
        </p:nvGrpSpPr>
        <p:grpSpPr>
          <a:xfrm>
            <a:off x="520239" y="1564461"/>
            <a:ext cx="7692650" cy="627601"/>
            <a:chOff x="630644" y="2191938"/>
            <a:chExt cx="6913498" cy="530709"/>
          </a:xfrm>
        </p:grpSpPr>
        <p:sp>
          <p:nvSpPr>
            <p:cNvPr id="251" name="Google Shape;251;p59"/>
            <p:cNvSpPr/>
            <p:nvPr/>
          </p:nvSpPr>
          <p:spPr>
            <a:xfrm>
              <a:off x="1116043" y="2191938"/>
              <a:ext cx="6428100" cy="530700"/>
            </a:xfrm>
            <a:prstGeom prst="rect">
              <a:avLst/>
            </a:prstGeom>
            <a:solidFill>
              <a:srgbClr val="262831"/>
            </a:solidFill>
            <a:ln>
              <a:noFill/>
            </a:ln>
          </p:spPr>
          <p:txBody>
            <a:bodyPr spcFirstLastPara="1" wrap="square" lIns="126000" tIns="0" rIns="90000" bIns="90000" anchor="ctr"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CREATE INDEX</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"I_LIBROS_AUTOREDITORIAL"</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endParaRPr kumimoji="0" sz="1600" b="0" i="0" u="none" strike="noStrike" kern="0" cap="none" spc="0" normalizeH="0" baseline="0" noProof="0" dirty="0">
                <a:ln>
                  <a:noFill/>
                </a:ln>
                <a:solidFill>
                  <a:srgbClr val="EC183F"/>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ON</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"LIBROS" (AUTOR,EDITORIAL);</a:t>
              </a:r>
              <a:endParaRPr kumimoji="0" sz="1600" b="0" i="0" u="none" strike="noStrike" kern="0" cap="none" spc="0" normalizeH="0" baseline="0" noProof="0" dirty="0">
                <a:ln>
                  <a:noFill/>
                </a:ln>
                <a:solidFill>
                  <a:srgbClr val="E06666"/>
                </a:solidFill>
                <a:effectLst/>
                <a:uLnTx/>
                <a:uFillTx/>
                <a:latin typeface="Consolas"/>
                <a:ea typeface="Consolas"/>
                <a:cs typeface="Consolas"/>
                <a:sym typeface="Consolas"/>
              </a:endParaRPr>
            </a:p>
          </p:txBody>
        </p:sp>
        <p:sp>
          <p:nvSpPr>
            <p:cNvPr id="252" name="Google Shape;252;p59"/>
            <p:cNvSpPr/>
            <p:nvPr/>
          </p:nvSpPr>
          <p:spPr>
            <a:xfrm>
              <a:off x="630644" y="2191947"/>
              <a:ext cx="485400" cy="5307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0" i="0" u="none" strike="noStrike" kern="0" cap="none" spc="0" normalizeH="0" baseline="0" noProof="0">
                  <a:ln>
                    <a:noFill/>
                  </a:ln>
                  <a:solidFill>
                    <a:srgbClr val="FFFFFF"/>
                  </a:solidFill>
                  <a:effectLst/>
                  <a:uLnTx/>
                  <a:uFillTx/>
                  <a:latin typeface="Consolas"/>
                  <a:ea typeface="Consolas"/>
                  <a:cs typeface="Consolas"/>
                  <a:sym typeface="Consolas"/>
                </a:rPr>
                <a:t>SQL</a:t>
              </a:r>
              <a:endParaRPr kumimoji="0" sz="1400" b="0" i="0" u="none" strike="noStrike" kern="0" cap="none" spc="0" normalizeH="0" baseline="0" noProof="0">
                <a:ln>
                  <a:noFill/>
                </a:ln>
                <a:solidFill>
                  <a:srgbClr val="FFFFFF"/>
                </a:solidFill>
                <a:effectLst/>
                <a:uLnTx/>
                <a:uFillTx/>
                <a:latin typeface="Consolas"/>
                <a:ea typeface="Consolas"/>
                <a:cs typeface="Consolas"/>
                <a:sym typeface="Consolas"/>
              </a:endParaRPr>
            </a:p>
          </p:txBody>
        </p:sp>
      </p:grpSp>
      <p:sp>
        <p:nvSpPr>
          <p:cNvPr id="10" name="Google Shape;262;p60">
            <a:extLst>
              <a:ext uri="{FF2B5EF4-FFF2-40B4-BE49-F238E27FC236}">
                <a16:creationId xmlns:a16="http://schemas.microsoft.com/office/drawing/2014/main" id="{11EB3A22-A3FF-4D25-B944-294C76C555DD}"/>
              </a:ext>
            </a:extLst>
          </p:cNvPr>
          <p:cNvSpPr txBox="1"/>
          <p:nvPr/>
        </p:nvSpPr>
        <p:spPr>
          <a:xfrm>
            <a:off x="520239" y="2282460"/>
            <a:ext cx="7351500" cy="465300"/>
          </a:xfrm>
          <a:prstGeom prst="rect">
            <a:avLst/>
          </a:prstGeom>
          <a:noFill/>
          <a:ln>
            <a:noFill/>
          </a:ln>
        </p:spPr>
        <p:txBody>
          <a:bodyPr spcFirstLastPara="1" wrap="square" lIns="90000" tIns="90000" rIns="91425" bIns="91425"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600" b="0" i="0" u="none" strike="noStrike" kern="0" cap="none" spc="0" normalizeH="0" baseline="0" noProof="0" dirty="0">
                <a:ln>
                  <a:noFill/>
                </a:ln>
                <a:solidFill>
                  <a:srgbClr val="3F3F3F"/>
                </a:solidFill>
                <a:effectLst/>
                <a:uLnTx/>
                <a:uFillTx/>
                <a:latin typeface="Open Sans"/>
                <a:ea typeface="Open Sans"/>
                <a:cs typeface="Open Sans"/>
                <a:sym typeface="Open Sans"/>
              </a:rPr>
              <a:t>Con </a:t>
            </a:r>
            <a:r>
              <a:rPr kumimoji="0" lang="es" sz="1600" b="1" i="0" u="none" strike="noStrike" kern="0" cap="none" spc="0" normalizeH="0" baseline="0" noProof="0" dirty="0">
                <a:ln>
                  <a:noFill/>
                </a:ln>
                <a:solidFill>
                  <a:srgbClr val="EC183F"/>
                </a:solidFill>
                <a:effectLst/>
                <a:uLnTx/>
                <a:uFillTx/>
                <a:latin typeface="Rajdhani"/>
                <a:ea typeface="Rajdhani"/>
                <a:cs typeface="Rajdhani"/>
                <a:sym typeface="Rajdhani"/>
              </a:rPr>
              <a:t>DROP INDEX </a:t>
            </a:r>
            <a:r>
              <a:rPr kumimoji="0" lang="es" sz="1600" b="0" i="0" u="none" strike="noStrike" kern="0" cap="none" spc="0" normalizeH="0" baseline="0" noProof="0" dirty="0">
                <a:ln>
                  <a:noFill/>
                </a:ln>
                <a:solidFill>
                  <a:srgbClr val="3F3F3F"/>
                </a:solidFill>
                <a:effectLst/>
                <a:uLnTx/>
                <a:uFillTx/>
                <a:latin typeface="Open Sans"/>
                <a:ea typeface="Open Sans"/>
                <a:cs typeface="Open Sans"/>
                <a:sym typeface="Open Sans"/>
              </a:rPr>
              <a:t>podemos eliminar un índice de una determinada tabla:</a:t>
            </a:r>
            <a:endParaRPr kumimoji="0" sz="16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endParaRPr kumimoji="0" sz="1600" b="0" i="0" u="none" strike="noStrike" kern="0" cap="none" spc="0" normalizeH="0" baseline="0" noProof="0" dirty="0">
              <a:ln>
                <a:noFill/>
              </a:ln>
              <a:solidFill>
                <a:srgbClr val="3F3F3F"/>
              </a:solidFill>
              <a:effectLst/>
              <a:uLnTx/>
              <a:uFillTx/>
              <a:latin typeface="Open Sans"/>
              <a:ea typeface="Open Sans"/>
              <a:cs typeface="Open Sans"/>
              <a:sym typeface="Open Sans"/>
            </a:endParaRPr>
          </a:p>
        </p:txBody>
      </p:sp>
      <p:grpSp>
        <p:nvGrpSpPr>
          <p:cNvPr id="11" name="Google Shape;259;p60">
            <a:extLst>
              <a:ext uri="{FF2B5EF4-FFF2-40B4-BE49-F238E27FC236}">
                <a16:creationId xmlns:a16="http://schemas.microsoft.com/office/drawing/2014/main" id="{F0B0CBDF-78D3-4A76-8FE7-3ABCFB039CBC}"/>
              </a:ext>
            </a:extLst>
          </p:cNvPr>
          <p:cNvGrpSpPr/>
          <p:nvPr/>
        </p:nvGrpSpPr>
        <p:grpSpPr>
          <a:xfrm>
            <a:off x="520239" y="2838158"/>
            <a:ext cx="7692651" cy="627590"/>
            <a:chOff x="630644" y="2191947"/>
            <a:chExt cx="6913499" cy="530700"/>
          </a:xfrm>
        </p:grpSpPr>
        <p:sp>
          <p:nvSpPr>
            <p:cNvPr id="12" name="Google Shape;260;p60">
              <a:extLst>
                <a:ext uri="{FF2B5EF4-FFF2-40B4-BE49-F238E27FC236}">
                  <a16:creationId xmlns:a16="http://schemas.microsoft.com/office/drawing/2014/main" id="{F5B2F82D-9ED7-4014-9ADA-78248658AF9C}"/>
                </a:ext>
              </a:extLst>
            </p:cNvPr>
            <p:cNvSpPr/>
            <p:nvPr/>
          </p:nvSpPr>
          <p:spPr>
            <a:xfrm>
              <a:off x="1116043" y="2191947"/>
              <a:ext cx="6428100" cy="530700"/>
            </a:xfrm>
            <a:prstGeom prst="rect">
              <a:avLst/>
            </a:prstGeom>
            <a:solidFill>
              <a:srgbClr val="262831"/>
            </a:solidFill>
            <a:ln>
              <a:noFill/>
            </a:ln>
          </p:spPr>
          <p:txBody>
            <a:bodyPr spcFirstLastPara="1" wrap="square" lIns="126000" tIns="0" rIns="90000" bIns="90000" anchor="ctr"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endParaRPr kumimoji="0" sz="1600" b="0" i="0" u="none" strike="noStrike" kern="0" cap="none" spc="0" normalizeH="0" baseline="0" noProof="0" dirty="0">
                <a:ln>
                  <a:noFill/>
                </a:ln>
                <a:solidFill>
                  <a:srgbClr val="FFAB4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ALTER TABLE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"NOMBRE_TABLA"</a:t>
              </a:r>
              <a:endParaRPr kumimoji="0" sz="1600" b="0" i="0" u="none" strike="noStrike" kern="0" cap="none" spc="0" normalizeH="0" baseline="0" noProof="0" dirty="0">
                <a:ln>
                  <a:noFill/>
                </a:ln>
                <a:solidFill>
                  <a:srgbClr val="FFAB4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DROP INDEX</a:t>
              </a:r>
              <a:r>
                <a:rPr kumimoji="0" lang="es" sz="1600" b="0" i="0" u="none" strike="noStrike" kern="0" cap="none" spc="0" normalizeH="0" baseline="0" noProof="0" dirty="0">
                  <a:ln>
                    <a:noFill/>
                  </a:ln>
                  <a:solidFill>
                    <a:srgbClr val="EC183F"/>
                  </a:solidFill>
                  <a:effectLst/>
                  <a:uLnTx/>
                  <a:uFillTx/>
                  <a:latin typeface="Consolas"/>
                  <a:ea typeface="Consolas"/>
                  <a:cs typeface="Consolas"/>
                  <a:sym typeface="Consolas"/>
                </a:rPr>
                <a:t>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"NOMBRE_ÍNDICE";</a:t>
              </a:r>
              <a:endParaRPr kumimoji="0" sz="1600" b="0" i="0" u="none" strike="noStrike" kern="0" cap="none" spc="0" normalizeH="0" baseline="0" noProof="0" dirty="0">
                <a:ln>
                  <a:noFill/>
                </a:ln>
                <a:solidFill>
                  <a:srgbClr val="E06666"/>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endParaRPr kumimoji="0" sz="1600" b="0" i="0" u="none" strike="noStrike" kern="0" cap="none" spc="0" normalizeH="0" baseline="0" noProof="0" dirty="0">
                <a:ln>
                  <a:noFill/>
                </a:ln>
                <a:solidFill>
                  <a:srgbClr val="E06666"/>
                </a:solidFill>
                <a:effectLst/>
                <a:uLnTx/>
                <a:uFillTx/>
                <a:latin typeface="Consolas"/>
                <a:ea typeface="Consolas"/>
                <a:cs typeface="Consolas"/>
                <a:sym typeface="Consolas"/>
              </a:endParaRPr>
            </a:p>
          </p:txBody>
        </p:sp>
        <p:sp>
          <p:nvSpPr>
            <p:cNvPr id="13" name="Google Shape;261;p60">
              <a:extLst>
                <a:ext uri="{FF2B5EF4-FFF2-40B4-BE49-F238E27FC236}">
                  <a16:creationId xmlns:a16="http://schemas.microsoft.com/office/drawing/2014/main" id="{C9FAF3E1-F72F-426E-A42B-5554EAC80EC9}"/>
                </a:ext>
              </a:extLst>
            </p:cNvPr>
            <p:cNvSpPr/>
            <p:nvPr/>
          </p:nvSpPr>
          <p:spPr>
            <a:xfrm>
              <a:off x="630644" y="2191947"/>
              <a:ext cx="485400" cy="5307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0" i="0" u="none" strike="noStrike" kern="0" cap="none" spc="0" normalizeH="0" baseline="0" noProof="0">
                  <a:ln>
                    <a:noFill/>
                  </a:ln>
                  <a:solidFill>
                    <a:srgbClr val="FFFFFF"/>
                  </a:solidFill>
                  <a:effectLst/>
                  <a:uLnTx/>
                  <a:uFillTx/>
                  <a:latin typeface="Consolas"/>
                  <a:ea typeface="Consolas"/>
                  <a:cs typeface="Consolas"/>
                  <a:sym typeface="Consolas"/>
                </a:rPr>
                <a:t>SQL</a:t>
              </a:r>
              <a:endParaRPr kumimoji="0" sz="1400" b="0" i="0" u="none" strike="noStrike" kern="0" cap="none" spc="0" normalizeH="0" baseline="0" noProof="0">
                <a:ln>
                  <a:noFill/>
                </a:ln>
                <a:solidFill>
                  <a:srgbClr val="FFFFFF"/>
                </a:solidFill>
                <a:effectLst/>
                <a:uLnTx/>
                <a:uFillTx/>
                <a:latin typeface="Consolas"/>
                <a:ea typeface="Consolas"/>
                <a:cs typeface="Consolas"/>
                <a:sym typeface="Consolas"/>
              </a:endParaRPr>
            </a:p>
          </p:txBody>
        </p:sp>
      </p:grpSp>
      <p:sp>
        <p:nvSpPr>
          <p:cNvPr id="14" name="Google Shape;271;p61">
            <a:extLst>
              <a:ext uri="{FF2B5EF4-FFF2-40B4-BE49-F238E27FC236}">
                <a16:creationId xmlns:a16="http://schemas.microsoft.com/office/drawing/2014/main" id="{F7CBFFD0-7F49-4FA2-BC42-06CB1EDC079C}"/>
              </a:ext>
            </a:extLst>
          </p:cNvPr>
          <p:cNvSpPr txBox="1"/>
          <p:nvPr/>
        </p:nvSpPr>
        <p:spPr>
          <a:xfrm>
            <a:off x="520239" y="3533226"/>
            <a:ext cx="8523869" cy="930600"/>
          </a:xfrm>
          <a:prstGeom prst="rect">
            <a:avLst/>
          </a:prstGeom>
          <a:noFill/>
          <a:ln>
            <a:noFill/>
          </a:ln>
        </p:spPr>
        <p:txBody>
          <a:bodyPr spcFirstLastPara="1" wrap="square" lIns="90000" tIns="90000" rIns="91425" bIns="91425"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600" b="0" i="0" u="none" strike="noStrike" kern="0" cap="none" spc="0" normalizeH="0" baseline="0" noProof="0" dirty="0">
                <a:ln>
                  <a:noFill/>
                </a:ln>
                <a:solidFill>
                  <a:srgbClr val="3F3F3F"/>
                </a:solidFill>
                <a:effectLst/>
                <a:uLnTx/>
                <a:uFillTx/>
                <a:latin typeface="Open Sans"/>
                <a:ea typeface="Open Sans"/>
                <a:cs typeface="Open Sans"/>
                <a:sym typeface="Open Sans"/>
              </a:rPr>
              <a:t>Con</a:t>
            </a:r>
            <a:r>
              <a:rPr kumimoji="0" lang="es" sz="1600" b="1"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s" sz="1600" b="1" i="0" u="none" strike="noStrike" kern="0" cap="none" spc="0" normalizeH="0" baseline="0" noProof="0" dirty="0">
                <a:ln>
                  <a:noFill/>
                </a:ln>
                <a:solidFill>
                  <a:srgbClr val="EC183F"/>
                </a:solidFill>
                <a:effectLst/>
                <a:uLnTx/>
                <a:uFillTx/>
                <a:latin typeface="Rajdhani"/>
                <a:ea typeface="Rajdhani"/>
                <a:cs typeface="Rajdhani"/>
                <a:sym typeface="Rajdhani"/>
              </a:rPr>
              <a:t>ANALYZE TABLE </a:t>
            </a:r>
            <a:r>
              <a:rPr kumimoji="0" lang="es" sz="1600" b="0" i="0" u="none" strike="noStrike" kern="0" cap="none" spc="0" normalizeH="0" baseline="0" noProof="0" dirty="0">
                <a:ln>
                  <a:noFill/>
                </a:ln>
                <a:solidFill>
                  <a:srgbClr val="3F3F3F"/>
                </a:solidFill>
                <a:effectLst/>
                <a:uLnTx/>
                <a:uFillTx/>
                <a:latin typeface="Open Sans"/>
                <a:ea typeface="Open Sans"/>
                <a:cs typeface="Open Sans"/>
                <a:sym typeface="Open Sans"/>
              </a:rPr>
              <a:t>analizamos y almacenamos la distribución de claves para una tabla:</a:t>
            </a:r>
            <a:endParaRPr kumimoji="0" sz="16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endParaRPr kumimoji="0" sz="1600" b="0" i="0" u="none" strike="noStrike" kern="0" cap="none" spc="0" normalizeH="0" baseline="0" noProof="0" dirty="0">
              <a:ln>
                <a:noFill/>
              </a:ln>
              <a:solidFill>
                <a:srgbClr val="3F3F3F"/>
              </a:solidFill>
              <a:effectLst/>
              <a:uLnTx/>
              <a:uFillTx/>
              <a:latin typeface="Open Sans"/>
              <a:ea typeface="Open Sans"/>
              <a:cs typeface="Open Sans"/>
              <a:sym typeface="Open Sans"/>
            </a:endParaRPr>
          </a:p>
        </p:txBody>
      </p:sp>
      <p:sp>
        <p:nvSpPr>
          <p:cNvPr id="15" name="Google Shape;262;p60">
            <a:extLst>
              <a:ext uri="{FF2B5EF4-FFF2-40B4-BE49-F238E27FC236}">
                <a16:creationId xmlns:a16="http://schemas.microsoft.com/office/drawing/2014/main" id="{FC93F14B-DCBF-4D25-8570-AD19AB6589E8}"/>
              </a:ext>
            </a:extLst>
          </p:cNvPr>
          <p:cNvSpPr txBox="1"/>
          <p:nvPr/>
        </p:nvSpPr>
        <p:spPr>
          <a:xfrm>
            <a:off x="520239" y="223286"/>
            <a:ext cx="7833469" cy="465300"/>
          </a:xfrm>
          <a:prstGeom prst="rect">
            <a:avLst/>
          </a:prstGeom>
          <a:noFill/>
          <a:ln>
            <a:noFill/>
          </a:ln>
        </p:spPr>
        <p:txBody>
          <a:bodyPr spcFirstLastPara="1" wrap="square" lIns="90000" tIns="90000" rIns="91425" bIns="91425"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s" sz="1600" b="0" i="0" u="none" strike="noStrike" kern="0" cap="none" spc="0" normalizeH="0" baseline="0" noProof="0" dirty="0">
                <a:ln>
                  <a:noFill/>
                </a:ln>
                <a:solidFill>
                  <a:srgbClr val="3F3F3F"/>
                </a:solidFill>
                <a:effectLst/>
                <a:uLnTx/>
                <a:uFillTx/>
                <a:latin typeface="Open Sans"/>
                <a:ea typeface="Open Sans"/>
                <a:cs typeface="Open Sans"/>
                <a:sym typeface="Open Sans"/>
              </a:rPr>
              <a:t>Con </a:t>
            </a:r>
            <a:r>
              <a:rPr kumimoji="0" lang="es" sz="1600" b="1" i="0" u="none" strike="noStrike" kern="0" cap="none" spc="0" normalizeH="0" baseline="0" noProof="0" dirty="0">
                <a:ln>
                  <a:noFill/>
                </a:ln>
                <a:solidFill>
                  <a:srgbClr val="EC183F"/>
                </a:solidFill>
                <a:effectLst/>
                <a:uLnTx/>
                <a:uFillTx/>
                <a:latin typeface="Rajdhani"/>
                <a:ea typeface="Rajdhani"/>
                <a:cs typeface="Rajdhani"/>
                <a:sym typeface="Rajdhani"/>
              </a:rPr>
              <a:t>CREATE INDEX </a:t>
            </a:r>
            <a:r>
              <a:rPr kumimoji="0" lang="es" sz="1600" b="0" i="0" u="none" strike="noStrike" kern="0" cap="none" spc="0" normalizeH="0" baseline="0" noProof="0" dirty="0">
                <a:ln>
                  <a:noFill/>
                </a:ln>
                <a:solidFill>
                  <a:srgbClr val="3F3F3F"/>
                </a:solidFill>
                <a:effectLst/>
                <a:uLnTx/>
                <a:uFillTx/>
                <a:latin typeface="Open Sans"/>
                <a:ea typeface="Open Sans"/>
                <a:cs typeface="Open Sans"/>
                <a:sym typeface="Open Sans"/>
              </a:rPr>
              <a:t>podemos crear un índice indicando las columnas involucradas:</a:t>
            </a:r>
            <a:endParaRPr kumimoji="0" sz="16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endParaRPr kumimoji="0" sz="1600" b="0" i="0" u="none" strike="noStrike" kern="0" cap="none" spc="0" normalizeH="0" baseline="0" noProof="0" dirty="0">
              <a:ln>
                <a:noFill/>
              </a:ln>
              <a:solidFill>
                <a:srgbClr val="3F3F3F"/>
              </a:solidFill>
              <a:effectLst/>
              <a:uLnTx/>
              <a:uFillTx/>
              <a:latin typeface="Open Sans"/>
              <a:ea typeface="Open Sans"/>
              <a:cs typeface="Open Sans"/>
              <a:sym typeface="Open Sans"/>
            </a:endParaRPr>
          </a:p>
        </p:txBody>
      </p:sp>
      <p:grpSp>
        <p:nvGrpSpPr>
          <p:cNvPr id="16" name="Google Shape;268;p61">
            <a:extLst>
              <a:ext uri="{FF2B5EF4-FFF2-40B4-BE49-F238E27FC236}">
                <a16:creationId xmlns:a16="http://schemas.microsoft.com/office/drawing/2014/main" id="{036438BD-6607-4CC7-961D-7452D57EFAE5}"/>
              </a:ext>
            </a:extLst>
          </p:cNvPr>
          <p:cNvGrpSpPr/>
          <p:nvPr/>
        </p:nvGrpSpPr>
        <p:grpSpPr>
          <a:xfrm>
            <a:off x="520240" y="4111855"/>
            <a:ext cx="7692650" cy="546267"/>
            <a:chOff x="630644" y="2191938"/>
            <a:chExt cx="6913498" cy="530709"/>
          </a:xfrm>
        </p:grpSpPr>
        <p:sp>
          <p:nvSpPr>
            <p:cNvPr id="17" name="Google Shape;269;p61">
              <a:extLst>
                <a:ext uri="{FF2B5EF4-FFF2-40B4-BE49-F238E27FC236}">
                  <a16:creationId xmlns:a16="http://schemas.microsoft.com/office/drawing/2014/main" id="{628E7774-C0B9-419B-8D92-85C10DCD3567}"/>
                </a:ext>
              </a:extLst>
            </p:cNvPr>
            <p:cNvSpPr/>
            <p:nvPr/>
          </p:nvSpPr>
          <p:spPr>
            <a:xfrm>
              <a:off x="1116043" y="2191938"/>
              <a:ext cx="6428100" cy="530700"/>
            </a:xfrm>
            <a:prstGeom prst="rect">
              <a:avLst/>
            </a:prstGeom>
            <a:solidFill>
              <a:srgbClr val="262831"/>
            </a:solidFill>
            <a:ln>
              <a:noFill/>
            </a:ln>
          </p:spPr>
          <p:txBody>
            <a:bodyPr spcFirstLastPara="1" wrap="square" lIns="126000" tIns="0" rIns="90000" bIns="90000" anchor="ctr"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endParaRPr kumimoji="0" sz="1600" b="0" i="0" u="none" strike="noStrike" kern="0" cap="none" spc="0" normalizeH="0" baseline="0" noProof="0" dirty="0">
                <a:ln>
                  <a:noFill/>
                </a:ln>
                <a:solidFill>
                  <a:srgbClr val="FFAB4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s" sz="1600" b="0" i="0" u="none" strike="noStrike" kern="0" cap="none" spc="0" normalizeH="0" baseline="0" noProof="0" dirty="0">
                  <a:ln>
                    <a:noFill/>
                  </a:ln>
                  <a:solidFill>
                    <a:srgbClr val="FFAB40"/>
                  </a:solidFill>
                  <a:effectLst/>
                  <a:uLnTx/>
                  <a:uFillTx/>
                  <a:latin typeface="Consolas"/>
                  <a:ea typeface="Consolas"/>
                  <a:cs typeface="Consolas"/>
                  <a:sym typeface="Consolas"/>
                </a:rPr>
                <a:t>ANALYZE TABLE </a:t>
              </a:r>
              <a:r>
                <a:rPr kumimoji="0" lang="es" sz="1600" b="0" i="0" u="none" strike="noStrike" kern="0" cap="none" spc="0" normalizeH="0" baseline="0" noProof="0" dirty="0">
                  <a:ln>
                    <a:noFill/>
                  </a:ln>
                  <a:solidFill>
                    <a:srgbClr val="E06666"/>
                  </a:solidFill>
                  <a:effectLst/>
                  <a:uLnTx/>
                  <a:uFillTx/>
                  <a:latin typeface="Consolas"/>
                  <a:ea typeface="Consolas"/>
                  <a:cs typeface="Consolas"/>
                  <a:sym typeface="Consolas"/>
                </a:rPr>
                <a:t>"NOMBRE_TABLA";</a:t>
              </a:r>
              <a:endParaRPr kumimoji="0" sz="1600" b="0" i="0" u="none" strike="noStrike" kern="0" cap="none" spc="0" normalizeH="0" baseline="0" noProof="0" dirty="0">
                <a:ln>
                  <a:noFill/>
                </a:ln>
                <a:solidFill>
                  <a:srgbClr val="E06666"/>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endParaRPr kumimoji="0" sz="1600" b="0" i="0" u="none" strike="noStrike" kern="0" cap="none" spc="0" normalizeH="0" baseline="0" noProof="0" dirty="0">
                <a:ln>
                  <a:noFill/>
                </a:ln>
                <a:solidFill>
                  <a:srgbClr val="E06666"/>
                </a:solidFill>
                <a:effectLst/>
                <a:uLnTx/>
                <a:uFillTx/>
                <a:latin typeface="Consolas"/>
                <a:ea typeface="Consolas"/>
                <a:cs typeface="Consolas"/>
                <a:sym typeface="Consolas"/>
              </a:endParaRPr>
            </a:p>
          </p:txBody>
        </p:sp>
        <p:sp>
          <p:nvSpPr>
            <p:cNvPr id="18" name="Google Shape;270;p61">
              <a:extLst>
                <a:ext uri="{FF2B5EF4-FFF2-40B4-BE49-F238E27FC236}">
                  <a16:creationId xmlns:a16="http://schemas.microsoft.com/office/drawing/2014/main" id="{F1E17BD0-A256-4642-829E-BA45E1499724}"/>
                </a:ext>
              </a:extLst>
            </p:cNvPr>
            <p:cNvSpPr/>
            <p:nvPr/>
          </p:nvSpPr>
          <p:spPr>
            <a:xfrm>
              <a:off x="630644" y="2191947"/>
              <a:ext cx="485400" cy="5307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400" b="0" i="0" u="none" strike="noStrike" kern="0" cap="none" spc="0" normalizeH="0" baseline="0" noProof="0">
                  <a:ln>
                    <a:noFill/>
                  </a:ln>
                  <a:solidFill>
                    <a:srgbClr val="FFFFFF"/>
                  </a:solidFill>
                  <a:effectLst/>
                  <a:uLnTx/>
                  <a:uFillTx/>
                  <a:latin typeface="Consolas"/>
                  <a:ea typeface="Consolas"/>
                  <a:cs typeface="Consolas"/>
                  <a:sym typeface="Consolas"/>
                </a:rPr>
                <a:t>SQL</a:t>
              </a:r>
              <a:endParaRPr kumimoji="0" sz="1400" b="0" i="0" u="none" strike="noStrike" kern="0" cap="none" spc="0" normalizeH="0" baseline="0" noProof="0">
                <a:ln>
                  <a:noFill/>
                </a:ln>
                <a:solidFill>
                  <a:srgbClr val="FFFFFF"/>
                </a:solidFill>
                <a:effectLst/>
                <a:uLnTx/>
                <a:uFillTx/>
                <a:latin typeface="Consolas"/>
                <a:ea typeface="Consolas"/>
                <a:cs typeface="Consolas"/>
                <a:sym typeface="Consola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2"/>
          <p:cNvSpPr txBox="1">
            <a:spLocks noGrp="1"/>
          </p:cNvSpPr>
          <p:nvPr>
            <p:ph type="body" idx="1"/>
          </p:nvPr>
        </p:nvSpPr>
        <p:spPr>
          <a:xfrm>
            <a:off x="1246516" y="762312"/>
            <a:ext cx="6283800" cy="97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 sz="1600" dirty="0">
                <a:solidFill>
                  <a:srgbClr val="3F3F3F"/>
                </a:solidFill>
                <a:latin typeface="Open Sans"/>
                <a:ea typeface="Open Sans"/>
                <a:cs typeface="Open Sans"/>
                <a:sym typeface="Open Sans"/>
              </a:rPr>
              <a:t>Si requiere almacenar volúmenes de texto muy grandes, pero son menores a 8000 caracteres, usemos el tipo de dato VARCHAR en lugar de TEXT.</a:t>
            </a:r>
            <a:endParaRPr sz="1600" dirty="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dirty="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dirty="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dirty="0">
              <a:solidFill>
                <a:srgbClr val="3F3F3F"/>
              </a:solidFill>
              <a:latin typeface="Open Sans"/>
              <a:ea typeface="Open Sans"/>
              <a:cs typeface="Open Sans"/>
              <a:sym typeface="Open Sans"/>
            </a:endParaRPr>
          </a:p>
        </p:txBody>
      </p:sp>
      <p:sp>
        <p:nvSpPr>
          <p:cNvPr id="199" name="Google Shape;199;p62"/>
          <p:cNvSpPr txBox="1">
            <a:spLocks noGrp="1"/>
          </p:cNvSpPr>
          <p:nvPr>
            <p:ph type="title"/>
          </p:nvPr>
        </p:nvSpPr>
        <p:spPr>
          <a:xfrm>
            <a:off x="718200" y="141325"/>
            <a:ext cx="7707600" cy="854100"/>
          </a:xfrm>
          <a:prstGeom prst="rect">
            <a:avLst/>
          </a:prstGeom>
        </p:spPr>
        <p:txBody>
          <a:bodyPr spcFirstLastPara="1" wrap="square" lIns="82275" tIns="41125" rIns="82275" bIns="41125" anchor="ctr" anchorCtr="0">
            <a:noAutofit/>
          </a:bodyPr>
          <a:lstStyle/>
          <a:p>
            <a:pPr marL="457200" lvl="0" indent="-381000" algn="l" rtl="0">
              <a:spcBef>
                <a:spcPts val="0"/>
              </a:spcBef>
              <a:spcAft>
                <a:spcPts val="0"/>
              </a:spcAft>
              <a:buSzPts val="2400"/>
              <a:buChar char="●"/>
            </a:pPr>
            <a:r>
              <a:rPr lang="es" sz="2000" dirty="0"/>
              <a:t>Intentemos utilizar VARCHAR en vez de TEXT.</a:t>
            </a:r>
            <a:endParaRPr sz="2000" dirty="0"/>
          </a:p>
        </p:txBody>
      </p:sp>
      <p:sp>
        <p:nvSpPr>
          <p:cNvPr id="200" name="Google Shape;200;p62"/>
          <p:cNvSpPr txBox="1">
            <a:spLocks noGrp="1"/>
          </p:cNvSpPr>
          <p:nvPr>
            <p:ph type="title"/>
          </p:nvPr>
        </p:nvSpPr>
        <p:spPr>
          <a:xfrm>
            <a:off x="718200" y="1887773"/>
            <a:ext cx="7707600" cy="854100"/>
          </a:xfrm>
          <a:prstGeom prst="rect">
            <a:avLst/>
          </a:prstGeom>
        </p:spPr>
        <p:txBody>
          <a:bodyPr spcFirstLastPara="1" wrap="square" lIns="82275" tIns="41125" rIns="82275" bIns="41125" anchor="ctr" anchorCtr="0">
            <a:noAutofit/>
          </a:bodyPr>
          <a:lstStyle/>
          <a:p>
            <a:pPr marL="457200" lvl="0" indent="-381000" algn="l" rtl="0">
              <a:spcBef>
                <a:spcPts val="0"/>
              </a:spcBef>
              <a:spcAft>
                <a:spcPts val="0"/>
              </a:spcAft>
              <a:buSzPts val="2400"/>
              <a:buChar char="●"/>
            </a:pPr>
            <a:r>
              <a:rPr lang="es" sz="2000" dirty="0"/>
              <a:t>Evalúemos cuidadosamente el uso de CHAR y VARCHAR.</a:t>
            </a:r>
            <a:endParaRPr sz="2000" dirty="0"/>
          </a:p>
        </p:txBody>
      </p:sp>
      <p:sp>
        <p:nvSpPr>
          <p:cNvPr id="201" name="Google Shape;201;p62"/>
          <p:cNvSpPr txBox="1">
            <a:spLocks noGrp="1"/>
          </p:cNvSpPr>
          <p:nvPr>
            <p:ph type="body" idx="2"/>
          </p:nvPr>
        </p:nvSpPr>
        <p:spPr>
          <a:xfrm>
            <a:off x="1246516" y="2571750"/>
            <a:ext cx="6878400" cy="19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 sz="1600" dirty="0">
                <a:solidFill>
                  <a:srgbClr val="3F3F3F"/>
                </a:solidFill>
                <a:latin typeface="Open Sans"/>
                <a:ea typeface="Open Sans"/>
                <a:cs typeface="Open Sans"/>
                <a:sym typeface="Open Sans"/>
              </a:rPr>
              <a:t>El uso de CHAR y VARCHAR depende de si el campo en el que se va a usar varía mucho o no de tamaño. Esto para sopesar rendimiento de velocidad sobre rendimiento de almacenamiento. El motor de SQL procesa más rápido las columnas de longitud fija. Usemos CHAR para columnas de poca variación en longitud y VARCHAR para aquellas que no tienen una longitud estable o promedio.</a:t>
            </a:r>
            <a:endParaRPr sz="1600" dirty="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dirty="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dirty="0">
              <a:solidFill>
                <a:srgbClr val="3F3F3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3"/>
          <p:cNvSpPr txBox="1"/>
          <p:nvPr/>
        </p:nvSpPr>
        <p:spPr>
          <a:xfrm>
            <a:off x="717750" y="244275"/>
            <a:ext cx="7707600" cy="627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endParaRPr sz="3000" b="1">
              <a:solidFill>
                <a:srgbClr val="EC183F"/>
              </a:solidFill>
              <a:latin typeface="Rajdhani"/>
              <a:ea typeface="Rajdhani"/>
              <a:cs typeface="Rajdhani"/>
              <a:sym typeface="Rajdhani"/>
            </a:endParaRPr>
          </a:p>
        </p:txBody>
      </p:sp>
      <p:sp>
        <p:nvSpPr>
          <p:cNvPr id="207" name="Google Shape;207;p63"/>
          <p:cNvSpPr txBox="1">
            <a:spLocks noGrp="1"/>
          </p:cNvSpPr>
          <p:nvPr>
            <p:ph type="title"/>
          </p:nvPr>
        </p:nvSpPr>
        <p:spPr>
          <a:xfrm>
            <a:off x="717750" y="262246"/>
            <a:ext cx="7707600" cy="854100"/>
          </a:xfrm>
          <a:prstGeom prst="rect">
            <a:avLst/>
          </a:prstGeom>
        </p:spPr>
        <p:txBody>
          <a:bodyPr spcFirstLastPara="1" wrap="square" lIns="82275" tIns="41125" rIns="82275" bIns="41125" anchor="ctr" anchorCtr="0">
            <a:noAutofit/>
          </a:bodyPr>
          <a:lstStyle/>
          <a:p>
            <a:pPr marL="457200" lvl="0" indent="-381000" algn="l" rtl="0">
              <a:spcBef>
                <a:spcPts val="0"/>
              </a:spcBef>
              <a:spcAft>
                <a:spcPts val="0"/>
              </a:spcAft>
              <a:buSzPts val="2400"/>
              <a:buChar char="●"/>
            </a:pPr>
            <a:r>
              <a:rPr lang="es" sz="2000" dirty="0"/>
              <a:t>No usemos columnas con tipos de datos FLOAT, REAL o DATETIME como FOREIGN KEY.</a:t>
            </a:r>
            <a:endParaRPr sz="2000" dirty="0"/>
          </a:p>
        </p:txBody>
      </p:sp>
      <p:sp>
        <p:nvSpPr>
          <p:cNvPr id="208" name="Google Shape;208;p63"/>
          <p:cNvSpPr txBox="1">
            <a:spLocks noGrp="1"/>
          </p:cNvSpPr>
          <p:nvPr>
            <p:ph type="title"/>
          </p:nvPr>
        </p:nvSpPr>
        <p:spPr>
          <a:xfrm>
            <a:off x="717750" y="1009932"/>
            <a:ext cx="7707600" cy="854100"/>
          </a:xfrm>
          <a:prstGeom prst="rect">
            <a:avLst/>
          </a:prstGeom>
        </p:spPr>
        <p:txBody>
          <a:bodyPr spcFirstLastPara="1" wrap="square" lIns="82275" tIns="41125" rIns="82275" bIns="41125" anchor="ctr" anchorCtr="0">
            <a:noAutofit/>
          </a:bodyPr>
          <a:lstStyle/>
          <a:p>
            <a:pPr marL="457200" lvl="0" indent="-381000" algn="l" rtl="0">
              <a:spcBef>
                <a:spcPts val="0"/>
              </a:spcBef>
              <a:spcAft>
                <a:spcPts val="0"/>
              </a:spcAft>
              <a:buSzPts val="2400"/>
              <a:buChar char="●"/>
            </a:pPr>
            <a:r>
              <a:rPr lang="es" sz="2000" dirty="0"/>
              <a:t>Usemos CONSTRAINT para mantener la integridad de los datos.</a:t>
            </a:r>
            <a:endParaRPr sz="2000" dirty="0"/>
          </a:p>
        </p:txBody>
      </p:sp>
      <p:sp>
        <p:nvSpPr>
          <p:cNvPr id="209" name="Google Shape;209;p63"/>
          <p:cNvSpPr txBox="1">
            <a:spLocks noGrp="1"/>
          </p:cNvSpPr>
          <p:nvPr>
            <p:ph type="title"/>
          </p:nvPr>
        </p:nvSpPr>
        <p:spPr>
          <a:xfrm>
            <a:off x="717750" y="1864032"/>
            <a:ext cx="7707600" cy="854100"/>
          </a:xfrm>
          <a:prstGeom prst="rect">
            <a:avLst/>
          </a:prstGeom>
        </p:spPr>
        <p:txBody>
          <a:bodyPr spcFirstLastPara="1" wrap="square" lIns="82275" tIns="41125" rIns="82275" bIns="41125" anchor="ctr" anchorCtr="0">
            <a:noAutofit/>
          </a:bodyPr>
          <a:lstStyle/>
          <a:p>
            <a:pPr marL="457200" lvl="0" indent="-381000" algn="l" rtl="0">
              <a:spcBef>
                <a:spcPts val="0"/>
              </a:spcBef>
              <a:spcAft>
                <a:spcPts val="0"/>
              </a:spcAft>
              <a:buSzPts val="2400"/>
              <a:buChar char="●"/>
            </a:pPr>
            <a:r>
              <a:rPr lang="es" sz="2000" dirty="0"/>
              <a:t>Evitemos claves primarias COMPUESTAS.</a:t>
            </a:r>
            <a:endParaRPr sz="2000" dirty="0"/>
          </a:p>
        </p:txBody>
      </p:sp>
      <p:sp>
        <p:nvSpPr>
          <p:cNvPr id="210" name="Google Shape;210;p63"/>
          <p:cNvSpPr txBox="1">
            <a:spLocks noGrp="1"/>
          </p:cNvSpPr>
          <p:nvPr>
            <p:ph type="body" idx="1"/>
          </p:nvPr>
        </p:nvSpPr>
        <p:spPr>
          <a:xfrm>
            <a:off x="1132316" y="2571750"/>
            <a:ext cx="7107300" cy="198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 sz="1600" dirty="0">
                <a:solidFill>
                  <a:srgbClr val="3F3F3F"/>
                </a:solidFill>
                <a:latin typeface="Open Sans"/>
                <a:ea typeface="Open Sans"/>
                <a:cs typeface="Open Sans"/>
                <a:sym typeface="Open Sans"/>
              </a:rPr>
              <a:t>Tengamos en cuenta que si esperamos que nuestra tabla con una clave primaria compuesta tenga millones de filas, el rendimiento de la operación CRUD está muy degradado. </a:t>
            </a:r>
            <a:br>
              <a:rPr lang="es" sz="1600" dirty="0">
                <a:solidFill>
                  <a:srgbClr val="3F3F3F"/>
                </a:solidFill>
                <a:latin typeface="Open Sans"/>
                <a:ea typeface="Open Sans"/>
                <a:cs typeface="Open Sans"/>
                <a:sym typeface="Open Sans"/>
              </a:rPr>
            </a:br>
            <a:r>
              <a:rPr lang="es" sz="1600" dirty="0">
                <a:solidFill>
                  <a:srgbClr val="3F3F3F"/>
                </a:solidFill>
                <a:latin typeface="Open Sans"/>
                <a:ea typeface="Open Sans"/>
                <a:cs typeface="Open Sans"/>
                <a:sym typeface="Open Sans"/>
              </a:rPr>
              <a:t>En ese caso, es mucho mejor usar una clave primaria ID simple que tenga un índice lo suficientemente compacto y establezca las restricciones de motor de bases de datos necesarias para mantener la singularidad.</a:t>
            </a:r>
            <a:endParaRPr sz="1600" dirty="0">
              <a:solidFill>
                <a:srgbClr val="3F3F3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14"/>
        <p:cNvGrpSpPr/>
        <p:nvPr/>
      </p:nvGrpSpPr>
      <p:grpSpPr>
        <a:xfrm>
          <a:off x="0" y="0"/>
          <a:ext cx="0" cy="0"/>
          <a:chOff x="0" y="0"/>
          <a:chExt cx="0" cy="0"/>
        </a:xfrm>
      </p:grpSpPr>
      <p:sp>
        <p:nvSpPr>
          <p:cNvPr id="215" name="Google Shape;215;p64"/>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SELECT</a:t>
            </a:r>
            <a:endParaRPr sz="3700" b="1">
              <a:solidFill>
                <a:srgbClr val="FFFFFF"/>
              </a:solidFill>
              <a:latin typeface="Rajdhani"/>
              <a:ea typeface="Rajdhani"/>
              <a:cs typeface="Rajdhani"/>
              <a:sym typeface="Rajdhani"/>
            </a:endParaRPr>
          </a:p>
        </p:txBody>
      </p:sp>
      <p:sp>
        <p:nvSpPr>
          <p:cNvPr id="216" name="Google Shape;216;p64"/>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217" name="Google Shape;217;p64"/>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65"/>
          <p:cNvSpPr txBox="1">
            <a:spLocks noGrp="1"/>
          </p:cNvSpPr>
          <p:nvPr>
            <p:ph type="body" idx="1"/>
          </p:nvPr>
        </p:nvSpPr>
        <p:spPr>
          <a:xfrm>
            <a:off x="1251150" y="527558"/>
            <a:ext cx="6546300" cy="106203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None/>
            </a:pPr>
            <a:r>
              <a:rPr lang="es" sz="1600" dirty="0">
                <a:solidFill>
                  <a:srgbClr val="3F3F3F"/>
                </a:solidFill>
                <a:latin typeface="Open Sans"/>
                <a:ea typeface="Open Sans"/>
                <a:cs typeface="Open Sans"/>
                <a:sym typeface="Open Sans"/>
              </a:rPr>
              <a:t>Este debe omitirse y en su lugar especificarse los campos que sean necesario traerse. El uso del comodín impide, además, un uso efectivo de forma eficiente de los índices.</a:t>
            </a:r>
            <a:endParaRPr sz="1600" dirty="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dirty="0">
              <a:solidFill>
                <a:srgbClr val="3F3F3F"/>
              </a:solidFill>
              <a:latin typeface="Open Sans"/>
              <a:ea typeface="Open Sans"/>
              <a:cs typeface="Open Sans"/>
              <a:sym typeface="Open Sans"/>
            </a:endParaRPr>
          </a:p>
        </p:txBody>
      </p:sp>
      <p:sp>
        <p:nvSpPr>
          <p:cNvPr id="223" name="Google Shape;223;p65"/>
          <p:cNvSpPr txBox="1">
            <a:spLocks noGrp="1"/>
          </p:cNvSpPr>
          <p:nvPr>
            <p:ph type="title"/>
          </p:nvPr>
        </p:nvSpPr>
        <p:spPr>
          <a:xfrm>
            <a:off x="718200" y="223824"/>
            <a:ext cx="7707600" cy="406267"/>
          </a:xfrm>
          <a:prstGeom prst="rect">
            <a:avLst/>
          </a:prstGeom>
        </p:spPr>
        <p:txBody>
          <a:bodyPr spcFirstLastPara="1" wrap="square" lIns="82275" tIns="41125" rIns="82275" bIns="41125" anchor="ctr" anchorCtr="0">
            <a:noAutofit/>
          </a:bodyPr>
          <a:lstStyle/>
          <a:p>
            <a:pPr marL="457200" lvl="0" indent="-381000" algn="l" rtl="0">
              <a:spcBef>
                <a:spcPts val="0"/>
              </a:spcBef>
              <a:spcAft>
                <a:spcPts val="0"/>
              </a:spcAft>
              <a:buSzPts val="2400"/>
              <a:buChar char="●"/>
            </a:pPr>
            <a:r>
              <a:rPr lang="es" sz="2000" dirty="0"/>
              <a:t>Evitemos usar SELECT * FROM tabla.</a:t>
            </a:r>
            <a:endParaRPr sz="2000" dirty="0"/>
          </a:p>
        </p:txBody>
      </p:sp>
      <p:sp>
        <p:nvSpPr>
          <p:cNvPr id="224" name="Google Shape;224;p65"/>
          <p:cNvSpPr txBox="1">
            <a:spLocks noGrp="1"/>
          </p:cNvSpPr>
          <p:nvPr>
            <p:ph type="title"/>
          </p:nvPr>
        </p:nvSpPr>
        <p:spPr>
          <a:xfrm>
            <a:off x="718200" y="1736999"/>
            <a:ext cx="7707600" cy="406267"/>
          </a:xfrm>
          <a:prstGeom prst="rect">
            <a:avLst/>
          </a:prstGeom>
        </p:spPr>
        <p:txBody>
          <a:bodyPr spcFirstLastPara="1" wrap="square" lIns="82275" tIns="41125" rIns="82275" bIns="41125" anchor="ctr" anchorCtr="0">
            <a:noAutofit/>
          </a:bodyPr>
          <a:lstStyle/>
          <a:p>
            <a:pPr marL="457200" lvl="0" indent="-381000" algn="l" rtl="0">
              <a:spcBef>
                <a:spcPts val="0"/>
              </a:spcBef>
              <a:spcAft>
                <a:spcPts val="0"/>
              </a:spcAft>
              <a:buSzPts val="2400"/>
              <a:buChar char="●"/>
            </a:pPr>
            <a:r>
              <a:rPr lang="es" sz="2000" dirty="0"/>
              <a:t>Anteponer el ALIAS de la tabla a cada columna.</a:t>
            </a:r>
            <a:endParaRPr sz="2000" dirty="0"/>
          </a:p>
        </p:txBody>
      </p:sp>
      <p:sp>
        <p:nvSpPr>
          <p:cNvPr id="225" name="Google Shape;225;p65"/>
          <p:cNvSpPr txBox="1">
            <a:spLocks noGrp="1"/>
          </p:cNvSpPr>
          <p:nvPr>
            <p:ph type="body" idx="2"/>
          </p:nvPr>
        </p:nvSpPr>
        <p:spPr>
          <a:xfrm>
            <a:off x="1251150" y="2031467"/>
            <a:ext cx="7057500" cy="96876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None/>
            </a:pPr>
            <a:r>
              <a:rPr lang="es" sz="1600" dirty="0">
                <a:solidFill>
                  <a:srgbClr val="3F3F3F"/>
                </a:solidFill>
                <a:latin typeface="Open Sans"/>
                <a:ea typeface="Open Sans"/>
                <a:cs typeface="Open Sans"/>
                <a:sym typeface="Open Sans"/>
              </a:rPr>
              <a:t>Especificar el alias de la tabla delante de cada campo definido en el SELECT ahorra tiempo al motor de tener que buscar a qué tabla pertenece el campo especificado.</a:t>
            </a:r>
            <a:endParaRPr sz="1600" dirty="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dirty="0">
              <a:solidFill>
                <a:srgbClr val="3F3F3F"/>
              </a:solidFill>
              <a:latin typeface="Open Sans"/>
              <a:ea typeface="Open Sans"/>
              <a:cs typeface="Open Sans"/>
              <a:sym typeface="Open Sans"/>
            </a:endParaRPr>
          </a:p>
        </p:txBody>
      </p:sp>
      <p:sp>
        <p:nvSpPr>
          <p:cNvPr id="8" name="Google Shape;232;p66">
            <a:extLst>
              <a:ext uri="{FF2B5EF4-FFF2-40B4-BE49-F238E27FC236}">
                <a16:creationId xmlns:a16="http://schemas.microsoft.com/office/drawing/2014/main" id="{B328DCE3-7378-4FEE-9EFE-57C251BE6198}"/>
              </a:ext>
            </a:extLst>
          </p:cNvPr>
          <p:cNvSpPr txBox="1">
            <a:spLocks/>
          </p:cNvSpPr>
          <p:nvPr/>
        </p:nvSpPr>
        <p:spPr>
          <a:xfrm>
            <a:off x="718200" y="3124251"/>
            <a:ext cx="8064650" cy="854100"/>
          </a:xfrm>
          <a:prstGeom prst="rect">
            <a:avLst/>
          </a:prstGeom>
          <a:noFill/>
          <a:ln>
            <a:noFill/>
          </a:ln>
        </p:spPr>
        <p:txBody>
          <a:bodyPr spcFirstLastPara="1" wrap="square" lIns="82275" tIns="41125" rIns="82275" bIns="411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1pPr>
            <a:lvl2pPr marR="0" lvl="1"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2pPr>
            <a:lvl3pPr marR="0" lvl="2"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3pPr>
            <a:lvl4pPr marR="0" lvl="3"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4pPr>
            <a:lvl5pPr marR="0" lvl="4"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5pPr>
            <a:lvl6pPr marR="0" lvl="5"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6pPr>
            <a:lvl7pPr marR="0" lvl="6"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7pPr>
            <a:lvl8pPr marR="0" lvl="7"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8pPr>
            <a:lvl9pPr marR="0" lvl="8"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9pPr>
          </a:lstStyle>
          <a:p>
            <a:pPr marL="457200" indent="-381000">
              <a:buSzPts val="2400"/>
              <a:buFont typeface="Rajdhani"/>
              <a:buChar char="●"/>
            </a:pPr>
            <a:r>
              <a:rPr lang="es-ES" sz="2000" dirty="0"/>
              <a:t>Evitemos en la medida de lo posible el uso de GROUP BY, DISTINCT y ORDER BY.</a:t>
            </a:r>
          </a:p>
        </p:txBody>
      </p:sp>
      <p:sp>
        <p:nvSpPr>
          <p:cNvPr id="9" name="Google Shape;231;p66">
            <a:extLst>
              <a:ext uri="{FF2B5EF4-FFF2-40B4-BE49-F238E27FC236}">
                <a16:creationId xmlns:a16="http://schemas.microsoft.com/office/drawing/2014/main" id="{995260A2-A525-47B3-A502-9A2AE9A89D7A}"/>
              </a:ext>
            </a:extLst>
          </p:cNvPr>
          <p:cNvSpPr txBox="1">
            <a:spLocks/>
          </p:cNvSpPr>
          <p:nvPr/>
        </p:nvSpPr>
        <p:spPr>
          <a:xfrm>
            <a:off x="1251150" y="3707386"/>
            <a:ext cx="7707600" cy="1002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spcBef>
                <a:spcPts val="600"/>
              </a:spcBef>
            </a:pPr>
            <a:r>
              <a:rPr lang="es-ES" sz="1600" dirty="0">
                <a:solidFill>
                  <a:srgbClr val="3F3F3F"/>
                </a:solidFill>
                <a:latin typeface="Open Sans"/>
                <a:ea typeface="Open Sans"/>
                <a:cs typeface="Open Sans"/>
                <a:sym typeface="Open Sans"/>
              </a:rPr>
              <a:t>Dado que consume una elevada cantidad de recursos, consideremos si es realmente necesario usarlo o si, por otro lado, se puede dejar el ordenamiento de los resultados a la aplicación que recibirá los datos.</a:t>
            </a:r>
          </a:p>
          <a:p>
            <a:pPr>
              <a:spcBef>
                <a:spcPts val="600"/>
              </a:spcBef>
            </a:pPr>
            <a:endParaRPr lang="es-ES" sz="1600" dirty="0">
              <a:solidFill>
                <a:srgbClr val="3F3F3F"/>
              </a:solidFill>
              <a:latin typeface="Open Sans"/>
              <a:ea typeface="Open Sans"/>
              <a:cs typeface="Open Sans"/>
              <a:sym typeface="Open Sans"/>
            </a:endParaRPr>
          </a:p>
          <a:p>
            <a:pPr>
              <a:spcBef>
                <a:spcPts val="600"/>
              </a:spcBef>
            </a:pPr>
            <a:r>
              <a:rPr lang="es-ES" sz="1600" dirty="0">
                <a:solidFill>
                  <a:srgbClr val="3F3F3F"/>
                </a:solidFill>
                <a:latin typeface="Open Sans"/>
                <a:ea typeface="Open Sans"/>
                <a:cs typeface="Open Sans"/>
                <a:sym typeface="Open Sans"/>
              </a:rPr>
              <a:t> </a:t>
            </a:r>
          </a:p>
          <a:p>
            <a:pPr>
              <a:spcBef>
                <a:spcPts val="600"/>
              </a:spcBef>
            </a:pPr>
            <a:endParaRPr lang="es-ES" sz="1600" dirty="0">
              <a:solidFill>
                <a:srgbClr val="3F3F3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6"/>
        <p:cNvGrpSpPr/>
        <p:nvPr/>
      </p:nvGrpSpPr>
      <p:grpSpPr>
        <a:xfrm>
          <a:off x="0" y="0"/>
          <a:ext cx="0" cy="0"/>
          <a:chOff x="0" y="0"/>
          <a:chExt cx="0" cy="0"/>
        </a:xfrm>
      </p:grpSpPr>
      <p:sp>
        <p:nvSpPr>
          <p:cNvPr id="237" name="Google Shape;237;p67"/>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WHERE</a:t>
            </a:r>
            <a:endParaRPr sz="3700" b="1">
              <a:solidFill>
                <a:srgbClr val="FFFFFF"/>
              </a:solidFill>
              <a:latin typeface="Rajdhani"/>
              <a:ea typeface="Rajdhani"/>
              <a:cs typeface="Rajdhani"/>
              <a:sym typeface="Rajdhani"/>
            </a:endParaRPr>
          </a:p>
        </p:txBody>
      </p:sp>
      <p:sp>
        <p:nvSpPr>
          <p:cNvPr id="238" name="Google Shape;238;p67"/>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239" name="Google Shape;239;p67"/>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68"/>
          <p:cNvSpPr txBox="1">
            <a:spLocks noGrp="1"/>
          </p:cNvSpPr>
          <p:nvPr>
            <p:ph type="body" idx="1"/>
          </p:nvPr>
        </p:nvSpPr>
        <p:spPr>
          <a:xfrm>
            <a:off x="1098750" y="391755"/>
            <a:ext cx="6597000" cy="1578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None/>
            </a:pPr>
            <a:r>
              <a:rPr lang="es" sz="1600" dirty="0">
                <a:solidFill>
                  <a:srgbClr val="3F3F3F"/>
                </a:solidFill>
                <a:latin typeface="Open Sans"/>
                <a:ea typeface="Open Sans"/>
                <a:cs typeface="Open Sans"/>
                <a:sym typeface="Open Sans"/>
              </a:rPr>
              <a:t>En el caso de que se use la instrucción LIKE, no usemos el comodín “%” al inicio de la cadena a buscar. Esto debido a que si se aplica, la búsqueda tendría que leer todos los datos de la tabla o tablas involucradas para responder a la consulta. Se recomienda que existan al menos tres caracteres antes del comodín.</a:t>
            </a:r>
            <a:endParaRPr sz="1600" dirty="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dirty="0">
              <a:solidFill>
                <a:srgbClr val="3F3F3F"/>
              </a:solidFill>
              <a:latin typeface="Open Sans"/>
              <a:ea typeface="Open Sans"/>
              <a:cs typeface="Open Sans"/>
              <a:sym typeface="Open Sans"/>
            </a:endParaRPr>
          </a:p>
        </p:txBody>
      </p:sp>
      <p:sp>
        <p:nvSpPr>
          <p:cNvPr id="246" name="Google Shape;246;p68"/>
          <p:cNvSpPr txBox="1">
            <a:spLocks noGrp="1"/>
          </p:cNvSpPr>
          <p:nvPr>
            <p:ph type="title"/>
          </p:nvPr>
        </p:nvSpPr>
        <p:spPr>
          <a:xfrm>
            <a:off x="543450" y="148703"/>
            <a:ext cx="7707600" cy="457084"/>
          </a:xfrm>
          <a:prstGeom prst="rect">
            <a:avLst/>
          </a:prstGeom>
        </p:spPr>
        <p:txBody>
          <a:bodyPr spcFirstLastPara="1" wrap="square" lIns="82275" tIns="41125" rIns="82275" bIns="41125" anchor="ctr" anchorCtr="0">
            <a:noAutofit/>
          </a:bodyPr>
          <a:lstStyle/>
          <a:p>
            <a:pPr marL="457200" lvl="0" indent="-381000" algn="l" rtl="0">
              <a:spcBef>
                <a:spcPts val="0"/>
              </a:spcBef>
              <a:spcAft>
                <a:spcPts val="0"/>
              </a:spcAft>
              <a:buSzPts val="2400"/>
              <a:buChar char="●"/>
            </a:pPr>
            <a:r>
              <a:rPr lang="es" sz="2000" dirty="0"/>
              <a:t>Evitemos usar de Wilcards en LIKE como “%valor%” </a:t>
            </a:r>
            <a:endParaRPr sz="2000" dirty="0"/>
          </a:p>
        </p:txBody>
      </p:sp>
      <p:sp>
        <p:nvSpPr>
          <p:cNvPr id="247" name="Google Shape;247;p68"/>
          <p:cNvSpPr txBox="1">
            <a:spLocks noGrp="1"/>
          </p:cNvSpPr>
          <p:nvPr>
            <p:ph type="title"/>
          </p:nvPr>
        </p:nvSpPr>
        <p:spPr>
          <a:xfrm>
            <a:off x="543450" y="2098605"/>
            <a:ext cx="7707600" cy="473145"/>
          </a:xfrm>
          <a:prstGeom prst="rect">
            <a:avLst/>
          </a:prstGeom>
        </p:spPr>
        <p:txBody>
          <a:bodyPr spcFirstLastPara="1" wrap="square" lIns="82275" tIns="41125" rIns="82275" bIns="41125" anchor="ctr" anchorCtr="0">
            <a:noAutofit/>
          </a:bodyPr>
          <a:lstStyle/>
          <a:p>
            <a:pPr marL="457200" lvl="0" indent="-381000" algn="l" rtl="0">
              <a:spcBef>
                <a:spcPts val="0"/>
              </a:spcBef>
              <a:spcAft>
                <a:spcPts val="0"/>
              </a:spcAft>
              <a:buSzPts val="2400"/>
              <a:buChar char="●"/>
            </a:pPr>
            <a:r>
              <a:rPr lang="es" sz="2000" dirty="0"/>
              <a:t>Evitar usar IN, es mejor EXISTS</a:t>
            </a:r>
            <a:endParaRPr sz="2000" dirty="0"/>
          </a:p>
        </p:txBody>
      </p:sp>
      <p:sp>
        <p:nvSpPr>
          <p:cNvPr id="248" name="Google Shape;248;p68"/>
          <p:cNvSpPr txBox="1">
            <a:spLocks noGrp="1"/>
          </p:cNvSpPr>
          <p:nvPr>
            <p:ph type="body" idx="2"/>
          </p:nvPr>
        </p:nvSpPr>
        <p:spPr>
          <a:xfrm>
            <a:off x="1098750" y="2432893"/>
            <a:ext cx="6426600" cy="4731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s" sz="1600" dirty="0">
                <a:solidFill>
                  <a:srgbClr val="3F3F3F"/>
                </a:solidFill>
                <a:latin typeface="Open Sans"/>
                <a:ea typeface="Open Sans"/>
                <a:cs typeface="Open Sans"/>
                <a:sym typeface="Open Sans"/>
              </a:rPr>
              <a:t>Promover el uso de EXISTS y NOT EXISTS, en lugar de IN y NOT IN.</a:t>
            </a:r>
            <a:endParaRPr sz="1600" dirty="0">
              <a:solidFill>
                <a:srgbClr val="3F3F3F"/>
              </a:solidFill>
              <a:latin typeface="Open Sans"/>
              <a:ea typeface="Open Sans"/>
              <a:cs typeface="Open Sans"/>
              <a:sym typeface="Open Sans"/>
            </a:endParaRPr>
          </a:p>
          <a:p>
            <a:pPr marL="0" marR="0" lvl="0" indent="0" algn="l" rtl="0">
              <a:lnSpc>
                <a:spcPct val="100000"/>
              </a:lnSpc>
              <a:spcBef>
                <a:spcPts val="600"/>
              </a:spcBef>
              <a:spcAft>
                <a:spcPts val="0"/>
              </a:spcAft>
              <a:buNone/>
            </a:pPr>
            <a:endParaRPr sz="1600" dirty="0">
              <a:solidFill>
                <a:srgbClr val="3F3F3F"/>
              </a:solidFill>
              <a:latin typeface="Open Sans"/>
              <a:ea typeface="Open Sans"/>
              <a:cs typeface="Open Sans"/>
              <a:sym typeface="Open Sans"/>
            </a:endParaRPr>
          </a:p>
        </p:txBody>
      </p:sp>
      <p:sp>
        <p:nvSpPr>
          <p:cNvPr id="7" name="Google Shape;254;p69">
            <a:extLst>
              <a:ext uri="{FF2B5EF4-FFF2-40B4-BE49-F238E27FC236}">
                <a16:creationId xmlns:a16="http://schemas.microsoft.com/office/drawing/2014/main" id="{97427F5D-4895-48A7-96F8-C5A4ED6AC024}"/>
              </a:ext>
            </a:extLst>
          </p:cNvPr>
          <p:cNvSpPr txBox="1">
            <a:spLocks/>
          </p:cNvSpPr>
          <p:nvPr/>
        </p:nvSpPr>
        <p:spPr>
          <a:xfrm>
            <a:off x="543450" y="2906038"/>
            <a:ext cx="7707600" cy="854100"/>
          </a:xfrm>
          <a:prstGeom prst="rect">
            <a:avLst/>
          </a:prstGeom>
          <a:noFill/>
          <a:ln>
            <a:noFill/>
          </a:ln>
        </p:spPr>
        <p:txBody>
          <a:bodyPr spcFirstLastPara="1" wrap="square" lIns="82275" tIns="41125" rIns="82275" bIns="411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1pPr>
            <a:lvl2pPr marR="0" lvl="1"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2pPr>
            <a:lvl3pPr marR="0" lvl="2"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3pPr>
            <a:lvl4pPr marR="0" lvl="3"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4pPr>
            <a:lvl5pPr marR="0" lvl="4"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5pPr>
            <a:lvl6pPr marR="0" lvl="5"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6pPr>
            <a:lvl7pPr marR="0" lvl="6"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7pPr>
            <a:lvl8pPr marR="0" lvl="7"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8pPr>
            <a:lvl9pPr marR="0" lvl="8" algn="l" rtl="0">
              <a:lnSpc>
                <a:spcPct val="100000"/>
              </a:lnSpc>
              <a:spcBef>
                <a:spcPts val="0"/>
              </a:spcBef>
              <a:spcAft>
                <a:spcPts val="0"/>
              </a:spcAft>
              <a:buClr>
                <a:srgbClr val="EC183F"/>
              </a:buClr>
              <a:buSzPts val="2700"/>
              <a:buFont typeface="Rajdhani"/>
              <a:buNone/>
              <a:defRPr sz="3000" b="1" i="0" u="none" strike="noStrike" cap="none">
                <a:solidFill>
                  <a:srgbClr val="EC183F"/>
                </a:solidFill>
                <a:latin typeface="Rajdhani"/>
                <a:ea typeface="Rajdhani"/>
                <a:cs typeface="Rajdhani"/>
                <a:sym typeface="Rajdhani"/>
              </a:defRPr>
            </a:lvl9pPr>
          </a:lstStyle>
          <a:p>
            <a:pPr marL="457200" indent="-381000">
              <a:buSzPts val="2400"/>
              <a:buFont typeface="Rajdhani"/>
              <a:buChar char="●"/>
            </a:pPr>
            <a:r>
              <a:rPr lang="es-ES" sz="2000" dirty="0"/>
              <a:t>Intente no utilizar funciones dentro de las condiciones del WHERE.</a:t>
            </a:r>
          </a:p>
        </p:txBody>
      </p:sp>
      <p:sp>
        <p:nvSpPr>
          <p:cNvPr id="8" name="Google Shape;253;p69">
            <a:extLst>
              <a:ext uri="{FF2B5EF4-FFF2-40B4-BE49-F238E27FC236}">
                <a16:creationId xmlns:a16="http://schemas.microsoft.com/office/drawing/2014/main" id="{77DAFA88-A999-4E51-B735-26EDED89D0C9}"/>
              </a:ext>
            </a:extLst>
          </p:cNvPr>
          <p:cNvSpPr txBox="1">
            <a:spLocks/>
          </p:cNvSpPr>
          <p:nvPr/>
        </p:nvSpPr>
        <p:spPr>
          <a:xfrm>
            <a:off x="1098750" y="3462873"/>
            <a:ext cx="7419845" cy="148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spcBef>
                <a:spcPts val="600"/>
              </a:spcBef>
            </a:pPr>
            <a:r>
              <a:rPr lang="es-ES" sz="1600" dirty="0">
                <a:solidFill>
                  <a:srgbClr val="3F3F3F"/>
                </a:solidFill>
                <a:latin typeface="Open Sans"/>
                <a:ea typeface="Open Sans"/>
                <a:cs typeface="Open Sans"/>
                <a:sym typeface="Open Sans"/>
              </a:rPr>
              <a:t>SQL no puede buscar eficientemente los registros cuando utiliza funciones, por ejemplo, de conversión, dentro de una columna. En las condiciones intente utilizar el formato de la columna original. </a:t>
            </a:r>
          </a:p>
          <a:p>
            <a:pPr>
              <a:spcBef>
                <a:spcPts val="600"/>
              </a:spcBef>
            </a:pPr>
            <a:endParaRPr lang="es-ES" sz="1600" dirty="0">
              <a:solidFill>
                <a:srgbClr val="3F3F3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BDSencillo clar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BDSencillo clar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BDSencillo clar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2059</Words>
  <Application>Microsoft Office PowerPoint</Application>
  <PresentationFormat>Presentación en pantalla (16:9)</PresentationFormat>
  <Paragraphs>240</Paragraphs>
  <Slides>33</Slides>
  <Notes>33</Notes>
  <HiddenSlides>0</HiddenSlides>
  <MMClips>0</MMClips>
  <ScaleCrop>false</ScaleCrop>
  <HeadingPairs>
    <vt:vector size="6" baseType="variant">
      <vt:variant>
        <vt:lpstr>Fuentes usadas</vt:lpstr>
      </vt:variant>
      <vt:variant>
        <vt:i4>4</vt:i4>
      </vt:variant>
      <vt:variant>
        <vt:lpstr>Tema</vt:lpstr>
      </vt:variant>
      <vt:variant>
        <vt:i4>6</vt:i4>
      </vt:variant>
      <vt:variant>
        <vt:lpstr>Títulos de diapositiva</vt:lpstr>
      </vt:variant>
      <vt:variant>
        <vt:i4>33</vt:i4>
      </vt:variant>
    </vt:vector>
  </HeadingPairs>
  <TitlesOfParts>
    <vt:vector size="43" baseType="lpstr">
      <vt:lpstr>Arial</vt:lpstr>
      <vt:lpstr>Consolas</vt:lpstr>
      <vt:lpstr>Open Sans</vt:lpstr>
      <vt:lpstr>Rajdhani</vt:lpstr>
      <vt:lpstr>BDSencillo claro</vt:lpstr>
      <vt:lpstr>Simple Light</vt:lpstr>
      <vt:lpstr>Simple Light</vt:lpstr>
      <vt:lpstr>1_BDSencillo claro</vt:lpstr>
      <vt:lpstr>1_Simple Light</vt:lpstr>
      <vt:lpstr>2_BDSencillo claro</vt:lpstr>
      <vt:lpstr>Buenas prácticas en SQL   Optimizamos los tiempos de ejecución de las consultas y  escribimos consultas SQL sólidas.   Cuando no las implementamos, SQL realiza el análisis sobre  toda la/s tabla/s que se están consultando.  Si la tabla tiene numerosos registros,  el tiempo en devolver el resultado  puede perjudicar a la aplicación.  </vt:lpstr>
      <vt:lpstr>Presentación de PowerPoint</vt:lpstr>
      <vt:lpstr>Presentación de PowerPoint</vt:lpstr>
      <vt:lpstr>Intentemos utilizar VARCHAR en vez de TEXT.</vt:lpstr>
      <vt:lpstr>No usemos columnas con tipos de datos FLOAT, REAL o DATETIME como FOREIGN KEY.</vt:lpstr>
      <vt:lpstr>Presentación de PowerPoint</vt:lpstr>
      <vt:lpstr>Evitemos usar SELECT * FROM tabla.</vt:lpstr>
      <vt:lpstr>Presentación de PowerPoint</vt:lpstr>
      <vt:lpstr>Evitemos usar de Wilcards en LIKE como “%valor%” </vt:lpstr>
      <vt:lpstr>Presentación de PowerPoint</vt:lpstr>
      <vt:lpstr>Utilice UNION ALL para evitar un distinct implícito</vt:lpstr>
      <vt:lpstr>Presentación de PowerPoint</vt:lpstr>
      <vt:lpstr>Usar SET NOCOUNT ON con operaciones CRUD.</vt:lpstr>
      <vt:lpstr>Orden de procesamiento de una query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Índices </vt:lpstr>
      <vt:lpstr>Presentación de PowerPoint</vt:lpstr>
      <vt:lpstr>Introducción a índices</vt:lpstr>
      <vt:lpstr>Presentación de PowerPoint</vt:lpstr>
      <vt:lpstr>Ventajas </vt:lpstr>
      <vt:lpstr>Desventajas</vt:lpstr>
      <vt:lpstr>Consideraciones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Buenas prácticas en SQL </dc:title>
  <cp:lastModifiedBy>Trinidad Faccini</cp:lastModifiedBy>
  <cp:revision>5</cp:revision>
  <dcterms:modified xsi:type="dcterms:W3CDTF">2021-05-04T03:36:30Z</dcterms:modified>
</cp:coreProperties>
</file>