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ajdhani SemiBold"/>
      <p:regular r:id="rId22"/>
      <p:bold r:id="rId23"/>
    </p:embeddedFont>
    <p:embeddedFont>
      <p:font typeface="Oswald"/>
      <p:regular r:id="rId24"/>
      <p:bold r:id="rId25"/>
    </p:embeddedFont>
    <p:embeddedFont>
      <p:font typeface="Rajdhani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CE10EA-A4F5-41B3-93AD-1019A927C61F}">
  <a:tblStyle styleId="{0ACE10EA-A4F5-41B3-93AD-1019A927C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ajdhaniSemiBold-regular.fntdata"/><Relationship Id="rId21" Type="http://schemas.openxmlformats.org/officeDocument/2006/relationships/slide" Target="slides/slide14.xml"/><Relationship Id="rId24" Type="http://schemas.openxmlformats.org/officeDocument/2006/relationships/font" Target="fonts/Oswald-regular.fntdata"/><Relationship Id="rId23" Type="http://schemas.openxmlformats.org/officeDocument/2006/relationships/font" Target="fonts/Rajdhani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jdhani-regular.fntdata"/><Relationship Id="rId25" Type="http://schemas.openxmlformats.org/officeDocument/2006/relationships/font" Target="fonts/Oswald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ajdhani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3681ec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3681ec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63681ec3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63681ec3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63681ec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63681ec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63681ec3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63681ec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globito: ¡Ooops! Hay que quitar algunos elementos de la pila de sprint.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globito: Hay que añadir algunas historias al sprint.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63681ec3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63681ec3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Globito: ¡Ooops! El equipo está desarrollando historias de baja prioridad e ignorando las de alta.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63681ec3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63681ec3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3681ec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3681ec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3681ec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3681ec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3681ec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3681ec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3681ec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3681ec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3681ec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3681ec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3681ec3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3681ec3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globito (pendiente) Cosas en las que nadie está trabajando hoy.</a:t>
            </a:r>
            <a:br>
              <a:rPr lang="es"/>
            </a:br>
            <a:r>
              <a:rPr lang="es"/>
              <a:t>Segundo globito (en curso) Cosas en las que alguien está trabajando hoy.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 globito (Terminado) Cosas en las que nadie va a seguir trabajando.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Desde el gráfico: Poner un nuevo punto a mano diariamente tras el Scrum diario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Desde las historias de usuario: Si terminamos con todas las historias antes del fin del sprint, agarramos más de acá.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 la primer flecha: Primero todos los post-its de tareas se mueven en este sentido.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 la segunda felcha: Después, las tarjetas blancas de historia se pasan a “terminado”.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3681ec3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3681ec3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63681ec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63681ec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6" name="Google Shape;7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9" name="Google Shape;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Métricas y estimaciones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/>
        </p:nvSpPr>
        <p:spPr>
          <a:xfrm>
            <a:off x="3609750" y="18000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Métricas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Scrum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5" name="Google Shape;95;p2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6" name="Google Shape;96;p2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616500" y="521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Día 12: Fin del sprint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838200" y="3499150"/>
            <a:ext cx="3887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Se completaron: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 user stories de 13p, probadas y funcionando.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mitad de las tareas de una US de 13p.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7" name="Google Shape;257;p36"/>
          <p:cNvCxnSpPr/>
          <p:nvPr/>
        </p:nvCxnSpPr>
        <p:spPr>
          <a:xfrm>
            <a:off x="5616781" y="1847931"/>
            <a:ext cx="193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6"/>
          <p:cNvSpPr/>
          <p:nvPr/>
        </p:nvSpPr>
        <p:spPr>
          <a:xfrm>
            <a:off x="1266825" y="1028700"/>
            <a:ext cx="6241500" cy="2496000"/>
          </a:xfrm>
          <a:prstGeom prst="rect">
            <a:avLst/>
          </a:prstGeom>
          <a:solidFill>
            <a:srgbClr val="FDD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9" name="Google Shape;259;p36"/>
          <p:cNvGraphicFramePr/>
          <p:nvPr/>
        </p:nvGraphicFramePr>
        <p:xfrm>
          <a:off x="1323975" y="106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{0ACE10EA-A4F5-41B3-93AD-1019A927C61F}</a:tableStyleId>
              </a:tblPr>
              <a:tblGrid>
                <a:gridCol w="1447800"/>
                <a:gridCol w="1026675"/>
                <a:gridCol w="1145025"/>
                <a:gridCol w="2565000"/>
              </a:tblGrid>
              <a:tr h="37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Pendiente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 curso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Terminado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Objetivo de Sprint: beta lista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Deposit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Migration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admin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6"/>
          <p:cNvSpPr/>
          <p:nvPr/>
        </p:nvSpPr>
        <p:spPr>
          <a:xfrm>
            <a:off x="5133975" y="1676400"/>
            <a:ext cx="2280000" cy="11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4895850" y="2805500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planificados</a:t>
            </a:r>
            <a:endParaRPr/>
          </a:p>
        </p:txBody>
      </p:sp>
      <p:sp>
        <p:nvSpPr>
          <p:cNvPr id="262" name="Google Shape;262;p36"/>
          <p:cNvSpPr txBox="1"/>
          <p:nvPr/>
        </p:nvSpPr>
        <p:spPr>
          <a:xfrm>
            <a:off x="6357975" y="282052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Siguientes</a:t>
            </a:r>
            <a:endParaRPr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558" y="1693525"/>
            <a:ext cx="1493478" cy="116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/>
          <p:nvPr/>
        </p:nvSpPr>
        <p:spPr>
          <a:xfrm rot="-987152">
            <a:off x="4601000" y="1519173"/>
            <a:ext cx="200197" cy="200197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 rot="994228">
            <a:off x="4539482" y="1714212"/>
            <a:ext cx="166202" cy="166202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/>
          <p:nvPr/>
        </p:nvSpPr>
        <p:spPr>
          <a:xfrm rot="-566720">
            <a:off x="4704092" y="1714178"/>
            <a:ext cx="166355" cy="166355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 rot="-988226">
            <a:off x="3945134" y="202460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/>
          <p:nvPr/>
        </p:nvSpPr>
        <p:spPr>
          <a:xfrm rot="995357">
            <a:off x="2306005" y="197119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/>
          <p:nvPr/>
        </p:nvSpPr>
        <p:spPr>
          <a:xfrm rot="-564909">
            <a:off x="3169758" y="204740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/>
          <p:nvPr/>
        </p:nvSpPr>
        <p:spPr>
          <a:xfrm rot="-988226">
            <a:off x="3169697" y="241580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 rot="995357">
            <a:off x="2241542" y="25940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/>
          <p:nvPr/>
        </p:nvSpPr>
        <p:spPr>
          <a:xfrm rot="-564909">
            <a:off x="2419495" y="259405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/>
          <p:nvPr/>
        </p:nvSpPr>
        <p:spPr>
          <a:xfrm rot="-988226">
            <a:off x="2409447" y="317825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 rot="995357">
            <a:off x="2546342" y="32036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rot="-564909">
            <a:off x="2495695" y="3066779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 txBox="1"/>
          <p:nvPr/>
        </p:nvSpPr>
        <p:spPr>
          <a:xfrm>
            <a:off x="6477000" y="3124200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Withdraw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6091875" y="1724025"/>
            <a:ext cx="11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Burndown</a:t>
            </a:r>
            <a:endParaRPr/>
          </a:p>
        </p:txBody>
      </p:sp>
      <p:sp>
        <p:nvSpPr>
          <p:cNvPr id="278" name="Google Shape;278;p36"/>
          <p:cNvSpPr/>
          <p:nvPr/>
        </p:nvSpPr>
        <p:spPr>
          <a:xfrm rot="-987152">
            <a:off x="5187175" y="3127673"/>
            <a:ext cx="200197" cy="200197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/>
          <p:nvPr/>
        </p:nvSpPr>
        <p:spPr>
          <a:xfrm rot="994228">
            <a:off x="5125657" y="3246512"/>
            <a:ext cx="166202" cy="166202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 rot="994228">
            <a:off x="5506657" y="3170312"/>
            <a:ext cx="166202" cy="166202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5671125" y="1897675"/>
            <a:ext cx="946924" cy="636019"/>
          </a:xfrm>
          <a:custGeom>
            <a:rect b="b" l="l" r="r" t="t"/>
            <a:pathLst>
              <a:path extrusionOk="0" h="35144" w="51054">
                <a:moveTo>
                  <a:pt x="0" y="473"/>
                </a:moveTo>
                <a:cubicBezTo>
                  <a:pt x="2290" y="473"/>
                  <a:pt x="5239" y="-765"/>
                  <a:pt x="6858" y="854"/>
                </a:cubicBezTo>
                <a:cubicBezTo>
                  <a:pt x="10314" y="4310"/>
                  <a:pt x="9044" y="11257"/>
                  <a:pt x="12954" y="14189"/>
                </a:cubicBezTo>
                <a:cubicBezTo>
                  <a:pt x="18666" y="18473"/>
                  <a:pt x="27904" y="12901"/>
                  <a:pt x="34290" y="16094"/>
                </a:cubicBezTo>
                <a:cubicBezTo>
                  <a:pt x="35994" y="16946"/>
                  <a:pt x="36957" y="19523"/>
                  <a:pt x="38862" y="19523"/>
                </a:cubicBezTo>
                <a:cubicBezTo>
                  <a:pt x="40589" y="19523"/>
                  <a:pt x="43396" y="19371"/>
                  <a:pt x="43815" y="21047"/>
                </a:cubicBezTo>
                <a:cubicBezTo>
                  <a:pt x="45096" y="26172"/>
                  <a:pt x="45772" y="35144"/>
                  <a:pt x="51054" y="35144"/>
                </a:cubicBezTo>
              </a:path>
            </a:pathLst>
          </a:custGeom>
          <a:noFill/>
          <a:ln cap="flat" cmpd="sng" w="19050">
            <a:solidFill>
              <a:srgbClr val="ED153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Google Shape;282;p36"/>
          <p:cNvSpPr txBox="1"/>
          <p:nvPr/>
        </p:nvSpPr>
        <p:spPr>
          <a:xfrm>
            <a:off x="4810125" y="3796025"/>
            <a:ext cx="3771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5ta US de 13p no se comenzó.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US de 5p se terminó, pero no se verificó su funcionamiento.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5877900" y="1683550"/>
            <a:ext cx="2498400" cy="17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B1E40"/>
                </a:solidFill>
                <a:latin typeface="Oswald"/>
                <a:ea typeface="Oswald"/>
                <a:cs typeface="Oswald"/>
                <a:sym typeface="Oswald"/>
              </a:rPr>
              <a:t>¿CUAL ES LA VELOCITY DEL EQUIPO?</a:t>
            </a:r>
            <a:endParaRPr sz="1600">
              <a:solidFill>
                <a:srgbClr val="CB1E4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B1E40"/>
                </a:solidFill>
                <a:latin typeface="Oswald"/>
                <a:ea typeface="Oswald"/>
                <a:cs typeface="Oswald"/>
                <a:sym typeface="Oswald"/>
              </a:rPr>
              <a:t>(el gráfico es solo referencial no representa la consigna)</a:t>
            </a:r>
            <a:endParaRPr sz="1600">
              <a:solidFill>
                <a:srgbClr val="CB1E4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5877900" y="1096825"/>
            <a:ext cx="24984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Calcular:</a:t>
            </a:r>
            <a:endParaRPr b="1" sz="3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2363700" y="1214450"/>
            <a:ext cx="79750" cy="2324085"/>
          </a:xfrm>
          <a:custGeom>
            <a:rect b="b" l="l" r="r" t="t"/>
            <a:pathLst>
              <a:path extrusionOk="0" h="101422" w="3190">
                <a:moveTo>
                  <a:pt x="1655" y="0"/>
                </a:moveTo>
                <a:cubicBezTo>
                  <a:pt x="4452" y="11218"/>
                  <a:pt x="2969" y="23334"/>
                  <a:pt x="702" y="34671"/>
                </a:cubicBezTo>
                <a:cubicBezTo>
                  <a:pt x="-1391" y="45134"/>
                  <a:pt x="1954" y="56027"/>
                  <a:pt x="1274" y="66675"/>
                </a:cubicBezTo>
                <a:cubicBezTo>
                  <a:pt x="549" y="78018"/>
                  <a:pt x="959" y="89408"/>
                  <a:pt x="1083" y="100774"/>
                </a:cubicBezTo>
                <a:cubicBezTo>
                  <a:pt x="1090" y="101422"/>
                  <a:pt x="1378" y="99511"/>
                  <a:pt x="1464" y="98869"/>
                </a:cubicBezTo>
                <a:cubicBezTo>
                  <a:pt x="1674" y="97296"/>
                  <a:pt x="1464" y="95694"/>
                  <a:pt x="1464" y="94107"/>
                </a:cubicBezTo>
              </a:path>
            </a:pathLst>
          </a:cu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p37"/>
          <p:cNvSpPr/>
          <p:nvPr/>
        </p:nvSpPr>
        <p:spPr>
          <a:xfrm>
            <a:off x="2386025" y="3522294"/>
            <a:ext cx="3148000" cy="97200"/>
          </a:xfrm>
          <a:custGeom>
            <a:rect b="b" l="l" r="r" t="t"/>
            <a:pathLst>
              <a:path extrusionOk="0" h="3888" w="125920">
                <a:moveTo>
                  <a:pt x="0" y="459"/>
                </a:moveTo>
                <a:cubicBezTo>
                  <a:pt x="3542" y="3294"/>
                  <a:pt x="8988" y="1983"/>
                  <a:pt x="13525" y="1983"/>
                </a:cubicBezTo>
                <a:cubicBezTo>
                  <a:pt x="22560" y="1983"/>
                  <a:pt x="31586" y="1166"/>
                  <a:pt x="40576" y="269"/>
                </a:cubicBezTo>
                <a:cubicBezTo>
                  <a:pt x="55347" y="-1204"/>
                  <a:pt x="70118" y="3888"/>
                  <a:pt x="84963" y="3888"/>
                </a:cubicBezTo>
                <a:cubicBezTo>
                  <a:pt x="98627" y="3888"/>
                  <a:pt x="112666" y="-1148"/>
                  <a:pt x="125920" y="2174"/>
                </a:cubicBezTo>
              </a:path>
            </a:pathLst>
          </a:cu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Google Shape;291;p37"/>
          <p:cNvSpPr/>
          <p:nvPr/>
        </p:nvSpPr>
        <p:spPr>
          <a:xfrm>
            <a:off x="2376500" y="1516013"/>
            <a:ext cx="114300" cy="7975"/>
          </a:xfrm>
          <a:custGeom>
            <a:rect b="b" l="l" r="r" t="t"/>
            <a:pathLst>
              <a:path extrusionOk="0" h="319" w="4572">
                <a:moveTo>
                  <a:pt x="0" y="319"/>
                </a:moveTo>
                <a:cubicBezTo>
                  <a:pt x="1363" y="-363"/>
                  <a:pt x="3048" y="319"/>
                  <a:pt x="4572" y="31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Google Shape;292;p37"/>
          <p:cNvSpPr/>
          <p:nvPr/>
        </p:nvSpPr>
        <p:spPr>
          <a:xfrm>
            <a:off x="2352675" y="1685925"/>
            <a:ext cx="80975" cy="19050"/>
          </a:xfrm>
          <a:custGeom>
            <a:rect b="b" l="l" r="r" t="t"/>
            <a:pathLst>
              <a:path extrusionOk="0" h="762" w="3239">
                <a:moveTo>
                  <a:pt x="0" y="0"/>
                </a:moveTo>
                <a:cubicBezTo>
                  <a:pt x="1109" y="0"/>
                  <a:pt x="2163" y="494"/>
                  <a:pt x="3239" y="76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Google Shape;293;p37"/>
          <p:cNvSpPr/>
          <p:nvPr/>
        </p:nvSpPr>
        <p:spPr>
          <a:xfrm>
            <a:off x="2352675" y="1833575"/>
            <a:ext cx="61925" cy="19050"/>
          </a:xfrm>
          <a:custGeom>
            <a:rect b="b" l="l" r="r" t="t"/>
            <a:pathLst>
              <a:path extrusionOk="0" h="762" w="2477">
                <a:moveTo>
                  <a:pt x="0" y="762"/>
                </a:moveTo>
                <a:cubicBezTo>
                  <a:pt x="773" y="376"/>
                  <a:pt x="1704" y="386"/>
                  <a:pt x="2477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94" name="Google Shape;294;p37"/>
          <p:cNvCxnSpPr/>
          <p:nvPr/>
        </p:nvCxnSpPr>
        <p:spPr>
          <a:xfrm flipH="1" rot="10800000">
            <a:off x="2343150" y="2295450"/>
            <a:ext cx="954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7"/>
          <p:cNvCxnSpPr/>
          <p:nvPr/>
        </p:nvCxnSpPr>
        <p:spPr>
          <a:xfrm>
            <a:off x="2324100" y="2433650"/>
            <a:ext cx="954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7"/>
          <p:cNvCxnSpPr/>
          <p:nvPr/>
        </p:nvCxnSpPr>
        <p:spPr>
          <a:xfrm>
            <a:off x="2333625" y="2600325"/>
            <a:ext cx="762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7"/>
          <p:cNvCxnSpPr/>
          <p:nvPr/>
        </p:nvCxnSpPr>
        <p:spPr>
          <a:xfrm flipH="1" rot="10800000">
            <a:off x="2300300" y="2724125"/>
            <a:ext cx="1095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7"/>
          <p:cNvCxnSpPr/>
          <p:nvPr/>
        </p:nvCxnSpPr>
        <p:spPr>
          <a:xfrm flipH="1" rot="10800000">
            <a:off x="2300300" y="2928900"/>
            <a:ext cx="1143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7"/>
          <p:cNvCxnSpPr/>
          <p:nvPr/>
        </p:nvCxnSpPr>
        <p:spPr>
          <a:xfrm>
            <a:off x="2295525" y="3067050"/>
            <a:ext cx="999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7"/>
          <p:cNvCxnSpPr/>
          <p:nvPr/>
        </p:nvCxnSpPr>
        <p:spPr>
          <a:xfrm flipH="1" rot="10800000">
            <a:off x="2309825" y="3195575"/>
            <a:ext cx="1143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7"/>
          <p:cNvCxnSpPr/>
          <p:nvPr/>
        </p:nvCxnSpPr>
        <p:spPr>
          <a:xfrm>
            <a:off x="2319350" y="3305175"/>
            <a:ext cx="999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7"/>
          <p:cNvCxnSpPr/>
          <p:nvPr/>
        </p:nvCxnSpPr>
        <p:spPr>
          <a:xfrm>
            <a:off x="2595575" y="3509975"/>
            <a:ext cx="38100" cy="12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7"/>
          <p:cNvCxnSpPr/>
          <p:nvPr/>
        </p:nvCxnSpPr>
        <p:spPr>
          <a:xfrm>
            <a:off x="2847975" y="3509975"/>
            <a:ext cx="19200" cy="1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7"/>
          <p:cNvCxnSpPr/>
          <p:nvPr/>
        </p:nvCxnSpPr>
        <p:spPr>
          <a:xfrm>
            <a:off x="3076575" y="3514725"/>
            <a:ext cx="28500" cy="10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7"/>
          <p:cNvCxnSpPr/>
          <p:nvPr/>
        </p:nvCxnSpPr>
        <p:spPr>
          <a:xfrm>
            <a:off x="3290900" y="3505200"/>
            <a:ext cx="0" cy="9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7"/>
          <p:cNvCxnSpPr/>
          <p:nvPr/>
        </p:nvCxnSpPr>
        <p:spPr>
          <a:xfrm>
            <a:off x="3471875" y="3481400"/>
            <a:ext cx="33300" cy="12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7"/>
          <p:cNvCxnSpPr/>
          <p:nvPr/>
        </p:nvCxnSpPr>
        <p:spPr>
          <a:xfrm>
            <a:off x="3710000" y="3476625"/>
            <a:ext cx="14400" cy="1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7"/>
          <p:cNvCxnSpPr/>
          <p:nvPr/>
        </p:nvCxnSpPr>
        <p:spPr>
          <a:xfrm flipH="1">
            <a:off x="3952725" y="3476625"/>
            <a:ext cx="19200" cy="14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4157675" y="3486150"/>
            <a:ext cx="23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7"/>
          <p:cNvCxnSpPr/>
          <p:nvPr/>
        </p:nvCxnSpPr>
        <p:spPr>
          <a:xfrm>
            <a:off x="4391025" y="3533775"/>
            <a:ext cx="0" cy="12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7"/>
          <p:cNvCxnSpPr/>
          <p:nvPr/>
        </p:nvCxnSpPr>
        <p:spPr>
          <a:xfrm>
            <a:off x="4524375" y="3543300"/>
            <a:ext cx="42900" cy="13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7"/>
          <p:cNvCxnSpPr/>
          <p:nvPr/>
        </p:nvCxnSpPr>
        <p:spPr>
          <a:xfrm flipH="1">
            <a:off x="4714775" y="3514725"/>
            <a:ext cx="14400" cy="14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7"/>
          <p:cNvCxnSpPr/>
          <p:nvPr/>
        </p:nvCxnSpPr>
        <p:spPr>
          <a:xfrm flipH="1">
            <a:off x="4938600" y="3486150"/>
            <a:ext cx="14400" cy="1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7"/>
          <p:cNvCxnSpPr/>
          <p:nvPr/>
        </p:nvCxnSpPr>
        <p:spPr>
          <a:xfrm>
            <a:off x="5081600" y="3476625"/>
            <a:ext cx="28500" cy="1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7"/>
          <p:cNvCxnSpPr/>
          <p:nvPr/>
        </p:nvCxnSpPr>
        <p:spPr>
          <a:xfrm>
            <a:off x="5300675" y="3476625"/>
            <a:ext cx="4800" cy="9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7"/>
          <p:cNvSpPr txBox="1"/>
          <p:nvPr/>
        </p:nvSpPr>
        <p:spPr>
          <a:xfrm>
            <a:off x="3397575" y="966800"/>
            <a:ext cx="11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D153E"/>
                </a:solidFill>
              </a:rPr>
              <a:t>Burndown</a:t>
            </a:r>
            <a:endParaRPr b="1">
              <a:solidFill>
                <a:srgbClr val="ED153E"/>
              </a:solidFill>
            </a:endParaRPr>
          </a:p>
        </p:txBody>
      </p:sp>
      <p:cxnSp>
        <p:nvCxnSpPr>
          <p:cNvPr id="317" name="Google Shape;317;p37"/>
          <p:cNvCxnSpPr/>
          <p:nvPr/>
        </p:nvCxnSpPr>
        <p:spPr>
          <a:xfrm>
            <a:off x="2447925" y="1466850"/>
            <a:ext cx="3019500" cy="21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8" name="Google Shape;318;p37"/>
          <p:cNvSpPr/>
          <p:nvPr/>
        </p:nvSpPr>
        <p:spPr>
          <a:xfrm>
            <a:off x="2426488" y="1495425"/>
            <a:ext cx="2124075" cy="1600200"/>
          </a:xfrm>
          <a:custGeom>
            <a:rect b="b" l="l" r="r" t="t"/>
            <a:pathLst>
              <a:path extrusionOk="0" h="64008" w="84963">
                <a:moveTo>
                  <a:pt x="0" y="0"/>
                </a:moveTo>
                <a:cubicBezTo>
                  <a:pt x="5316" y="886"/>
                  <a:pt x="5333" y="9524"/>
                  <a:pt x="9144" y="13335"/>
                </a:cubicBezTo>
                <a:cubicBezTo>
                  <a:pt x="12086" y="16277"/>
                  <a:pt x="16870" y="16870"/>
                  <a:pt x="19812" y="19812"/>
                </a:cubicBezTo>
                <a:cubicBezTo>
                  <a:pt x="21663" y="21663"/>
                  <a:pt x="22423" y="24737"/>
                  <a:pt x="24765" y="25908"/>
                </a:cubicBezTo>
                <a:cubicBezTo>
                  <a:pt x="33057" y="30054"/>
                  <a:pt x="43664" y="23361"/>
                  <a:pt x="52578" y="25908"/>
                </a:cubicBezTo>
                <a:cubicBezTo>
                  <a:pt x="57241" y="27240"/>
                  <a:pt x="58363" y="34394"/>
                  <a:pt x="62865" y="36195"/>
                </a:cubicBezTo>
                <a:cubicBezTo>
                  <a:pt x="65967" y="37436"/>
                  <a:pt x="69783" y="33177"/>
                  <a:pt x="72771" y="34671"/>
                </a:cubicBezTo>
                <a:cubicBezTo>
                  <a:pt x="76581" y="36576"/>
                  <a:pt x="74357" y="43042"/>
                  <a:pt x="75057" y="47244"/>
                </a:cubicBezTo>
                <a:cubicBezTo>
                  <a:pt x="76124" y="53646"/>
                  <a:pt x="78472" y="64008"/>
                  <a:pt x="84963" y="64008"/>
                </a:cubicBezTo>
              </a:path>
            </a:pathLst>
          </a:custGeom>
          <a:noFill/>
          <a:ln cap="flat" cmpd="sng" w="28575">
            <a:solidFill>
              <a:srgbClr val="ED153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Google Shape;319;p37"/>
          <p:cNvSpPr txBox="1"/>
          <p:nvPr/>
        </p:nvSpPr>
        <p:spPr>
          <a:xfrm>
            <a:off x="812600" y="1715625"/>
            <a:ext cx="116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Trabajo restante (puntos de historia)</a:t>
            </a:r>
            <a:endParaRPr b="1"/>
          </a:p>
        </p:txBody>
      </p:sp>
      <p:sp>
        <p:nvSpPr>
          <p:cNvPr id="320" name="Google Shape;320;p37"/>
          <p:cNvSpPr txBox="1"/>
          <p:nvPr/>
        </p:nvSpPr>
        <p:spPr>
          <a:xfrm>
            <a:off x="1428625" y="3662475"/>
            <a:ext cx="8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Agosto</a:t>
            </a:r>
            <a:endParaRPr b="1"/>
          </a:p>
        </p:txBody>
      </p:sp>
      <p:sp>
        <p:nvSpPr>
          <p:cNvPr id="321" name="Google Shape;321;p37"/>
          <p:cNvSpPr txBox="1"/>
          <p:nvPr/>
        </p:nvSpPr>
        <p:spPr>
          <a:xfrm>
            <a:off x="1881625" y="3012300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10</a:t>
            </a:r>
            <a:endParaRPr b="1"/>
          </a:p>
        </p:txBody>
      </p:sp>
      <p:sp>
        <p:nvSpPr>
          <p:cNvPr id="322" name="Google Shape;322;p37"/>
          <p:cNvSpPr txBox="1"/>
          <p:nvPr/>
        </p:nvSpPr>
        <p:spPr>
          <a:xfrm>
            <a:off x="1881625" y="2732900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20</a:t>
            </a:r>
            <a:endParaRPr b="1"/>
          </a:p>
        </p:txBody>
      </p:sp>
      <p:sp>
        <p:nvSpPr>
          <p:cNvPr id="323" name="Google Shape;323;p37"/>
          <p:cNvSpPr txBox="1"/>
          <p:nvPr/>
        </p:nvSpPr>
        <p:spPr>
          <a:xfrm>
            <a:off x="1881625" y="2453500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30</a:t>
            </a:r>
            <a:endParaRPr b="1"/>
          </a:p>
        </p:txBody>
      </p:sp>
      <p:sp>
        <p:nvSpPr>
          <p:cNvPr id="324" name="Google Shape;324;p37"/>
          <p:cNvSpPr txBox="1"/>
          <p:nvPr/>
        </p:nvSpPr>
        <p:spPr>
          <a:xfrm>
            <a:off x="1881625" y="2174100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40</a:t>
            </a:r>
            <a:endParaRPr b="1"/>
          </a:p>
        </p:txBody>
      </p:sp>
      <p:sp>
        <p:nvSpPr>
          <p:cNvPr id="325" name="Google Shape;325;p37"/>
          <p:cNvSpPr txBox="1"/>
          <p:nvPr/>
        </p:nvSpPr>
        <p:spPr>
          <a:xfrm>
            <a:off x="1881625" y="1894700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50</a:t>
            </a:r>
            <a:endParaRPr b="1"/>
          </a:p>
        </p:txBody>
      </p:sp>
      <p:sp>
        <p:nvSpPr>
          <p:cNvPr id="326" name="Google Shape;326;p37"/>
          <p:cNvSpPr txBox="1"/>
          <p:nvPr/>
        </p:nvSpPr>
        <p:spPr>
          <a:xfrm>
            <a:off x="1881625" y="1615300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60</a:t>
            </a:r>
            <a:endParaRPr b="1"/>
          </a:p>
        </p:txBody>
      </p:sp>
      <p:sp>
        <p:nvSpPr>
          <p:cNvPr id="327" name="Google Shape;327;p37"/>
          <p:cNvSpPr txBox="1"/>
          <p:nvPr/>
        </p:nvSpPr>
        <p:spPr>
          <a:xfrm>
            <a:off x="1881625" y="1335900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70</a:t>
            </a:r>
            <a:endParaRPr b="1"/>
          </a:p>
        </p:txBody>
      </p:sp>
      <p:sp>
        <p:nvSpPr>
          <p:cNvPr id="328" name="Google Shape;328;p37"/>
          <p:cNvSpPr txBox="1"/>
          <p:nvPr/>
        </p:nvSpPr>
        <p:spPr>
          <a:xfrm>
            <a:off x="2300625" y="3621900"/>
            <a:ext cx="33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1 2  3  4  5  8  10  11  12  15  17  18  19 </a:t>
            </a:r>
            <a:endParaRPr b="1"/>
          </a:p>
        </p:txBody>
      </p:sp>
      <p:cxnSp>
        <p:nvCxnSpPr>
          <p:cNvPr id="329" name="Google Shape;329;p37"/>
          <p:cNvCxnSpPr/>
          <p:nvPr/>
        </p:nvCxnSpPr>
        <p:spPr>
          <a:xfrm>
            <a:off x="3271850" y="3538550"/>
            <a:ext cx="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7"/>
          <p:cNvCxnSpPr/>
          <p:nvPr/>
        </p:nvCxnSpPr>
        <p:spPr>
          <a:xfrm>
            <a:off x="4352925" y="3524250"/>
            <a:ext cx="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7"/>
          <p:cNvCxnSpPr/>
          <p:nvPr/>
        </p:nvCxnSpPr>
        <p:spPr>
          <a:xfrm>
            <a:off x="5529275" y="3543300"/>
            <a:ext cx="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7"/>
          <p:cNvCxnSpPr/>
          <p:nvPr/>
        </p:nvCxnSpPr>
        <p:spPr>
          <a:xfrm flipH="1" rot="10800000">
            <a:off x="2343150" y="2066850"/>
            <a:ext cx="954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7"/>
          <p:cNvSpPr txBox="1"/>
          <p:nvPr/>
        </p:nvSpPr>
        <p:spPr>
          <a:xfrm>
            <a:off x="2386025" y="4105475"/>
            <a:ext cx="31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Fecha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/>
          <p:nvPr/>
        </p:nvSpPr>
        <p:spPr>
          <a:xfrm>
            <a:off x="5067900" y="1216650"/>
            <a:ext cx="2876700" cy="22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D15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5941350" y="1450025"/>
            <a:ext cx="11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D153E"/>
                </a:solidFill>
              </a:rPr>
              <a:t>Burndown</a:t>
            </a:r>
            <a:endParaRPr b="1">
              <a:solidFill>
                <a:srgbClr val="ED153E"/>
              </a:solidFill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5276648" y="1473825"/>
            <a:ext cx="28800" cy="1795475"/>
          </a:xfrm>
          <a:custGeom>
            <a:rect b="b" l="l" r="r" t="t"/>
            <a:pathLst>
              <a:path extrusionOk="0" h="71819" w="1152">
                <a:moveTo>
                  <a:pt x="604" y="0"/>
                </a:moveTo>
                <a:cubicBezTo>
                  <a:pt x="-1187" y="7146"/>
                  <a:pt x="1654" y="14761"/>
                  <a:pt x="985" y="22098"/>
                </a:cubicBezTo>
                <a:cubicBezTo>
                  <a:pt x="-520" y="38605"/>
                  <a:pt x="223" y="55243"/>
                  <a:pt x="223" y="7181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Google Shape;341;p38"/>
          <p:cNvSpPr/>
          <p:nvPr/>
        </p:nvSpPr>
        <p:spPr>
          <a:xfrm>
            <a:off x="5277450" y="3247850"/>
            <a:ext cx="2326571" cy="68400"/>
          </a:xfrm>
          <a:custGeom>
            <a:rect b="b" l="l" r="r" t="t"/>
            <a:pathLst>
              <a:path extrusionOk="0" h="2736" w="89630">
                <a:moveTo>
                  <a:pt x="0" y="953"/>
                </a:moveTo>
                <a:cubicBezTo>
                  <a:pt x="14651" y="2780"/>
                  <a:pt x="29541" y="1307"/>
                  <a:pt x="44291" y="667"/>
                </a:cubicBezTo>
                <a:cubicBezTo>
                  <a:pt x="52534" y="310"/>
                  <a:pt x="60725" y="3150"/>
                  <a:pt x="68961" y="2667"/>
                </a:cubicBezTo>
                <a:cubicBezTo>
                  <a:pt x="75896" y="2260"/>
                  <a:pt x="82683" y="0"/>
                  <a:pt x="89630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42" name="Google Shape;342;p38"/>
          <p:cNvCxnSpPr/>
          <p:nvPr/>
        </p:nvCxnSpPr>
        <p:spPr>
          <a:xfrm flipH="1" rot="10800000">
            <a:off x="5258400" y="1714275"/>
            <a:ext cx="930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8"/>
          <p:cNvCxnSpPr/>
          <p:nvPr/>
        </p:nvCxnSpPr>
        <p:spPr>
          <a:xfrm>
            <a:off x="5251250" y="1838150"/>
            <a:ext cx="76200" cy="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 flipH="1" rot="10800000">
            <a:off x="5251250" y="1961850"/>
            <a:ext cx="66600" cy="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8"/>
          <p:cNvCxnSpPr/>
          <p:nvPr/>
        </p:nvCxnSpPr>
        <p:spPr>
          <a:xfrm>
            <a:off x="5253650" y="2104850"/>
            <a:ext cx="594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8"/>
          <p:cNvCxnSpPr/>
          <p:nvPr/>
        </p:nvCxnSpPr>
        <p:spPr>
          <a:xfrm flipH="1" rot="10800000">
            <a:off x="5234600" y="2307250"/>
            <a:ext cx="906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8"/>
          <p:cNvCxnSpPr/>
          <p:nvPr/>
        </p:nvCxnSpPr>
        <p:spPr>
          <a:xfrm>
            <a:off x="5234600" y="2412050"/>
            <a:ext cx="64200" cy="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8"/>
          <p:cNvCxnSpPr/>
          <p:nvPr/>
        </p:nvCxnSpPr>
        <p:spPr>
          <a:xfrm flipH="1" rot="10800000">
            <a:off x="5234600" y="2538125"/>
            <a:ext cx="738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8"/>
          <p:cNvCxnSpPr/>
          <p:nvPr/>
        </p:nvCxnSpPr>
        <p:spPr>
          <a:xfrm>
            <a:off x="5215550" y="2645400"/>
            <a:ext cx="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8"/>
          <p:cNvCxnSpPr/>
          <p:nvPr/>
        </p:nvCxnSpPr>
        <p:spPr>
          <a:xfrm flipH="1" rot="10800000">
            <a:off x="5210775" y="2804900"/>
            <a:ext cx="954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8"/>
          <p:cNvCxnSpPr/>
          <p:nvPr/>
        </p:nvCxnSpPr>
        <p:spPr>
          <a:xfrm flipH="1" rot="10800000">
            <a:off x="5217925" y="2890550"/>
            <a:ext cx="882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8"/>
          <p:cNvCxnSpPr/>
          <p:nvPr/>
        </p:nvCxnSpPr>
        <p:spPr>
          <a:xfrm flipH="1" rot="10800000">
            <a:off x="5217925" y="2995550"/>
            <a:ext cx="93000" cy="2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8"/>
          <p:cNvCxnSpPr/>
          <p:nvPr/>
        </p:nvCxnSpPr>
        <p:spPr>
          <a:xfrm>
            <a:off x="5225075" y="3095450"/>
            <a:ext cx="954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8"/>
          <p:cNvCxnSpPr/>
          <p:nvPr/>
        </p:nvCxnSpPr>
        <p:spPr>
          <a:xfrm>
            <a:off x="5444150" y="3255000"/>
            <a:ext cx="12000" cy="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8"/>
          <p:cNvCxnSpPr/>
          <p:nvPr/>
        </p:nvCxnSpPr>
        <p:spPr>
          <a:xfrm>
            <a:off x="5639400" y="3245475"/>
            <a:ext cx="14400" cy="10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8"/>
          <p:cNvCxnSpPr/>
          <p:nvPr/>
        </p:nvCxnSpPr>
        <p:spPr>
          <a:xfrm>
            <a:off x="5803700" y="3233575"/>
            <a:ext cx="21600" cy="11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8"/>
          <p:cNvCxnSpPr/>
          <p:nvPr/>
        </p:nvCxnSpPr>
        <p:spPr>
          <a:xfrm flipH="1">
            <a:off x="5972750" y="3240725"/>
            <a:ext cx="4800" cy="9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8"/>
          <p:cNvCxnSpPr/>
          <p:nvPr/>
        </p:nvCxnSpPr>
        <p:spPr>
          <a:xfrm>
            <a:off x="6115650" y="3245475"/>
            <a:ext cx="45300" cy="9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8"/>
          <p:cNvCxnSpPr/>
          <p:nvPr/>
        </p:nvCxnSpPr>
        <p:spPr>
          <a:xfrm>
            <a:off x="6291875" y="3212150"/>
            <a:ext cx="9600" cy="10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8"/>
          <p:cNvCxnSpPr/>
          <p:nvPr/>
        </p:nvCxnSpPr>
        <p:spPr>
          <a:xfrm flipH="1">
            <a:off x="6472725" y="3231200"/>
            <a:ext cx="14400" cy="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8"/>
          <p:cNvCxnSpPr/>
          <p:nvPr/>
        </p:nvCxnSpPr>
        <p:spPr>
          <a:xfrm>
            <a:off x="6625250" y="3245475"/>
            <a:ext cx="59400" cy="7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8"/>
          <p:cNvCxnSpPr/>
          <p:nvPr/>
        </p:nvCxnSpPr>
        <p:spPr>
          <a:xfrm flipH="1">
            <a:off x="6808525" y="3255000"/>
            <a:ext cx="9600" cy="9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8"/>
          <p:cNvCxnSpPr/>
          <p:nvPr/>
        </p:nvCxnSpPr>
        <p:spPr>
          <a:xfrm>
            <a:off x="6930050" y="3271675"/>
            <a:ext cx="21300" cy="10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8"/>
          <p:cNvCxnSpPr/>
          <p:nvPr/>
        </p:nvCxnSpPr>
        <p:spPr>
          <a:xfrm>
            <a:off x="7082450" y="3266900"/>
            <a:ext cx="0" cy="8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8"/>
          <p:cNvCxnSpPr/>
          <p:nvPr/>
        </p:nvCxnSpPr>
        <p:spPr>
          <a:xfrm flipH="1">
            <a:off x="7234725" y="3238325"/>
            <a:ext cx="14400" cy="10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8"/>
          <p:cNvCxnSpPr/>
          <p:nvPr/>
        </p:nvCxnSpPr>
        <p:spPr>
          <a:xfrm>
            <a:off x="7368200" y="3221675"/>
            <a:ext cx="9600" cy="9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8"/>
          <p:cNvCxnSpPr/>
          <p:nvPr/>
        </p:nvCxnSpPr>
        <p:spPr>
          <a:xfrm>
            <a:off x="7532500" y="3216900"/>
            <a:ext cx="9600" cy="9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8"/>
          <p:cNvCxnSpPr/>
          <p:nvPr/>
        </p:nvCxnSpPr>
        <p:spPr>
          <a:xfrm>
            <a:off x="5296500" y="1692900"/>
            <a:ext cx="2276400" cy="155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9" name="Google Shape;369;p38"/>
          <p:cNvSpPr/>
          <p:nvPr/>
        </p:nvSpPr>
        <p:spPr>
          <a:xfrm>
            <a:off x="695325" y="1343025"/>
            <a:ext cx="2876700" cy="22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D15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¿Qué hacemos con la información?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667200" y="3618000"/>
            <a:ext cx="2933400" cy="9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Puede ser que hayamos estimado menos esfuerzo del que realmente necesitamos.</a:t>
            </a:r>
            <a:endParaRPr sz="1100"/>
          </a:p>
        </p:txBody>
      </p:sp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4838629" y="3596099"/>
            <a:ext cx="3238200" cy="9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Puede ser que hayamos pensado que era más </a:t>
            </a:r>
            <a:r>
              <a:rPr lang="es" sz="1600"/>
              <a:t>difícil</a:t>
            </a:r>
            <a:r>
              <a:rPr lang="es" sz="1600"/>
              <a:t> de lo que realmente fue.</a:t>
            </a:r>
            <a:endParaRPr sz="1100"/>
          </a:p>
        </p:txBody>
      </p:sp>
      <p:sp>
        <p:nvSpPr>
          <p:cNvPr id="373" name="Google Shape;373;p38"/>
          <p:cNvSpPr txBox="1"/>
          <p:nvPr/>
        </p:nvSpPr>
        <p:spPr>
          <a:xfrm>
            <a:off x="1568775" y="1424000"/>
            <a:ext cx="11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D153E"/>
                </a:solidFill>
              </a:rPr>
              <a:t>Burndown</a:t>
            </a:r>
            <a:endParaRPr b="1">
              <a:solidFill>
                <a:srgbClr val="ED153E"/>
              </a:solidFill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400275" y="1099525"/>
            <a:ext cx="1347300" cy="861900"/>
          </a:xfrm>
          <a:prstGeom prst="wedgeRectCallout">
            <a:avLst>
              <a:gd fmla="val -90993" name="adj1"/>
              <a:gd fmla="val 104235" name="adj2"/>
            </a:avLst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3400275" y="1099525"/>
            <a:ext cx="134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</a:rPr>
              <a:t>¡Ooops! Hay que quitar algunos elementos de la pila de sprint.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947750" y="1814525"/>
            <a:ext cx="1504950" cy="500050"/>
          </a:xfrm>
          <a:custGeom>
            <a:rect b="b" l="l" r="r" t="t"/>
            <a:pathLst>
              <a:path extrusionOk="0" h="20002" w="60198">
                <a:moveTo>
                  <a:pt x="0" y="0"/>
                </a:moveTo>
                <a:cubicBezTo>
                  <a:pt x="4968" y="0"/>
                  <a:pt x="6770" y="8257"/>
                  <a:pt x="11620" y="9334"/>
                </a:cubicBezTo>
                <a:cubicBezTo>
                  <a:pt x="19244" y="11028"/>
                  <a:pt x="27047" y="6838"/>
                  <a:pt x="34671" y="5143"/>
                </a:cubicBezTo>
                <a:cubicBezTo>
                  <a:pt x="37858" y="4434"/>
                  <a:pt x="40942" y="7699"/>
                  <a:pt x="44196" y="7429"/>
                </a:cubicBezTo>
                <a:cubicBezTo>
                  <a:pt x="46311" y="7253"/>
                  <a:pt x="47037" y="3218"/>
                  <a:pt x="49149" y="3429"/>
                </a:cubicBezTo>
                <a:cubicBezTo>
                  <a:pt x="53487" y="3862"/>
                  <a:pt x="50201" y="12224"/>
                  <a:pt x="52006" y="16192"/>
                </a:cubicBezTo>
                <a:cubicBezTo>
                  <a:pt x="53253" y="18933"/>
                  <a:pt x="57276" y="19273"/>
                  <a:pt x="60198" y="20002"/>
                </a:cubicBezTo>
              </a:path>
            </a:pathLst>
          </a:custGeom>
          <a:noFill/>
          <a:ln cap="flat" cmpd="sng" w="38100">
            <a:solidFill>
              <a:srgbClr val="ED153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Google Shape;377;p38"/>
          <p:cNvSpPr/>
          <p:nvPr/>
        </p:nvSpPr>
        <p:spPr>
          <a:xfrm>
            <a:off x="904073" y="1600200"/>
            <a:ext cx="28800" cy="1795475"/>
          </a:xfrm>
          <a:custGeom>
            <a:rect b="b" l="l" r="r" t="t"/>
            <a:pathLst>
              <a:path extrusionOk="0" h="71819" w="1152">
                <a:moveTo>
                  <a:pt x="604" y="0"/>
                </a:moveTo>
                <a:cubicBezTo>
                  <a:pt x="-1187" y="7146"/>
                  <a:pt x="1654" y="14761"/>
                  <a:pt x="985" y="22098"/>
                </a:cubicBezTo>
                <a:cubicBezTo>
                  <a:pt x="-520" y="38605"/>
                  <a:pt x="223" y="55243"/>
                  <a:pt x="223" y="7181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Google Shape;378;p38"/>
          <p:cNvSpPr/>
          <p:nvPr/>
        </p:nvSpPr>
        <p:spPr>
          <a:xfrm>
            <a:off x="904875" y="3374225"/>
            <a:ext cx="2326571" cy="68400"/>
          </a:xfrm>
          <a:custGeom>
            <a:rect b="b" l="l" r="r" t="t"/>
            <a:pathLst>
              <a:path extrusionOk="0" h="2736" w="89630">
                <a:moveTo>
                  <a:pt x="0" y="953"/>
                </a:moveTo>
                <a:cubicBezTo>
                  <a:pt x="14651" y="2780"/>
                  <a:pt x="29541" y="1307"/>
                  <a:pt x="44291" y="667"/>
                </a:cubicBezTo>
                <a:cubicBezTo>
                  <a:pt x="52534" y="310"/>
                  <a:pt x="60725" y="3150"/>
                  <a:pt x="68961" y="2667"/>
                </a:cubicBezTo>
                <a:cubicBezTo>
                  <a:pt x="75896" y="2260"/>
                  <a:pt x="82683" y="0"/>
                  <a:pt x="89630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79" name="Google Shape;379;p38"/>
          <p:cNvCxnSpPr/>
          <p:nvPr/>
        </p:nvCxnSpPr>
        <p:spPr>
          <a:xfrm flipH="1" rot="10800000">
            <a:off x="885825" y="1840650"/>
            <a:ext cx="930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8"/>
          <p:cNvCxnSpPr/>
          <p:nvPr/>
        </p:nvCxnSpPr>
        <p:spPr>
          <a:xfrm>
            <a:off x="878675" y="1964525"/>
            <a:ext cx="76200" cy="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8"/>
          <p:cNvCxnSpPr/>
          <p:nvPr/>
        </p:nvCxnSpPr>
        <p:spPr>
          <a:xfrm flipH="1" rot="10800000">
            <a:off x="878675" y="2088225"/>
            <a:ext cx="66600" cy="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8"/>
          <p:cNvCxnSpPr/>
          <p:nvPr/>
        </p:nvCxnSpPr>
        <p:spPr>
          <a:xfrm>
            <a:off x="881075" y="2231225"/>
            <a:ext cx="594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8"/>
          <p:cNvCxnSpPr/>
          <p:nvPr/>
        </p:nvCxnSpPr>
        <p:spPr>
          <a:xfrm flipH="1" rot="10800000">
            <a:off x="862025" y="2433625"/>
            <a:ext cx="906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8"/>
          <p:cNvCxnSpPr/>
          <p:nvPr/>
        </p:nvCxnSpPr>
        <p:spPr>
          <a:xfrm>
            <a:off x="862025" y="2538425"/>
            <a:ext cx="64200" cy="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8"/>
          <p:cNvCxnSpPr/>
          <p:nvPr/>
        </p:nvCxnSpPr>
        <p:spPr>
          <a:xfrm flipH="1" rot="10800000">
            <a:off x="862025" y="2664500"/>
            <a:ext cx="738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842975" y="2771775"/>
            <a:ext cx="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8"/>
          <p:cNvCxnSpPr/>
          <p:nvPr/>
        </p:nvCxnSpPr>
        <p:spPr>
          <a:xfrm flipH="1" rot="10800000">
            <a:off x="838200" y="2931275"/>
            <a:ext cx="954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8"/>
          <p:cNvCxnSpPr/>
          <p:nvPr/>
        </p:nvCxnSpPr>
        <p:spPr>
          <a:xfrm flipH="1" rot="10800000">
            <a:off x="845350" y="3016925"/>
            <a:ext cx="882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8"/>
          <p:cNvCxnSpPr/>
          <p:nvPr/>
        </p:nvCxnSpPr>
        <p:spPr>
          <a:xfrm flipH="1" rot="10800000">
            <a:off x="845350" y="3121925"/>
            <a:ext cx="93000" cy="2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8"/>
          <p:cNvCxnSpPr/>
          <p:nvPr/>
        </p:nvCxnSpPr>
        <p:spPr>
          <a:xfrm>
            <a:off x="852500" y="3221825"/>
            <a:ext cx="954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8"/>
          <p:cNvCxnSpPr/>
          <p:nvPr/>
        </p:nvCxnSpPr>
        <p:spPr>
          <a:xfrm>
            <a:off x="1071575" y="3381375"/>
            <a:ext cx="12000" cy="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8"/>
          <p:cNvCxnSpPr/>
          <p:nvPr/>
        </p:nvCxnSpPr>
        <p:spPr>
          <a:xfrm>
            <a:off x="1266825" y="3371850"/>
            <a:ext cx="14400" cy="10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8"/>
          <p:cNvCxnSpPr/>
          <p:nvPr/>
        </p:nvCxnSpPr>
        <p:spPr>
          <a:xfrm>
            <a:off x="1431125" y="3359950"/>
            <a:ext cx="21600" cy="11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8"/>
          <p:cNvCxnSpPr/>
          <p:nvPr/>
        </p:nvCxnSpPr>
        <p:spPr>
          <a:xfrm flipH="1">
            <a:off x="1600175" y="3367100"/>
            <a:ext cx="4800" cy="9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38"/>
          <p:cNvCxnSpPr/>
          <p:nvPr/>
        </p:nvCxnSpPr>
        <p:spPr>
          <a:xfrm>
            <a:off x="1743075" y="3371850"/>
            <a:ext cx="45300" cy="9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8"/>
          <p:cNvCxnSpPr/>
          <p:nvPr/>
        </p:nvCxnSpPr>
        <p:spPr>
          <a:xfrm>
            <a:off x="1919300" y="3338525"/>
            <a:ext cx="9600" cy="10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8"/>
          <p:cNvCxnSpPr/>
          <p:nvPr/>
        </p:nvCxnSpPr>
        <p:spPr>
          <a:xfrm flipH="1">
            <a:off x="2100150" y="3357575"/>
            <a:ext cx="14400" cy="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8"/>
          <p:cNvCxnSpPr/>
          <p:nvPr/>
        </p:nvCxnSpPr>
        <p:spPr>
          <a:xfrm>
            <a:off x="2252675" y="3371850"/>
            <a:ext cx="59400" cy="7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8"/>
          <p:cNvCxnSpPr/>
          <p:nvPr/>
        </p:nvCxnSpPr>
        <p:spPr>
          <a:xfrm flipH="1">
            <a:off x="2435950" y="3381375"/>
            <a:ext cx="9600" cy="9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8"/>
          <p:cNvCxnSpPr/>
          <p:nvPr/>
        </p:nvCxnSpPr>
        <p:spPr>
          <a:xfrm>
            <a:off x="2557475" y="3398050"/>
            <a:ext cx="21300" cy="10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8"/>
          <p:cNvCxnSpPr/>
          <p:nvPr/>
        </p:nvCxnSpPr>
        <p:spPr>
          <a:xfrm>
            <a:off x="2709875" y="3393275"/>
            <a:ext cx="0" cy="8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8"/>
          <p:cNvCxnSpPr/>
          <p:nvPr/>
        </p:nvCxnSpPr>
        <p:spPr>
          <a:xfrm flipH="1">
            <a:off x="2862150" y="3364700"/>
            <a:ext cx="14400" cy="10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8"/>
          <p:cNvCxnSpPr/>
          <p:nvPr/>
        </p:nvCxnSpPr>
        <p:spPr>
          <a:xfrm>
            <a:off x="2995625" y="3348050"/>
            <a:ext cx="9600" cy="9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8"/>
          <p:cNvCxnSpPr/>
          <p:nvPr/>
        </p:nvCxnSpPr>
        <p:spPr>
          <a:xfrm>
            <a:off x="3159925" y="3343275"/>
            <a:ext cx="9600" cy="9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8"/>
          <p:cNvCxnSpPr/>
          <p:nvPr/>
        </p:nvCxnSpPr>
        <p:spPr>
          <a:xfrm>
            <a:off x="923925" y="1819275"/>
            <a:ext cx="2276400" cy="155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6" name="Google Shape;406;p38"/>
          <p:cNvSpPr/>
          <p:nvPr/>
        </p:nvSpPr>
        <p:spPr>
          <a:xfrm>
            <a:off x="7631050" y="1333425"/>
            <a:ext cx="1347300" cy="711900"/>
          </a:xfrm>
          <a:prstGeom prst="wedgeRectCallout">
            <a:avLst>
              <a:gd fmla="val -90993" name="adj1"/>
              <a:gd fmla="val 104235" name="adj2"/>
            </a:avLst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 txBox="1"/>
          <p:nvPr/>
        </p:nvSpPr>
        <p:spPr>
          <a:xfrm>
            <a:off x="7631050" y="1343025"/>
            <a:ext cx="134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Hay que añadir algunas historias al sprint.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5265600" y="1709675"/>
            <a:ext cx="762000" cy="1209675"/>
          </a:xfrm>
          <a:custGeom>
            <a:rect b="b" l="l" r="r" t="t"/>
            <a:pathLst>
              <a:path extrusionOk="0" h="48387" w="30480">
                <a:moveTo>
                  <a:pt x="0" y="0"/>
                </a:moveTo>
                <a:cubicBezTo>
                  <a:pt x="4260" y="0"/>
                  <a:pt x="3352" y="7886"/>
                  <a:pt x="5715" y="11430"/>
                </a:cubicBezTo>
                <a:cubicBezTo>
                  <a:pt x="9089" y="16490"/>
                  <a:pt x="14756" y="19592"/>
                  <a:pt x="19622" y="23241"/>
                </a:cubicBezTo>
                <a:cubicBezTo>
                  <a:pt x="21632" y="24748"/>
                  <a:pt x="20513" y="28513"/>
                  <a:pt x="22289" y="30289"/>
                </a:cubicBezTo>
                <a:cubicBezTo>
                  <a:pt x="23615" y="31615"/>
                  <a:pt x="26117" y="31456"/>
                  <a:pt x="27242" y="32956"/>
                </a:cubicBezTo>
                <a:cubicBezTo>
                  <a:pt x="30395" y="37161"/>
                  <a:pt x="26767" y="44667"/>
                  <a:pt x="30480" y="48387"/>
                </a:cubicBezTo>
              </a:path>
            </a:pathLst>
          </a:custGeom>
          <a:noFill/>
          <a:ln cap="flat" cmpd="sng" w="28575">
            <a:solidFill>
              <a:srgbClr val="ED153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Prioridad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594000" y="4268800"/>
            <a:ext cx="73974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El orden de las historias refleja su prioridad.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>
            <a:off x="5007181" y="2152731"/>
            <a:ext cx="193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9"/>
          <p:cNvSpPr/>
          <p:nvPr/>
        </p:nvSpPr>
        <p:spPr>
          <a:xfrm>
            <a:off x="657225" y="1333500"/>
            <a:ext cx="6713100" cy="2910000"/>
          </a:xfrm>
          <a:prstGeom prst="rect">
            <a:avLst/>
          </a:prstGeom>
          <a:solidFill>
            <a:srgbClr val="FDD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7" name="Google Shape;417;p39"/>
          <p:cNvGraphicFramePr/>
          <p:nvPr/>
        </p:nvGraphicFramePr>
        <p:xfrm>
          <a:off x="714375" y="136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{0ACE10EA-A4F5-41B3-93AD-1019A927C61F}</a:tableStyleId>
              </a:tblPr>
              <a:tblGrid>
                <a:gridCol w="1558175"/>
                <a:gridCol w="1104950"/>
                <a:gridCol w="1550100"/>
                <a:gridCol w="24427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Pendiente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 curso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Terminado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Objetivo de Sprint: beta lista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Deposit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Migration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tool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admin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p39"/>
          <p:cNvSpPr/>
          <p:nvPr/>
        </p:nvSpPr>
        <p:spPr>
          <a:xfrm>
            <a:off x="5057775" y="1981200"/>
            <a:ext cx="2181300" cy="11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 txBox="1"/>
          <p:nvPr/>
        </p:nvSpPr>
        <p:spPr>
          <a:xfrm>
            <a:off x="4972050" y="3110300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planificados</a:t>
            </a:r>
            <a:endParaRPr/>
          </a:p>
        </p:txBody>
      </p:sp>
      <p:sp>
        <p:nvSpPr>
          <p:cNvPr id="420" name="Google Shape;420;p39"/>
          <p:cNvSpPr txBox="1"/>
          <p:nvPr/>
        </p:nvSpPr>
        <p:spPr>
          <a:xfrm>
            <a:off x="6281775" y="312532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Siguientes</a:t>
            </a:r>
            <a:endParaRPr/>
          </a:p>
        </p:txBody>
      </p:sp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158" y="1998325"/>
            <a:ext cx="1493478" cy="116970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9"/>
          <p:cNvSpPr/>
          <p:nvPr/>
        </p:nvSpPr>
        <p:spPr>
          <a:xfrm rot="-987152">
            <a:off x="1781600" y="1976373"/>
            <a:ext cx="200197" cy="200197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 rot="994228">
            <a:off x="1720082" y="2095212"/>
            <a:ext cx="166202" cy="166202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 rot="-566720">
            <a:off x="1884692" y="2095178"/>
            <a:ext cx="166355" cy="166355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 rot="-988226">
            <a:off x="1811534" y="255800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 rot="995357">
            <a:off x="1696405" y="250459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 rot="-564909">
            <a:off x="1874358" y="242840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 rot="-988226">
            <a:off x="2560097" y="317780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 rot="995357">
            <a:off x="1860542" y="31274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 rot="-564909">
            <a:off x="3562495" y="312745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"/>
          <p:cNvSpPr/>
          <p:nvPr/>
        </p:nvSpPr>
        <p:spPr>
          <a:xfrm rot="-988226">
            <a:off x="4466847" y="386405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 rot="995357">
            <a:off x="4603742" y="38894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 rot="-564909">
            <a:off x="4553095" y="3752579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 txBox="1"/>
          <p:nvPr/>
        </p:nvSpPr>
        <p:spPr>
          <a:xfrm>
            <a:off x="6400800" y="3429000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Withdraw</a:t>
            </a:r>
            <a:endParaRPr/>
          </a:p>
        </p:txBody>
      </p:sp>
      <p:sp>
        <p:nvSpPr>
          <p:cNvPr id="435" name="Google Shape;435;p39"/>
          <p:cNvSpPr txBox="1"/>
          <p:nvPr/>
        </p:nvSpPr>
        <p:spPr>
          <a:xfrm>
            <a:off x="6168075" y="2028825"/>
            <a:ext cx="11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Burndown</a:t>
            </a:r>
            <a:endParaRPr/>
          </a:p>
        </p:txBody>
      </p:sp>
      <p:sp>
        <p:nvSpPr>
          <p:cNvPr id="436" name="Google Shape;436;p39"/>
          <p:cNvSpPr/>
          <p:nvPr/>
        </p:nvSpPr>
        <p:spPr>
          <a:xfrm rot="-987152">
            <a:off x="5263375" y="3584873"/>
            <a:ext cx="200197" cy="20019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 rot="994228">
            <a:off x="5201857" y="3856112"/>
            <a:ext cx="166202" cy="16620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 rot="994228">
            <a:off x="5582857" y="3627512"/>
            <a:ext cx="166202" cy="16620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5594925" y="2202475"/>
            <a:ext cx="946924" cy="636019"/>
          </a:xfrm>
          <a:custGeom>
            <a:rect b="b" l="l" r="r" t="t"/>
            <a:pathLst>
              <a:path extrusionOk="0" h="35144" w="51054">
                <a:moveTo>
                  <a:pt x="0" y="473"/>
                </a:moveTo>
                <a:cubicBezTo>
                  <a:pt x="2290" y="473"/>
                  <a:pt x="5239" y="-765"/>
                  <a:pt x="6858" y="854"/>
                </a:cubicBezTo>
                <a:cubicBezTo>
                  <a:pt x="10314" y="4310"/>
                  <a:pt x="9044" y="11257"/>
                  <a:pt x="12954" y="14189"/>
                </a:cubicBezTo>
                <a:cubicBezTo>
                  <a:pt x="18666" y="18473"/>
                  <a:pt x="27904" y="12901"/>
                  <a:pt x="34290" y="16094"/>
                </a:cubicBezTo>
                <a:cubicBezTo>
                  <a:pt x="35994" y="16946"/>
                  <a:pt x="36957" y="19523"/>
                  <a:pt x="38862" y="19523"/>
                </a:cubicBezTo>
                <a:cubicBezTo>
                  <a:pt x="40589" y="19523"/>
                  <a:pt x="43396" y="19371"/>
                  <a:pt x="43815" y="21047"/>
                </a:cubicBezTo>
                <a:cubicBezTo>
                  <a:pt x="45096" y="26172"/>
                  <a:pt x="45772" y="35144"/>
                  <a:pt x="51054" y="35144"/>
                </a:cubicBezTo>
              </a:path>
            </a:pathLst>
          </a:custGeom>
          <a:noFill/>
          <a:ln cap="flat" cmpd="sng" w="19050">
            <a:solidFill>
              <a:srgbClr val="ED153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0" name="Google Shape;440;p39"/>
          <p:cNvSpPr/>
          <p:nvPr/>
        </p:nvSpPr>
        <p:spPr>
          <a:xfrm>
            <a:off x="2476500" y="409575"/>
            <a:ext cx="2269800" cy="692700"/>
          </a:xfrm>
          <a:prstGeom prst="wedgeRectCallout">
            <a:avLst>
              <a:gd fmla="val -79968" name="adj1"/>
              <a:gd fmla="val 172759" name="adj2"/>
            </a:avLst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 txBox="1"/>
          <p:nvPr/>
        </p:nvSpPr>
        <p:spPr>
          <a:xfrm>
            <a:off x="2476350" y="409575"/>
            <a:ext cx="238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</a:rPr>
              <a:t>¡Ooops! El equipo está desarrollando historias de baja prioridad e ignorando las de alta.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Glosario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>
            <p:ph idx="2" type="dgm"/>
          </p:nvPr>
        </p:nvSpPr>
        <p:spPr>
          <a:xfrm>
            <a:off x="637500" y="919175"/>
            <a:ext cx="7149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600"/>
              <a:buChar char="●"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Historias de usuario =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User stories = Product backlog item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600"/>
              <a:buChar char="●"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Story Points =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Puntos de historia = Medida de complejidad de una tarea o historia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600"/>
              <a:buChar char="●"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Release =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despliegue o lanzamiento de nueva versión del producto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600"/>
              <a:buChar char="●"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Feature =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funcionalidad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¿Para qué me sirven?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02" name="Google Shape;102;p28"/>
          <p:cNvSpPr txBox="1"/>
          <p:nvPr>
            <p:ph idx="1" type="body"/>
          </p:nvPr>
        </p:nvSpPr>
        <p:spPr>
          <a:xfrm>
            <a:off x="4246600" y="3465800"/>
            <a:ext cx="4448400" cy="11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¿Cuál es nuestra capacidad productiva cómo equipo? 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¿Cuánto tiempo nos lleva entregar valor al producto? 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¿Para cuando estimamos el próximo release?</a:t>
            </a:r>
            <a:endParaRPr sz="12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28"/>
          <p:cNvSpPr txBox="1"/>
          <p:nvPr/>
        </p:nvSpPr>
        <p:spPr>
          <a:xfrm>
            <a:off x="140275" y="1109225"/>
            <a:ext cx="64251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 métricas sirven para medir el avance. Proveen visibilidad, del estado de nuestro producto y del avance del trabajo realizado.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Queremos entender cuánto esfuerzo se hizo, cuánto falta para “terminar” y cuánto estamos avanzando por unidad de tiempo. </a:t>
            </a:r>
            <a:endParaRPr sz="1600"/>
          </a:p>
        </p:txBody>
      </p:sp>
      <p:sp>
        <p:nvSpPr>
          <p:cNvPr id="104" name="Google Shape;104;p28"/>
          <p:cNvSpPr txBox="1"/>
          <p:nvPr/>
        </p:nvSpPr>
        <p:spPr>
          <a:xfrm>
            <a:off x="592000" y="3065075"/>
            <a:ext cx="58842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Responden a: </a:t>
            </a:r>
            <a:endParaRPr b="1" sz="2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417600" y="3426350"/>
            <a:ext cx="4002000" cy="11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¿Cuál es la velocidad de desarrollo del equipo?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¿Cuánto trabajo avanzamos por tiempo?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¿Cómo planificamos el trabajo para adelante?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06" name="Google Shape;1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850" y="1053800"/>
            <a:ext cx="1641526" cy="16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5184800" y="1610825"/>
            <a:ext cx="3191400" cy="534600"/>
          </a:xfrm>
          <a:prstGeom prst="rect">
            <a:avLst/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9"/>
          <p:cNvSpPr/>
          <p:nvPr/>
        </p:nvSpPr>
        <p:spPr>
          <a:xfrm>
            <a:off x="788750" y="1610825"/>
            <a:ext cx="4254900" cy="534600"/>
          </a:xfrm>
          <a:prstGeom prst="rect">
            <a:avLst/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¿Cuáles son?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988700" y="1608175"/>
            <a:ext cx="40548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jdhani SemiBold"/>
              <a:buAutoNum type="arabicPeriod"/>
            </a:pPr>
            <a:r>
              <a:rPr lang="es" sz="24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Burn up/down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5250175" y="1648975"/>
            <a:ext cx="30594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2. </a:t>
            </a:r>
            <a:r>
              <a:rPr lang="es" sz="24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Velocity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6" name="Google Shape;1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60" y="2403190"/>
            <a:ext cx="2183781" cy="171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" y="2454844"/>
            <a:ext cx="1940913" cy="161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679" y="2389782"/>
            <a:ext cx="2442020" cy="171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616500" y="749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3000"/>
              <a:buFont typeface="Rajdhani"/>
              <a:buAutoNum type="arabicPeriod"/>
            </a:pPr>
            <a:r>
              <a:rPr b="1" lang="es" sz="30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rPr>
              <a:t>Burn down c</a:t>
            </a:r>
            <a:r>
              <a:rPr b="1" lang="es" sz="30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rPr>
              <a:t>hart</a:t>
            </a:r>
            <a:endParaRPr b="1" sz="3000">
              <a:solidFill>
                <a:srgbClr val="ED153E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4054800" y="1511350"/>
            <a:ext cx="43548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ajdhani SemiBold"/>
                <a:ea typeface="Rajdhani SemiBold"/>
                <a:cs typeface="Rajdhani SemiBold"/>
                <a:sym typeface="Rajdhani SemiBold"/>
              </a:rPr>
              <a:t>Burn down</a:t>
            </a:r>
            <a:endParaRPr sz="2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ajdhani SemiBold"/>
                <a:ea typeface="Rajdhani SemiBold"/>
                <a:cs typeface="Rajdhani SemiBold"/>
                <a:sym typeface="Rajdhani SemiBold"/>
              </a:rPr>
              <a:t>(cuenta regresiva)</a:t>
            </a:r>
            <a:endParaRPr sz="1300"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pic>
        <p:nvPicPr>
          <p:cNvPr id="125" name="Google Shape;125;p30"/>
          <p:cNvPicPr preferRelativeResize="0"/>
          <p:nvPr/>
        </p:nvPicPr>
        <p:blipFill rotWithShape="1">
          <a:blip r:embed="rId3">
            <a:alphaModFix/>
          </a:blip>
          <a:srcRect b="0" l="0" r="0" t="7450"/>
          <a:stretch/>
        </p:blipFill>
        <p:spPr>
          <a:xfrm>
            <a:off x="4229625" y="2099625"/>
            <a:ext cx="4060801" cy="261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542600" y="1107625"/>
            <a:ext cx="3205200" cy="31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400"/>
              <a:buChar char="●"/>
            </a:pPr>
            <a:r>
              <a:rPr lang="es" sz="1400"/>
              <a:t>Muestra los </a:t>
            </a:r>
            <a:r>
              <a:rPr lang="es"/>
              <a:t>u</a:t>
            </a:r>
            <a:r>
              <a:rPr lang="es" sz="1400"/>
              <a:t>ser </a:t>
            </a:r>
            <a:r>
              <a:rPr lang="es"/>
              <a:t>s</a:t>
            </a:r>
            <a:r>
              <a:rPr lang="es" sz="1400"/>
              <a:t>tory </a:t>
            </a:r>
            <a:r>
              <a:rPr lang="es"/>
              <a:t>p</a:t>
            </a:r>
            <a:r>
              <a:rPr lang="es" sz="1400"/>
              <a:t>oints (sp)</a:t>
            </a:r>
            <a:r>
              <a:rPr lang="es"/>
              <a:t> </a:t>
            </a:r>
            <a:r>
              <a:rPr lang="es" sz="1400"/>
              <a:t>pendientes por realizar en función de los días del sprint.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153E"/>
              </a:buClr>
              <a:buSzPts val="1400"/>
              <a:buChar char="●"/>
            </a:pPr>
            <a:r>
              <a:rPr lang="es" sz="1400"/>
              <a:t>P</a:t>
            </a:r>
            <a:r>
              <a:rPr lang="es"/>
              <a:t>ermite</a:t>
            </a:r>
            <a:r>
              <a:rPr lang="es" sz="1400"/>
              <a:t> ver que % del trabajo planificado reali</a:t>
            </a:r>
            <a:r>
              <a:rPr lang="es"/>
              <a:t>zamos </a:t>
            </a:r>
            <a:r>
              <a:rPr lang="es" sz="1400"/>
              <a:t>y cu</a:t>
            </a:r>
            <a:r>
              <a:rPr lang="es"/>
              <a:t>á</a:t>
            </a:r>
            <a:r>
              <a:rPr lang="es" sz="1400"/>
              <a:t>nto </a:t>
            </a:r>
            <a:r>
              <a:rPr lang="es"/>
              <a:t>nos</a:t>
            </a:r>
            <a:r>
              <a:rPr lang="es" sz="1400"/>
              <a:t> queda.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ED153E"/>
              </a:buClr>
              <a:buSzPts val="1400"/>
              <a:buChar char="●"/>
            </a:pPr>
            <a:r>
              <a:rPr lang="es"/>
              <a:t>Brinda gráficamente</a:t>
            </a:r>
            <a:r>
              <a:rPr lang="es" sz="1400"/>
              <a:t> </a:t>
            </a:r>
            <a:r>
              <a:rPr lang="es"/>
              <a:t>la comparación entre lo</a:t>
            </a:r>
            <a:r>
              <a:rPr lang="es" sz="1400"/>
              <a:t> planificado </a:t>
            </a:r>
            <a:r>
              <a:rPr lang="es"/>
              <a:t>y</a:t>
            </a:r>
            <a:r>
              <a:rPr lang="es" sz="1400"/>
              <a:t> lo real, para detectar desvíos y retrasos. </a:t>
            </a:r>
            <a:endParaRPr sz="1400"/>
          </a:p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 rot="-5400000">
            <a:off x="2894450" y="3074509"/>
            <a:ext cx="2247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500"/>
              <a:t>Story points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/>
        </p:nvSpPr>
        <p:spPr>
          <a:xfrm>
            <a:off x="5289700" y="961800"/>
            <a:ext cx="33420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Cada día, en la daily,  se marca en el gráfico cuántos SP del sprint quedan por realizar.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Los equipos que actualizan manualmente el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burn down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chart son más conscientes del estado y del avance del proyecto.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Open Sans"/>
              <a:buChar char="●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Muestra el avance de trabajo del sprint (sprint backlog) en función de los story points y el tiempo (días).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Open Sans"/>
              <a:buChar char="●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Muestra el trabajo pendiente dentro del sprint.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ED153E"/>
              </a:buClr>
              <a:buSzPts val="1400"/>
              <a:buFont typeface="Open Sans"/>
              <a:buChar char="●"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Refleja la realidad y el estado del sprint del proyecto.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1"/>
          <p:cNvSpPr txBox="1"/>
          <p:nvPr/>
        </p:nvSpPr>
        <p:spPr>
          <a:xfrm>
            <a:off x="682250" y="3615725"/>
            <a:ext cx="4263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</a:t>
            </a:r>
            <a:r>
              <a:rPr lang="es" sz="1100"/>
              <a:t>je X: Días del sprint.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Eje Y: Esfuerzo pendiente (sp).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Línea</a:t>
            </a:r>
            <a:r>
              <a:rPr lang="es" sz="1100"/>
              <a:t> 1: Progreso ideal (sp remanentes).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Línea</a:t>
            </a:r>
            <a:r>
              <a:rPr lang="es" sz="1100"/>
              <a:t> 2 (barras): Progreso real (sp remanentes).</a:t>
            </a:r>
            <a:endParaRPr sz="1100"/>
          </a:p>
        </p:txBody>
      </p:sp>
      <p:pic>
        <p:nvPicPr>
          <p:cNvPr id="134" name="Google Shape;1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51" y="994096"/>
            <a:ext cx="4515326" cy="253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616500" y="749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rPr>
              <a:t>2. Velocity</a:t>
            </a:r>
            <a:endParaRPr b="1" sz="3000">
              <a:solidFill>
                <a:srgbClr val="ED153E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616500" y="938050"/>
            <a:ext cx="77826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Mide la velocidad del equipo. Es la cantidad de trabajo que un equipo puede satisfactoriamente completar en un sprint.  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32"/>
          <p:cNvSpPr txBox="1"/>
          <p:nvPr/>
        </p:nvSpPr>
        <p:spPr>
          <a:xfrm>
            <a:off x="3614425" y="2116475"/>
            <a:ext cx="48795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Basado en datos empíricos sobre lo que el equipo completó en sprints anteriores.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ED153E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Provee una base para estimar la cantidad de trabajo que se podrá completar en los próximos sprints (base y promedio)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ED153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puede ajustar según las variables que afectan al equipo en cada sprint (bajas de equipo, vacaciones, feriados).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s" sz="1500"/>
              <a:t>.</a:t>
            </a:r>
            <a:r>
              <a:rPr lang="es" sz="900"/>
              <a:t> </a:t>
            </a:r>
            <a:endParaRPr sz="900"/>
          </a:p>
        </p:txBody>
      </p:sp>
      <p:pic>
        <p:nvPicPr>
          <p:cNvPr id="142" name="Google Shape;1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75850"/>
            <a:ext cx="2540563" cy="208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2"/>
          <p:cNvSpPr/>
          <p:nvPr/>
        </p:nvSpPr>
        <p:spPr>
          <a:xfrm>
            <a:off x="2441472" y="2540812"/>
            <a:ext cx="1039800" cy="463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10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 restantes</a:t>
            </a:r>
            <a:endParaRPr/>
          </a:p>
        </p:txBody>
      </p:sp>
      <p:cxnSp>
        <p:nvCxnSpPr>
          <p:cNvPr id="144" name="Google Shape;144;p32"/>
          <p:cNvCxnSpPr/>
          <p:nvPr/>
        </p:nvCxnSpPr>
        <p:spPr>
          <a:xfrm>
            <a:off x="1071476" y="3113504"/>
            <a:ext cx="135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" name="Google Shape;145;p32"/>
          <p:cNvSpPr/>
          <p:nvPr/>
        </p:nvSpPr>
        <p:spPr>
          <a:xfrm>
            <a:off x="884067" y="4184135"/>
            <a:ext cx="25404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Velocity = 42-15 = 37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504825" y="2095500"/>
            <a:ext cx="6241500" cy="2635500"/>
          </a:xfrm>
          <a:prstGeom prst="rect">
            <a:avLst/>
          </a:prstGeom>
          <a:solidFill>
            <a:srgbClr val="FDD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3"/>
          <p:cNvSpPr txBox="1"/>
          <p:nvPr>
            <p:ph type="title"/>
          </p:nvPr>
        </p:nvSpPr>
        <p:spPr>
          <a:xfrm>
            <a:off x="464100" y="826025"/>
            <a:ext cx="60129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Día 0: Comienzo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7149225" y="2629175"/>
            <a:ext cx="1096500" cy="1056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HISTORIA DE USUARI</a:t>
            </a:r>
            <a:r>
              <a:rPr lang="es" sz="1100"/>
              <a:t>O</a:t>
            </a:r>
            <a:r>
              <a:rPr lang="es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		</a:t>
            </a:r>
            <a:endParaRPr sz="1100"/>
          </a:p>
        </p:txBody>
      </p:sp>
      <p:sp>
        <p:nvSpPr>
          <p:cNvPr id="153" name="Google Shape;153;p33"/>
          <p:cNvSpPr/>
          <p:nvPr/>
        </p:nvSpPr>
        <p:spPr>
          <a:xfrm>
            <a:off x="7149236" y="3790542"/>
            <a:ext cx="517500" cy="405000"/>
          </a:xfrm>
          <a:prstGeom prst="rect">
            <a:avLst/>
          </a:prstGeom>
          <a:solidFill>
            <a:srgbClr val="FFDC0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Tarea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8h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		</a:t>
            </a:r>
            <a:endParaRPr sz="1000"/>
          </a:p>
        </p:txBody>
      </p:sp>
      <p:sp>
        <p:nvSpPr>
          <p:cNvPr id="154" name="Google Shape;154;p33"/>
          <p:cNvSpPr/>
          <p:nvPr/>
        </p:nvSpPr>
        <p:spPr>
          <a:xfrm>
            <a:off x="7728286" y="3790542"/>
            <a:ext cx="517500" cy="405000"/>
          </a:xfrm>
          <a:prstGeom prst="rect">
            <a:avLst/>
          </a:prstGeom>
          <a:solidFill>
            <a:srgbClr val="FFDC0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Tarea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8h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		</a:t>
            </a:r>
            <a:endParaRPr sz="1000"/>
          </a:p>
        </p:txBody>
      </p:sp>
      <p:sp>
        <p:nvSpPr>
          <p:cNvPr id="155" name="Google Shape;155;p33"/>
          <p:cNvSpPr/>
          <p:nvPr/>
        </p:nvSpPr>
        <p:spPr>
          <a:xfrm>
            <a:off x="7149236" y="4261936"/>
            <a:ext cx="517500" cy="405000"/>
          </a:xfrm>
          <a:prstGeom prst="rect">
            <a:avLst/>
          </a:prstGeom>
          <a:solidFill>
            <a:srgbClr val="FFDC0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Tarea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8h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		</a:t>
            </a:r>
            <a:endParaRPr sz="1000"/>
          </a:p>
        </p:txBody>
      </p:sp>
      <p:sp>
        <p:nvSpPr>
          <p:cNvPr id="156" name="Google Shape;156;p33"/>
          <p:cNvSpPr txBox="1"/>
          <p:nvPr/>
        </p:nvSpPr>
        <p:spPr>
          <a:xfrm>
            <a:off x="7149525" y="3331800"/>
            <a:ext cx="115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13p</a:t>
            </a:r>
            <a:endParaRPr sz="1100"/>
          </a:p>
        </p:txBody>
      </p:sp>
      <p:sp>
        <p:nvSpPr>
          <p:cNvPr id="157" name="Google Shape;157;p33"/>
          <p:cNvSpPr txBox="1"/>
          <p:nvPr/>
        </p:nvSpPr>
        <p:spPr>
          <a:xfrm>
            <a:off x="6746472" y="517694"/>
            <a:ext cx="220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Sprint: 12 días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Día 1 a día 16 de agosto (solo días hábiles)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swald"/>
                <a:ea typeface="Oswald"/>
                <a:cs typeface="Oswald"/>
                <a:sym typeface="Oswald"/>
              </a:rPr>
              <a:t>Story points: 70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6746475" y="1583301"/>
            <a:ext cx="1347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stories: 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 x 13p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 x 5p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59" name="Google Shape;159;p33"/>
          <p:cNvGraphicFramePr/>
          <p:nvPr/>
        </p:nvGraphicFramePr>
        <p:xfrm>
          <a:off x="561975" y="212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{0ACE10EA-A4F5-41B3-93AD-1019A927C61F}</a:tableStyleId>
              </a:tblPr>
              <a:tblGrid>
                <a:gridCol w="1447800"/>
                <a:gridCol w="1026675"/>
                <a:gridCol w="1145025"/>
                <a:gridCol w="2565000"/>
              </a:tblGrid>
              <a:tr h="50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Pendiente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 curso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Terminado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Objetivo de Sprint: beta lista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Deposit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Migration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admin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33"/>
          <p:cNvSpPr/>
          <p:nvPr/>
        </p:nvSpPr>
        <p:spPr>
          <a:xfrm>
            <a:off x="2009775" y="2471550"/>
            <a:ext cx="2362200" cy="8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3"/>
          <p:cNvSpPr/>
          <p:nvPr/>
        </p:nvSpPr>
        <p:spPr>
          <a:xfrm>
            <a:off x="4371975" y="2743200"/>
            <a:ext cx="2280000" cy="11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3"/>
          <p:cNvSpPr/>
          <p:nvPr/>
        </p:nvSpPr>
        <p:spPr>
          <a:xfrm>
            <a:off x="533400" y="1238250"/>
            <a:ext cx="1207800" cy="69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 txBox="1"/>
          <p:nvPr/>
        </p:nvSpPr>
        <p:spPr>
          <a:xfrm>
            <a:off x="533250" y="1238250"/>
            <a:ext cx="120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</a:rPr>
              <a:t>Cosas en las que nadie está trabajando hoy.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1828800" y="1238250"/>
            <a:ext cx="1207800" cy="69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1828650" y="1238250"/>
            <a:ext cx="120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Cosas en las que alguien está trabajando hoy.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33"/>
          <p:cNvSpPr/>
          <p:nvPr/>
        </p:nvSpPr>
        <p:spPr>
          <a:xfrm>
            <a:off x="3124200" y="1238250"/>
            <a:ext cx="1347300" cy="69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124050" y="1238250"/>
            <a:ext cx="134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Cosas en las que nadie va a seguir trabajando.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33"/>
          <p:cNvSpPr/>
          <p:nvPr/>
        </p:nvSpPr>
        <p:spPr>
          <a:xfrm>
            <a:off x="4981575" y="1249425"/>
            <a:ext cx="1686900" cy="692700"/>
          </a:xfrm>
          <a:prstGeom prst="wedgeRectCallout">
            <a:avLst>
              <a:gd fmla="val 32334" name="adj1"/>
              <a:gd fmla="val 175547" name="adj2"/>
            </a:avLst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5057700" y="1220925"/>
            <a:ext cx="159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Poner un nuevo punto a mano diariamente tras el Scrum diario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70" name="Google Shape;170;p33"/>
          <p:cNvSpPr/>
          <p:nvPr/>
        </p:nvSpPr>
        <p:spPr>
          <a:xfrm rot="10800000">
            <a:off x="5010225" y="4290975"/>
            <a:ext cx="1781100" cy="80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/>
        </p:nvSpPr>
        <p:spPr>
          <a:xfrm>
            <a:off x="5038575" y="4261925"/>
            <a:ext cx="168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Si terminamos con todas las historias antes del fin del sprint, agarramos más de acá.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1985925" y="2624850"/>
            <a:ext cx="236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</a:rPr>
              <a:t>Primero todos los post-its de tareas se mueven en este sentido.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2009775" y="3385950"/>
            <a:ext cx="2362200" cy="8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/>
        </p:nvSpPr>
        <p:spPr>
          <a:xfrm>
            <a:off x="1985925" y="3539250"/>
            <a:ext cx="236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</a:rPr>
              <a:t>Después, las tarjetas blancas de historia se pasan a “terminado”.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4133850" y="3872300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planificados</a:t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5595975" y="388732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Siguientes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58" y="2760325"/>
            <a:ext cx="1493478" cy="116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4905375" y="2714625"/>
            <a:ext cx="15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Burndown</a:t>
            </a:r>
            <a:endParaRPr/>
          </a:p>
        </p:txBody>
      </p:sp>
      <p:sp>
        <p:nvSpPr>
          <p:cNvPr id="179" name="Google Shape;179;p33"/>
          <p:cNvSpPr/>
          <p:nvPr/>
        </p:nvSpPr>
        <p:spPr>
          <a:xfrm rot="-987152">
            <a:off x="1333350" y="2786498"/>
            <a:ext cx="200197" cy="200197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 rot="993558">
            <a:off x="1485779" y="2814683"/>
            <a:ext cx="199995" cy="199995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/>
          <p:nvPr/>
        </p:nvSpPr>
        <p:spPr>
          <a:xfrm rot="-564350">
            <a:off x="1683754" y="2814738"/>
            <a:ext cx="200090" cy="20009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 rot="-988226">
            <a:off x="1635709" y="316500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/>
          <p:nvPr/>
        </p:nvSpPr>
        <p:spPr>
          <a:xfrm rot="995357">
            <a:off x="1544005" y="326659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 rot="-564909">
            <a:off x="1721958" y="326660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/>
          <p:nvPr/>
        </p:nvSpPr>
        <p:spPr>
          <a:xfrm rot="-988226">
            <a:off x="1571247" y="3695631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 rot="995357">
            <a:off x="1479542" y="38894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 rot="-564909">
            <a:off x="1657495" y="388945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 rot="-988226">
            <a:off x="1647447" y="439745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/>
          <p:nvPr/>
        </p:nvSpPr>
        <p:spPr>
          <a:xfrm rot="995357">
            <a:off x="1784342" y="44228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 rot="-564909">
            <a:off x="1733695" y="4285979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702225" y="760950"/>
            <a:ext cx="11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Día 1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34"/>
          <p:cNvCxnSpPr/>
          <p:nvPr/>
        </p:nvCxnSpPr>
        <p:spPr>
          <a:xfrm>
            <a:off x="5540581" y="2457531"/>
            <a:ext cx="193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4"/>
          <p:cNvSpPr/>
          <p:nvPr/>
        </p:nvSpPr>
        <p:spPr>
          <a:xfrm>
            <a:off x="1190625" y="1638300"/>
            <a:ext cx="6241500" cy="2635500"/>
          </a:xfrm>
          <a:prstGeom prst="rect">
            <a:avLst/>
          </a:prstGeom>
          <a:solidFill>
            <a:srgbClr val="FDD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8" name="Google Shape;198;p34"/>
          <p:cNvGraphicFramePr/>
          <p:nvPr/>
        </p:nvGraphicFramePr>
        <p:xfrm>
          <a:off x="1247775" y="167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{0ACE10EA-A4F5-41B3-93AD-1019A927C61F}</a:tableStyleId>
              </a:tblPr>
              <a:tblGrid>
                <a:gridCol w="1447800"/>
                <a:gridCol w="1026675"/>
                <a:gridCol w="1145025"/>
                <a:gridCol w="2565000"/>
              </a:tblGrid>
              <a:tr h="50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Pendiente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 curso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Terminado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Objetivo de Sprint: beta lista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Deposit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Migration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admin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34"/>
          <p:cNvSpPr/>
          <p:nvPr/>
        </p:nvSpPr>
        <p:spPr>
          <a:xfrm>
            <a:off x="5057775" y="2286000"/>
            <a:ext cx="2280000" cy="11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4819650" y="3415100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planificados</a:t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6281775" y="343012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Siguientes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358" y="2303125"/>
            <a:ext cx="1493478" cy="116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/>
          <p:nvPr/>
        </p:nvSpPr>
        <p:spPr>
          <a:xfrm rot="-987152">
            <a:off x="2095350" y="2253098"/>
            <a:ext cx="200197" cy="200197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 rot="993558">
            <a:off x="3009779" y="2281283"/>
            <a:ext cx="199995" cy="199995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 rot="-564350">
            <a:off x="3207754" y="2281338"/>
            <a:ext cx="200090" cy="20009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 rot="-988226">
            <a:off x="2321509" y="270780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 rot="995357">
            <a:off x="2229805" y="280939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 rot="-564909">
            <a:off x="3093558" y="273320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 rot="-988226">
            <a:off x="2257047" y="3238431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 rot="995357">
            <a:off x="2165342" y="34322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 rot="-564909">
            <a:off x="2343295" y="343225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 rot="-988226">
            <a:off x="2333247" y="394025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 rot="995357">
            <a:off x="2470142" y="39656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 rot="-564909">
            <a:off x="2419495" y="3828779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6400800" y="3733800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Withdraw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6015675" y="2333625"/>
            <a:ext cx="11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Burndown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5486400" y="2419350"/>
            <a:ext cx="285900" cy="0"/>
          </a:xfrm>
          <a:prstGeom prst="straightConnector1">
            <a:avLst/>
          </a:prstGeom>
          <a:noFill/>
          <a:ln cap="flat" cmpd="sng" w="28575">
            <a:solidFill>
              <a:srgbClr val="ED153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4"/>
          <p:cNvSpPr/>
          <p:nvPr/>
        </p:nvSpPr>
        <p:spPr>
          <a:xfrm>
            <a:off x="4458775" y="976600"/>
            <a:ext cx="1438500" cy="523200"/>
          </a:xfrm>
          <a:prstGeom prst="wedgeRectCallout">
            <a:avLst>
              <a:gd fmla="val 32032" name="adj1"/>
              <a:gd fmla="val 213011" name="adj2"/>
            </a:avLst>
          </a:prstGeom>
          <a:solidFill>
            <a:srgbClr val="ED15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4463425" y="1007200"/>
            <a:ext cx="137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Aún sin historias terminadas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616500" y="749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medida que van pasando los días...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6980500" y="1726250"/>
            <a:ext cx="18681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En la daily, se validan qué tareas u historias están como terminadas y se marcan los puntos restantes en el gráfico, según la fecha.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6" name="Google Shape;226;p35"/>
          <p:cNvCxnSpPr/>
          <p:nvPr/>
        </p:nvCxnSpPr>
        <p:spPr>
          <a:xfrm>
            <a:off x="5007181" y="2228931"/>
            <a:ext cx="193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5"/>
          <p:cNvSpPr/>
          <p:nvPr/>
        </p:nvSpPr>
        <p:spPr>
          <a:xfrm>
            <a:off x="657225" y="1409700"/>
            <a:ext cx="6241500" cy="2635500"/>
          </a:xfrm>
          <a:prstGeom prst="rect">
            <a:avLst/>
          </a:prstGeom>
          <a:solidFill>
            <a:srgbClr val="FDDE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35"/>
          <p:cNvGraphicFramePr/>
          <p:nvPr/>
        </p:nvGraphicFramePr>
        <p:xfrm>
          <a:off x="714375" y="144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{0ACE10EA-A4F5-41B3-93AD-1019A927C61F}</a:tableStyleId>
              </a:tblPr>
              <a:tblGrid>
                <a:gridCol w="1447800"/>
                <a:gridCol w="1026675"/>
                <a:gridCol w="1145025"/>
                <a:gridCol w="2565000"/>
              </a:tblGrid>
              <a:tr h="50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Pendiente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 curso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Terminado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Objetivo de Sprint: beta lista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Deposit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Migration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Backoffice 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admin</a:t>
                      </a:r>
                      <a:endParaRPr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D15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35"/>
          <p:cNvSpPr/>
          <p:nvPr/>
        </p:nvSpPr>
        <p:spPr>
          <a:xfrm>
            <a:off x="4524375" y="2057400"/>
            <a:ext cx="2280000" cy="11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4286250" y="3186500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planificados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5748375" y="320152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Siguientes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58" y="2074525"/>
            <a:ext cx="1493478" cy="116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/>
          <p:nvPr/>
        </p:nvSpPr>
        <p:spPr>
          <a:xfrm rot="-987152">
            <a:off x="3991400" y="2052573"/>
            <a:ext cx="200197" cy="200197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 rot="994228">
            <a:off x="3929882" y="2171412"/>
            <a:ext cx="166202" cy="166202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 rot="-566720">
            <a:off x="4094492" y="2171378"/>
            <a:ext cx="166355" cy="166355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 rot="-988226">
            <a:off x="3335534" y="248180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 rot="995357">
            <a:off x="1696405" y="258079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/>
          <p:nvPr/>
        </p:nvSpPr>
        <p:spPr>
          <a:xfrm rot="-564909">
            <a:off x="2560158" y="250460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/>
          <p:nvPr/>
        </p:nvSpPr>
        <p:spPr>
          <a:xfrm rot="-988226">
            <a:off x="2560097" y="302540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 rot="995357">
            <a:off x="1631942" y="32036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 rot="-564909">
            <a:off x="1809895" y="3203654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 rot="-988226">
            <a:off x="1799847" y="3711656"/>
            <a:ext cx="179881" cy="17988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 rot="995357">
            <a:off x="1936742" y="3737045"/>
            <a:ext cx="179679" cy="17967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 rot="-564909">
            <a:off x="1886095" y="3600179"/>
            <a:ext cx="179721" cy="179721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5867400" y="3505200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Withdraw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5482275" y="2105025"/>
            <a:ext cx="11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Burndown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 rot="-987152">
            <a:off x="4577575" y="3661073"/>
            <a:ext cx="200197" cy="200197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 rot="994228">
            <a:off x="4516057" y="3779912"/>
            <a:ext cx="166202" cy="166202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 rot="994228">
            <a:off x="4897057" y="3703712"/>
            <a:ext cx="166202" cy="166202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5061525" y="2278675"/>
            <a:ext cx="946924" cy="636019"/>
          </a:xfrm>
          <a:custGeom>
            <a:rect b="b" l="l" r="r" t="t"/>
            <a:pathLst>
              <a:path extrusionOk="0" h="35144" w="51054">
                <a:moveTo>
                  <a:pt x="0" y="473"/>
                </a:moveTo>
                <a:cubicBezTo>
                  <a:pt x="2290" y="473"/>
                  <a:pt x="5239" y="-765"/>
                  <a:pt x="6858" y="854"/>
                </a:cubicBezTo>
                <a:cubicBezTo>
                  <a:pt x="10314" y="4310"/>
                  <a:pt x="9044" y="11257"/>
                  <a:pt x="12954" y="14189"/>
                </a:cubicBezTo>
                <a:cubicBezTo>
                  <a:pt x="18666" y="18473"/>
                  <a:pt x="27904" y="12901"/>
                  <a:pt x="34290" y="16094"/>
                </a:cubicBezTo>
                <a:cubicBezTo>
                  <a:pt x="35994" y="16946"/>
                  <a:pt x="36957" y="19523"/>
                  <a:pt x="38862" y="19523"/>
                </a:cubicBezTo>
                <a:cubicBezTo>
                  <a:pt x="40589" y="19523"/>
                  <a:pt x="43396" y="19371"/>
                  <a:pt x="43815" y="21047"/>
                </a:cubicBezTo>
                <a:cubicBezTo>
                  <a:pt x="45096" y="26172"/>
                  <a:pt x="45772" y="35144"/>
                  <a:pt x="51054" y="35144"/>
                </a:cubicBezTo>
              </a:path>
            </a:pathLst>
          </a:custGeom>
          <a:noFill/>
          <a:ln cap="flat" cmpd="sng" w="19050">
            <a:solidFill>
              <a:srgbClr val="ED153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