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87" r:id="rId2"/>
    <p:sldId id="319" r:id="rId3"/>
    <p:sldId id="314" r:id="rId4"/>
    <p:sldId id="317" r:id="rId5"/>
    <p:sldId id="313" r:id="rId6"/>
    <p:sldId id="316" r:id="rId7"/>
    <p:sldId id="318" r:id="rId8"/>
  </p:sldIdLst>
  <p:sldSz cx="9144000" cy="5143500" type="screen16x9"/>
  <p:notesSz cx="6858000" cy="9144000"/>
  <p:embeddedFontLst>
    <p:embeddedFont>
      <p:font typeface="Rajdhani" charset="0"/>
      <p:regular r:id="rId10"/>
      <p:bold r:id="rId11"/>
    </p:embeddedFont>
    <p:embeddedFont>
      <p:font typeface="Open Sans" pitchFamily="3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250" autoAdjust="0"/>
  </p:normalViewPr>
  <p:slideViewPr>
    <p:cSldViewPr>
      <p:cViewPr>
        <p:scale>
          <a:sx n="80" d="100"/>
          <a:sy n="80" d="100"/>
        </p:scale>
        <p:origin x="-876" y="-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b583104f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b583104f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e1113f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e1113f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e1113f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e1113f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e1113f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e1113f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e1113f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e1113f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e1113f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e1113f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e1113f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e1113f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Modelo de caja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>
            <a:spLocks noGrp="1"/>
          </p:cNvSpPr>
          <p:nvPr>
            <p:ph type="title"/>
          </p:nvPr>
        </p:nvSpPr>
        <p:spPr>
          <a:xfrm>
            <a:off x="4429124" y="357172"/>
            <a:ext cx="4058100" cy="2860200"/>
          </a:xfrm>
          <a:prstGeom prst="rect">
            <a:avLst/>
          </a:prstGeom>
        </p:spPr>
        <p:txBody>
          <a:bodyPr spcFirstLastPara="1" wrap="square" lIns="91425" tIns="91425" rIns="180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Procesos</a:t>
            </a:r>
            <a:br>
              <a:rPr lang="es" dirty="0" smtClean="0"/>
            </a:br>
            <a:r>
              <a:rPr lang="es" sz="1000" dirty="0" smtClean="0">
                <a:solidFill>
                  <a:schemeClr val="tx2">
                    <a:lumMod val="25000"/>
                  </a:schemeClr>
                </a:solidFill>
              </a:rPr>
              <a:t>.</a:t>
            </a:r>
            <a:br>
              <a:rPr lang="es" sz="1000" dirty="0" smtClean="0">
                <a:solidFill>
                  <a:schemeClr val="tx2">
                    <a:lumMod val="25000"/>
                  </a:schemeClr>
                </a:solidFill>
              </a:rPr>
            </a:br>
            <a:r>
              <a:rPr lang="es" sz="2400" b="0" dirty="0" smtClean="0"/>
              <a:t>Daniela Bilbao</a:t>
            </a:r>
            <a:br>
              <a:rPr lang="es" sz="2400" b="0" dirty="0" smtClean="0"/>
            </a:br>
            <a:r>
              <a:rPr lang="es" sz="2400" b="0" dirty="0" smtClean="0"/>
              <a:t>Laura Macias</a:t>
            </a:r>
            <a:r>
              <a:rPr lang="es" sz="2400" dirty="0" smtClean="0"/>
              <a:t/>
            </a:r>
            <a:br>
              <a:rPr lang="es" sz="2400" dirty="0" smtClean="0"/>
            </a:br>
            <a:r>
              <a:rPr lang="es" sz="2400" b="0" dirty="0" smtClean="0"/>
              <a:t>Angel Vargas</a:t>
            </a:r>
            <a:br>
              <a:rPr lang="es" sz="2400" b="0" dirty="0" smtClean="0"/>
            </a:br>
            <a:r>
              <a:rPr lang="es" sz="2400" b="0" dirty="0" smtClean="0"/>
              <a:t>Gabriel Salamanca</a:t>
            </a:r>
            <a:br>
              <a:rPr lang="es" sz="2400" b="0" dirty="0" smtClean="0"/>
            </a:br>
            <a:r>
              <a:rPr lang="es" sz="2400" b="0" dirty="0" smtClean="0"/>
              <a:t>Trinidad Faccini</a:t>
            </a:r>
            <a:endParaRPr sz="2400" b="0" dirty="0"/>
          </a:p>
        </p:txBody>
      </p:sp>
      <p:sp>
        <p:nvSpPr>
          <p:cNvPr id="3" name="2 Proceso"/>
          <p:cNvSpPr/>
          <p:nvPr/>
        </p:nvSpPr>
        <p:spPr>
          <a:xfrm>
            <a:off x="0" y="4857766"/>
            <a:ext cx="1214446" cy="285734"/>
          </a:xfrm>
          <a:prstGeom prst="flowChartProcess">
            <a:avLst/>
          </a:prstGeom>
          <a:solidFill>
            <a:srgbClr val="E62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2"/>
          <p:cNvSpPr txBox="1"/>
          <p:nvPr/>
        </p:nvSpPr>
        <p:spPr>
          <a:xfrm>
            <a:off x="642910" y="500048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44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¿Qué es un </a:t>
            </a:r>
            <a:r>
              <a:rPr lang="es-ES" sz="4400" b="1" dirty="0" smtClean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proceso</a:t>
            </a:r>
            <a:r>
              <a:rPr lang="es-ES" sz="44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?</a:t>
            </a:r>
            <a:endParaRPr lang="es-ES" sz="4400" b="1" dirty="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" name="Google Shape;112;p33"/>
          <p:cNvSpPr txBox="1"/>
          <p:nvPr/>
        </p:nvSpPr>
        <p:spPr>
          <a:xfrm>
            <a:off x="571472" y="1285866"/>
            <a:ext cx="3643338" cy="2714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" sz="32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Interactivos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1100"/>
            </a:pPr>
            <a:endParaRPr lang="es" sz="3000" b="1" dirty="0" smtClean="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2400" dirty="0" smtClean="0">
                <a:latin typeface="Rajdhani" charset="0"/>
                <a:cs typeface="Rajdhani" charset="0"/>
              </a:rPr>
              <a:t>Cuando exportamos un archivo, estamos generando un proceso</a:t>
            </a:r>
            <a:r>
              <a:rPr lang="es" sz="2400" b="1" dirty="0" smtClean="0">
                <a:solidFill>
                  <a:srgbClr val="434343"/>
                </a:solidFill>
                <a:latin typeface="Rajdhani" charset="0"/>
                <a:ea typeface="Rajdhani"/>
                <a:cs typeface="Rajdhani" charset="0"/>
                <a:sym typeface="Rajdhani"/>
              </a:rPr>
              <a:t> </a:t>
            </a:r>
            <a:endParaRPr sz="1800" b="1" dirty="0">
              <a:solidFill>
                <a:srgbClr val="434343"/>
              </a:solidFill>
              <a:latin typeface="Rajdhani" charset="0"/>
              <a:ea typeface="Rajdhani"/>
              <a:cs typeface="Rajdhani" charset="0"/>
              <a:sym typeface="Rajdhani"/>
            </a:endParaRPr>
          </a:p>
        </p:txBody>
      </p:sp>
      <p:sp>
        <p:nvSpPr>
          <p:cNvPr id="8" name="Google Shape;112;p33"/>
          <p:cNvSpPr txBox="1"/>
          <p:nvPr/>
        </p:nvSpPr>
        <p:spPr>
          <a:xfrm>
            <a:off x="4857752" y="1500180"/>
            <a:ext cx="4071966" cy="2842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2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Segundo plano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" sz="3000" b="1" dirty="0" smtClean="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2400" dirty="0" smtClean="0">
                <a:solidFill>
                  <a:schemeClr val="tx2">
                    <a:lumMod val="25000"/>
                  </a:schemeClr>
                </a:solidFill>
                <a:latin typeface="Rajdhani" charset="0"/>
                <a:cs typeface="Rajdhani" charset="0"/>
              </a:rPr>
              <a:t>Cuando un software no puede acceder directamente a un recurso, le solicita al SO que lo gestione</a:t>
            </a:r>
            <a:r>
              <a:rPr lang="es-ES" sz="2400" i="1" dirty="0" smtClean="0">
                <a:solidFill>
                  <a:schemeClr val="tx2">
                    <a:lumMod val="25000"/>
                  </a:schemeClr>
                </a:solidFill>
                <a:latin typeface="Rajdhani" charset="0"/>
                <a:cs typeface="Rajdhani" charset="0"/>
              </a:rPr>
              <a:t>.</a:t>
            </a:r>
            <a:r>
              <a:rPr lang="es" sz="2400" dirty="0" smtClean="0">
                <a:solidFill>
                  <a:schemeClr val="tx2">
                    <a:lumMod val="25000"/>
                  </a:schemeClr>
                </a:solidFill>
                <a:latin typeface="Rajdhani" charset="0"/>
                <a:ea typeface="Rajdhani"/>
                <a:cs typeface="Rajdhani" charset="0"/>
                <a:sym typeface="Rajdhani"/>
              </a:rPr>
              <a:t> </a:t>
            </a:r>
            <a:endParaRPr sz="2400" dirty="0">
              <a:solidFill>
                <a:schemeClr val="tx2">
                  <a:lumMod val="25000"/>
                </a:schemeClr>
              </a:solidFill>
              <a:latin typeface="Rajdhani" charset="0"/>
              <a:ea typeface="Rajdhani"/>
              <a:cs typeface="Rajdhani" charset="0"/>
              <a:sym typeface="Rajdhani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429124" y="1643056"/>
            <a:ext cx="45719" cy="278608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13 Forma"/>
          <p:cNvCxnSpPr/>
          <p:nvPr/>
        </p:nvCxnSpPr>
        <p:spPr>
          <a:xfrm rot="5400000">
            <a:off x="2428860" y="1285866"/>
            <a:ext cx="785818" cy="3571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13 Forma"/>
          <p:cNvCxnSpPr/>
          <p:nvPr/>
        </p:nvCxnSpPr>
        <p:spPr>
          <a:xfrm rot="16200000" flipH="1">
            <a:off x="5857884" y="1285866"/>
            <a:ext cx="785818" cy="3571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10 Proceso"/>
          <p:cNvSpPr/>
          <p:nvPr/>
        </p:nvSpPr>
        <p:spPr>
          <a:xfrm>
            <a:off x="0" y="4857766"/>
            <a:ext cx="1214446" cy="285734"/>
          </a:xfrm>
          <a:prstGeom prst="flowChartProcess">
            <a:avLst/>
          </a:prstGeom>
          <a:solidFill>
            <a:srgbClr val="E62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2"/>
          <p:cNvSpPr txBox="1"/>
          <p:nvPr/>
        </p:nvSpPr>
        <p:spPr>
          <a:xfrm>
            <a:off x="714348" y="642924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4400" b="1" dirty="0" smtClean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Estado</a:t>
            </a:r>
            <a:r>
              <a:rPr lang="es-ES" sz="44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de los procesos</a:t>
            </a:r>
          </a:p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AR" sz="2800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- Ciclo de vida -</a:t>
            </a:r>
            <a:endParaRPr lang="es-ES" sz="2800" dirty="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242" name="AutoShape 2" descr="https://s3-us-west-2.amazonaws.com/secure.notion-static.com/0a3f7a57-0e2a-41e3-ae54-861f0c8331a9/Untitl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44" name="AutoShape 4" descr="https://s3-us-west-2.amazonaws.com/secure.notion-static.com/0a3f7a57-0e2a-41e3-ae54-861f0c8331a9/Untitl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/>
          <a:srcRect t="22960"/>
          <a:stretch>
            <a:fillRect/>
          </a:stretch>
        </p:blipFill>
        <p:spPr bwMode="auto">
          <a:xfrm>
            <a:off x="142844" y="1479086"/>
            <a:ext cx="8929750" cy="263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Proceso"/>
          <p:cNvSpPr/>
          <p:nvPr/>
        </p:nvSpPr>
        <p:spPr>
          <a:xfrm>
            <a:off x="0" y="4857766"/>
            <a:ext cx="1214446" cy="285734"/>
          </a:xfrm>
          <a:prstGeom prst="flowChartProcess">
            <a:avLst/>
          </a:prstGeom>
          <a:solidFill>
            <a:srgbClr val="E62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2"/>
          <p:cNvSpPr txBox="1"/>
          <p:nvPr/>
        </p:nvSpPr>
        <p:spPr>
          <a:xfrm>
            <a:off x="642910" y="285734"/>
            <a:ext cx="7707600" cy="119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4400" b="1" dirty="0" smtClean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Tipos </a:t>
            </a:r>
            <a:r>
              <a:rPr lang="es-ES" sz="4400" b="1" dirty="0" smtClean="0">
                <a:solidFill>
                  <a:schemeClr val="tx2">
                    <a:lumMod val="25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de</a:t>
            </a:r>
            <a:r>
              <a:rPr lang="es-ES" sz="44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procesos</a:t>
            </a:r>
            <a:br>
              <a:rPr lang="es-ES" sz="44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</a:br>
            <a:endParaRPr lang="es-ES" sz="2800" b="1" dirty="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" name="Google Shape;105;p32"/>
          <p:cNvSpPr txBox="1"/>
          <p:nvPr/>
        </p:nvSpPr>
        <p:spPr>
          <a:xfrm>
            <a:off x="500034" y="1285866"/>
            <a:ext cx="3857652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3600" b="1" dirty="0" smtClean="0">
                <a:solidFill>
                  <a:schemeClr val="tx2">
                    <a:lumMod val="25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Independientes</a:t>
            </a:r>
            <a:endParaRPr lang="es-ES" sz="2800" b="1" dirty="0">
              <a:solidFill>
                <a:schemeClr val="tx2">
                  <a:lumMod val="25000"/>
                </a:schemeClr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" name="Google Shape;105;p32"/>
          <p:cNvSpPr txBox="1"/>
          <p:nvPr/>
        </p:nvSpPr>
        <p:spPr>
          <a:xfrm>
            <a:off x="5000628" y="1285866"/>
            <a:ext cx="3786214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AR" sz="3600" b="1" dirty="0" smtClean="0">
                <a:solidFill>
                  <a:schemeClr val="tx2">
                    <a:lumMod val="25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Cooperativos</a:t>
            </a:r>
            <a:endParaRPr lang="es-ES" sz="2000" b="1" dirty="0">
              <a:solidFill>
                <a:schemeClr val="tx2">
                  <a:lumMod val="25000"/>
                </a:schemeClr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" name="Google Shape;105;p32"/>
          <p:cNvSpPr txBox="1"/>
          <p:nvPr/>
        </p:nvSpPr>
        <p:spPr>
          <a:xfrm>
            <a:off x="500034" y="2071684"/>
            <a:ext cx="3857652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3600" dirty="0" smtClean="0">
                <a:solidFill>
                  <a:schemeClr val="tx2">
                    <a:lumMod val="25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Autónomos</a:t>
            </a:r>
            <a:endParaRPr lang="es-ES" sz="2800" dirty="0">
              <a:solidFill>
                <a:schemeClr val="tx2">
                  <a:lumMod val="25000"/>
                </a:schemeClr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" name="Google Shape;105;p32"/>
          <p:cNvSpPr txBox="1"/>
          <p:nvPr/>
        </p:nvSpPr>
        <p:spPr>
          <a:xfrm>
            <a:off x="500034" y="3071816"/>
            <a:ext cx="3857652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3600" dirty="0" smtClean="0">
                <a:solidFill>
                  <a:schemeClr val="tx2">
                    <a:lumMod val="25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No afectan</a:t>
            </a:r>
            <a:endParaRPr lang="es-ES" sz="2800" dirty="0">
              <a:solidFill>
                <a:schemeClr val="tx2">
                  <a:lumMod val="25000"/>
                </a:schemeClr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" name="Google Shape;105;p32"/>
          <p:cNvSpPr txBox="1"/>
          <p:nvPr/>
        </p:nvSpPr>
        <p:spPr>
          <a:xfrm>
            <a:off x="500034" y="4000510"/>
            <a:ext cx="3857652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3600" dirty="0" smtClean="0">
                <a:solidFill>
                  <a:schemeClr val="tx2">
                    <a:lumMod val="25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Ni son afectados</a:t>
            </a:r>
            <a:endParaRPr lang="es-ES" sz="2800" dirty="0">
              <a:solidFill>
                <a:schemeClr val="tx2">
                  <a:lumMod val="25000"/>
                </a:schemeClr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4" name="13 Forma"/>
          <p:cNvCxnSpPr/>
          <p:nvPr/>
        </p:nvCxnSpPr>
        <p:spPr>
          <a:xfrm rot="5400000">
            <a:off x="2107786" y="2607072"/>
            <a:ext cx="642148" cy="5715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13 Forma"/>
          <p:cNvCxnSpPr/>
          <p:nvPr/>
        </p:nvCxnSpPr>
        <p:spPr>
          <a:xfrm rot="16200000" flipH="1">
            <a:off x="2143108" y="3571882"/>
            <a:ext cx="571504" cy="5715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Google Shape;105;p32"/>
          <p:cNvSpPr txBox="1"/>
          <p:nvPr/>
        </p:nvSpPr>
        <p:spPr>
          <a:xfrm>
            <a:off x="5072066" y="2071684"/>
            <a:ext cx="3857652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3600" dirty="0" smtClean="0">
                <a:solidFill>
                  <a:schemeClr val="tx2">
                    <a:lumMod val="25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Afectan</a:t>
            </a:r>
            <a:endParaRPr lang="es-ES" sz="2800" dirty="0">
              <a:solidFill>
                <a:schemeClr val="tx2">
                  <a:lumMod val="25000"/>
                </a:schemeClr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" name="Google Shape;105;p32"/>
          <p:cNvSpPr txBox="1"/>
          <p:nvPr/>
        </p:nvSpPr>
        <p:spPr>
          <a:xfrm>
            <a:off x="5072066" y="3071816"/>
            <a:ext cx="3857652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3600" dirty="0" smtClean="0">
                <a:solidFill>
                  <a:schemeClr val="tx2">
                    <a:lumMod val="25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Son afectados</a:t>
            </a:r>
            <a:endParaRPr lang="es-ES" sz="2800" dirty="0">
              <a:solidFill>
                <a:schemeClr val="tx2">
                  <a:lumMod val="25000"/>
                </a:schemeClr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3" name="Google Shape;105;p32"/>
          <p:cNvSpPr txBox="1"/>
          <p:nvPr/>
        </p:nvSpPr>
        <p:spPr>
          <a:xfrm>
            <a:off x="5072066" y="4000510"/>
            <a:ext cx="3857652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3600" dirty="0" smtClean="0">
                <a:solidFill>
                  <a:schemeClr val="tx2">
                    <a:lumMod val="25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Info compartida</a:t>
            </a:r>
            <a:endParaRPr lang="es-ES" sz="2800" dirty="0">
              <a:solidFill>
                <a:schemeClr val="tx2">
                  <a:lumMod val="25000"/>
                </a:schemeClr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34" name="13 Forma"/>
          <p:cNvCxnSpPr/>
          <p:nvPr/>
        </p:nvCxnSpPr>
        <p:spPr>
          <a:xfrm rot="5400000">
            <a:off x="6465901" y="2606675"/>
            <a:ext cx="642148" cy="57229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13 Forma"/>
          <p:cNvCxnSpPr/>
          <p:nvPr/>
        </p:nvCxnSpPr>
        <p:spPr>
          <a:xfrm rot="16200000" flipH="1">
            <a:off x="6500826" y="3571882"/>
            <a:ext cx="571504" cy="5715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14 Proceso"/>
          <p:cNvSpPr/>
          <p:nvPr/>
        </p:nvSpPr>
        <p:spPr>
          <a:xfrm>
            <a:off x="0" y="4857766"/>
            <a:ext cx="1214446" cy="285734"/>
          </a:xfrm>
          <a:prstGeom prst="flowChartProcess">
            <a:avLst/>
          </a:prstGeom>
          <a:solidFill>
            <a:srgbClr val="E62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2"/>
          <p:cNvSpPr txBox="1"/>
          <p:nvPr/>
        </p:nvSpPr>
        <p:spPr>
          <a:xfrm>
            <a:off x="642910" y="500048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4400" b="1" dirty="0" smtClean="0">
                <a:solidFill>
                  <a:schemeClr val="tx2">
                    <a:lumMod val="25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¿Que son los </a:t>
            </a:r>
            <a:r>
              <a:rPr lang="es-ES" sz="4400" b="1" dirty="0" smtClean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hilos</a:t>
            </a:r>
            <a:r>
              <a:rPr lang="es-ES" sz="4400" b="1" dirty="0" smtClean="0">
                <a:solidFill>
                  <a:schemeClr val="tx2">
                    <a:lumMod val="25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?</a:t>
            </a:r>
            <a:endParaRPr lang="es-ES" sz="4400" b="1" dirty="0">
              <a:solidFill>
                <a:schemeClr val="tx2">
                  <a:lumMod val="25000"/>
                </a:schemeClr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6" name="Google Shape;106;p32"/>
          <p:cNvSpPr txBox="1"/>
          <p:nvPr/>
        </p:nvSpPr>
        <p:spPr>
          <a:xfrm>
            <a:off x="717750" y="1176675"/>
            <a:ext cx="7707600" cy="1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46" name="Picture 2" descr="Qué son los hilos de un procesador ? Diferencias con los núcleo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428742"/>
            <a:ext cx="3324225" cy="2924176"/>
          </a:xfrm>
          <a:prstGeom prst="rect">
            <a:avLst/>
          </a:prstGeom>
          <a:noFill/>
        </p:spPr>
      </p:pic>
      <p:sp>
        <p:nvSpPr>
          <p:cNvPr id="6" name="Google Shape;112;p33"/>
          <p:cNvSpPr txBox="1"/>
          <p:nvPr/>
        </p:nvSpPr>
        <p:spPr>
          <a:xfrm>
            <a:off x="4572000" y="1428742"/>
            <a:ext cx="4071966" cy="2842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3200" dirty="0" smtClean="0">
                <a:solidFill>
                  <a:schemeClr val="tx2">
                    <a:lumMod val="25000"/>
                  </a:schemeClr>
                </a:solidFill>
                <a:latin typeface="Rajdhani" charset="0"/>
                <a:cs typeface="Rajdhani" charset="0"/>
              </a:rPr>
              <a:t>Un </a:t>
            </a:r>
            <a:r>
              <a:rPr lang="es-ES" sz="3200" b="1" dirty="0" smtClean="0">
                <a:solidFill>
                  <a:schemeClr val="tx2">
                    <a:lumMod val="25000"/>
                  </a:schemeClr>
                </a:solidFill>
                <a:latin typeface="Rajdhani" charset="0"/>
                <a:cs typeface="Rajdhani" charset="0"/>
              </a:rPr>
              <a:t>hilo</a:t>
            </a:r>
            <a:r>
              <a:rPr lang="es-ES" sz="3200" dirty="0" smtClean="0">
                <a:solidFill>
                  <a:schemeClr val="tx2">
                    <a:lumMod val="25000"/>
                  </a:schemeClr>
                </a:solidFill>
                <a:latin typeface="Rajdhani" charset="0"/>
                <a:cs typeface="Rajdhani" charset="0"/>
              </a:rPr>
              <a:t> dentro de un procesador es la forma en que cada uno de los </a:t>
            </a:r>
            <a:r>
              <a:rPr lang="es-ES" sz="3200" dirty="0" err="1" smtClean="0">
                <a:solidFill>
                  <a:schemeClr val="tx2">
                    <a:lumMod val="25000"/>
                  </a:schemeClr>
                </a:solidFill>
                <a:latin typeface="Rajdhani" charset="0"/>
                <a:cs typeface="Rajdhani" charset="0"/>
              </a:rPr>
              <a:t>nucleos</a:t>
            </a:r>
            <a:r>
              <a:rPr lang="es-ES" sz="3200" dirty="0" smtClean="0">
                <a:solidFill>
                  <a:schemeClr val="tx2">
                    <a:lumMod val="25000"/>
                  </a:schemeClr>
                </a:solidFill>
                <a:latin typeface="Rajdhani" charset="0"/>
                <a:cs typeface="Rajdhani" charset="0"/>
              </a:rPr>
              <a:t> del </a:t>
            </a:r>
            <a:r>
              <a:rPr lang="es-ES" sz="3200" b="1" dirty="0" smtClean="0">
                <a:solidFill>
                  <a:schemeClr val="tx2">
                    <a:lumMod val="25000"/>
                  </a:schemeClr>
                </a:solidFill>
                <a:latin typeface="Rajdhani" charset="0"/>
                <a:cs typeface="Rajdhani" charset="0"/>
              </a:rPr>
              <a:t>CPU</a:t>
            </a:r>
            <a:r>
              <a:rPr lang="es-ES" sz="3200" dirty="0" smtClean="0">
                <a:solidFill>
                  <a:schemeClr val="tx2">
                    <a:lumMod val="25000"/>
                  </a:schemeClr>
                </a:solidFill>
                <a:latin typeface="Rajdhani" charset="0"/>
                <a:cs typeface="Rajdhani" charset="0"/>
              </a:rPr>
              <a:t> </a:t>
            </a:r>
            <a:r>
              <a:rPr lang="es-ES" sz="3200" dirty="0" err="1" smtClean="0">
                <a:solidFill>
                  <a:schemeClr val="tx2">
                    <a:lumMod val="25000"/>
                  </a:schemeClr>
                </a:solidFill>
                <a:latin typeface="Rajdhani" charset="0"/>
                <a:cs typeface="Rajdhani" charset="0"/>
              </a:rPr>
              <a:t>recibira</a:t>
            </a:r>
            <a:r>
              <a:rPr lang="es-ES" sz="3200" dirty="0" smtClean="0">
                <a:solidFill>
                  <a:schemeClr val="tx2">
                    <a:lumMod val="25000"/>
                  </a:schemeClr>
                </a:solidFill>
                <a:latin typeface="Rajdhani" charset="0"/>
                <a:cs typeface="Rajdhani" charset="0"/>
              </a:rPr>
              <a:t> y procesara la información</a:t>
            </a:r>
            <a:endParaRPr sz="2400" dirty="0">
              <a:solidFill>
                <a:schemeClr val="tx2">
                  <a:lumMod val="25000"/>
                </a:schemeClr>
              </a:solidFill>
              <a:latin typeface="Rajdhani" charset="0"/>
              <a:ea typeface="Rajdhani"/>
              <a:cs typeface="Rajdhani" charset="0"/>
              <a:sym typeface="Rajdhani"/>
            </a:endParaRPr>
          </a:p>
        </p:txBody>
      </p:sp>
      <p:sp>
        <p:nvSpPr>
          <p:cNvPr id="7" name="6 Proceso"/>
          <p:cNvSpPr/>
          <p:nvPr/>
        </p:nvSpPr>
        <p:spPr>
          <a:xfrm>
            <a:off x="0" y="4857766"/>
            <a:ext cx="1214446" cy="285734"/>
          </a:xfrm>
          <a:prstGeom prst="flowChartProcess">
            <a:avLst/>
          </a:prstGeom>
          <a:solidFill>
            <a:srgbClr val="E62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2"/>
          <p:cNvSpPr txBox="1"/>
          <p:nvPr/>
        </p:nvSpPr>
        <p:spPr>
          <a:xfrm>
            <a:off x="857224" y="142858"/>
            <a:ext cx="7429552" cy="119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44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Métodos</a:t>
            </a:r>
            <a:r>
              <a:rPr lang="es-ES" sz="4400" b="1" dirty="0" smtClean="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s-ES" sz="4400" b="1" dirty="0" smtClean="0">
                <a:solidFill>
                  <a:schemeClr val="tx2">
                    <a:lumMod val="25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de</a:t>
            </a:r>
            <a:r>
              <a:rPr lang="es-ES" sz="44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s-ES" sz="4400" b="1" dirty="0" smtClean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intercomunicación </a:t>
            </a:r>
            <a:r>
              <a:rPr lang="es-ES" sz="44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/>
            </a:r>
            <a:br>
              <a:rPr lang="es-ES" sz="44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</a:br>
            <a:r>
              <a:rPr lang="es-ES" sz="2800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-Inter Process Comunication-</a:t>
            </a:r>
            <a:endParaRPr lang="es-ES" sz="2800" dirty="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" name="Google Shape;105;p32"/>
          <p:cNvSpPr txBox="1"/>
          <p:nvPr/>
        </p:nvSpPr>
        <p:spPr>
          <a:xfrm>
            <a:off x="214282" y="1357304"/>
            <a:ext cx="3714776" cy="119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3600" b="1" dirty="0" smtClean="0">
                <a:solidFill>
                  <a:schemeClr val="tx2">
                    <a:lumMod val="25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Memoria</a:t>
            </a:r>
            <a:r>
              <a:rPr lang="es-ES" sz="3600" b="1" dirty="0" smtClean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s-ES" sz="3600" b="1" dirty="0" smtClean="0">
                <a:solidFill>
                  <a:schemeClr val="tx2">
                    <a:lumMod val="25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compartida</a:t>
            </a:r>
            <a:endParaRPr lang="es-ES" sz="2000" b="1" dirty="0">
              <a:solidFill>
                <a:schemeClr val="tx2">
                  <a:lumMod val="25000"/>
                </a:schemeClr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" name="Google Shape;105;p32"/>
          <p:cNvSpPr txBox="1"/>
          <p:nvPr/>
        </p:nvSpPr>
        <p:spPr>
          <a:xfrm>
            <a:off x="4929190" y="1357304"/>
            <a:ext cx="3500462" cy="119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AR" sz="3600" b="1" dirty="0" smtClean="0">
                <a:solidFill>
                  <a:schemeClr val="tx2">
                    <a:lumMod val="25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Pasos de mensaje </a:t>
            </a:r>
            <a:endParaRPr lang="es-ES" sz="2000" b="1" dirty="0">
              <a:solidFill>
                <a:schemeClr val="tx2">
                  <a:lumMod val="25000"/>
                </a:schemeClr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714626"/>
            <a:ext cx="3286148" cy="173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2786064"/>
            <a:ext cx="3143272" cy="177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Proceso"/>
          <p:cNvSpPr/>
          <p:nvPr/>
        </p:nvSpPr>
        <p:spPr>
          <a:xfrm>
            <a:off x="0" y="4857766"/>
            <a:ext cx="1214446" cy="285734"/>
          </a:xfrm>
          <a:prstGeom prst="flowChartProcess">
            <a:avLst/>
          </a:prstGeom>
          <a:solidFill>
            <a:srgbClr val="E62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2"/>
          <p:cNvSpPr txBox="1"/>
          <p:nvPr/>
        </p:nvSpPr>
        <p:spPr>
          <a:xfrm>
            <a:off x="642910" y="285734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4400" b="1" dirty="0" smtClean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Planificación </a:t>
            </a:r>
            <a:r>
              <a:rPr lang="es-ES" sz="44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del uso del CPU </a:t>
            </a:r>
            <a:endParaRPr lang="es-ES" sz="4400" b="1" dirty="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6" name="Google Shape;106;p32"/>
          <p:cNvSpPr txBox="1"/>
          <p:nvPr/>
        </p:nvSpPr>
        <p:spPr>
          <a:xfrm>
            <a:off x="717750" y="1176675"/>
            <a:ext cx="7707600" cy="1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105;p32"/>
          <p:cNvSpPr txBox="1"/>
          <p:nvPr/>
        </p:nvSpPr>
        <p:spPr>
          <a:xfrm>
            <a:off x="571472" y="714362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3200" dirty="0" smtClean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Algoritmos </a:t>
            </a:r>
            <a:r>
              <a:rPr lang="es-ES" sz="3200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 planificación </a:t>
            </a:r>
            <a:endParaRPr lang="es-ES" sz="3200" dirty="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1785932"/>
            <a:ext cx="1643074" cy="1884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785932"/>
            <a:ext cx="1481843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 r="1716"/>
          <a:stretch>
            <a:fillRect/>
          </a:stretch>
        </p:blipFill>
        <p:spPr bwMode="auto">
          <a:xfrm>
            <a:off x="5715008" y="3571882"/>
            <a:ext cx="251682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 r="1162" b="1461"/>
          <a:stretch>
            <a:fillRect/>
          </a:stretch>
        </p:blipFill>
        <p:spPr bwMode="auto">
          <a:xfrm>
            <a:off x="6000760" y="1428742"/>
            <a:ext cx="180108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Elipse"/>
          <p:cNvSpPr/>
          <p:nvPr/>
        </p:nvSpPr>
        <p:spPr>
          <a:xfrm>
            <a:off x="8143900" y="3857634"/>
            <a:ext cx="571504" cy="42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Google Shape;105;p32"/>
          <p:cNvSpPr txBox="1"/>
          <p:nvPr/>
        </p:nvSpPr>
        <p:spPr>
          <a:xfrm>
            <a:off x="3143240" y="2571750"/>
            <a:ext cx="2786082" cy="112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3200" b="1" dirty="0" smtClean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Colas </a:t>
            </a:r>
          </a:p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ES" sz="3200" b="1" dirty="0" smtClean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Multiples</a:t>
            </a:r>
            <a:endParaRPr lang="es-ES" sz="3200" b="1" dirty="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" name="13 Abrir llave"/>
          <p:cNvSpPr/>
          <p:nvPr/>
        </p:nvSpPr>
        <p:spPr>
          <a:xfrm rot="16200000">
            <a:off x="1732340" y="2982519"/>
            <a:ext cx="285752" cy="2035983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Abrir llave"/>
          <p:cNvSpPr/>
          <p:nvPr/>
        </p:nvSpPr>
        <p:spPr>
          <a:xfrm rot="10800000">
            <a:off x="8001024" y="1857370"/>
            <a:ext cx="285752" cy="2035983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Google Shape;105;p32"/>
          <p:cNvSpPr txBox="1"/>
          <p:nvPr/>
        </p:nvSpPr>
        <p:spPr>
          <a:xfrm>
            <a:off x="-357222" y="4214824"/>
            <a:ext cx="4357718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AR" sz="3200" dirty="0" smtClean="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No apropiativos</a:t>
            </a:r>
            <a:endParaRPr lang="es-ES" sz="3200" dirty="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" name="Google Shape;105;p32"/>
          <p:cNvSpPr txBox="1"/>
          <p:nvPr/>
        </p:nvSpPr>
        <p:spPr>
          <a:xfrm rot="5400000">
            <a:off x="6961337" y="2539867"/>
            <a:ext cx="3421353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s-AR" sz="3200" dirty="0" smtClean="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Apropiativos</a:t>
            </a:r>
            <a:endParaRPr lang="es-ES" sz="3200" dirty="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" name="16 Proceso"/>
          <p:cNvSpPr/>
          <p:nvPr/>
        </p:nvSpPr>
        <p:spPr>
          <a:xfrm>
            <a:off x="0" y="4857766"/>
            <a:ext cx="1214446" cy="285734"/>
          </a:xfrm>
          <a:prstGeom prst="flowChartProcess">
            <a:avLst/>
          </a:prstGeom>
          <a:solidFill>
            <a:srgbClr val="E62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113</Words>
  <Application>Microsoft Office PowerPoint</Application>
  <PresentationFormat>Presentación en pantalla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Rajdhani</vt:lpstr>
      <vt:lpstr>Open Sans</vt:lpstr>
      <vt:lpstr>Simple Light</vt:lpstr>
      <vt:lpstr>Procesos . Daniela Bilbao Laura Macias Angel Vargas Gabriel Salamanca Trinidad Faccini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caja</dc:title>
  <dc:creator>veronica moscuzza</dc:creator>
  <cp:lastModifiedBy>veronica moscuzza</cp:lastModifiedBy>
  <cp:revision>48</cp:revision>
  <dcterms:modified xsi:type="dcterms:W3CDTF">2021-04-16T01:37:45Z</dcterms:modified>
</cp:coreProperties>
</file>