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9"/>
  </p:notesMasterIdLst>
  <p:sldIdLst>
    <p:sldId id="257" r:id="rId2"/>
    <p:sldId id="259"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75" r:id="rId17"/>
    <p:sldId id="276" r:id="rId18"/>
    <p:sldId id="278" r:id="rId19"/>
    <p:sldId id="279" r:id="rId20"/>
    <p:sldId id="280" r:id="rId21"/>
    <p:sldId id="281" r:id="rId22"/>
    <p:sldId id="282" r:id="rId23"/>
    <p:sldId id="283" r:id="rId24"/>
    <p:sldId id="284" r:id="rId25"/>
    <p:sldId id="285" r:id="rId26"/>
    <p:sldId id="286" r:id="rId27"/>
    <p:sldId id="287" r:id="rId28"/>
    <p:sldId id="290" r:id="rId29"/>
    <p:sldId id="291" r:id="rId30"/>
    <p:sldId id="292" r:id="rId31"/>
    <p:sldId id="293" r:id="rId32"/>
    <p:sldId id="295" r:id="rId33"/>
    <p:sldId id="296" r:id="rId34"/>
    <p:sldId id="298" r:id="rId35"/>
    <p:sldId id="300" r:id="rId36"/>
    <p:sldId id="301" r:id="rId37"/>
    <p:sldId id="302" r:id="rId38"/>
    <p:sldId id="303" r:id="rId39"/>
    <p:sldId id="305" r:id="rId40"/>
    <p:sldId id="306" r:id="rId41"/>
    <p:sldId id="312" r:id="rId42"/>
    <p:sldId id="309" r:id="rId43"/>
    <p:sldId id="310" r:id="rId44"/>
    <p:sldId id="313" r:id="rId45"/>
    <p:sldId id="314" r:id="rId46"/>
    <p:sldId id="315" r:id="rId47"/>
    <p:sldId id="316" r:id="rId48"/>
  </p:sldIdLst>
  <p:sldSz cx="9144000" cy="5143500" type="screen16x9"/>
  <p:notesSz cx="6858000" cy="9144000"/>
  <p:embeddedFontLst>
    <p:embeddedFont>
      <p:font typeface="Rajdhani" charset="0"/>
      <p:regular r:id="rId50"/>
      <p:bold r:id="rId51"/>
    </p:embeddedFont>
    <p:embeddedFont>
      <p:font typeface="Open Sans Light" charset="0"/>
      <p:regular r:id="rId52"/>
      <p:bold r:id="rId53"/>
      <p:italic r:id="rId54"/>
      <p:boldItalic r:id="rId55"/>
    </p:embeddedFont>
    <p:embeddedFont>
      <p:font typeface="Open Sans" pitchFamily="34" charset="0"/>
      <p:regular r:id="rId56"/>
    </p:embeddedFont>
    <p:embeddedFont>
      <p:font typeface="Consolas" pitchFamily="49" charset="0"/>
      <p:regular r:id="rId57"/>
      <p:bold r:id="rId58"/>
      <p:italic r:id="rId59"/>
      <p:boldItalic r:id="rId60"/>
    </p:embeddedFont>
    <p:embeddedFont>
      <p:font typeface="Karla" charset="0"/>
      <p:regular r:id="rId61"/>
      <p:bold r:id="rId62"/>
      <p:italic r:id="rId63"/>
      <p:boldItalic r:id="rId64"/>
    </p:embeddedFont>
    <p:embeddedFont>
      <p:font typeface="Calibri" pitchFamily="3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776" y="-3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font" Target="fonts/font19.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0804f059b_1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0804f059b_1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07fded31b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07fded31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a0804f059b_1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a0804f059b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0804f059b_1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0804f059b_1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a0804f059b_1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a0804f059b_1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a0804f059b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a0804f059b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a0804f059b_1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a0804f059b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a07fded31b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a07fded31b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a07fded31b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a07fded31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a07fded31b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a07fded31b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a07fded31b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a07fded31b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0804f059b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0804f059b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a07fded31b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a07fded31b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a0804f059b_1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a0804f059b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a07fded31b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a07fded31b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a0804f059b_1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a0804f059b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a0804f059b_1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a0804f059b_1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a07fded31b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a07fded31b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a0804f059b_1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a0804f059b_1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b583104f_1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b583104f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e1113f45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e1113f45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b5ca9e29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b5ca9e29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9e1113f45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9e1113f45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b5ca9e29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b5ca9e29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7bcad20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7bcad20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b5ca9e290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b5ca9e29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b5ca9e290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b5ca9e290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b5ca9e290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b5ca9e290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ab5ca9e290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ab5ca9e290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c181baa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c181baa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c181baa2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c181baa2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420fb3d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420fb3d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420fb3de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420fb3de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0804f059b_1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a0804f059b_1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c45a43fe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c45a43fe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7bcad20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7bcad20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98551d4a2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8551d4a2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9cdc9245e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9cdc9245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b5ca9e290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b5ca9e290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b5ca9e290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b5ca9e29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c9707cd27_2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ac9707cd27_2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c9707cd2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c9707cd2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07fded31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07fded31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07fded31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07fded31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07fded31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07fded31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07fded31b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a07fded31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07fded31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07fded31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7" name="Google Shape;37;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4" name="Google Shape;44;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5" name="Google Shape;25;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1" name="Google Shape;31;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Modelo de caja</a:t>
            </a:r>
            <a:endParaRPr sz="900">
              <a:solidFill>
                <a:srgbClr val="FFFFFF"/>
              </a:solidFill>
              <a:latin typeface="Open Sans"/>
              <a:ea typeface="Open Sans"/>
              <a:cs typeface="Open Sans"/>
              <a:sym typeface="Open Sans"/>
            </a:endParaRPr>
          </a:p>
        </p:txBody>
      </p:sp>
      <p:pic>
        <p:nvPicPr>
          <p:cNvPr id="8" name="Google Shape;8;p1"/>
          <p:cNvPicPr preferRelativeResize="0"/>
          <p:nvPr/>
        </p:nvPicPr>
        <p:blipFill>
          <a:blip r:embed="rId14">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19.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13.xml"/><Relationship Id="rId5"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hyperlink" Target="https://www.w3schools.com/howto/howto_css_sticky_element.asp"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
        <p:cNvGrpSpPr/>
        <p:nvPr/>
      </p:nvGrpSpPr>
      <p:grpSpPr>
        <a:xfrm>
          <a:off x="0" y="0"/>
          <a:ext cx="0" cy="0"/>
          <a:chOff x="0" y="0"/>
          <a:chExt cx="0" cy="0"/>
        </a:xfrm>
      </p:grpSpPr>
      <p:sp>
        <p:nvSpPr>
          <p:cNvPr id="91" name="Google Shape;91;p30"/>
          <p:cNvSpPr txBox="1"/>
          <p:nvPr/>
        </p:nvSpPr>
        <p:spPr>
          <a:xfrm>
            <a:off x="3897550" y="1375575"/>
            <a:ext cx="4505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Rajdhani"/>
              <a:buAutoNum type="arabicPeriod"/>
            </a:pPr>
            <a:r>
              <a:rPr lang="es" sz="2000" b="1" u="sng" dirty="0">
                <a:solidFill>
                  <a:schemeClr val="hlink"/>
                </a:solidFill>
                <a:latin typeface="Rajdhani"/>
                <a:ea typeface="Rajdhani"/>
                <a:cs typeface="Rajdhani"/>
                <a:sym typeface="Rajdhani"/>
                <a:hlinkClick r:id="rId3" action="ppaction://hlinksldjump"/>
              </a:rPr>
              <a:t>Modelo de caja</a:t>
            </a:r>
            <a:r>
              <a:rPr lang="es" sz="2000" b="1" u="sng" dirty="0">
                <a:solidFill>
                  <a:schemeClr val="hlink"/>
                </a:solidFill>
                <a:latin typeface="Rajdhani"/>
                <a:ea typeface="Rajdhani"/>
                <a:cs typeface="Rajdhani"/>
                <a:sym typeface="Rajdhani"/>
                <a:hlinkClick r:id="rId3" action="ppaction://hlinksldjump"/>
              </a:rPr>
              <a:t> </a:t>
            </a:r>
            <a:endParaRPr sz="2000" b="1" dirty="0">
              <a:solidFill>
                <a:srgbClr val="434343"/>
              </a:solidFill>
              <a:latin typeface="Rajdhani"/>
              <a:ea typeface="Rajdhani"/>
              <a:cs typeface="Rajdhani"/>
              <a:sym typeface="Rajdhani"/>
            </a:endParaRPr>
          </a:p>
          <a:p>
            <a:pPr marL="457200" lvl="0" indent="-355600" algn="l" rtl="0">
              <a:lnSpc>
                <a:spcPct val="130000"/>
              </a:lnSpc>
              <a:spcBef>
                <a:spcPts val="0"/>
              </a:spcBef>
              <a:spcAft>
                <a:spcPts val="0"/>
              </a:spcAft>
              <a:buClr>
                <a:srgbClr val="434343"/>
              </a:buClr>
              <a:buSzPts val="2000"/>
              <a:buFont typeface="Rajdhani"/>
              <a:buAutoNum type="arabicPeriod"/>
            </a:pPr>
            <a:r>
              <a:rPr lang="es" sz="2000" b="1" u="sng" dirty="0">
                <a:solidFill>
                  <a:schemeClr val="hlink"/>
                </a:solidFill>
                <a:latin typeface="Rajdhani"/>
                <a:ea typeface="Rajdhani"/>
                <a:cs typeface="Rajdhani"/>
                <a:sym typeface="Rajdhani"/>
                <a:hlinkClick r:id="rId4" action="ppaction://hlinksldjump"/>
              </a:rPr>
              <a:t>w</a:t>
            </a:r>
            <a:r>
              <a:rPr lang="es" sz="2000" b="1" u="sng" dirty="0">
                <a:solidFill>
                  <a:schemeClr val="hlink"/>
                </a:solidFill>
                <a:latin typeface="Rajdhani"/>
                <a:ea typeface="Rajdhani"/>
                <a:cs typeface="Rajdhani"/>
                <a:sym typeface="Rajdhani"/>
                <a:hlinkClick r:id="rId4" action="ppaction://hlinksldjump"/>
              </a:rPr>
              <a:t>idth y height </a:t>
            </a:r>
            <a:endParaRPr sz="2000" b="1" dirty="0">
              <a:solidFill>
                <a:srgbClr val="434343"/>
              </a:solidFill>
              <a:latin typeface="Rajdhani"/>
              <a:ea typeface="Rajdhani"/>
              <a:cs typeface="Rajdhani"/>
              <a:sym typeface="Rajdhani"/>
            </a:endParaRPr>
          </a:p>
          <a:p>
            <a:pPr marL="457200" lvl="0" indent="-355600" algn="l" rtl="0">
              <a:lnSpc>
                <a:spcPct val="130000"/>
              </a:lnSpc>
              <a:spcBef>
                <a:spcPts val="0"/>
              </a:spcBef>
              <a:spcAft>
                <a:spcPts val="0"/>
              </a:spcAft>
              <a:buClr>
                <a:srgbClr val="434343"/>
              </a:buClr>
              <a:buSzPts val="2000"/>
              <a:buFont typeface="Rajdhani"/>
              <a:buAutoNum type="arabicPeriod"/>
            </a:pPr>
            <a:r>
              <a:rPr lang="es" sz="2000" b="1" u="sng" dirty="0">
                <a:solidFill>
                  <a:schemeClr val="hlink"/>
                </a:solidFill>
                <a:latin typeface="Rajdhani"/>
                <a:ea typeface="Rajdhani"/>
                <a:cs typeface="Rajdhani"/>
                <a:sym typeface="Rajdhani"/>
                <a:hlinkClick r:id="rId5" action="ppaction://hlinksldjump"/>
              </a:rPr>
              <a:t>padding</a:t>
            </a:r>
            <a:endParaRPr sz="2000" b="1" dirty="0">
              <a:solidFill>
                <a:srgbClr val="434343"/>
              </a:solidFill>
              <a:latin typeface="Rajdhani"/>
              <a:ea typeface="Rajdhani"/>
              <a:cs typeface="Rajdhani"/>
              <a:sym typeface="Rajdhani"/>
            </a:endParaRPr>
          </a:p>
          <a:p>
            <a:pPr marL="457200" lvl="0" indent="-355600" algn="l" rtl="0">
              <a:lnSpc>
                <a:spcPct val="130000"/>
              </a:lnSpc>
              <a:spcBef>
                <a:spcPts val="0"/>
              </a:spcBef>
              <a:spcAft>
                <a:spcPts val="0"/>
              </a:spcAft>
              <a:buClr>
                <a:srgbClr val="434343"/>
              </a:buClr>
              <a:buSzPts val="2000"/>
              <a:buFont typeface="Rajdhani"/>
              <a:buAutoNum type="arabicPeriod"/>
            </a:pPr>
            <a:r>
              <a:rPr lang="es" sz="2000" b="1" u="sng" dirty="0">
                <a:solidFill>
                  <a:schemeClr val="hlink"/>
                </a:solidFill>
                <a:latin typeface="Rajdhani"/>
                <a:ea typeface="Rajdhani"/>
                <a:cs typeface="Rajdhani"/>
                <a:sym typeface="Rajdhani"/>
                <a:hlinkClick r:id="rId6" action="ppaction://hlinksldjump"/>
              </a:rPr>
              <a:t>Propiedades abreviadas </a:t>
            </a:r>
            <a:endParaRPr sz="2000" b="1" dirty="0">
              <a:solidFill>
                <a:srgbClr val="434343"/>
              </a:solidFill>
              <a:latin typeface="Rajdhani"/>
              <a:ea typeface="Rajdhani"/>
              <a:cs typeface="Rajdhani"/>
              <a:sym typeface="Rajdhani"/>
            </a:endParaRPr>
          </a:p>
          <a:p>
            <a:pPr marL="457200" lvl="0" indent="-355600" algn="l" rtl="0">
              <a:lnSpc>
                <a:spcPct val="130000"/>
              </a:lnSpc>
              <a:spcBef>
                <a:spcPts val="0"/>
              </a:spcBef>
              <a:spcAft>
                <a:spcPts val="0"/>
              </a:spcAft>
              <a:buClr>
                <a:srgbClr val="434343"/>
              </a:buClr>
              <a:buSzPts val="2000"/>
              <a:buFont typeface="Rajdhani"/>
              <a:buAutoNum type="arabicPeriod"/>
            </a:pPr>
            <a:r>
              <a:rPr lang="es" sz="2000" b="1" u="sng" dirty="0">
                <a:solidFill>
                  <a:schemeClr val="hlink"/>
                </a:solidFill>
                <a:latin typeface="Rajdhani"/>
                <a:ea typeface="Rajdhani"/>
                <a:cs typeface="Rajdhani"/>
                <a:sym typeface="Rajdhani"/>
                <a:hlinkClick r:id="rId7" action="ppaction://hlinksldjump"/>
              </a:rPr>
              <a:t>border </a:t>
            </a:r>
            <a:endParaRPr sz="2000" b="1" dirty="0">
              <a:solidFill>
                <a:srgbClr val="434343"/>
              </a:solidFill>
              <a:latin typeface="Rajdhani"/>
              <a:ea typeface="Rajdhani"/>
              <a:cs typeface="Rajdhani"/>
              <a:sym typeface="Rajdhani"/>
            </a:endParaRPr>
          </a:p>
          <a:p>
            <a:pPr marL="457200" lvl="0" indent="-355600" algn="l" rtl="0">
              <a:lnSpc>
                <a:spcPct val="130000"/>
              </a:lnSpc>
              <a:spcBef>
                <a:spcPts val="0"/>
              </a:spcBef>
              <a:spcAft>
                <a:spcPts val="0"/>
              </a:spcAft>
              <a:buClr>
                <a:srgbClr val="434343"/>
              </a:buClr>
              <a:buSzPts val="2000"/>
              <a:buFont typeface="Rajdhani"/>
              <a:buAutoNum type="arabicPeriod"/>
            </a:pPr>
            <a:r>
              <a:rPr lang="es" sz="2000" b="1" u="sng" dirty="0">
                <a:solidFill>
                  <a:schemeClr val="hlink"/>
                </a:solidFill>
                <a:latin typeface="Rajdhani"/>
                <a:ea typeface="Rajdhani"/>
                <a:cs typeface="Rajdhani"/>
                <a:sym typeface="Rajdhani"/>
                <a:hlinkClick r:id="rId8" action="ppaction://hlinksldjump"/>
              </a:rPr>
              <a:t>margin</a:t>
            </a:r>
            <a:endParaRPr sz="2000" b="1" dirty="0">
              <a:solidFill>
                <a:srgbClr val="434343"/>
              </a:solidFill>
              <a:latin typeface="Rajdhani"/>
              <a:ea typeface="Rajdhani"/>
              <a:cs typeface="Rajdhani"/>
              <a:sym typeface="Rajdhani"/>
            </a:endParaRPr>
          </a:p>
          <a:p>
            <a:pPr marL="457200" lvl="0" indent="-355600" algn="l" rtl="0">
              <a:lnSpc>
                <a:spcPct val="130000"/>
              </a:lnSpc>
              <a:spcBef>
                <a:spcPts val="0"/>
              </a:spcBef>
              <a:spcAft>
                <a:spcPts val="0"/>
              </a:spcAft>
              <a:buClr>
                <a:srgbClr val="434343"/>
              </a:buClr>
              <a:buSzPts val="2000"/>
              <a:buFont typeface="Rajdhani"/>
              <a:buAutoNum type="arabicPeriod"/>
            </a:pPr>
            <a:r>
              <a:rPr lang="es" sz="2000" b="1" u="sng" dirty="0">
                <a:solidFill>
                  <a:schemeClr val="hlink"/>
                </a:solidFill>
                <a:latin typeface="Rajdhani"/>
                <a:ea typeface="Rajdhani"/>
                <a:cs typeface="Rajdhani"/>
                <a:sym typeface="Rajdhani"/>
                <a:hlinkClick r:id="rId9" action="ppaction://hlinksldjump"/>
              </a:rPr>
              <a:t>box-sizing </a:t>
            </a:r>
            <a:endParaRPr sz="2000" b="1" dirty="0">
              <a:solidFill>
                <a:srgbClr val="434343"/>
              </a:solidFill>
              <a:latin typeface="Rajdhani"/>
              <a:ea typeface="Rajdhani"/>
              <a:cs typeface="Rajdhani"/>
              <a:sym typeface="Rajdhani"/>
            </a:endParaRPr>
          </a:p>
        </p:txBody>
      </p:sp>
      <p:sp>
        <p:nvSpPr>
          <p:cNvPr id="92" name="Google Shape;92;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dirty="0">
                <a:solidFill>
                  <a:srgbClr val="EC183F"/>
                </a:solidFill>
                <a:latin typeface="Rajdhani"/>
                <a:ea typeface="Rajdhani"/>
                <a:cs typeface="Rajdhani"/>
                <a:sym typeface="Rajdhani"/>
              </a:rPr>
              <a:t>Índice</a:t>
            </a:r>
            <a:endParaRPr sz="2700" b="1" dirty="0">
              <a:solidFill>
                <a:srgbClr val="EC183F"/>
              </a:solidFill>
              <a:latin typeface="Rajdhani"/>
              <a:ea typeface="Rajdhani"/>
              <a:cs typeface="Rajdhani"/>
              <a:sym typeface="Rajdhani"/>
            </a:endParaRPr>
          </a:p>
        </p:txBody>
      </p:sp>
      <p:cxnSp>
        <p:nvCxnSpPr>
          <p:cNvPr id="93" name="Google Shape;93;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p:nvPr/>
        </p:nvSpPr>
        <p:spPr>
          <a:xfrm>
            <a:off x="642600" y="3240650"/>
            <a:ext cx="3819900" cy="1319100"/>
          </a:xfrm>
          <a:prstGeom prst="rect">
            <a:avLst/>
          </a:prstGeom>
          <a:noFill/>
          <a:ln>
            <a:noFill/>
          </a:ln>
        </p:spPr>
        <p:txBody>
          <a:bodyPr spcFirstLastPara="1" wrap="square" lIns="91425" tIns="91425" rIns="91425" bIns="91425" anchor="t" anchorCtr="0">
            <a:noAutofit/>
          </a:bodyPr>
          <a:lstStyle/>
          <a:p>
            <a:pPr marL="0" lvl="0" indent="0" algn="r" rtl="0">
              <a:spcBef>
                <a:spcPts val="600"/>
              </a:spcBef>
              <a:spcAft>
                <a:spcPts val="0"/>
              </a:spcAft>
              <a:buClr>
                <a:srgbClr val="000000"/>
              </a:buClr>
              <a:buSzPts val="1100"/>
              <a:buFont typeface="Arial"/>
              <a:buNone/>
            </a:pPr>
            <a:r>
              <a:rPr lang="es" sz="1600" b="1">
                <a:solidFill>
                  <a:schemeClr val="accent1"/>
                </a:solidFill>
                <a:latin typeface="Open Sans"/>
                <a:ea typeface="Open Sans"/>
                <a:cs typeface="Open Sans"/>
                <a:sym typeface="Open Sans"/>
              </a:rPr>
              <a:t>Dos valores</a:t>
            </a:r>
            <a:endParaRPr sz="1600" b="1">
              <a:solidFill>
                <a:schemeClr val="accent1"/>
              </a:solidFill>
              <a:latin typeface="Open Sans"/>
              <a:ea typeface="Open Sans"/>
              <a:cs typeface="Open Sans"/>
              <a:sym typeface="Open Sans"/>
            </a:endParaRPr>
          </a:p>
          <a:p>
            <a:pPr marL="0" lvl="0" indent="0" algn="r" rtl="0">
              <a:spcBef>
                <a:spcPts val="600"/>
              </a:spcBef>
              <a:spcAft>
                <a:spcPts val="0"/>
              </a:spcAft>
              <a:buNone/>
            </a:pPr>
            <a:r>
              <a:rPr lang="es" sz="1300" b="1">
                <a:solidFill>
                  <a:srgbClr val="434343"/>
                </a:solidFill>
                <a:latin typeface="Open Sans"/>
                <a:ea typeface="Open Sans"/>
                <a:cs typeface="Open Sans"/>
                <a:sym typeface="Open Sans"/>
              </a:rPr>
              <a:t>12px</a:t>
            </a:r>
            <a:r>
              <a:rPr lang="es" sz="1300">
                <a:solidFill>
                  <a:srgbClr val="434343"/>
                </a:solidFill>
                <a:latin typeface="Open Sans Light"/>
                <a:ea typeface="Open Sans Light"/>
                <a:cs typeface="Open Sans Light"/>
                <a:sym typeface="Open Sans Light"/>
              </a:rPr>
              <a:t> de relleno para arriba y abajo.</a:t>
            </a:r>
            <a:endParaRPr sz="1300">
              <a:solidFill>
                <a:srgbClr val="434343"/>
              </a:solidFill>
              <a:latin typeface="Open Sans Light"/>
              <a:ea typeface="Open Sans Light"/>
              <a:cs typeface="Open Sans Light"/>
              <a:sym typeface="Open Sans Light"/>
            </a:endParaRPr>
          </a:p>
          <a:p>
            <a:pPr marL="0" lvl="0" indent="0" algn="r" rtl="0">
              <a:spcBef>
                <a:spcPts val="600"/>
              </a:spcBef>
              <a:spcAft>
                <a:spcPts val="0"/>
              </a:spcAft>
              <a:buNone/>
            </a:pPr>
            <a:r>
              <a:rPr lang="es" sz="1300" b="1">
                <a:solidFill>
                  <a:srgbClr val="434343"/>
                </a:solidFill>
                <a:latin typeface="Open Sans"/>
                <a:ea typeface="Open Sans"/>
                <a:cs typeface="Open Sans"/>
                <a:sym typeface="Open Sans"/>
              </a:rPr>
              <a:t>20px</a:t>
            </a:r>
            <a:r>
              <a:rPr lang="es" sz="1300">
                <a:solidFill>
                  <a:srgbClr val="434343"/>
                </a:solidFill>
                <a:latin typeface="Open Sans Light"/>
                <a:ea typeface="Open Sans Light"/>
                <a:cs typeface="Open Sans Light"/>
                <a:sym typeface="Open Sans Light"/>
              </a:rPr>
              <a:t> de relleno para izquierda y derecha.</a:t>
            </a:r>
            <a:endParaRPr sz="1500">
              <a:solidFill>
                <a:srgbClr val="FF5722"/>
              </a:solidFill>
              <a:latin typeface="Open Sans Light"/>
              <a:ea typeface="Open Sans Light"/>
              <a:cs typeface="Open Sans Light"/>
              <a:sym typeface="Open Sans Light"/>
            </a:endParaRPr>
          </a:p>
        </p:txBody>
      </p:sp>
      <p:sp>
        <p:nvSpPr>
          <p:cNvPr id="230" name="Google Shape;230;p41"/>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endParaRPr sz="3000" b="1">
              <a:solidFill>
                <a:srgbClr val="434343"/>
              </a:solidFill>
              <a:latin typeface="Rajdhani"/>
              <a:ea typeface="Rajdhani"/>
              <a:cs typeface="Rajdhani"/>
              <a:sym typeface="Rajdhani"/>
            </a:endParaRPr>
          </a:p>
        </p:txBody>
      </p:sp>
      <p:sp>
        <p:nvSpPr>
          <p:cNvPr id="231" name="Google Shape;231;p41"/>
          <p:cNvSpPr txBox="1"/>
          <p:nvPr/>
        </p:nvSpPr>
        <p:spPr>
          <a:xfrm>
            <a:off x="717750" y="1176675"/>
            <a:ext cx="7707600" cy="9165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También podemos hacerlo con </a:t>
            </a:r>
            <a:r>
              <a:rPr lang="es" sz="1600" b="1">
                <a:solidFill>
                  <a:srgbClr val="3F3F3F"/>
                </a:solidFill>
                <a:latin typeface="Open Sans"/>
                <a:ea typeface="Open Sans"/>
                <a:cs typeface="Open Sans"/>
                <a:sym typeface="Open Sans"/>
              </a:rPr>
              <a:t>2 valores</a:t>
            </a:r>
            <a:r>
              <a:rPr lang="es" sz="1600">
                <a:solidFill>
                  <a:srgbClr val="3F3F3F"/>
                </a:solidFill>
                <a:latin typeface="Open Sans"/>
                <a:ea typeface="Open Sans"/>
                <a:cs typeface="Open Sans"/>
                <a:sym typeface="Open Sans"/>
              </a:rPr>
              <a:t>. El primero va a indicar el padding de </a:t>
            </a:r>
            <a:r>
              <a:rPr lang="es" sz="1600" b="1">
                <a:solidFill>
                  <a:srgbClr val="3F3F3F"/>
                </a:solidFill>
                <a:latin typeface="Open Sans"/>
                <a:ea typeface="Open Sans"/>
                <a:cs typeface="Open Sans"/>
                <a:sym typeface="Open Sans"/>
              </a:rPr>
              <a:t>arriba y abajo</a:t>
            </a:r>
            <a:r>
              <a:rPr lang="es" sz="1600">
                <a:solidFill>
                  <a:srgbClr val="3F3F3F"/>
                </a:solidFill>
                <a:latin typeface="Open Sans"/>
                <a:ea typeface="Open Sans"/>
                <a:cs typeface="Open Sans"/>
                <a:sym typeface="Open Sans"/>
              </a:rPr>
              <a:t>, y el segundo el de la </a:t>
            </a:r>
            <a:r>
              <a:rPr lang="es" sz="1600" b="1">
                <a:solidFill>
                  <a:srgbClr val="3F3F3F"/>
                </a:solidFill>
                <a:latin typeface="Open Sans"/>
                <a:ea typeface="Open Sans"/>
                <a:cs typeface="Open Sans"/>
                <a:sym typeface="Open Sans"/>
              </a:rPr>
              <a:t>izquierda y la derecha</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p:txBody>
      </p:sp>
      <p:grpSp>
        <p:nvGrpSpPr>
          <p:cNvPr id="232" name="Google Shape;232;p41"/>
          <p:cNvGrpSpPr/>
          <p:nvPr/>
        </p:nvGrpSpPr>
        <p:grpSpPr>
          <a:xfrm>
            <a:off x="742315" y="2420639"/>
            <a:ext cx="7689521" cy="594557"/>
            <a:chOff x="1122825" y="2552200"/>
            <a:chExt cx="6630612" cy="530713"/>
          </a:xfrm>
        </p:grpSpPr>
        <p:sp>
          <p:nvSpPr>
            <p:cNvPr id="233" name="Google Shape;233;p41"/>
            <p:cNvSpPr/>
            <p:nvPr/>
          </p:nvSpPr>
          <p:spPr>
            <a:xfrm>
              <a:off x="1707537" y="2552200"/>
              <a:ext cx="6045900" cy="530700"/>
            </a:xfrm>
            <a:prstGeom prst="rect">
              <a:avLst/>
            </a:prstGeom>
            <a:solidFill>
              <a:srgbClr val="434343"/>
            </a:solidFill>
            <a:ln>
              <a:noFill/>
            </a:ln>
          </p:spPr>
          <p:txBody>
            <a:bodyPr spcFirstLastPara="1" wrap="square" lIns="72000" tIns="0" rIns="91425" bIns="91425" anchor="ctr" anchorCtr="0">
              <a:noAutofit/>
            </a:bodyPr>
            <a:lstStyle/>
            <a:p>
              <a:pPr marL="179999" marR="0" lvl="0" indent="0" algn="l" rtl="0">
                <a:spcBef>
                  <a:spcPts val="600"/>
                </a:spcBef>
                <a:spcAft>
                  <a:spcPts val="0"/>
                </a:spcAft>
                <a:buClr>
                  <a:schemeClr val="dk1"/>
                </a:buClr>
                <a:buSzPts val="1100"/>
                <a:buFont typeface="Arial"/>
                <a:buNone/>
              </a:pPr>
              <a:r>
                <a:rPr lang="es" sz="1600">
                  <a:solidFill>
                    <a:srgbClr val="E06C75"/>
                  </a:solidFill>
                  <a:latin typeface="Consolas"/>
                  <a:ea typeface="Consolas"/>
                  <a:cs typeface="Consolas"/>
                  <a:sym typeface="Consolas"/>
                </a:rPr>
                <a:t>div</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 padding: </a:t>
              </a:r>
              <a:r>
                <a:rPr lang="es" sz="1600">
                  <a:solidFill>
                    <a:srgbClr val="D19A66"/>
                  </a:solidFill>
                  <a:latin typeface="Consolas"/>
                  <a:ea typeface="Consolas"/>
                  <a:cs typeface="Consolas"/>
                  <a:sym typeface="Consolas"/>
                </a:rPr>
                <a:t>12px</a:t>
              </a:r>
              <a:r>
                <a:rPr lang="es" sz="1600">
                  <a:solidFill>
                    <a:srgbClr val="ABB2BF"/>
                  </a:solidFill>
                  <a:latin typeface="Consolas"/>
                  <a:ea typeface="Consolas"/>
                  <a:cs typeface="Consolas"/>
                  <a:sym typeface="Consolas"/>
                </a:rPr>
                <a:t> </a:t>
              </a:r>
              <a:r>
                <a:rPr lang="es" sz="1600">
                  <a:solidFill>
                    <a:srgbClr val="D19A66"/>
                  </a:solidFill>
                  <a:latin typeface="Consolas"/>
                  <a:ea typeface="Consolas"/>
                  <a:cs typeface="Consolas"/>
                  <a:sym typeface="Consolas"/>
                </a:rPr>
                <a:t>20px</a:t>
              </a:r>
              <a:r>
                <a:rPr lang="es" sz="1600">
                  <a:solidFill>
                    <a:srgbClr val="ABB2BF"/>
                  </a:solidFill>
                  <a:latin typeface="Consolas"/>
                  <a:ea typeface="Consolas"/>
                  <a:cs typeface="Consolas"/>
                  <a:sym typeface="Consolas"/>
                </a:rPr>
                <a:t>;</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a:t>
              </a:r>
              <a:endParaRPr sz="1600">
                <a:solidFill>
                  <a:srgbClr val="ABB2BF"/>
                </a:solidFill>
                <a:latin typeface="Consolas"/>
                <a:ea typeface="Consolas"/>
                <a:cs typeface="Consolas"/>
                <a:sym typeface="Consolas"/>
              </a:endParaRPr>
            </a:p>
          </p:txBody>
        </p:sp>
        <p:sp>
          <p:nvSpPr>
            <p:cNvPr id="234" name="Google Shape;234;p41"/>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
        <p:nvSpPr>
          <p:cNvPr id="235" name="Google Shape;235;p41"/>
          <p:cNvSpPr/>
          <p:nvPr/>
        </p:nvSpPr>
        <p:spPr>
          <a:xfrm rot="5400000">
            <a:off x="3765275" y="2717875"/>
            <a:ext cx="150600" cy="972000"/>
          </a:xfrm>
          <a:prstGeom prst="rightBrace">
            <a:avLst>
              <a:gd name="adj1" fmla="val 50000"/>
              <a:gd name="adj2" fmla="val 5000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572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2"/>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endParaRPr sz="3000" b="1">
              <a:solidFill>
                <a:srgbClr val="434343"/>
              </a:solidFill>
              <a:latin typeface="Rajdhani"/>
              <a:ea typeface="Rajdhani"/>
              <a:cs typeface="Rajdhani"/>
              <a:sym typeface="Rajdhani"/>
            </a:endParaRPr>
          </a:p>
        </p:txBody>
      </p:sp>
      <p:sp>
        <p:nvSpPr>
          <p:cNvPr id="241" name="Google Shape;241;p42"/>
          <p:cNvSpPr txBox="1"/>
          <p:nvPr/>
        </p:nvSpPr>
        <p:spPr>
          <a:xfrm>
            <a:off x="717750" y="1176675"/>
            <a:ext cx="7707600" cy="9165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También podemos hacerlo con </a:t>
            </a:r>
            <a:r>
              <a:rPr lang="es" sz="1600" b="1">
                <a:solidFill>
                  <a:srgbClr val="3F3F3F"/>
                </a:solidFill>
                <a:latin typeface="Open Sans"/>
                <a:ea typeface="Open Sans"/>
                <a:cs typeface="Open Sans"/>
                <a:sym typeface="Open Sans"/>
              </a:rPr>
              <a:t>3 valores</a:t>
            </a:r>
            <a:r>
              <a:rPr lang="es" sz="1600">
                <a:solidFill>
                  <a:srgbClr val="3F3F3F"/>
                </a:solidFill>
                <a:latin typeface="Open Sans"/>
                <a:ea typeface="Open Sans"/>
                <a:cs typeface="Open Sans"/>
                <a:sym typeface="Open Sans"/>
              </a:rPr>
              <a:t>. El primero va a indicar el padding de </a:t>
            </a:r>
            <a:r>
              <a:rPr lang="es" sz="1600" b="1">
                <a:solidFill>
                  <a:srgbClr val="3F3F3F"/>
                </a:solidFill>
                <a:latin typeface="Open Sans"/>
                <a:ea typeface="Open Sans"/>
                <a:cs typeface="Open Sans"/>
                <a:sym typeface="Open Sans"/>
              </a:rPr>
              <a:t>arriba</a:t>
            </a:r>
            <a:r>
              <a:rPr lang="es" sz="1600">
                <a:solidFill>
                  <a:srgbClr val="3F3F3F"/>
                </a:solidFill>
                <a:latin typeface="Open Sans"/>
                <a:ea typeface="Open Sans"/>
                <a:cs typeface="Open Sans"/>
                <a:sym typeface="Open Sans"/>
              </a:rPr>
              <a:t>, el segundo el de la </a:t>
            </a:r>
            <a:r>
              <a:rPr lang="es" sz="1600" b="1">
                <a:solidFill>
                  <a:srgbClr val="3F3F3F"/>
                </a:solidFill>
                <a:latin typeface="Open Sans"/>
                <a:ea typeface="Open Sans"/>
                <a:cs typeface="Open Sans"/>
                <a:sym typeface="Open Sans"/>
              </a:rPr>
              <a:t>izquierda y la derecha</a:t>
            </a:r>
            <a:r>
              <a:rPr lang="es" sz="1600">
                <a:solidFill>
                  <a:srgbClr val="3F3F3F"/>
                </a:solidFill>
                <a:latin typeface="Open Sans"/>
                <a:ea typeface="Open Sans"/>
                <a:cs typeface="Open Sans"/>
                <a:sym typeface="Open Sans"/>
              </a:rPr>
              <a:t> y el tercero será el de </a:t>
            </a:r>
            <a:r>
              <a:rPr lang="es" sz="1600" b="1">
                <a:solidFill>
                  <a:srgbClr val="3F3F3F"/>
                </a:solidFill>
                <a:latin typeface="Open Sans"/>
                <a:ea typeface="Open Sans"/>
                <a:cs typeface="Open Sans"/>
                <a:sym typeface="Open Sans"/>
              </a:rPr>
              <a:t>abajo</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p:txBody>
      </p:sp>
      <p:grpSp>
        <p:nvGrpSpPr>
          <p:cNvPr id="242" name="Google Shape;242;p42"/>
          <p:cNvGrpSpPr/>
          <p:nvPr/>
        </p:nvGrpSpPr>
        <p:grpSpPr>
          <a:xfrm>
            <a:off x="742315" y="2420639"/>
            <a:ext cx="7689521" cy="594557"/>
            <a:chOff x="1122825" y="2552200"/>
            <a:chExt cx="6630612" cy="530713"/>
          </a:xfrm>
        </p:grpSpPr>
        <p:sp>
          <p:nvSpPr>
            <p:cNvPr id="243" name="Google Shape;243;p42"/>
            <p:cNvSpPr/>
            <p:nvPr/>
          </p:nvSpPr>
          <p:spPr>
            <a:xfrm>
              <a:off x="1707537" y="2552200"/>
              <a:ext cx="6045900" cy="530700"/>
            </a:xfrm>
            <a:prstGeom prst="rect">
              <a:avLst/>
            </a:prstGeom>
            <a:solidFill>
              <a:srgbClr val="434343"/>
            </a:solidFill>
            <a:ln>
              <a:noFill/>
            </a:ln>
          </p:spPr>
          <p:txBody>
            <a:bodyPr spcFirstLastPara="1" wrap="square" lIns="72000" tIns="0" rIns="91425" bIns="91425" anchor="ctr" anchorCtr="0">
              <a:noAutofit/>
            </a:bodyPr>
            <a:lstStyle/>
            <a:p>
              <a:pPr marL="179999" marR="0" lvl="0" indent="0" algn="l" rtl="0">
                <a:spcBef>
                  <a:spcPts val="600"/>
                </a:spcBef>
                <a:spcAft>
                  <a:spcPts val="0"/>
                </a:spcAft>
                <a:buClr>
                  <a:schemeClr val="dk1"/>
                </a:buClr>
                <a:buSzPts val="1100"/>
                <a:buFont typeface="Arial"/>
                <a:buNone/>
              </a:pPr>
              <a:r>
                <a:rPr lang="es" sz="1600">
                  <a:solidFill>
                    <a:srgbClr val="E06C75"/>
                  </a:solidFill>
                  <a:latin typeface="Consolas"/>
                  <a:ea typeface="Consolas"/>
                  <a:cs typeface="Consolas"/>
                  <a:sym typeface="Consolas"/>
                </a:rPr>
                <a:t>div</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 padding: </a:t>
              </a:r>
              <a:r>
                <a:rPr lang="es" sz="1600">
                  <a:solidFill>
                    <a:srgbClr val="D19A66"/>
                  </a:solidFill>
                  <a:latin typeface="Consolas"/>
                  <a:ea typeface="Consolas"/>
                  <a:cs typeface="Consolas"/>
                  <a:sym typeface="Consolas"/>
                </a:rPr>
                <a:t>12px</a:t>
              </a:r>
              <a:r>
                <a:rPr lang="es" sz="1600">
                  <a:solidFill>
                    <a:srgbClr val="ABB2BF"/>
                  </a:solidFill>
                  <a:latin typeface="Consolas"/>
                  <a:ea typeface="Consolas"/>
                  <a:cs typeface="Consolas"/>
                  <a:sym typeface="Consolas"/>
                </a:rPr>
                <a:t> </a:t>
              </a:r>
              <a:r>
                <a:rPr lang="es" sz="1600">
                  <a:solidFill>
                    <a:srgbClr val="D19A66"/>
                  </a:solidFill>
                  <a:latin typeface="Consolas"/>
                  <a:ea typeface="Consolas"/>
                  <a:cs typeface="Consolas"/>
                  <a:sym typeface="Consolas"/>
                </a:rPr>
                <a:t>20px 18px</a:t>
              </a:r>
              <a:r>
                <a:rPr lang="es" sz="1600">
                  <a:solidFill>
                    <a:srgbClr val="ABB2BF"/>
                  </a:solidFill>
                  <a:latin typeface="Consolas"/>
                  <a:ea typeface="Consolas"/>
                  <a:cs typeface="Consolas"/>
                  <a:sym typeface="Consolas"/>
                </a:rPr>
                <a:t>;</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a:t>
              </a:r>
              <a:endParaRPr sz="1600">
                <a:solidFill>
                  <a:srgbClr val="ABB2BF"/>
                </a:solidFill>
                <a:latin typeface="Consolas"/>
                <a:ea typeface="Consolas"/>
                <a:cs typeface="Consolas"/>
                <a:sym typeface="Consolas"/>
              </a:endParaRPr>
            </a:p>
          </p:txBody>
        </p:sp>
        <p:sp>
          <p:nvSpPr>
            <p:cNvPr id="244" name="Google Shape;244;p42"/>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
        <p:nvSpPr>
          <p:cNvPr id="245" name="Google Shape;245;p42"/>
          <p:cNvSpPr/>
          <p:nvPr/>
        </p:nvSpPr>
        <p:spPr>
          <a:xfrm rot="5400000">
            <a:off x="4057750" y="2425525"/>
            <a:ext cx="150600" cy="1556700"/>
          </a:xfrm>
          <a:prstGeom prst="rightBrace">
            <a:avLst>
              <a:gd name="adj1" fmla="val 50000"/>
              <a:gd name="adj2" fmla="val 5000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5722"/>
              </a:solidFill>
            </a:endParaRPr>
          </a:p>
        </p:txBody>
      </p:sp>
      <p:sp>
        <p:nvSpPr>
          <p:cNvPr id="246" name="Google Shape;246;p42"/>
          <p:cNvSpPr txBox="1"/>
          <p:nvPr/>
        </p:nvSpPr>
        <p:spPr>
          <a:xfrm>
            <a:off x="1176000" y="3240650"/>
            <a:ext cx="3819900" cy="1319100"/>
          </a:xfrm>
          <a:prstGeom prst="rect">
            <a:avLst/>
          </a:prstGeom>
          <a:noFill/>
          <a:ln>
            <a:noFill/>
          </a:ln>
        </p:spPr>
        <p:txBody>
          <a:bodyPr spcFirstLastPara="1" wrap="square" lIns="91425" tIns="91425" rIns="91425" bIns="91425" anchor="t" anchorCtr="0">
            <a:noAutofit/>
          </a:bodyPr>
          <a:lstStyle/>
          <a:p>
            <a:pPr marL="0" lvl="0" indent="0" algn="r" rtl="0">
              <a:spcBef>
                <a:spcPts val="600"/>
              </a:spcBef>
              <a:spcAft>
                <a:spcPts val="0"/>
              </a:spcAft>
              <a:buClr>
                <a:srgbClr val="000000"/>
              </a:buClr>
              <a:buSzPts val="1100"/>
              <a:buFont typeface="Arial"/>
              <a:buNone/>
            </a:pPr>
            <a:r>
              <a:rPr lang="es" sz="1600" b="1">
                <a:solidFill>
                  <a:schemeClr val="accent1"/>
                </a:solidFill>
                <a:latin typeface="Open Sans"/>
                <a:ea typeface="Open Sans"/>
                <a:cs typeface="Open Sans"/>
                <a:sym typeface="Open Sans"/>
              </a:rPr>
              <a:t>Tres valores</a:t>
            </a:r>
            <a:endParaRPr sz="1600" b="1">
              <a:solidFill>
                <a:schemeClr val="accent1"/>
              </a:solidFill>
              <a:latin typeface="Open Sans"/>
              <a:ea typeface="Open Sans"/>
              <a:cs typeface="Open Sans"/>
              <a:sym typeface="Open Sans"/>
            </a:endParaRPr>
          </a:p>
          <a:p>
            <a:pPr marL="0" lvl="0" indent="0" algn="r" rtl="0">
              <a:spcBef>
                <a:spcPts val="600"/>
              </a:spcBef>
              <a:spcAft>
                <a:spcPts val="0"/>
              </a:spcAft>
              <a:buNone/>
            </a:pPr>
            <a:r>
              <a:rPr lang="es" sz="1300" b="1">
                <a:solidFill>
                  <a:srgbClr val="434343"/>
                </a:solidFill>
                <a:latin typeface="Open Sans"/>
                <a:ea typeface="Open Sans"/>
                <a:cs typeface="Open Sans"/>
                <a:sym typeface="Open Sans"/>
              </a:rPr>
              <a:t>12px</a:t>
            </a:r>
            <a:r>
              <a:rPr lang="es" sz="1300">
                <a:solidFill>
                  <a:srgbClr val="434343"/>
                </a:solidFill>
                <a:latin typeface="Open Sans Light"/>
                <a:ea typeface="Open Sans Light"/>
                <a:cs typeface="Open Sans Light"/>
                <a:sym typeface="Open Sans Light"/>
              </a:rPr>
              <a:t> de relleno para arriba.</a:t>
            </a:r>
            <a:endParaRPr sz="1300">
              <a:solidFill>
                <a:srgbClr val="434343"/>
              </a:solidFill>
              <a:latin typeface="Open Sans Light"/>
              <a:ea typeface="Open Sans Light"/>
              <a:cs typeface="Open Sans Light"/>
              <a:sym typeface="Open Sans Light"/>
            </a:endParaRPr>
          </a:p>
          <a:p>
            <a:pPr marL="0" lvl="0" indent="0" algn="r" rtl="0">
              <a:spcBef>
                <a:spcPts val="600"/>
              </a:spcBef>
              <a:spcAft>
                <a:spcPts val="0"/>
              </a:spcAft>
              <a:buNone/>
            </a:pPr>
            <a:r>
              <a:rPr lang="es" sz="1300" b="1">
                <a:solidFill>
                  <a:srgbClr val="434343"/>
                </a:solidFill>
                <a:latin typeface="Open Sans"/>
                <a:ea typeface="Open Sans"/>
                <a:cs typeface="Open Sans"/>
                <a:sym typeface="Open Sans"/>
              </a:rPr>
              <a:t>20px</a:t>
            </a:r>
            <a:r>
              <a:rPr lang="es" sz="1300">
                <a:solidFill>
                  <a:srgbClr val="434343"/>
                </a:solidFill>
                <a:latin typeface="Open Sans Light"/>
                <a:ea typeface="Open Sans Light"/>
                <a:cs typeface="Open Sans Light"/>
                <a:sym typeface="Open Sans Light"/>
              </a:rPr>
              <a:t> de relleno para izquierda y derecha.</a:t>
            </a:r>
            <a:endParaRPr sz="1300">
              <a:solidFill>
                <a:srgbClr val="434343"/>
              </a:solidFill>
              <a:latin typeface="Open Sans Light"/>
              <a:ea typeface="Open Sans Light"/>
              <a:cs typeface="Open Sans Light"/>
              <a:sym typeface="Open Sans Light"/>
            </a:endParaRPr>
          </a:p>
          <a:p>
            <a:pPr marL="0" lvl="0" indent="0" algn="r" rtl="0">
              <a:spcBef>
                <a:spcPts val="600"/>
              </a:spcBef>
              <a:spcAft>
                <a:spcPts val="0"/>
              </a:spcAft>
              <a:buClr>
                <a:schemeClr val="dk1"/>
              </a:buClr>
              <a:buSzPts val="1100"/>
              <a:buFont typeface="Arial"/>
              <a:buNone/>
            </a:pPr>
            <a:r>
              <a:rPr lang="es" sz="1300" b="1">
                <a:solidFill>
                  <a:srgbClr val="434343"/>
                </a:solidFill>
                <a:latin typeface="Open Sans"/>
                <a:ea typeface="Open Sans"/>
                <a:cs typeface="Open Sans"/>
                <a:sym typeface="Open Sans"/>
              </a:rPr>
              <a:t>18px</a:t>
            </a:r>
            <a:r>
              <a:rPr lang="es" sz="1300">
                <a:solidFill>
                  <a:srgbClr val="434343"/>
                </a:solidFill>
                <a:latin typeface="Open Sans Light"/>
                <a:ea typeface="Open Sans Light"/>
                <a:cs typeface="Open Sans Light"/>
                <a:sym typeface="Open Sans Light"/>
              </a:rPr>
              <a:t> de relleno para abajo.</a:t>
            </a:r>
            <a:endParaRPr sz="1300">
              <a:solidFill>
                <a:srgbClr val="434343"/>
              </a:solidFill>
              <a:latin typeface="Open Sans Light"/>
              <a:ea typeface="Open Sans Light"/>
              <a:cs typeface="Open Sans Light"/>
              <a:sym typeface="Open San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endParaRPr sz="3000" b="1">
              <a:solidFill>
                <a:srgbClr val="434343"/>
              </a:solidFill>
              <a:latin typeface="Rajdhani"/>
              <a:ea typeface="Rajdhani"/>
              <a:cs typeface="Rajdhani"/>
              <a:sym typeface="Rajdhani"/>
            </a:endParaRPr>
          </a:p>
        </p:txBody>
      </p:sp>
      <p:sp>
        <p:nvSpPr>
          <p:cNvPr id="252" name="Google Shape;252;p43"/>
          <p:cNvSpPr txBox="1"/>
          <p:nvPr/>
        </p:nvSpPr>
        <p:spPr>
          <a:xfrm>
            <a:off x="717750" y="1176675"/>
            <a:ext cx="7707600" cy="9165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Por último, podemos utilizar </a:t>
            </a:r>
            <a:r>
              <a:rPr lang="es" sz="1600" b="1">
                <a:solidFill>
                  <a:srgbClr val="3F3F3F"/>
                </a:solidFill>
                <a:latin typeface="Open Sans"/>
                <a:ea typeface="Open Sans"/>
                <a:cs typeface="Open Sans"/>
                <a:sym typeface="Open Sans"/>
              </a:rPr>
              <a:t>4 valores</a:t>
            </a:r>
            <a:r>
              <a:rPr lang="es" sz="1600">
                <a:solidFill>
                  <a:srgbClr val="3F3F3F"/>
                </a:solidFill>
                <a:latin typeface="Open Sans"/>
                <a:ea typeface="Open Sans"/>
                <a:cs typeface="Open Sans"/>
                <a:sym typeface="Open Sans"/>
              </a:rPr>
              <a:t> que representarán los cuatro costados individualmente. Empezaremos por el valor de arriba y seguiremos (en el sentido de las agujas del reloj) por derecha, abajo e izquierda.</a:t>
            </a:r>
            <a:endParaRPr sz="1600">
              <a:solidFill>
                <a:srgbClr val="3F3F3F"/>
              </a:solidFill>
              <a:latin typeface="Open Sans"/>
              <a:ea typeface="Open Sans"/>
              <a:cs typeface="Open Sans"/>
              <a:sym typeface="Open Sans"/>
            </a:endParaRPr>
          </a:p>
        </p:txBody>
      </p:sp>
      <p:grpSp>
        <p:nvGrpSpPr>
          <p:cNvPr id="253" name="Google Shape;253;p43"/>
          <p:cNvGrpSpPr/>
          <p:nvPr/>
        </p:nvGrpSpPr>
        <p:grpSpPr>
          <a:xfrm>
            <a:off x="742315" y="2420639"/>
            <a:ext cx="7689521" cy="594557"/>
            <a:chOff x="1122825" y="2552200"/>
            <a:chExt cx="6630612" cy="530713"/>
          </a:xfrm>
        </p:grpSpPr>
        <p:sp>
          <p:nvSpPr>
            <p:cNvPr id="254" name="Google Shape;254;p43"/>
            <p:cNvSpPr/>
            <p:nvPr/>
          </p:nvSpPr>
          <p:spPr>
            <a:xfrm>
              <a:off x="1707537" y="2552200"/>
              <a:ext cx="6045900" cy="530700"/>
            </a:xfrm>
            <a:prstGeom prst="rect">
              <a:avLst/>
            </a:prstGeom>
            <a:solidFill>
              <a:srgbClr val="434343"/>
            </a:solidFill>
            <a:ln>
              <a:noFill/>
            </a:ln>
          </p:spPr>
          <p:txBody>
            <a:bodyPr spcFirstLastPara="1" wrap="square" lIns="72000" tIns="0" rIns="91425" bIns="91425" anchor="ctr" anchorCtr="0">
              <a:noAutofit/>
            </a:bodyPr>
            <a:lstStyle/>
            <a:p>
              <a:pPr marL="179999" marR="0" lvl="0" indent="0" algn="l" rtl="0">
                <a:spcBef>
                  <a:spcPts val="600"/>
                </a:spcBef>
                <a:spcAft>
                  <a:spcPts val="0"/>
                </a:spcAft>
                <a:buClr>
                  <a:schemeClr val="dk1"/>
                </a:buClr>
                <a:buSzPts val="1100"/>
                <a:buFont typeface="Arial"/>
                <a:buNone/>
              </a:pPr>
              <a:r>
                <a:rPr lang="es" sz="1600">
                  <a:solidFill>
                    <a:srgbClr val="E06C75"/>
                  </a:solidFill>
                  <a:latin typeface="Consolas"/>
                  <a:ea typeface="Consolas"/>
                  <a:cs typeface="Consolas"/>
                  <a:sym typeface="Consolas"/>
                </a:rPr>
                <a:t>div</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 padding: </a:t>
              </a:r>
              <a:r>
                <a:rPr lang="es" sz="1600">
                  <a:solidFill>
                    <a:srgbClr val="D19A66"/>
                  </a:solidFill>
                  <a:latin typeface="Consolas"/>
                  <a:ea typeface="Consolas"/>
                  <a:cs typeface="Consolas"/>
                  <a:sym typeface="Consolas"/>
                </a:rPr>
                <a:t>12px</a:t>
              </a:r>
              <a:r>
                <a:rPr lang="es" sz="1600">
                  <a:solidFill>
                    <a:srgbClr val="ABB2BF"/>
                  </a:solidFill>
                  <a:latin typeface="Consolas"/>
                  <a:ea typeface="Consolas"/>
                  <a:cs typeface="Consolas"/>
                  <a:sym typeface="Consolas"/>
                </a:rPr>
                <a:t> </a:t>
              </a:r>
              <a:r>
                <a:rPr lang="es" sz="1600">
                  <a:solidFill>
                    <a:srgbClr val="D19A66"/>
                  </a:solidFill>
                  <a:latin typeface="Consolas"/>
                  <a:ea typeface="Consolas"/>
                  <a:cs typeface="Consolas"/>
                  <a:sym typeface="Consolas"/>
                </a:rPr>
                <a:t>15px 18px 21px</a:t>
              </a:r>
              <a:r>
                <a:rPr lang="es" sz="1600">
                  <a:solidFill>
                    <a:srgbClr val="ABB2BF"/>
                  </a:solidFill>
                  <a:latin typeface="Consolas"/>
                  <a:ea typeface="Consolas"/>
                  <a:cs typeface="Consolas"/>
                  <a:sym typeface="Consolas"/>
                </a:rPr>
                <a:t>;</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a:t>
              </a:r>
              <a:endParaRPr sz="1600">
                <a:solidFill>
                  <a:srgbClr val="ABB2BF"/>
                </a:solidFill>
                <a:latin typeface="Consolas"/>
                <a:ea typeface="Consolas"/>
                <a:cs typeface="Consolas"/>
                <a:sym typeface="Consolas"/>
              </a:endParaRPr>
            </a:p>
          </p:txBody>
        </p:sp>
        <p:sp>
          <p:nvSpPr>
            <p:cNvPr id="255" name="Google Shape;255;p43"/>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
        <p:nvSpPr>
          <p:cNvPr id="256" name="Google Shape;256;p43"/>
          <p:cNvSpPr/>
          <p:nvPr/>
        </p:nvSpPr>
        <p:spPr>
          <a:xfrm rot="5400000">
            <a:off x="4338125" y="2145175"/>
            <a:ext cx="150600" cy="2117400"/>
          </a:xfrm>
          <a:prstGeom prst="rightBrace">
            <a:avLst>
              <a:gd name="adj1" fmla="val 50000"/>
              <a:gd name="adj2" fmla="val 5000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5722"/>
              </a:solidFill>
            </a:endParaRPr>
          </a:p>
        </p:txBody>
      </p:sp>
      <p:sp>
        <p:nvSpPr>
          <p:cNvPr id="257" name="Google Shape;257;p43"/>
          <p:cNvSpPr txBox="1"/>
          <p:nvPr/>
        </p:nvSpPr>
        <p:spPr>
          <a:xfrm>
            <a:off x="2113100" y="3240650"/>
            <a:ext cx="3416100" cy="1319100"/>
          </a:xfrm>
          <a:prstGeom prst="rect">
            <a:avLst/>
          </a:prstGeom>
          <a:noFill/>
          <a:ln>
            <a:noFill/>
          </a:ln>
        </p:spPr>
        <p:txBody>
          <a:bodyPr spcFirstLastPara="1" wrap="square" lIns="91425" tIns="91425" rIns="91425" bIns="91425" anchor="t" anchorCtr="0">
            <a:noAutofit/>
          </a:bodyPr>
          <a:lstStyle/>
          <a:p>
            <a:pPr marL="0" lvl="0" indent="0" algn="r" rtl="0">
              <a:spcBef>
                <a:spcPts val="600"/>
              </a:spcBef>
              <a:spcAft>
                <a:spcPts val="0"/>
              </a:spcAft>
              <a:buClr>
                <a:srgbClr val="000000"/>
              </a:buClr>
              <a:buSzPts val="1100"/>
              <a:buFont typeface="Arial"/>
              <a:buNone/>
            </a:pPr>
            <a:r>
              <a:rPr lang="es" sz="1600" b="1">
                <a:solidFill>
                  <a:schemeClr val="accent1"/>
                </a:solidFill>
                <a:latin typeface="Open Sans"/>
                <a:ea typeface="Open Sans"/>
                <a:cs typeface="Open Sans"/>
                <a:sym typeface="Open Sans"/>
              </a:rPr>
              <a:t>Cuatro valores</a:t>
            </a:r>
            <a:endParaRPr sz="1600" b="1">
              <a:solidFill>
                <a:schemeClr val="accent1"/>
              </a:solidFill>
              <a:latin typeface="Open Sans"/>
              <a:ea typeface="Open Sans"/>
              <a:cs typeface="Open Sans"/>
              <a:sym typeface="Open Sans"/>
            </a:endParaRPr>
          </a:p>
          <a:p>
            <a:pPr marL="0" lvl="0" indent="0" algn="r" rtl="0">
              <a:spcBef>
                <a:spcPts val="600"/>
              </a:spcBef>
              <a:spcAft>
                <a:spcPts val="0"/>
              </a:spcAft>
              <a:buClr>
                <a:schemeClr val="dk1"/>
              </a:buClr>
              <a:buSzPts val="1100"/>
              <a:buFont typeface="Arial"/>
              <a:buNone/>
            </a:pPr>
            <a:r>
              <a:rPr lang="es" sz="1300" b="1">
                <a:solidFill>
                  <a:srgbClr val="434343"/>
                </a:solidFill>
                <a:latin typeface="Open Sans"/>
                <a:ea typeface="Open Sans"/>
                <a:cs typeface="Open Sans"/>
                <a:sym typeface="Open Sans"/>
              </a:rPr>
              <a:t>12px</a:t>
            </a:r>
            <a:r>
              <a:rPr lang="es" sz="1300">
                <a:solidFill>
                  <a:srgbClr val="434343"/>
                </a:solidFill>
                <a:latin typeface="Open Sans Light"/>
                <a:ea typeface="Open Sans Light"/>
                <a:cs typeface="Open Sans Light"/>
                <a:sym typeface="Open Sans Light"/>
              </a:rPr>
              <a:t> de relleno para arriba.</a:t>
            </a:r>
            <a:endParaRPr sz="1300">
              <a:solidFill>
                <a:srgbClr val="434343"/>
              </a:solidFill>
              <a:latin typeface="Open Sans Light"/>
              <a:ea typeface="Open Sans Light"/>
              <a:cs typeface="Open Sans Light"/>
              <a:sym typeface="Open Sans Light"/>
            </a:endParaRPr>
          </a:p>
          <a:p>
            <a:pPr marL="0" lvl="0" indent="0" algn="r" rtl="0">
              <a:spcBef>
                <a:spcPts val="600"/>
              </a:spcBef>
              <a:spcAft>
                <a:spcPts val="0"/>
              </a:spcAft>
              <a:buClr>
                <a:schemeClr val="dk1"/>
              </a:buClr>
              <a:buSzPts val="1100"/>
              <a:buFont typeface="Arial"/>
              <a:buNone/>
            </a:pPr>
            <a:r>
              <a:rPr lang="es" sz="1300" b="1">
                <a:solidFill>
                  <a:srgbClr val="434343"/>
                </a:solidFill>
                <a:latin typeface="Open Sans"/>
                <a:ea typeface="Open Sans"/>
                <a:cs typeface="Open Sans"/>
                <a:sym typeface="Open Sans"/>
              </a:rPr>
              <a:t>15px</a:t>
            </a:r>
            <a:r>
              <a:rPr lang="es" sz="1300">
                <a:solidFill>
                  <a:srgbClr val="434343"/>
                </a:solidFill>
                <a:latin typeface="Open Sans Light"/>
                <a:ea typeface="Open Sans Light"/>
                <a:cs typeface="Open Sans Light"/>
                <a:sym typeface="Open Sans Light"/>
              </a:rPr>
              <a:t> de relleno para la derecha. </a:t>
            </a:r>
            <a:endParaRPr sz="1300">
              <a:solidFill>
                <a:srgbClr val="434343"/>
              </a:solidFill>
              <a:latin typeface="Open Sans Light"/>
              <a:ea typeface="Open Sans Light"/>
              <a:cs typeface="Open Sans Light"/>
              <a:sym typeface="Open Sans Light"/>
            </a:endParaRPr>
          </a:p>
          <a:p>
            <a:pPr marL="0" lvl="0" indent="0" algn="r" rtl="0">
              <a:spcBef>
                <a:spcPts val="600"/>
              </a:spcBef>
              <a:spcAft>
                <a:spcPts val="0"/>
              </a:spcAft>
              <a:buClr>
                <a:schemeClr val="dk1"/>
              </a:buClr>
              <a:buSzPts val="1100"/>
              <a:buFont typeface="Arial"/>
              <a:buNone/>
            </a:pPr>
            <a:r>
              <a:rPr lang="es" sz="1300" b="1">
                <a:solidFill>
                  <a:srgbClr val="434343"/>
                </a:solidFill>
                <a:latin typeface="Open Sans"/>
                <a:ea typeface="Open Sans"/>
                <a:cs typeface="Open Sans"/>
                <a:sym typeface="Open Sans"/>
              </a:rPr>
              <a:t>18px</a:t>
            </a:r>
            <a:r>
              <a:rPr lang="es" sz="1300">
                <a:solidFill>
                  <a:srgbClr val="434343"/>
                </a:solidFill>
                <a:latin typeface="Open Sans Light"/>
                <a:ea typeface="Open Sans Light"/>
                <a:cs typeface="Open Sans Light"/>
                <a:sym typeface="Open Sans Light"/>
              </a:rPr>
              <a:t> de relleno para abajo.</a:t>
            </a:r>
            <a:endParaRPr sz="1300">
              <a:solidFill>
                <a:srgbClr val="434343"/>
              </a:solidFill>
              <a:latin typeface="Open Sans Light"/>
              <a:ea typeface="Open Sans Light"/>
              <a:cs typeface="Open Sans Light"/>
              <a:sym typeface="Open Sans Light"/>
            </a:endParaRPr>
          </a:p>
          <a:p>
            <a:pPr marL="0" lvl="0" indent="0" algn="r" rtl="0">
              <a:spcBef>
                <a:spcPts val="600"/>
              </a:spcBef>
              <a:spcAft>
                <a:spcPts val="0"/>
              </a:spcAft>
              <a:buClr>
                <a:schemeClr val="dk1"/>
              </a:buClr>
              <a:buSzPts val="1100"/>
              <a:buFont typeface="Arial"/>
              <a:buNone/>
            </a:pPr>
            <a:r>
              <a:rPr lang="es" sz="1300" b="1">
                <a:solidFill>
                  <a:srgbClr val="434343"/>
                </a:solidFill>
                <a:latin typeface="Open Sans"/>
                <a:ea typeface="Open Sans"/>
                <a:cs typeface="Open Sans"/>
                <a:sym typeface="Open Sans"/>
              </a:rPr>
              <a:t>21px</a:t>
            </a:r>
            <a:r>
              <a:rPr lang="es" sz="1300">
                <a:solidFill>
                  <a:srgbClr val="434343"/>
                </a:solidFill>
                <a:latin typeface="Open Sans Light"/>
                <a:ea typeface="Open Sans Light"/>
                <a:cs typeface="Open Sans Light"/>
                <a:sym typeface="Open Sans Light"/>
              </a:rPr>
              <a:t> de relleno para la izquierda. </a:t>
            </a:r>
            <a:endParaRPr sz="1300">
              <a:solidFill>
                <a:srgbClr val="434343"/>
              </a:solidFill>
              <a:latin typeface="Open Sans Light"/>
              <a:ea typeface="Open Sans Light"/>
              <a:cs typeface="Open Sans Light"/>
              <a:sym typeface="Open Sans Light"/>
            </a:endParaRPr>
          </a:p>
          <a:p>
            <a:pPr marL="0" lvl="0" indent="0" algn="r" rtl="0">
              <a:spcBef>
                <a:spcPts val="600"/>
              </a:spcBef>
              <a:spcAft>
                <a:spcPts val="0"/>
              </a:spcAft>
              <a:buClr>
                <a:schemeClr val="dk1"/>
              </a:buClr>
              <a:buSzPts val="1100"/>
              <a:buFont typeface="Arial"/>
              <a:buNone/>
            </a:pPr>
            <a:endParaRPr sz="1300">
              <a:solidFill>
                <a:srgbClr val="434343"/>
              </a:solidFill>
              <a:latin typeface="Open Sans Light"/>
              <a:ea typeface="Open Sans Light"/>
              <a:cs typeface="Open Sans Light"/>
              <a:sym typeface="Open Sa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Shape 261"/>
        <p:cNvGrpSpPr/>
        <p:nvPr/>
      </p:nvGrpSpPr>
      <p:grpSpPr>
        <a:xfrm>
          <a:off x="0" y="0"/>
          <a:ext cx="0" cy="0"/>
          <a:chOff x="0" y="0"/>
          <a:chExt cx="0" cy="0"/>
        </a:xfrm>
      </p:grpSpPr>
      <p:sp>
        <p:nvSpPr>
          <p:cNvPr id="262" name="Google Shape;262;p44"/>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dirty="0">
                <a:solidFill>
                  <a:srgbClr val="FFFFFF"/>
                </a:solidFill>
                <a:latin typeface="Rajdhani"/>
                <a:ea typeface="Rajdhani"/>
                <a:cs typeface="Rajdhani"/>
                <a:sym typeface="Rajdhani"/>
              </a:rPr>
              <a:t>Propiedades abreviadas</a:t>
            </a:r>
            <a:endParaRPr sz="3700" b="1" dirty="0">
              <a:solidFill>
                <a:srgbClr val="FFFFFF"/>
              </a:solidFill>
              <a:latin typeface="Rajdhani"/>
              <a:ea typeface="Rajdhani"/>
              <a:cs typeface="Rajdhani"/>
              <a:sym typeface="Rajdhani"/>
            </a:endParaRPr>
          </a:p>
        </p:txBody>
      </p:sp>
      <p:sp>
        <p:nvSpPr>
          <p:cNvPr id="263" name="Google Shape;263;p44"/>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dirty="0">
                <a:solidFill>
                  <a:srgbClr val="FFFFFF"/>
                </a:solidFill>
                <a:latin typeface="Rajdhani"/>
                <a:ea typeface="Rajdhani"/>
                <a:cs typeface="Rajdhani"/>
                <a:sym typeface="Rajdhani"/>
              </a:rPr>
              <a:t>4</a:t>
            </a:r>
            <a:endParaRPr sz="6000" b="1" dirty="0">
              <a:solidFill>
                <a:srgbClr val="FFFFFF"/>
              </a:solidFill>
              <a:latin typeface="Rajdhani"/>
              <a:ea typeface="Rajdhani"/>
              <a:cs typeface="Rajdhani"/>
              <a:sym typeface="Rajdhani"/>
            </a:endParaRPr>
          </a:p>
        </p:txBody>
      </p:sp>
      <p:sp>
        <p:nvSpPr>
          <p:cNvPr id="264" name="Google Shape;264;p44"/>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5"/>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dirty="0">
                <a:solidFill>
                  <a:srgbClr val="434343"/>
                </a:solidFill>
                <a:latin typeface="Rajdhani"/>
                <a:ea typeface="Rajdhani"/>
                <a:cs typeface="Rajdhani"/>
                <a:sym typeface="Rajdhani"/>
              </a:rPr>
              <a:t>Propiedades abreviadas</a:t>
            </a:r>
            <a:endParaRPr sz="3000" b="1" dirty="0">
              <a:solidFill>
                <a:srgbClr val="434343"/>
              </a:solidFill>
              <a:latin typeface="Rajdhani"/>
              <a:ea typeface="Rajdhani"/>
              <a:cs typeface="Rajdhani"/>
              <a:sym typeface="Rajdhani"/>
            </a:endParaRPr>
          </a:p>
        </p:txBody>
      </p:sp>
      <p:sp>
        <p:nvSpPr>
          <p:cNvPr id="270" name="Google Shape;270;p45"/>
          <p:cNvSpPr txBox="1"/>
          <p:nvPr/>
        </p:nvSpPr>
        <p:spPr>
          <a:xfrm>
            <a:off x="717750" y="1176675"/>
            <a:ext cx="7707600" cy="1245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Como dijimos antes, muchas de las propiedades que vamos a ver se pueden aplicar de manera específica a uno de los costados de la caja.</a:t>
            </a:r>
            <a:endParaRPr sz="1600">
              <a:solidFill>
                <a:srgbClr val="3F3F3F"/>
              </a:solidFill>
              <a:latin typeface="Open Sans"/>
              <a:ea typeface="Open Sans"/>
              <a:cs typeface="Open Sans"/>
              <a:sym typeface="Open Sans"/>
            </a:endParaRPr>
          </a:p>
          <a:p>
            <a:pPr marL="0" lvl="0" indent="0" algn="l" rtl="0">
              <a:spcBef>
                <a:spcPts val="1000"/>
              </a:spcBef>
              <a:spcAft>
                <a:spcPts val="0"/>
              </a:spcAft>
              <a:buNone/>
            </a:pPr>
            <a:r>
              <a:rPr lang="es" sz="1600">
                <a:solidFill>
                  <a:srgbClr val="3F3F3F"/>
                </a:solidFill>
                <a:latin typeface="Open Sans"/>
                <a:ea typeface="Open Sans"/>
                <a:cs typeface="Open Sans"/>
                <a:sym typeface="Open Sans"/>
              </a:rPr>
              <a:t>Cuando escribimos un solo valor para padding, por ejemplo:</a:t>
            </a:r>
            <a:endParaRPr sz="1600">
              <a:solidFill>
                <a:srgbClr val="3F3F3F"/>
              </a:solidFill>
              <a:latin typeface="Open Sans"/>
              <a:ea typeface="Open Sans"/>
              <a:cs typeface="Open Sans"/>
              <a:sym typeface="Open Sans"/>
            </a:endParaRPr>
          </a:p>
        </p:txBody>
      </p:sp>
      <p:grpSp>
        <p:nvGrpSpPr>
          <p:cNvPr id="271" name="Google Shape;271;p45"/>
          <p:cNvGrpSpPr/>
          <p:nvPr/>
        </p:nvGrpSpPr>
        <p:grpSpPr>
          <a:xfrm>
            <a:off x="742315" y="2420639"/>
            <a:ext cx="7689521" cy="594557"/>
            <a:chOff x="1122825" y="2552200"/>
            <a:chExt cx="6630612" cy="530713"/>
          </a:xfrm>
        </p:grpSpPr>
        <p:sp>
          <p:nvSpPr>
            <p:cNvPr id="272" name="Google Shape;272;p45"/>
            <p:cNvSpPr/>
            <p:nvPr/>
          </p:nvSpPr>
          <p:spPr>
            <a:xfrm>
              <a:off x="1707537" y="2552200"/>
              <a:ext cx="6045900" cy="530700"/>
            </a:xfrm>
            <a:prstGeom prst="rect">
              <a:avLst/>
            </a:prstGeom>
            <a:solidFill>
              <a:srgbClr val="434343"/>
            </a:solidFill>
            <a:ln>
              <a:noFill/>
            </a:ln>
          </p:spPr>
          <p:txBody>
            <a:bodyPr spcFirstLastPara="1" wrap="square" lIns="72000" tIns="0" rIns="91425" bIns="91425" anchor="ctr" anchorCtr="0">
              <a:noAutofit/>
            </a:bodyPr>
            <a:lstStyle/>
            <a:p>
              <a:pPr marL="179999" marR="0" lvl="0" indent="0" algn="l" rtl="0">
                <a:spcBef>
                  <a:spcPts val="600"/>
                </a:spcBef>
                <a:spcAft>
                  <a:spcPts val="0"/>
                </a:spcAft>
                <a:buClr>
                  <a:schemeClr val="dk1"/>
                </a:buClr>
                <a:buSzPts val="1100"/>
                <a:buFont typeface="Arial"/>
                <a:buNone/>
              </a:pPr>
              <a:r>
                <a:rPr lang="es" sz="1600">
                  <a:solidFill>
                    <a:srgbClr val="E06C75"/>
                  </a:solidFill>
                  <a:latin typeface="Consolas"/>
                  <a:ea typeface="Consolas"/>
                  <a:cs typeface="Consolas"/>
                  <a:sym typeface="Consolas"/>
                </a:rPr>
                <a:t>div</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 padding: </a:t>
              </a:r>
              <a:r>
                <a:rPr lang="es" sz="1600">
                  <a:solidFill>
                    <a:srgbClr val="D19A66"/>
                  </a:solidFill>
                  <a:latin typeface="Consolas"/>
                  <a:ea typeface="Consolas"/>
                  <a:cs typeface="Consolas"/>
                  <a:sym typeface="Consolas"/>
                </a:rPr>
                <a:t>15px</a:t>
              </a:r>
              <a:r>
                <a:rPr lang="es" sz="1600">
                  <a:solidFill>
                    <a:srgbClr val="ABB2BF"/>
                  </a:solidFill>
                  <a:latin typeface="Consolas"/>
                  <a:ea typeface="Consolas"/>
                  <a:cs typeface="Consolas"/>
                  <a:sym typeface="Consolas"/>
                </a:rPr>
                <a:t> }</a:t>
              </a:r>
              <a:endParaRPr sz="1600">
                <a:solidFill>
                  <a:srgbClr val="ABB2BF"/>
                </a:solidFill>
                <a:latin typeface="Consolas"/>
                <a:ea typeface="Consolas"/>
                <a:cs typeface="Consolas"/>
                <a:sym typeface="Consolas"/>
              </a:endParaRPr>
            </a:p>
          </p:txBody>
        </p:sp>
        <p:sp>
          <p:nvSpPr>
            <p:cNvPr id="273" name="Google Shape;273;p45"/>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
        <p:nvSpPr>
          <p:cNvPr id="274" name="Google Shape;274;p45"/>
          <p:cNvSpPr txBox="1"/>
          <p:nvPr/>
        </p:nvSpPr>
        <p:spPr>
          <a:xfrm>
            <a:off x="717750" y="3005475"/>
            <a:ext cx="7707600" cy="627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Lo que en realidad está pasando, sin que nos demos cuenta, es esto:</a:t>
            </a:r>
            <a:endParaRPr sz="1600">
              <a:solidFill>
                <a:srgbClr val="3F3F3F"/>
              </a:solidFill>
              <a:latin typeface="Open Sans"/>
              <a:ea typeface="Open Sans"/>
              <a:cs typeface="Open Sans"/>
              <a:sym typeface="Open Sans"/>
            </a:endParaRPr>
          </a:p>
        </p:txBody>
      </p:sp>
      <p:grpSp>
        <p:nvGrpSpPr>
          <p:cNvPr id="275" name="Google Shape;275;p45"/>
          <p:cNvGrpSpPr/>
          <p:nvPr/>
        </p:nvGrpSpPr>
        <p:grpSpPr>
          <a:xfrm>
            <a:off x="742318" y="3639833"/>
            <a:ext cx="7689521" cy="1271906"/>
            <a:chOff x="1122825" y="2552200"/>
            <a:chExt cx="6630612" cy="530713"/>
          </a:xfrm>
        </p:grpSpPr>
        <p:sp>
          <p:nvSpPr>
            <p:cNvPr id="276" name="Google Shape;276;p45"/>
            <p:cNvSpPr/>
            <p:nvPr/>
          </p:nvSpPr>
          <p:spPr>
            <a:xfrm>
              <a:off x="1707537" y="2552200"/>
              <a:ext cx="6045900" cy="530700"/>
            </a:xfrm>
            <a:prstGeom prst="rect">
              <a:avLst/>
            </a:prstGeom>
            <a:solidFill>
              <a:srgbClr val="434343"/>
            </a:solidFill>
            <a:ln>
              <a:noFill/>
            </a:ln>
          </p:spPr>
          <p:txBody>
            <a:bodyPr spcFirstLastPara="1" wrap="square" lIns="72000" tIns="0" rIns="91425" bIns="91425" anchor="ctr" anchorCtr="0">
              <a:noAutofit/>
            </a:bodyPr>
            <a:lstStyle/>
            <a:p>
              <a:pPr marL="179999" marR="0" lvl="0" indent="0" algn="l" rtl="0">
                <a:spcBef>
                  <a:spcPts val="600"/>
                </a:spcBef>
                <a:spcAft>
                  <a:spcPts val="0"/>
                </a:spcAft>
                <a:buClr>
                  <a:schemeClr val="dk1"/>
                </a:buClr>
                <a:buSzPts val="1100"/>
                <a:buFont typeface="Arial"/>
                <a:buNone/>
              </a:pPr>
              <a:r>
                <a:rPr lang="es">
                  <a:solidFill>
                    <a:srgbClr val="E06C75"/>
                  </a:solidFill>
                  <a:latin typeface="Consolas"/>
                  <a:ea typeface="Consolas"/>
                  <a:cs typeface="Consolas"/>
                  <a:sym typeface="Consolas"/>
                </a:rPr>
                <a:t>div</a:t>
              </a:r>
              <a:r>
                <a:rPr lang="es">
                  <a:solidFill>
                    <a:srgbClr val="D19A66"/>
                  </a:solidFill>
                  <a:latin typeface="Consolas"/>
                  <a:ea typeface="Consolas"/>
                  <a:cs typeface="Consolas"/>
                  <a:sym typeface="Consolas"/>
                </a:rPr>
                <a:t> </a:t>
              </a:r>
              <a:r>
                <a:rPr lang="es">
                  <a:solidFill>
                    <a:srgbClr val="ABB2BF"/>
                  </a:solidFill>
                  <a:latin typeface="Consolas"/>
                  <a:ea typeface="Consolas"/>
                  <a:cs typeface="Consolas"/>
                  <a:sym typeface="Consolas"/>
                </a:rPr>
                <a:t>{ </a:t>
              </a:r>
              <a:endParaRPr>
                <a:solidFill>
                  <a:srgbClr val="ABB2BF"/>
                </a:solidFill>
                <a:latin typeface="Consolas"/>
                <a:ea typeface="Consolas"/>
                <a:cs typeface="Consolas"/>
                <a:sym typeface="Consolas"/>
              </a:endParaRPr>
            </a:p>
            <a:p>
              <a:pPr marL="179999" marR="0" lvl="0" indent="0" algn="l" rtl="0">
                <a:spcBef>
                  <a:spcPts val="600"/>
                </a:spcBef>
                <a:spcAft>
                  <a:spcPts val="0"/>
                </a:spcAft>
                <a:buClr>
                  <a:schemeClr val="dk1"/>
                </a:buClr>
                <a:buSzPts val="1100"/>
                <a:buFont typeface="Arial"/>
                <a:buNone/>
              </a:pPr>
              <a:r>
                <a:rPr lang="es">
                  <a:solidFill>
                    <a:srgbClr val="ABB2BF"/>
                  </a:solidFill>
                  <a:latin typeface="Consolas"/>
                  <a:ea typeface="Consolas"/>
                  <a:cs typeface="Consolas"/>
                  <a:sym typeface="Consolas"/>
                </a:rPr>
                <a:t>    padding-top: </a:t>
              </a:r>
              <a:r>
                <a:rPr lang="es">
                  <a:solidFill>
                    <a:srgbClr val="D19A66"/>
                  </a:solidFill>
                  <a:latin typeface="Consolas"/>
                  <a:ea typeface="Consolas"/>
                  <a:cs typeface="Consolas"/>
                  <a:sym typeface="Consolas"/>
                </a:rPr>
                <a:t>15px</a:t>
              </a:r>
              <a:r>
                <a:rPr lang="es">
                  <a:solidFill>
                    <a:srgbClr val="ABB2BF"/>
                  </a:solidFill>
                  <a:latin typeface="Consolas"/>
                  <a:ea typeface="Consolas"/>
                  <a:cs typeface="Consolas"/>
                  <a:sym typeface="Consolas"/>
                </a:rPr>
                <a:t>; padding-right: </a:t>
              </a:r>
              <a:r>
                <a:rPr lang="es">
                  <a:solidFill>
                    <a:srgbClr val="D19A66"/>
                  </a:solidFill>
                  <a:latin typeface="Consolas"/>
                  <a:ea typeface="Consolas"/>
                  <a:cs typeface="Consolas"/>
                  <a:sym typeface="Consolas"/>
                </a:rPr>
                <a:t>15px</a:t>
              </a:r>
              <a:r>
                <a:rPr lang="es">
                  <a:solidFill>
                    <a:srgbClr val="ABB2BF"/>
                  </a:solidFill>
                  <a:latin typeface="Consolas"/>
                  <a:ea typeface="Consolas"/>
                  <a:cs typeface="Consolas"/>
                  <a:sym typeface="Consolas"/>
                </a:rPr>
                <a:t>; </a:t>
              </a:r>
              <a:endParaRPr>
                <a:solidFill>
                  <a:srgbClr val="ABB2BF"/>
                </a:solidFill>
                <a:latin typeface="Consolas"/>
                <a:ea typeface="Consolas"/>
                <a:cs typeface="Consolas"/>
                <a:sym typeface="Consolas"/>
              </a:endParaRPr>
            </a:p>
            <a:p>
              <a:pPr marL="179999" marR="0" lvl="0" indent="0" algn="l" rtl="0">
                <a:spcBef>
                  <a:spcPts val="600"/>
                </a:spcBef>
                <a:spcAft>
                  <a:spcPts val="0"/>
                </a:spcAft>
                <a:buClr>
                  <a:schemeClr val="dk1"/>
                </a:buClr>
                <a:buSzPts val="1100"/>
                <a:buFont typeface="Arial"/>
                <a:buNone/>
              </a:pPr>
              <a:r>
                <a:rPr lang="es">
                  <a:solidFill>
                    <a:srgbClr val="ABB2BF"/>
                  </a:solidFill>
                  <a:latin typeface="Consolas"/>
                  <a:ea typeface="Consolas"/>
                  <a:cs typeface="Consolas"/>
                  <a:sym typeface="Consolas"/>
                </a:rPr>
                <a:t>    padding-bottom: </a:t>
              </a:r>
              <a:r>
                <a:rPr lang="es">
                  <a:solidFill>
                    <a:srgbClr val="D19A66"/>
                  </a:solidFill>
                  <a:latin typeface="Consolas"/>
                  <a:ea typeface="Consolas"/>
                  <a:cs typeface="Consolas"/>
                  <a:sym typeface="Consolas"/>
                </a:rPr>
                <a:t>15px</a:t>
              </a:r>
              <a:r>
                <a:rPr lang="es">
                  <a:solidFill>
                    <a:srgbClr val="ABB2BF"/>
                  </a:solidFill>
                  <a:latin typeface="Consolas"/>
                  <a:ea typeface="Consolas"/>
                  <a:cs typeface="Consolas"/>
                  <a:sym typeface="Consolas"/>
                </a:rPr>
                <a:t>; padding-left: </a:t>
              </a:r>
              <a:r>
                <a:rPr lang="es">
                  <a:solidFill>
                    <a:srgbClr val="D19A66"/>
                  </a:solidFill>
                  <a:latin typeface="Consolas"/>
                  <a:ea typeface="Consolas"/>
                  <a:cs typeface="Consolas"/>
                  <a:sym typeface="Consolas"/>
                </a:rPr>
                <a:t>15px</a:t>
              </a:r>
              <a:r>
                <a:rPr lang="es">
                  <a:solidFill>
                    <a:srgbClr val="ABB2BF"/>
                  </a:solidFill>
                  <a:latin typeface="Consolas"/>
                  <a:ea typeface="Consolas"/>
                  <a:cs typeface="Consolas"/>
                  <a:sym typeface="Consolas"/>
                </a:rPr>
                <a:t>;</a:t>
              </a:r>
              <a:endParaRPr>
                <a:solidFill>
                  <a:srgbClr val="ABB2BF"/>
                </a:solidFill>
                <a:latin typeface="Consolas"/>
                <a:ea typeface="Consolas"/>
                <a:cs typeface="Consolas"/>
                <a:sym typeface="Consolas"/>
              </a:endParaRPr>
            </a:p>
            <a:p>
              <a:pPr marL="179999" marR="0" lvl="0" indent="0" algn="l" rtl="0">
                <a:spcBef>
                  <a:spcPts val="600"/>
                </a:spcBef>
                <a:spcAft>
                  <a:spcPts val="0"/>
                </a:spcAft>
                <a:buClr>
                  <a:schemeClr val="dk1"/>
                </a:buClr>
                <a:buSzPts val="1100"/>
                <a:buFont typeface="Arial"/>
                <a:buNone/>
              </a:pPr>
              <a:r>
                <a:rPr lang="es">
                  <a:solidFill>
                    <a:srgbClr val="ABB2BF"/>
                  </a:solidFill>
                  <a:latin typeface="Consolas"/>
                  <a:ea typeface="Consolas"/>
                  <a:cs typeface="Consolas"/>
                  <a:sym typeface="Consolas"/>
                </a:rPr>
                <a:t>}</a:t>
              </a:r>
              <a:endParaRPr>
                <a:solidFill>
                  <a:srgbClr val="ABB2BF"/>
                </a:solidFill>
                <a:latin typeface="Consolas"/>
                <a:ea typeface="Consolas"/>
                <a:cs typeface="Consolas"/>
                <a:sym typeface="Consolas"/>
              </a:endParaRPr>
            </a:p>
          </p:txBody>
        </p:sp>
        <p:sp>
          <p:nvSpPr>
            <p:cNvPr id="277" name="Google Shape;277;p45"/>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6"/>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endParaRPr sz="3000" b="1">
              <a:solidFill>
                <a:srgbClr val="434343"/>
              </a:solidFill>
              <a:latin typeface="Rajdhani"/>
              <a:ea typeface="Rajdhani"/>
              <a:cs typeface="Rajdhani"/>
              <a:sym typeface="Rajdhani"/>
            </a:endParaRPr>
          </a:p>
        </p:txBody>
      </p:sp>
      <p:sp>
        <p:nvSpPr>
          <p:cNvPr id="283" name="Google Shape;283;p46"/>
          <p:cNvSpPr txBox="1"/>
          <p:nvPr/>
        </p:nvSpPr>
        <p:spPr>
          <a:xfrm>
            <a:off x="717750" y="1176675"/>
            <a:ext cx="7707600" cy="1245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En todas las propiedades de este estilo, como margin y padding, podemos escribir 1, 2, 3 o 4 valores, y según cuántos escribamos será a qué lados de la caja se apliquen los valores.</a:t>
            </a:r>
            <a:endParaRPr sz="1600">
              <a:solidFill>
                <a:srgbClr val="3F3F3F"/>
              </a:solidFill>
              <a:latin typeface="Open Sans"/>
              <a:ea typeface="Open Sans"/>
              <a:cs typeface="Open Sans"/>
              <a:sym typeface="Open Sans"/>
            </a:endParaRPr>
          </a:p>
        </p:txBody>
      </p:sp>
      <p:sp>
        <p:nvSpPr>
          <p:cNvPr id="284" name="Google Shape;284;p46"/>
          <p:cNvSpPr/>
          <p:nvPr/>
        </p:nvSpPr>
        <p:spPr>
          <a:xfrm>
            <a:off x="813898" y="3254315"/>
            <a:ext cx="812400" cy="7938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434343"/>
              </a:solidFill>
              <a:latin typeface="Open Sans"/>
              <a:ea typeface="Open Sans"/>
              <a:cs typeface="Open Sans"/>
              <a:sym typeface="Open Sans"/>
            </a:endParaRPr>
          </a:p>
        </p:txBody>
      </p:sp>
      <p:sp>
        <p:nvSpPr>
          <p:cNvPr id="285" name="Google Shape;285;p46"/>
          <p:cNvSpPr/>
          <p:nvPr/>
        </p:nvSpPr>
        <p:spPr>
          <a:xfrm>
            <a:off x="813916" y="2847050"/>
            <a:ext cx="812400" cy="407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s" sz="1000" b="1">
                <a:solidFill>
                  <a:srgbClr val="434343"/>
                </a:solidFill>
                <a:latin typeface="Open Sans"/>
                <a:ea typeface="Open Sans"/>
                <a:cs typeface="Open Sans"/>
                <a:sym typeface="Open Sans"/>
              </a:rPr>
              <a:t>TOP</a:t>
            </a:r>
            <a:endParaRPr sz="1000" b="1">
              <a:solidFill>
                <a:srgbClr val="434343"/>
              </a:solidFill>
              <a:latin typeface="Open Sans"/>
              <a:ea typeface="Open Sans"/>
              <a:cs typeface="Open Sans"/>
              <a:sym typeface="Open Sans"/>
            </a:endParaRPr>
          </a:p>
        </p:txBody>
      </p:sp>
      <p:sp>
        <p:nvSpPr>
          <p:cNvPr id="286" name="Google Shape;286;p46"/>
          <p:cNvSpPr/>
          <p:nvPr/>
        </p:nvSpPr>
        <p:spPr>
          <a:xfrm rot="5401656">
            <a:off x="336713" y="3447732"/>
            <a:ext cx="622800" cy="407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s" sz="1000" b="1">
                <a:solidFill>
                  <a:srgbClr val="434343"/>
                </a:solidFill>
                <a:latin typeface="Open Sans"/>
                <a:ea typeface="Open Sans"/>
                <a:cs typeface="Open Sans"/>
                <a:sym typeface="Open Sans"/>
              </a:rPr>
              <a:t>LEFT</a:t>
            </a:r>
            <a:endParaRPr sz="1000" b="1">
              <a:solidFill>
                <a:srgbClr val="434343"/>
              </a:solidFill>
              <a:latin typeface="Open Sans"/>
              <a:ea typeface="Open Sans"/>
              <a:cs typeface="Open Sans"/>
              <a:sym typeface="Open Sans"/>
            </a:endParaRPr>
          </a:p>
        </p:txBody>
      </p:sp>
      <p:sp>
        <p:nvSpPr>
          <p:cNvPr id="287" name="Google Shape;287;p46"/>
          <p:cNvSpPr/>
          <p:nvPr/>
        </p:nvSpPr>
        <p:spPr>
          <a:xfrm>
            <a:off x="813992" y="4048250"/>
            <a:ext cx="812100" cy="407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s" sz="1000" b="1">
                <a:solidFill>
                  <a:srgbClr val="434343"/>
                </a:solidFill>
                <a:latin typeface="Open Sans"/>
                <a:ea typeface="Open Sans"/>
                <a:cs typeface="Open Sans"/>
                <a:sym typeface="Open Sans"/>
              </a:rPr>
              <a:t>BOTTOM</a:t>
            </a:r>
            <a:endParaRPr sz="1000" b="1">
              <a:solidFill>
                <a:srgbClr val="434343"/>
              </a:solidFill>
              <a:latin typeface="Open Sans"/>
              <a:ea typeface="Open Sans"/>
              <a:cs typeface="Open Sans"/>
              <a:sym typeface="Open Sans"/>
            </a:endParaRPr>
          </a:p>
        </p:txBody>
      </p:sp>
      <p:sp>
        <p:nvSpPr>
          <p:cNvPr id="288" name="Google Shape;288;p46"/>
          <p:cNvSpPr/>
          <p:nvPr/>
        </p:nvSpPr>
        <p:spPr>
          <a:xfrm rot="5400000">
            <a:off x="1473800" y="3447650"/>
            <a:ext cx="622800" cy="407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s" sz="1000" b="1">
                <a:solidFill>
                  <a:srgbClr val="434343"/>
                </a:solidFill>
                <a:latin typeface="Open Sans"/>
                <a:ea typeface="Open Sans"/>
                <a:cs typeface="Open Sans"/>
                <a:sym typeface="Open Sans"/>
              </a:rPr>
              <a:t>RIGHT</a:t>
            </a:r>
            <a:endParaRPr sz="1000" b="1">
              <a:solidFill>
                <a:srgbClr val="434343"/>
              </a:solidFill>
              <a:latin typeface="Open Sans"/>
              <a:ea typeface="Open Sans"/>
              <a:cs typeface="Open Sans"/>
              <a:sym typeface="Open Sans"/>
            </a:endParaRPr>
          </a:p>
        </p:txBody>
      </p:sp>
      <p:sp>
        <p:nvSpPr>
          <p:cNvPr id="289" name="Google Shape;289;p46"/>
          <p:cNvSpPr/>
          <p:nvPr/>
        </p:nvSpPr>
        <p:spPr>
          <a:xfrm>
            <a:off x="2518718" y="3281837"/>
            <a:ext cx="755400" cy="7383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solidFill>
                  <a:srgbClr val="434343"/>
                </a:solidFill>
                <a:latin typeface="Open Sans"/>
                <a:ea typeface="Open Sans"/>
                <a:cs typeface="Open Sans"/>
                <a:sym typeface="Open Sans"/>
              </a:rPr>
              <a:t>padding: </a:t>
            </a:r>
            <a:endParaRPr sz="1000">
              <a:solidFill>
                <a:srgbClr val="434343"/>
              </a:solidFill>
              <a:latin typeface="Open Sans"/>
              <a:ea typeface="Open Sans"/>
              <a:cs typeface="Open Sans"/>
              <a:sym typeface="Open Sans"/>
            </a:endParaRPr>
          </a:p>
          <a:p>
            <a:pPr marL="0" lvl="0" indent="0" algn="ctr" rtl="0">
              <a:spcBef>
                <a:spcPts val="0"/>
              </a:spcBef>
              <a:spcAft>
                <a:spcPts val="0"/>
              </a:spcAft>
              <a:buNone/>
            </a:pPr>
            <a:r>
              <a:rPr lang="es" sz="1000">
                <a:solidFill>
                  <a:srgbClr val="434343"/>
                </a:solidFill>
                <a:latin typeface="Open Sans"/>
                <a:ea typeface="Open Sans"/>
                <a:cs typeface="Open Sans"/>
                <a:sym typeface="Open Sans"/>
              </a:rPr>
              <a:t>A;</a:t>
            </a:r>
            <a:endParaRPr sz="1000">
              <a:solidFill>
                <a:srgbClr val="434343"/>
              </a:solidFill>
              <a:latin typeface="Open Sans"/>
              <a:ea typeface="Open Sans"/>
              <a:cs typeface="Open Sans"/>
              <a:sym typeface="Open Sans"/>
            </a:endParaRPr>
          </a:p>
        </p:txBody>
      </p:sp>
      <p:sp>
        <p:nvSpPr>
          <p:cNvPr id="290" name="Google Shape;290;p46"/>
          <p:cNvSpPr/>
          <p:nvPr/>
        </p:nvSpPr>
        <p:spPr>
          <a:xfrm>
            <a:off x="2710558" y="2903099"/>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A</a:t>
            </a:r>
            <a:endParaRPr sz="1200" b="1">
              <a:solidFill>
                <a:srgbClr val="434343"/>
              </a:solidFill>
              <a:latin typeface="Open Sans"/>
              <a:ea typeface="Open Sans"/>
              <a:cs typeface="Open Sans"/>
              <a:sym typeface="Open Sans"/>
            </a:endParaRPr>
          </a:p>
        </p:txBody>
      </p:sp>
      <p:sp>
        <p:nvSpPr>
          <p:cNvPr id="291" name="Google Shape;291;p46"/>
          <p:cNvSpPr/>
          <p:nvPr/>
        </p:nvSpPr>
        <p:spPr>
          <a:xfrm>
            <a:off x="2139050" y="3461624"/>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A</a:t>
            </a:r>
            <a:endParaRPr sz="1200" b="1">
              <a:solidFill>
                <a:srgbClr val="434343"/>
              </a:solidFill>
              <a:latin typeface="Open Sans"/>
              <a:ea typeface="Open Sans"/>
              <a:cs typeface="Open Sans"/>
              <a:sym typeface="Open Sans"/>
            </a:endParaRPr>
          </a:p>
        </p:txBody>
      </p:sp>
      <p:sp>
        <p:nvSpPr>
          <p:cNvPr id="292" name="Google Shape;292;p46"/>
          <p:cNvSpPr/>
          <p:nvPr/>
        </p:nvSpPr>
        <p:spPr>
          <a:xfrm>
            <a:off x="2710558" y="4020148"/>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A</a:t>
            </a:r>
            <a:endParaRPr sz="1200" b="1">
              <a:solidFill>
                <a:srgbClr val="434343"/>
              </a:solidFill>
              <a:latin typeface="Open Sans"/>
              <a:ea typeface="Open Sans"/>
              <a:cs typeface="Open Sans"/>
              <a:sym typeface="Open Sans"/>
            </a:endParaRPr>
          </a:p>
        </p:txBody>
      </p:sp>
      <p:sp>
        <p:nvSpPr>
          <p:cNvPr id="293" name="Google Shape;293;p46"/>
          <p:cNvSpPr/>
          <p:nvPr/>
        </p:nvSpPr>
        <p:spPr>
          <a:xfrm>
            <a:off x="3275681" y="3461624"/>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A</a:t>
            </a:r>
            <a:endParaRPr sz="1200" b="1">
              <a:solidFill>
                <a:srgbClr val="434343"/>
              </a:solidFill>
              <a:latin typeface="Open Sans"/>
              <a:ea typeface="Open Sans"/>
              <a:cs typeface="Open Sans"/>
              <a:sym typeface="Open Sans"/>
            </a:endParaRPr>
          </a:p>
        </p:txBody>
      </p:sp>
      <p:sp>
        <p:nvSpPr>
          <p:cNvPr id="294" name="Google Shape;294;p46"/>
          <p:cNvSpPr/>
          <p:nvPr/>
        </p:nvSpPr>
        <p:spPr>
          <a:xfrm>
            <a:off x="4201969" y="3282000"/>
            <a:ext cx="755400" cy="7383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solidFill>
                  <a:srgbClr val="434343"/>
                </a:solidFill>
                <a:latin typeface="Open Sans"/>
                <a:ea typeface="Open Sans"/>
                <a:cs typeface="Open Sans"/>
                <a:sym typeface="Open Sans"/>
              </a:rPr>
              <a:t>padding: </a:t>
            </a:r>
            <a:endParaRPr sz="1000">
              <a:solidFill>
                <a:srgbClr val="434343"/>
              </a:solidFill>
              <a:latin typeface="Open Sans"/>
              <a:ea typeface="Open Sans"/>
              <a:cs typeface="Open Sans"/>
              <a:sym typeface="Open Sans"/>
            </a:endParaRPr>
          </a:p>
          <a:p>
            <a:pPr marL="0" lvl="0" indent="0" algn="ctr" rtl="0">
              <a:spcBef>
                <a:spcPts val="0"/>
              </a:spcBef>
              <a:spcAft>
                <a:spcPts val="0"/>
              </a:spcAft>
              <a:buNone/>
            </a:pPr>
            <a:r>
              <a:rPr lang="es" sz="1000">
                <a:solidFill>
                  <a:srgbClr val="434343"/>
                </a:solidFill>
                <a:latin typeface="Open Sans"/>
                <a:ea typeface="Open Sans"/>
                <a:cs typeface="Open Sans"/>
                <a:sym typeface="Open Sans"/>
              </a:rPr>
              <a:t>A B;</a:t>
            </a:r>
            <a:endParaRPr sz="1000" b="1">
              <a:solidFill>
                <a:srgbClr val="434343"/>
              </a:solidFill>
              <a:latin typeface="Open Sans"/>
              <a:ea typeface="Open Sans"/>
              <a:cs typeface="Open Sans"/>
              <a:sym typeface="Open Sans"/>
            </a:endParaRPr>
          </a:p>
        </p:txBody>
      </p:sp>
      <p:sp>
        <p:nvSpPr>
          <p:cNvPr id="295" name="Google Shape;295;p46"/>
          <p:cNvSpPr/>
          <p:nvPr/>
        </p:nvSpPr>
        <p:spPr>
          <a:xfrm>
            <a:off x="4392247" y="2903262"/>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A</a:t>
            </a:r>
            <a:endParaRPr sz="1200" b="1">
              <a:solidFill>
                <a:srgbClr val="434343"/>
              </a:solidFill>
              <a:latin typeface="Open Sans"/>
              <a:ea typeface="Open Sans"/>
              <a:cs typeface="Open Sans"/>
              <a:sym typeface="Open Sans"/>
            </a:endParaRPr>
          </a:p>
        </p:txBody>
      </p:sp>
      <p:sp>
        <p:nvSpPr>
          <p:cNvPr id="296" name="Google Shape;296;p46"/>
          <p:cNvSpPr/>
          <p:nvPr/>
        </p:nvSpPr>
        <p:spPr>
          <a:xfrm>
            <a:off x="3820739" y="3461786"/>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B</a:t>
            </a:r>
            <a:endParaRPr sz="1200" b="1">
              <a:solidFill>
                <a:srgbClr val="434343"/>
              </a:solidFill>
              <a:latin typeface="Open Sans"/>
              <a:ea typeface="Open Sans"/>
              <a:cs typeface="Open Sans"/>
              <a:sym typeface="Open Sans"/>
            </a:endParaRPr>
          </a:p>
        </p:txBody>
      </p:sp>
      <p:sp>
        <p:nvSpPr>
          <p:cNvPr id="297" name="Google Shape;297;p46"/>
          <p:cNvSpPr/>
          <p:nvPr/>
        </p:nvSpPr>
        <p:spPr>
          <a:xfrm>
            <a:off x="4392247" y="4020311"/>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A</a:t>
            </a:r>
            <a:endParaRPr sz="1200" b="1">
              <a:solidFill>
                <a:srgbClr val="434343"/>
              </a:solidFill>
              <a:latin typeface="Open Sans"/>
              <a:ea typeface="Open Sans"/>
              <a:cs typeface="Open Sans"/>
              <a:sym typeface="Open Sans"/>
            </a:endParaRPr>
          </a:p>
        </p:txBody>
      </p:sp>
      <p:sp>
        <p:nvSpPr>
          <p:cNvPr id="298" name="Google Shape;298;p46"/>
          <p:cNvSpPr/>
          <p:nvPr/>
        </p:nvSpPr>
        <p:spPr>
          <a:xfrm>
            <a:off x="4959007" y="3461786"/>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B</a:t>
            </a:r>
            <a:endParaRPr sz="1200" b="1">
              <a:solidFill>
                <a:srgbClr val="434343"/>
              </a:solidFill>
              <a:latin typeface="Open Sans"/>
              <a:ea typeface="Open Sans"/>
              <a:cs typeface="Open Sans"/>
              <a:sym typeface="Open Sans"/>
            </a:endParaRPr>
          </a:p>
        </p:txBody>
      </p:sp>
      <p:sp>
        <p:nvSpPr>
          <p:cNvPr id="299" name="Google Shape;299;p46"/>
          <p:cNvSpPr/>
          <p:nvPr/>
        </p:nvSpPr>
        <p:spPr>
          <a:xfrm>
            <a:off x="5877780" y="3281925"/>
            <a:ext cx="755400" cy="7383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solidFill>
                  <a:srgbClr val="434343"/>
                </a:solidFill>
                <a:latin typeface="Open Sans"/>
                <a:ea typeface="Open Sans"/>
                <a:cs typeface="Open Sans"/>
                <a:sym typeface="Open Sans"/>
              </a:rPr>
              <a:t>padding: </a:t>
            </a:r>
            <a:endParaRPr sz="1000">
              <a:solidFill>
                <a:srgbClr val="434343"/>
              </a:solidFill>
              <a:latin typeface="Open Sans"/>
              <a:ea typeface="Open Sans"/>
              <a:cs typeface="Open Sans"/>
              <a:sym typeface="Open Sans"/>
            </a:endParaRPr>
          </a:p>
          <a:p>
            <a:pPr marL="0" lvl="0" indent="0" algn="ctr" rtl="0">
              <a:spcBef>
                <a:spcPts val="0"/>
              </a:spcBef>
              <a:spcAft>
                <a:spcPts val="0"/>
              </a:spcAft>
              <a:buNone/>
            </a:pPr>
            <a:r>
              <a:rPr lang="es" sz="1000">
                <a:solidFill>
                  <a:srgbClr val="434343"/>
                </a:solidFill>
                <a:latin typeface="Open Sans"/>
                <a:ea typeface="Open Sans"/>
                <a:cs typeface="Open Sans"/>
                <a:sym typeface="Open Sans"/>
              </a:rPr>
              <a:t>A B C;</a:t>
            </a:r>
            <a:endParaRPr sz="1000" b="1">
              <a:solidFill>
                <a:srgbClr val="434343"/>
              </a:solidFill>
              <a:latin typeface="Open Sans"/>
              <a:ea typeface="Open Sans"/>
              <a:cs typeface="Open Sans"/>
              <a:sym typeface="Open Sans"/>
            </a:endParaRPr>
          </a:p>
        </p:txBody>
      </p:sp>
      <p:sp>
        <p:nvSpPr>
          <p:cNvPr id="300" name="Google Shape;300;p46"/>
          <p:cNvSpPr/>
          <p:nvPr/>
        </p:nvSpPr>
        <p:spPr>
          <a:xfrm>
            <a:off x="6069696" y="2903187"/>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A</a:t>
            </a:r>
            <a:endParaRPr sz="1200" b="1">
              <a:solidFill>
                <a:srgbClr val="434343"/>
              </a:solidFill>
              <a:latin typeface="Open Sans"/>
              <a:ea typeface="Open Sans"/>
              <a:cs typeface="Open Sans"/>
              <a:sym typeface="Open Sans"/>
            </a:endParaRPr>
          </a:p>
        </p:txBody>
      </p:sp>
      <p:sp>
        <p:nvSpPr>
          <p:cNvPr id="301" name="Google Shape;301;p46"/>
          <p:cNvSpPr/>
          <p:nvPr/>
        </p:nvSpPr>
        <p:spPr>
          <a:xfrm>
            <a:off x="5498188" y="3461711"/>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B</a:t>
            </a:r>
            <a:endParaRPr sz="1200" b="1">
              <a:solidFill>
                <a:srgbClr val="434343"/>
              </a:solidFill>
              <a:latin typeface="Open Sans"/>
              <a:ea typeface="Open Sans"/>
              <a:cs typeface="Open Sans"/>
              <a:sym typeface="Open Sans"/>
            </a:endParaRPr>
          </a:p>
        </p:txBody>
      </p:sp>
      <p:sp>
        <p:nvSpPr>
          <p:cNvPr id="302" name="Google Shape;302;p46"/>
          <p:cNvSpPr/>
          <p:nvPr/>
        </p:nvSpPr>
        <p:spPr>
          <a:xfrm>
            <a:off x="6069696" y="4020236"/>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C</a:t>
            </a:r>
            <a:endParaRPr sz="1200" b="1">
              <a:solidFill>
                <a:srgbClr val="434343"/>
              </a:solidFill>
              <a:latin typeface="Open Sans"/>
              <a:ea typeface="Open Sans"/>
              <a:cs typeface="Open Sans"/>
              <a:sym typeface="Open Sans"/>
            </a:endParaRPr>
          </a:p>
        </p:txBody>
      </p:sp>
      <p:sp>
        <p:nvSpPr>
          <p:cNvPr id="303" name="Google Shape;303;p46"/>
          <p:cNvSpPr/>
          <p:nvPr/>
        </p:nvSpPr>
        <p:spPr>
          <a:xfrm>
            <a:off x="6634819" y="3461711"/>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B</a:t>
            </a:r>
            <a:endParaRPr sz="1200" b="1">
              <a:solidFill>
                <a:srgbClr val="434343"/>
              </a:solidFill>
              <a:latin typeface="Open Sans"/>
              <a:ea typeface="Open Sans"/>
              <a:cs typeface="Open Sans"/>
              <a:sym typeface="Open Sans"/>
            </a:endParaRPr>
          </a:p>
        </p:txBody>
      </p:sp>
      <p:sp>
        <p:nvSpPr>
          <p:cNvPr id="304" name="Google Shape;304;p46"/>
          <p:cNvSpPr/>
          <p:nvPr/>
        </p:nvSpPr>
        <p:spPr>
          <a:xfrm>
            <a:off x="7550869" y="3281750"/>
            <a:ext cx="755400" cy="7383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solidFill>
                  <a:srgbClr val="434343"/>
                </a:solidFill>
                <a:latin typeface="Open Sans"/>
                <a:ea typeface="Open Sans"/>
                <a:cs typeface="Open Sans"/>
                <a:sym typeface="Open Sans"/>
              </a:rPr>
              <a:t>padding: </a:t>
            </a:r>
            <a:endParaRPr sz="1000">
              <a:solidFill>
                <a:srgbClr val="434343"/>
              </a:solidFill>
              <a:latin typeface="Open Sans"/>
              <a:ea typeface="Open Sans"/>
              <a:cs typeface="Open Sans"/>
              <a:sym typeface="Open Sans"/>
            </a:endParaRPr>
          </a:p>
          <a:p>
            <a:pPr marL="0" lvl="0" indent="0" algn="ctr" rtl="0">
              <a:spcBef>
                <a:spcPts val="0"/>
              </a:spcBef>
              <a:spcAft>
                <a:spcPts val="0"/>
              </a:spcAft>
              <a:buNone/>
            </a:pPr>
            <a:r>
              <a:rPr lang="es" sz="1000">
                <a:solidFill>
                  <a:srgbClr val="434343"/>
                </a:solidFill>
                <a:latin typeface="Open Sans"/>
                <a:ea typeface="Open Sans"/>
                <a:cs typeface="Open Sans"/>
                <a:sym typeface="Open Sans"/>
              </a:rPr>
              <a:t>A B C D;</a:t>
            </a:r>
            <a:endParaRPr sz="1000" b="1">
              <a:solidFill>
                <a:srgbClr val="434343"/>
              </a:solidFill>
              <a:latin typeface="Open Sans"/>
              <a:ea typeface="Open Sans"/>
              <a:cs typeface="Open Sans"/>
              <a:sym typeface="Open Sans"/>
            </a:endParaRPr>
          </a:p>
        </p:txBody>
      </p:sp>
      <p:sp>
        <p:nvSpPr>
          <p:cNvPr id="305" name="Google Shape;305;p46"/>
          <p:cNvSpPr/>
          <p:nvPr/>
        </p:nvSpPr>
        <p:spPr>
          <a:xfrm>
            <a:off x="7742784" y="2903012"/>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A</a:t>
            </a:r>
            <a:endParaRPr sz="1200" b="1">
              <a:solidFill>
                <a:srgbClr val="434343"/>
              </a:solidFill>
              <a:latin typeface="Open Sans"/>
              <a:ea typeface="Open Sans"/>
              <a:cs typeface="Open Sans"/>
              <a:sym typeface="Open Sans"/>
            </a:endParaRPr>
          </a:p>
        </p:txBody>
      </p:sp>
      <p:sp>
        <p:nvSpPr>
          <p:cNvPr id="306" name="Google Shape;306;p46"/>
          <p:cNvSpPr/>
          <p:nvPr/>
        </p:nvSpPr>
        <p:spPr>
          <a:xfrm>
            <a:off x="7171276" y="3461536"/>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D</a:t>
            </a:r>
            <a:endParaRPr sz="1200" b="1">
              <a:solidFill>
                <a:srgbClr val="434343"/>
              </a:solidFill>
              <a:latin typeface="Open Sans"/>
              <a:ea typeface="Open Sans"/>
              <a:cs typeface="Open Sans"/>
              <a:sym typeface="Open Sans"/>
            </a:endParaRPr>
          </a:p>
        </p:txBody>
      </p:sp>
      <p:sp>
        <p:nvSpPr>
          <p:cNvPr id="307" name="Google Shape;307;p46"/>
          <p:cNvSpPr/>
          <p:nvPr/>
        </p:nvSpPr>
        <p:spPr>
          <a:xfrm>
            <a:off x="7742784" y="4020061"/>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C</a:t>
            </a:r>
            <a:endParaRPr sz="1200" b="1">
              <a:solidFill>
                <a:srgbClr val="434343"/>
              </a:solidFill>
              <a:latin typeface="Open Sans"/>
              <a:ea typeface="Open Sans"/>
              <a:cs typeface="Open Sans"/>
              <a:sym typeface="Open Sans"/>
            </a:endParaRPr>
          </a:p>
        </p:txBody>
      </p:sp>
      <p:sp>
        <p:nvSpPr>
          <p:cNvPr id="308" name="Google Shape;308;p46"/>
          <p:cNvSpPr/>
          <p:nvPr/>
        </p:nvSpPr>
        <p:spPr>
          <a:xfrm>
            <a:off x="8307907" y="3461536"/>
            <a:ext cx="375000" cy="37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34343"/>
                </a:solidFill>
                <a:latin typeface="Open Sans"/>
                <a:ea typeface="Open Sans"/>
                <a:cs typeface="Open Sans"/>
                <a:sym typeface="Open Sans"/>
              </a:rPr>
              <a:t>B</a:t>
            </a:r>
            <a:endParaRPr sz="1200" b="1">
              <a:solidFill>
                <a:srgbClr val="434343"/>
              </a:solidFill>
              <a:latin typeface="Open Sans"/>
              <a:ea typeface="Open Sans"/>
              <a:cs typeface="Open Sans"/>
              <a:sym typeface="Open Sans"/>
            </a:endParaRPr>
          </a:p>
        </p:txBody>
      </p:sp>
      <p:cxnSp>
        <p:nvCxnSpPr>
          <p:cNvPr id="309" name="Google Shape;309;p46"/>
          <p:cNvCxnSpPr/>
          <p:nvPr/>
        </p:nvCxnSpPr>
        <p:spPr>
          <a:xfrm>
            <a:off x="2063375" y="2781075"/>
            <a:ext cx="0" cy="1652100"/>
          </a:xfrm>
          <a:prstGeom prst="straightConnector1">
            <a:avLst/>
          </a:prstGeom>
          <a:noFill/>
          <a:ln w="19050" cap="flat" cmpd="sng">
            <a:solidFill>
              <a:schemeClr val="dk2"/>
            </a:solidFill>
            <a:prstDash val="dot"/>
            <a:round/>
            <a:headEnd type="none" w="med" len="med"/>
            <a:tailEnd type="none" w="med" len="med"/>
          </a:ln>
        </p:spPr>
      </p:cxnSp>
      <p:cxnSp>
        <p:nvCxnSpPr>
          <p:cNvPr id="310" name="Google Shape;310;p46"/>
          <p:cNvCxnSpPr/>
          <p:nvPr/>
        </p:nvCxnSpPr>
        <p:spPr>
          <a:xfrm>
            <a:off x="3748375" y="2781075"/>
            <a:ext cx="0" cy="1652100"/>
          </a:xfrm>
          <a:prstGeom prst="straightConnector1">
            <a:avLst/>
          </a:prstGeom>
          <a:noFill/>
          <a:ln w="19050" cap="flat" cmpd="sng">
            <a:solidFill>
              <a:schemeClr val="dk2"/>
            </a:solidFill>
            <a:prstDash val="dot"/>
            <a:round/>
            <a:headEnd type="none" w="med" len="med"/>
            <a:tailEnd type="none" w="med" len="med"/>
          </a:ln>
        </p:spPr>
      </p:cxnSp>
      <p:cxnSp>
        <p:nvCxnSpPr>
          <p:cNvPr id="311" name="Google Shape;311;p46"/>
          <p:cNvCxnSpPr/>
          <p:nvPr/>
        </p:nvCxnSpPr>
        <p:spPr>
          <a:xfrm>
            <a:off x="5418400" y="2781075"/>
            <a:ext cx="0" cy="1652100"/>
          </a:xfrm>
          <a:prstGeom prst="straightConnector1">
            <a:avLst/>
          </a:prstGeom>
          <a:noFill/>
          <a:ln w="19050" cap="flat" cmpd="sng">
            <a:solidFill>
              <a:schemeClr val="dk2"/>
            </a:solidFill>
            <a:prstDash val="dot"/>
            <a:round/>
            <a:headEnd type="none" w="med" len="med"/>
            <a:tailEnd type="none" w="med" len="med"/>
          </a:ln>
        </p:spPr>
      </p:cxnSp>
      <p:cxnSp>
        <p:nvCxnSpPr>
          <p:cNvPr id="312" name="Google Shape;312;p46"/>
          <p:cNvCxnSpPr/>
          <p:nvPr/>
        </p:nvCxnSpPr>
        <p:spPr>
          <a:xfrm>
            <a:off x="7118321" y="2781075"/>
            <a:ext cx="0" cy="1652100"/>
          </a:xfrm>
          <a:prstGeom prst="straightConnector1">
            <a:avLst/>
          </a:prstGeom>
          <a:noFill/>
          <a:ln w="19050" cap="flat" cmpd="sng">
            <a:solidFill>
              <a:schemeClr val="dk2"/>
            </a:solidFill>
            <a:prstDash val="dot"/>
            <a:round/>
            <a:headEnd type="none" w="med" len="med"/>
            <a:tailEnd type="none" w="med" len="med"/>
          </a:ln>
        </p:spPr>
      </p:cxnSp>
      <p:sp>
        <p:nvSpPr>
          <p:cNvPr id="313" name="Google Shape;313;p46"/>
          <p:cNvSpPr/>
          <p:nvPr/>
        </p:nvSpPr>
        <p:spPr>
          <a:xfrm>
            <a:off x="2518717" y="2394713"/>
            <a:ext cx="812100" cy="407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s" sz="1000" b="1">
                <a:solidFill>
                  <a:srgbClr val="434343"/>
                </a:solidFill>
                <a:latin typeface="Open Sans"/>
                <a:ea typeface="Open Sans"/>
                <a:cs typeface="Open Sans"/>
                <a:sym typeface="Open Sans"/>
              </a:rPr>
              <a:t>1 valor</a:t>
            </a:r>
            <a:endParaRPr sz="1000" b="1">
              <a:solidFill>
                <a:srgbClr val="434343"/>
              </a:solidFill>
              <a:latin typeface="Open Sans"/>
              <a:ea typeface="Open Sans"/>
              <a:cs typeface="Open Sans"/>
              <a:sym typeface="Open Sans"/>
            </a:endParaRPr>
          </a:p>
        </p:txBody>
      </p:sp>
      <p:sp>
        <p:nvSpPr>
          <p:cNvPr id="314" name="Google Shape;314;p46"/>
          <p:cNvSpPr/>
          <p:nvPr/>
        </p:nvSpPr>
        <p:spPr>
          <a:xfrm>
            <a:off x="4165492" y="2368038"/>
            <a:ext cx="812100" cy="407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s" sz="1000" b="1">
                <a:solidFill>
                  <a:srgbClr val="434343"/>
                </a:solidFill>
                <a:latin typeface="Open Sans"/>
                <a:ea typeface="Open Sans"/>
                <a:cs typeface="Open Sans"/>
                <a:sym typeface="Open Sans"/>
              </a:rPr>
              <a:t>2 valores</a:t>
            </a:r>
            <a:endParaRPr sz="1000" b="1">
              <a:solidFill>
                <a:srgbClr val="434343"/>
              </a:solidFill>
              <a:latin typeface="Open Sans"/>
              <a:ea typeface="Open Sans"/>
              <a:cs typeface="Open Sans"/>
              <a:sym typeface="Open Sans"/>
            </a:endParaRPr>
          </a:p>
        </p:txBody>
      </p:sp>
      <p:sp>
        <p:nvSpPr>
          <p:cNvPr id="315" name="Google Shape;315;p46"/>
          <p:cNvSpPr/>
          <p:nvPr/>
        </p:nvSpPr>
        <p:spPr>
          <a:xfrm>
            <a:off x="5851142" y="2368038"/>
            <a:ext cx="812100" cy="407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s" sz="1000" b="1">
                <a:solidFill>
                  <a:srgbClr val="434343"/>
                </a:solidFill>
                <a:latin typeface="Open Sans"/>
                <a:ea typeface="Open Sans"/>
                <a:cs typeface="Open Sans"/>
                <a:sym typeface="Open Sans"/>
              </a:rPr>
              <a:t>3 valores</a:t>
            </a:r>
            <a:endParaRPr sz="1000" b="1">
              <a:solidFill>
                <a:srgbClr val="434343"/>
              </a:solidFill>
              <a:latin typeface="Open Sans"/>
              <a:ea typeface="Open Sans"/>
              <a:cs typeface="Open Sans"/>
              <a:sym typeface="Open Sans"/>
            </a:endParaRPr>
          </a:p>
        </p:txBody>
      </p:sp>
      <p:sp>
        <p:nvSpPr>
          <p:cNvPr id="316" name="Google Shape;316;p46"/>
          <p:cNvSpPr/>
          <p:nvPr/>
        </p:nvSpPr>
        <p:spPr>
          <a:xfrm>
            <a:off x="7522517" y="2368038"/>
            <a:ext cx="812100" cy="407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s" sz="1000" b="1">
                <a:solidFill>
                  <a:srgbClr val="434343"/>
                </a:solidFill>
                <a:latin typeface="Open Sans"/>
                <a:ea typeface="Open Sans"/>
                <a:cs typeface="Open Sans"/>
                <a:sym typeface="Open Sans"/>
              </a:rPr>
              <a:t>4 valores</a:t>
            </a:r>
            <a:endParaRPr sz="1000" b="1">
              <a:solidFill>
                <a:srgbClr val="434343"/>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Shape 327"/>
        <p:cNvGrpSpPr/>
        <p:nvPr/>
      </p:nvGrpSpPr>
      <p:grpSpPr>
        <a:xfrm>
          <a:off x="0" y="0"/>
          <a:ext cx="0" cy="0"/>
          <a:chOff x="0" y="0"/>
          <a:chExt cx="0" cy="0"/>
        </a:xfrm>
      </p:grpSpPr>
      <p:sp>
        <p:nvSpPr>
          <p:cNvPr id="328" name="Google Shape;328;p48"/>
          <p:cNvSpPr/>
          <p:nvPr/>
        </p:nvSpPr>
        <p:spPr>
          <a:xfrm>
            <a:off x="3265086" y="2160967"/>
            <a:ext cx="2612700" cy="21510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8"/>
          <p:cNvSpPr/>
          <p:nvPr/>
        </p:nvSpPr>
        <p:spPr>
          <a:xfrm>
            <a:off x="3335816" y="2227886"/>
            <a:ext cx="2471400" cy="2017200"/>
          </a:xfrm>
          <a:prstGeom prst="rect">
            <a:avLst/>
          </a:prstGeom>
          <a:solidFill>
            <a:srgbClr val="A3F0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8"/>
          <p:cNvSpPr/>
          <p:nvPr/>
        </p:nvSpPr>
        <p:spPr>
          <a:xfrm>
            <a:off x="3575267" y="2423354"/>
            <a:ext cx="1992600" cy="16263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8"/>
          <p:cNvSpPr txBox="1"/>
          <p:nvPr/>
        </p:nvSpPr>
        <p:spPr>
          <a:xfrm>
            <a:off x="4041844" y="2227793"/>
            <a:ext cx="1111500" cy="1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333" name="Google Shape;333;p48"/>
          <p:cNvSpPr txBox="1"/>
          <p:nvPr/>
        </p:nvSpPr>
        <p:spPr>
          <a:xfrm>
            <a:off x="3575290" y="2423307"/>
            <a:ext cx="1701900" cy="2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rgbClr val="F3F3F3"/>
                </a:solidFill>
                <a:latin typeface="Karla"/>
                <a:ea typeface="Karla"/>
                <a:cs typeface="Karla"/>
                <a:sym typeface="Karla"/>
              </a:rPr>
              <a:t>Este es mi bloque.</a:t>
            </a:r>
            <a:endParaRPr b="1">
              <a:solidFill>
                <a:srgbClr val="F3F3F3"/>
              </a:solidFill>
              <a:latin typeface="Karla"/>
              <a:ea typeface="Karla"/>
              <a:cs typeface="Karla"/>
              <a:sym typeface="Karla"/>
            </a:endParaRPr>
          </a:p>
        </p:txBody>
      </p:sp>
      <p:sp>
        <p:nvSpPr>
          <p:cNvPr id="334" name="Google Shape;334;p48"/>
          <p:cNvSpPr txBox="1"/>
          <p:nvPr/>
        </p:nvSpPr>
        <p:spPr>
          <a:xfrm rot="-5400000">
            <a:off x="2902044" y="3116286"/>
            <a:ext cx="11064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335" name="Google Shape;335;p48"/>
          <p:cNvSpPr txBox="1"/>
          <p:nvPr/>
        </p:nvSpPr>
        <p:spPr>
          <a:xfrm rot="-5400000">
            <a:off x="5133077" y="3117936"/>
            <a:ext cx="1106400" cy="23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dirty="0">
                <a:solidFill>
                  <a:srgbClr val="44D049"/>
                </a:solidFill>
                <a:latin typeface="Karla"/>
                <a:ea typeface="Karla"/>
                <a:cs typeface="Karla"/>
                <a:sym typeface="Karla"/>
              </a:rPr>
              <a:t>padding</a:t>
            </a:r>
            <a:endParaRPr sz="1200" b="1" dirty="0">
              <a:solidFill>
                <a:srgbClr val="44D049"/>
              </a:solidFill>
              <a:latin typeface="Karla"/>
              <a:ea typeface="Karla"/>
              <a:cs typeface="Karla"/>
              <a:sym typeface="Karla"/>
            </a:endParaRPr>
          </a:p>
        </p:txBody>
      </p:sp>
      <p:sp>
        <p:nvSpPr>
          <p:cNvPr id="336" name="Google Shape;336;p48"/>
          <p:cNvSpPr txBox="1"/>
          <p:nvPr/>
        </p:nvSpPr>
        <p:spPr>
          <a:xfrm>
            <a:off x="4041844" y="4049657"/>
            <a:ext cx="1111500" cy="1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337" name="Google Shape;337;p48"/>
          <p:cNvSpPr txBox="1"/>
          <p:nvPr/>
        </p:nvSpPr>
        <p:spPr>
          <a:xfrm>
            <a:off x="3719550" y="1821275"/>
            <a:ext cx="1845900" cy="28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500" b="1">
                <a:solidFill>
                  <a:srgbClr val="F1C232"/>
                </a:solidFill>
                <a:latin typeface="Karla"/>
                <a:ea typeface="Karla"/>
                <a:cs typeface="Karla"/>
                <a:sym typeface="Karla"/>
              </a:rPr>
              <a:t>border: 3px</a:t>
            </a:r>
            <a:endParaRPr sz="1500" b="1">
              <a:solidFill>
                <a:srgbClr val="F1C232"/>
              </a:solidFill>
              <a:latin typeface="Karla"/>
              <a:ea typeface="Karla"/>
              <a:cs typeface="Karla"/>
              <a:sym typeface="Karla"/>
            </a:endParaRPr>
          </a:p>
        </p:txBody>
      </p:sp>
      <p:sp>
        <p:nvSpPr>
          <p:cNvPr id="338" name="Google Shape;338;p48"/>
          <p:cNvSpPr txBox="1"/>
          <p:nvPr/>
        </p:nvSpPr>
        <p:spPr>
          <a:xfrm>
            <a:off x="3648517" y="4424153"/>
            <a:ext cx="1845900" cy="28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500" b="1">
                <a:solidFill>
                  <a:srgbClr val="F1C232"/>
                </a:solidFill>
                <a:latin typeface="Karla"/>
                <a:ea typeface="Karla"/>
                <a:cs typeface="Karla"/>
                <a:sym typeface="Karla"/>
              </a:rPr>
              <a:t>border: 3px</a:t>
            </a:r>
            <a:endParaRPr sz="1500" b="1">
              <a:solidFill>
                <a:srgbClr val="F1C232"/>
              </a:solidFill>
              <a:latin typeface="Karla"/>
              <a:ea typeface="Karla"/>
              <a:cs typeface="Karla"/>
              <a:sym typeface="Karla"/>
            </a:endParaRPr>
          </a:p>
        </p:txBody>
      </p:sp>
      <p:sp>
        <p:nvSpPr>
          <p:cNvPr id="339" name="Google Shape;339;p48"/>
          <p:cNvSpPr txBox="1"/>
          <p:nvPr/>
        </p:nvSpPr>
        <p:spPr>
          <a:xfrm rot="-5400000">
            <a:off x="2018400" y="3092408"/>
            <a:ext cx="1837200" cy="28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500" b="1">
                <a:solidFill>
                  <a:srgbClr val="F1C232"/>
                </a:solidFill>
                <a:latin typeface="Karla"/>
                <a:ea typeface="Karla"/>
                <a:cs typeface="Karla"/>
                <a:sym typeface="Karla"/>
              </a:rPr>
              <a:t>border: 3px</a:t>
            </a:r>
            <a:endParaRPr sz="1500" b="1">
              <a:solidFill>
                <a:srgbClr val="F1C232"/>
              </a:solidFill>
              <a:latin typeface="Karla"/>
              <a:ea typeface="Karla"/>
              <a:cs typeface="Karla"/>
              <a:sym typeface="Karla"/>
            </a:endParaRPr>
          </a:p>
        </p:txBody>
      </p:sp>
      <p:sp>
        <p:nvSpPr>
          <p:cNvPr id="340" name="Google Shape;340;p48"/>
          <p:cNvSpPr txBox="1"/>
          <p:nvPr/>
        </p:nvSpPr>
        <p:spPr>
          <a:xfrm rot="-5400000">
            <a:off x="5287490" y="3092408"/>
            <a:ext cx="1837200" cy="28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500" b="1">
                <a:solidFill>
                  <a:srgbClr val="F1C232"/>
                </a:solidFill>
                <a:latin typeface="Karla"/>
                <a:ea typeface="Karla"/>
                <a:cs typeface="Karla"/>
                <a:sym typeface="Karla"/>
              </a:rPr>
              <a:t>border: 3px</a:t>
            </a:r>
            <a:endParaRPr sz="1500" b="1">
              <a:solidFill>
                <a:srgbClr val="F1C232"/>
              </a:solidFill>
              <a:latin typeface="Karla"/>
              <a:ea typeface="Karla"/>
              <a:cs typeface="Karla"/>
              <a:sym typeface="Karla"/>
            </a:endParaRPr>
          </a:p>
        </p:txBody>
      </p:sp>
      <p:sp>
        <p:nvSpPr>
          <p:cNvPr id="341" name="Google Shape;341;p48"/>
          <p:cNvSpPr txBox="1"/>
          <p:nvPr/>
        </p:nvSpPr>
        <p:spPr>
          <a:xfrm>
            <a:off x="717750" y="1176675"/>
            <a:ext cx="7707600" cy="1245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800" dirty="0">
                <a:solidFill>
                  <a:schemeClr val="bg1"/>
                </a:solidFill>
                <a:latin typeface="Open Sans"/>
                <a:ea typeface="Open Sans"/>
                <a:cs typeface="Open Sans"/>
                <a:sym typeface="Open Sans"/>
              </a:rPr>
              <a:t>Hace referencia al borde del elemento. Se ubica entre el contenido y el margen.</a:t>
            </a:r>
            <a:endParaRPr sz="1800" dirty="0">
              <a:solidFill>
                <a:schemeClr val="bg1"/>
              </a:solidFill>
              <a:latin typeface="Open Sans"/>
              <a:ea typeface="Open Sans"/>
              <a:cs typeface="Open Sans"/>
              <a:sym typeface="Open Sans"/>
            </a:endParaRPr>
          </a:p>
          <a:p>
            <a:pPr marL="0" lvl="0" indent="0" algn="l" rtl="0">
              <a:spcBef>
                <a:spcPts val="1000"/>
              </a:spcBef>
              <a:spcAft>
                <a:spcPts val="0"/>
              </a:spcAft>
              <a:buNone/>
            </a:pPr>
            <a:endParaRPr sz="1600" dirty="0">
              <a:solidFill>
                <a:srgbClr val="3F3F3F"/>
              </a:solidFill>
              <a:latin typeface="Open Sans"/>
              <a:ea typeface="Open Sans"/>
              <a:cs typeface="Open Sans"/>
              <a:sym typeface="Open Sans"/>
            </a:endParaRPr>
          </a:p>
        </p:txBody>
      </p:sp>
      <p:pic>
        <p:nvPicPr>
          <p:cNvPr id="10242" name="Picture 2"/>
          <p:cNvPicPr>
            <a:picLocks noChangeAspect="1" noChangeArrowheads="1"/>
          </p:cNvPicPr>
          <p:nvPr/>
        </p:nvPicPr>
        <p:blipFill>
          <a:blip r:embed="rId3"/>
          <a:srcRect/>
          <a:stretch>
            <a:fillRect/>
          </a:stretch>
        </p:blipFill>
        <p:spPr bwMode="auto">
          <a:xfrm>
            <a:off x="3286116" y="142858"/>
            <a:ext cx="2419354" cy="116751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9"/>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endParaRPr sz="3000" b="1">
              <a:solidFill>
                <a:srgbClr val="434343"/>
              </a:solidFill>
              <a:latin typeface="Rajdhani"/>
              <a:ea typeface="Rajdhani"/>
              <a:cs typeface="Rajdhani"/>
              <a:sym typeface="Rajdhani"/>
            </a:endParaRPr>
          </a:p>
        </p:txBody>
      </p:sp>
      <p:sp>
        <p:nvSpPr>
          <p:cNvPr id="347" name="Google Shape;347;p49"/>
          <p:cNvSpPr txBox="1"/>
          <p:nvPr/>
        </p:nvSpPr>
        <p:spPr>
          <a:xfrm>
            <a:off x="717750" y="1176675"/>
            <a:ext cx="7707600" cy="1245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Podemos asignarle un valor a esta propiedad definiendo el </a:t>
            </a:r>
            <a:r>
              <a:rPr lang="es" sz="1600" b="1">
                <a:solidFill>
                  <a:srgbClr val="3F3F3F"/>
                </a:solidFill>
                <a:latin typeface="Open Sans"/>
                <a:ea typeface="Open Sans"/>
                <a:cs typeface="Open Sans"/>
                <a:sym typeface="Open Sans"/>
              </a:rPr>
              <a:t>estilo de línea</a:t>
            </a:r>
            <a:r>
              <a:rPr lang="es" sz="1600">
                <a:solidFill>
                  <a:srgbClr val="3F3F3F"/>
                </a:solidFill>
                <a:latin typeface="Open Sans"/>
                <a:ea typeface="Open Sans"/>
                <a:cs typeface="Open Sans"/>
                <a:sym typeface="Open Sans"/>
              </a:rPr>
              <a:t>, su </a:t>
            </a:r>
            <a:r>
              <a:rPr lang="es" sz="1600" b="1">
                <a:solidFill>
                  <a:srgbClr val="3F3F3F"/>
                </a:solidFill>
                <a:latin typeface="Open Sans"/>
                <a:ea typeface="Open Sans"/>
                <a:cs typeface="Open Sans"/>
                <a:sym typeface="Open Sans"/>
              </a:rPr>
              <a:t>espesor</a:t>
            </a:r>
            <a:r>
              <a:rPr lang="es" sz="1600">
                <a:solidFill>
                  <a:srgbClr val="3F3F3F"/>
                </a:solidFill>
                <a:latin typeface="Open Sans"/>
                <a:ea typeface="Open Sans"/>
                <a:cs typeface="Open Sans"/>
                <a:sym typeface="Open Sans"/>
              </a:rPr>
              <a:t> y su </a:t>
            </a:r>
            <a:r>
              <a:rPr lang="es" sz="1600" b="1">
                <a:solidFill>
                  <a:srgbClr val="3F3F3F"/>
                </a:solidFill>
                <a:latin typeface="Open Sans"/>
                <a:ea typeface="Open Sans"/>
                <a:cs typeface="Open Sans"/>
                <a:sym typeface="Open Sans"/>
              </a:rPr>
              <a:t>color</a:t>
            </a:r>
            <a:r>
              <a:rPr lang="es" sz="1600">
                <a:solidFill>
                  <a:srgbClr val="3F3F3F"/>
                </a:solidFill>
                <a:latin typeface="Open Sans"/>
                <a:ea typeface="Open Sans"/>
                <a:cs typeface="Open Sans"/>
                <a:sym typeface="Open Sans"/>
              </a:rPr>
              <a:t>. </a:t>
            </a:r>
            <a:endParaRPr sz="1600">
              <a:solidFill>
                <a:srgbClr val="3F3F3F"/>
              </a:solidFill>
              <a:latin typeface="Open Sans"/>
              <a:ea typeface="Open Sans"/>
              <a:cs typeface="Open Sans"/>
              <a:sym typeface="Open Sans"/>
            </a:endParaRPr>
          </a:p>
          <a:p>
            <a:pPr marL="0" lvl="0" indent="0" algn="l" rtl="0">
              <a:spcBef>
                <a:spcPts val="1000"/>
              </a:spcBef>
              <a:spcAft>
                <a:spcPts val="0"/>
              </a:spcAft>
              <a:buNone/>
            </a:pPr>
            <a:r>
              <a:rPr lang="es" sz="1600">
                <a:solidFill>
                  <a:srgbClr val="3F3F3F"/>
                </a:solidFill>
                <a:latin typeface="Open Sans"/>
                <a:ea typeface="Open Sans"/>
                <a:cs typeface="Open Sans"/>
                <a:sym typeface="Open Sans"/>
              </a:rPr>
              <a:t>El estilo de línea puede ser </a:t>
            </a:r>
            <a:r>
              <a:rPr lang="es" sz="1600">
                <a:solidFill>
                  <a:srgbClr val="3F3F3F"/>
                </a:solidFill>
                <a:highlight>
                  <a:srgbClr val="CCCCCC"/>
                </a:highlight>
                <a:latin typeface="Consolas"/>
                <a:ea typeface="Consolas"/>
                <a:cs typeface="Consolas"/>
                <a:sym typeface="Consolas"/>
              </a:rPr>
              <a:t>solid</a:t>
            </a:r>
            <a:r>
              <a:rPr lang="es" sz="1600">
                <a:solidFill>
                  <a:srgbClr val="3F3F3F"/>
                </a:solidFill>
                <a:latin typeface="Open Sans"/>
                <a:ea typeface="Open Sans"/>
                <a:cs typeface="Open Sans"/>
                <a:sym typeface="Open Sans"/>
              </a:rPr>
              <a:t>, </a:t>
            </a:r>
            <a:r>
              <a:rPr lang="es" sz="1600">
                <a:solidFill>
                  <a:srgbClr val="3F3F3F"/>
                </a:solidFill>
                <a:highlight>
                  <a:srgbClr val="CCCCCC"/>
                </a:highlight>
                <a:latin typeface="Consolas"/>
                <a:ea typeface="Consolas"/>
                <a:cs typeface="Consolas"/>
                <a:sym typeface="Consolas"/>
              </a:rPr>
              <a:t>dotted</a:t>
            </a:r>
            <a:r>
              <a:rPr lang="es" sz="1600">
                <a:solidFill>
                  <a:srgbClr val="3F3F3F"/>
                </a:solidFill>
                <a:latin typeface="Open Sans"/>
                <a:ea typeface="Open Sans"/>
                <a:cs typeface="Open Sans"/>
                <a:sym typeface="Open Sans"/>
              </a:rPr>
              <a:t>, </a:t>
            </a:r>
            <a:r>
              <a:rPr lang="es" sz="1600">
                <a:solidFill>
                  <a:srgbClr val="3F3F3F"/>
                </a:solidFill>
                <a:highlight>
                  <a:srgbClr val="CCCCCC"/>
                </a:highlight>
                <a:latin typeface="Consolas"/>
                <a:ea typeface="Consolas"/>
                <a:cs typeface="Consolas"/>
                <a:sym typeface="Consolas"/>
              </a:rPr>
              <a:t>dashed</a:t>
            </a:r>
            <a:r>
              <a:rPr lang="es" sz="1600">
                <a:solidFill>
                  <a:srgbClr val="3F3F3F"/>
                </a:solidFill>
                <a:latin typeface="Open Sans"/>
                <a:ea typeface="Open Sans"/>
                <a:cs typeface="Open Sans"/>
                <a:sym typeface="Open Sans"/>
              </a:rPr>
              <a:t> o </a:t>
            </a:r>
            <a:r>
              <a:rPr lang="es" sz="1600">
                <a:solidFill>
                  <a:srgbClr val="3F3F3F"/>
                </a:solidFill>
                <a:highlight>
                  <a:srgbClr val="CCCCCC"/>
                </a:highlight>
                <a:latin typeface="Consolas"/>
                <a:ea typeface="Consolas"/>
                <a:cs typeface="Consolas"/>
                <a:sym typeface="Consolas"/>
              </a:rPr>
              <a:t>double</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a:p>
            <a:pPr marL="0" lvl="0" indent="0" algn="l" rtl="0">
              <a:spcBef>
                <a:spcPts val="1000"/>
              </a:spcBef>
              <a:spcAft>
                <a:spcPts val="0"/>
              </a:spcAft>
              <a:buNone/>
            </a:pPr>
            <a:r>
              <a:rPr lang="es" sz="1600">
                <a:solidFill>
                  <a:srgbClr val="3F3F3F"/>
                </a:solidFill>
                <a:latin typeface="Open Sans"/>
                <a:ea typeface="Open Sans"/>
                <a:cs typeface="Open Sans"/>
                <a:sym typeface="Open Sans"/>
              </a:rPr>
              <a:t>El espesor de línea puede ser cualquier unidad de medida de CSS.</a:t>
            </a:r>
            <a:endParaRPr sz="1600">
              <a:solidFill>
                <a:srgbClr val="3F3F3F"/>
              </a:solidFill>
              <a:latin typeface="Open Sans"/>
              <a:ea typeface="Open Sans"/>
              <a:cs typeface="Open Sans"/>
              <a:sym typeface="Open Sans"/>
            </a:endParaRPr>
          </a:p>
          <a:p>
            <a:pPr marL="0" lvl="0" indent="0" algn="l" rtl="0">
              <a:spcBef>
                <a:spcPts val="1000"/>
              </a:spcBef>
              <a:spcAft>
                <a:spcPts val="0"/>
              </a:spcAft>
              <a:buNone/>
            </a:pPr>
            <a:r>
              <a:rPr lang="es" sz="1600">
                <a:solidFill>
                  <a:srgbClr val="3F3F3F"/>
                </a:solidFill>
                <a:latin typeface="Open Sans"/>
                <a:ea typeface="Open Sans"/>
                <a:cs typeface="Open Sans"/>
                <a:sym typeface="Open Sans"/>
              </a:rPr>
              <a:t>El color puede ser cualquier color válido de CSS.</a:t>
            </a:r>
            <a:endParaRPr sz="1600">
              <a:solidFill>
                <a:srgbClr val="3F3F3F"/>
              </a:solidFill>
              <a:latin typeface="Open Sans"/>
              <a:ea typeface="Open Sans"/>
              <a:cs typeface="Open Sans"/>
              <a:sym typeface="Open Sans"/>
            </a:endParaRPr>
          </a:p>
          <a:p>
            <a:pPr marL="0" lvl="0" indent="0" algn="l" rtl="0">
              <a:spcBef>
                <a:spcPts val="1000"/>
              </a:spcBef>
              <a:spcAft>
                <a:spcPts val="0"/>
              </a:spcAft>
              <a:buNone/>
            </a:pPr>
            <a:endParaRPr sz="1600">
              <a:solidFill>
                <a:srgbClr val="3F3F3F"/>
              </a:solidFill>
              <a:latin typeface="Open Sans"/>
              <a:ea typeface="Open Sans"/>
              <a:cs typeface="Open Sans"/>
              <a:sym typeface="Open Sans"/>
            </a:endParaRPr>
          </a:p>
          <a:p>
            <a:pPr marL="0" lvl="0" indent="0" algn="l" rtl="0">
              <a:spcBef>
                <a:spcPts val="1000"/>
              </a:spcBef>
              <a:spcAft>
                <a:spcPts val="0"/>
              </a:spcAft>
              <a:buNone/>
            </a:pPr>
            <a:endParaRPr sz="1600">
              <a:solidFill>
                <a:srgbClr val="3F3F3F"/>
              </a:solidFill>
              <a:latin typeface="Open Sans"/>
              <a:ea typeface="Open Sans"/>
              <a:cs typeface="Open Sans"/>
              <a:sym typeface="Open Sans"/>
            </a:endParaRPr>
          </a:p>
        </p:txBody>
      </p:sp>
      <p:grpSp>
        <p:nvGrpSpPr>
          <p:cNvPr id="348" name="Google Shape;348;p49"/>
          <p:cNvGrpSpPr/>
          <p:nvPr/>
        </p:nvGrpSpPr>
        <p:grpSpPr>
          <a:xfrm>
            <a:off x="742315" y="3668589"/>
            <a:ext cx="7689521" cy="594557"/>
            <a:chOff x="1122825" y="2552200"/>
            <a:chExt cx="6630612" cy="530713"/>
          </a:xfrm>
        </p:grpSpPr>
        <p:sp>
          <p:nvSpPr>
            <p:cNvPr id="349" name="Google Shape;349;p49"/>
            <p:cNvSpPr/>
            <p:nvPr/>
          </p:nvSpPr>
          <p:spPr>
            <a:xfrm>
              <a:off x="1707537" y="2552200"/>
              <a:ext cx="6045900" cy="530700"/>
            </a:xfrm>
            <a:prstGeom prst="rect">
              <a:avLst/>
            </a:prstGeom>
            <a:solidFill>
              <a:srgbClr val="434343"/>
            </a:solidFill>
            <a:ln>
              <a:noFill/>
            </a:ln>
          </p:spPr>
          <p:txBody>
            <a:bodyPr spcFirstLastPara="1" wrap="square" lIns="72000" tIns="0" rIns="91425" bIns="91425" anchor="ctr" anchorCtr="0">
              <a:noAutofit/>
            </a:bodyPr>
            <a:lstStyle/>
            <a:p>
              <a:pPr marL="179999" marR="0" lvl="0" indent="0" algn="l" rtl="0">
                <a:spcBef>
                  <a:spcPts val="600"/>
                </a:spcBef>
                <a:spcAft>
                  <a:spcPts val="0"/>
                </a:spcAft>
                <a:buClr>
                  <a:schemeClr val="dk1"/>
                </a:buClr>
                <a:buSzPts val="1100"/>
                <a:buFont typeface="Arial"/>
                <a:buNone/>
              </a:pPr>
              <a:r>
                <a:rPr lang="es" sz="1600">
                  <a:solidFill>
                    <a:srgbClr val="E06C75"/>
                  </a:solidFill>
                  <a:latin typeface="Consolas"/>
                  <a:ea typeface="Consolas"/>
                  <a:cs typeface="Consolas"/>
                  <a:sym typeface="Consolas"/>
                </a:rPr>
                <a:t>           div</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 border: </a:t>
              </a:r>
              <a:r>
                <a:rPr lang="es" sz="1600">
                  <a:solidFill>
                    <a:srgbClr val="D19A66"/>
                  </a:solidFill>
                  <a:latin typeface="Consolas"/>
                  <a:ea typeface="Consolas"/>
                  <a:cs typeface="Consolas"/>
                  <a:sym typeface="Consolas"/>
                </a:rPr>
                <a:t>solid 3px yellow</a:t>
              </a:r>
              <a:r>
                <a:rPr lang="es" sz="1600">
                  <a:solidFill>
                    <a:srgbClr val="ABB2BF"/>
                  </a:solidFill>
                  <a:latin typeface="Consolas"/>
                  <a:ea typeface="Consolas"/>
                  <a:cs typeface="Consolas"/>
                  <a:sym typeface="Consolas"/>
                </a:rPr>
                <a:t> }</a:t>
              </a:r>
              <a:endParaRPr sz="1600">
                <a:solidFill>
                  <a:srgbClr val="ABB2BF"/>
                </a:solidFill>
                <a:latin typeface="Consolas"/>
                <a:ea typeface="Consolas"/>
                <a:cs typeface="Consolas"/>
                <a:sym typeface="Consolas"/>
              </a:endParaRPr>
            </a:p>
          </p:txBody>
        </p:sp>
        <p:sp>
          <p:nvSpPr>
            <p:cNvPr id="350" name="Google Shape;350;p49"/>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
        <p:nvSpPr>
          <p:cNvPr id="351" name="Google Shape;351;p49"/>
          <p:cNvSpPr/>
          <p:nvPr/>
        </p:nvSpPr>
        <p:spPr>
          <a:xfrm rot="5400000">
            <a:off x="5872425" y="4074850"/>
            <a:ext cx="150600" cy="679200"/>
          </a:xfrm>
          <a:prstGeom prst="rightBrace">
            <a:avLst>
              <a:gd name="adj1" fmla="val 50000"/>
              <a:gd name="adj2" fmla="val 5000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5722"/>
              </a:solidFill>
            </a:endParaRPr>
          </a:p>
        </p:txBody>
      </p:sp>
      <p:sp>
        <p:nvSpPr>
          <p:cNvPr id="352" name="Google Shape;352;p49"/>
          <p:cNvSpPr txBox="1"/>
          <p:nvPr/>
        </p:nvSpPr>
        <p:spPr>
          <a:xfrm>
            <a:off x="5549194" y="4489750"/>
            <a:ext cx="796800" cy="337500"/>
          </a:xfrm>
          <a:prstGeom prst="rect">
            <a:avLst/>
          </a:prstGeom>
          <a:noFill/>
          <a:ln>
            <a:noFill/>
          </a:ln>
        </p:spPr>
        <p:txBody>
          <a:bodyPr spcFirstLastPara="1" wrap="square" lIns="91425" tIns="91425" rIns="91425" bIns="91425" anchor="ctr" anchorCtr="0">
            <a:noAutofit/>
          </a:bodyPr>
          <a:lstStyle/>
          <a:p>
            <a:pPr marL="0" lvl="0" indent="0" algn="ctr" rtl="0">
              <a:spcBef>
                <a:spcPts val="600"/>
              </a:spcBef>
              <a:spcAft>
                <a:spcPts val="0"/>
              </a:spcAft>
              <a:buClr>
                <a:srgbClr val="000000"/>
              </a:buClr>
              <a:buSzPts val="1100"/>
              <a:buFont typeface="Arial"/>
              <a:buNone/>
            </a:pPr>
            <a:r>
              <a:rPr lang="es" sz="1300" b="1">
                <a:solidFill>
                  <a:schemeClr val="accent1"/>
                </a:solidFill>
                <a:latin typeface="Open Sans"/>
                <a:ea typeface="Open Sans"/>
                <a:cs typeface="Open Sans"/>
                <a:sym typeface="Open Sans"/>
              </a:rPr>
              <a:t>Color</a:t>
            </a:r>
            <a:endParaRPr sz="1300">
              <a:solidFill>
                <a:srgbClr val="FF5722"/>
              </a:solidFill>
              <a:latin typeface="Open Sans Light"/>
              <a:ea typeface="Open Sans Light"/>
              <a:cs typeface="Open Sans Light"/>
              <a:sym typeface="Open Sans Light"/>
            </a:endParaRPr>
          </a:p>
        </p:txBody>
      </p:sp>
      <p:sp>
        <p:nvSpPr>
          <p:cNvPr id="353" name="Google Shape;353;p49"/>
          <p:cNvSpPr/>
          <p:nvPr/>
        </p:nvSpPr>
        <p:spPr>
          <a:xfrm rot="5400000">
            <a:off x="4691075" y="4182550"/>
            <a:ext cx="150600" cy="463800"/>
          </a:xfrm>
          <a:prstGeom prst="rightBrace">
            <a:avLst>
              <a:gd name="adj1" fmla="val 50000"/>
              <a:gd name="adj2" fmla="val 5000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5722"/>
              </a:solidFill>
            </a:endParaRPr>
          </a:p>
        </p:txBody>
      </p:sp>
      <p:sp>
        <p:nvSpPr>
          <p:cNvPr id="354" name="Google Shape;354;p49"/>
          <p:cNvSpPr txBox="1"/>
          <p:nvPr/>
        </p:nvSpPr>
        <p:spPr>
          <a:xfrm>
            <a:off x="4014625" y="4489750"/>
            <a:ext cx="1503300" cy="337500"/>
          </a:xfrm>
          <a:prstGeom prst="rect">
            <a:avLst/>
          </a:prstGeom>
          <a:noFill/>
          <a:ln>
            <a:noFill/>
          </a:ln>
        </p:spPr>
        <p:txBody>
          <a:bodyPr spcFirstLastPara="1" wrap="square" lIns="91425" tIns="91425" rIns="91425" bIns="91425" anchor="ctr" anchorCtr="0">
            <a:noAutofit/>
          </a:bodyPr>
          <a:lstStyle/>
          <a:p>
            <a:pPr marL="0" lvl="0" indent="0" algn="ctr" rtl="0">
              <a:spcBef>
                <a:spcPts val="600"/>
              </a:spcBef>
              <a:spcAft>
                <a:spcPts val="0"/>
              </a:spcAft>
              <a:buClr>
                <a:srgbClr val="000000"/>
              </a:buClr>
              <a:buSzPts val="1100"/>
              <a:buFont typeface="Arial"/>
              <a:buNone/>
            </a:pPr>
            <a:r>
              <a:rPr lang="es" sz="1300" b="1">
                <a:solidFill>
                  <a:schemeClr val="accent1"/>
                </a:solidFill>
                <a:latin typeface="Open Sans"/>
                <a:ea typeface="Open Sans"/>
                <a:cs typeface="Open Sans"/>
                <a:sym typeface="Open Sans"/>
              </a:rPr>
              <a:t>Estilo de línea</a:t>
            </a:r>
            <a:endParaRPr sz="1300">
              <a:solidFill>
                <a:srgbClr val="FF5722"/>
              </a:solidFill>
              <a:latin typeface="Open Sans Light"/>
              <a:ea typeface="Open Sans Light"/>
              <a:cs typeface="Open Sans Light"/>
              <a:sym typeface="Open Sans Light"/>
            </a:endParaRPr>
          </a:p>
        </p:txBody>
      </p:sp>
      <p:sp>
        <p:nvSpPr>
          <p:cNvPr id="355" name="Google Shape;355;p49"/>
          <p:cNvSpPr/>
          <p:nvPr/>
        </p:nvSpPr>
        <p:spPr>
          <a:xfrm rot="-5400000">
            <a:off x="5242200" y="3297975"/>
            <a:ext cx="150600" cy="414600"/>
          </a:xfrm>
          <a:prstGeom prst="rightBrace">
            <a:avLst>
              <a:gd name="adj1" fmla="val 50000"/>
              <a:gd name="adj2" fmla="val 5000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5722"/>
              </a:solidFill>
            </a:endParaRPr>
          </a:p>
        </p:txBody>
      </p:sp>
      <p:sp>
        <p:nvSpPr>
          <p:cNvPr id="356" name="Google Shape;356;p49"/>
          <p:cNvSpPr txBox="1"/>
          <p:nvPr/>
        </p:nvSpPr>
        <p:spPr>
          <a:xfrm>
            <a:off x="4743900" y="3062175"/>
            <a:ext cx="1147200" cy="337500"/>
          </a:xfrm>
          <a:prstGeom prst="rect">
            <a:avLst/>
          </a:prstGeom>
          <a:noFill/>
          <a:ln>
            <a:noFill/>
          </a:ln>
        </p:spPr>
        <p:txBody>
          <a:bodyPr spcFirstLastPara="1" wrap="square" lIns="91425" tIns="91425" rIns="91425" bIns="91425" anchor="ctr" anchorCtr="0">
            <a:noAutofit/>
          </a:bodyPr>
          <a:lstStyle/>
          <a:p>
            <a:pPr marL="0" lvl="0" indent="0" algn="ctr" rtl="0">
              <a:spcBef>
                <a:spcPts val="600"/>
              </a:spcBef>
              <a:spcAft>
                <a:spcPts val="0"/>
              </a:spcAft>
              <a:buClr>
                <a:srgbClr val="000000"/>
              </a:buClr>
              <a:buSzPts val="1100"/>
              <a:buFont typeface="Arial"/>
              <a:buNone/>
            </a:pPr>
            <a:r>
              <a:rPr lang="es" sz="1300" b="1">
                <a:solidFill>
                  <a:schemeClr val="accent1"/>
                </a:solidFill>
                <a:latin typeface="Open Sans"/>
                <a:ea typeface="Open Sans"/>
                <a:cs typeface="Open Sans"/>
                <a:sym typeface="Open Sans"/>
              </a:rPr>
              <a:t>Espesor</a:t>
            </a:r>
            <a:endParaRPr sz="1300">
              <a:solidFill>
                <a:srgbClr val="FF5722"/>
              </a:solidFill>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Shape 367"/>
        <p:cNvGrpSpPr/>
        <p:nvPr/>
      </p:nvGrpSpPr>
      <p:grpSpPr>
        <a:xfrm>
          <a:off x="0" y="0"/>
          <a:ext cx="0" cy="0"/>
          <a:chOff x="0" y="0"/>
          <a:chExt cx="0" cy="0"/>
        </a:xfrm>
      </p:grpSpPr>
      <p:sp>
        <p:nvSpPr>
          <p:cNvPr id="368" name="Google Shape;368;p51"/>
          <p:cNvSpPr/>
          <p:nvPr/>
        </p:nvSpPr>
        <p:spPr>
          <a:xfrm>
            <a:off x="1001775" y="2068826"/>
            <a:ext cx="3082200" cy="2617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1"/>
          <p:cNvSpPr/>
          <p:nvPr/>
        </p:nvSpPr>
        <p:spPr>
          <a:xfrm>
            <a:off x="1195458" y="2286838"/>
            <a:ext cx="2694900" cy="2181900"/>
          </a:xfrm>
          <a:prstGeom prst="rect">
            <a:avLst/>
          </a:prstGeom>
          <a:solidFill>
            <a:srgbClr val="FDF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1"/>
          <p:cNvSpPr/>
          <p:nvPr/>
        </p:nvSpPr>
        <p:spPr>
          <a:xfrm>
            <a:off x="1268438" y="2354663"/>
            <a:ext cx="2549100" cy="2046000"/>
          </a:xfrm>
          <a:prstGeom prst="rect">
            <a:avLst/>
          </a:prstGeom>
          <a:solidFill>
            <a:srgbClr val="A3F0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1"/>
          <p:cNvSpPr/>
          <p:nvPr/>
        </p:nvSpPr>
        <p:spPr>
          <a:xfrm>
            <a:off x="1515420" y="2552920"/>
            <a:ext cx="2055300" cy="16494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1"/>
          <p:cNvSpPr txBox="1"/>
          <p:nvPr/>
        </p:nvSpPr>
        <p:spPr>
          <a:xfrm>
            <a:off x="1996648" y="2354616"/>
            <a:ext cx="1146600" cy="1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374" name="Google Shape;374;p51"/>
          <p:cNvSpPr txBox="1"/>
          <p:nvPr/>
        </p:nvSpPr>
        <p:spPr>
          <a:xfrm>
            <a:off x="1515420" y="2552920"/>
            <a:ext cx="1755600" cy="2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rgbClr val="F3F3F3"/>
                </a:solidFill>
                <a:latin typeface="Karla"/>
                <a:ea typeface="Karla"/>
                <a:cs typeface="Karla"/>
                <a:sym typeface="Karla"/>
              </a:rPr>
              <a:t>Este es mi bloque.</a:t>
            </a:r>
            <a:endParaRPr b="1">
              <a:solidFill>
                <a:srgbClr val="F3F3F3"/>
              </a:solidFill>
              <a:latin typeface="Karla"/>
              <a:ea typeface="Karla"/>
              <a:cs typeface="Karla"/>
              <a:sym typeface="Karla"/>
            </a:endParaRPr>
          </a:p>
        </p:txBody>
      </p:sp>
      <p:sp>
        <p:nvSpPr>
          <p:cNvPr id="375" name="Google Shape;375;p51"/>
          <p:cNvSpPr txBox="1"/>
          <p:nvPr/>
        </p:nvSpPr>
        <p:spPr>
          <a:xfrm rot="-5400000">
            <a:off x="830718" y="3253687"/>
            <a:ext cx="1122000" cy="24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376" name="Google Shape;376;p51"/>
          <p:cNvSpPr txBox="1"/>
          <p:nvPr/>
        </p:nvSpPr>
        <p:spPr>
          <a:xfrm rot="5400000">
            <a:off x="3131858" y="3255400"/>
            <a:ext cx="1122000" cy="24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377" name="Google Shape;377;p51"/>
          <p:cNvSpPr txBox="1"/>
          <p:nvPr/>
        </p:nvSpPr>
        <p:spPr>
          <a:xfrm>
            <a:off x="1996648" y="4202467"/>
            <a:ext cx="1146600" cy="1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378" name="Google Shape;378;p51"/>
          <p:cNvSpPr txBox="1"/>
          <p:nvPr/>
        </p:nvSpPr>
        <p:spPr>
          <a:xfrm>
            <a:off x="1996648" y="2068826"/>
            <a:ext cx="1146600" cy="1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 15px</a:t>
            </a:r>
            <a:endParaRPr sz="1200" b="1">
              <a:solidFill>
                <a:srgbClr val="E69138"/>
              </a:solidFill>
              <a:latin typeface="Karla"/>
              <a:ea typeface="Karla"/>
              <a:cs typeface="Karla"/>
              <a:sym typeface="Karla"/>
            </a:endParaRPr>
          </a:p>
        </p:txBody>
      </p:sp>
      <p:sp>
        <p:nvSpPr>
          <p:cNvPr id="379" name="Google Shape;379;p51"/>
          <p:cNvSpPr txBox="1"/>
          <p:nvPr/>
        </p:nvSpPr>
        <p:spPr>
          <a:xfrm>
            <a:off x="1996648" y="4468643"/>
            <a:ext cx="1146600" cy="1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 15px</a:t>
            </a:r>
            <a:endParaRPr sz="1200" b="1">
              <a:solidFill>
                <a:srgbClr val="E69138"/>
              </a:solidFill>
              <a:latin typeface="Karla"/>
              <a:ea typeface="Karla"/>
              <a:cs typeface="Karla"/>
              <a:sym typeface="Karla"/>
            </a:endParaRPr>
          </a:p>
        </p:txBody>
      </p:sp>
      <p:sp>
        <p:nvSpPr>
          <p:cNvPr id="380" name="Google Shape;380;p51"/>
          <p:cNvSpPr txBox="1"/>
          <p:nvPr/>
        </p:nvSpPr>
        <p:spPr>
          <a:xfrm rot="-5400000">
            <a:off x="542175" y="3276384"/>
            <a:ext cx="1122000" cy="2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 15px</a:t>
            </a:r>
            <a:endParaRPr sz="1200" b="1">
              <a:solidFill>
                <a:srgbClr val="E69138"/>
              </a:solidFill>
              <a:latin typeface="Karla"/>
              <a:ea typeface="Karla"/>
              <a:cs typeface="Karla"/>
              <a:sym typeface="Karla"/>
            </a:endParaRPr>
          </a:p>
        </p:txBody>
      </p:sp>
      <p:sp>
        <p:nvSpPr>
          <p:cNvPr id="381" name="Google Shape;381;p51"/>
          <p:cNvSpPr txBox="1"/>
          <p:nvPr/>
        </p:nvSpPr>
        <p:spPr>
          <a:xfrm rot="5400000">
            <a:off x="3421821" y="3276297"/>
            <a:ext cx="1122000" cy="2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 15px</a:t>
            </a:r>
            <a:endParaRPr sz="1200" b="1">
              <a:solidFill>
                <a:srgbClr val="E69138"/>
              </a:solidFill>
              <a:latin typeface="Karla"/>
              <a:ea typeface="Karla"/>
              <a:cs typeface="Karla"/>
              <a:sym typeface="Karla"/>
            </a:endParaRPr>
          </a:p>
        </p:txBody>
      </p:sp>
      <p:sp>
        <p:nvSpPr>
          <p:cNvPr id="382" name="Google Shape;382;p51"/>
          <p:cNvSpPr/>
          <p:nvPr/>
        </p:nvSpPr>
        <p:spPr>
          <a:xfrm>
            <a:off x="4956829" y="1963325"/>
            <a:ext cx="3082200" cy="2829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1"/>
          <p:cNvSpPr/>
          <p:nvPr/>
        </p:nvSpPr>
        <p:spPr>
          <a:xfrm>
            <a:off x="5150512" y="2286791"/>
            <a:ext cx="2694900" cy="2181900"/>
          </a:xfrm>
          <a:prstGeom prst="rect">
            <a:avLst/>
          </a:prstGeom>
          <a:solidFill>
            <a:srgbClr val="FDF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1"/>
          <p:cNvSpPr/>
          <p:nvPr/>
        </p:nvSpPr>
        <p:spPr>
          <a:xfrm>
            <a:off x="5223492" y="2354616"/>
            <a:ext cx="2549100" cy="2046000"/>
          </a:xfrm>
          <a:prstGeom prst="rect">
            <a:avLst/>
          </a:prstGeom>
          <a:solidFill>
            <a:srgbClr val="A3F0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1"/>
          <p:cNvSpPr/>
          <p:nvPr/>
        </p:nvSpPr>
        <p:spPr>
          <a:xfrm>
            <a:off x="5470474" y="2552873"/>
            <a:ext cx="2055300" cy="16494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1"/>
          <p:cNvSpPr txBox="1"/>
          <p:nvPr/>
        </p:nvSpPr>
        <p:spPr>
          <a:xfrm>
            <a:off x="5951702" y="2354569"/>
            <a:ext cx="1146600" cy="1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387" name="Google Shape;387;p51"/>
          <p:cNvSpPr txBox="1"/>
          <p:nvPr/>
        </p:nvSpPr>
        <p:spPr>
          <a:xfrm>
            <a:off x="5470474" y="2552873"/>
            <a:ext cx="1755600" cy="2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rgbClr val="F3F3F3"/>
                </a:solidFill>
                <a:latin typeface="Karla"/>
                <a:ea typeface="Karla"/>
                <a:cs typeface="Karla"/>
                <a:sym typeface="Karla"/>
              </a:rPr>
              <a:t>Este es mi bloque.</a:t>
            </a:r>
            <a:endParaRPr b="1">
              <a:solidFill>
                <a:srgbClr val="F3F3F3"/>
              </a:solidFill>
              <a:latin typeface="Karla"/>
              <a:ea typeface="Karla"/>
              <a:cs typeface="Karla"/>
              <a:sym typeface="Karla"/>
            </a:endParaRPr>
          </a:p>
        </p:txBody>
      </p:sp>
      <p:sp>
        <p:nvSpPr>
          <p:cNvPr id="388" name="Google Shape;388;p51"/>
          <p:cNvSpPr txBox="1"/>
          <p:nvPr/>
        </p:nvSpPr>
        <p:spPr>
          <a:xfrm rot="-5400000">
            <a:off x="4785772" y="3253640"/>
            <a:ext cx="1122000" cy="24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389" name="Google Shape;389;p51"/>
          <p:cNvSpPr txBox="1"/>
          <p:nvPr/>
        </p:nvSpPr>
        <p:spPr>
          <a:xfrm rot="5400000">
            <a:off x="7086911" y="3255353"/>
            <a:ext cx="1122000" cy="24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390" name="Google Shape;390;p51"/>
          <p:cNvSpPr txBox="1"/>
          <p:nvPr/>
        </p:nvSpPr>
        <p:spPr>
          <a:xfrm>
            <a:off x="5951702" y="4202420"/>
            <a:ext cx="1146600" cy="1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391" name="Google Shape;391;p51"/>
          <p:cNvSpPr txBox="1"/>
          <p:nvPr/>
        </p:nvSpPr>
        <p:spPr>
          <a:xfrm>
            <a:off x="5823925" y="2016100"/>
            <a:ext cx="1402200" cy="1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 20px</a:t>
            </a:r>
            <a:endParaRPr sz="1200" b="1">
              <a:solidFill>
                <a:srgbClr val="E69138"/>
              </a:solidFill>
              <a:latin typeface="Karla"/>
              <a:ea typeface="Karla"/>
              <a:cs typeface="Karla"/>
              <a:sym typeface="Karla"/>
            </a:endParaRPr>
          </a:p>
        </p:txBody>
      </p:sp>
      <p:sp>
        <p:nvSpPr>
          <p:cNvPr id="392" name="Google Shape;392;p51"/>
          <p:cNvSpPr txBox="1"/>
          <p:nvPr/>
        </p:nvSpPr>
        <p:spPr>
          <a:xfrm>
            <a:off x="5716024" y="4540875"/>
            <a:ext cx="1617900" cy="1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 20px</a:t>
            </a:r>
            <a:endParaRPr sz="1200" b="1">
              <a:solidFill>
                <a:srgbClr val="E69138"/>
              </a:solidFill>
              <a:latin typeface="Karla"/>
              <a:ea typeface="Karla"/>
              <a:cs typeface="Karla"/>
              <a:sym typeface="Karla"/>
            </a:endParaRPr>
          </a:p>
        </p:txBody>
      </p:sp>
      <p:sp>
        <p:nvSpPr>
          <p:cNvPr id="393" name="Google Shape;393;p51"/>
          <p:cNvSpPr txBox="1"/>
          <p:nvPr/>
        </p:nvSpPr>
        <p:spPr>
          <a:xfrm rot="-5400000">
            <a:off x="4497229" y="3276337"/>
            <a:ext cx="1122000" cy="2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 15px</a:t>
            </a:r>
            <a:endParaRPr sz="1200" b="1">
              <a:solidFill>
                <a:srgbClr val="E69138"/>
              </a:solidFill>
              <a:latin typeface="Karla"/>
              <a:ea typeface="Karla"/>
              <a:cs typeface="Karla"/>
              <a:sym typeface="Karla"/>
            </a:endParaRPr>
          </a:p>
        </p:txBody>
      </p:sp>
      <p:sp>
        <p:nvSpPr>
          <p:cNvPr id="394" name="Google Shape;394;p51"/>
          <p:cNvSpPr txBox="1"/>
          <p:nvPr/>
        </p:nvSpPr>
        <p:spPr>
          <a:xfrm rot="5400000">
            <a:off x="7376875" y="3276250"/>
            <a:ext cx="1122000" cy="2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 15px</a:t>
            </a:r>
            <a:endParaRPr sz="1200" b="1">
              <a:solidFill>
                <a:srgbClr val="E69138"/>
              </a:solidFill>
              <a:latin typeface="Karla"/>
              <a:ea typeface="Karla"/>
              <a:cs typeface="Karla"/>
              <a:sym typeface="Karla"/>
            </a:endParaRPr>
          </a:p>
        </p:txBody>
      </p:sp>
      <p:sp>
        <p:nvSpPr>
          <p:cNvPr id="395" name="Google Shape;395;p51"/>
          <p:cNvSpPr txBox="1"/>
          <p:nvPr/>
        </p:nvSpPr>
        <p:spPr>
          <a:xfrm>
            <a:off x="718200" y="1185163"/>
            <a:ext cx="7707600" cy="1245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800" dirty="0">
                <a:solidFill>
                  <a:schemeClr val="bg1"/>
                </a:solidFill>
                <a:latin typeface="Open Sans"/>
                <a:ea typeface="Open Sans"/>
                <a:cs typeface="Open Sans"/>
                <a:sym typeface="Open Sans"/>
              </a:rPr>
              <a:t>Hace referencia al </a:t>
            </a:r>
            <a:r>
              <a:rPr lang="es" sz="1800" b="1" dirty="0">
                <a:solidFill>
                  <a:schemeClr val="bg1"/>
                </a:solidFill>
                <a:latin typeface="Open Sans"/>
                <a:ea typeface="Open Sans"/>
                <a:cs typeface="Open Sans"/>
                <a:sym typeface="Open Sans"/>
              </a:rPr>
              <a:t>margen exterior</a:t>
            </a:r>
            <a:r>
              <a:rPr lang="es" sz="1800" dirty="0">
                <a:solidFill>
                  <a:schemeClr val="bg1"/>
                </a:solidFill>
                <a:latin typeface="Open Sans"/>
                <a:ea typeface="Open Sans"/>
                <a:cs typeface="Open Sans"/>
                <a:sym typeface="Open Sans"/>
              </a:rPr>
              <a:t> del elemento. Sirve para separar una caja de la otra. </a:t>
            </a:r>
            <a:endParaRPr sz="1800" dirty="0">
              <a:solidFill>
                <a:schemeClr val="bg1"/>
              </a:solidFill>
              <a:latin typeface="Open Sans"/>
              <a:ea typeface="Open Sans"/>
              <a:cs typeface="Open Sans"/>
              <a:sym typeface="Open Sans"/>
            </a:endParaRPr>
          </a:p>
        </p:txBody>
      </p:sp>
      <p:pic>
        <p:nvPicPr>
          <p:cNvPr id="11266" name="Picture 2"/>
          <p:cNvPicPr>
            <a:picLocks noChangeAspect="1" noChangeArrowheads="1"/>
          </p:cNvPicPr>
          <p:nvPr/>
        </p:nvPicPr>
        <p:blipFill>
          <a:blip r:embed="rId3"/>
          <a:srcRect/>
          <a:stretch>
            <a:fillRect/>
          </a:stretch>
        </p:blipFill>
        <p:spPr bwMode="auto">
          <a:xfrm>
            <a:off x="3286116" y="214296"/>
            <a:ext cx="2435462" cy="103249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2"/>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endParaRPr sz="3000" b="1">
              <a:solidFill>
                <a:srgbClr val="434343"/>
              </a:solidFill>
              <a:latin typeface="Rajdhani"/>
              <a:ea typeface="Rajdhani"/>
              <a:cs typeface="Rajdhani"/>
              <a:sym typeface="Rajdhani"/>
            </a:endParaRPr>
          </a:p>
        </p:txBody>
      </p:sp>
      <p:sp>
        <p:nvSpPr>
          <p:cNvPr id="401" name="Google Shape;401;p52"/>
          <p:cNvSpPr txBox="1"/>
          <p:nvPr/>
        </p:nvSpPr>
        <p:spPr>
          <a:xfrm>
            <a:off x="717750" y="1176675"/>
            <a:ext cx="7707600" cy="1245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Podemos asignarle valor a esta propiedad usando cualquier unidad de medida, como los píxeles (px), indicando 1 valor para los 4 lados de la caja.</a:t>
            </a:r>
            <a:endParaRPr sz="1600">
              <a:solidFill>
                <a:srgbClr val="3F3F3F"/>
              </a:solidFill>
              <a:latin typeface="Open Sans"/>
              <a:ea typeface="Open Sans"/>
              <a:cs typeface="Open Sans"/>
              <a:sym typeface="Open Sans"/>
            </a:endParaRPr>
          </a:p>
        </p:txBody>
      </p:sp>
      <p:grpSp>
        <p:nvGrpSpPr>
          <p:cNvPr id="402" name="Google Shape;402;p52"/>
          <p:cNvGrpSpPr/>
          <p:nvPr/>
        </p:nvGrpSpPr>
        <p:grpSpPr>
          <a:xfrm>
            <a:off x="742315" y="2496839"/>
            <a:ext cx="7689521" cy="594557"/>
            <a:chOff x="1122825" y="2552200"/>
            <a:chExt cx="6630612" cy="530713"/>
          </a:xfrm>
        </p:grpSpPr>
        <p:sp>
          <p:nvSpPr>
            <p:cNvPr id="403" name="Google Shape;403;p52"/>
            <p:cNvSpPr/>
            <p:nvPr/>
          </p:nvSpPr>
          <p:spPr>
            <a:xfrm>
              <a:off x="1707537" y="2552200"/>
              <a:ext cx="6045900" cy="530700"/>
            </a:xfrm>
            <a:prstGeom prst="rect">
              <a:avLst/>
            </a:prstGeom>
            <a:solidFill>
              <a:srgbClr val="434343"/>
            </a:solidFill>
            <a:ln>
              <a:noFill/>
            </a:ln>
          </p:spPr>
          <p:txBody>
            <a:bodyPr spcFirstLastPara="1" wrap="square" lIns="72000" tIns="0" rIns="91425" bIns="91425" anchor="ctr" anchorCtr="0">
              <a:noAutofit/>
            </a:bodyPr>
            <a:lstStyle/>
            <a:p>
              <a:pPr marL="179999" marR="0" lvl="0" indent="0" algn="l" rtl="0">
                <a:spcBef>
                  <a:spcPts val="600"/>
                </a:spcBef>
                <a:spcAft>
                  <a:spcPts val="0"/>
                </a:spcAft>
                <a:buClr>
                  <a:schemeClr val="dk1"/>
                </a:buClr>
                <a:buSzPts val="1100"/>
                <a:buFont typeface="Arial"/>
                <a:buNone/>
              </a:pPr>
              <a:r>
                <a:rPr lang="es" sz="1600">
                  <a:solidFill>
                    <a:srgbClr val="E06C75"/>
                  </a:solidFill>
                  <a:latin typeface="Consolas"/>
                  <a:ea typeface="Consolas"/>
                  <a:cs typeface="Consolas"/>
                  <a:sym typeface="Consolas"/>
                </a:rPr>
                <a:t>div</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 margin: </a:t>
              </a:r>
              <a:r>
                <a:rPr lang="es" sz="1600">
                  <a:solidFill>
                    <a:srgbClr val="D19A66"/>
                  </a:solidFill>
                  <a:latin typeface="Consolas"/>
                  <a:ea typeface="Consolas"/>
                  <a:cs typeface="Consolas"/>
                  <a:sym typeface="Consolas"/>
                </a:rPr>
                <a:t>15px</a:t>
              </a:r>
              <a:r>
                <a:rPr lang="es" sz="1600">
                  <a:solidFill>
                    <a:srgbClr val="ABB2BF"/>
                  </a:solidFill>
                  <a:latin typeface="Consolas"/>
                  <a:ea typeface="Consolas"/>
                  <a:cs typeface="Consolas"/>
                  <a:sym typeface="Consolas"/>
                </a:rPr>
                <a:t> }</a:t>
              </a:r>
              <a:endParaRPr sz="1600">
                <a:solidFill>
                  <a:srgbClr val="ABB2BF"/>
                </a:solidFill>
                <a:latin typeface="Consolas"/>
                <a:ea typeface="Consolas"/>
                <a:cs typeface="Consolas"/>
                <a:sym typeface="Consolas"/>
              </a:endParaRPr>
            </a:p>
          </p:txBody>
        </p:sp>
        <p:sp>
          <p:nvSpPr>
            <p:cNvPr id="404" name="Google Shape;404;p52"/>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
        <p:nvSpPr>
          <p:cNvPr id="405" name="Google Shape;405;p52"/>
          <p:cNvSpPr/>
          <p:nvPr/>
        </p:nvSpPr>
        <p:spPr>
          <a:xfrm rot="5400000">
            <a:off x="3367775" y="3048175"/>
            <a:ext cx="150600" cy="463800"/>
          </a:xfrm>
          <a:prstGeom prst="rightBrace">
            <a:avLst>
              <a:gd name="adj1" fmla="val 50000"/>
              <a:gd name="adj2" fmla="val 5000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5722"/>
              </a:solidFill>
            </a:endParaRPr>
          </a:p>
        </p:txBody>
      </p:sp>
      <p:sp>
        <p:nvSpPr>
          <p:cNvPr id="406" name="Google Shape;406;p52"/>
          <p:cNvSpPr txBox="1"/>
          <p:nvPr/>
        </p:nvSpPr>
        <p:spPr>
          <a:xfrm>
            <a:off x="705575" y="3316850"/>
            <a:ext cx="3345900" cy="1319100"/>
          </a:xfrm>
          <a:prstGeom prst="rect">
            <a:avLst/>
          </a:prstGeom>
          <a:noFill/>
          <a:ln>
            <a:noFill/>
          </a:ln>
        </p:spPr>
        <p:txBody>
          <a:bodyPr spcFirstLastPara="1" wrap="square" lIns="91425" tIns="91425" rIns="91425" bIns="91425" anchor="t" anchorCtr="0">
            <a:noAutofit/>
          </a:bodyPr>
          <a:lstStyle/>
          <a:p>
            <a:pPr marL="0" lvl="0" indent="0" algn="r" rtl="0">
              <a:spcBef>
                <a:spcPts val="600"/>
              </a:spcBef>
              <a:spcAft>
                <a:spcPts val="0"/>
              </a:spcAft>
              <a:buClr>
                <a:srgbClr val="000000"/>
              </a:buClr>
              <a:buSzPts val="1100"/>
              <a:buFont typeface="Arial"/>
              <a:buNone/>
            </a:pPr>
            <a:r>
              <a:rPr lang="es" sz="1600" b="1">
                <a:solidFill>
                  <a:schemeClr val="accent1"/>
                </a:solidFill>
                <a:latin typeface="Open Sans"/>
                <a:ea typeface="Open Sans"/>
                <a:cs typeface="Open Sans"/>
                <a:sym typeface="Open Sans"/>
              </a:rPr>
              <a:t>Único valor</a:t>
            </a:r>
            <a:endParaRPr sz="1600" b="1">
              <a:solidFill>
                <a:schemeClr val="accent1"/>
              </a:solidFill>
              <a:latin typeface="Open Sans"/>
              <a:ea typeface="Open Sans"/>
              <a:cs typeface="Open Sans"/>
              <a:sym typeface="Open Sans"/>
            </a:endParaRPr>
          </a:p>
          <a:p>
            <a:pPr marL="0" lvl="0" indent="0" algn="r" rtl="0">
              <a:spcBef>
                <a:spcPts val="600"/>
              </a:spcBef>
              <a:spcAft>
                <a:spcPts val="0"/>
              </a:spcAft>
              <a:buClr>
                <a:srgbClr val="000000"/>
              </a:buClr>
              <a:buSzPts val="1100"/>
              <a:buFont typeface="Arial"/>
              <a:buNone/>
            </a:pPr>
            <a:r>
              <a:rPr lang="es" sz="1300">
                <a:solidFill>
                  <a:srgbClr val="434343"/>
                </a:solidFill>
                <a:latin typeface="Open Sans Light"/>
                <a:ea typeface="Open Sans Light"/>
                <a:cs typeface="Open Sans Light"/>
                <a:sym typeface="Open Sans Light"/>
              </a:rPr>
              <a:t>Esto quiere decir que el margen exterior de </a:t>
            </a:r>
            <a:r>
              <a:rPr lang="es" sz="1300" b="1">
                <a:solidFill>
                  <a:srgbClr val="434343"/>
                </a:solidFill>
                <a:latin typeface="Open Sans"/>
                <a:ea typeface="Open Sans"/>
                <a:cs typeface="Open Sans"/>
                <a:sym typeface="Open Sans"/>
              </a:rPr>
              <a:t>15px</a:t>
            </a:r>
            <a:r>
              <a:rPr lang="es" sz="1300">
                <a:solidFill>
                  <a:srgbClr val="434343"/>
                </a:solidFill>
                <a:latin typeface="Open Sans Light"/>
                <a:ea typeface="Open Sans Light"/>
                <a:cs typeface="Open Sans Light"/>
                <a:sym typeface="Open Sans Light"/>
              </a:rPr>
              <a:t> se aplicará a todos los lados: arriba, derecha, abajo e izquierda.</a:t>
            </a:r>
            <a:endParaRPr sz="1500">
              <a:solidFill>
                <a:srgbClr val="FF5722"/>
              </a:solidFill>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Shape 104"/>
        <p:cNvGrpSpPr/>
        <p:nvPr/>
      </p:nvGrpSpPr>
      <p:grpSpPr>
        <a:xfrm>
          <a:off x="0" y="0"/>
          <a:ext cx="0" cy="0"/>
          <a:chOff x="0" y="0"/>
          <a:chExt cx="0" cy="0"/>
        </a:xfrm>
      </p:grpSpPr>
      <p:sp>
        <p:nvSpPr>
          <p:cNvPr id="105" name="Google Shape;105;p32"/>
          <p:cNvSpPr txBox="1"/>
          <p:nvPr/>
        </p:nvSpPr>
        <p:spPr>
          <a:xfrm>
            <a:off x="1071538" y="2000246"/>
            <a:ext cx="7215238" cy="2030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s" sz="2800" dirty="0">
                <a:solidFill>
                  <a:schemeClr val="lt1"/>
                </a:solidFill>
                <a:latin typeface="Rajdhani" charset="0"/>
                <a:ea typeface="Open Sans Light"/>
                <a:cs typeface="Rajdhani" charset="0"/>
                <a:sym typeface="Open Sans Light"/>
              </a:rPr>
              <a:t>En </a:t>
            </a:r>
            <a:r>
              <a:rPr lang="es" sz="2800" b="1" dirty="0">
                <a:solidFill>
                  <a:schemeClr val="lt1"/>
                </a:solidFill>
                <a:latin typeface="Rajdhani" charset="0"/>
                <a:ea typeface="Open Sans"/>
                <a:cs typeface="Rajdhani" charset="0"/>
                <a:sym typeface="Open Sans"/>
              </a:rPr>
              <a:t>HTML</a:t>
            </a:r>
            <a:r>
              <a:rPr lang="es" sz="2800" dirty="0">
                <a:solidFill>
                  <a:schemeClr val="lt1"/>
                </a:solidFill>
                <a:latin typeface="Rajdhani" charset="0"/>
                <a:ea typeface="Open Sans Light"/>
                <a:cs typeface="Rajdhani" charset="0"/>
                <a:sym typeface="Open Sans Light"/>
              </a:rPr>
              <a:t> todos los elementos se representan mediante </a:t>
            </a:r>
            <a:r>
              <a:rPr lang="es" sz="2800" b="1" dirty="0">
                <a:solidFill>
                  <a:schemeClr val="lt1"/>
                </a:solidFill>
                <a:latin typeface="Rajdhani" charset="0"/>
                <a:ea typeface="Open Sans"/>
                <a:cs typeface="Rajdhani" charset="0"/>
                <a:sym typeface="Open Sans"/>
              </a:rPr>
              <a:t>cajas</a:t>
            </a:r>
            <a:r>
              <a:rPr lang="es" sz="2800" dirty="0">
                <a:solidFill>
                  <a:schemeClr val="lt1"/>
                </a:solidFill>
                <a:latin typeface="Rajdhani" charset="0"/>
                <a:ea typeface="Open Sans Light"/>
                <a:cs typeface="Rajdhani" charset="0"/>
                <a:sym typeface="Open Sans Light"/>
              </a:rPr>
              <a:t>, eso se conoce como el </a:t>
            </a:r>
            <a:r>
              <a:rPr lang="es" sz="2800" b="1" dirty="0">
                <a:solidFill>
                  <a:schemeClr val="lt1"/>
                </a:solidFill>
                <a:latin typeface="Rajdhani" charset="0"/>
                <a:ea typeface="Open Sans"/>
                <a:cs typeface="Rajdhani" charset="0"/>
                <a:sym typeface="Open Sans"/>
              </a:rPr>
              <a:t>modelo de </a:t>
            </a:r>
            <a:r>
              <a:rPr lang="es" sz="2800" b="1" dirty="0" smtClean="0">
                <a:solidFill>
                  <a:schemeClr val="lt1"/>
                </a:solidFill>
                <a:latin typeface="Rajdhani" charset="0"/>
                <a:ea typeface="Open Sans"/>
                <a:cs typeface="Rajdhani" charset="0"/>
                <a:sym typeface="Open Sans"/>
              </a:rPr>
              <a:t>caja</a:t>
            </a:r>
            <a:r>
              <a:rPr lang="es" sz="2800" dirty="0" smtClean="0">
                <a:solidFill>
                  <a:schemeClr val="lt1"/>
                </a:solidFill>
                <a:latin typeface="Rajdhani" charset="0"/>
                <a:ea typeface="Open Sans Light"/>
                <a:cs typeface="Rajdhani" charset="0"/>
                <a:sym typeface="Open Sans Light"/>
              </a:rPr>
              <a:t>.</a:t>
            </a:r>
            <a:r>
              <a:rPr lang="es" sz="2800" dirty="0">
                <a:solidFill>
                  <a:schemeClr val="lt1"/>
                </a:solidFill>
                <a:latin typeface="Rajdhani" charset="0"/>
                <a:ea typeface="Open Sans Light"/>
                <a:cs typeface="Rajdhani" charset="0"/>
                <a:sym typeface="Open Sans Light"/>
              </a:rPr>
              <a:t> </a:t>
            </a:r>
            <a:r>
              <a:rPr lang="es" sz="2800" dirty="0" smtClean="0">
                <a:solidFill>
                  <a:schemeClr val="lt1"/>
                </a:solidFill>
                <a:latin typeface="Rajdhani" charset="0"/>
                <a:ea typeface="Open Sans Light"/>
                <a:cs typeface="Rajdhani" charset="0"/>
                <a:sym typeface="Open Sans Light"/>
              </a:rPr>
              <a:t>Cada </a:t>
            </a:r>
            <a:r>
              <a:rPr lang="es" sz="2800" dirty="0">
                <a:solidFill>
                  <a:schemeClr val="lt1"/>
                </a:solidFill>
                <a:latin typeface="Rajdhani" charset="0"/>
                <a:ea typeface="Open Sans Light"/>
                <a:cs typeface="Rajdhani" charset="0"/>
                <a:sym typeface="Open Sans Light"/>
              </a:rPr>
              <a:t>caja se compone de contenido, relleno, bordes y márgenes.</a:t>
            </a:r>
            <a:endParaRPr sz="2800" dirty="0">
              <a:solidFill>
                <a:schemeClr val="lt1"/>
              </a:solidFill>
              <a:latin typeface="Rajdhani" charset="0"/>
              <a:ea typeface="Open Sans Light"/>
              <a:cs typeface="Rajdhani" charset="0"/>
              <a:sym typeface="Open Sans Light"/>
            </a:endParaRPr>
          </a:p>
        </p:txBody>
      </p:sp>
      <p:grpSp>
        <p:nvGrpSpPr>
          <p:cNvPr id="107" name="Google Shape;107;p32"/>
          <p:cNvGrpSpPr/>
          <p:nvPr/>
        </p:nvGrpSpPr>
        <p:grpSpPr>
          <a:xfrm>
            <a:off x="571472" y="1643056"/>
            <a:ext cx="344969" cy="308595"/>
            <a:chOff x="3016921" y="2408750"/>
            <a:chExt cx="793216" cy="709740"/>
          </a:xfrm>
        </p:grpSpPr>
        <p:sp>
          <p:nvSpPr>
            <p:cNvPr id="108" name="Google Shape;108;p32"/>
            <p:cNvSpPr/>
            <p:nvPr/>
          </p:nvSpPr>
          <p:spPr>
            <a:xfrm>
              <a:off x="3016921" y="2408750"/>
              <a:ext cx="332591" cy="709740"/>
            </a:xfrm>
            <a:custGeom>
              <a:avLst/>
              <a:gdLst/>
              <a:ahLst/>
              <a:cxnLst/>
              <a:rect l="l" t="t" r="r" b="b"/>
              <a:pathLst>
                <a:path w="40023" h="85408" extrusionOk="0">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2"/>
            <p:cNvSpPr/>
            <p:nvPr/>
          </p:nvSpPr>
          <p:spPr>
            <a:xfrm>
              <a:off x="3477545" y="2408750"/>
              <a:ext cx="332591" cy="709740"/>
            </a:xfrm>
            <a:custGeom>
              <a:avLst/>
              <a:gdLst/>
              <a:ahLst/>
              <a:cxnLst/>
              <a:rect l="l" t="t" r="r" b="b"/>
              <a:pathLst>
                <a:path w="40023" h="85408" extrusionOk="0">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32"/>
          <p:cNvGrpSpPr/>
          <p:nvPr/>
        </p:nvGrpSpPr>
        <p:grpSpPr>
          <a:xfrm rot="10800000">
            <a:off x="7643834" y="3857634"/>
            <a:ext cx="344969" cy="308595"/>
            <a:chOff x="2965350" y="2408750"/>
            <a:chExt cx="793216" cy="709740"/>
          </a:xfrm>
        </p:grpSpPr>
        <p:sp>
          <p:nvSpPr>
            <p:cNvPr id="111" name="Google Shape;111;p32"/>
            <p:cNvSpPr/>
            <p:nvPr/>
          </p:nvSpPr>
          <p:spPr>
            <a:xfrm>
              <a:off x="2965350" y="2408750"/>
              <a:ext cx="332591" cy="709740"/>
            </a:xfrm>
            <a:custGeom>
              <a:avLst/>
              <a:gdLst/>
              <a:ahLst/>
              <a:cxnLst/>
              <a:rect l="l" t="t" r="r" b="b"/>
              <a:pathLst>
                <a:path w="40023" h="85408" extrusionOk="0">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2"/>
            <p:cNvSpPr/>
            <p:nvPr/>
          </p:nvSpPr>
          <p:spPr>
            <a:xfrm>
              <a:off x="3425975" y="2408750"/>
              <a:ext cx="332591" cy="709740"/>
            </a:xfrm>
            <a:custGeom>
              <a:avLst/>
              <a:gdLst/>
              <a:ahLst/>
              <a:cxnLst/>
              <a:rect l="l" t="t" r="r" b="b"/>
              <a:pathLst>
                <a:path w="40023" h="85408" extrusionOk="0">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86;p29"/>
          <p:cNvSpPr txBox="1">
            <a:spLocks noGrp="1"/>
          </p:cNvSpPr>
          <p:nvPr>
            <p:ph type="title"/>
          </p:nvPr>
        </p:nvSpPr>
        <p:spPr>
          <a:xfrm>
            <a:off x="1785918" y="500048"/>
            <a:ext cx="5276103" cy="2860200"/>
          </a:xfrm>
          <a:prstGeom prst="rect">
            <a:avLst/>
          </a:prstGeom>
        </p:spPr>
        <p:txBody>
          <a:bodyPr spcFirstLastPara="1" wrap="square" lIns="91425" tIns="91425" rIns="180000" bIns="91425" anchor="t" anchorCtr="0">
            <a:noAutofit/>
          </a:bodyPr>
          <a:lstStyle/>
          <a:p>
            <a:pPr marL="0" lvl="0" indent="0" algn="r" rtl="0">
              <a:spcBef>
                <a:spcPts val="0"/>
              </a:spcBef>
              <a:spcAft>
                <a:spcPts val="0"/>
              </a:spcAft>
              <a:buNone/>
            </a:pPr>
            <a:r>
              <a:rPr lang="es" sz="6000" b="1" dirty="0">
                <a:solidFill>
                  <a:schemeClr val="bg1"/>
                </a:solidFill>
                <a:latin typeface="Rajdhani" charset="0"/>
                <a:cs typeface="Rajdhani" charset="0"/>
              </a:rPr>
              <a:t>Modelo de caja</a:t>
            </a:r>
            <a:endParaRPr sz="6000" b="1" dirty="0">
              <a:solidFill>
                <a:schemeClr val="bg1"/>
              </a:solidFill>
              <a:latin typeface="Rajdhani" charset="0"/>
              <a:cs typeface="Rajdhani"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3"/>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endParaRPr sz="3000" b="1" dirty="0">
              <a:solidFill>
                <a:schemeClr val="bg1"/>
              </a:solidFill>
              <a:latin typeface="Rajdhani"/>
              <a:ea typeface="Rajdhani"/>
              <a:cs typeface="Rajdhani"/>
              <a:sym typeface="Rajdhani"/>
            </a:endParaRPr>
          </a:p>
        </p:txBody>
      </p:sp>
      <p:sp>
        <p:nvSpPr>
          <p:cNvPr id="412" name="Google Shape;412;p53"/>
          <p:cNvSpPr txBox="1"/>
          <p:nvPr/>
        </p:nvSpPr>
        <p:spPr>
          <a:xfrm>
            <a:off x="717750" y="1176675"/>
            <a:ext cx="7707600" cy="1245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De la misma manera que con padding, podemos asignar también 2, 3 y hasta 4 valores para la propiedad.</a:t>
            </a:r>
            <a:endParaRPr sz="1600">
              <a:solidFill>
                <a:srgbClr val="3F3F3F"/>
              </a:solidFill>
              <a:latin typeface="Open Sans"/>
              <a:ea typeface="Open Sans"/>
              <a:cs typeface="Open Sans"/>
              <a:sym typeface="Open Sans"/>
            </a:endParaRPr>
          </a:p>
        </p:txBody>
      </p:sp>
      <p:grpSp>
        <p:nvGrpSpPr>
          <p:cNvPr id="413" name="Google Shape;413;p53"/>
          <p:cNvGrpSpPr/>
          <p:nvPr/>
        </p:nvGrpSpPr>
        <p:grpSpPr>
          <a:xfrm>
            <a:off x="742315" y="2235164"/>
            <a:ext cx="7689521" cy="594557"/>
            <a:chOff x="1122825" y="2552200"/>
            <a:chExt cx="6630612" cy="530713"/>
          </a:xfrm>
        </p:grpSpPr>
        <p:sp>
          <p:nvSpPr>
            <p:cNvPr id="414" name="Google Shape;414;p53"/>
            <p:cNvSpPr/>
            <p:nvPr/>
          </p:nvSpPr>
          <p:spPr>
            <a:xfrm>
              <a:off x="1707537" y="2552200"/>
              <a:ext cx="6045900" cy="530700"/>
            </a:xfrm>
            <a:prstGeom prst="rect">
              <a:avLst/>
            </a:prstGeom>
            <a:solidFill>
              <a:srgbClr val="434343"/>
            </a:solidFill>
            <a:ln>
              <a:noFill/>
            </a:ln>
          </p:spPr>
          <p:txBody>
            <a:bodyPr spcFirstLastPara="1" wrap="square" lIns="72000" tIns="0" rIns="91425" bIns="91425" anchor="ctr" anchorCtr="0">
              <a:noAutofit/>
            </a:bodyPr>
            <a:lstStyle/>
            <a:p>
              <a:pPr marL="0" marR="0" lvl="0" indent="0" algn="l" rtl="0">
                <a:spcBef>
                  <a:spcPts val="600"/>
                </a:spcBef>
                <a:spcAft>
                  <a:spcPts val="0"/>
                </a:spcAft>
                <a:buClr>
                  <a:schemeClr val="dk1"/>
                </a:buClr>
                <a:buSzPts val="1100"/>
                <a:buFont typeface="Arial"/>
                <a:buNone/>
              </a:pPr>
              <a:r>
                <a:rPr lang="es" sz="1600">
                  <a:solidFill>
                    <a:srgbClr val="E06C75"/>
                  </a:solidFill>
                  <a:latin typeface="Consolas"/>
                  <a:ea typeface="Consolas"/>
                  <a:cs typeface="Consolas"/>
                  <a:sym typeface="Consolas"/>
                </a:rPr>
                <a:t>div</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 margin: </a:t>
              </a:r>
              <a:r>
                <a:rPr lang="es" sz="1600">
                  <a:solidFill>
                    <a:srgbClr val="D19A66"/>
                  </a:solidFill>
                  <a:latin typeface="Consolas"/>
                  <a:ea typeface="Consolas"/>
                  <a:cs typeface="Consolas"/>
                  <a:sym typeface="Consolas"/>
                </a:rPr>
                <a:t>20px 15px</a:t>
              </a:r>
              <a:r>
                <a:rPr lang="es" sz="1600">
                  <a:solidFill>
                    <a:srgbClr val="ABB2BF"/>
                  </a:solidFill>
                  <a:latin typeface="Consolas"/>
                  <a:ea typeface="Consolas"/>
                  <a:cs typeface="Consolas"/>
                  <a:sym typeface="Consolas"/>
                </a:rPr>
                <a:t> }</a:t>
              </a:r>
              <a:endParaRPr sz="1600">
                <a:solidFill>
                  <a:srgbClr val="ABB2BF"/>
                </a:solidFill>
                <a:latin typeface="Consolas"/>
                <a:ea typeface="Consolas"/>
                <a:cs typeface="Consolas"/>
                <a:sym typeface="Consolas"/>
              </a:endParaRPr>
            </a:p>
          </p:txBody>
        </p:sp>
        <p:sp>
          <p:nvSpPr>
            <p:cNvPr id="415" name="Google Shape;415;p53"/>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grpSp>
        <p:nvGrpSpPr>
          <p:cNvPr id="416" name="Google Shape;416;p53"/>
          <p:cNvGrpSpPr/>
          <p:nvPr/>
        </p:nvGrpSpPr>
        <p:grpSpPr>
          <a:xfrm>
            <a:off x="742315" y="2997164"/>
            <a:ext cx="7689521" cy="594557"/>
            <a:chOff x="1122825" y="2552200"/>
            <a:chExt cx="6630612" cy="530713"/>
          </a:xfrm>
        </p:grpSpPr>
        <p:sp>
          <p:nvSpPr>
            <p:cNvPr id="417" name="Google Shape;417;p53"/>
            <p:cNvSpPr/>
            <p:nvPr/>
          </p:nvSpPr>
          <p:spPr>
            <a:xfrm>
              <a:off x="1707537" y="2552200"/>
              <a:ext cx="6045900" cy="530700"/>
            </a:xfrm>
            <a:prstGeom prst="rect">
              <a:avLst/>
            </a:prstGeom>
            <a:solidFill>
              <a:srgbClr val="434343"/>
            </a:solidFill>
            <a:ln>
              <a:noFill/>
            </a:ln>
          </p:spPr>
          <p:txBody>
            <a:bodyPr spcFirstLastPara="1" wrap="square" lIns="72000" tIns="0" rIns="91425" bIns="91425" anchor="ctr" anchorCtr="0">
              <a:noAutofit/>
            </a:bodyPr>
            <a:lstStyle/>
            <a:p>
              <a:pPr marL="0" marR="0" lvl="0" indent="0" algn="l" rtl="0">
                <a:spcBef>
                  <a:spcPts val="600"/>
                </a:spcBef>
                <a:spcAft>
                  <a:spcPts val="0"/>
                </a:spcAft>
                <a:buClr>
                  <a:schemeClr val="dk1"/>
                </a:buClr>
                <a:buSzPts val="1100"/>
                <a:buFont typeface="Arial"/>
                <a:buNone/>
              </a:pPr>
              <a:r>
                <a:rPr lang="es" sz="1600">
                  <a:solidFill>
                    <a:srgbClr val="E06C75"/>
                  </a:solidFill>
                  <a:latin typeface="Consolas"/>
                  <a:ea typeface="Consolas"/>
                  <a:cs typeface="Consolas"/>
                  <a:sym typeface="Consolas"/>
                </a:rPr>
                <a:t>div</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 margin: </a:t>
              </a:r>
              <a:r>
                <a:rPr lang="es" sz="1600">
                  <a:solidFill>
                    <a:srgbClr val="D19A66"/>
                  </a:solidFill>
                  <a:latin typeface="Consolas"/>
                  <a:ea typeface="Consolas"/>
                  <a:cs typeface="Consolas"/>
                  <a:sym typeface="Consolas"/>
                </a:rPr>
                <a:t>20px 15px 30px</a:t>
              </a:r>
              <a:r>
                <a:rPr lang="es" sz="1600">
                  <a:solidFill>
                    <a:srgbClr val="ABB2BF"/>
                  </a:solidFill>
                  <a:latin typeface="Consolas"/>
                  <a:ea typeface="Consolas"/>
                  <a:cs typeface="Consolas"/>
                  <a:sym typeface="Consolas"/>
                </a:rPr>
                <a:t> }</a:t>
              </a:r>
              <a:endParaRPr sz="1600">
                <a:solidFill>
                  <a:srgbClr val="ABB2BF"/>
                </a:solidFill>
                <a:latin typeface="Consolas"/>
                <a:ea typeface="Consolas"/>
                <a:cs typeface="Consolas"/>
                <a:sym typeface="Consolas"/>
              </a:endParaRPr>
            </a:p>
          </p:txBody>
        </p:sp>
        <p:sp>
          <p:nvSpPr>
            <p:cNvPr id="418" name="Google Shape;418;p53"/>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grpSp>
        <p:nvGrpSpPr>
          <p:cNvPr id="419" name="Google Shape;419;p53"/>
          <p:cNvGrpSpPr/>
          <p:nvPr/>
        </p:nvGrpSpPr>
        <p:grpSpPr>
          <a:xfrm>
            <a:off x="742315" y="3759164"/>
            <a:ext cx="7689521" cy="594557"/>
            <a:chOff x="1122825" y="2552200"/>
            <a:chExt cx="6630612" cy="530713"/>
          </a:xfrm>
        </p:grpSpPr>
        <p:sp>
          <p:nvSpPr>
            <p:cNvPr id="420" name="Google Shape;420;p53"/>
            <p:cNvSpPr/>
            <p:nvPr/>
          </p:nvSpPr>
          <p:spPr>
            <a:xfrm>
              <a:off x="1707537" y="2552200"/>
              <a:ext cx="6045900" cy="530700"/>
            </a:xfrm>
            <a:prstGeom prst="rect">
              <a:avLst/>
            </a:prstGeom>
            <a:solidFill>
              <a:srgbClr val="434343"/>
            </a:solidFill>
            <a:ln>
              <a:noFill/>
            </a:ln>
          </p:spPr>
          <p:txBody>
            <a:bodyPr spcFirstLastPara="1" wrap="square" lIns="72000" tIns="0" rIns="91425" bIns="91425" anchor="ctr" anchorCtr="0">
              <a:noAutofit/>
            </a:bodyPr>
            <a:lstStyle/>
            <a:p>
              <a:pPr marL="0" marR="0" lvl="0" indent="0" algn="l" rtl="0">
                <a:spcBef>
                  <a:spcPts val="600"/>
                </a:spcBef>
                <a:spcAft>
                  <a:spcPts val="0"/>
                </a:spcAft>
                <a:buClr>
                  <a:schemeClr val="dk1"/>
                </a:buClr>
                <a:buSzPts val="1100"/>
                <a:buFont typeface="Arial"/>
                <a:buNone/>
              </a:pPr>
              <a:r>
                <a:rPr lang="es" sz="1600">
                  <a:solidFill>
                    <a:srgbClr val="E06C75"/>
                  </a:solidFill>
                  <a:latin typeface="Consolas"/>
                  <a:ea typeface="Consolas"/>
                  <a:cs typeface="Consolas"/>
                  <a:sym typeface="Consolas"/>
                </a:rPr>
                <a:t>div</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 margin: </a:t>
              </a:r>
              <a:r>
                <a:rPr lang="es" sz="1600">
                  <a:solidFill>
                    <a:srgbClr val="D19A66"/>
                  </a:solidFill>
                  <a:latin typeface="Consolas"/>
                  <a:ea typeface="Consolas"/>
                  <a:cs typeface="Consolas"/>
                  <a:sym typeface="Consolas"/>
                </a:rPr>
                <a:t>20px 15px 30px 25px</a:t>
              </a:r>
              <a:r>
                <a:rPr lang="es" sz="1600">
                  <a:solidFill>
                    <a:srgbClr val="ABB2BF"/>
                  </a:solidFill>
                  <a:latin typeface="Consolas"/>
                  <a:ea typeface="Consolas"/>
                  <a:cs typeface="Consolas"/>
                  <a:sym typeface="Consolas"/>
                </a:rPr>
                <a:t> }</a:t>
              </a:r>
              <a:endParaRPr sz="1600">
                <a:solidFill>
                  <a:srgbClr val="ABB2BF"/>
                </a:solidFill>
                <a:latin typeface="Consolas"/>
                <a:ea typeface="Consolas"/>
                <a:cs typeface="Consolas"/>
                <a:sym typeface="Consolas"/>
              </a:endParaRPr>
            </a:p>
          </p:txBody>
        </p:sp>
        <p:sp>
          <p:nvSpPr>
            <p:cNvPr id="421" name="Google Shape;421;p53"/>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425"/>
        <p:cNvGrpSpPr/>
        <p:nvPr/>
      </p:nvGrpSpPr>
      <p:grpSpPr>
        <a:xfrm>
          <a:off x="0" y="0"/>
          <a:ext cx="0" cy="0"/>
          <a:chOff x="0" y="0"/>
          <a:chExt cx="0" cy="0"/>
        </a:xfrm>
      </p:grpSpPr>
      <p:sp>
        <p:nvSpPr>
          <p:cNvPr id="426" name="Google Shape;426;p54"/>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box-sizing</a:t>
            </a:r>
            <a:endParaRPr sz="3700" b="1">
              <a:solidFill>
                <a:srgbClr val="FFFFFF"/>
              </a:solidFill>
              <a:latin typeface="Rajdhani"/>
              <a:ea typeface="Rajdhani"/>
              <a:cs typeface="Rajdhani"/>
              <a:sym typeface="Rajdhani"/>
            </a:endParaRPr>
          </a:p>
        </p:txBody>
      </p:sp>
      <p:sp>
        <p:nvSpPr>
          <p:cNvPr id="427" name="Google Shape;427;p54"/>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7</a:t>
            </a:r>
            <a:endParaRPr sz="6000" b="1">
              <a:solidFill>
                <a:srgbClr val="FFFFFF"/>
              </a:solidFill>
              <a:latin typeface="Rajdhani"/>
              <a:ea typeface="Rajdhani"/>
              <a:cs typeface="Rajdhani"/>
              <a:sym typeface="Rajdhani"/>
            </a:endParaRPr>
          </a:p>
        </p:txBody>
      </p:sp>
      <p:sp>
        <p:nvSpPr>
          <p:cNvPr id="428" name="Google Shape;428;p54"/>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5"/>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Calculando el ancho y el alto</a:t>
            </a:r>
            <a:endParaRPr sz="3000" b="1">
              <a:solidFill>
                <a:srgbClr val="434343"/>
              </a:solidFill>
              <a:latin typeface="Rajdhani"/>
              <a:ea typeface="Rajdhani"/>
              <a:cs typeface="Rajdhani"/>
              <a:sym typeface="Rajdhani"/>
            </a:endParaRPr>
          </a:p>
        </p:txBody>
      </p:sp>
      <p:sp>
        <p:nvSpPr>
          <p:cNvPr id="434" name="Google Shape;434;p55"/>
          <p:cNvSpPr txBox="1"/>
          <p:nvPr/>
        </p:nvSpPr>
        <p:spPr>
          <a:xfrm>
            <a:off x="717750" y="1176675"/>
            <a:ext cx="3842700" cy="1245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Para poder calcular el ancho o el alto total de un elemento, tenemos que sumar todas las propiedades que vimos antes.</a:t>
            </a:r>
            <a:endParaRPr sz="1600">
              <a:solidFill>
                <a:srgbClr val="3F3F3F"/>
              </a:solidFill>
              <a:latin typeface="Open Sans"/>
              <a:ea typeface="Open Sans"/>
              <a:cs typeface="Open Sans"/>
              <a:sym typeface="Open Sans"/>
            </a:endParaRPr>
          </a:p>
          <a:p>
            <a:pPr marL="0" lvl="0" indent="0" algn="l" rtl="0">
              <a:spcBef>
                <a:spcPts val="1000"/>
              </a:spcBef>
              <a:spcAft>
                <a:spcPts val="0"/>
              </a:spcAft>
              <a:buNone/>
            </a:pPr>
            <a:r>
              <a:rPr lang="es" sz="1600">
                <a:solidFill>
                  <a:srgbClr val="3F3F3F"/>
                </a:solidFill>
                <a:latin typeface="Open Sans"/>
                <a:ea typeface="Open Sans"/>
                <a:cs typeface="Open Sans"/>
                <a:sym typeface="Open Sans"/>
              </a:rPr>
              <a:t>Como se pueden imaginar, hacer este cálculo para saber cuánto va a ocupar un elemento finalmente es bastante trabajoso.</a:t>
            </a:r>
            <a:endParaRPr sz="1600">
              <a:solidFill>
                <a:srgbClr val="3F3F3F"/>
              </a:solidFill>
              <a:latin typeface="Open Sans"/>
              <a:ea typeface="Open Sans"/>
              <a:cs typeface="Open Sans"/>
              <a:sym typeface="Open Sans"/>
            </a:endParaRPr>
          </a:p>
          <a:p>
            <a:pPr marL="0" lvl="0" indent="0" algn="l" rtl="0">
              <a:spcBef>
                <a:spcPts val="100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La propiedad </a:t>
            </a:r>
            <a:r>
              <a:rPr lang="es" sz="1600">
                <a:solidFill>
                  <a:srgbClr val="3F3F3F"/>
                </a:solidFill>
                <a:highlight>
                  <a:srgbClr val="CCCCCC"/>
                </a:highlight>
                <a:latin typeface="Consolas"/>
                <a:ea typeface="Consolas"/>
                <a:cs typeface="Consolas"/>
                <a:sym typeface="Consolas"/>
              </a:rPr>
              <a:t>box-sizing</a:t>
            </a:r>
            <a:r>
              <a:rPr lang="es" sz="1600">
                <a:solidFill>
                  <a:srgbClr val="3F3F3F"/>
                </a:solidFill>
                <a:latin typeface="Open Sans"/>
                <a:ea typeface="Open Sans"/>
                <a:cs typeface="Open Sans"/>
                <a:sym typeface="Open Sans"/>
              </a:rPr>
              <a:t> nos ayuda con este cálculo.</a:t>
            </a:r>
            <a:endParaRPr sz="1600">
              <a:solidFill>
                <a:srgbClr val="3F3F3F"/>
              </a:solidFill>
              <a:latin typeface="Open Sans"/>
              <a:ea typeface="Open Sans"/>
              <a:cs typeface="Open Sans"/>
              <a:sym typeface="Open Sans"/>
            </a:endParaRPr>
          </a:p>
        </p:txBody>
      </p:sp>
      <p:sp>
        <p:nvSpPr>
          <p:cNvPr id="435" name="Google Shape;435;p55"/>
          <p:cNvSpPr/>
          <p:nvPr/>
        </p:nvSpPr>
        <p:spPr>
          <a:xfrm>
            <a:off x="5025975" y="1368100"/>
            <a:ext cx="3206700" cy="278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5"/>
          <p:cNvSpPr/>
          <p:nvPr/>
        </p:nvSpPr>
        <p:spPr>
          <a:xfrm>
            <a:off x="5227475" y="1599850"/>
            <a:ext cx="2803800" cy="2319300"/>
          </a:xfrm>
          <a:prstGeom prst="rect">
            <a:avLst/>
          </a:prstGeom>
          <a:solidFill>
            <a:srgbClr val="FDF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5"/>
          <p:cNvSpPr/>
          <p:nvPr/>
        </p:nvSpPr>
        <p:spPr>
          <a:xfrm>
            <a:off x="5303400" y="1671950"/>
            <a:ext cx="2652000" cy="2175000"/>
          </a:xfrm>
          <a:prstGeom prst="rect">
            <a:avLst/>
          </a:prstGeom>
          <a:solidFill>
            <a:srgbClr val="A3F0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5"/>
          <p:cNvSpPr/>
          <p:nvPr/>
        </p:nvSpPr>
        <p:spPr>
          <a:xfrm>
            <a:off x="5560350" y="1882700"/>
            <a:ext cx="2138100" cy="17535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5"/>
          <p:cNvSpPr txBox="1"/>
          <p:nvPr/>
        </p:nvSpPr>
        <p:spPr>
          <a:xfrm>
            <a:off x="6061000" y="1671900"/>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440" name="Google Shape;440;p55"/>
          <p:cNvSpPr txBox="1"/>
          <p:nvPr/>
        </p:nvSpPr>
        <p:spPr>
          <a:xfrm>
            <a:off x="5560350" y="1882700"/>
            <a:ext cx="1826400" cy="3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rgbClr val="F3F3F3"/>
                </a:solidFill>
                <a:latin typeface="Karla"/>
                <a:ea typeface="Karla"/>
                <a:cs typeface="Karla"/>
                <a:sym typeface="Karla"/>
              </a:rPr>
              <a:t>Este es mi bloque.</a:t>
            </a:r>
            <a:endParaRPr b="1">
              <a:solidFill>
                <a:srgbClr val="F3F3F3"/>
              </a:solidFill>
              <a:latin typeface="Karla"/>
              <a:ea typeface="Karla"/>
              <a:cs typeface="Karla"/>
              <a:sym typeface="Karla"/>
            </a:endParaRPr>
          </a:p>
        </p:txBody>
      </p:sp>
      <p:sp>
        <p:nvSpPr>
          <p:cNvPr id="441" name="Google Shape;441;p55"/>
          <p:cNvSpPr txBox="1"/>
          <p:nvPr/>
        </p:nvSpPr>
        <p:spPr>
          <a:xfrm rot="-5400000">
            <a:off x="4835199" y="2630450"/>
            <a:ext cx="1192800" cy="25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442" name="Google Shape;442;p55"/>
          <p:cNvSpPr txBox="1"/>
          <p:nvPr/>
        </p:nvSpPr>
        <p:spPr>
          <a:xfrm rot="5400000">
            <a:off x="7229250" y="2632250"/>
            <a:ext cx="11928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443" name="Google Shape;443;p55"/>
          <p:cNvSpPr txBox="1"/>
          <p:nvPr/>
        </p:nvSpPr>
        <p:spPr>
          <a:xfrm>
            <a:off x="6061000" y="3636200"/>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444" name="Google Shape;444;p55"/>
          <p:cNvSpPr txBox="1"/>
          <p:nvPr/>
        </p:nvSpPr>
        <p:spPr>
          <a:xfrm>
            <a:off x="6061000" y="1368100"/>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sp>
        <p:nvSpPr>
          <p:cNvPr id="445" name="Google Shape;445;p55"/>
          <p:cNvSpPr txBox="1"/>
          <p:nvPr/>
        </p:nvSpPr>
        <p:spPr>
          <a:xfrm>
            <a:off x="6061000" y="3919150"/>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sp>
        <p:nvSpPr>
          <p:cNvPr id="446" name="Google Shape;446;p55"/>
          <p:cNvSpPr txBox="1"/>
          <p:nvPr/>
        </p:nvSpPr>
        <p:spPr>
          <a:xfrm rot="-5400000">
            <a:off x="4535025" y="2654050"/>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sp>
        <p:nvSpPr>
          <p:cNvPr id="447" name="Google Shape;447;p55"/>
          <p:cNvSpPr txBox="1"/>
          <p:nvPr/>
        </p:nvSpPr>
        <p:spPr>
          <a:xfrm rot="5400000">
            <a:off x="7530975" y="2654050"/>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sp>
        <p:nvSpPr>
          <p:cNvPr id="448" name="Google Shape;448;p55"/>
          <p:cNvSpPr txBox="1"/>
          <p:nvPr/>
        </p:nvSpPr>
        <p:spPr>
          <a:xfrm>
            <a:off x="5017075" y="4130050"/>
            <a:ext cx="3215700" cy="3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100" b="1">
                <a:solidFill>
                  <a:srgbClr val="EA9999"/>
                </a:solidFill>
                <a:latin typeface="Karla"/>
                <a:ea typeface="Karla"/>
                <a:cs typeface="Karla"/>
                <a:sym typeface="Karla"/>
              </a:rPr>
              <a:t>15px + 3px + 12px + 150px + 12px + 3px + 15px</a:t>
            </a:r>
            <a:endParaRPr sz="1100" b="1">
              <a:solidFill>
                <a:srgbClr val="EA9999"/>
              </a:solidFill>
              <a:latin typeface="Karla"/>
              <a:ea typeface="Karla"/>
              <a:cs typeface="Karla"/>
              <a:sym typeface="Karla"/>
            </a:endParaRPr>
          </a:p>
        </p:txBody>
      </p:sp>
      <p:grpSp>
        <p:nvGrpSpPr>
          <p:cNvPr id="449" name="Google Shape;449;p55"/>
          <p:cNvGrpSpPr/>
          <p:nvPr/>
        </p:nvGrpSpPr>
        <p:grpSpPr>
          <a:xfrm>
            <a:off x="5026149" y="4413012"/>
            <a:ext cx="3206610" cy="138000"/>
            <a:chOff x="2968749" y="4299374"/>
            <a:chExt cx="3206610" cy="138000"/>
          </a:xfrm>
        </p:grpSpPr>
        <p:cxnSp>
          <p:nvCxnSpPr>
            <p:cNvPr id="450" name="Google Shape;450;p55"/>
            <p:cNvCxnSpPr/>
            <p:nvPr/>
          </p:nvCxnSpPr>
          <p:spPr>
            <a:xfrm rot="-5400000">
              <a:off x="2899749" y="4368374"/>
              <a:ext cx="138000" cy="0"/>
            </a:xfrm>
            <a:prstGeom prst="straightConnector1">
              <a:avLst/>
            </a:prstGeom>
            <a:noFill/>
            <a:ln w="28575" cap="flat" cmpd="sng">
              <a:solidFill>
                <a:srgbClr val="E50A3B"/>
              </a:solidFill>
              <a:prstDash val="solid"/>
              <a:round/>
              <a:headEnd type="none" w="med" len="med"/>
              <a:tailEnd type="none" w="med" len="med"/>
            </a:ln>
          </p:spPr>
        </p:cxnSp>
        <p:cxnSp>
          <p:nvCxnSpPr>
            <p:cNvPr id="451" name="Google Shape;451;p55"/>
            <p:cNvCxnSpPr/>
            <p:nvPr/>
          </p:nvCxnSpPr>
          <p:spPr>
            <a:xfrm>
              <a:off x="2975859" y="4368383"/>
              <a:ext cx="3199500" cy="0"/>
            </a:xfrm>
            <a:prstGeom prst="straightConnector1">
              <a:avLst/>
            </a:prstGeom>
            <a:noFill/>
            <a:ln w="28575" cap="flat" cmpd="sng">
              <a:solidFill>
                <a:srgbClr val="E50A3B"/>
              </a:solidFill>
              <a:prstDash val="solid"/>
              <a:round/>
              <a:headEnd type="none" w="med" len="med"/>
              <a:tailEnd type="none" w="med" len="med"/>
            </a:ln>
          </p:spPr>
        </p:cxnSp>
        <p:cxnSp>
          <p:nvCxnSpPr>
            <p:cNvPr id="452" name="Google Shape;452;p55"/>
            <p:cNvCxnSpPr/>
            <p:nvPr/>
          </p:nvCxnSpPr>
          <p:spPr>
            <a:xfrm rot="-5400000">
              <a:off x="6106275" y="4368374"/>
              <a:ext cx="138000" cy="0"/>
            </a:xfrm>
            <a:prstGeom prst="straightConnector1">
              <a:avLst/>
            </a:prstGeom>
            <a:noFill/>
            <a:ln w="28575" cap="flat" cmpd="sng">
              <a:solidFill>
                <a:srgbClr val="E50A3B"/>
              </a:solidFill>
              <a:prstDash val="solid"/>
              <a:round/>
              <a:headEnd type="none" w="med" len="med"/>
              <a:tailEnd type="none" w="med" len="med"/>
            </a:ln>
          </p:spPr>
        </p:cxnSp>
      </p:grpSp>
      <p:sp>
        <p:nvSpPr>
          <p:cNvPr id="453" name="Google Shape;453;p55"/>
          <p:cNvSpPr txBox="1"/>
          <p:nvPr/>
        </p:nvSpPr>
        <p:spPr>
          <a:xfrm>
            <a:off x="5017025" y="4457850"/>
            <a:ext cx="3215700" cy="3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600" b="1">
                <a:solidFill>
                  <a:srgbClr val="E50A3B"/>
                </a:solidFill>
                <a:latin typeface="Karla"/>
                <a:ea typeface="Karla"/>
                <a:cs typeface="Karla"/>
                <a:sym typeface="Karla"/>
              </a:rPr>
              <a:t>ancho final = 210px</a:t>
            </a:r>
            <a:endParaRPr sz="1600" b="1">
              <a:solidFill>
                <a:srgbClr val="E50A3B"/>
              </a:solidFill>
              <a:latin typeface="Karla"/>
              <a:ea typeface="Karla"/>
              <a:cs typeface="Karla"/>
              <a:sym typeface="Karl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6"/>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box-sizing: </a:t>
            </a:r>
            <a:r>
              <a:rPr lang="es" sz="3000" b="1">
                <a:solidFill>
                  <a:srgbClr val="E50A3B"/>
                </a:solidFill>
                <a:latin typeface="Rajdhani"/>
                <a:ea typeface="Rajdhani"/>
                <a:cs typeface="Rajdhani"/>
                <a:sym typeface="Rajdhani"/>
              </a:rPr>
              <a:t>content-box</a:t>
            </a:r>
            <a:endParaRPr sz="3000" b="1">
              <a:solidFill>
                <a:srgbClr val="E50A3B"/>
              </a:solidFill>
              <a:latin typeface="Rajdhani"/>
              <a:ea typeface="Rajdhani"/>
              <a:cs typeface="Rajdhani"/>
              <a:sym typeface="Rajdhani"/>
            </a:endParaRPr>
          </a:p>
        </p:txBody>
      </p:sp>
      <p:sp>
        <p:nvSpPr>
          <p:cNvPr id="459" name="Google Shape;459;p56"/>
          <p:cNvSpPr txBox="1"/>
          <p:nvPr/>
        </p:nvSpPr>
        <p:spPr>
          <a:xfrm>
            <a:off x="717750" y="1176675"/>
            <a:ext cx="7707600" cy="1245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Por defecto su valor será </a:t>
            </a:r>
            <a:r>
              <a:rPr lang="es" sz="1600">
                <a:solidFill>
                  <a:srgbClr val="3F3F3F"/>
                </a:solidFill>
                <a:highlight>
                  <a:srgbClr val="CCCCCC"/>
                </a:highlight>
                <a:latin typeface="Consolas"/>
                <a:ea typeface="Consolas"/>
                <a:cs typeface="Consolas"/>
                <a:sym typeface="Consolas"/>
              </a:rPr>
              <a:t>content-box</a:t>
            </a:r>
            <a:r>
              <a:rPr lang="es" sz="1600">
                <a:solidFill>
                  <a:srgbClr val="3F3F3F"/>
                </a:solidFill>
                <a:latin typeface="Open Sans"/>
                <a:ea typeface="Open Sans"/>
                <a:cs typeface="Open Sans"/>
                <a:sym typeface="Open Sans"/>
              </a:rPr>
              <a:t>, y el comportamiento será el de aplicarle el ancho y alto que definamos al contenido del elemento.</a:t>
            </a:r>
            <a:endParaRPr sz="1600">
              <a:solidFill>
                <a:srgbClr val="3F3F3F"/>
              </a:solidFill>
              <a:latin typeface="Open Sans"/>
              <a:ea typeface="Open Sans"/>
              <a:cs typeface="Open Sans"/>
              <a:sym typeface="Open Sans"/>
            </a:endParaRPr>
          </a:p>
        </p:txBody>
      </p:sp>
      <p:sp>
        <p:nvSpPr>
          <p:cNvPr id="460" name="Google Shape;460;p56"/>
          <p:cNvSpPr/>
          <p:nvPr/>
        </p:nvSpPr>
        <p:spPr>
          <a:xfrm>
            <a:off x="2892375" y="2206300"/>
            <a:ext cx="3206700" cy="206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6"/>
          <p:cNvSpPr/>
          <p:nvPr/>
        </p:nvSpPr>
        <p:spPr>
          <a:xfrm>
            <a:off x="3093875" y="2438050"/>
            <a:ext cx="2803800" cy="1598400"/>
          </a:xfrm>
          <a:prstGeom prst="rect">
            <a:avLst/>
          </a:prstGeom>
          <a:solidFill>
            <a:srgbClr val="FDF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6"/>
          <p:cNvSpPr/>
          <p:nvPr/>
        </p:nvSpPr>
        <p:spPr>
          <a:xfrm>
            <a:off x="3169800" y="2510150"/>
            <a:ext cx="2652000" cy="1454400"/>
          </a:xfrm>
          <a:prstGeom prst="rect">
            <a:avLst/>
          </a:prstGeom>
          <a:solidFill>
            <a:srgbClr val="A3F0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6"/>
          <p:cNvSpPr/>
          <p:nvPr/>
        </p:nvSpPr>
        <p:spPr>
          <a:xfrm>
            <a:off x="3426750" y="2720900"/>
            <a:ext cx="2138100" cy="10332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6"/>
          <p:cNvSpPr txBox="1"/>
          <p:nvPr/>
        </p:nvSpPr>
        <p:spPr>
          <a:xfrm>
            <a:off x="3927400" y="2510100"/>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465" name="Google Shape;465;p56"/>
          <p:cNvSpPr txBox="1"/>
          <p:nvPr/>
        </p:nvSpPr>
        <p:spPr>
          <a:xfrm>
            <a:off x="3426750" y="2720900"/>
            <a:ext cx="1826400" cy="3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rgbClr val="F3F3F3"/>
                </a:solidFill>
                <a:latin typeface="Karla"/>
                <a:ea typeface="Karla"/>
                <a:cs typeface="Karla"/>
                <a:sym typeface="Karla"/>
              </a:rPr>
              <a:t>Contenido</a:t>
            </a:r>
            <a:endParaRPr b="1">
              <a:solidFill>
                <a:srgbClr val="F3F3F3"/>
              </a:solidFill>
              <a:latin typeface="Karla"/>
              <a:ea typeface="Karla"/>
              <a:cs typeface="Karla"/>
              <a:sym typeface="Karla"/>
            </a:endParaRPr>
          </a:p>
        </p:txBody>
      </p:sp>
      <p:sp>
        <p:nvSpPr>
          <p:cNvPr id="466" name="Google Shape;466;p56"/>
          <p:cNvSpPr txBox="1"/>
          <p:nvPr/>
        </p:nvSpPr>
        <p:spPr>
          <a:xfrm rot="-5400000">
            <a:off x="2701599" y="3133250"/>
            <a:ext cx="1192800" cy="25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467" name="Google Shape;467;p56"/>
          <p:cNvSpPr txBox="1"/>
          <p:nvPr/>
        </p:nvSpPr>
        <p:spPr>
          <a:xfrm rot="5400000">
            <a:off x="5095650" y="3135050"/>
            <a:ext cx="11928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468" name="Google Shape;468;p56"/>
          <p:cNvSpPr txBox="1"/>
          <p:nvPr/>
        </p:nvSpPr>
        <p:spPr>
          <a:xfrm>
            <a:off x="3927400" y="3758696"/>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469" name="Google Shape;469;p56"/>
          <p:cNvSpPr txBox="1"/>
          <p:nvPr/>
        </p:nvSpPr>
        <p:spPr>
          <a:xfrm>
            <a:off x="3927400" y="2206300"/>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sp>
        <p:nvSpPr>
          <p:cNvPr id="470" name="Google Shape;470;p56"/>
          <p:cNvSpPr txBox="1"/>
          <p:nvPr/>
        </p:nvSpPr>
        <p:spPr>
          <a:xfrm>
            <a:off x="3927400" y="4041646"/>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sp>
        <p:nvSpPr>
          <p:cNvPr id="471" name="Google Shape;471;p56"/>
          <p:cNvSpPr txBox="1"/>
          <p:nvPr/>
        </p:nvSpPr>
        <p:spPr>
          <a:xfrm rot="-5400000">
            <a:off x="2401425" y="3156850"/>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sp>
        <p:nvSpPr>
          <p:cNvPr id="472" name="Google Shape;472;p56"/>
          <p:cNvSpPr txBox="1"/>
          <p:nvPr/>
        </p:nvSpPr>
        <p:spPr>
          <a:xfrm rot="5400000">
            <a:off x="5397375" y="3156850"/>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grpSp>
        <p:nvGrpSpPr>
          <p:cNvPr id="473" name="Google Shape;473;p56"/>
          <p:cNvGrpSpPr/>
          <p:nvPr/>
        </p:nvGrpSpPr>
        <p:grpSpPr>
          <a:xfrm>
            <a:off x="3426640" y="4336813"/>
            <a:ext cx="2138167" cy="138000"/>
            <a:chOff x="2968749" y="4299374"/>
            <a:chExt cx="3206610" cy="138000"/>
          </a:xfrm>
        </p:grpSpPr>
        <p:cxnSp>
          <p:nvCxnSpPr>
            <p:cNvPr id="474" name="Google Shape;474;p56"/>
            <p:cNvCxnSpPr/>
            <p:nvPr/>
          </p:nvCxnSpPr>
          <p:spPr>
            <a:xfrm rot="-5400000">
              <a:off x="2899749" y="4368374"/>
              <a:ext cx="138000" cy="0"/>
            </a:xfrm>
            <a:prstGeom prst="straightConnector1">
              <a:avLst/>
            </a:prstGeom>
            <a:noFill/>
            <a:ln w="28575" cap="flat" cmpd="sng">
              <a:solidFill>
                <a:srgbClr val="E50A3B"/>
              </a:solidFill>
              <a:prstDash val="solid"/>
              <a:round/>
              <a:headEnd type="none" w="med" len="med"/>
              <a:tailEnd type="none" w="med" len="med"/>
            </a:ln>
          </p:spPr>
        </p:cxnSp>
        <p:cxnSp>
          <p:nvCxnSpPr>
            <p:cNvPr id="475" name="Google Shape;475;p56"/>
            <p:cNvCxnSpPr/>
            <p:nvPr/>
          </p:nvCxnSpPr>
          <p:spPr>
            <a:xfrm>
              <a:off x="2975859" y="4368383"/>
              <a:ext cx="3199500" cy="0"/>
            </a:xfrm>
            <a:prstGeom prst="straightConnector1">
              <a:avLst/>
            </a:prstGeom>
            <a:noFill/>
            <a:ln w="28575" cap="flat" cmpd="sng">
              <a:solidFill>
                <a:srgbClr val="E50A3B"/>
              </a:solidFill>
              <a:prstDash val="solid"/>
              <a:round/>
              <a:headEnd type="none" w="med" len="med"/>
              <a:tailEnd type="none" w="med" len="med"/>
            </a:ln>
          </p:spPr>
        </p:cxnSp>
        <p:cxnSp>
          <p:nvCxnSpPr>
            <p:cNvPr id="476" name="Google Shape;476;p56"/>
            <p:cNvCxnSpPr/>
            <p:nvPr/>
          </p:nvCxnSpPr>
          <p:spPr>
            <a:xfrm rot="-5400000">
              <a:off x="6106275" y="4368374"/>
              <a:ext cx="138000" cy="0"/>
            </a:xfrm>
            <a:prstGeom prst="straightConnector1">
              <a:avLst/>
            </a:prstGeom>
            <a:noFill/>
            <a:ln w="28575" cap="flat" cmpd="sng">
              <a:solidFill>
                <a:srgbClr val="E50A3B"/>
              </a:solidFill>
              <a:prstDash val="solid"/>
              <a:round/>
              <a:headEnd type="none" w="med" len="med"/>
              <a:tailEnd type="none" w="med" len="med"/>
            </a:ln>
          </p:spPr>
        </p:cxnSp>
      </p:grpSp>
      <p:sp>
        <p:nvSpPr>
          <p:cNvPr id="477" name="Google Shape;477;p56"/>
          <p:cNvSpPr txBox="1"/>
          <p:nvPr/>
        </p:nvSpPr>
        <p:spPr>
          <a:xfrm>
            <a:off x="3417700" y="4457850"/>
            <a:ext cx="2147100" cy="3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600" b="1">
                <a:solidFill>
                  <a:srgbClr val="E50A3B"/>
                </a:solidFill>
                <a:latin typeface="Karla"/>
                <a:ea typeface="Karla"/>
                <a:cs typeface="Karla"/>
                <a:sym typeface="Karla"/>
              </a:rPr>
              <a:t>width</a:t>
            </a:r>
            <a:endParaRPr sz="1600" b="1">
              <a:solidFill>
                <a:srgbClr val="E50A3B"/>
              </a:solidFill>
              <a:latin typeface="Karla"/>
              <a:ea typeface="Karla"/>
              <a:cs typeface="Karla"/>
              <a:sym typeface="Karla"/>
            </a:endParaRPr>
          </a:p>
        </p:txBody>
      </p:sp>
      <p:grpSp>
        <p:nvGrpSpPr>
          <p:cNvPr id="478" name="Google Shape;478;p56"/>
          <p:cNvGrpSpPr/>
          <p:nvPr/>
        </p:nvGrpSpPr>
        <p:grpSpPr>
          <a:xfrm rot="5400000">
            <a:off x="2157984" y="3197711"/>
            <a:ext cx="1002386" cy="138000"/>
            <a:chOff x="2968749" y="4299374"/>
            <a:chExt cx="3206610" cy="138000"/>
          </a:xfrm>
        </p:grpSpPr>
        <p:cxnSp>
          <p:nvCxnSpPr>
            <p:cNvPr id="479" name="Google Shape;479;p56"/>
            <p:cNvCxnSpPr/>
            <p:nvPr/>
          </p:nvCxnSpPr>
          <p:spPr>
            <a:xfrm rot="-5400000">
              <a:off x="2899749" y="4368374"/>
              <a:ext cx="138000" cy="0"/>
            </a:xfrm>
            <a:prstGeom prst="straightConnector1">
              <a:avLst/>
            </a:prstGeom>
            <a:noFill/>
            <a:ln w="28575" cap="flat" cmpd="sng">
              <a:solidFill>
                <a:srgbClr val="E50A3B"/>
              </a:solidFill>
              <a:prstDash val="solid"/>
              <a:round/>
              <a:headEnd type="none" w="med" len="med"/>
              <a:tailEnd type="none" w="med" len="med"/>
            </a:ln>
          </p:spPr>
        </p:cxnSp>
        <p:cxnSp>
          <p:nvCxnSpPr>
            <p:cNvPr id="480" name="Google Shape;480;p56"/>
            <p:cNvCxnSpPr/>
            <p:nvPr/>
          </p:nvCxnSpPr>
          <p:spPr>
            <a:xfrm>
              <a:off x="2975859" y="4368383"/>
              <a:ext cx="3199500" cy="0"/>
            </a:xfrm>
            <a:prstGeom prst="straightConnector1">
              <a:avLst/>
            </a:prstGeom>
            <a:noFill/>
            <a:ln w="28575" cap="flat" cmpd="sng">
              <a:solidFill>
                <a:srgbClr val="E50A3B"/>
              </a:solidFill>
              <a:prstDash val="solid"/>
              <a:round/>
              <a:headEnd type="none" w="med" len="med"/>
              <a:tailEnd type="none" w="med" len="med"/>
            </a:ln>
          </p:spPr>
        </p:cxnSp>
        <p:cxnSp>
          <p:nvCxnSpPr>
            <p:cNvPr id="481" name="Google Shape;481;p56"/>
            <p:cNvCxnSpPr/>
            <p:nvPr/>
          </p:nvCxnSpPr>
          <p:spPr>
            <a:xfrm rot="-5400000">
              <a:off x="6106275" y="4368374"/>
              <a:ext cx="138000" cy="0"/>
            </a:xfrm>
            <a:prstGeom prst="straightConnector1">
              <a:avLst/>
            </a:prstGeom>
            <a:noFill/>
            <a:ln w="28575" cap="flat" cmpd="sng">
              <a:solidFill>
                <a:srgbClr val="E50A3B"/>
              </a:solidFill>
              <a:prstDash val="solid"/>
              <a:round/>
              <a:headEnd type="none" w="med" len="med"/>
              <a:tailEnd type="none" w="med" len="med"/>
            </a:ln>
          </p:spPr>
        </p:cxnSp>
      </p:grpSp>
      <p:sp>
        <p:nvSpPr>
          <p:cNvPr id="482" name="Google Shape;482;p56"/>
          <p:cNvSpPr txBox="1"/>
          <p:nvPr/>
        </p:nvSpPr>
        <p:spPr>
          <a:xfrm rot="-5400000">
            <a:off x="1226535" y="3107602"/>
            <a:ext cx="2147100" cy="3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600" b="1">
                <a:solidFill>
                  <a:srgbClr val="E50A3B"/>
                </a:solidFill>
                <a:latin typeface="Karla"/>
                <a:ea typeface="Karla"/>
                <a:cs typeface="Karla"/>
                <a:sym typeface="Karla"/>
              </a:rPr>
              <a:t>height</a:t>
            </a:r>
            <a:endParaRPr sz="1600" b="1">
              <a:solidFill>
                <a:srgbClr val="E50A3B"/>
              </a:solidFill>
              <a:latin typeface="Karla"/>
              <a:ea typeface="Karla"/>
              <a:cs typeface="Karla"/>
              <a:sym typeface="Karl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7"/>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box-sizing: </a:t>
            </a:r>
            <a:r>
              <a:rPr lang="es" sz="3000" b="1">
                <a:solidFill>
                  <a:srgbClr val="E50A3B"/>
                </a:solidFill>
                <a:latin typeface="Rajdhani"/>
                <a:ea typeface="Rajdhani"/>
                <a:cs typeface="Rajdhani"/>
                <a:sym typeface="Rajdhani"/>
              </a:rPr>
              <a:t>border-box</a:t>
            </a:r>
            <a:endParaRPr sz="3000" b="1">
              <a:solidFill>
                <a:srgbClr val="434343"/>
              </a:solidFill>
              <a:latin typeface="Rajdhani"/>
              <a:ea typeface="Rajdhani"/>
              <a:cs typeface="Rajdhani"/>
              <a:sym typeface="Rajdhani"/>
            </a:endParaRPr>
          </a:p>
        </p:txBody>
      </p:sp>
      <p:sp>
        <p:nvSpPr>
          <p:cNvPr id="488" name="Google Shape;488;p57"/>
          <p:cNvSpPr txBox="1"/>
          <p:nvPr/>
        </p:nvSpPr>
        <p:spPr>
          <a:xfrm>
            <a:off x="717750" y="1176675"/>
            <a:ext cx="7707600" cy="1245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Si le asignamos el valor </a:t>
            </a:r>
            <a:r>
              <a:rPr lang="es" sz="1600">
                <a:solidFill>
                  <a:srgbClr val="3F3F3F"/>
                </a:solidFill>
                <a:highlight>
                  <a:srgbClr val="CCCCCC"/>
                </a:highlight>
                <a:latin typeface="Consolas"/>
                <a:ea typeface="Consolas"/>
                <a:cs typeface="Consolas"/>
                <a:sym typeface="Consolas"/>
              </a:rPr>
              <a:t>border-box</a:t>
            </a:r>
            <a:r>
              <a:rPr lang="es" sz="1600">
                <a:solidFill>
                  <a:srgbClr val="3F3F3F"/>
                </a:solidFill>
                <a:latin typeface="Open Sans"/>
                <a:ea typeface="Open Sans"/>
                <a:cs typeface="Open Sans"/>
                <a:sym typeface="Open Sans"/>
              </a:rPr>
              <a:t>, el ancho y alto que indiquemos tomará en cuenta no solo el contenido del elemento, sino también el padding y el borde, dejando solo el margen por fuera.</a:t>
            </a:r>
            <a:endParaRPr sz="1600">
              <a:solidFill>
                <a:srgbClr val="3F3F3F"/>
              </a:solidFill>
              <a:latin typeface="Open Sans"/>
              <a:ea typeface="Open Sans"/>
              <a:cs typeface="Open Sans"/>
              <a:sym typeface="Open Sans"/>
            </a:endParaRPr>
          </a:p>
        </p:txBody>
      </p:sp>
      <p:sp>
        <p:nvSpPr>
          <p:cNvPr id="489" name="Google Shape;489;p57"/>
          <p:cNvSpPr/>
          <p:nvPr/>
        </p:nvSpPr>
        <p:spPr>
          <a:xfrm>
            <a:off x="2892375" y="2206300"/>
            <a:ext cx="3206700" cy="206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7"/>
          <p:cNvSpPr/>
          <p:nvPr/>
        </p:nvSpPr>
        <p:spPr>
          <a:xfrm>
            <a:off x="3093875" y="2438050"/>
            <a:ext cx="2803800" cy="1598400"/>
          </a:xfrm>
          <a:prstGeom prst="rect">
            <a:avLst/>
          </a:prstGeom>
          <a:solidFill>
            <a:srgbClr val="FDF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7"/>
          <p:cNvSpPr/>
          <p:nvPr/>
        </p:nvSpPr>
        <p:spPr>
          <a:xfrm>
            <a:off x="3169800" y="2510150"/>
            <a:ext cx="2652000" cy="1454400"/>
          </a:xfrm>
          <a:prstGeom prst="rect">
            <a:avLst/>
          </a:prstGeom>
          <a:solidFill>
            <a:srgbClr val="A3F0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7"/>
          <p:cNvSpPr/>
          <p:nvPr/>
        </p:nvSpPr>
        <p:spPr>
          <a:xfrm>
            <a:off x="3426750" y="2720900"/>
            <a:ext cx="2138100" cy="10332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7"/>
          <p:cNvSpPr txBox="1"/>
          <p:nvPr/>
        </p:nvSpPr>
        <p:spPr>
          <a:xfrm>
            <a:off x="3927400" y="2510100"/>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494" name="Google Shape;494;p57"/>
          <p:cNvSpPr txBox="1"/>
          <p:nvPr/>
        </p:nvSpPr>
        <p:spPr>
          <a:xfrm>
            <a:off x="3426750" y="2720900"/>
            <a:ext cx="1826400" cy="3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rgbClr val="F3F3F3"/>
                </a:solidFill>
                <a:latin typeface="Karla"/>
                <a:ea typeface="Karla"/>
                <a:cs typeface="Karla"/>
                <a:sym typeface="Karla"/>
              </a:rPr>
              <a:t>Contenido</a:t>
            </a:r>
            <a:endParaRPr b="1">
              <a:solidFill>
                <a:srgbClr val="F3F3F3"/>
              </a:solidFill>
              <a:latin typeface="Karla"/>
              <a:ea typeface="Karla"/>
              <a:cs typeface="Karla"/>
              <a:sym typeface="Karla"/>
            </a:endParaRPr>
          </a:p>
        </p:txBody>
      </p:sp>
      <p:sp>
        <p:nvSpPr>
          <p:cNvPr id="495" name="Google Shape;495;p57"/>
          <p:cNvSpPr txBox="1"/>
          <p:nvPr/>
        </p:nvSpPr>
        <p:spPr>
          <a:xfrm rot="-5400000">
            <a:off x="2701599" y="3133250"/>
            <a:ext cx="1192800" cy="25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496" name="Google Shape;496;p57"/>
          <p:cNvSpPr txBox="1"/>
          <p:nvPr/>
        </p:nvSpPr>
        <p:spPr>
          <a:xfrm rot="5400000">
            <a:off x="5095650" y="3135050"/>
            <a:ext cx="11928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497" name="Google Shape;497;p57"/>
          <p:cNvSpPr txBox="1"/>
          <p:nvPr/>
        </p:nvSpPr>
        <p:spPr>
          <a:xfrm>
            <a:off x="3927400" y="3758696"/>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498" name="Google Shape;498;p57"/>
          <p:cNvSpPr txBox="1"/>
          <p:nvPr/>
        </p:nvSpPr>
        <p:spPr>
          <a:xfrm>
            <a:off x="3927400" y="2206300"/>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sp>
        <p:nvSpPr>
          <p:cNvPr id="499" name="Google Shape;499;p57"/>
          <p:cNvSpPr txBox="1"/>
          <p:nvPr/>
        </p:nvSpPr>
        <p:spPr>
          <a:xfrm>
            <a:off x="3927400" y="4041646"/>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sp>
        <p:nvSpPr>
          <p:cNvPr id="500" name="Google Shape;500;p57"/>
          <p:cNvSpPr txBox="1"/>
          <p:nvPr/>
        </p:nvSpPr>
        <p:spPr>
          <a:xfrm rot="-5400000">
            <a:off x="2401425" y="3156850"/>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sp>
        <p:nvSpPr>
          <p:cNvPr id="501" name="Google Shape;501;p57"/>
          <p:cNvSpPr txBox="1"/>
          <p:nvPr/>
        </p:nvSpPr>
        <p:spPr>
          <a:xfrm rot="5400000">
            <a:off x="5397375" y="3156850"/>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grpSp>
        <p:nvGrpSpPr>
          <p:cNvPr id="502" name="Google Shape;502;p57"/>
          <p:cNvGrpSpPr/>
          <p:nvPr/>
        </p:nvGrpSpPr>
        <p:grpSpPr>
          <a:xfrm>
            <a:off x="3085729" y="4336814"/>
            <a:ext cx="2820213" cy="138000"/>
            <a:chOff x="2968749" y="4299374"/>
            <a:chExt cx="3206610" cy="138000"/>
          </a:xfrm>
        </p:grpSpPr>
        <p:cxnSp>
          <p:nvCxnSpPr>
            <p:cNvPr id="503" name="Google Shape;503;p57"/>
            <p:cNvCxnSpPr/>
            <p:nvPr/>
          </p:nvCxnSpPr>
          <p:spPr>
            <a:xfrm rot="-5400000">
              <a:off x="2899749" y="4368374"/>
              <a:ext cx="138000" cy="0"/>
            </a:xfrm>
            <a:prstGeom prst="straightConnector1">
              <a:avLst/>
            </a:prstGeom>
            <a:noFill/>
            <a:ln w="28575" cap="flat" cmpd="sng">
              <a:solidFill>
                <a:srgbClr val="E50A3B"/>
              </a:solidFill>
              <a:prstDash val="solid"/>
              <a:round/>
              <a:headEnd type="none" w="med" len="med"/>
              <a:tailEnd type="none" w="med" len="med"/>
            </a:ln>
          </p:spPr>
        </p:cxnSp>
        <p:cxnSp>
          <p:nvCxnSpPr>
            <p:cNvPr id="504" name="Google Shape;504;p57"/>
            <p:cNvCxnSpPr/>
            <p:nvPr/>
          </p:nvCxnSpPr>
          <p:spPr>
            <a:xfrm>
              <a:off x="2975859" y="4368383"/>
              <a:ext cx="3199500" cy="0"/>
            </a:xfrm>
            <a:prstGeom prst="straightConnector1">
              <a:avLst/>
            </a:prstGeom>
            <a:noFill/>
            <a:ln w="28575" cap="flat" cmpd="sng">
              <a:solidFill>
                <a:srgbClr val="E50A3B"/>
              </a:solidFill>
              <a:prstDash val="solid"/>
              <a:round/>
              <a:headEnd type="none" w="med" len="med"/>
              <a:tailEnd type="none" w="med" len="med"/>
            </a:ln>
          </p:spPr>
        </p:cxnSp>
        <p:cxnSp>
          <p:nvCxnSpPr>
            <p:cNvPr id="505" name="Google Shape;505;p57"/>
            <p:cNvCxnSpPr/>
            <p:nvPr/>
          </p:nvCxnSpPr>
          <p:spPr>
            <a:xfrm rot="-5400000">
              <a:off x="6106275" y="4368374"/>
              <a:ext cx="138000" cy="0"/>
            </a:xfrm>
            <a:prstGeom prst="straightConnector1">
              <a:avLst/>
            </a:prstGeom>
            <a:noFill/>
            <a:ln w="28575" cap="flat" cmpd="sng">
              <a:solidFill>
                <a:srgbClr val="E50A3B"/>
              </a:solidFill>
              <a:prstDash val="solid"/>
              <a:round/>
              <a:headEnd type="none" w="med" len="med"/>
              <a:tailEnd type="none" w="med" len="med"/>
            </a:ln>
          </p:spPr>
        </p:cxnSp>
      </p:grpSp>
      <p:sp>
        <p:nvSpPr>
          <p:cNvPr id="506" name="Google Shape;506;p57"/>
          <p:cNvSpPr txBox="1"/>
          <p:nvPr/>
        </p:nvSpPr>
        <p:spPr>
          <a:xfrm>
            <a:off x="3417700" y="4457850"/>
            <a:ext cx="2147100" cy="3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600" b="1">
                <a:solidFill>
                  <a:srgbClr val="E50A3B"/>
                </a:solidFill>
                <a:latin typeface="Karla"/>
                <a:ea typeface="Karla"/>
                <a:cs typeface="Karla"/>
                <a:sym typeface="Karla"/>
              </a:rPr>
              <a:t>width</a:t>
            </a:r>
            <a:endParaRPr sz="1600" b="1">
              <a:solidFill>
                <a:srgbClr val="E50A3B"/>
              </a:solidFill>
              <a:latin typeface="Karla"/>
              <a:ea typeface="Karla"/>
              <a:cs typeface="Karla"/>
              <a:sym typeface="Karla"/>
            </a:endParaRPr>
          </a:p>
        </p:txBody>
      </p:sp>
      <p:grpSp>
        <p:nvGrpSpPr>
          <p:cNvPr id="507" name="Google Shape;507;p57"/>
          <p:cNvGrpSpPr/>
          <p:nvPr/>
        </p:nvGrpSpPr>
        <p:grpSpPr>
          <a:xfrm rot="5400000">
            <a:off x="1836511" y="3197689"/>
            <a:ext cx="1645311" cy="138000"/>
            <a:chOff x="2968749" y="4299374"/>
            <a:chExt cx="3206610" cy="138000"/>
          </a:xfrm>
        </p:grpSpPr>
        <p:cxnSp>
          <p:nvCxnSpPr>
            <p:cNvPr id="508" name="Google Shape;508;p57"/>
            <p:cNvCxnSpPr/>
            <p:nvPr/>
          </p:nvCxnSpPr>
          <p:spPr>
            <a:xfrm rot="-5400000">
              <a:off x="2899749" y="4368374"/>
              <a:ext cx="138000" cy="0"/>
            </a:xfrm>
            <a:prstGeom prst="straightConnector1">
              <a:avLst/>
            </a:prstGeom>
            <a:noFill/>
            <a:ln w="28575" cap="flat" cmpd="sng">
              <a:solidFill>
                <a:srgbClr val="E50A3B"/>
              </a:solidFill>
              <a:prstDash val="solid"/>
              <a:round/>
              <a:headEnd type="none" w="med" len="med"/>
              <a:tailEnd type="none" w="med" len="med"/>
            </a:ln>
          </p:spPr>
        </p:cxnSp>
        <p:cxnSp>
          <p:nvCxnSpPr>
            <p:cNvPr id="509" name="Google Shape;509;p57"/>
            <p:cNvCxnSpPr/>
            <p:nvPr/>
          </p:nvCxnSpPr>
          <p:spPr>
            <a:xfrm>
              <a:off x="2975859" y="4368383"/>
              <a:ext cx="3199500" cy="0"/>
            </a:xfrm>
            <a:prstGeom prst="straightConnector1">
              <a:avLst/>
            </a:prstGeom>
            <a:noFill/>
            <a:ln w="28575" cap="flat" cmpd="sng">
              <a:solidFill>
                <a:srgbClr val="E50A3B"/>
              </a:solidFill>
              <a:prstDash val="solid"/>
              <a:round/>
              <a:headEnd type="none" w="med" len="med"/>
              <a:tailEnd type="none" w="med" len="med"/>
            </a:ln>
          </p:spPr>
        </p:cxnSp>
        <p:cxnSp>
          <p:nvCxnSpPr>
            <p:cNvPr id="510" name="Google Shape;510;p57"/>
            <p:cNvCxnSpPr/>
            <p:nvPr/>
          </p:nvCxnSpPr>
          <p:spPr>
            <a:xfrm rot="-5400000">
              <a:off x="6106275" y="4368374"/>
              <a:ext cx="138000" cy="0"/>
            </a:xfrm>
            <a:prstGeom prst="straightConnector1">
              <a:avLst/>
            </a:prstGeom>
            <a:noFill/>
            <a:ln w="28575" cap="flat" cmpd="sng">
              <a:solidFill>
                <a:srgbClr val="E50A3B"/>
              </a:solidFill>
              <a:prstDash val="solid"/>
              <a:round/>
              <a:headEnd type="none" w="med" len="med"/>
              <a:tailEnd type="none" w="med" len="med"/>
            </a:ln>
          </p:spPr>
        </p:cxnSp>
      </p:grpSp>
      <p:sp>
        <p:nvSpPr>
          <p:cNvPr id="511" name="Google Shape;511;p57"/>
          <p:cNvSpPr txBox="1"/>
          <p:nvPr/>
        </p:nvSpPr>
        <p:spPr>
          <a:xfrm rot="-5400000">
            <a:off x="1226535" y="3107602"/>
            <a:ext cx="2147100" cy="3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600" b="1">
                <a:solidFill>
                  <a:srgbClr val="E50A3B"/>
                </a:solidFill>
                <a:latin typeface="Karla"/>
                <a:ea typeface="Karla"/>
                <a:cs typeface="Karla"/>
                <a:sym typeface="Karla"/>
              </a:rPr>
              <a:t>height</a:t>
            </a:r>
            <a:endParaRPr sz="1600" b="1">
              <a:solidFill>
                <a:srgbClr val="E50A3B"/>
              </a:solidFill>
              <a:latin typeface="Karla"/>
              <a:ea typeface="Karla"/>
              <a:cs typeface="Karla"/>
              <a:sym typeface="Karl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8"/>
          <p:cNvSpPr/>
          <p:nvPr/>
        </p:nvSpPr>
        <p:spPr>
          <a:xfrm>
            <a:off x="1226150" y="1679057"/>
            <a:ext cx="2490000" cy="21609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8"/>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box-sizing: </a:t>
            </a:r>
            <a:r>
              <a:rPr lang="es" sz="3000" b="1">
                <a:solidFill>
                  <a:srgbClr val="E50A3B"/>
                </a:solidFill>
                <a:latin typeface="Rajdhani"/>
                <a:ea typeface="Rajdhani"/>
                <a:cs typeface="Rajdhani"/>
                <a:sym typeface="Rajdhani"/>
              </a:rPr>
              <a:t>border-box</a:t>
            </a:r>
            <a:endParaRPr sz="3000" b="1">
              <a:solidFill>
                <a:srgbClr val="434343"/>
              </a:solidFill>
              <a:latin typeface="Rajdhani"/>
              <a:ea typeface="Rajdhani"/>
              <a:cs typeface="Rajdhani"/>
              <a:sym typeface="Rajdhani"/>
            </a:endParaRPr>
          </a:p>
        </p:txBody>
      </p:sp>
      <p:sp>
        <p:nvSpPr>
          <p:cNvPr id="518" name="Google Shape;518;p58"/>
          <p:cNvSpPr/>
          <p:nvPr/>
        </p:nvSpPr>
        <p:spPr>
          <a:xfrm>
            <a:off x="1365150" y="1844550"/>
            <a:ext cx="2212200" cy="1829700"/>
          </a:xfrm>
          <a:prstGeom prst="rect">
            <a:avLst/>
          </a:prstGeom>
          <a:solidFill>
            <a:srgbClr val="FDF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8"/>
          <p:cNvSpPr/>
          <p:nvPr/>
        </p:nvSpPr>
        <p:spPr>
          <a:xfrm>
            <a:off x="1425054" y="1901436"/>
            <a:ext cx="2092200" cy="1716000"/>
          </a:xfrm>
          <a:prstGeom prst="rect">
            <a:avLst/>
          </a:prstGeom>
          <a:solidFill>
            <a:srgbClr val="A3F0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8"/>
          <p:cNvSpPr/>
          <p:nvPr/>
        </p:nvSpPr>
        <p:spPr>
          <a:xfrm>
            <a:off x="1648650" y="2084820"/>
            <a:ext cx="1645200" cy="13494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8"/>
          <p:cNvSpPr txBox="1"/>
          <p:nvPr/>
        </p:nvSpPr>
        <p:spPr>
          <a:xfrm>
            <a:off x="1902850" y="1873925"/>
            <a:ext cx="1192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522" name="Google Shape;522;p58"/>
          <p:cNvSpPr txBox="1"/>
          <p:nvPr/>
        </p:nvSpPr>
        <p:spPr>
          <a:xfrm>
            <a:off x="1648650" y="2084825"/>
            <a:ext cx="1645200" cy="1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rgbClr val="F3F3F3"/>
                </a:solidFill>
                <a:latin typeface="Karla"/>
                <a:ea typeface="Karla"/>
                <a:cs typeface="Karla"/>
                <a:sym typeface="Karla"/>
              </a:rPr>
              <a:t>Este es mi bloque.</a:t>
            </a:r>
            <a:endParaRPr b="1">
              <a:solidFill>
                <a:srgbClr val="F3F3F3"/>
              </a:solidFill>
              <a:latin typeface="Karla"/>
              <a:ea typeface="Karla"/>
              <a:cs typeface="Karla"/>
              <a:sym typeface="Karla"/>
            </a:endParaRPr>
          </a:p>
        </p:txBody>
      </p:sp>
      <p:sp>
        <p:nvSpPr>
          <p:cNvPr id="523" name="Google Shape;523;p58"/>
          <p:cNvSpPr txBox="1"/>
          <p:nvPr/>
        </p:nvSpPr>
        <p:spPr>
          <a:xfrm rot="-5400000">
            <a:off x="938200" y="2645300"/>
            <a:ext cx="1192800" cy="22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524" name="Google Shape;524;p58"/>
          <p:cNvSpPr txBox="1"/>
          <p:nvPr/>
        </p:nvSpPr>
        <p:spPr>
          <a:xfrm rot="5400000">
            <a:off x="2807000" y="2645600"/>
            <a:ext cx="1192800" cy="2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525" name="Google Shape;525;p58"/>
          <p:cNvSpPr txBox="1"/>
          <p:nvPr/>
        </p:nvSpPr>
        <p:spPr>
          <a:xfrm>
            <a:off x="1902850" y="3434225"/>
            <a:ext cx="1192800" cy="18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a:t>
            </a:r>
            <a:endParaRPr sz="1200" b="1">
              <a:solidFill>
                <a:srgbClr val="44D049"/>
              </a:solidFill>
              <a:latin typeface="Karla"/>
              <a:ea typeface="Karla"/>
              <a:cs typeface="Karla"/>
              <a:sym typeface="Karla"/>
            </a:endParaRPr>
          </a:p>
        </p:txBody>
      </p:sp>
      <p:sp>
        <p:nvSpPr>
          <p:cNvPr id="526" name="Google Shape;526;p58"/>
          <p:cNvSpPr txBox="1"/>
          <p:nvPr/>
        </p:nvSpPr>
        <p:spPr>
          <a:xfrm>
            <a:off x="1902850" y="1679050"/>
            <a:ext cx="1192800" cy="16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sp>
        <p:nvSpPr>
          <p:cNvPr id="527" name="Google Shape;527;p58"/>
          <p:cNvSpPr txBox="1"/>
          <p:nvPr/>
        </p:nvSpPr>
        <p:spPr>
          <a:xfrm>
            <a:off x="1902850" y="3676697"/>
            <a:ext cx="1192800" cy="16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sp>
        <p:nvSpPr>
          <p:cNvPr id="528" name="Google Shape;528;p58"/>
          <p:cNvSpPr txBox="1"/>
          <p:nvPr/>
        </p:nvSpPr>
        <p:spPr>
          <a:xfrm rot="-5400000">
            <a:off x="697350" y="2688100"/>
            <a:ext cx="1192800" cy="14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sp>
        <p:nvSpPr>
          <p:cNvPr id="529" name="Google Shape;529;p58"/>
          <p:cNvSpPr txBox="1"/>
          <p:nvPr/>
        </p:nvSpPr>
        <p:spPr>
          <a:xfrm rot="5400000">
            <a:off x="3051825" y="2688400"/>
            <a:ext cx="1192800" cy="14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E69138"/>
                </a:solidFill>
                <a:latin typeface="Karla"/>
                <a:ea typeface="Karla"/>
                <a:cs typeface="Karla"/>
                <a:sym typeface="Karla"/>
              </a:rPr>
              <a:t>margin</a:t>
            </a:r>
            <a:endParaRPr sz="1200" b="1">
              <a:solidFill>
                <a:srgbClr val="E69138"/>
              </a:solidFill>
              <a:latin typeface="Karla"/>
              <a:ea typeface="Karla"/>
              <a:cs typeface="Karla"/>
              <a:sym typeface="Karla"/>
            </a:endParaRPr>
          </a:p>
        </p:txBody>
      </p:sp>
      <p:grpSp>
        <p:nvGrpSpPr>
          <p:cNvPr id="530" name="Google Shape;530;p58"/>
          <p:cNvGrpSpPr/>
          <p:nvPr/>
        </p:nvGrpSpPr>
        <p:grpSpPr>
          <a:xfrm>
            <a:off x="1246774" y="4196865"/>
            <a:ext cx="2476465" cy="138000"/>
            <a:chOff x="2968749" y="4299374"/>
            <a:chExt cx="3206610" cy="138000"/>
          </a:xfrm>
        </p:grpSpPr>
        <p:cxnSp>
          <p:nvCxnSpPr>
            <p:cNvPr id="531" name="Google Shape;531;p58"/>
            <p:cNvCxnSpPr/>
            <p:nvPr/>
          </p:nvCxnSpPr>
          <p:spPr>
            <a:xfrm rot="-5400000">
              <a:off x="2899749" y="4368374"/>
              <a:ext cx="138000" cy="0"/>
            </a:xfrm>
            <a:prstGeom prst="straightConnector1">
              <a:avLst/>
            </a:prstGeom>
            <a:noFill/>
            <a:ln w="28575" cap="flat" cmpd="sng">
              <a:solidFill>
                <a:srgbClr val="E50A3B"/>
              </a:solidFill>
              <a:prstDash val="solid"/>
              <a:round/>
              <a:headEnd type="none" w="med" len="med"/>
              <a:tailEnd type="none" w="med" len="med"/>
            </a:ln>
          </p:spPr>
        </p:cxnSp>
        <p:cxnSp>
          <p:nvCxnSpPr>
            <p:cNvPr id="532" name="Google Shape;532;p58"/>
            <p:cNvCxnSpPr/>
            <p:nvPr/>
          </p:nvCxnSpPr>
          <p:spPr>
            <a:xfrm>
              <a:off x="2975859" y="4368383"/>
              <a:ext cx="3199500" cy="0"/>
            </a:xfrm>
            <a:prstGeom prst="straightConnector1">
              <a:avLst/>
            </a:prstGeom>
            <a:noFill/>
            <a:ln w="28575" cap="flat" cmpd="sng">
              <a:solidFill>
                <a:srgbClr val="E50A3B"/>
              </a:solidFill>
              <a:prstDash val="solid"/>
              <a:round/>
              <a:headEnd type="none" w="med" len="med"/>
              <a:tailEnd type="none" w="med" len="med"/>
            </a:ln>
          </p:spPr>
        </p:cxnSp>
        <p:cxnSp>
          <p:nvCxnSpPr>
            <p:cNvPr id="533" name="Google Shape;533;p58"/>
            <p:cNvCxnSpPr/>
            <p:nvPr/>
          </p:nvCxnSpPr>
          <p:spPr>
            <a:xfrm rot="-5400000">
              <a:off x="6106275" y="4368374"/>
              <a:ext cx="138000" cy="0"/>
            </a:xfrm>
            <a:prstGeom prst="straightConnector1">
              <a:avLst/>
            </a:prstGeom>
            <a:noFill/>
            <a:ln w="28575" cap="flat" cmpd="sng">
              <a:solidFill>
                <a:srgbClr val="E50A3B"/>
              </a:solidFill>
              <a:prstDash val="solid"/>
              <a:round/>
              <a:headEnd type="none" w="med" len="med"/>
              <a:tailEnd type="none" w="med" len="med"/>
            </a:ln>
          </p:spPr>
        </p:cxnSp>
      </p:grpSp>
      <p:sp>
        <p:nvSpPr>
          <p:cNvPr id="534" name="Google Shape;534;p58"/>
          <p:cNvSpPr txBox="1"/>
          <p:nvPr/>
        </p:nvSpPr>
        <p:spPr>
          <a:xfrm>
            <a:off x="1402650" y="4241700"/>
            <a:ext cx="2193300" cy="3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600" b="1">
                <a:solidFill>
                  <a:srgbClr val="E50A3B"/>
                </a:solidFill>
                <a:latin typeface="Karla"/>
                <a:ea typeface="Karla"/>
                <a:cs typeface="Karla"/>
                <a:sym typeface="Karla"/>
              </a:rPr>
              <a:t>ancho total = 180px</a:t>
            </a:r>
            <a:endParaRPr sz="1600" b="1">
              <a:solidFill>
                <a:srgbClr val="E50A3B"/>
              </a:solidFill>
              <a:latin typeface="Karla"/>
              <a:ea typeface="Karla"/>
              <a:cs typeface="Karla"/>
              <a:sym typeface="Karla"/>
            </a:endParaRPr>
          </a:p>
        </p:txBody>
      </p:sp>
      <p:sp>
        <p:nvSpPr>
          <p:cNvPr id="535" name="Google Shape;535;p58"/>
          <p:cNvSpPr txBox="1"/>
          <p:nvPr/>
        </p:nvSpPr>
        <p:spPr>
          <a:xfrm>
            <a:off x="4672500" y="1551000"/>
            <a:ext cx="3753000" cy="30000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s" sz="1500">
                <a:solidFill>
                  <a:srgbClr val="E45649"/>
                </a:solidFill>
                <a:latin typeface="Consolas"/>
                <a:ea typeface="Consolas"/>
                <a:cs typeface="Consolas"/>
                <a:sym typeface="Consolas"/>
              </a:rPr>
              <a:t>div</a:t>
            </a:r>
            <a:r>
              <a:rPr lang="es" sz="1500">
                <a:solidFill>
                  <a:srgbClr val="383A42"/>
                </a:solidFill>
                <a:latin typeface="Consolas"/>
                <a:ea typeface="Consolas"/>
                <a:cs typeface="Consolas"/>
                <a:sym typeface="Consolas"/>
              </a:rPr>
              <a:t> {</a:t>
            </a:r>
            <a:endParaRPr sz="1500">
              <a:solidFill>
                <a:srgbClr val="383A42"/>
              </a:solidFill>
              <a:latin typeface="Consolas"/>
              <a:ea typeface="Consolas"/>
              <a:cs typeface="Consolas"/>
              <a:sym typeface="Consolas"/>
            </a:endParaRPr>
          </a:p>
          <a:p>
            <a:pPr marL="0" lvl="0" indent="0" algn="l" rtl="0">
              <a:lnSpc>
                <a:spcPct val="135714"/>
              </a:lnSpc>
              <a:spcBef>
                <a:spcPts val="0"/>
              </a:spcBef>
              <a:spcAft>
                <a:spcPts val="0"/>
              </a:spcAft>
              <a:buNone/>
            </a:pPr>
            <a:r>
              <a:rPr lang="es" sz="1500">
                <a:solidFill>
                  <a:srgbClr val="383A42"/>
                </a:solidFill>
                <a:latin typeface="Consolas"/>
                <a:ea typeface="Consolas"/>
                <a:cs typeface="Consolas"/>
                <a:sym typeface="Consolas"/>
              </a:rPr>
              <a:t>    </a:t>
            </a:r>
            <a:r>
              <a:rPr lang="es" sz="1500" b="1">
                <a:solidFill>
                  <a:srgbClr val="383A42"/>
                </a:solidFill>
                <a:latin typeface="Consolas"/>
                <a:ea typeface="Consolas"/>
                <a:cs typeface="Consolas"/>
                <a:sym typeface="Consolas"/>
              </a:rPr>
              <a:t>width: </a:t>
            </a:r>
            <a:r>
              <a:rPr lang="es" sz="1500" b="1">
                <a:solidFill>
                  <a:srgbClr val="986801"/>
                </a:solidFill>
                <a:latin typeface="Consolas"/>
                <a:ea typeface="Consolas"/>
                <a:cs typeface="Consolas"/>
                <a:sym typeface="Consolas"/>
              </a:rPr>
              <a:t>150px</a:t>
            </a:r>
            <a:r>
              <a:rPr lang="es" sz="1500" b="1">
                <a:solidFill>
                  <a:srgbClr val="383A42"/>
                </a:solidFill>
                <a:latin typeface="Consolas"/>
                <a:ea typeface="Consolas"/>
                <a:cs typeface="Consolas"/>
                <a:sym typeface="Consolas"/>
              </a:rPr>
              <a:t>;</a:t>
            </a:r>
            <a:endParaRPr sz="1500" b="1">
              <a:solidFill>
                <a:srgbClr val="383A42"/>
              </a:solidFill>
              <a:latin typeface="Consolas"/>
              <a:ea typeface="Consolas"/>
              <a:cs typeface="Consolas"/>
              <a:sym typeface="Consolas"/>
            </a:endParaRPr>
          </a:p>
          <a:p>
            <a:pPr marL="0" lvl="0" indent="0" algn="l" rtl="0">
              <a:lnSpc>
                <a:spcPct val="135714"/>
              </a:lnSpc>
              <a:spcBef>
                <a:spcPts val="0"/>
              </a:spcBef>
              <a:spcAft>
                <a:spcPts val="0"/>
              </a:spcAft>
              <a:buNone/>
            </a:pPr>
            <a:r>
              <a:rPr lang="es" sz="1500">
                <a:solidFill>
                  <a:srgbClr val="383A42"/>
                </a:solidFill>
                <a:latin typeface="Consolas"/>
                <a:ea typeface="Consolas"/>
                <a:cs typeface="Consolas"/>
                <a:sym typeface="Consolas"/>
              </a:rPr>
              <a:t>    height: </a:t>
            </a:r>
            <a:r>
              <a:rPr lang="es" sz="1500">
                <a:solidFill>
                  <a:srgbClr val="986801"/>
                </a:solidFill>
                <a:latin typeface="Consolas"/>
                <a:ea typeface="Consolas"/>
                <a:cs typeface="Consolas"/>
                <a:sym typeface="Consolas"/>
              </a:rPr>
              <a:t>130px</a:t>
            </a:r>
            <a:r>
              <a:rPr lang="es" sz="1500">
                <a:solidFill>
                  <a:srgbClr val="383A42"/>
                </a:solidFill>
                <a:latin typeface="Consolas"/>
                <a:ea typeface="Consolas"/>
                <a:cs typeface="Consolas"/>
                <a:sym typeface="Consolas"/>
              </a:rPr>
              <a:t>;</a:t>
            </a:r>
            <a:endParaRPr sz="1500">
              <a:solidFill>
                <a:srgbClr val="383A42"/>
              </a:solidFill>
              <a:latin typeface="Consolas"/>
              <a:ea typeface="Consolas"/>
              <a:cs typeface="Consolas"/>
              <a:sym typeface="Consolas"/>
            </a:endParaRPr>
          </a:p>
          <a:p>
            <a:pPr marL="0" lvl="0" indent="0" algn="l" rtl="0">
              <a:lnSpc>
                <a:spcPct val="135714"/>
              </a:lnSpc>
              <a:spcBef>
                <a:spcPts val="0"/>
              </a:spcBef>
              <a:spcAft>
                <a:spcPts val="0"/>
              </a:spcAft>
              <a:buNone/>
            </a:pPr>
            <a:r>
              <a:rPr lang="es" sz="1500">
                <a:solidFill>
                  <a:srgbClr val="383A42"/>
                </a:solidFill>
                <a:latin typeface="Consolas"/>
                <a:ea typeface="Consolas"/>
                <a:cs typeface="Consolas"/>
                <a:sym typeface="Consolas"/>
              </a:rPr>
              <a:t>    padding: </a:t>
            </a:r>
            <a:r>
              <a:rPr lang="es" sz="1500">
                <a:solidFill>
                  <a:srgbClr val="986801"/>
                </a:solidFill>
                <a:latin typeface="Consolas"/>
                <a:ea typeface="Consolas"/>
                <a:cs typeface="Consolas"/>
                <a:sym typeface="Consolas"/>
              </a:rPr>
              <a:t>12px</a:t>
            </a:r>
            <a:r>
              <a:rPr lang="es" sz="1500">
                <a:solidFill>
                  <a:srgbClr val="383A42"/>
                </a:solidFill>
                <a:latin typeface="Consolas"/>
                <a:ea typeface="Consolas"/>
                <a:cs typeface="Consolas"/>
                <a:sym typeface="Consolas"/>
              </a:rPr>
              <a:t>;</a:t>
            </a:r>
            <a:endParaRPr sz="1500">
              <a:solidFill>
                <a:srgbClr val="383A42"/>
              </a:solidFill>
              <a:latin typeface="Consolas"/>
              <a:ea typeface="Consolas"/>
              <a:cs typeface="Consolas"/>
              <a:sym typeface="Consolas"/>
            </a:endParaRPr>
          </a:p>
          <a:p>
            <a:pPr marL="0" lvl="0" indent="0" algn="l" rtl="0">
              <a:lnSpc>
                <a:spcPct val="135714"/>
              </a:lnSpc>
              <a:spcBef>
                <a:spcPts val="0"/>
              </a:spcBef>
              <a:spcAft>
                <a:spcPts val="0"/>
              </a:spcAft>
              <a:buNone/>
            </a:pPr>
            <a:r>
              <a:rPr lang="es" sz="1500">
                <a:solidFill>
                  <a:srgbClr val="383A42"/>
                </a:solidFill>
                <a:latin typeface="Consolas"/>
                <a:ea typeface="Consolas"/>
                <a:cs typeface="Consolas"/>
                <a:sym typeface="Consolas"/>
              </a:rPr>
              <a:t>    border: solid </a:t>
            </a:r>
            <a:r>
              <a:rPr lang="es" sz="1500">
                <a:solidFill>
                  <a:srgbClr val="986801"/>
                </a:solidFill>
                <a:latin typeface="Consolas"/>
                <a:ea typeface="Consolas"/>
                <a:cs typeface="Consolas"/>
                <a:sym typeface="Consolas"/>
              </a:rPr>
              <a:t>3px</a:t>
            </a:r>
            <a:r>
              <a:rPr lang="es" sz="1500">
                <a:solidFill>
                  <a:srgbClr val="383A42"/>
                </a:solidFill>
                <a:latin typeface="Consolas"/>
                <a:ea typeface="Consolas"/>
                <a:cs typeface="Consolas"/>
                <a:sym typeface="Consolas"/>
              </a:rPr>
              <a:t> </a:t>
            </a:r>
            <a:r>
              <a:rPr lang="es" sz="1500">
                <a:solidFill>
                  <a:srgbClr val="986801"/>
                </a:solidFill>
                <a:latin typeface="Consolas"/>
                <a:ea typeface="Consolas"/>
                <a:cs typeface="Consolas"/>
                <a:sym typeface="Consolas"/>
              </a:rPr>
              <a:t>yellow</a:t>
            </a:r>
            <a:r>
              <a:rPr lang="es" sz="1500">
                <a:solidFill>
                  <a:srgbClr val="383A42"/>
                </a:solidFill>
                <a:latin typeface="Consolas"/>
                <a:ea typeface="Consolas"/>
                <a:cs typeface="Consolas"/>
                <a:sym typeface="Consolas"/>
              </a:rPr>
              <a:t>;</a:t>
            </a:r>
            <a:endParaRPr sz="1500">
              <a:solidFill>
                <a:srgbClr val="383A42"/>
              </a:solidFill>
              <a:latin typeface="Consolas"/>
              <a:ea typeface="Consolas"/>
              <a:cs typeface="Consolas"/>
              <a:sym typeface="Consolas"/>
            </a:endParaRPr>
          </a:p>
          <a:p>
            <a:pPr marL="0" lvl="0" indent="0" algn="l" rtl="0">
              <a:lnSpc>
                <a:spcPct val="135714"/>
              </a:lnSpc>
              <a:spcBef>
                <a:spcPts val="0"/>
              </a:spcBef>
              <a:spcAft>
                <a:spcPts val="0"/>
              </a:spcAft>
              <a:buNone/>
            </a:pPr>
            <a:r>
              <a:rPr lang="es" sz="1500">
                <a:solidFill>
                  <a:srgbClr val="383A42"/>
                </a:solidFill>
                <a:latin typeface="Consolas"/>
                <a:ea typeface="Consolas"/>
                <a:cs typeface="Consolas"/>
                <a:sym typeface="Consolas"/>
              </a:rPr>
              <a:t>    margin: </a:t>
            </a:r>
            <a:r>
              <a:rPr lang="es" sz="1500">
                <a:solidFill>
                  <a:srgbClr val="986801"/>
                </a:solidFill>
                <a:latin typeface="Consolas"/>
                <a:ea typeface="Consolas"/>
                <a:cs typeface="Consolas"/>
                <a:sym typeface="Consolas"/>
              </a:rPr>
              <a:t>15px</a:t>
            </a:r>
            <a:r>
              <a:rPr lang="es" sz="1500">
                <a:solidFill>
                  <a:srgbClr val="383A42"/>
                </a:solidFill>
                <a:latin typeface="Consolas"/>
                <a:ea typeface="Consolas"/>
                <a:cs typeface="Consolas"/>
                <a:sym typeface="Consolas"/>
              </a:rPr>
              <a:t>;</a:t>
            </a:r>
            <a:endParaRPr sz="1500">
              <a:solidFill>
                <a:srgbClr val="383A42"/>
              </a:solidFill>
              <a:latin typeface="Consolas"/>
              <a:ea typeface="Consolas"/>
              <a:cs typeface="Consolas"/>
              <a:sym typeface="Consolas"/>
            </a:endParaRPr>
          </a:p>
          <a:p>
            <a:pPr marL="0" lvl="0" indent="0" algn="l" rtl="0">
              <a:lnSpc>
                <a:spcPct val="135714"/>
              </a:lnSpc>
              <a:spcBef>
                <a:spcPts val="0"/>
              </a:spcBef>
              <a:spcAft>
                <a:spcPts val="0"/>
              </a:spcAft>
              <a:buNone/>
            </a:pPr>
            <a:r>
              <a:rPr lang="es" sz="1500">
                <a:solidFill>
                  <a:srgbClr val="383A42"/>
                </a:solidFill>
                <a:latin typeface="Consolas"/>
                <a:ea typeface="Consolas"/>
                <a:cs typeface="Consolas"/>
                <a:sym typeface="Consolas"/>
              </a:rPr>
              <a:t>    </a:t>
            </a:r>
            <a:r>
              <a:rPr lang="es" sz="1500" b="1">
                <a:solidFill>
                  <a:srgbClr val="383A42"/>
                </a:solidFill>
                <a:latin typeface="Consolas"/>
                <a:ea typeface="Consolas"/>
                <a:cs typeface="Consolas"/>
                <a:sym typeface="Consolas"/>
              </a:rPr>
              <a:t>box-sizing: border-box;</a:t>
            </a:r>
            <a:endParaRPr sz="1500" b="1">
              <a:solidFill>
                <a:srgbClr val="383A42"/>
              </a:solidFill>
              <a:latin typeface="Consolas"/>
              <a:ea typeface="Consolas"/>
              <a:cs typeface="Consolas"/>
              <a:sym typeface="Consolas"/>
            </a:endParaRPr>
          </a:p>
          <a:p>
            <a:pPr marL="0" lvl="0" indent="0" algn="l" rtl="0">
              <a:lnSpc>
                <a:spcPct val="135714"/>
              </a:lnSpc>
              <a:spcBef>
                <a:spcPts val="0"/>
              </a:spcBef>
              <a:spcAft>
                <a:spcPts val="0"/>
              </a:spcAft>
              <a:buNone/>
            </a:pPr>
            <a:r>
              <a:rPr lang="es" sz="1500">
                <a:solidFill>
                  <a:srgbClr val="383A42"/>
                </a:solidFill>
                <a:latin typeface="Consolas"/>
                <a:ea typeface="Consolas"/>
                <a:cs typeface="Consolas"/>
                <a:sym typeface="Consolas"/>
              </a:rPr>
              <a:t>}</a:t>
            </a:r>
            <a:endParaRPr sz="1500">
              <a:solidFill>
                <a:srgbClr val="383A42"/>
              </a:solidFill>
              <a:latin typeface="Consolas"/>
              <a:ea typeface="Consolas"/>
              <a:cs typeface="Consolas"/>
              <a:sym typeface="Consolas"/>
            </a:endParaRPr>
          </a:p>
        </p:txBody>
      </p:sp>
      <p:sp>
        <p:nvSpPr>
          <p:cNvPr id="536" name="Google Shape;536;p58"/>
          <p:cNvSpPr txBox="1"/>
          <p:nvPr/>
        </p:nvSpPr>
        <p:spPr>
          <a:xfrm>
            <a:off x="857688" y="3887350"/>
            <a:ext cx="3215700" cy="3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100" b="1">
                <a:solidFill>
                  <a:srgbClr val="EA9999"/>
                </a:solidFill>
                <a:latin typeface="Karla"/>
                <a:ea typeface="Karla"/>
                <a:cs typeface="Karla"/>
                <a:sym typeface="Karla"/>
              </a:rPr>
              <a:t>15px + 150px + 15px</a:t>
            </a:r>
            <a:endParaRPr sz="1100" b="1">
              <a:solidFill>
                <a:srgbClr val="EA9999"/>
              </a:solidFill>
              <a:latin typeface="Karla"/>
              <a:ea typeface="Karla"/>
              <a:cs typeface="Karla"/>
              <a:sym typeface="Karl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540"/>
        <p:cNvGrpSpPr/>
        <p:nvPr/>
      </p:nvGrpSpPr>
      <p:grpSpPr>
        <a:xfrm>
          <a:off x="0" y="0"/>
          <a:ext cx="0" cy="0"/>
          <a:chOff x="0" y="0"/>
          <a:chExt cx="0" cy="0"/>
        </a:xfrm>
      </p:grpSpPr>
      <p:sp>
        <p:nvSpPr>
          <p:cNvPr id="541" name="Google Shape;541;p59"/>
          <p:cNvSpPr txBox="1"/>
          <p:nvPr/>
        </p:nvSpPr>
        <p:spPr>
          <a:xfrm>
            <a:off x="1006375" y="1902050"/>
            <a:ext cx="5529000" cy="2030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s" sz="2800" dirty="0">
                <a:solidFill>
                  <a:schemeClr val="lt1"/>
                </a:solidFill>
                <a:latin typeface="Rajdhani" charset="0"/>
                <a:ea typeface="Open Sans Light"/>
                <a:cs typeface="Rajdhani" charset="0"/>
                <a:sym typeface="Open Sans Light"/>
              </a:rPr>
              <a:t>Es una práctica muy común asignarle </a:t>
            </a:r>
            <a:r>
              <a:rPr lang="es" sz="2800" b="1" dirty="0">
                <a:solidFill>
                  <a:schemeClr val="lt1"/>
                </a:solidFill>
                <a:latin typeface="Rajdhani" charset="0"/>
                <a:ea typeface="Open Sans"/>
                <a:cs typeface="Rajdhani" charset="0"/>
                <a:sym typeface="Open Sans"/>
              </a:rPr>
              <a:t>box-sizing: border-box</a:t>
            </a:r>
            <a:r>
              <a:rPr lang="es" sz="2800" dirty="0">
                <a:solidFill>
                  <a:schemeClr val="lt1"/>
                </a:solidFill>
                <a:latin typeface="Rajdhani" charset="0"/>
                <a:ea typeface="Open Sans Light"/>
                <a:cs typeface="Rajdhani" charset="0"/>
                <a:sym typeface="Open Sans Light"/>
              </a:rPr>
              <a:t> a todos los elementos del sitio con la siguiente línea de código:</a:t>
            </a:r>
            <a:endParaRPr sz="2800" dirty="0">
              <a:solidFill>
                <a:schemeClr val="lt1"/>
              </a:solidFill>
              <a:latin typeface="Rajdhani" charset="0"/>
              <a:ea typeface="Open Sans Light"/>
              <a:cs typeface="Rajdhani" charset="0"/>
              <a:sym typeface="Open Sans Light"/>
            </a:endParaRPr>
          </a:p>
          <a:p>
            <a:pPr marL="0" marR="0" lvl="0" indent="0" algn="l" rtl="0">
              <a:spcBef>
                <a:spcPts val="600"/>
              </a:spcBef>
              <a:spcAft>
                <a:spcPts val="0"/>
              </a:spcAft>
              <a:buNone/>
            </a:pPr>
            <a:r>
              <a:rPr lang="es" sz="2400" dirty="0">
                <a:solidFill>
                  <a:srgbClr val="E06C75"/>
                </a:solidFill>
                <a:latin typeface="Consolas"/>
                <a:ea typeface="Consolas"/>
                <a:cs typeface="Consolas"/>
                <a:sym typeface="Consolas"/>
              </a:rPr>
              <a:t>*</a:t>
            </a:r>
            <a:r>
              <a:rPr lang="es" sz="2400" dirty="0">
                <a:solidFill>
                  <a:srgbClr val="D19A66"/>
                </a:solidFill>
                <a:latin typeface="Consolas"/>
                <a:ea typeface="Consolas"/>
                <a:cs typeface="Consolas"/>
                <a:sym typeface="Consolas"/>
              </a:rPr>
              <a:t> </a:t>
            </a:r>
            <a:r>
              <a:rPr lang="es" sz="2400" dirty="0">
                <a:solidFill>
                  <a:srgbClr val="ABB2BF"/>
                </a:solidFill>
                <a:latin typeface="Consolas"/>
                <a:ea typeface="Consolas"/>
                <a:cs typeface="Consolas"/>
                <a:sym typeface="Consolas"/>
              </a:rPr>
              <a:t>{ box-sizing: </a:t>
            </a:r>
            <a:r>
              <a:rPr lang="es" sz="2400" dirty="0">
                <a:solidFill>
                  <a:srgbClr val="D19A66"/>
                </a:solidFill>
                <a:latin typeface="Consolas"/>
                <a:ea typeface="Consolas"/>
                <a:cs typeface="Consolas"/>
                <a:sym typeface="Consolas"/>
              </a:rPr>
              <a:t>border-box</a:t>
            </a:r>
            <a:r>
              <a:rPr lang="es" sz="2400" dirty="0">
                <a:solidFill>
                  <a:srgbClr val="ABB2BF"/>
                </a:solidFill>
                <a:latin typeface="Consolas"/>
                <a:ea typeface="Consolas"/>
                <a:cs typeface="Consolas"/>
                <a:sym typeface="Consolas"/>
              </a:rPr>
              <a:t> }</a:t>
            </a:r>
            <a:endParaRPr sz="2400" dirty="0">
              <a:solidFill>
                <a:schemeClr val="lt1"/>
              </a:solidFill>
              <a:latin typeface="Open Sans Light"/>
              <a:ea typeface="Open Sans Light"/>
              <a:cs typeface="Open Sans Light"/>
              <a:sym typeface="Open Sans Light"/>
            </a:endParaRPr>
          </a:p>
        </p:txBody>
      </p:sp>
      <p:sp>
        <p:nvSpPr>
          <p:cNvPr id="542" name="Google Shape;542;p59"/>
          <p:cNvSpPr/>
          <p:nvPr/>
        </p:nvSpPr>
        <p:spPr>
          <a:xfrm>
            <a:off x="6946594" y="1885847"/>
            <a:ext cx="1208834" cy="1757993"/>
          </a:xfrm>
          <a:custGeom>
            <a:avLst/>
            <a:gdLst/>
            <a:ahLst/>
            <a:cxnLst/>
            <a:rect l="l" t="t" r="r" b="b"/>
            <a:pathLst>
              <a:path w="342446" h="498015" extrusionOk="0">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3" name="Google Shape;543;p59"/>
          <p:cNvGrpSpPr/>
          <p:nvPr/>
        </p:nvGrpSpPr>
        <p:grpSpPr>
          <a:xfrm>
            <a:off x="938993" y="1408423"/>
            <a:ext cx="344969" cy="308595"/>
            <a:chOff x="3016921" y="2408750"/>
            <a:chExt cx="793216" cy="709740"/>
          </a:xfrm>
        </p:grpSpPr>
        <p:sp>
          <p:nvSpPr>
            <p:cNvPr id="544" name="Google Shape;544;p59"/>
            <p:cNvSpPr/>
            <p:nvPr/>
          </p:nvSpPr>
          <p:spPr>
            <a:xfrm>
              <a:off x="3016921" y="2408750"/>
              <a:ext cx="332591" cy="709740"/>
            </a:xfrm>
            <a:custGeom>
              <a:avLst/>
              <a:gdLst/>
              <a:ahLst/>
              <a:cxnLst/>
              <a:rect l="l" t="t" r="r" b="b"/>
              <a:pathLst>
                <a:path w="40023" h="85408" extrusionOk="0">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9"/>
            <p:cNvSpPr/>
            <p:nvPr/>
          </p:nvSpPr>
          <p:spPr>
            <a:xfrm>
              <a:off x="3477545" y="2408750"/>
              <a:ext cx="332591" cy="709740"/>
            </a:xfrm>
            <a:custGeom>
              <a:avLst/>
              <a:gdLst/>
              <a:ahLst/>
              <a:cxnLst/>
              <a:rect l="l" t="t" r="r" b="b"/>
              <a:pathLst>
                <a:path w="40023" h="85408" extrusionOk="0">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59"/>
          <p:cNvGrpSpPr/>
          <p:nvPr/>
        </p:nvGrpSpPr>
        <p:grpSpPr>
          <a:xfrm rot="10800000">
            <a:off x="6360968" y="4039448"/>
            <a:ext cx="344969" cy="308595"/>
            <a:chOff x="2965350" y="2408750"/>
            <a:chExt cx="793216" cy="709740"/>
          </a:xfrm>
        </p:grpSpPr>
        <p:sp>
          <p:nvSpPr>
            <p:cNvPr id="547" name="Google Shape;547;p59"/>
            <p:cNvSpPr/>
            <p:nvPr/>
          </p:nvSpPr>
          <p:spPr>
            <a:xfrm>
              <a:off x="2965350" y="2408750"/>
              <a:ext cx="332591" cy="709740"/>
            </a:xfrm>
            <a:custGeom>
              <a:avLst/>
              <a:gdLst/>
              <a:ahLst/>
              <a:cxnLst/>
              <a:rect l="l" t="t" r="r" b="b"/>
              <a:pathLst>
                <a:path w="40023" h="85408" extrusionOk="0">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9"/>
            <p:cNvSpPr/>
            <p:nvPr/>
          </p:nvSpPr>
          <p:spPr>
            <a:xfrm>
              <a:off x="3425975" y="2408750"/>
              <a:ext cx="332591" cy="709740"/>
            </a:xfrm>
            <a:custGeom>
              <a:avLst/>
              <a:gdLst/>
              <a:ahLst/>
              <a:cxnLst/>
              <a:rect l="l" t="t" r="r" b="b"/>
              <a:pathLst>
                <a:path w="40023" h="85408" extrusionOk="0">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9"/>
          <p:cNvSpPr txBox="1">
            <a:spLocks noGrp="1"/>
          </p:cNvSpPr>
          <p:nvPr>
            <p:ph type="title"/>
          </p:nvPr>
        </p:nvSpPr>
        <p:spPr>
          <a:xfrm>
            <a:off x="4289805" y="1256945"/>
            <a:ext cx="4058100" cy="2860200"/>
          </a:xfrm>
          <a:prstGeom prst="rect">
            <a:avLst/>
          </a:prstGeom>
        </p:spPr>
        <p:txBody>
          <a:bodyPr spcFirstLastPara="1" wrap="square" lIns="91425" tIns="91425" rIns="180000" bIns="91425" anchor="t" anchorCtr="0">
            <a:noAutofit/>
          </a:bodyPr>
          <a:lstStyle/>
          <a:p>
            <a:pPr marL="0" lvl="0" indent="0" algn="r" rtl="0">
              <a:spcBef>
                <a:spcPts val="0"/>
              </a:spcBef>
              <a:spcAft>
                <a:spcPts val="0"/>
              </a:spcAft>
              <a:buNone/>
            </a:pPr>
            <a:r>
              <a:rPr lang="es" dirty="0"/>
              <a:t>position</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2"/>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Trasladar elementos</a:t>
            </a:r>
            <a:endParaRPr sz="3000" b="1">
              <a:solidFill>
                <a:srgbClr val="434343"/>
              </a:solidFill>
              <a:latin typeface="Rajdhani"/>
              <a:ea typeface="Rajdhani"/>
              <a:cs typeface="Rajdhani"/>
              <a:sym typeface="Rajdhani"/>
            </a:endParaRPr>
          </a:p>
        </p:txBody>
      </p:sp>
      <p:sp>
        <p:nvSpPr>
          <p:cNvPr id="106" name="Google Shape;106;p32"/>
          <p:cNvSpPr txBox="1"/>
          <p:nvPr/>
        </p:nvSpPr>
        <p:spPr>
          <a:xfrm>
            <a:off x="717750" y="1176675"/>
            <a:ext cx="7707600" cy="1245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El posicionamiento nos permite trasladar un elemento desde su posición original a una nueva posición.</a:t>
            </a:r>
            <a:endParaRPr sz="1600">
              <a:solidFill>
                <a:srgbClr val="3F3F3F"/>
              </a:solidFill>
              <a:latin typeface="Open Sans"/>
              <a:ea typeface="Open Sans"/>
              <a:cs typeface="Open Sans"/>
              <a:sym typeface="Open Sans"/>
            </a:endParaRPr>
          </a:p>
          <a:p>
            <a:pPr marL="0" lvl="0" indent="0" algn="l" rtl="0">
              <a:spcBef>
                <a:spcPts val="1000"/>
              </a:spcBef>
              <a:spcAft>
                <a:spcPts val="0"/>
              </a:spcAft>
              <a:buNone/>
            </a:pPr>
            <a:r>
              <a:rPr lang="es" sz="1600">
                <a:solidFill>
                  <a:srgbClr val="3F3F3F"/>
                </a:solidFill>
                <a:latin typeface="Open Sans"/>
                <a:ea typeface="Open Sans"/>
                <a:cs typeface="Open Sans"/>
                <a:sym typeface="Open Sans"/>
              </a:rPr>
              <a:t>También nos permite superponer elementos.</a:t>
            </a:r>
            <a:endParaRPr sz="1600">
              <a:solidFill>
                <a:srgbClr val="3F3F3F"/>
              </a:solidFill>
              <a:latin typeface="Open Sans"/>
              <a:ea typeface="Open Sans"/>
              <a:cs typeface="Open Sans"/>
              <a:sym typeface="Open Sans"/>
            </a:endParaRPr>
          </a:p>
        </p:txBody>
      </p:sp>
      <p:pic>
        <p:nvPicPr>
          <p:cNvPr id="1026" name="Picture 2"/>
          <p:cNvPicPr>
            <a:picLocks noChangeAspect="1" noChangeArrowheads="1"/>
          </p:cNvPicPr>
          <p:nvPr/>
        </p:nvPicPr>
        <p:blipFill>
          <a:blip r:embed="rId3"/>
          <a:srcRect/>
          <a:stretch>
            <a:fillRect/>
          </a:stretch>
        </p:blipFill>
        <p:spPr bwMode="auto">
          <a:xfrm>
            <a:off x="1000100" y="2500312"/>
            <a:ext cx="6248400" cy="18288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3"/>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Puntos de referencia</a:t>
            </a:r>
            <a:endParaRPr sz="3000" b="1">
              <a:solidFill>
                <a:srgbClr val="434343"/>
              </a:solidFill>
              <a:latin typeface="Rajdhani"/>
              <a:ea typeface="Rajdhani"/>
              <a:cs typeface="Rajdhani"/>
              <a:sym typeface="Rajdhani"/>
            </a:endParaRPr>
          </a:p>
        </p:txBody>
      </p:sp>
      <p:sp>
        <p:nvSpPr>
          <p:cNvPr id="113" name="Google Shape;113;p33"/>
          <p:cNvSpPr txBox="1"/>
          <p:nvPr/>
        </p:nvSpPr>
        <p:spPr>
          <a:xfrm>
            <a:off x="717750" y="1176675"/>
            <a:ext cx="7707600" cy="11142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Cada uno de los elementos de nuestra página web tiene cuatro puntos de referencia y esos son sus costados: </a:t>
            </a:r>
            <a:r>
              <a:rPr lang="es" sz="1600" b="1">
                <a:solidFill>
                  <a:srgbClr val="3F3F3F"/>
                </a:solidFill>
                <a:latin typeface="Open Sans"/>
                <a:ea typeface="Open Sans"/>
                <a:cs typeface="Open Sans"/>
                <a:sym typeface="Open Sans"/>
              </a:rPr>
              <a:t>superior, derecho, inferior e izquierdo</a:t>
            </a:r>
            <a:r>
              <a:rPr lang="es" sz="1600">
                <a:solidFill>
                  <a:srgbClr val="3F3F3F"/>
                </a:solidFill>
                <a:latin typeface="Open Sans"/>
                <a:ea typeface="Open Sans"/>
                <a:cs typeface="Open Sans"/>
                <a:sym typeface="Open Sans"/>
              </a:rPr>
              <a:t>. En CSS serán </a:t>
            </a:r>
            <a:r>
              <a:rPr lang="es" sz="1600" b="1">
                <a:solidFill>
                  <a:srgbClr val="3F3F3F"/>
                </a:solidFill>
                <a:latin typeface="Open Sans"/>
                <a:ea typeface="Open Sans"/>
                <a:cs typeface="Open Sans"/>
                <a:sym typeface="Open Sans"/>
              </a:rPr>
              <a:t>top</a:t>
            </a:r>
            <a:r>
              <a:rPr lang="es" sz="1600">
                <a:solidFill>
                  <a:srgbClr val="3F3F3F"/>
                </a:solidFill>
                <a:latin typeface="Open Sans"/>
                <a:ea typeface="Open Sans"/>
                <a:cs typeface="Open Sans"/>
                <a:sym typeface="Open Sans"/>
              </a:rPr>
              <a:t>, </a:t>
            </a:r>
            <a:r>
              <a:rPr lang="es" sz="1600" b="1">
                <a:solidFill>
                  <a:srgbClr val="3F3F3F"/>
                </a:solidFill>
                <a:latin typeface="Open Sans"/>
                <a:ea typeface="Open Sans"/>
                <a:cs typeface="Open Sans"/>
                <a:sym typeface="Open Sans"/>
              </a:rPr>
              <a:t>right</a:t>
            </a:r>
            <a:r>
              <a:rPr lang="es" sz="1600">
                <a:solidFill>
                  <a:srgbClr val="3F3F3F"/>
                </a:solidFill>
                <a:latin typeface="Open Sans"/>
                <a:ea typeface="Open Sans"/>
                <a:cs typeface="Open Sans"/>
                <a:sym typeface="Open Sans"/>
              </a:rPr>
              <a:t>, </a:t>
            </a:r>
            <a:r>
              <a:rPr lang="es" sz="1600" b="1">
                <a:solidFill>
                  <a:srgbClr val="3F3F3F"/>
                </a:solidFill>
                <a:latin typeface="Open Sans"/>
                <a:ea typeface="Open Sans"/>
                <a:cs typeface="Open Sans"/>
                <a:sym typeface="Open Sans"/>
              </a:rPr>
              <a:t>bottom</a:t>
            </a:r>
            <a:r>
              <a:rPr lang="es" sz="1600">
                <a:solidFill>
                  <a:srgbClr val="3F3F3F"/>
                </a:solidFill>
                <a:latin typeface="Open Sans"/>
                <a:ea typeface="Open Sans"/>
                <a:cs typeface="Open Sans"/>
                <a:sym typeface="Open Sans"/>
              </a:rPr>
              <a:t> y </a:t>
            </a:r>
            <a:r>
              <a:rPr lang="es" sz="1600" b="1">
                <a:solidFill>
                  <a:srgbClr val="3F3F3F"/>
                </a:solidFill>
                <a:latin typeface="Open Sans"/>
                <a:ea typeface="Open Sans"/>
                <a:cs typeface="Open Sans"/>
                <a:sym typeface="Open Sans"/>
              </a:rPr>
              <a:t>left</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p:txBody>
      </p:sp>
      <p:pic>
        <p:nvPicPr>
          <p:cNvPr id="114" name="Google Shape;114;p33"/>
          <p:cNvPicPr preferRelativeResize="0"/>
          <p:nvPr/>
        </p:nvPicPr>
        <p:blipFill>
          <a:blip r:embed="rId3">
            <a:alphaModFix/>
          </a:blip>
          <a:stretch>
            <a:fillRect/>
          </a:stretch>
        </p:blipFill>
        <p:spPr>
          <a:xfrm>
            <a:off x="809175" y="2187925"/>
            <a:ext cx="7524750" cy="219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3"/>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Modelo de caja</a:t>
            </a:r>
            <a:endParaRPr sz="3000" b="1">
              <a:solidFill>
                <a:srgbClr val="434343"/>
              </a:solidFill>
              <a:latin typeface="Rajdhani"/>
              <a:ea typeface="Rajdhani"/>
              <a:cs typeface="Rajdhani"/>
              <a:sym typeface="Rajdhani"/>
            </a:endParaRPr>
          </a:p>
        </p:txBody>
      </p:sp>
      <p:sp>
        <p:nvSpPr>
          <p:cNvPr id="118" name="Google Shape;118;p33"/>
          <p:cNvSpPr txBox="1"/>
          <p:nvPr/>
        </p:nvSpPr>
        <p:spPr>
          <a:xfrm>
            <a:off x="714348" y="1142990"/>
            <a:ext cx="7707600" cy="1245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Clr>
                <a:schemeClr val="dk1"/>
              </a:buClr>
              <a:buSzPts val="1100"/>
              <a:buFont typeface="Arial"/>
              <a:buNone/>
            </a:pPr>
            <a:r>
              <a:rPr lang="es" sz="1600" dirty="0">
                <a:solidFill>
                  <a:srgbClr val="3F3F3F"/>
                </a:solidFill>
                <a:latin typeface="Open Sans"/>
                <a:ea typeface="Open Sans"/>
                <a:cs typeface="Open Sans"/>
                <a:sym typeface="Open Sans"/>
              </a:rPr>
              <a:t>Cada elemento en HTML es una caja, y esas cajas se componen de márgenes (margin), bordes (border), relleno (padding) y finalmente el contenido (content).</a:t>
            </a:r>
            <a:endParaRPr sz="1600" dirty="0">
              <a:solidFill>
                <a:srgbClr val="3F3F3F"/>
              </a:solidFill>
              <a:latin typeface="Open Sans"/>
              <a:ea typeface="Open Sans"/>
              <a:cs typeface="Open Sans"/>
              <a:sym typeface="Open Sans"/>
            </a:endParaRPr>
          </a:p>
          <a:p>
            <a:pPr marL="0" lvl="0" indent="0" algn="l" rtl="0">
              <a:spcBef>
                <a:spcPts val="1000"/>
              </a:spcBef>
              <a:spcAft>
                <a:spcPts val="0"/>
              </a:spcAft>
              <a:buNone/>
            </a:pPr>
            <a:r>
              <a:rPr lang="es" sz="1600" dirty="0">
                <a:solidFill>
                  <a:srgbClr val="3F3F3F"/>
                </a:solidFill>
                <a:latin typeface="Open Sans"/>
                <a:ea typeface="Open Sans"/>
                <a:cs typeface="Open Sans"/>
                <a:sym typeface="Open Sans"/>
              </a:rPr>
              <a:t>Mediante CSS podemos manipular todas estas propiedades para cambiar la apariencia de cada elemento. A su vez, estas propiedades pueden aplicarse de manera diferente a los cuatro lados de cada caja (top, right, bottom y left).</a:t>
            </a:r>
            <a:endParaRPr sz="1600" dirty="0">
              <a:solidFill>
                <a:srgbClr val="3F3F3F"/>
              </a:solidFill>
              <a:latin typeface="Open Sans"/>
              <a:ea typeface="Open Sans"/>
              <a:cs typeface="Open Sans"/>
              <a:sym typeface="Open Sans"/>
            </a:endParaRPr>
          </a:p>
          <a:p>
            <a:pPr marL="0" lvl="0" indent="0" algn="l" rtl="0">
              <a:spcBef>
                <a:spcPts val="1000"/>
              </a:spcBef>
              <a:spcAft>
                <a:spcPts val="0"/>
              </a:spcAft>
              <a:buNone/>
            </a:pPr>
            <a:r>
              <a:rPr lang="es" sz="1600" dirty="0">
                <a:solidFill>
                  <a:srgbClr val="3F3F3F"/>
                </a:solidFill>
                <a:latin typeface="Open Sans"/>
                <a:ea typeface="Open Sans"/>
                <a:cs typeface="Open Sans"/>
                <a:sym typeface="Open Sans"/>
              </a:rPr>
              <a:t>Muchas de las propiedades solo aplican a elementos de bloque o semibloque.</a:t>
            </a:r>
            <a:endParaRPr sz="1600" dirty="0">
              <a:solidFill>
                <a:srgbClr val="3F3F3F"/>
              </a:solidFill>
              <a:latin typeface="Open Sans"/>
              <a:ea typeface="Open Sans"/>
              <a:cs typeface="Open Sans"/>
              <a:sym typeface="Open Sans"/>
            </a:endParaRPr>
          </a:p>
        </p:txBody>
      </p:sp>
      <p:sp>
        <p:nvSpPr>
          <p:cNvPr id="119" name="Google Shape;119;p33"/>
          <p:cNvSpPr/>
          <p:nvPr/>
        </p:nvSpPr>
        <p:spPr>
          <a:xfrm>
            <a:off x="1838613" y="3304700"/>
            <a:ext cx="2700000" cy="1440000"/>
          </a:xfrm>
          <a:prstGeom prst="rect">
            <a:avLst/>
          </a:prstGeom>
          <a:solidFill>
            <a:srgbClr val="F6B26B"/>
          </a:solidFill>
          <a:ln>
            <a:noFill/>
          </a:ln>
        </p:spPr>
        <p:txBody>
          <a:bodyPr spcFirstLastPara="1" wrap="square" lIns="72000" tIns="72000" rIns="36000" bIns="36000" anchor="t" anchorCtr="0">
            <a:noAutofit/>
          </a:bodyPr>
          <a:lstStyle/>
          <a:p>
            <a:pPr marL="0" lvl="0" indent="0" algn="l" rtl="0">
              <a:spcBef>
                <a:spcPts val="0"/>
              </a:spcBef>
              <a:spcAft>
                <a:spcPts val="0"/>
              </a:spcAft>
              <a:buNone/>
            </a:pPr>
            <a:r>
              <a:rPr lang="es" sz="1000">
                <a:latin typeface="Open Sans"/>
                <a:ea typeface="Open Sans"/>
                <a:cs typeface="Open Sans"/>
                <a:sym typeface="Open Sans"/>
              </a:rPr>
              <a:t>margin</a:t>
            </a:r>
            <a:endParaRPr sz="1000">
              <a:latin typeface="Open Sans"/>
              <a:ea typeface="Open Sans"/>
              <a:cs typeface="Open Sans"/>
              <a:sym typeface="Open Sans"/>
            </a:endParaRPr>
          </a:p>
        </p:txBody>
      </p:sp>
      <p:sp>
        <p:nvSpPr>
          <p:cNvPr id="120" name="Google Shape;120;p33"/>
          <p:cNvSpPr/>
          <p:nvPr/>
        </p:nvSpPr>
        <p:spPr>
          <a:xfrm>
            <a:off x="1958538" y="3581025"/>
            <a:ext cx="2520000" cy="1080000"/>
          </a:xfrm>
          <a:prstGeom prst="rect">
            <a:avLst/>
          </a:prstGeom>
          <a:solidFill>
            <a:srgbClr val="FFD966"/>
          </a:solidFill>
          <a:ln>
            <a:noFill/>
          </a:ln>
        </p:spPr>
        <p:txBody>
          <a:bodyPr spcFirstLastPara="1" wrap="square" lIns="72000" tIns="72000" rIns="36000" bIns="36000" anchor="t" anchorCtr="0">
            <a:noAutofit/>
          </a:bodyPr>
          <a:lstStyle/>
          <a:p>
            <a:pPr marL="0" lvl="0" indent="0" algn="l" rtl="0">
              <a:spcBef>
                <a:spcPts val="0"/>
              </a:spcBef>
              <a:spcAft>
                <a:spcPts val="0"/>
              </a:spcAft>
              <a:buNone/>
            </a:pPr>
            <a:r>
              <a:rPr lang="es" sz="1000">
                <a:latin typeface="Open Sans"/>
                <a:ea typeface="Open Sans"/>
                <a:cs typeface="Open Sans"/>
                <a:sym typeface="Open Sans"/>
              </a:rPr>
              <a:t>border</a:t>
            </a:r>
            <a:endParaRPr sz="1000">
              <a:latin typeface="Open Sans"/>
              <a:ea typeface="Open Sans"/>
              <a:cs typeface="Open Sans"/>
              <a:sym typeface="Open Sans"/>
            </a:endParaRPr>
          </a:p>
        </p:txBody>
      </p:sp>
      <p:sp>
        <p:nvSpPr>
          <p:cNvPr id="121" name="Google Shape;121;p33"/>
          <p:cNvSpPr/>
          <p:nvPr/>
        </p:nvSpPr>
        <p:spPr>
          <a:xfrm>
            <a:off x="2048538" y="3864825"/>
            <a:ext cx="2340000" cy="720000"/>
          </a:xfrm>
          <a:prstGeom prst="rect">
            <a:avLst/>
          </a:prstGeom>
          <a:solidFill>
            <a:srgbClr val="93C47D"/>
          </a:solidFill>
          <a:ln>
            <a:noFill/>
          </a:ln>
        </p:spPr>
        <p:txBody>
          <a:bodyPr spcFirstLastPara="1" wrap="square" lIns="72000" tIns="72000" rIns="36000" bIns="36000" anchor="t" anchorCtr="0">
            <a:noAutofit/>
          </a:bodyPr>
          <a:lstStyle/>
          <a:p>
            <a:pPr marL="0" lvl="0" indent="0" algn="l" rtl="0">
              <a:spcBef>
                <a:spcPts val="0"/>
              </a:spcBef>
              <a:spcAft>
                <a:spcPts val="0"/>
              </a:spcAft>
              <a:buNone/>
            </a:pPr>
            <a:r>
              <a:rPr lang="es" sz="1000">
                <a:latin typeface="Open Sans"/>
                <a:ea typeface="Open Sans"/>
                <a:cs typeface="Open Sans"/>
                <a:sym typeface="Open Sans"/>
              </a:rPr>
              <a:t>padding</a:t>
            </a:r>
            <a:endParaRPr sz="1000">
              <a:latin typeface="Open Sans"/>
              <a:ea typeface="Open Sans"/>
              <a:cs typeface="Open Sans"/>
              <a:sym typeface="Open Sans"/>
            </a:endParaRPr>
          </a:p>
        </p:txBody>
      </p:sp>
      <p:sp>
        <p:nvSpPr>
          <p:cNvPr id="122" name="Google Shape;122;p33"/>
          <p:cNvSpPr/>
          <p:nvPr/>
        </p:nvSpPr>
        <p:spPr>
          <a:xfrm>
            <a:off x="2138538" y="4148625"/>
            <a:ext cx="2160000" cy="360000"/>
          </a:xfrm>
          <a:prstGeom prst="rect">
            <a:avLst/>
          </a:prstGeom>
          <a:solidFill>
            <a:srgbClr val="6D9EEB"/>
          </a:solidFill>
          <a:ln>
            <a:noFill/>
          </a:ln>
        </p:spPr>
        <p:txBody>
          <a:bodyPr spcFirstLastPara="1" wrap="square" lIns="72000" tIns="72000" rIns="36000" bIns="36000" anchor="t" anchorCtr="0">
            <a:noAutofit/>
          </a:bodyPr>
          <a:lstStyle/>
          <a:p>
            <a:pPr marL="0" lvl="0" indent="0" algn="l" rtl="0">
              <a:spcBef>
                <a:spcPts val="0"/>
              </a:spcBef>
              <a:spcAft>
                <a:spcPts val="0"/>
              </a:spcAft>
              <a:buNone/>
            </a:pPr>
            <a:r>
              <a:rPr lang="es" sz="1000">
                <a:latin typeface="Open Sans"/>
                <a:ea typeface="Open Sans"/>
                <a:cs typeface="Open Sans"/>
                <a:sym typeface="Open Sans"/>
              </a:rPr>
              <a:t>content</a:t>
            </a:r>
            <a:endParaRPr sz="1000">
              <a:latin typeface="Open Sans"/>
              <a:ea typeface="Open Sans"/>
              <a:cs typeface="Open Sans"/>
              <a:sym typeface="Open Sans"/>
            </a:endParaRPr>
          </a:p>
        </p:txBody>
      </p:sp>
      <p:sp>
        <p:nvSpPr>
          <p:cNvPr id="123" name="Google Shape;123;p33"/>
          <p:cNvSpPr/>
          <p:nvPr/>
        </p:nvSpPr>
        <p:spPr>
          <a:xfrm>
            <a:off x="5947838" y="3428625"/>
            <a:ext cx="1080000" cy="1080000"/>
          </a:xfrm>
          <a:prstGeom prst="rect">
            <a:avLst/>
          </a:prstGeom>
          <a:solidFill>
            <a:srgbClr val="F6B26B"/>
          </a:solidFill>
          <a:ln>
            <a:noFill/>
          </a:ln>
        </p:spPr>
        <p:txBody>
          <a:bodyPr spcFirstLastPara="1" wrap="square" lIns="72000" tIns="72000" rIns="36000" bIns="36000" anchor="ctr" anchorCtr="0">
            <a:noAutofit/>
          </a:bodyPr>
          <a:lstStyle/>
          <a:p>
            <a:pPr marL="0" lvl="0" indent="0" algn="ctr" rtl="0">
              <a:spcBef>
                <a:spcPts val="0"/>
              </a:spcBef>
              <a:spcAft>
                <a:spcPts val="0"/>
              </a:spcAft>
              <a:buNone/>
            </a:pPr>
            <a:r>
              <a:rPr lang="es" sz="1000">
                <a:latin typeface="Open Sans"/>
                <a:ea typeface="Open Sans"/>
                <a:cs typeface="Open Sans"/>
                <a:sym typeface="Open Sans"/>
              </a:rPr>
              <a:t>elemento </a:t>
            </a:r>
            <a:endParaRPr sz="1000">
              <a:latin typeface="Open Sans"/>
              <a:ea typeface="Open Sans"/>
              <a:cs typeface="Open Sans"/>
              <a:sym typeface="Open Sans"/>
            </a:endParaRPr>
          </a:p>
          <a:p>
            <a:pPr marL="0" lvl="0" indent="0" algn="ctr" rtl="0">
              <a:spcBef>
                <a:spcPts val="0"/>
              </a:spcBef>
              <a:spcAft>
                <a:spcPts val="0"/>
              </a:spcAft>
              <a:buNone/>
            </a:pPr>
            <a:r>
              <a:rPr lang="es" sz="1000">
                <a:latin typeface="Open Sans"/>
                <a:ea typeface="Open Sans"/>
                <a:cs typeface="Open Sans"/>
                <a:sym typeface="Open Sans"/>
              </a:rPr>
              <a:t>HTML</a:t>
            </a:r>
            <a:endParaRPr sz="1000">
              <a:latin typeface="Open Sans"/>
              <a:ea typeface="Open Sans"/>
              <a:cs typeface="Open Sans"/>
              <a:sym typeface="Open Sans"/>
            </a:endParaRPr>
          </a:p>
        </p:txBody>
      </p:sp>
      <p:sp>
        <p:nvSpPr>
          <p:cNvPr id="124" name="Google Shape;124;p33"/>
          <p:cNvSpPr/>
          <p:nvPr/>
        </p:nvSpPr>
        <p:spPr>
          <a:xfrm>
            <a:off x="5947838" y="3158625"/>
            <a:ext cx="1080000" cy="270000"/>
          </a:xfrm>
          <a:prstGeom prst="rect">
            <a:avLst/>
          </a:prstGeom>
          <a:noFill/>
          <a:ln>
            <a:noFill/>
          </a:ln>
        </p:spPr>
        <p:txBody>
          <a:bodyPr spcFirstLastPara="1" wrap="square" lIns="72000" tIns="72000" rIns="36000" bIns="36000" anchor="ctr" anchorCtr="0">
            <a:noAutofit/>
          </a:bodyPr>
          <a:lstStyle/>
          <a:p>
            <a:pPr marL="0" lvl="0" indent="0" algn="ctr" rtl="0">
              <a:spcBef>
                <a:spcPts val="0"/>
              </a:spcBef>
              <a:spcAft>
                <a:spcPts val="0"/>
              </a:spcAft>
              <a:buNone/>
            </a:pPr>
            <a:r>
              <a:rPr lang="es" sz="1000">
                <a:latin typeface="Open Sans"/>
                <a:ea typeface="Open Sans"/>
                <a:cs typeface="Open Sans"/>
                <a:sym typeface="Open Sans"/>
              </a:rPr>
              <a:t>top</a:t>
            </a:r>
            <a:endParaRPr sz="1000">
              <a:latin typeface="Open Sans"/>
              <a:ea typeface="Open Sans"/>
              <a:cs typeface="Open Sans"/>
              <a:sym typeface="Open Sans"/>
            </a:endParaRPr>
          </a:p>
        </p:txBody>
      </p:sp>
      <p:sp>
        <p:nvSpPr>
          <p:cNvPr id="125" name="Google Shape;125;p33"/>
          <p:cNvSpPr/>
          <p:nvPr/>
        </p:nvSpPr>
        <p:spPr>
          <a:xfrm>
            <a:off x="5947838" y="4508625"/>
            <a:ext cx="1080000" cy="270000"/>
          </a:xfrm>
          <a:prstGeom prst="rect">
            <a:avLst/>
          </a:prstGeom>
          <a:noFill/>
          <a:ln>
            <a:noFill/>
          </a:ln>
        </p:spPr>
        <p:txBody>
          <a:bodyPr spcFirstLastPara="1" wrap="square" lIns="72000" tIns="72000" rIns="36000" bIns="36000" anchor="ctr" anchorCtr="0">
            <a:noAutofit/>
          </a:bodyPr>
          <a:lstStyle/>
          <a:p>
            <a:pPr marL="0" lvl="0" indent="0" algn="ctr" rtl="0">
              <a:spcBef>
                <a:spcPts val="0"/>
              </a:spcBef>
              <a:spcAft>
                <a:spcPts val="0"/>
              </a:spcAft>
              <a:buNone/>
            </a:pPr>
            <a:r>
              <a:rPr lang="es" sz="1000">
                <a:latin typeface="Open Sans"/>
                <a:ea typeface="Open Sans"/>
                <a:cs typeface="Open Sans"/>
                <a:sym typeface="Open Sans"/>
              </a:rPr>
              <a:t>bottom</a:t>
            </a:r>
            <a:endParaRPr sz="1000">
              <a:latin typeface="Open Sans"/>
              <a:ea typeface="Open Sans"/>
              <a:cs typeface="Open Sans"/>
              <a:sym typeface="Open Sans"/>
            </a:endParaRPr>
          </a:p>
        </p:txBody>
      </p:sp>
      <p:sp>
        <p:nvSpPr>
          <p:cNvPr id="126" name="Google Shape;126;p33"/>
          <p:cNvSpPr/>
          <p:nvPr/>
        </p:nvSpPr>
        <p:spPr>
          <a:xfrm rot="-5400000">
            <a:off x="5280738" y="3833625"/>
            <a:ext cx="1080000" cy="270000"/>
          </a:xfrm>
          <a:prstGeom prst="rect">
            <a:avLst/>
          </a:prstGeom>
          <a:noFill/>
          <a:ln>
            <a:noFill/>
          </a:ln>
        </p:spPr>
        <p:txBody>
          <a:bodyPr spcFirstLastPara="1" wrap="square" lIns="72000" tIns="72000" rIns="36000" bIns="36000" anchor="ctr" anchorCtr="0">
            <a:noAutofit/>
          </a:bodyPr>
          <a:lstStyle/>
          <a:p>
            <a:pPr marL="0" lvl="0" indent="0" algn="ctr" rtl="0">
              <a:spcBef>
                <a:spcPts val="0"/>
              </a:spcBef>
              <a:spcAft>
                <a:spcPts val="0"/>
              </a:spcAft>
              <a:buNone/>
            </a:pPr>
            <a:r>
              <a:rPr lang="es" sz="1000">
                <a:latin typeface="Open Sans"/>
                <a:ea typeface="Open Sans"/>
                <a:cs typeface="Open Sans"/>
                <a:sym typeface="Open Sans"/>
              </a:rPr>
              <a:t>left</a:t>
            </a:r>
            <a:endParaRPr sz="1000">
              <a:latin typeface="Open Sans"/>
              <a:ea typeface="Open Sans"/>
              <a:cs typeface="Open Sans"/>
              <a:sym typeface="Open Sans"/>
            </a:endParaRPr>
          </a:p>
        </p:txBody>
      </p:sp>
      <p:sp>
        <p:nvSpPr>
          <p:cNvPr id="127" name="Google Shape;127;p33"/>
          <p:cNvSpPr/>
          <p:nvPr/>
        </p:nvSpPr>
        <p:spPr>
          <a:xfrm rot="-5400000">
            <a:off x="6630388" y="3833625"/>
            <a:ext cx="1080000" cy="270000"/>
          </a:xfrm>
          <a:prstGeom prst="rect">
            <a:avLst/>
          </a:prstGeom>
          <a:noFill/>
          <a:ln>
            <a:noFill/>
          </a:ln>
        </p:spPr>
        <p:txBody>
          <a:bodyPr spcFirstLastPara="1" wrap="square" lIns="72000" tIns="72000" rIns="36000" bIns="36000" anchor="ctr" anchorCtr="0">
            <a:noAutofit/>
          </a:bodyPr>
          <a:lstStyle/>
          <a:p>
            <a:pPr marL="0" lvl="0" indent="0" algn="ctr" rtl="0">
              <a:spcBef>
                <a:spcPts val="0"/>
              </a:spcBef>
              <a:spcAft>
                <a:spcPts val="0"/>
              </a:spcAft>
              <a:buNone/>
            </a:pPr>
            <a:r>
              <a:rPr lang="es" sz="1000">
                <a:latin typeface="Open Sans"/>
                <a:ea typeface="Open Sans"/>
                <a:cs typeface="Open Sans"/>
                <a:sym typeface="Open Sans"/>
              </a:rPr>
              <a:t>right</a:t>
            </a:r>
            <a:endParaRPr sz="1000">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4"/>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Puntos de referencia</a:t>
            </a:r>
            <a:endParaRPr sz="3000" b="1">
              <a:solidFill>
                <a:srgbClr val="434343"/>
              </a:solidFill>
              <a:latin typeface="Rajdhani"/>
              <a:ea typeface="Rajdhani"/>
              <a:cs typeface="Rajdhani"/>
              <a:sym typeface="Rajdhani"/>
            </a:endParaRPr>
          </a:p>
        </p:txBody>
      </p:sp>
      <p:sp>
        <p:nvSpPr>
          <p:cNvPr id="120" name="Google Shape;120;p34"/>
          <p:cNvSpPr txBox="1"/>
          <p:nvPr/>
        </p:nvSpPr>
        <p:spPr>
          <a:xfrm>
            <a:off x="717750" y="1176675"/>
            <a:ext cx="7707600" cy="9318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Cuando desplazamos un elemento tomando un costado como referencia, </a:t>
            </a:r>
            <a:r>
              <a:rPr lang="es" sz="1600" b="1">
                <a:solidFill>
                  <a:srgbClr val="3F3F3F"/>
                </a:solidFill>
                <a:latin typeface="Open Sans"/>
                <a:ea typeface="Open Sans"/>
                <a:cs typeface="Open Sans"/>
                <a:sym typeface="Open Sans"/>
              </a:rPr>
              <a:t>empujaremos</a:t>
            </a:r>
            <a:r>
              <a:rPr lang="es" sz="1600">
                <a:solidFill>
                  <a:srgbClr val="3F3F3F"/>
                </a:solidFill>
                <a:latin typeface="Open Sans"/>
                <a:ea typeface="Open Sans"/>
                <a:cs typeface="Open Sans"/>
                <a:sym typeface="Open Sans"/>
              </a:rPr>
              <a:t> el elemento si el número es </a:t>
            </a:r>
            <a:r>
              <a:rPr lang="es" sz="1600" b="1">
                <a:solidFill>
                  <a:srgbClr val="3F3F3F"/>
                </a:solidFill>
                <a:latin typeface="Open Sans"/>
                <a:ea typeface="Open Sans"/>
                <a:cs typeface="Open Sans"/>
                <a:sym typeface="Open Sans"/>
              </a:rPr>
              <a:t>positivo</a:t>
            </a:r>
            <a:r>
              <a:rPr lang="es" sz="1600">
                <a:solidFill>
                  <a:srgbClr val="3F3F3F"/>
                </a:solidFill>
                <a:latin typeface="Open Sans"/>
                <a:ea typeface="Open Sans"/>
                <a:cs typeface="Open Sans"/>
                <a:sym typeface="Open Sans"/>
              </a:rPr>
              <a:t> o </a:t>
            </a:r>
            <a:r>
              <a:rPr lang="es" sz="1600" b="1">
                <a:solidFill>
                  <a:srgbClr val="3F3F3F"/>
                </a:solidFill>
                <a:latin typeface="Open Sans"/>
                <a:ea typeface="Open Sans"/>
                <a:cs typeface="Open Sans"/>
                <a:sym typeface="Open Sans"/>
              </a:rPr>
              <a:t>tiraremos</a:t>
            </a:r>
            <a:r>
              <a:rPr lang="es" sz="1600">
                <a:solidFill>
                  <a:srgbClr val="3F3F3F"/>
                </a:solidFill>
                <a:latin typeface="Open Sans"/>
                <a:ea typeface="Open Sans"/>
                <a:cs typeface="Open Sans"/>
                <a:sym typeface="Open Sans"/>
              </a:rPr>
              <a:t> de él si el número es </a:t>
            </a:r>
            <a:r>
              <a:rPr lang="es" sz="1600" b="1">
                <a:solidFill>
                  <a:srgbClr val="3F3F3F"/>
                </a:solidFill>
                <a:latin typeface="Open Sans"/>
                <a:ea typeface="Open Sans"/>
                <a:cs typeface="Open Sans"/>
                <a:sym typeface="Open Sans"/>
              </a:rPr>
              <a:t>negativo</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p:txBody>
      </p:sp>
      <p:pic>
        <p:nvPicPr>
          <p:cNvPr id="121" name="Google Shape;121;p34"/>
          <p:cNvPicPr preferRelativeResize="0"/>
          <p:nvPr/>
        </p:nvPicPr>
        <p:blipFill>
          <a:blip r:embed="rId3">
            <a:alphaModFix/>
          </a:blip>
          <a:stretch>
            <a:fillRect/>
          </a:stretch>
        </p:blipFill>
        <p:spPr>
          <a:xfrm>
            <a:off x="809625" y="2348125"/>
            <a:ext cx="7524750" cy="2190750"/>
          </a:xfrm>
          <a:prstGeom prst="rect">
            <a:avLst/>
          </a:prstGeom>
          <a:noFill/>
          <a:ln>
            <a:noFill/>
          </a:ln>
        </p:spPr>
      </p:pic>
      <p:cxnSp>
        <p:nvCxnSpPr>
          <p:cNvPr id="122" name="Google Shape;122;p34"/>
          <p:cNvCxnSpPr/>
          <p:nvPr/>
        </p:nvCxnSpPr>
        <p:spPr>
          <a:xfrm>
            <a:off x="4072850" y="2944300"/>
            <a:ext cx="0" cy="998400"/>
          </a:xfrm>
          <a:prstGeom prst="straightConnector1">
            <a:avLst/>
          </a:prstGeom>
          <a:noFill/>
          <a:ln w="38100" cap="flat" cmpd="sng">
            <a:solidFill>
              <a:srgbClr val="EC183F"/>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Shape 126"/>
        <p:cNvGrpSpPr/>
        <p:nvPr/>
      </p:nvGrpSpPr>
      <p:grpSpPr>
        <a:xfrm>
          <a:off x="0" y="0"/>
          <a:ext cx="0" cy="0"/>
          <a:chOff x="0" y="0"/>
          <a:chExt cx="0" cy="0"/>
        </a:xfrm>
      </p:grpSpPr>
      <p:sp>
        <p:nvSpPr>
          <p:cNvPr id="127" name="Google Shape;127;p35"/>
          <p:cNvSpPr txBox="1"/>
          <p:nvPr/>
        </p:nvSpPr>
        <p:spPr>
          <a:xfrm>
            <a:off x="1428728" y="-285770"/>
            <a:ext cx="6132166" cy="2378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s" sz="3700" b="1" dirty="0">
                <a:solidFill>
                  <a:schemeClr val="bg1"/>
                </a:solidFill>
                <a:latin typeface="Rajdhani"/>
                <a:ea typeface="Rajdhani"/>
                <a:cs typeface="Rajdhani"/>
                <a:sym typeface="Rajdhani"/>
              </a:rPr>
              <a:t>Posicionamiento relativo</a:t>
            </a:r>
            <a:endParaRPr sz="3700" b="1" dirty="0">
              <a:solidFill>
                <a:schemeClr val="bg1"/>
              </a:solidFill>
              <a:latin typeface="Rajdhani"/>
              <a:ea typeface="Rajdhani"/>
              <a:cs typeface="Rajdhani"/>
              <a:sym typeface="Rajdhani"/>
            </a:endParaRPr>
          </a:p>
        </p:txBody>
      </p:sp>
      <p:sp>
        <p:nvSpPr>
          <p:cNvPr id="128" name="Google Shape;128;p35"/>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endParaRPr sz="6000" b="1" dirty="0">
              <a:solidFill>
                <a:srgbClr val="FFFFFF"/>
              </a:solidFill>
              <a:latin typeface="Rajdhani"/>
              <a:ea typeface="Rajdhani"/>
              <a:cs typeface="Rajdhani"/>
              <a:sym typeface="Rajdhani"/>
            </a:endParaRPr>
          </a:p>
        </p:txBody>
      </p:sp>
      <p:pic>
        <p:nvPicPr>
          <p:cNvPr id="4100" name="Picture 4"/>
          <p:cNvPicPr>
            <a:picLocks noChangeAspect="1" noChangeArrowheads="1"/>
          </p:cNvPicPr>
          <p:nvPr/>
        </p:nvPicPr>
        <p:blipFill>
          <a:blip r:embed="rId3"/>
          <a:srcRect/>
          <a:stretch>
            <a:fillRect/>
          </a:stretch>
        </p:blipFill>
        <p:spPr bwMode="auto">
          <a:xfrm>
            <a:off x="1643042" y="1357304"/>
            <a:ext cx="5840413" cy="32766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7"/>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Posicionamiento relativo</a:t>
            </a:r>
            <a:endParaRPr sz="3000" b="1">
              <a:solidFill>
                <a:srgbClr val="434343"/>
              </a:solidFill>
              <a:latin typeface="Rajdhani"/>
              <a:ea typeface="Rajdhani"/>
              <a:cs typeface="Rajdhani"/>
              <a:sym typeface="Rajdhani"/>
            </a:endParaRPr>
          </a:p>
        </p:txBody>
      </p:sp>
      <p:sp>
        <p:nvSpPr>
          <p:cNvPr id="143" name="Google Shape;143;p37"/>
          <p:cNvSpPr txBox="1"/>
          <p:nvPr/>
        </p:nvSpPr>
        <p:spPr>
          <a:xfrm>
            <a:off x="717750" y="1176675"/>
            <a:ext cx="7707600" cy="9318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Cuando movemos una caja, el punto de referencia serán sus propios costados. Al posicionar la caja 1 de manera </a:t>
            </a:r>
            <a:r>
              <a:rPr lang="es" sz="1600" b="1">
                <a:solidFill>
                  <a:srgbClr val="3F3F3F"/>
                </a:solidFill>
                <a:latin typeface="Open Sans"/>
                <a:ea typeface="Open Sans"/>
                <a:cs typeface="Open Sans"/>
                <a:sym typeface="Open Sans"/>
              </a:rPr>
              <a:t>relativa,</a:t>
            </a:r>
            <a:r>
              <a:rPr lang="es" sz="1600">
                <a:solidFill>
                  <a:srgbClr val="3F3F3F"/>
                </a:solidFill>
                <a:latin typeface="Open Sans"/>
                <a:ea typeface="Open Sans"/>
                <a:cs typeface="Open Sans"/>
                <a:sym typeface="Open Sans"/>
              </a:rPr>
              <a:t> </a:t>
            </a:r>
            <a:r>
              <a:rPr lang="es" sz="1600" b="1">
                <a:solidFill>
                  <a:srgbClr val="3F3F3F"/>
                </a:solidFill>
                <a:latin typeface="Open Sans"/>
                <a:ea typeface="Open Sans"/>
                <a:cs typeface="Open Sans"/>
                <a:sym typeface="Open Sans"/>
              </a:rPr>
              <a:t>el espacio que ocupaba originalmente seguirá ocupado</a:t>
            </a:r>
            <a:r>
              <a:rPr lang="es" sz="1600">
                <a:solidFill>
                  <a:srgbClr val="3F3F3F"/>
                </a:solidFill>
                <a:latin typeface="Open Sans"/>
                <a:ea typeface="Open Sans"/>
                <a:cs typeface="Open Sans"/>
                <a:sym typeface="Open Sans"/>
              </a:rPr>
              <a:t>. Eso quiere decir que los elementos que estén a su lado (caja 2) no van a ser afectados por esta modificación.</a:t>
            </a:r>
            <a:endParaRPr sz="1600">
              <a:solidFill>
                <a:srgbClr val="3F3F3F"/>
              </a:solidFill>
              <a:latin typeface="Open Sans"/>
              <a:ea typeface="Open Sans"/>
              <a:cs typeface="Open Sans"/>
              <a:sym typeface="Open Sans"/>
            </a:endParaRPr>
          </a:p>
        </p:txBody>
      </p:sp>
      <p:pic>
        <p:nvPicPr>
          <p:cNvPr id="144" name="Google Shape;144;p37"/>
          <p:cNvPicPr preferRelativeResize="0"/>
          <p:nvPr/>
        </p:nvPicPr>
        <p:blipFill>
          <a:blip r:embed="rId3">
            <a:alphaModFix/>
          </a:blip>
          <a:stretch>
            <a:fillRect/>
          </a:stretch>
        </p:blipFill>
        <p:spPr>
          <a:xfrm>
            <a:off x="148325" y="2300600"/>
            <a:ext cx="6162508" cy="2730225"/>
          </a:xfrm>
          <a:prstGeom prst="rect">
            <a:avLst/>
          </a:prstGeom>
          <a:noFill/>
          <a:ln>
            <a:noFill/>
          </a:ln>
        </p:spPr>
      </p:pic>
      <p:grpSp>
        <p:nvGrpSpPr>
          <p:cNvPr id="2" name="Google Shape;145;p37"/>
          <p:cNvGrpSpPr/>
          <p:nvPr/>
        </p:nvGrpSpPr>
        <p:grpSpPr>
          <a:xfrm>
            <a:off x="4120301" y="2785100"/>
            <a:ext cx="4305057" cy="1949793"/>
            <a:chOff x="1122825" y="2552198"/>
            <a:chExt cx="3712216" cy="530715"/>
          </a:xfrm>
        </p:grpSpPr>
        <p:sp>
          <p:nvSpPr>
            <p:cNvPr id="146" name="Google Shape;146;p37"/>
            <p:cNvSpPr/>
            <p:nvPr/>
          </p:nvSpPr>
          <p:spPr>
            <a:xfrm>
              <a:off x="1707541" y="2552198"/>
              <a:ext cx="3127500" cy="530700"/>
            </a:xfrm>
            <a:prstGeom prst="rect">
              <a:avLst/>
            </a:prstGeom>
            <a:solidFill>
              <a:srgbClr val="434343"/>
            </a:solidFill>
            <a:ln>
              <a:noFill/>
            </a:ln>
          </p:spPr>
          <p:txBody>
            <a:bodyPr spcFirstLastPara="1" wrap="square" lIns="72000" tIns="0" rIns="91425" bIns="0" anchor="ctr" anchorCtr="0">
              <a:noAutofit/>
            </a:bodyPr>
            <a:lstStyle/>
            <a:p>
              <a:pPr marL="0" lvl="0" indent="0" algn="l" rtl="0">
                <a:lnSpc>
                  <a:spcPct val="135714"/>
                </a:lnSpc>
                <a:spcBef>
                  <a:spcPts val="0"/>
                </a:spcBef>
                <a:spcAft>
                  <a:spcPts val="0"/>
                </a:spcAft>
                <a:buClr>
                  <a:schemeClr val="dk1"/>
                </a:buClr>
                <a:buSzPts val="1100"/>
                <a:buFont typeface="Arial"/>
                <a:buNone/>
              </a:pPr>
              <a:r>
                <a:rPr lang="es" sz="1500">
                  <a:solidFill>
                    <a:srgbClr val="D19A66"/>
                  </a:solidFill>
                  <a:latin typeface="Consolas"/>
                  <a:ea typeface="Consolas"/>
                  <a:cs typeface="Consolas"/>
                  <a:sym typeface="Consolas"/>
                </a:rPr>
                <a:t>.caja-1</a:t>
              </a:r>
              <a:r>
                <a:rPr lang="es" sz="1500">
                  <a:solidFill>
                    <a:srgbClr val="ABB2BF"/>
                  </a:solidFill>
                  <a:latin typeface="Consolas"/>
                  <a:ea typeface="Consolas"/>
                  <a:cs typeface="Consolas"/>
                  <a:sym typeface="Consolas"/>
                </a:rPr>
                <a:t> {</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    position: </a:t>
              </a:r>
              <a:r>
                <a:rPr lang="es" sz="1500">
                  <a:solidFill>
                    <a:srgbClr val="D19A66"/>
                  </a:solidFill>
                  <a:latin typeface="Consolas"/>
                  <a:ea typeface="Consolas"/>
                  <a:cs typeface="Consolas"/>
                  <a:sym typeface="Consolas"/>
                </a:rPr>
                <a:t>relative</a:t>
              </a:r>
              <a:r>
                <a:rPr lang="es" sz="1500">
                  <a:solidFill>
                    <a:srgbClr val="ABB2BF"/>
                  </a:solidFill>
                  <a:latin typeface="Consolas"/>
                  <a:ea typeface="Consolas"/>
                  <a:cs typeface="Consolas"/>
                  <a:sym typeface="Consolas"/>
                </a:rPr>
                <a:t>;</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    left: </a:t>
              </a:r>
              <a:r>
                <a:rPr lang="es" sz="1500">
                  <a:solidFill>
                    <a:srgbClr val="D19A66"/>
                  </a:solidFill>
                  <a:latin typeface="Consolas"/>
                  <a:ea typeface="Consolas"/>
                  <a:cs typeface="Consolas"/>
                  <a:sym typeface="Consolas"/>
                </a:rPr>
                <a:t>100</a:t>
              </a:r>
              <a:r>
                <a:rPr lang="es" sz="1500">
                  <a:solidFill>
                    <a:srgbClr val="E06C75"/>
                  </a:solidFill>
                  <a:latin typeface="Consolas"/>
                  <a:ea typeface="Consolas"/>
                  <a:cs typeface="Consolas"/>
                  <a:sym typeface="Consolas"/>
                </a:rPr>
                <a:t>px</a:t>
              </a:r>
              <a:r>
                <a:rPr lang="es" sz="1500">
                  <a:solidFill>
                    <a:srgbClr val="ABB2BF"/>
                  </a:solidFill>
                  <a:latin typeface="Consolas"/>
                  <a:ea typeface="Consolas"/>
                  <a:cs typeface="Consolas"/>
                  <a:sym typeface="Consolas"/>
                </a:rPr>
                <a:t>;</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    top: </a:t>
              </a:r>
              <a:r>
                <a:rPr lang="es" sz="1500">
                  <a:solidFill>
                    <a:srgbClr val="D19A66"/>
                  </a:solidFill>
                  <a:latin typeface="Consolas"/>
                  <a:ea typeface="Consolas"/>
                  <a:cs typeface="Consolas"/>
                  <a:sym typeface="Consolas"/>
                </a:rPr>
                <a:t>50</a:t>
              </a:r>
              <a:r>
                <a:rPr lang="es" sz="1500">
                  <a:solidFill>
                    <a:srgbClr val="E06C75"/>
                  </a:solidFill>
                  <a:latin typeface="Consolas"/>
                  <a:ea typeface="Consolas"/>
                  <a:cs typeface="Consolas"/>
                  <a:sym typeface="Consolas"/>
                </a:rPr>
                <a:t>px</a:t>
              </a:r>
              <a:r>
                <a:rPr lang="es" sz="1500">
                  <a:solidFill>
                    <a:srgbClr val="ABB2BF"/>
                  </a:solidFill>
                  <a:latin typeface="Consolas"/>
                  <a:ea typeface="Consolas"/>
                  <a:cs typeface="Consolas"/>
                  <a:sym typeface="Consolas"/>
                </a:rPr>
                <a:t>;</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a:t>
              </a:r>
              <a:endParaRPr sz="1500">
                <a:solidFill>
                  <a:srgbClr val="D19A66"/>
                </a:solidFill>
                <a:latin typeface="Consolas"/>
                <a:ea typeface="Consolas"/>
                <a:cs typeface="Consolas"/>
                <a:sym typeface="Consolas"/>
              </a:endParaRPr>
            </a:p>
          </p:txBody>
        </p:sp>
        <p:sp>
          <p:nvSpPr>
            <p:cNvPr id="147" name="Google Shape;147;p37"/>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8"/>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¿Cuándo se suele utilizar?</a:t>
            </a:r>
            <a:endParaRPr sz="3000" b="1">
              <a:solidFill>
                <a:srgbClr val="434343"/>
              </a:solidFill>
              <a:latin typeface="Rajdhani"/>
              <a:ea typeface="Rajdhani"/>
              <a:cs typeface="Rajdhani"/>
              <a:sym typeface="Rajdhani"/>
            </a:endParaRPr>
          </a:p>
        </p:txBody>
      </p:sp>
      <p:sp>
        <p:nvSpPr>
          <p:cNvPr id="153" name="Google Shape;153;p38"/>
          <p:cNvSpPr txBox="1"/>
          <p:nvPr/>
        </p:nvSpPr>
        <p:spPr>
          <a:xfrm>
            <a:off x="717750" y="1176675"/>
            <a:ext cx="7707600" cy="9318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Solemos utilizar posicionamiento relativo cuando queremos desplazar un elemento </a:t>
            </a:r>
            <a:r>
              <a:rPr lang="es" sz="1600" b="1">
                <a:solidFill>
                  <a:srgbClr val="3F3F3F"/>
                </a:solidFill>
                <a:latin typeface="Open Sans"/>
                <a:ea typeface="Open Sans"/>
                <a:cs typeface="Open Sans"/>
                <a:sym typeface="Open Sans"/>
              </a:rPr>
              <a:t>sin modificar el flujo original de los demás que están a su lado</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p:txBody>
      </p:sp>
      <p:pic>
        <p:nvPicPr>
          <p:cNvPr id="154" name="Google Shape;154;p38"/>
          <p:cNvPicPr preferRelativeResize="0"/>
          <p:nvPr/>
        </p:nvPicPr>
        <p:blipFill rotWithShape="1">
          <a:blip r:embed="rId3">
            <a:alphaModFix/>
          </a:blip>
          <a:srcRect/>
          <a:stretch/>
        </p:blipFill>
        <p:spPr>
          <a:xfrm>
            <a:off x="363200" y="1933400"/>
            <a:ext cx="8253201" cy="2889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Shape 158"/>
        <p:cNvGrpSpPr/>
        <p:nvPr/>
      </p:nvGrpSpPr>
      <p:grpSpPr>
        <a:xfrm>
          <a:off x="0" y="0"/>
          <a:ext cx="0" cy="0"/>
          <a:chOff x="0" y="0"/>
          <a:chExt cx="0" cy="0"/>
        </a:xfrm>
      </p:grpSpPr>
      <p:sp>
        <p:nvSpPr>
          <p:cNvPr id="159" name="Google Shape;159;p39"/>
          <p:cNvSpPr txBox="1"/>
          <p:nvPr/>
        </p:nvSpPr>
        <p:spPr>
          <a:xfrm>
            <a:off x="1500166" y="-357208"/>
            <a:ext cx="5962910" cy="2378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s" sz="3700" b="1" dirty="0">
                <a:solidFill>
                  <a:schemeClr val="bg1"/>
                </a:solidFill>
                <a:latin typeface="Rajdhani"/>
                <a:ea typeface="Rajdhani"/>
                <a:cs typeface="Rajdhani"/>
                <a:sym typeface="Rajdhani"/>
              </a:rPr>
              <a:t>Posicionamiento absoluto</a:t>
            </a:r>
            <a:endParaRPr sz="3700" b="1" dirty="0">
              <a:solidFill>
                <a:schemeClr val="bg1"/>
              </a:solidFill>
              <a:latin typeface="Rajdhani"/>
              <a:ea typeface="Rajdhani"/>
              <a:cs typeface="Rajdhani"/>
              <a:sym typeface="Rajdhani"/>
            </a:endParaRPr>
          </a:p>
        </p:txBody>
      </p:sp>
      <p:sp>
        <p:nvSpPr>
          <p:cNvPr id="160" name="Google Shape;160;p3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pic>
        <p:nvPicPr>
          <p:cNvPr id="3075" name="Picture 3"/>
          <p:cNvPicPr>
            <a:picLocks noChangeAspect="1" noChangeArrowheads="1"/>
          </p:cNvPicPr>
          <p:nvPr/>
        </p:nvPicPr>
        <p:blipFill>
          <a:blip r:embed="rId3"/>
          <a:srcRect/>
          <a:stretch>
            <a:fillRect/>
          </a:stretch>
        </p:blipFill>
        <p:spPr bwMode="auto">
          <a:xfrm>
            <a:off x="1500166" y="1357304"/>
            <a:ext cx="5868987" cy="33147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1"/>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Posicionamiento absoluto</a:t>
            </a:r>
            <a:endParaRPr sz="3000" b="1">
              <a:solidFill>
                <a:srgbClr val="434343"/>
              </a:solidFill>
              <a:latin typeface="Rajdhani"/>
              <a:ea typeface="Rajdhani"/>
              <a:cs typeface="Rajdhani"/>
              <a:sym typeface="Rajdhani"/>
            </a:endParaRPr>
          </a:p>
        </p:txBody>
      </p:sp>
      <p:sp>
        <p:nvSpPr>
          <p:cNvPr id="175" name="Google Shape;175;p41"/>
          <p:cNvSpPr txBox="1"/>
          <p:nvPr/>
        </p:nvSpPr>
        <p:spPr>
          <a:xfrm>
            <a:off x="714348" y="1071552"/>
            <a:ext cx="7707600" cy="9318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800" dirty="0">
                <a:solidFill>
                  <a:srgbClr val="3F3F3F"/>
                </a:solidFill>
                <a:latin typeface="Rajdhani" charset="0"/>
                <a:ea typeface="Open Sans"/>
                <a:cs typeface="Rajdhani" charset="0"/>
                <a:sym typeface="Open Sans"/>
              </a:rPr>
              <a:t>Con el posicionamiento absoluto, </a:t>
            </a:r>
            <a:r>
              <a:rPr lang="es" sz="1800" b="1" dirty="0">
                <a:solidFill>
                  <a:srgbClr val="3F3F3F"/>
                </a:solidFill>
                <a:latin typeface="Rajdhani" charset="0"/>
                <a:ea typeface="Open Sans"/>
                <a:cs typeface="Rajdhani" charset="0"/>
                <a:sym typeface="Open Sans"/>
              </a:rPr>
              <a:t>los puntos de referencia serán los costados el body</a:t>
            </a:r>
            <a:r>
              <a:rPr lang="es" sz="1800" dirty="0">
                <a:solidFill>
                  <a:srgbClr val="3F3F3F"/>
                </a:solidFill>
                <a:latin typeface="Rajdhani" charset="0"/>
                <a:ea typeface="Open Sans"/>
                <a:cs typeface="Rajdhani" charset="0"/>
                <a:sym typeface="Open Sans"/>
              </a:rPr>
              <a:t>. Cuando movemos una caja de manera absoluta, </a:t>
            </a:r>
            <a:r>
              <a:rPr lang="es" sz="1800" b="1" dirty="0">
                <a:solidFill>
                  <a:srgbClr val="3F3F3F"/>
                </a:solidFill>
                <a:latin typeface="Rajdhani" charset="0"/>
                <a:ea typeface="Open Sans"/>
                <a:cs typeface="Rajdhani" charset="0"/>
                <a:sym typeface="Open Sans"/>
              </a:rPr>
              <a:t>el espacio que ocupaba quedará vacío y otros elementos podrán ocuparlo.</a:t>
            </a:r>
            <a:endParaRPr sz="1800" b="1" dirty="0">
              <a:solidFill>
                <a:srgbClr val="3F3F3F"/>
              </a:solidFill>
              <a:latin typeface="Rajdhani" charset="0"/>
              <a:ea typeface="Open Sans"/>
              <a:cs typeface="Rajdhani" charset="0"/>
              <a:sym typeface="Open Sans"/>
            </a:endParaRPr>
          </a:p>
        </p:txBody>
      </p:sp>
      <p:pic>
        <p:nvPicPr>
          <p:cNvPr id="176" name="Google Shape;176;p41"/>
          <p:cNvPicPr preferRelativeResize="0"/>
          <p:nvPr/>
        </p:nvPicPr>
        <p:blipFill>
          <a:blip r:embed="rId3">
            <a:alphaModFix/>
          </a:blip>
          <a:stretch>
            <a:fillRect/>
          </a:stretch>
        </p:blipFill>
        <p:spPr>
          <a:xfrm>
            <a:off x="-588500" y="2089850"/>
            <a:ext cx="6162508" cy="2730225"/>
          </a:xfrm>
          <a:prstGeom prst="rect">
            <a:avLst/>
          </a:prstGeom>
          <a:noFill/>
          <a:ln>
            <a:noFill/>
          </a:ln>
        </p:spPr>
      </p:pic>
      <p:grpSp>
        <p:nvGrpSpPr>
          <p:cNvPr id="2" name="Google Shape;177;p41"/>
          <p:cNvGrpSpPr/>
          <p:nvPr/>
        </p:nvGrpSpPr>
        <p:grpSpPr>
          <a:xfrm>
            <a:off x="4665151" y="2480075"/>
            <a:ext cx="3760209" cy="1949781"/>
            <a:chOff x="1122825" y="2552201"/>
            <a:chExt cx="3242398" cy="530711"/>
          </a:xfrm>
        </p:grpSpPr>
        <p:sp>
          <p:nvSpPr>
            <p:cNvPr id="178" name="Google Shape;178;p41"/>
            <p:cNvSpPr/>
            <p:nvPr/>
          </p:nvSpPr>
          <p:spPr>
            <a:xfrm>
              <a:off x="1707523" y="2552201"/>
              <a:ext cx="2657700" cy="530700"/>
            </a:xfrm>
            <a:prstGeom prst="rect">
              <a:avLst/>
            </a:prstGeom>
            <a:solidFill>
              <a:srgbClr val="434343"/>
            </a:solidFill>
            <a:ln>
              <a:noFill/>
            </a:ln>
          </p:spPr>
          <p:txBody>
            <a:bodyPr spcFirstLastPara="1" wrap="square" lIns="72000" tIns="0" rIns="91425" bIns="0" anchor="ctr" anchorCtr="0">
              <a:noAutofit/>
            </a:bodyPr>
            <a:lstStyle/>
            <a:p>
              <a:pPr marL="0" lvl="0" indent="0" algn="l" rtl="0">
                <a:lnSpc>
                  <a:spcPct val="135714"/>
                </a:lnSpc>
                <a:spcBef>
                  <a:spcPts val="0"/>
                </a:spcBef>
                <a:spcAft>
                  <a:spcPts val="0"/>
                </a:spcAft>
                <a:buClr>
                  <a:schemeClr val="dk1"/>
                </a:buClr>
                <a:buSzPts val="1100"/>
                <a:buFont typeface="Arial"/>
                <a:buNone/>
              </a:pPr>
              <a:r>
                <a:rPr lang="es" sz="1500">
                  <a:solidFill>
                    <a:srgbClr val="D19A66"/>
                  </a:solidFill>
                  <a:latin typeface="Consolas"/>
                  <a:ea typeface="Consolas"/>
                  <a:cs typeface="Consolas"/>
                  <a:sym typeface="Consolas"/>
                </a:rPr>
                <a:t>.caja-2</a:t>
              </a:r>
              <a:r>
                <a:rPr lang="es" sz="1500">
                  <a:solidFill>
                    <a:srgbClr val="ABB2BF"/>
                  </a:solidFill>
                  <a:latin typeface="Consolas"/>
                  <a:ea typeface="Consolas"/>
                  <a:cs typeface="Consolas"/>
                  <a:sym typeface="Consolas"/>
                </a:rPr>
                <a:t> {</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    position: </a:t>
              </a:r>
              <a:r>
                <a:rPr lang="es" sz="1500">
                  <a:solidFill>
                    <a:srgbClr val="D19A66"/>
                  </a:solidFill>
                  <a:latin typeface="Consolas"/>
                  <a:ea typeface="Consolas"/>
                  <a:cs typeface="Consolas"/>
                  <a:sym typeface="Consolas"/>
                </a:rPr>
                <a:t>absolute</a:t>
              </a:r>
              <a:r>
                <a:rPr lang="es" sz="1500">
                  <a:solidFill>
                    <a:srgbClr val="ABB2BF"/>
                  </a:solidFill>
                  <a:latin typeface="Consolas"/>
                  <a:ea typeface="Consolas"/>
                  <a:cs typeface="Consolas"/>
                  <a:sym typeface="Consolas"/>
                </a:rPr>
                <a:t>;</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    right: </a:t>
              </a:r>
              <a:r>
                <a:rPr lang="es" sz="1500">
                  <a:solidFill>
                    <a:srgbClr val="D19A66"/>
                  </a:solidFill>
                  <a:latin typeface="Consolas"/>
                  <a:ea typeface="Consolas"/>
                  <a:cs typeface="Consolas"/>
                  <a:sym typeface="Consolas"/>
                </a:rPr>
                <a:t>100</a:t>
              </a:r>
              <a:r>
                <a:rPr lang="es" sz="1500">
                  <a:solidFill>
                    <a:srgbClr val="E06C75"/>
                  </a:solidFill>
                  <a:latin typeface="Consolas"/>
                  <a:ea typeface="Consolas"/>
                  <a:cs typeface="Consolas"/>
                  <a:sym typeface="Consolas"/>
                </a:rPr>
                <a:t>px</a:t>
              </a:r>
              <a:r>
                <a:rPr lang="es" sz="1500">
                  <a:solidFill>
                    <a:srgbClr val="ABB2BF"/>
                  </a:solidFill>
                  <a:latin typeface="Consolas"/>
                  <a:ea typeface="Consolas"/>
                  <a:cs typeface="Consolas"/>
                  <a:sym typeface="Consolas"/>
                </a:rPr>
                <a:t>;</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    bottom: </a:t>
              </a:r>
              <a:r>
                <a:rPr lang="es" sz="1500">
                  <a:solidFill>
                    <a:srgbClr val="D19A66"/>
                  </a:solidFill>
                  <a:latin typeface="Consolas"/>
                  <a:ea typeface="Consolas"/>
                  <a:cs typeface="Consolas"/>
                  <a:sym typeface="Consolas"/>
                </a:rPr>
                <a:t>50</a:t>
              </a:r>
              <a:r>
                <a:rPr lang="es" sz="1500">
                  <a:solidFill>
                    <a:srgbClr val="E06C75"/>
                  </a:solidFill>
                  <a:latin typeface="Consolas"/>
                  <a:ea typeface="Consolas"/>
                  <a:cs typeface="Consolas"/>
                  <a:sym typeface="Consolas"/>
                </a:rPr>
                <a:t>px</a:t>
              </a:r>
              <a:r>
                <a:rPr lang="es" sz="1500">
                  <a:solidFill>
                    <a:srgbClr val="ABB2BF"/>
                  </a:solidFill>
                  <a:latin typeface="Consolas"/>
                  <a:ea typeface="Consolas"/>
                  <a:cs typeface="Consolas"/>
                  <a:sym typeface="Consolas"/>
                </a:rPr>
                <a:t>;</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a:t>
              </a:r>
              <a:endParaRPr sz="1500">
                <a:solidFill>
                  <a:srgbClr val="D19A66"/>
                </a:solidFill>
                <a:latin typeface="Consolas"/>
                <a:ea typeface="Consolas"/>
                <a:cs typeface="Consolas"/>
                <a:sym typeface="Consolas"/>
              </a:endParaRPr>
            </a:p>
          </p:txBody>
        </p:sp>
        <p:sp>
          <p:nvSpPr>
            <p:cNvPr id="179" name="Google Shape;179;p41"/>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pic>
        <p:nvPicPr>
          <p:cNvPr id="5122" name="Picture 2"/>
          <p:cNvPicPr>
            <a:picLocks noChangeAspect="1" noChangeArrowheads="1"/>
          </p:cNvPicPr>
          <p:nvPr/>
        </p:nvPicPr>
        <p:blipFill>
          <a:blip r:embed="rId4"/>
          <a:srcRect/>
          <a:stretch>
            <a:fillRect/>
          </a:stretch>
        </p:blipFill>
        <p:spPr bwMode="auto">
          <a:xfrm>
            <a:off x="857224" y="2428874"/>
            <a:ext cx="3357586" cy="2148547"/>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position relative + position absolute</a:t>
            </a:r>
            <a:endParaRPr sz="3000" b="1">
              <a:solidFill>
                <a:srgbClr val="434343"/>
              </a:solidFill>
              <a:latin typeface="Rajdhani"/>
              <a:ea typeface="Rajdhani"/>
              <a:cs typeface="Rajdhani"/>
              <a:sym typeface="Rajdhani"/>
            </a:endParaRPr>
          </a:p>
        </p:txBody>
      </p:sp>
      <p:sp>
        <p:nvSpPr>
          <p:cNvPr id="185" name="Google Shape;185;p42"/>
          <p:cNvSpPr txBox="1"/>
          <p:nvPr/>
        </p:nvSpPr>
        <p:spPr>
          <a:xfrm>
            <a:off x="717750" y="1176675"/>
            <a:ext cx="7707600" cy="9318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800" dirty="0">
                <a:solidFill>
                  <a:srgbClr val="3F3F3F"/>
                </a:solidFill>
                <a:latin typeface="Rajdhani" charset="0"/>
                <a:ea typeface="Open Sans"/>
                <a:cs typeface="Rajdhani" charset="0"/>
                <a:sym typeface="Open Sans"/>
              </a:rPr>
              <a:t>Si nuestras cajas (hijas) están dentro de otra caja (padre), el punto de referencia seguirá siendo el body </a:t>
            </a:r>
            <a:r>
              <a:rPr lang="es" sz="1800" b="1" dirty="0">
                <a:solidFill>
                  <a:srgbClr val="3F3F3F"/>
                </a:solidFill>
                <a:latin typeface="Rajdhani" charset="0"/>
                <a:ea typeface="Open Sans"/>
                <a:cs typeface="Rajdhani" charset="0"/>
                <a:sym typeface="Open Sans"/>
              </a:rPr>
              <a:t>a menos que hagamos relativa la posición de su padre</a:t>
            </a:r>
            <a:r>
              <a:rPr lang="es" sz="1800" dirty="0">
                <a:solidFill>
                  <a:srgbClr val="3F3F3F"/>
                </a:solidFill>
                <a:latin typeface="Rajdhani" charset="0"/>
                <a:ea typeface="Open Sans"/>
                <a:cs typeface="Rajdhani" charset="0"/>
                <a:sym typeface="Open Sans"/>
              </a:rPr>
              <a:t>.</a:t>
            </a:r>
            <a:endParaRPr sz="1800" dirty="0">
              <a:solidFill>
                <a:srgbClr val="3F3F3F"/>
              </a:solidFill>
              <a:latin typeface="Rajdhani" charset="0"/>
              <a:ea typeface="Open Sans"/>
              <a:cs typeface="Rajdhani" charset="0"/>
              <a:sym typeface="Open Sans"/>
            </a:endParaRPr>
          </a:p>
        </p:txBody>
      </p:sp>
      <p:grpSp>
        <p:nvGrpSpPr>
          <p:cNvPr id="2" name="Google Shape;186;p42"/>
          <p:cNvGrpSpPr/>
          <p:nvPr/>
        </p:nvGrpSpPr>
        <p:grpSpPr>
          <a:xfrm>
            <a:off x="4665153" y="2302098"/>
            <a:ext cx="3760209" cy="2305729"/>
            <a:chOff x="1122825" y="2552201"/>
            <a:chExt cx="3242398" cy="530711"/>
          </a:xfrm>
        </p:grpSpPr>
        <p:sp>
          <p:nvSpPr>
            <p:cNvPr id="187" name="Google Shape;187;p42"/>
            <p:cNvSpPr/>
            <p:nvPr/>
          </p:nvSpPr>
          <p:spPr>
            <a:xfrm>
              <a:off x="1707523" y="2552201"/>
              <a:ext cx="2657700" cy="530700"/>
            </a:xfrm>
            <a:prstGeom prst="rect">
              <a:avLst/>
            </a:prstGeom>
            <a:solidFill>
              <a:srgbClr val="434343"/>
            </a:solidFill>
            <a:ln>
              <a:noFill/>
            </a:ln>
          </p:spPr>
          <p:txBody>
            <a:bodyPr spcFirstLastPara="1" wrap="square" lIns="72000" tIns="0" rIns="91425" bIns="0" anchor="ctr" anchorCtr="0">
              <a:noAutofit/>
            </a:bodyPr>
            <a:lstStyle/>
            <a:p>
              <a:pPr marL="0" lvl="0" indent="0" algn="l" rtl="0">
                <a:lnSpc>
                  <a:spcPct val="135714"/>
                </a:lnSpc>
                <a:spcBef>
                  <a:spcPts val="0"/>
                </a:spcBef>
                <a:spcAft>
                  <a:spcPts val="0"/>
                </a:spcAft>
                <a:buClr>
                  <a:schemeClr val="dk1"/>
                </a:buClr>
                <a:buSzPts val="1100"/>
                <a:buFont typeface="Arial"/>
                <a:buNone/>
              </a:pPr>
              <a:r>
                <a:rPr lang="es" sz="1350">
                  <a:solidFill>
                    <a:srgbClr val="E06C75"/>
                  </a:solidFill>
                  <a:latin typeface="Consolas"/>
                  <a:ea typeface="Consolas"/>
                  <a:cs typeface="Consolas"/>
                  <a:sym typeface="Consolas"/>
                </a:rPr>
                <a:t>div</a:t>
              </a:r>
              <a:r>
                <a:rPr lang="es" sz="1350">
                  <a:solidFill>
                    <a:srgbClr val="ABB2BF"/>
                  </a:solidFill>
                  <a:latin typeface="Consolas"/>
                  <a:ea typeface="Consolas"/>
                  <a:cs typeface="Consolas"/>
                  <a:sym typeface="Consolas"/>
                </a:rPr>
                <a:t> { position: </a:t>
              </a:r>
              <a:r>
                <a:rPr lang="es" sz="1350">
                  <a:solidFill>
                    <a:srgbClr val="D19A66"/>
                  </a:solidFill>
                  <a:latin typeface="Consolas"/>
                  <a:ea typeface="Consolas"/>
                  <a:cs typeface="Consolas"/>
                  <a:sym typeface="Consolas"/>
                </a:rPr>
                <a:t>relative</a:t>
              </a:r>
              <a:r>
                <a:rPr lang="es" sz="1350">
                  <a:solidFill>
                    <a:srgbClr val="ABB2BF"/>
                  </a:solidFill>
                  <a:latin typeface="Consolas"/>
                  <a:ea typeface="Consolas"/>
                  <a:cs typeface="Consolas"/>
                  <a:sym typeface="Consolas"/>
                </a:rPr>
                <a:t> }</a:t>
              </a:r>
              <a:endParaRPr sz="135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endParaRPr sz="135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350">
                  <a:solidFill>
                    <a:srgbClr val="D19A66"/>
                  </a:solidFill>
                  <a:latin typeface="Consolas"/>
                  <a:ea typeface="Consolas"/>
                  <a:cs typeface="Consolas"/>
                  <a:sym typeface="Consolas"/>
                </a:rPr>
                <a:t>.caja-2</a:t>
              </a:r>
              <a:r>
                <a:rPr lang="es" sz="1350">
                  <a:solidFill>
                    <a:srgbClr val="ABB2BF"/>
                  </a:solidFill>
                  <a:latin typeface="Consolas"/>
                  <a:ea typeface="Consolas"/>
                  <a:cs typeface="Consolas"/>
                  <a:sym typeface="Consolas"/>
                </a:rPr>
                <a:t> {</a:t>
              </a:r>
              <a:endParaRPr sz="135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350">
                  <a:solidFill>
                    <a:srgbClr val="ABB2BF"/>
                  </a:solidFill>
                  <a:latin typeface="Consolas"/>
                  <a:ea typeface="Consolas"/>
                  <a:cs typeface="Consolas"/>
                  <a:sym typeface="Consolas"/>
                </a:rPr>
                <a:t>    position: </a:t>
              </a:r>
              <a:r>
                <a:rPr lang="es" sz="1350">
                  <a:solidFill>
                    <a:srgbClr val="D19A66"/>
                  </a:solidFill>
                  <a:latin typeface="Consolas"/>
                  <a:ea typeface="Consolas"/>
                  <a:cs typeface="Consolas"/>
                  <a:sym typeface="Consolas"/>
                </a:rPr>
                <a:t>absolute</a:t>
              </a:r>
              <a:r>
                <a:rPr lang="es" sz="1350">
                  <a:solidFill>
                    <a:srgbClr val="ABB2BF"/>
                  </a:solidFill>
                  <a:latin typeface="Consolas"/>
                  <a:ea typeface="Consolas"/>
                  <a:cs typeface="Consolas"/>
                  <a:sym typeface="Consolas"/>
                </a:rPr>
                <a:t>;</a:t>
              </a:r>
              <a:endParaRPr sz="135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350">
                  <a:solidFill>
                    <a:srgbClr val="ABB2BF"/>
                  </a:solidFill>
                  <a:latin typeface="Consolas"/>
                  <a:ea typeface="Consolas"/>
                  <a:cs typeface="Consolas"/>
                  <a:sym typeface="Consolas"/>
                </a:rPr>
                <a:t>    right: </a:t>
              </a:r>
              <a:r>
                <a:rPr lang="es" sz="1350">
                  <a:solidFill>
                    <a:srgbClr val="D19A66"/>
                  </a:solidFill>
                  <a:latin typeface="Consolas"/>
                  <a:ea typeface="Consolas"/>
                  <a:cs typeface="Consolas"/>
                  <a:sym typeface="Consolas"/>
                </a:rPr>
                <a:t>100</a:t>
              </a:r>
              <a:r>
                <a:rPr lang="es" sz="1350">
                  <a:solidFill>
                    <a:srgbClr val="E06C75"/>
                  </a:solidFill>
                  <a:latin typeface="Consolas"/>
                  <a:ea typeface="Consolas"/>
                  <a:cs typeface="Consolas"/>
                  <a:sym typeface="Consolas"/>
                </a:rPr>
                <a:t>px</a:t>
              </a:r>
              <a:r>
                <a:rPr lang="es" sz="1350">
                  <a:solidFill>
                    <a:srgbClr val="ABB2BF"/>
                  </a:solidFill>
                  <a:latin typeface="Consolas"/>
                  <a:ea typeface="Consolas"/>
                  <a:cs typeface="Consolas"/>
                  <a:sym typeface="Consolas"/>
                </a:rPr>
                <a:t>;</a:t>
              </a:r>
              <a:endParaRPr sz="135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350">
                  <a:solidFill>
                    <a:srgbClr val="ABB2BF"/>
                  </a:solidFill>
                  <a:latin typeface="Consolas"/>
                  <a:ea typeface="Consolas"/>
                  <a:cs typeface="Consolas"/>
                  <a:sym typeface="Consolas"/>
                </a:rPr>
                <a:t>    top: </a:t>
              </a:r>
              <a:r>
                <a:rPr lang="es" sz="1350">
                  <a:solidFill>
                    <a:srgbClr val="D19A66"/>
                  </a:solidFill>
                  <a:latin typeface="Consolas"/>
                  <a:ea typeface="Consolas"/>
                  <a:cs typeface="Consolas"/>
                  <a:sym typeface="Consolas"/>
                </a:rPr>
                <a:t>50</a:t>
              </a:r>
              <a:r>
                <a:rPr lang="es" sz="1350">
                  <a:solidFill>
                    <a:srgbClr val="E06C75"/>
                  </a:solidFill>
                  <a:latin typeface="Consolas"/>
                  <a:ea typeface="Consolas"/>
                  <a:cs typeface="Consolas"/>
                  <a:sym typeface="Consolas"/>
                </a:rPr>
                <a:t>px</a:t>
              </a:r>
              <a:r>
                <a:rPr lang="es" sz="1350">
                  <a:solidFill>
                    <a:srgbClr val="ABB2BF"/>
                  </a:solidFill>
                  <a:latin typeface="Consolas"/>
                  <a:ea typeface="Consolas"/>
                  <a:cs typeface="Consolas"/>
                  <a:sym typeface="Consolas"/>
                </a:rPr>
                <a:t>;</a:t>
              </a:r>
              <a:endParaRPr sz="135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350">
                  <a:solidFill>
                    <a:srgbClr val="ABB2BF"/>
                  </a:solidFill>
                  <a:latin typeface="Consolas"/>
                  <a:ea typeface="Consolas"/>
                  <a:cs typeface="Consolas"/>
                  <a:sym typeface="Consolas"/>
                </a:rPr>
                <a:t>}</a:t>
              </a:r>
              <a:endParaRPr sz="1800">
                <a:solidFill>
                  <a:srgbClr val="D19A66"/>
                </a:solidFill>
                <a:latin typeface="Consolas"/>
                <a:ea typeface="Consolas"/>
                <a:cs typeface="Consolas"/>
                <a:sym typeface="Consolas"/>
              </a:endParaRPr>
            </a:p>
          </p:txBody>
        </p:sp>
        <p:sp>
          <p:nvSpPr>
            <p:cNvPr id="188" name="Google Shape;188;p42"/>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pic>
        <p:nvPicPr>
          <p:cNvPr id="6146" name="Picture 2"/>
          <p:cNvPicPr>
            <a:picLocks noChangeAspect="1" noChangeArrowheads="1"/>
          </p:cNvPicPr>
          <p:nvPr/>
        </p:nvPicPr>
        <p:blipFill>
          <a:blip r:embed="rId3"/>
          <a:srcRect/>
          <a:stretch>
            <a:fillRect/>
          </a:stretch>
        </p:blipFill>
        <p:spPr bwMode="auto">
          <a:xfrm>
            <a:off x="714348" y="2214560"/>
            <a:ext cx="3429024" cy="2264898"/>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3"/>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¿Cuándo se suele utilizar?</a:t>
            </a:r>
            <a:endParaRPr sz="3000" b="1">
              <a:solidFill>
                <a:srgbClr val="434343"/>
              </a:solidFill>
              <a:latin typeface="Rajdhani"/>
              <a:ea typeface="Rajdhani"/>
              <a:cs typeface="Rajdhani"/>
              <a:sym typeface="Rajdhani"/>
            </a:endParaRPr>
          </a:p>
        </p:txBody>
      </p:sp>
      <p:sp>
        <p:nvSpPr>
          <p:cNvPr id="195" name="Google Shape;195;p43"/>
          <p:cNvSpPr txBox="1"/>
          <p:nvPr/>
        </p:nvSpPr>
        <p:spPr>
          <a:xfrm>
            <a:off x="717750" y="1176675"/>
            <a:ext cx="7707600" cy="9318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Cuando queremos sacar un elemento del flujo normal y </a:t>
            </a:r>
            <a:r>
              <a:rPr lang="es" sz="1600" b="1">
                <a:solidFill>
                  <a:srgbClr val="3F3F3F"/>
                </a:solidFill>
                <a:latin typeface="Open Sans"/>
                <a:ea typeface="Open Sans"/>
                <a:cs typeface="Open Sans"/>
                <a:sym typeface="Open Sans"/>
              </a:rPr>
              <a:t>posicionarlo en un punto fijo con respecto a su contenedor o el body</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p:txBody>
      </p:sp>
      <p:pic>
        <p:nvPicPr>
          <p:cNvPr id="196" name="Google Shape;196;p43"/>
          <p:cNvPicPr preferRelativeResize="0"/>
          <p:nvPr/>
        </p:nvPicPr>
        <p:blipFill>
          <a:blip r:embed="rId3">
            <a:alphaModFix/>
          </a:blip>
          <a:stretch>
            <a:fillRect/>
          </a:stretch>
        </p:blipFill>
        <p:spPr>
          <a:xfrm>
            <a:off x="2573888" y="1998225"/>
            <a:ext cx="4667414" cy="2730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Shape 200"/>
        <p:cNvGrpSpPr/>
        <p:nvPr/>
      </p:nvGrpSpPr>
      <p:grpSpPr>
        <a:xfrm>
          <a:off x="0" y="0"/>
          <a:ext cx="0" cy="0"/>
          <a:chOff x="0" y="0"/>
          <a:chExt cx="0" cy="0"/>
        </a:xfrm>
      </p:grpSpPr>
      <p:sp>
        <p:nvSpPr>
          <p:cNvPr id="201" name="Google Shape;201;p44"/>
          <p:cNvSpPr txBox="1"/>
          <p:nvPr/>
        </p:nvSpPr>
        <p:spPr>
          <a:xfrm>
            <a:off x="2214546" y="-357208"/>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dirty="0">
                <a:solidFill>
                  <a:schemeClr val="bg1"/>
                </a:solidFill>
                <a:latin typeface="Rajdhani"/>
                <a:ea typeface="Rajdhani"/>
                <a:cs typeface="Rajdhani"/>
                <a:sym typeface="Rajdhani"/>
              </a:rPr>
              <a:t>Posicionamiento fijo</a:t>
            </a:r>
            <a:endParaRPr sz="3700" b="1" dirty="0">
              <a:solidFill>
                <a:schemeClr val="bg1"/>
              </a:solidFill>
              <a:latin typeface="Rajdhani"/>
              <a:ea typeface="Rajdhani"/>
              <a:cs typeface="Rajdhani"/>
              <a:sym typeface="Rajdhani"/>
            </a:endParaRPr>
          </a:p>
        </p:txBody>
      </p:sp>
      <p:sp>
        <p:nvSpPr>
          <p:cNvPr id="202" name="Google Shape;202;p44"/>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pic>
        <p:nvPicPr>
          <p:cNvPr id="2052" name="Picture 4"/>
          <p:cNvPicPr>
            <a:picLocks noChangeAspect="1" noChangeArrowheads="1"/>
          </p:cNvPicPr>
          <p:nvPr/>
        </p:nvPicPr>
        <p:blipFill>
          <a:blip r:embed="rId3"/>
          <a:srcRect/>
          <a:stretch>
            <a:fillRect/>
          </a:stretch>
        </p:blipFill>
        <p:spPr bwMode="auto">
          <a:xfrm>
            <a:off x="1428728" y="1285866"/>
            <a:ext cx="5773737" cy="330517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6"/>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Posicionamiento fijo</a:t>
            </a:r>
            <a:endParaRPr sz="3000" b="1">
              <a:solidFill>
                <a:srgbClr val="434343"/>
              </a:solidFill>
              <a:latin typeface="Rajdhani"/>
              <a:ea typeface="Rajdhani"/>
              <a:cs typeface="Rajdhani"/>
              <a:sym typeface="Rajdhani"/>
            </a:endParaRPr>
          </a:p>
        </p:txBody>
      </p:sp>
      <p:sp>
        <p:nvSpPr>
          <p:cNvPr id="217" name="Google Shape;217;p46"/>
          <p:cNvSpPr txBox="1"/>
          <p:nvPr/>
        </p:nvSpPr>
        <p:spPr>
          <a:xfrm>
            <a:off x="717750" y="1176675"/>
            <a:ext cx="7707600" cy="9318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Con el posicionamiento fijo, los puntos de referencia serán los costados la ventana del navegador. Sin importar que hagamos scroll en la página, el elemento siempre se mantendrá fijo con respecto a la ventana del navegador.</a:t>
            </a:r>
            <a:endParaRPr sz="1600">
              <a:solidFill>
                <a:srgbClr val="3F3F3F"/>
              </a:solidFill>
              <a:latin typeface="Open Sans"/>
              <a:ea typeface="Open Sans"/>
              <a:cs typeface="Open Sans"/>
              <a:sym typeface="Open Sans"/>
            </a:endParaRPr>
          </a:p>
          <a:p>
            <a:pPr marL="0" lvl="0" indent="0" algn="l" rtl="0">
              <a:spcBef>
                <a:spcPts val="1000"/>
              </a:spcBef>
              <a:spcAft>
                <a:spcPts val="0"/>
              </a:spcAft>
              <a:buNone/>
            </a:pPr>
            <a:endParaRPr sz="1600">
              <a:solidFill>
                <a:srgbClr val="3F3F3F"/>
              </a:solidFill>
              <a:latin typeface="Open Sans"/>
              <a:ea typeface="Open Sans"/>
              <a:cs typeface="Open Sans"/>
              <a:sym typeface="Open Sans"/>
            </a:endParaRPr>
          </a:p>
          <a:p>
            <a:pPr marL="0" lvl="0" indent="0" algn="l" rtl="0">
              <a:spcBef>
                <a:spcPts val="1000"/>
              </a:spcBef>
              <a:spcAft>
                <a:spcPts val="0"/>
              </a:spcAft>
              <a:buClr>
                <a:schemeClr val="dk1"/>
              </a:buClr>
              <a:buSzPts val="1100"/>
              <a:buFont typeface="Arial"/>
              <a:buNone/>
            </a:pPr>
            <a:endParaRPr sz="1600">
              <a:solidFill>
                <a:srgbClr val="3F3F3F"/>
              </a:solidFill>
              <a:latin typeface="Open Sans"/>
              <a:ea typeface="Open Sans"/>
              <a:cs typeface="Open Sans"/>
              <a:sym typeface="Open Sans"/>
            </a:endParaRPr>
          </a:p>
          <a:p>
            <a:pPr marL="0" lvl="0" indent="0" algn="l" rtl="0">
              <a:spcBef>
                <a:spcPts val="1000"/>
              </a:spcBef>
              <a:spcAft>
                <a:spcPts val="0"/>
              </a:spcAft>
              <a:buClr>
                <a:schemeClr val="dk1"/>
              </a:buClr>
              <a:buSzPts val="1100"/>
              <a:buFont typeface="Arial"/>
              <a:buNone/>
            </a:pPr>
            <a:endParaRPr sz="1600">
              <a:solidFill>
                <a:srgbClr val="3F3F3F"/>
              </a:solidFill>
              <a:latin typeface="Open Sans"/>
              <a:ea typeface="Open Sans"/>
              <a:cs typeface="Open Sans"/>
              <a:sym typeface="Open Sans"/>
            </a:endParaRPr>
          </a:p>
          <a:p>
            <a:pPr marL="0" lvl="0" indent="0" algn="l" rtl="0">
              <a:spcBef>
                <a:spcPts val="1000"/>
              </a:spcBef>
              <a:spcAft>
                <a:spcPts val="0"/>
              </a:spcAft>
              <a:buNone/>
            </a:pPr>
            <a:endParaRPr sz="1600">
              <a:solidFill>
                <a:srgbClr val="3F3F3F"/>
              </a:solidFill>
              <a:latin typeface="Open Sans"/>
              <a:ea typeface="Open Sans"/>
              <a:cs typeface="Open Sans"/>
              <a:sym typeface="Open Sans"/>
            </a:endParaRPr>
          </a:p>
        </p:txBody>
      </p:sp>
      <p:grpSp>
        <p:nvGrpSpPr>
          <p:cNvPr id="2" name="Google Shape;218;p46"/>
          <p:cNvGrpSpPr/>
          <p:nvPr/>
        </p:nvGrpSpPr>
        <p:grpSpPr>
          <a:xfrm>
            <a:off x="4665151" y="2480075"/>
            <a:ext cx="3760209" cy="1949781"/>
            <a:chOff x="1122825" y="2552201"/>
            <a:chExt cx="3242398" cy="530711"/>
          </a:xfrm>
        </p:grpSpPr>
        <p:sp>
          <p:nvSpPr>
            <p:cNvPr id="219" name="Google Shape;219;p46"/>
            <p:cNvSpPr/>
            <p:nvPr/>
          </p:nvSpPr>
          <p:spPr>
            <a:xfrm>
              <a:off x="1707523" y="2552201"/>
              <a:ext cx="2657700" cy="530700"/>
            </a:xfrm>
            <a:prstGeom prst="rect">
              <a:avLst/>
            </a:prstGeom>
            <a:solidFill>
              <a:srgbClr val="434343"/>
            </a:solidFill>
            <a:ln>
              <a:noFill/>
            </a:ln>
          </p:spPr>
          <p:txBody>
            <a:bodyPr spcFirstLastPara="1" wrap="square" lIns="72000" tIns="0" rIns="91425" bIns="0" anchor="ctr" anchorCtr="0">
              <a:noAutofit/>
            </a:bodyPr>
            <a:lstStyle/>
            <a:p>
              <a:pPr marL="0" lvl="0" indent="0" algn="l" rtl="0">
                <a:lnSpc>
                  <a:spcPct val="135714"/>
                </a:lnSpc>
                <a:spcBef>
                  <a:spcPts val="0"/>
                </a:spcBef>
                <a:spcAft>
                  <a:spcPts val="0"/>
                </a:spcAft>
                <a:buClr>
                  <a:schemeClr val="dk1"/>
                </a:buClr>
                <a:buSzPts val="1100"/>
                <a:buFont typeface="Arial"/>
                <a:buNone/>
              </a:pPr>
              <a:r>
                <a:rPr lang="es" sz="1500">
                  <a:solidFill>
                    <a:srgbClr val="D19A66"/>
                  </a:solidFill>
                  <a:latin typeface="Consolas"/>
                  <a:ea typeface="Consolas"/>
                  <a:cs typeface="Consolas"/>
                  <a:sym typeface="Consolas"/>
                </a:rPr>
                <a:t>.botonFucsia</a:t>
              </a:r>
              <a:r>
                <a:rPr lang="es" sz="1500">
                  <a:solidFill>
                    <a:srgbClr val="ABB2BF"/>
                  </a:solidFill>
                  <a:latin typeface="Consolas"/>
                  <a:ea typeface="Consolas"/>
                  <a:cs typeface="Consolas"/>
                  <a:sym typeface="Consolas"/>
                </a:rPr>
                <a:t> {</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    position: </a:t>
              </a:r>
              <a:r>
                <a:rPr lang="es" sz="1500">
                  <a:solidFill>
                    <a:srgbClr val="D19A66"/>
                  </a:solidFill>
                  <a:latin typeface="Consolas"/>
                  <a:ea typeface="Consolas"/>
                  <a:cs typeface="Consolas"/>
                  <a:sym typeface="Consolas"/>
                </a:rPr>
                <a:t>fixed</a:t>
              </a:r>
              <a:r>
                <a:rPr lang="es" sz="1500">
                  <a:solidFill>
                    <a:srgbClr val="ABB2BF"/>
                  </a:solidFill>
                  <a:latin typeface="Consolas"/>
                  <a:ea typeface="Consolas"/>
                  <a:cs typeface="Consolas"/>
                  <a:sym typeface="Consolas"/>
                </a:rPr>
                <a:t>;</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    right: </a:t>
              </a:r>
              <a:r>
                <a:rPr lang="es" sz="1500">
                  <a:solidFill>
                    <a:srgbClr val="D19A66"/>
                  </a:solidFill>
                  <a:latin typeface="Consolas"/>
                  <a:ea typeface="Consolas"/>
                  <a:cs typeface="Consolas"/>
                  <a:sym typeface="Consolas"/>
                </a:rPr>
                <a:t>50</a:t>
              </a:r>
              <a:r>
                <a:rPr lang="es" sz="1500">
                  <a:solidFill>
                    <a:srgbClr val="E06C75"/>
                  </a:solidFill>
                  <a:latin typeface="Consolas"/>
                  <a:ea typeface="Consolas"/>
                  <a:cs typeface="Consolas"/>
                  <a:sym typeface="Consolas"/>
                </a:rPr>
                <a:t>px</a:t>
              </a:r>
              <a:r>
                <a:rPr lang="es" sz="1500">
                  <a:solidFill>
                    <a:srgbClr val="ABB2BF"/>
                  </a:solidFill>
                  <a:latin typeface="Consolas"/>
                  <a:ea typeface="Consolas"/>
                  <a:cs typeface="Consolas"/>
                  <a:sym typeface="Consolas"/>
                </a:rPr>
                <a:t>;</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    bottom: </a:t>
              </a:r>
              <a:r>
                <a:rPr lang="es" sz="1500">
                  <a:solidFill>
                    <a:srgbClr val="D19A66"/>
                  </a:solidFill>
                  <a:latin typeface="Consolas"/>
                  <a:ea typeface="Consolas"/>
                  <a:cs typeface="Consolas"/>
                  <a:sym typeface="Consolas"/>
                </a:rPr>
                <a:t>50</a:t>
              </a:r>
              <a:r>
                <a:rPr lang="es" sz="1500">
                  <a:solidFill>
                    <a:srgbClr val="E06C75"/>
                  </a:solidFill>
                  <a:latin typeface="Consolas"/>
                  <a:ea typeface="Consolas"/>
                  <a:cs typeface="Consolas"/>
                  <a:sym typeface="Consolas"/>
                </a:rPr>
                <a:t>px</a:t>
              </a:r>
              <a:r>
                <a:rPr lang="es" sz="1500">
                  <a:solidFill>
                    <a:srgbClr val="ABB2BF"/>
                  </a:solidFill>
                  <a:latin typeface="Consolas"/>
                  <a:ea typeface="Consolas"/>
                  <a:cs typeface="Consolas"/>
                  <a:sym typeface="Consolas"/>
                </a:rPr>
                <a:t>;</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a:t>
              </a:r>
              <a:endParaRPr sz="1500">
                <a:solidFill>
                  <a:srgbClr val="D19A66"/>
                </a:solidFill>
                <a:latin typeface="Consolas"/>
                <a:ea typeface="Consolas"/>
                <a:cs typeface="Consolas"/>
                <a:sym typeface="Consolas"/>
              </a:endParaRPr>
            </a:p>
          </p:txBody>
        </p:sp>
        <p:sp>
          <p:nvSpPr>
            <p:cNvPr id="220" name="Google Shape;220;p46"/>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pic>
        <p:nvPicPr>
          <p:cNvPr id="221" name="Google Shape;221;p46"/>
          <p:cNvPicPr preferRelativeResize="0"/>
          <p:nvPr/>
        </p:nvPicPr>
        <p:blipFill rotWithShape="1">
          <a:blip r:embed="rId3">
            <a:alphaModFix/>
          </a:blip>
          <a:srcRect/>
          <a:stretch/>
        </p:blipFill>
        <p:spPr>
          <a:xfrm>
            <a:off x="-588500" y="2089851"/>
            <a:ext cx="6162500" cy="27302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Shape 131"/>
        <p:cNvGrpSpPr/>
        <p:nvPr/>
      </p:nvGrpSpPr>
      <p:grpSpPr>
        <a:xfrm>
          <a:off x="0" y="0"/>
          <a:ext cx="0" cy="0"/>
          <a:chOff x="0" y="0"/>
          <a:chExt cx="0" cy="0"/>
        </a:xfrm>
      </p:grpSpPr>
      <p:sp>
        <p:nvSpPr>
          <p:cNvPr id="132" name="Google Shape;132;p34"/>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width y height</a:t>
            </a:r>
            <a:endParaRPr sz="3700" b="1">
              <a:solidFill>
                <a:srgbClr val="FFFFFF"/>
              </a:solidFill>
              <a:latin typeface="Rajdhani"/>
              <a:ea typeface="Rajdhani"/>
              <a:cs typeface="Rajdhani"/>
              <a:sym typeface="Rajdhani"/>
            </a:endParaRPr>
          </a:p>
        </p:txBody>
      </p:sp>
      <p:sp>
        <p:nvSpPr>
          <p:cNvPr id="133" name="Google Shape;133;p34"/>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34" name="Google Shape;134;p34"/>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7"/>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¿Cuándo se suele utilizar?</a:t>
            </a:r>
            <a:endParaRPr sz="3000" b="1">
              <a:solidFill>
                <a:srgbClr val="434343"/>
              </a:solidFill>
              <a:latin typeface="Rajdhani"/>
              <a:ea typeface="Rajdhani"/>
              <a:cs typeface="Rajdhani"/>
              <a:sym typeface="Rajdhani"/>
            </a:endParaRPr>
          </a:p>
        </p:txBody>
      </p:sp>
      <p:sp>
        <p:nvSpPr>
          <p:cNvPr id="227" name="Google Shape;227;p47"/>
          <p:cNvSpPr txBox="1"/>
          <p:nvPr/>
        </p:nvSpPr>
        <p:spPr>
          <a:xfrm>
            <a:off x="717750" y="1176675"/>
            <a:ext cx="7707600" cy="9318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Cuando queremos que un elemento siga al usuario a medida que navega nuestro sitio. Por ejemplo, un botón fijo para siempre tener disponible la opción de crear un nuevo producto.</a:t>
            </a:r>
            <a:endParaRPr sz="1600">
              <a:solidFill>
                <a:srgbClr val="3F3F3F"/>
              </a:solidFill>
              <a:latin typeface="Open Sans"/>
              <a:ea typeface="Open Sans"/>
              <a:cs typeface="Open Sans"/>
              <a:sym typeface="Open Sans"/>
            </a:endParaRPr>
          </a:p>
        </p:txBody>
      </p:sp>
      <p:grpSp>
        <p:nvGrpSpPr>
          <p:cNvPr id="2" name="Google Shape;228;p47"/>
          <p:cNvGrpSpPr/>
          <p:nvPr/>
        </p:nvGrpSpPr>
        <p:grpSpPr>
          <a:xfrm>
            <a:off x="4665151" y="2480075"/>
            <a:ext cx="3760209" cy="1949781"/>
            <a:chOff x="1122825" y="2552201"/>
            <a:chExt cx="3242398" cy="530711"/>
          </a:xfrm>
        </p:grpSpPr>
        <p:sp>
          <p:nvSpPr>
            <p:cNvPr id="229" name="Google Shape;229;p47"/>
            <p:cNvSpPr/>
            <p:nvPr/>
          </p:nvSpPr>
          <p:spPr>
            <a:xfrm>
              <a:off x="1707523" y="2552201"/>
              <a:ext cx="2657700" cy="530700"/>
            </a:xfrm>
            <a:prstGeom prst="rect">
              <a:avLst/>
            </a:prstGeom>
            <a:solidFill>
              <a:srgbClr val="434343"/>
            </a:solidFill>
            <a:ln>
              <a:noFill/>
            </a:ln>
          </p:spPr>
          <p:txBody>
            <a:bodyPr spcFirstLastPara="1" wrap="square" lIns="72000" tIns="0" rIns="91425" bIns="0" anchor="ctr" anchorCtr="0">
              <a:noAutofit/>
            </a:bodyPr>
            <a:lstStyle/>
            <a:p>
              <a:pPr marL="0" lvl="0" indent="0" algn="l" rtl="0">
                <a:lnSpc>
                  <a:spcPct val="135714"/>
                </a:lnSpc>
                <a:spcBef>
                  <a:spcPts val="0"/>
                </a:spcBef>
                <a:spcAft>
                  <a:spcPts val="0"/>
                </a:spcAft>
                <a:buClr>
                  <a:schemeClr val="dk1"/>
                </a:buClr>
                <a:buSzPts val="1100"/>
                <a:buFont typeface="Arial"/>
                <a:buNone/>
              </a:pPr>
              <a:r>
                <a:rPr lang="es" sz="1500">
                  <a:solidFill>
                    <a:srgbClr val="D19A66"/>
                  </a:solidFill>
                  <a:latin typeface="Consolas"/>
                  <a:ea typeface="Consolas"/>
                  <a:cs typeface="Consolas"/>
                  <a:sym typeface="Consolas"/>
                </a:rPr>
                <a:t>.crearProducto</a:t>
              </a:r>
              <a:r>
                <a:rPr lang="es" sz="1500">
                  <a:solidFill>
                    <a:srgbClr val="ABB2BF"/>
                  </a:solidFill>
                  <a:latin typeface="Consolas"/>
                  <a:ea typeface="Consolas"/>
                  <a:cs typeface="Consolas"/>
                  <a:sym typeface="Consolas"/>
                </a:rPr>
                <a:t> {</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    position: </a:t>
              </a:r>
              <a:r>
                <a:rPr lang="es" sz="1500">
                  <a:solidFill>
                    <a:srgbClr val="D19A66"/>
                  </a:solidFill>
                  <a:latin typeface="Consolas"/>
                  <a:ea typeface="Consolas"/>
                  <a:cs typeface="Consolas"/>
                  <a:sym typeface="Consolas"/>
                </a:rPr>
                <a:t>fixed</a:t>
              </a:r>
              <a:r>
                <a:rPr lang="es" sz="1500">
                  <a:solidFill>
                    <a:srgbClr val="ABB2BF"/>
                  </a:solidFill>
                  <a:latin typeface="Consolas"/>
                  <a:ea typeface="Consolas"/>
                  <a:cs typeface="Consolas"/>
                  <a:sym typeface="Consolas"/>
                </a:rPr>
                <a:t>;</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    right: </a:t>
              </a:r>
              <a:r>
                <a:rPr lang="es" sz="1500">
                  <a:solidFill>
                    <a:srgbClr val="D19A66"/>
                  </a:solidFill>
                  <a:latin typeface="Consolas"/>
                  <a:ea typeface="Consolas"/>
                  <a:cs typeface="Consolas"/>
                  <a:sym typeface="Consolas"/>
                </a:rPr>
                <a:t>50</a:t>
              </a:r>
              <a:r>
                <a:rPr lang="es" sz="1500">
                  <a:solidFill>
                    <a:srgbClr val="E06C75"/>
                  </a:solidFill>
                  <a:latin typeface="Consolas"/>
                  <a:ea typeface="Consolas"/>
                  <a:cs typeface="Consolas"/>
                  <a:sym typeface="Consolas"/>
                </a:rPr>
                <a:t>px</a:t>
              </a:r>
              <a:r>
                <a:rPr lang="es" sz="1500">
                  <a:solidFill>
                    <a:srgbClr val="ABB2BF"/>
                  </a:solidFill>
                  <a:latin typeface="Consolas"/>
                  <a:ea typeface="Consolas"/>
                  <a:cs typeface="Consolas"/>
                  <a:sym typeface="Consolas"/>
                </a:rPr>
                <a:t>;</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    bottom: </a:t>
              </a:r>
              <a:r>
                <a:rPr lang="es" sz="1500">
                  <a:solidFill>
                    <a:srgbClr val="D19A66"/>
                  </a:solidFill>
                  <a:latin typeface="Consolas"/>
                  <a:ea typeface="Consolas"/>
                  <a:cs typeface="Consolas"/>
                  <a:sym typeface="Consolas"/>
                </a:rPr>
                <a:t>50</a:t>
              </a:r>
              <a:r>
                <a:rPr lang="es" sz="1500">
                  <a:solidFill>
                    <a:srgbClr val="E06C75"/>
                  </a:solidFill>
                  <a:latin typeface="Consolas"/>
                  <a:ea typeface="Consolas"/>
                  <a:cs typeface="Consolas"/>
                  <a:sym typeface="Consolas"/>
                </a:rPr>
                <a:t>px</a:t>
              </a:r>
              <a:r>
                <a:rPr lang="es" sz="1500">
                  <a:solidFill>
                    <a:srgbClr val="ABB2BF"/>
                  </a:solidFill>
                  <a:latin typeface="Consolas"/>
                  <a:ea typeface="Consolas"/>
                  <a:cs typeface="Consolas"/>
                  <a:sym typeface="Consolas"/>
                </a:rPr>
                <a:t>;</a:t>
              </a:r>
              <a:endParaRPr sz="1500">
                <a:solidFill>
                  <a:srgbClr val="ABB2BF"/>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sz="1500">
                  <a:solidFill>
                    <a:srgbClr val="ABB2BF"/>
                  </a:solidFill>
                  <a:latin typeface="Consolas"/>
                  <a:ea typeface="Consolas"/>
                  <a:cs typeface="Consolas"/>
                  <a:sym typeface="Consolas"/>
                </a:rPr>
                <a:t>}</a:t>
              </a:r>
              <a:endParaRPr sz="1500">
                <a:solidFill>
                  <a:srgbClr val="D19A66"/>
                </a:solidFill>
                <a:latin typeface="Consolas"/>
                <a:ea typeface="Consolas"/>
                <a:cs typeface="Consolas"/>
                <a:sym typeface="Consolas"/>
              </a:endParaRPr>
            </a:p>
          </p:txBody>
        </p:sp>
        <p:sp>
          <p:nvSpPr>
            <p:cNvPr id="230" name="Google Shape;230;p47"/>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pic>
        <p:nvPicPr>
          <p:cNvPr id="231" name="Google Shape;231;p47"/>
          <p:cNvPicPr preferRelativeResize="0"/>
          <p:nvPr/>
        </p:nvPicPr>
        <p:blipFill rotWithShape="1">
          <a:blip r:embed="rId3">
            <a:alphaModFix/>
          </a:blip>
          <a:srcRect/>
          <a:stretch/>
        </p:blipFill>
        <p:spPr>
          <a:xfrm>
            <a:off x="-588500" y="2089851"/>
            <a:ext cx="6162500" cy="273022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Shape 126"/>
        <p:cNvGrpSpPr/>
        <p:nvPr/>
      </p:nvGrpSpPr>
      <p:grpSpPr>
        <a:xfrm>
          <a:off x="0" y="0"/>
          <a:ext cx="0" cy="0"/>
          <a:chOff x="0" y="0"/>
          <a:chExt cx="0" cy="0"/>
        </a:xfrm>
      </p:grpSpPr>
      <p:sp>
        <p:nvSpPr>
          <p:cNvPr id="127" name="Google Shape;127;p35"/>
          <p:cNvSpPr txBox="1"/>
          <p:nvPr/>
        </p:nvSpPr>
        <p:spPr>
          <a:xfrm>
            <a:off x="1428728" y="-500084"/>
            <a:ext cx="6132166" cy="2378100"/>
          </a:xfrm>
          <a:prstGeom prst="rect">
            <a:avLst/>
          </a:prstGeom>
          <a:noFill/>
          <a:ln>
            <a:noFill/>
          </a:ln>
        </p:spPr>
        <p:txBody>
          <a:bodyPr spcFirstLastPara="1" wrap="square" lIns="91425" tIns="45700" rIns="91425" bIns="45700" anchor="ctr" anchorCtr="0">
            <a:noAutofit/>
          </a:bodyPr>
          <a:lstStyle/>
          <a:p>
            <a:pPr lvl="0" algn="ctr">
              <a:lnSpc>
                <a:spcPct val="90000"/>
              </a:lnSpc>
            </a:pPr>
            <a:r>
              <a:rPr lang="es" sz="4000" b="1" dirty="0" smtClean="0">
                <a:solidFill>
                  <a:schemeClr val="bg1"/>
                </a:solidFill>
                <a:latin typeface="Rajdhani" charset="0"/>
                <a:cs typeface="Rajdhani" charset="0"/>
              </a:rPr>
              <a:t>Posicionamiento sticky</a:t>
            </a:r>
            <a:endParaRPr sz="3700" b="1" dirty="0">
              <a:solidFill>
                <a:schemeClr val="bg1"/>
              </a:solidFill>
              <a:latin typeface="Rajdhani" charset="0"/>
              <a:ea typeface="Rajdhani"/>
              <a:cs typeface="Rajdhani" charset="0"/>
              <a:sym typeface="Rajdhani"/>
            </a:endParaRPr>
          </a:p>
        </p:txBody>
      </p:sp>
      <p:sp>
        <p:nvSpPr>
          <p:cNvPr id="128" name="Google Shape;128;p35"/>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endParaRPr sz="6000" b="1" dirty="0">
              <a:solidFill>
                <a:srgbClr val="FFFFFF"/>
              </a:solidFill>
              <a:latin typeface="Rajdhani"/>
              <a:ea typeface="Rajdhani"/>
              <a:cs typeface="Rajdhani"/>
              <a:sym typeface="Rajdhani"/>
            </a:endParaRPr>
          </a:p>
        </p:txBody>
      </p:sp>
      <p:pic>
        <p:nvPicPr>
          <p:cNvPr id="7170" name="Picture 2"/>
          <p:cNvPicPr>
            <a:picLocks noChangeAspect="1" noChangeArrowheads="1"/>
          </p:cNvPicPr>
          <p:nvPr/>
        </p:nvPicPr>
        <p:blipFill>
          <a:blip r:embed="rId3"/>
          <a:srcRect/>
          <a:stretch>
            <a:fillRect/>
          </a:stretch>
        </p:blipFill>
        <p:spPr bwMode="auto">
          <a:xfrm>
            <a:off x="1214414" y="1071552"/>
            <a:ext cx="6917920" cy="3429024"/>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1"/>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¿Y cómo uso sticky?</a:t>
            </a:r>
            <a:endParaRPr sz="3000" b="1">
              <a:solidFill>
                <a:srgbClr val="3F3F3F"/>
              </a:solidFill>
              <a:latin typeface="Rajdhani"/>
              <a:ea typeface="Rajdhani"/>
              <a:cs typeface="Rajdhani"/>
              <a:sym typeface="Rajdhani"/>
            </a:endParaRPr>
          </a:p>
        </p:txBody>
      </p:sp>
      <p:grpSp>
        <p:nvGrpSpPr>
          <p:cNvPr id="2" name="Google Shape;145;p31"/>
          <p:cNvGrpSpPr/>
          <p:nvPr/>
        </p:nvGrpSpPr>
        <p:grpSpPr>
          <a:xfrm>
            <a:off x="1043900" y="2725075"/>
            <a:ext cx="7037700" cy="530713"/>
            <a:chOff x="1122825" y="2552200"/>
            <a:chExt cx="7037700" cy="530713"/>
          </a:xfrm>
        </p:grpSpPr>
        <p:sp>
          <p:nvSpPr>
            <p:cNvPr id="146" name="Google Shape;146;p31"/>
            <p:cNvSpPr/>
            <p:nvPr/>
          </p:nvSpPr>
          <p:spPr>
            <a:xfrm>
              <a:off x="1707525" y="2552200"/>
              <a:ext cx="6453000" cy="530700"/>
            </a:xfrm>
            <a:prstGeom prst="rect">
              <a:avLst/>
            </a:prstGeom>
            <a:solidFill>
              <a:srgbClr val="434343"/>
            </a:solidFill>
            <a:ln>
              <a:noFill/>
            </a:ln>
          </p:spPr>
          <p:txBody>
            <a:bodyPr spcFirstLastPara="1" wrap="square" lIns="91425" tIns="0" rIns="91425" bIns="91425" anchor="ctr" anchorCtr="0">
              <a:noAutofit/>
            </a:bodyPr>
            <a:lstStyle/>
            <a:p>
              <a:pPr marL="323999" marR="0" lvl="0" indent="0" algn="l" rtl="0">
                <a:spcBef>
                  <a:spcPts val="600"/>
                </a:spcBef>
                <a:spcAft>
                  <a:spcPts val="0"/>
                </a:spcAft>
                <a:buClr>
                  <a:srgbClr val="000000"/>
                </a:buClr>
                <a:buSzPts val="1100"/>
                <a:buFont typeface="Arial"/>
                <a:buNone/>
              </a:pPr>
              <a:r>
                <a:rPr lang="es" sz="2000" dirty="0">
                  <a:solidFill>
                    <a:srgbClr val="F3F3F3"/>
                  </a:solidFill>
                  <a:latin typeface="Consolas"/>
                  <a:ea typeface="Consolas"/>
                  <a:cs typeface="Consolas"/>
                  <a:sym typeface="Consolas"/>
                </a:rPr>
                <a:t> </a:t>
              </a:r>
              <a:r>
                <a:rPr lang="es" sz="2000" dirty="0" smtClean="0">
                  <a:solidFill>
                    <a:srgbClr val="F3F3F3"/>
                  </a:solidFill>
                  <a:latin typeface="Consolas"/>
                  <a:ea typeface="Consolas"/>
                  <a:cs typeface="Consolas"/>
                  <a:sym typeface="Consolas"/>
                </a:rPr>
                <a:t>.</a:t>
              </a:r>
              <a:r>
                <a:rPr lang="es" sz="2000" dirty="0">
                  <a:solidFill>
                    <a:srgbClr val="E50A3B"/>
                  </a:solidFill>
                  <a:latin typeface="Consolas"/>
                  <a:ea typeface="Consolas"/>
                  <a:cs typeface="Consolas"/>
                  <a:sym typeface="Consolas"/>
                </a:rPr>
                <a:t>pegatina </a:t>
              </a:r>
              <a:r>
                <a:rPr lang="es" sz="2000" dirty="0">
                  <a:solidFill>
                    <a:srgbClr val="FFFFFF"/>
                  </a:solidFill>
                  <a:latin typeface="Consolas"/>
                  <a:ea typeface="Consolas"/>
                  <a:cs typeface="Consolas"/>
                  <a:sym typeface="Consolas"/>
                </a:rPr>
                <a:t>{</a:t>
              </a:r>
              <a:r>
                <a:rPr lang="es" sz="2000" dirty="0">
                  <a:solidFill>
                    <a:srgbClr val="FF5722"/>
                  </a:solidFill>
                  <a:latin typeface="Consolas"/>
                  <a:ea typeface="Consolas"/>
                  <a:cs typeface="Consolas"/>
                  <a:sym typeface="Consolas"/>
                </a:rPr>
                <a:t> position: </a:t>
              </a:r>
              <a:r>
                <a:rPr lang="es" sz="2000" dirty="0">
                  <a:solidFill>
                    <a:srgbClr val="009688"/>
                  </a:solidFill>
                  <a:latin typeface="Consolas"/>
                  <a:ea typeface="Consolas"/>
                  <a:cs typeface="Consolas"/>
                  <a:sym typeface="Consolas"/>
                </a:rPr>
                <a:t>sticky;</a:t>
              </a:r>
              <a:r>
                <a:rPr lang="es" sz="2000" dirty="0">
                  <a:solidFill>
                    <a:srgbClr val="FF5722"/>
                  </a:solidFill>
                  <a:latin typeface="Consolas"/>
                  <a:ea typeface="Consolas"/>
                  <a:cs typeface="Consolas"/>
                  <a:sym typeface="Consolas"/>
                </a:rPr>
                <a:t> top</a:t>
              </a:r>
              <a:r>
                <a:rPr lang="es" sz="2000" dirty="0">
                  <a:solidFill>
                    <a:srgbClr val="009688"/>
                  </a:solidFill>
                  <a:latin typeface="Consolas"/>
                  <a:ea typeface="Consolas"/>
                  <a:cs typeface="Consolas"/>
                  <a:sym typeface="Consolas"/>
                </a:rPr>
                <a:t>:15px; </a:t>
              </a:r>
              <a:r>
                <a:rPr lang="es" sz="2000" dirty="0">
                  <a:solidFill>
                    <a:srgbClr val="FFFFFF"/>
                  </a:solidFill>
                  <a:latin typeface="Consolas"/>
                  <a:ea typeface="Consolas"/>
                  <a:cs typeface="Consolas"/>
                  <a:sym typeface="Consolas"/>
                </a:rPr>
                <a:t>}</a:t>
              </a:r>
              <a:endParaRPr sz="1000" dirty="0">
                <a:solidFill>
                  <a:srgbClr val="FFFFFF"/>
                </a:solidFill>
              </a:endParaRPr>
            </a:p>
          </p:txBody>
        </p:sp>
        <p:sp>
          <p:nvSpPr>
            <p:cNvPr id="147" name="Google Shape;147;p31"/>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
        <p:nvSpPr>
          <p:cNvPr id="148" name="Google Shape;148;p31"/>
          <p:cNvSpPr/>
          <p:nvPr/>
        </p:nvSpPr>
        <p:spPr>
          <a:xfrm rot="-5400000">
            <a:off x="2956754" y="2013175"/>
            <a:ext cx="150600" cy="1090800"/>
          </a:xfrm>
          <a:prstGeom prst="rightBrace">
            <a:avLst>
              <a:gd name="adj1" fmla="val 50000"/>
              <a:gd name="adj2" fmla="val 50000"/>
            </a:avLst>
          </a:prstGeom>
          <a:noFill/>
          <a:ln w="28575" cap="flat" cmpd="sng">
            <a:solidFill>
              <a:srgbClr val="E50A3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C183F"/>
              </a:solidFill>
            </a:endParaRPr>
          </a:p>
        </p:txBody>
      </p:sp>
      <p:sp>
        <p:nvSpPr>
          <p:cNvPr id="149" name="Google Shape;149;p31"/>
          <p:cNvSpPr txBox="1"/>
          <p:nvPr/>
        </p:nvSpPr>
        <p:spPr>
          <a:xfrm>
            <a:off x="717738" y="1511975"/>
            <a:ext cx="3419700" cy="1093200"/>
          </a:xfrm>
          <a:prstGeom prst="rect">
            <a:avLst/>
          </a:prstGeom>
          <a:noFill/>
          <a:ln>
            <a:noFill/>
          </a:ln>
        </p:spPr>
        <p:txBody>
          <a:bodyPr spcFirstLastPara="1" wrap="square" lIns="126000" tIns="91425" rIns="91425" bIns="91425" anchor="t" anchorCtr="0">
            <a:noAutofit/>
          </a:bodyPr>
          <a:lstStyle/>
          <a:p>
            <a:pPr marL="0" lvl="0" indent="0" algn="l" rtl="0">
              <a:spcBef>
                <a:spcPts val="600"/>
              </a:spcBef>
              <a:spcAft>
                <a:spcPts val="0"/>
              </a:spcAft>
              <a:buNone/>
            </a:pPr>
            <a:r>
              <a:rPr lang="es" sz="1600" b="1">
                <a:solidFill>
                  <a:srgbClr val="EC183F"/>
                </a:solidFill>
                <a:latin typeface="Open Sans"/>
                <a:ea typeface="Open Sans"/>
                <a:cs typeface="Open Sans"/>
                <a:sym typeface="Open Sans"/>
              </a:rPr>
              <a:t>Selector</a:t>
            </a:r>
            <a:endParaRPr sz="1600" b="1">
              <a:solidFill>
                <a:srgbClr val="EC183F"/>
              </a:solidFill>
              <a:latin typeface="Open Sans"/>
              <a:ea typeface="Open Sans"/>
              <a:cs typeface="Open Sans"/>
              <a:sym typeface="Open Sans"/>
            </a:endParaRPr>
          </a:p>
          <a:p>
            <a:pPr marL="0" lvl="0" indent="0" algn="l" rtl="0">
              <a:spcBef>
                <a:spcPts val="600"/>
              </a:spcBef>
              <a:spcAft>
                <a:spcPts val="0"/>
              </a:spcAft>
              <a:buNone/>
            </a:pPr>
            <a:r>
              <a:rPr lang="es" sz="1300">
                <a:solidFill>
                  <a:srgbClr val="434343"/>
                </a:solidFill>
                <a:latin typeface="Open Sans Light"/>
                <a:ea typeface="Open Sans Light"/>
                <a:cs typeface="Open Sans Light"/>
                <a:sym typeface="Open Sans Light"/>
              </a:rPr>
              <a:t>Usamos el selector class para identificar el elemento.</a:t>
            </a:r>
            <a:endParaRPr sz="1300">
              <a:solidFill>
                <a:srgbClr val="434343"/>
              </a:solidFill>
              <a:latin typeface="Open Sans Light"/>
              <a:ea typeface="Open Sans Light"/>
              <a:cs typeface="Open Sans Light"/>
              <a:sym typeface="Open Sans Light"/>
            </a:endParaRPr>
          </a:p>
        </p:txBody>
      </p:sp>
      <p:sp>
        <p:nvSpPr>
          <p:cNvPr id="150" name="Google Shape;150;p31"/>
          <p:cNvSpPr/>
          <p:nvPr/>
        </p:nvSpPr>
        <p:spPr>
          <a:xfrm rot="5400000">
            <a:off x="5408625" y="2245400"/>
            <a:ext cx="150600" cy="2353500"/>
          </a:xfrm>
          <a:prstGeom prst="rightBrace">
            <a:avLst>
              <a:gd name="adj1" fmla="val 50000"/>
              <a:gd name="adj2" fmla="val 50000"/>
            </a:avLst>
          </a:prstGeom>
          <a:noFill/>
          <a:ln w="28575" cap="flat" cmpd="sng">
            <a:solidFill>
              <a:srgbClr val="FF57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5722"/>
              </a:solidFill>
            </a:endParaRPr>
          </a:p>
        </p:txBody>
      </p:sp>
      <p:sp>
        <p:nvSpPr>
          <p:cNvPr id="151" name="Google Shape;151;p31"/>
          <p:cNvSpPr txBox="1"/>
          <p:nvPr/>
        </p:nvSpPr>
        <p:spPr>
          <a:xfrm>
            <a:off x="2810701" y="3458925"/>
            <a:ext cx="4323600" cy="1319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100"/>
              <a:buFont typeface="Arial"/>
              <a:buNone/>
            </a:pPr>
            <a:r>
              <a:rPr lang="es" sz="1600" b="1">
                <a:solidFill>
                  <a:srgbClr val="FF5722"/>
                </a:solidFill>
                <a:latin typeface="Open Sans"/>
                <a:ea typeface="Open Sans"/>
                <a:cs typeface="Open Sans"/>
                <a:sym typeface="Open Sans"/>
              </a:rPr>
              <a:t>Propiedades</a:t>
            </a:r>
            <a:endParaRPr sz="1600" b="1">
              <a:solidFill>
                <a:srgbClr val="FF5722"/>
              </a:solidFill>
              <a:latin typeface="Open Sans"/>
              <a:ea typeface="Open Sans"/>
              <a:cs typeface="Open Sans"/>
              <a:sym typeface="Open Sans"/>
            </a:endParaRPr>
          </a:p>
          <a:p>
            <a:pPr marL="0" lvl="0" indent="0" algn="l" rtl="0">
              <a:spcBef>
                <a:spcPts val="600"/>
              </a:spcBef>
              <a:spcAft>
                <a:spcPts val="0"/>
              </a:spcAft>
              <a:buClr>
                <a:srgbClr val="000000"/>
              </a:buClr>
              <a:buSzPts val="1100"/>
              <a:buFont typeface="Arial"/>
              <a:buNone/>
            </a:pPr>
            <a:r>
              <a:rPr lang="es" sz="1300">
                <a:solidFill>
                  <a:srgbClr val="434343"/>
                </a:solidFill>
                <a:latin typeface="Open Sans Light"/>
                <a:ea typeface="Open Sans Light"/>
                <a:cs typeface="Open Sans Light"/>
                <a:sym typeface="Open Sans Light"/>
              </a:rPr>
              <a:t>En este ejemplo, hacemos uso de 2 propiedades CSS, la primera es </a:t>
            </a:r>
            <a:r>
              <a:rPr lang="es" sz="1300" b="1">
                <a:solidFill>
                  <a:srgbClr val="FF5722"/>
                </a:solidFill>
                <a:latin typeface="Open Sans"/>
                <a:ea typeface="Open Sans"/>
                <a:cs typeface="Open Sans"/>
                <a:sym typeface="Open Sans"/>
              </a:rPr>
              <a:t>position</a:t>
            </a:r>
            <a:r>
              <a:rPr lang="es" sz="1300">
                <a:solidFill>
                  <a:srgbClr val="434343"/>
                </a:solidFill>
                <a:latin typeface="Open Sans Light"/>
                <a:ea typeface="Open Sans Light"/>
                <a:cs typeface="Open Sans Light"/>
                <a:sym typeface="Open Sans Light"/>
              </a:rPr>
              <a:t> y, en este caso, usamos  </a:t>
            </a:r>
            <a:r>
              <a:rPr lang="es" sz="1300" b="1">
                <a:solidFill>
                  <a:srgbClr val="FF5722"/>
                </a:solidFill>
                <a:latin typeface="Open Sans"/>
                <a:ea typeface="Open Sans"/>
                <a:cs typeface="Open Sans"/>
                <a:sym typeface="Open Sans"/>
              </a:rPr>
              <a:t>top</a:t>
            </a:r>
            <a:r>
              <a:rPr lang="es" sz="1300">
                <a:solidFill>
                  <a:srgbClr val="FF5722"/>
                </a:solidFill>
                <a:latin typeface="Open Sans Light"/>
                <a:ea typeface="Open Sans Light"/>
                <a:cs typeface="Open Sans Light"/>
                <a:sym typeface="Open Sans Light"/>
              </a:rPr>
              <a:t>. </a:t>
            </a:r>
            <a:r>
              <a:rPr lang="es" sz="1300">
                <a:solidFill>
                  <a:srgbClr val="3F3F3F"/>
                </a:solidFill>
                <a:latin typeface="Open Sans Light"/>
                <a:ea typeface="Open Sans Light"/>
                <a:cs typeface="Open Sans Light"/>
                <a:sym typeface="Open Sans Light"/>
              </a:rPr>
              <a:t>Pero podes hacer uso de los siguientes valores,  </a:t>
            </a:r>
            <a:r>
              <a:rPr lang="es" sz="1300" b="1">
                <a:solidFill>
                  <a:srgbClr val="009688"/>
                </a:solidFill>
                <a:latin typeface="Open Sans"/>
                <a:ea typeface="Open Sans"/>
                <a:cs typeface="Open Sans"/>
                <a:sym typeface="Open Sans"/>
              </a:rPr>
              <a:t>top, left, right, bottom</a:t>
            </a:r>
            <a:endParaRPr sz="1500" b="1">
              <a:solidFill>
                <a:srgbClr val="009688"/>
              </a:solidFill>
              <a:latin typeface="Open Sans"/>
              <a:ea typeface="Open Sans"/>
              <a:cs typeface="Open Sans"/>
              <a:sym typeface="Open Sans"/>
            </a:endParaRPr>
          </a:p>
        </p:txBody>
      </p:sp>
      <p:sp>
        <p:nvSpPr>
          <p:cNvPr id="152" name="Google Shape;152;p31"/>
          <p:cNvSpPr/>
          <p:nvPr/>
        </p:nvSpPr>
        <p:spPr>
          <a:xfrm rot="-5400000">
            <a:off x="6574200" y="1698250"/>
            <a:ext cx="150900" cy="1783800"/>
          </a:xfrm>
          <a:prstGeom prst="rightBrace">
            <a:avLst>
              <a:gd name="adj1" fmla="val 50000"/>
              <a:gd name="adj2"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5722"/>
              </a:solidFill>
            </a:endParaRPr>
          </a:p>
        </p:txBody>
      </p:sp>
      <p:sp>
        <p:nvSpPr>
          <p:cNvPr id="153" name="Google Shape;153;p31"/>
          <p:cNvSpPr txBox="1"/>
          <p:nvPr/>
        </p:nvSpPr>
        <p:spPr>
          <a:xfrm>
            <a:off x="5286450" y="1283375"/>
            <a:ext cx="2726400" cy="1179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s" sz="1600" b="1">
                <a:solidFill>
                  <a:srgbClr val="009688"/>
                </a:solidFill>
                <a:latin typeface="Open Sans"/>
                <a:ea typeface="Open Sans"/>
                <a:cs typeface="Open Sans"/>
                <a:sym typeface="Open Sans"/>
              </a:rPr>
              <a:t>Valor</a:t>
            </a:r>
            <a:endParaRPr sz="1600" b="1">
              <a:solidFill>
                <a:srgbClr val="009688"/>
              </a:solidFill>
              <a:latin typeface="Open Sans"/>
              <a:ea typeface="Open Sans"/>
              <a:cs typeface="Open Sans"/>
              <a:sym typeface="Open Sans"/>
            </a:endParaRPr>
          </a:p>
          <a:p>
            <a:pPr marL="0" lvl="0" indent="0" algn="l" rtl="0">
              <a:spcBef>
                <a:spcPts val="600"/>
              </a:spcBef>
              <a:spcAft>
                <a:spcPts val="0"/>
              </a:spcAft>
              <a:buClr>
                <a:schemeClr val="dk1"/>
              </a:buClr>
              <a:buSzPts val="1100"/>
              <a:buFont typeface="Arial"/>
              <a:buNone/>
            </a:pPr>
            <a:r>
              <a:rPr lang="es" sz="1300">
                <a:solidFill>
                  <a:srgbClr val="434343"/>
                </a:solidFill>
                <a:latin typeface="Open Sans Light"/>
                <a:ea typeface="Open Sans Light"/>
                <a:cs typeface="Open Sans Light"/>
                <a:sym typeface="Open Sans Light"/>
              </a:rPr>
              <a:t>Como valor a las propiedades usamos, </a:t>
            </a:r>
            <a:r>
              <a:rPr lang="es" sz="1300" b="1">
                <a:solidFill>
                  <a:srgbClr val="009688"/>
                </a:solidFill>
                <a:latin typeface="Open Sans"/>
                <a:ea typeface="Open Sans"/>
                <a:cs typeface="Open Sans"/>
                <a:sym typeface="Open Sans"/>
              </a:rPr>
              <a:t>sticky</a:t>
            </a:r>
            <a:r>
              <a:rPr lang="es" sz="1300">
                <a:solidFill>
                  <a:srgbClr val="434343"/>
                </a:solidFill>
                <a:latin typeface="Open Sans Light"/>
                <a:ea typeface="Open Sans Light"/>
                <a:cs typeface="Open Sans Light"/>
                <a:sym typeface="Open Sans Light"/>
              </a:rPr>
              <a:t>, </a:t>
            </a:r>
            <a:r>
              <a:rPr lang="es" sz="1300" b="1">
                <a:solidFill>
                  <a:srgbClr val="009688"/>
                </a:solidFill>
                <a:latin typeface="Open Sans"/>
                <a:ea typeface="Open Sans"/>
                <a:cs typeface="Open Sans"/>
                <a:sym typeface="Open Sans"/>
              </a:rPr>
              <a:t>15px</a:t>
            </a:r>
            <a:r>
              <a:rPr lang="es" sz="1300">
                <a:solidFill>
                  <a:srgbClr val="434343"/>
                </a:solidFill>
                <a:latin typeface="Open Sans Light"/>
                <a:ea typeface="Open Sans Light"/>
                <a:cs typeface="Open Sans Light"/>
                <a:sym typeface="Open Sans Light"/>
              </a:rPr>
              <a:t>.</a:t>
            </a:r>
            <a:endParaRPr sz="1300">
              <a:solidFill>
                <a:srgbClr val="434343"/>
              </a:solidFill>
              <a:latin typeface="Open Sans Light"/>
              <a:ea typeface="Open Sans Light"/>
              <a:cs typeface="Open Sans Light"/>
              <a:sym typeface="Open Sans Light"/>
            </a:endParaRPr>
          </a:p>
        </p:txBody>
      </p:sp>
      <p:sp>
        <p:nvSpPr>
          <p:cNvPr id="154" name="Google Shape;154;p31"/>
          <p:cNvSpPr/>
          <p:nvPr/>
        </p:nvSpPr>
        <p:spPr>
          <a:xfrm>
            <a:off x="118400" y="4965875"/>
            <a:ext cx="2212800" cy="125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900">
                <a:solidFill>
                  <a:srgbClr val="FFFFFF"/>
                </a:solidFill>
                <a:highlight>
                  <a:srgbClr val="EC183F"/>
                </a:highlight>
                <a:latin typeface="Open Sans"/>
                <a:ea typeface="Open Sans"/>
                <a:cs typeface="Open Sans"/>
                <a:sym typeface="Open Sans"/>
              </a:rPr>
              <a:t>Posicionamiento Sticky</a:t>
            </a:r>
            <a:endParaRPr sz="900">
              <a:solidFill>
                <a:srgbClr val="FFFFFF"/>
              </a:solidFill>
              <a:highlight>
                <a:srgbClr val="EC183F"/>
              </a:highlight>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txBox="1"/>
          <p:nvPr/>
        </p:nvSpPr>
        <p:spPr>
          <a:xfrm>
            <a:off x="569725" y="549075"/>
            <a:ext cx="83184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¿Pero qué pasa con mi elemento si usamos </a:t>
            </a:r>
            <a:r>
              <a:rPr lang="es" sz="3000" b="1">
                <a:solidFill>
                  <a:srgbClr val="EC183F"/>
                </a:solidFill>
                <a:latin typeface="Rajdhani"/>
                <a:ea typeface="Rajdhani"/>
                <a:cs typeface="Rajdhani"/>
                <a:sym typeface="Rajdhani"/>
              </a:rPr>
              <a:t>sticky</a:t>
            </a:r>
            <a:r>
              <a:rPr lang="es" sz="3000" b="1">
                <a:solidFill>
                  <a:srgbClr val="434343"/>
                </a:solidFill>
                <a:latin typeface="Rajdhani"/>
                <a:ea typeface="Rajdhani"/>
                <a:cs typeface="Rajdhani"/>
                <a:sym typeface="Rajdhani"/>
              </a:rPr>
              <a:t>?</a:t>
            </a:r>
            <a:endParaRPr sz="3000" b="1">
              <a:solidFill>
                <a:srgbClr val="3F3F3F"/>
              </a:solidFill>
              <a:latin typeface="Rajdhani"/>
              <a:ea typeface="Rajdhani"/>
              <a:cs typeface="Rajdhani"/>
              <a:sym typeface="Rajdhani"/>
            </a:endParaRPr>
          </a:p>
        </p:txBody>
      </p:sp>
      <p:sp>
        <p:nvSpPr>
          <p:cNvPr id="160" name="Google Shape;160;p32"/>
          <p:cNvSpPr/>
          <p:nvPr/>
        </p:nvSpPr>
        <p:spPr>
          <a:xfrm>
            <a:off x="5231850" y="1608450"/>
            <a:ext cx="3215700" cy="1843500"/>
          </a:xfrm>
          <a:prstGeom prst="rect">
            <a:avLst/>
          </a:prstGeom>
          <a:solidFill>
            <a:srgbClr val="666666"/>
          </a:solidFill>
          <a:ln>
            <a:noFill/>
          </a:ln>
        </p:spPr>
        <p:txBody>
          <a:bodyPr spcFirstLastPara="1" wrap="square" lIns="90000" tIns="0" rIns="90000" bIns="0" anchor="ctr" anchorCtr="0">
            <a:noAutofit/>
          </a:bodyPr>
          <a:lstStyle/>
          <a:p>
            <a:pPr marL="126000" marR="0" lvl="0" indent="0" algn="l" rtl="0">
              <a:spcBef>
                <a:spcPts val="1000"/>
              </a:spcBef>
              <a:spcAft>
                <a:spcPts val="0"/>
              </a:spcAft>
              <a:buClr>
                <a:srgbClr val="000000"/>
              </a:buClr>
              <a:buSzPts val="1100"/>
              <a:buFont typeface="Arial"/>
              <a:buNone/>
            </a:pPr>
            <a:r>
              <a:rPr lang="es" sz="1300">
                <a:solidFill>
                  <a:srgbClr val="FFFFFF"/>
                </a:solidFill>
                <a:latin typeface="Open Sans"/>
                <a:ea typeface="Open Sans"/>
                <a:cs typeface="Open Sans"/>
                <a:sym typeface="Open Sans"/>
              </a:rPr>
              <a:t>Cómo podemos ver en este ejemplo, nuestro menú sticky al hacer scroll queda en la parte superior, dándonos así un efecto agradable y elegante.   </a:t>
            </a:r>
            <a:endParaRPr sz="1300">
              <a:solidFill>
                <a:srgbClr val="FFFFFF"/>
              </a:solidFill>
              <a:latin typeface="Open Sans"/>
              <a:ea typeface="Open Sans"/>
              <a:cs typeface="Open Sans"/>
              <a:sym typeface="Open Sans"/>
            </a:endParaRPr>
          </a:p>
        </p:txBody>
      </p:sp>
      <p:pic>
        <p:nvPicPr>
          <p:cNvPr id="161" name="Google Shape;161;p32"/>
          <p:cNvPicPr preferRelativeResize="0"/>
          <p:nvPr/>
        </p:nvPicPr>
        <p:blipFill>
          <a:blip r:embed="rId3">
            <a:alphaModFix/>
          </a:blip>
          <a:stretch>
            <a:fillRect/>
          </a:stretch>
        </p:blipFill>
        <p:spPr>
          <a:xfrm>
            <a:off x="1076925" y="1341650"/>
            <a:ext cx="3851950" cy="2377125"/>
          </a:xfrm>
          <a:prstGeom prst="rect">
            <a:avLst/>
          </a:prstGeom>
          <a:noFill/>
          <a:ln>
            <a:noFill/>
          </a:ln>
        </p:spPr>
      </p:pic>
      <p:sp>
        <p:nvSpPr>
          <p:cNvPr id="162" name="Google Shape;162;p32"/>
          <p:cNvSpPr/>
          <p:nvPr/>
        </p:nvSpPr>
        <p:spPr>
          <a:xfrm>
            <a:off x="118400" y="4965875"/>
            <a:ext cx="2212800" cy="125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900">
                <a:solidFill>
                  <a:srgbClr val="FFFFFF"/>
                </a:solidFill>
                <a:highlight>
                  <a:srgbClr val="EC183F"/>
                </a:highlight>
                <a:latin typeface="Open Sans"/>
                <a:ea typeface="Open Sans"/>
                <a:cs typeface="Open Sans"/>
                <a:sym typeface="Open Sans"/>
              </a:rPr>
              <a:t>Posicionamiento Sticky</a:t>
            </a:r>
            <a:endParaRPr sz="900">
              <a:solidFill>
                <a:srgbClr val="FFFFFF"/>
              </a:solidFill>
              <a:highlight>
                <a:srgbClr val="EC183F"/>
              </a:highlight>
              <a:latin typeface="Open Sans"/>
              <a:ea typeface="Open Sans"/>
              <a:cs typeface="Open Sans"/>
              <a:sym typeface="Open Sans"/>
            </a:endParaRPr>
          </a:p>
        </p:txBody>
      </p:sp>
      <p:grpSp>
        <p:nvGrpSpPr>
          <p:cNvPr id="2" name="Google Shape;163;p32"/>
          <p:cNvGrpSpPr/>
          <p:nvPr/>
        </p:nvGrpSpPr>
        <p:grpSpPr>
          <a:xfrm>
            <a:off x="2138698" y="4059183"/>
            <a:ext cx="417327" cy="472033"/>
            <a:chOff x="2050448" y="2767758"/>
            <a:chExt cx="417327" cy="472033"/>
          </a:xfrm>
        </p:grpSpPr>
        <p:sp>
          <p:nvSpPr>
            <p:cNvPr id="164" name="Google Shape;164;p32"/>
            <p:cNvSpPr/>
            <p:nvPr/>
          </p:nvSpPr>
          <p:spPr>
            <a:xfrm>
              <a:off x="2059693" y="2767758"/>
              <a:ext cx="158198" cy="206025"/>
            </a:xfrm>
            <a:custGeom>
              <a:avLst/>
              <a:gdLst/>
              <a:ahLst/>
              <a:cxnLst/>
              <a:rect l="l" t="t" r="r" b="b"/>
              <a:pathLst>
                <a:path w="158198" h="206025" extrusionOk="0">
                  <a:moveTo>
                    <a:pt x="1260" y="43147"/>
                  </a:moveTo>
                  <a:cubicBezTo>
                    <a:pt x="-3775" y="34498"/>
                    <a:pt x="6734" y="19061"/>
                    <a:pt x="24689" y="8770"/>
                  </a:cubicBezTo>
                  <a:cubicBezTo>
                    <a:pt x="42643" y="-1630"/>
                    <a:pt x="61255" y="-2944"/>
                    <a:pt x="66181" y="5705"/>
                  </a:cubicBezTo>
                  <a:cubicBezTo>
                    <a:pt x="67823" y="8551"/>
                    <a:pt x="155296" y="160069"/>
                    <a:pt x="156938" y="162915"/>
                  </a:cubicBezTo>
                  <a:cubicBezTo>
                    <a:pt x="161974" y="171564"/>
                    <a:pt x="151464" y="187000"/>
                    <a:pt x="133510" y="197291"/>
                  </a:cubicBezTo>
                  <a:cubicBezTo>
                    <a:pt x="115555" y="207582"/>
                    <a:pt x="97053" y="209005"/>
                    <a:pt x="92018" y="200357"/>
                  </a:cubicBezTo>
                  <a:cubicBezTo>
                    <a:pt x="90375" y="197510"/>
                    <a:pt x="2903" y="45993"/>
                    <a:pt x="1260" y="43147"/>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2"/>
            <p:cNvSpPr/>
            <p:nvPr/>
          </p:nvSpPr>
          <p:spPr>
            <a:xfrm>
              <a:off x="2050448" y="2805668"/>
              <a:ext cx="417327" cy="434123"/>
            </a:xfrm>
            <a:custGeom>
              <a:avLst/>
              <a:gdLst/>
              <a:ahLst/>
              <a:cxnLst/>
              <a:rect l="l" t="t" r="r" b="b"/>
              <a:pathLst>
                <a:path w="417327" h="434123" extrusionOk="0">
                  <a:moveTo>
                    <a:pt x="250153" y="345384"/>
                  </a:moveTo>
                  <a:cubicBezTo>
                    <a:pt x="171219" y="390927"/>
                    <a:pt x="95789" y="407787"/>
                    <a:pt x="81556" y="383045"/>
                  </a:cubicBezTo>
                  <a:cubicBezTo>
                    <a:pt x="67324" y="358303"/>
                    <a:pt x="119655" y="301374"/>
                    <a:pt x="198479" y="255831"/>
                  </a:cubicBezTo>
                  <a:cubicBezTo>
                    <a:pt x="277303" y="210288"/>
                    <a:pt x="352843" y="193429"/>
                    <a:pt x="367075" y="218171"/>
                  </a:cubicBezTo>
                  <a:cubicBezTo>
                    <a:pt x="381416" y="242913"/>
                    <a:pt x="329086" y="299842"/>
                    <a:pt x="250153" y="345384"/>
                  </a:cubicBezTo>
                  <a:moveTo>
                    <a:pt x="411961" y="192334"/>
                  </a:moveTo>
                  <a:cubicBezTo>
                    <a:pt x="386124" y="147667"/>
                    <a:pt x="336531" y="161352"/>
                    <a:pt x="297228" y="133654"/>
                  </a:cubicBezTo>
                  <a:cubicBezTo>
                    <a:pt x="257926" y="105956"/>
                    <a:pt x="227710" y="69938"/>
                    <a:pt x="201873" y="36875"/>
                  </a:cubicBezTo>
                  <a:cubicBezTo>
                    <a:pt x="168154" y="-6368"/>
                    <a:pt x="109692" y="-10090"/>
                    <a:pt x="61084" y="17936"/>
                  </a:cubicBezTo>
                  <a:cubicBezTo>
                    <a:pt x="12476" y="45962"/>
                    <a:pt x="-13470" y="98402"/>
                    <a:pt x="7111" y="149309"/>
                  </a:cubicBezTo>
                  <a:cubicBezTo>
                    <a:pt x="22876" y="188174"/>
                    <a:pt x="38970" y="232403"/>
                    <a:pt x="43349" y="280245"/>
                  </a:cubicBezTo>
                  <a:cubicBezTo>
                    <a:pt x="47728" y="328196"/>
                    <a:pt x="11052" y="364324"/>
                    <a:pt x="36890" y="408991"/>
                  </a:cubicBezTo>
                  <a:cubicBezTo>
                    <a:pt x="61741" y="452016"/>
                    <a:pt x="165854" y="438441"/>
                    <a:pt x="269421" y="378665"/>
                  </a:cubicBezTo>
                  <a:cubicBezTo>
                    <a:pt x="372986" y="318781"/>
                    <a:pt x="436812" y="235469"/>
                    <a:pt x="411961" y="192334"/>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32"/>
            <p:cNvSpPr/>
            <p:nvPr/>
          </p:nvSpPr>
          <p:spPr>
            <a:xfrm>
              <a:off x="2273888" y="3035881"/>
              <a:ext cx="105887" cy="66166"/>
            </a:xfrm>
            <a:custGeom>
              <a:avLst/>
              <a:gdLst/>
              <a:ahLst/>
              <a:cxnLst/>
              <a:rect l="l" t="t" r="r" b="b"/>
              <a:pathLst>
                <a:path w="105887" h="66166" extrusionOk="0">
                  <a:moveTo>
                    <a:pt x="0" y="37989"/>
                  </a:moveTo>
                  <a:cubicBezTo>
                    <a:pt x="42149" y="14670"/>
                    <a:pt x="81561" y="766"/>
                    <a:pt x="105099" y="0"/>
                  </a:cubicBezTo>
                  <a:cubicBezTo>
                    <a:pt x="107179" y="12481"/>
                    <a:pt x="105208" y="25727"/>
                    <a:pt x="98421" y="37660"/>
                  </a:cubicBezTo>
                  <a:cubicBezTo>
                    <a:pt x="82656" y="64920"/>
                    <a:pt x="47842" y="74226"/>
                    <a:pt x="20472" y="58571"/>
                  </a:cubicBezTo>
                  <a:cubicBezTo>
                    <a:pt x="11605" y="53316"/>
                    <a:pt x="4817" y="46200"/>
                    <a:pt x="0" y="37989"/>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 name="Google Shape;167;p32"/>
          <p:cNvGrpSpPr/>
          <p:nvPr/>
        </p:nvGrpSpPr>
        <p:grpSpPr>
          <a:xfrm>
            <a:off x="1774500" y="3806050"/>
            <a:ext cx="5595000" cy="978300"/>
            <a:chOff x="1625825" y="2497325"/>
            <a:chExt cx="5595000" cy="978300"/>
          </a:xfrm>
        </p:grpSpPr>
        <p:sp>
          <p:nvSpPr>
            <p:cNvPr id="168" name="Google Shape;168;p32"/>
            <p:cNvSpPr/>
            <p:nvPr/>
          </p:nvSpPr>
          <p:spPr>
            <a:xfrm>
              <a:off x="1625825" y="2497325"/>
              <a:ext cx="5595000" cy="9783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r>
                <a:rPr lang="es">
                  <a:solidFill>
                    <a:srgbClr val="F3F3F3"/>
                  </a:solidFill>
                  <a:latin typeface="Open Sans"/>
                  <a:ea typeface="Open Sans"/>
                  <a:cs typeface="Open Sans"/>
                  <a:sym typeface="Open Sans"/>
                </a:rPr>
                <a:t>Te dejamos un </a:t>
              </a:r>
              <a:r>
                <a:rPr lang="es" u="sng">
                  <a:solidFill>
                    <a:schemeClr val="hlink"/>
                  </a:solidFill>
                  <a:latin typeface="Open Sans"/>
                  <a:ea typeface="Open Sans"/>
                  <a:cs typeface="Open Sans"/>
                  <a:sym typeface="Open Sans"/>
                  <a:hlinkClick r:id="rId4"/>
                </a:rPr>
                <a:t>link</a:t>
              </a:r>
              <a:r>
                <a:rPr lang="es">
                  <a:solidFill>
                    <a:srgbClr val="F3F3F3"/>
                  </a:solidFill>
                  <a:latin typeface="Open Sans"/>
                  <a:ea typeface="Open Sans"/>
                  <a:cs typeface="Open Sans"/>
                  <a:sym typeface="Open Sans"/>
                </a:rPr>
                <a:t> con más información sobre sticky.</a:t>
              </a:r>
              <a:endParaRPr sz="1200">
                <a:latin typeface="Open Sans"/>
                <a:ea typeface="Open Sans"/>
                <a:cs typeface="Open Sans"/>
                <a:sym typeface="Open Sans"/>
              </a:endParaRPr>
            </a:p>
          </p:txBody>
        </p:sp>
        <p:sp>
          <p:nvSpPr>
            <p:cNvPr id="169" name="Google Shape;169;p32"/>
            <p:cNvSpPr/>
            <p:nvPr/>
          </p:nvSpPr>
          <p:spPr>
            <a:xfrm>
              <a:off x="1954337" y="2737473"/>
              <a:ext cx="342446" cy="498015"/>
            </a:xfrm>
            <a:custGeom>
              <a:avLst/>
              <a:gdLst/>
              <a:ahLst/>
              <a:cxnLst/>
              <a:rect l="l" t="t" r="r" b="b"/>
              <a:pathLst>
                <a:path w="342446" h="498015" extrusionOk="0">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Shape 90"/>
        <p:cNvGrpSpPr/>
        <p:nvPr/>
      </p:nvGrpSpPr>
      <p:grpSpPr>
        <a:xfrm>
          <a:off x="0" y="0"/>
          <a:ext cx="0" cy="0"/>
          <a:chOff x="0" y="0"/>
          <a:chExt cx="0" cy="0"/>
        </a:xfrm>
      </p:grpSpPr>
      <p:sp>
        <p:nvSpPr>
          <p:cNvPr id="91" name="Google Shape;91;p30"/>
          <p:cNvSpPr txBox="1"/>
          <p:nvPr/>
        </p:nvSpPr>
        <p:spPr>
          <a:xfrm>
            <a:off x="1989870" y="1644775"/>
            <a:ext cx="5148900" cy="1984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1000"/>
              </a:spcAft>
              <a:buClr>
                <a:schemeClr val="dk1"/>
              </a:buClr>
              <a:buSzPts val="1100"/>
              <a:buFont typeface="Arial"/>
              <a:buNone/>
            </a:pPr>
            <a:r>
              <a:rPr lang="es" sz="2800" dirty="0">
                <a:solidFill>
                  <a:schemeClr val="lt1"/>
                </a:solidFill>
                <a:latin typeface="Rajdhani" charset="0"/>
                <a:ea typeface="Open Sans"/>
                <a:cs typeface="Rajdhani" charset="0"/>
                <a:sym typeface="Open Sans"/>
              </a:rPr>
              <a:t>El </a:t>
            </a:r>
            <a:r>
              <a:rPr lang="es" sz="2800" b="1" dirty="0">
                <a:solidFill>
                  <a:schemeClr val="lt1"/>
                </a:solidFill>
                <a:latin typeface="Rajdhani" charset="0"/>
                <a:ea typeface="Open Sans"/>
                <a:cs typeface="Rajdhani" charset="0"/>
                <a:sym typeface="Open Sans"/>
              </a:rPr>
              <a:t>z-index</a:t>
            </a:r>
            <a:r>
              <a:rPr lang="es" sz="2800" dirty="0">
                <a:solidFill>
                  <a:schemeClr val="lt1"/>
                </a:solidFill>
                <a:latin typeface="Rajdhani" charset="0"/>
                <a:ea typeface="Open Sans"/>
                <a:cs typeface="Rajdhani" charset="0"/>
                <a:sym typeface="Open Sans"/>
              </a:rPr>
              <a:t> nos permite </a:t>
            </a:r>
            <a:r>
              <a:rPr lang="es" sz="2800" b="1" dirty="0">
                <a:solidFill>
                  <a:schemeClr val="lt1"/>
                </a:solidFill>
                <a:latin typeface="Rajdhani" charset="0"/>
                <a:ea typeface="Open Sans"/>
                <a:cs typeface="Rajdhani" charset="0"/>
                <a:sym typeface="Open Sans"/>
              </a:rPr>
              <a:t>cambiar el orden de las “capas” </a:t>
            </a:r>
            <a:r>
              <a:rPr lang="es" sz="2800" dirty="0">
                <a:solidFill>
                  <a:schemeClr val="lt1"/>
                </a:solidFill>
                <a:latin typeface="Rajdhani" charset="0"/>
                <a:ea typeface="Open Sans"/>
                <a:cs typeface="Rajdhani" charset="0"/>
                <a:sym typeface="Open Sans"/>
              </a:rPr>
              <a:t>dentro de un documento </a:t>
            </a:r>
            <a:r>
              <a:rPr lang="es" sz="2800" b="1" dirty="0">
                <a:solidFill>
                  <a:schemeClr val="lt1"/>
                </a:solidFill>
                <a:latin typeface="Rajdhani" charset="0"/>
                <a:ea typeface="Open Sans"/>
                <a:cs typeface="Rajdhani" charset="0"/>
                <a:sym typeface="Open Sans"/>
              </a:rPr>
              <a:t>HTML</a:t>
            </a:r>
            <a:r>
              <a:rPr lang="es" sz="2800" dirty="0">
                <a:solidFill>
                  <a:schemeClr val="lt1"/>
                </a:solidFill>
                <a:latin typeface="Rajdhani" charset="0"/>
                <a:ea typeface="Open Sans"/>
                <a:cs typeface="Rajdhani" charset="0"/>
                <a:sym typeface="Open Sans"/>
              </a:rPr>
              <a:t>. </a:t>
            </a:r>
            <a:endParaRPr sz="2800" dirty="0">
              <a:solidFill>
                <a:schemeClr val="lt1"/>
              </a:solidFill>
              <a:latin typeface="Rajdhani" charset="0"/>
              <a:ea typeface="Open Sans"/>
              <a:cs typeface="Rajdhani" charset="0"/>
              <a:sym typeface="Open Sans"/>
            </a:endParaRPr>
          </a:p>
        </p:txBody>
      </p:sp>
      <p:sp>
        <p:nvSpPr>
          <p:cNvPr id="92" name="Google Shape;92;p30"/>
          <p:cNvSpPr txBox="1"/>
          <p:nvPr/>
        </p:nvSpPr>
        <p:spPr>
          <a:xfrm>
            <a:off x="1189770" y="1059765"/>
            <a:ext cx="1092600" cy="7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0300" b="1" dirty="0">
                <a:solidFill>
                  <a:srgbClr val="EC183F"/>
                </a:solidFill>
                <a:latin typeface="Rajdhani"/>
                <a:ea typeface="Rajdhani"/>
                <a:cs typeface="Rajdhani"/>
                <a:sym typeface="Rajdhani"/>
              </a:rPr>
              <a:t>“</a:t>
            </a:r>
            <a:endParaRPr sz="9300" dirty="0">
              <a:solidFill>
                <a:srgbClr val="EC183F"/>
              </a:solidFill>
              <a:latin typeface="Open Sans ExtraBold"/>
              <a:ea typeface="Open Sans ExtraBold"/>
              <a:cs typeface="Open Sans ExtraBold"/>
              <a:sym typeface="Open Sans ExtraBold"/>
            </a:endParaRPr>
          </a:p>
        </p:txBody>
      </p:sp>
      <p:sp>
        <p:nvSpPr>
          <p:cNvPr id="93" name="Google Shape;93;p30"/>
          <p:cNvSpPr txBox="1"/>
          <p:nvPr/>
        </p:nvSpPr>
        <p:spPr>
          <a:xfrm>
            <a:off x="6338490" y="3172995"/>
            <a:ext cx="846000" cy="7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0300" b="1" dirty="0">
                <a:solidFill>
                  <a:srgbClr val="EC183F"/>
                </a:solidFill>
                <a:latin typeface="Rajdhani"/>
                <a:ea typeface="Rajdhani"/>
                <a:cs typeface="Rajdhani"/>
                <a:sym typeface="Rajdhani"/>
              </a:rPr>
              <a:t>”</a:t>
            </a:r>
            <a:endParaRPr sz="8600" dirty="0">
              <a:solidFill>
                <a:srgbClr val="EC183F"/>
              </a:solidFill>
              <a:latin typeface="Open Sans ExtraBold"/>
              <a:ea typeface="Open Sans ExtraBold"/>
              <a:cs typeface="Open Sans ExtraBold"/>
              <a:sym typeface="Open Sans ExtraBold"/>
            </a:endParaRPr>
          </a:p>
        </p:txBody>
      </p:sp>
      <p:sp>
        <p:nvSpPr>
          <p:cNvPr id="7" name="Google Shape;86;p29"/>
          <p:cNvSpPr txBox="1">
            <a:spLocks noGrp="1"/>
          </p:cNvSpPr>
          <p:nvPr>
            <p:ph type="title"/>
          </p:nvPr>
        </p:nvSpPr>
        <p:spPr>
          <a:xfrm>
            <a:off x="2918459" y="342545"/>
            <a:ext cx="2671005" cy="2111095"/>
          </a:xfrm>
          <a:prstGeom prst="rect">
            <a:avLst/>
          </a:prstGeom>
        </p:spPr>
        <p:txBody>
          <a:bodyPr spcFirstLastPara="1" wrap="square" lIns="91425" tIns="91425" rIns="180000" bIns="91425" anchor="t" anchorCtr="0">
            <a:noAutofit/>
          </a:bodyPr>
          <a:lstStyle/>
          <a:p>
            <a:pPr marL="0" lvl="0" indent="0" algn="ctr" rtl="0">
              <a:spcBef>
                <a:spcPts val="0"/>
              </a:spcBef>
              <a:spcAft>
                <a:spcPts val="0"/>
              </a:spcAft>
              <a:buNone/>
            </a:pPr>
            <a:r>
              <a:rPr lang="es" sz="6000" b="1" dirty="0">
                <a:solidFill>
                  <a:schemeClr val="bg1"/>
                </a:solidFill>
                <a:latin typeface="Rajdhani" charset="0"/>
                <a:cs typeface="Rajdhani" charset="0"/>
              </a:rPr>
              <a:t>z-index</a:t>
            </a:r>
            <a:endParaRPr sz="6000" b="1" dirty="0">
              <a:solidFill>
                <a:schemeClr val="bg1"/>
              </a:solidFill>
              <a:latin typeface="Rajdhani" charset="0"/>
              <a:cs typeface="Rajdhani"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2"/>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Ejemplo de </a:t>
            </a:r>
            <a:r>
              <a:rPr lang="es" sz="3000" b="1">
                <a:solidFill>
                  <a:srgbClr val="EC183F"/>
                </a:solidFill>
                <a:latin typeface="Rajdhani"/>
                <a:ea typeface="Rajdhani"/>
                <a:cs typeface="Rajdhani"/>
                <a:sym typeface="Rajdhani"/>
              </a:rPr>
              <a:t>z-index</a:t>
            </a:r>
            <a:endParaRPr sz="3000" b="1">
              <a:solidFill>
                <a:srgbClr val="EC183F"/>
              </a:solidFill>
              <a:latin typeface="Rajdhani"/>
              <a:ea typeface="Rajdhani"/>
              <a:cs typeface="Rajdhani"/>
              <a:sym typeface="Rajdhani"/>
            </a:endParaRPr>
          </a:p>
        </p:txBody>
      </p:sp>
      <p:sp>
        <p:nvSpPr>
          <p:cNvPr id="112" name="Google Shape;112;p32"/>
          <p:cNvSpPr txBox="1"/>
          <p:nvPr/>
        </p:nvSpPr>
        <p:spPr>
          <a:xfrm>
            <a:off x="3859450" y="1176675"/>
            <a:ext cx="4566000" cy="9318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endParaRPr sz="1600">
              <a:solidFill>
                <a:srgbClr val="3F3F3F"/>
              </a:solidFill>
              <a:latin typeface="Open Sans"/>
              <a:ea typeface="Open Sans"/>
              <a:cs typeface="Open Sans"/>
              <a:sym typeface="Open Sans"/>
            </a:endParaRPr>
          </a:p>
        </p:txBody>
      </p:sp>
      <p:grpSp>
        <p:nvGrpSpPr>
          <p:cNvPr id="2" name="Google Shape;113;p32"/>
          <p:cNvGrpSpPr/>
          <p:nvPr/>
        </p:nvGrpSpPr>
        <p:grpSpPr>
          <a:xfrm>
            <a:off x="4120401" y="2555475"/>
            <a:ext cx="4305057" cy="1949793"/>
            <a:chOff x="1122825" y="2552198"/>
            <a:chExt cx="3712216" cy="530715"/>
          </a:xfrm>
        </p:grpSpPr>
        <p:sp>
          <p:nvSpPr>
            <p:cNvPr id="114" name="Google Shape;114;p32"/>
            <p:cNvSpPr/>
            <p:nvPr/>
          </p:nvSpPr>
          <p:spPr>
            <a:xfrm>
              <a:off x="1707541" y="2552198"/>
              <a:ext cx="3127500" cy="530700"/>
            </a:xfrm>
            <a:prstGeom prst="rect">
              <a:avLst/>
            </a:prstGeom>
            <a:solidFill>
              <a:srgbClr val="434343"/>
            </a:solidFill>
            <a:ln>
              <a:noFill/>
            </a:ln>
          </p:spPr>
          <p:txBody>
            <a:bodyPr spcFirstLastPara="1" wrap="square" lIns="180000" tIns="0" rIns="91425" bIns="0" anchor="ctr" anchorCtr="0">
              <a:noAutofit/>
            </a:bodyPr>
            <a:lstStyle/>
            <a:p>
              <a:pPr marL="0" lvl="0" indent="0" algn="l" rtl="0">
                <a:lnSpc>
                  <a:spcPct val="135714"/>
                </a:lnSpc>
                <a:spcBef>
                  <a:spcPts val="0"/>
                </a:spcBef>
                <a:spcAft>
                  <a:spcPts val="0"/>
                </a:spcAft>
                <a:buClr>
                  <a:schemeClr val="dk1"/>
                </a:buClr>
                <a:buSzPts val="1100"/>
                <a:buFont typeface="Arial"/>
                <a:buNone/>
              </a:pPr>
              <a:r>
                <a:rPr lang="es">
                  <a:solidFill>
                    <a:srgbClr val="569CD6"/>
                  </a:solidFill>
                  <a:latin typeface="Consolas"/>
                  <a:ea typeface="Consolas"/>
                  <a:cs typeface="Consolas"/>
                  <a:sym typeface="Consolas"/>
                </a:rPr>
                <a:t>.caja-1</a:t>
              </a:r>
              <a:r>
                <a:rPr lang="es">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a:solidFill>
                    <a:srgbClr val="D4D4D4"/>
                  </a:solidFill>
                  <a:latin typeface="Consolas"/>
                  <a:ea typeface="Consolas"/>
                  <a:cs typeface="Consolas"/>
                  <a:sym typeface="Consolas"/>
                </a:rPr>
                <a:t>    </a:t>
              </a:r>
              <a:r>
                <a:rPr lang="es">
                  <a:solidFill>
                    <a:srgbClr val="9CDCFE"/>
                  </a:solidFill>
                  <a:latin typeface="Consolas"/>
                  <a:ea typeface="Consolas"/>
                  <a:cs typeface="Consolas"/>
                  <a:sym typeface="Consolas"/>
                </a:rPr>
                <a:t>position</a:t>
              </a:r>
              <a:r>
                <a:rPr lang="es">
                  <a:solidFill>
                    <a:srgbClr val="D4D4D4"/>
                  </a:solidFill>
                  <a:latin typeface="Consolas"/>
                  <a:ea typeface="Consolas"/>
                  <a:cs typeface="Consolas"/>
                  <a:sym typeface="Consolas"/>
                </a:rPr>
                <a:t>: </a:t>
              </a:r>
              <a:r>
                <a:rPr lang="es">
                  <a:solidFill>
                    <a:srgbClr val="CE9178"/>
                  </a:solidFill>
                  <a:latin typeface="Consolas"/>
                  <a:ea typeface="Consolas"/>
                  <a:cs typeface="Consolas"/>
                  <a:sym typeface="Consolas"/>
                </a:rPr>
                <a:t>relative</a:t>
              </a:r>
              <a:r>
                <a:rPr lang="es">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a:solidFill>
                    <a:srgbClr val="D4D4D4"/>
                  </a:solidFill>
                  <a:latin typeface="Consolas"/>
                  <a:ea typeface="Consolas"/>
                  <a:cs typeface="Consolas"/>
                  <a:sym typeface="Consolas"/>
                </a:rPr>
                <a:t>}</a:t>
              </a:r>
              <a:endParaRPr>
                <a:solidFill>
                  <a:srgbClr val="D19A66"/>
                </a:solidFill>
                <a:latin typeface="Consolas"/>
                <a:ea typeface="Consolas"/>
                <a:cs typeface="Consolas"/>
                <a:sym typeface="Consolas"/>
              </a:endParaRPr>
            </a:p>
          </p:txBody>
        </p:sp>
        <p:sp>
          <p:nvSpPr>
            <p:cNvPr id="115" name="Google Shape;115;p32"/>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
        <p:nvSpPr>
          <p:cNvPr id="116" name="Google Shape;116;p32"/>
          <p:cNvSpPr/>
          <p:nvPr/>
        </p:nvSpPr>
        <p:spPr>
          <a:xfrm>
            <a:off x="1473353" y="2517508"/>
            <a:ext cx="993900" cy="993900"/>
          </a:xfrm>
          <a:prstGeom prst="rect">
            <a:avLst/>
          </a:prstGeom>
          <a:solidFill>
            <a:srgbClr val="8BC34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solidFill>
                  <a:srgbClr val="FFFFFF"/>
                </a:solidFill>
                <a:latin typeface="Karla"/>
                <a:ea typeface="Karla"/>
                <a:cs typeface="Karla"/>
                <a:sym typeface="Karla"/>
              </a:rPr>
              <a:t>2</a:t>
            </a:r>
            <a:endParaRPr sz="1800" b="1">
              <a:solidFill>
                <a:srgbClr val="FFFFFF"/>
              </a:solidFill>
              <a:latin typeface="Karla"/>
              <a:ea typeface="Karla"/>
              <a:cs typeface="Karla"/>
              <a:sym typeface="Karla"/>
            </a:endParaRPr>
          </a:p>
        </p:txBody>
      </p:sp>
      <p:sp>
        <p:nvSpPr>
          <p:cNvPr id="117" name="Google Shape;117;p32"/>
          <p:cNvSpPr/>
          <p:nvPr/>
        </p:nvSpPr>
        <p:spPr>
          <a:xfrm>
            <a:off x="1473353" y="3511367"/>
            <a:ext cx="993900" cy="993900"/>
          </a:xfrm>
          <a:prstGeom prst="rect">
            <a:avLst/>
          </a:prstGeom>
          <a:solidFill>
            <a:srgbClr val="E50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solidFill>
                  <a:srgbClr val="FFFFFF"/>
                </a:solidFill>
                <a:latin typeface="Karla"/>
                <a:ea typeface="Karla"/>
                <a:cs typeface="Karla"/>
                <a:sym typeface="Karla"/>
              </a:rPr>
              <a:t>3</a:t>
            </a:r>
            <a:endParaRPr sz="1800" b="1">
              <a:solidFill>
                <a:srgbClr val="FFFFFF"/>
              </a:solidFill>
              <a:latin typeface="Karla"/>
              <a:ea typeface="Karla"/>
              <a:cs typeface="Karla"/>
              <a:sym typeface="Karla"/>
            </a:endParaRPr>
          </a:p>
        </p:txBody>
      </p:sp>
      <p:sp>
        <p:nvSpPr>
          <p:cNvPr id="118" name="Google Shape;118;p32"/>
          <p:cNvSpPr/>
          <p:nvPr/>
        </p:nvSpPr>
        <p:spPr>
          <a:xfrm>
            <a:off x="1473342" y="1523591"/>
            <a:ext cx="993900" cy="993900"/>
          </a:xfrm>
          <a:prstGeom prst="rect">
            <a:avLst/>
          </a:prstGeom>
          <a:solidFill>
            <a:srgbClr val="2196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solidFill>
                  <a:srgbClr val="FFFFFF"/>
                </a:solidFill>
                <a:latin typeface="Karla"/>
                <a:ea typeface="Karla"/>
                <a:cs typeface="Karla"/>
                <a:sym typeface="Karla"/>
              </a:rPr>
              <a:t>1</a:t>
            </a:r>
            <a:endParaRPr sz="1800" b="1">
              <a:solidFill>
                <a:srgbClr val="FFFFFF"/>
              </a:solidFill>
              <a:latin typeface="Karla"/>
              <a:ea typeface="Karla"/>
              <a:cs typeface="Karla"/>
              <a:sym typeface="Karla"/>
            </a:endParaRPr>
          </a:p>
        </p:txBody>
      </p:sp>
      <p:sp>
        <p:nvSpPr>
          <p:cNvPr id="119" name="Google Shape;119;p32"/>
          <p:cNvSpPr txBox="1"/>
          <p:nvPr/>
        </p:nvSpPr>
        <p:spPr>
          <a:xfrm>
            <a:off x="4120425" y="1355850"/>
            <a:ext cx="4305000" cy="931800"/>
          </a:xfrm>
          <a:prstGeom prst="rect">
            <a:avLst/>
          </a:prstGeom>
          <a:noFill/>
          <a:ln>
            <a:noFill/>
          </a:ln>
        </p:spPr>
        <p:txBody>
          <a:bodyPr spcFirstLastPara="1" wrap="square" lIns="90000" tIns="90000" rIns="91425" bIns="91425" anchor="t" anchorCtr="0">
            <a:noAutofit/>
          </a:bodyPr>
          <a:lstStyle/>
          <a:p>
            <a:pPr marL="0" lvl="0" indent="0" algn="l" rtl="0">
              <a:spcBef>
                <a:spcPts val="0"/>
              </a:spcBef>
              <a:spcAft>
                <a:spcPts val="0"/>
              </a:spcAft>
              <a:buClr>
                <a:schemeClr val="dk1"/>
              </a:buClr>
              <a:buSzPts val="1100"/>
              <a:buFont typeface="Arial"/>
              <a:buNone/>
            </a:pPr>
            <a:r>
              <a:rPr lang="es" sz="1600">
                <a:solidFill>
                  <a:schemeClr val="dk1"/>
                </a:solidFill>
                <a:latin typeface="Open Sans"/>
                <a:ea typeface="Open Sans"/>
                <a:cs typeface="Open Sans"/>
                <a:sym typeface="Open Sans"/>
              </a:rPr>
              <a:t>Solo podemos modificar el z-index de los elementos que tengan position: </a:t>
            </a:r>
            <a:r>
              <a:rPr lang="es" sz="1600">
                <a:solidFill>
                  <a:schemeClr val="dk1"/>
                </a:solidFill>
                <a:highlight>
                  <a:srgbClr val="CCCCCC"/>
                </a:highlight>
                <a:latin typeface="Consolas"/>
                <a:ea typeface="Consolas"/>
                <a:cs typeface="Consolas"/>
                <a:sym typeface="Consolas"/>
              </a:rPr>
              <a:t>relative</a:t>
            </a:r>
            <a:r>
              <a:rPr lang="es" sz="1600">
                <a:solidFill>
                  <a:schemeClr val="dk1"/>
                </a:solidFill>
                <a:latin typeface="Open Sans"/>
                <a:ea typeface="Open Sans"/>
                <a:cs typeface="Open Sans"/>
                <a:sym typeface="Open Sans"/>
              </a:rPr>
              <a:t>, </a:t>
            </a:r>
            <a:r>
              <a:rPr lang="es" sz="1600">
                <a:solidFill>
                  <a:schemeClr val="dk1"/>
                </a:solidFill>
                <a:highlight>
                  <a:srgbClr val="CCCCCC"/>
                </a:highlight>
                <a:latin typeface="Consolas"/>
                <a:ea typeface="Consolas"/>
                <a:cs typeface="Consolas"/>
                <a:sym typeface="Consolas"/>
              </a:rPr>
              <a:t>absolute</a:t>
            </a:r>
            <a:r>
              <a:rPr lang="es" sz="1600">
                <a:solidFill>
                  <a:schemeClr val="dk1"/>
                </a:solidFill>
                <a:latin typeface="Open Sans"/>
                <a:ea typeface="Open Sans"/>
                <a:cs typeface="Open Sans"/>
                <a:sym typeface="Open Sans"/>
              </a:rPr>
              <a:t> o </a:t>
            </a:r>
            <a:r>
              <a:rPr lang="es" sz="1600">
                <a:solidFill>
                  <a:schemeClr val="dk1"/>
                </a:solidFill>
                <a:highlight>
                  <a:srgbClr val="CCCCCC"/>
                </a:highlight>
                <a:latin typeface="Consolas"/>
                <a:ea typeface="Consolas"/>
                <a:cs typeface="Consolas"/>
                <a:sym typeface="Consolas"/>
              </a:rPr>
              <a:t>fixed</a:t>
            </a:r>
            <a:r>
              <a:rPr lang="es" sz="1600">
                <a:solidFill>
                  <a:schemeClr val="dk1"/>
                </a:solidFill>
                <a:latin typeface="Open Sans"/>
                <a:ea typeface="Open Sans"/>
                <a:cs typeface="Open Sans"/>
                <a:sym typeface="Open Sans"/>
              </a:rPr>
              <a:t>.</a:t>
            </a:r>
            <a:endParaRPr sz="1800">
              <a:solidFill>
                <a:srgbClr val="3F3F3F"/>
              </a:solidFill>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3"/>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Ejemplo de </a:t>
            </a:r>
            <a:r>
              <a:rPr lang="es" sz="3000" b="1">
                <a:solidFill>
                  <a:srgbClr val="EC183F"/>
                </a:solidFill>
                <a:latin typeface="Rajdhani"/>
                <a:ea typeface="Rajdhani"/>
                <a:cs typeface="Rajdhani"/>
                <a:sym typeface="Rajdhani"/>
              </a:rPr>
              <a:t>z-index</a:t>
            </a:r>
            <a:endParaRPr sz="3000" b="1">
              <a:solidFill>
                <a:srgbClr val="EC183F"/>
              </a:solidFill>
              <a:latin typeface="Rajdhani"/>
              <a:ea typeface="Rajdhani"/>
              <a:cs typeface="Rajdhani"/>
              <a:sym typeface="Rajdhani"/>
            </a:endParaRPr>
          </a:p>
        </p:txBody>
      </p:sp>
      <p:sp>
        <p:nvSpPr>
          <p:cNvPr id="125" name="Google Shape;125;p33"/>
          <p:cNvSpPr txBox="1"/>
          <p:nvPr/>
        </p:nvSpPr>
        <p:spPr>
          <a:xfrm>
            <a:off x="3859450" y="1176675"/>
            <a:ext cx="4566000" cy="9318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endParaRPr sz="1600">
              <a:solidFill>
                <a:srgbClr val="3F3F3F"/>
              </a:solidFill>
              <a:latin typeface="Open Sans"/>
              <a:ea typeface="Open Sans"/>
              <a:cs typeface="Open Sans"/>
              <a:sym typeface="Open Sans"/>
            </a:endParaRPr>
          </a:p>
        </p:txBody>
      </p:sp>
      <p:grpSp>
        <p:nvGrpSpPr>
          <p:cNvPr id="2" name="Google Shape;126;p33"/>
          <p:cNvGrpSpPr/>
          <p:nvPr/>
        </p:nvGrpSpPr>
        <p:grpSpPr>
          <a:xfrm>
            <a:off x="4120401" y="2631675"/>
            <a:ext cx="4305057" cy="1949793"/>
            <a:chOff x="1122825" y="2552198"/>
            <a:chExt cx="3712216" cy="530715"/>
          </a:xfrm>
        </p:grpSpPr>
        <p:sp>
          <p:nvSpPr>
            <p:cNvPr id="127" name="Google Shape;127;p33"/>
            <p:cNvSpPr/>
            <p:nvPr/>
          </p:nvSpPr>
          <p:spPr>
            <a:xfrm>
              <a:off x="1707541" y="2552198"/>
              <a:ext cx="3127500" cy="530700"/>
            </a:xfrm>
            <a:prstGeom prst="rect">
              <a:avLst/>
            </a:prstGeom>
            <a:solidFill>
              <a:srgbClr val="434343"/>
            </a:solidFill>
            <a:ln>
              <a:noFill/>
            </a:ln>
          </p:spPr>
          <p:txBody>
            <a:bodyPr spcFirstLastPara="1" wrap="square" lIns="180000" tIns="0" rIns="91425" bIns="0" anchor="ctr" anchorCtr="0">
              <a:noAutofit/>
            </a:bodyPr>
            <a:lstStyle/>
            <a:p>
              <a:pPr marL="0" lvl="0" indent="0" algn="l" rtl="0">
                <a:lnSpc>
                  <a:spcPct val="135714"/>
                </a:lnSpc>
                <a:spcBef>
                  <a:spcPts val="0"/>
                </a:spcBef>
                <a:spcAft>
                  <a:spcPts val="0"/>
                </a:spcAft>
                <a:buClr>
                  <a:schemeClr val="dk1"/>
                </a:buClr>
                <a:buSzPts val="1100"/>
                <a:buFont typeface="Arial"/>
                <a:buNone/>
              </a:pPr>
              <a:r>
                <a:rPr lang="es">
                  <a:solidFill>
                    <a:srgbClr val="569CD6"/>
                  </a:solidFill>
                  <a:latin typeface="Consolas"/>
                  <a:ea typeface="Consolas"/>
                  <a:cs typeface="Consolas"/>
                  <a:sym typeface="Consolas"/>
                </a:rPr>
                <a:t>.caja-1</a:t>
              </a:r>
              <a:r>
                <a:rPr lang="es">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a:solidFill>
                    <a:srgbClr val="D4D4D4"/>
                  </a:solidFill>
                  <a:latin typeface="Consolas"/>
                  <a:ea typeface="Consolas"/>
                  <a:cs typeface="Consolas"/>
                  <a:sym typeface="Consolas"/>
                </a:rPr>
                <a:t>    </a:t>
              </a:r>
              <a:r>
                <a:rPr lang="es">
                  <a:solidFill>
                    <a:srgbClr val="9CDCFE"/>
                  </a:solidFill>
                  <a:latin typeface="Consolas"/>
                  <a:ea typeface="Consolas"/>
                  <a:cs typeface="Consolas"/>
                  <a:sym typeface="Consolas"/>
                </a:rPr>
                <a:t>position</a:t>
              </a:r>
              <a:r>
                <a:rPr lang="es">
                  <a:solidFill>
                    <a:srgbClr val="D4D4D4"/>
                  </a:solidFill>
                  <a:latin typeface="Consolas"/>
                  <a:ea typeface="Consolas"/>
                  <a:cs typeface="Consolas"/>
                  <a:sym typeface="Consolas"/>
                </a:rPr>
                <a:t>: </a:t>
              </a:r>
              <a:r>
                <a:rPr lang="es">
                  <a:solidFill>
                    <a:srgbClr val="CE9178"/>
                  </a:solidFill>
                  <a:latin typeface="Consolas"/>
                  <a:ea typeface="Consolas"/>
                  <a:cs typeface="Consolas"/>
                  <a:sym typeface="Consolas"/>
                </a:rPr>
                <a:t>relative</a:t>
              </a:r>
              <a:r>
                <a:rPr lang="es">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a:solidFill>
                    <a:srgbClr val="D4D4D4"/>
                  </a:solidFill>
                  <a:latin typeface="Consolas"/>
                  <a:ea typeface="Consolas"/>
                  <a:cs typeface="Consolas"/>
                  <a:sym typeface="Consolas"/>
                </a:rPr>
                <a:t>    </a:t>
              </a:r>
              <a:r>
                <a:rPr lang="es">
                  <a:solidFill>
                    <a:srgbClr val="9CDCFE"/>
                  </a:solidFill>
                  <a:latin typeface="Consolas"/>
                  <a:ea typeface="Consolas"/>
                  <a:cs typeface="Consolas"/>
                  <a:sym typeface="Consolas"/>
                </a:rPr>
                <a:t>left</a:t>
              </a:r>
              <a:r>
                <a:rPr lang="es">
                  <a:solidFill>
                    <a:srgbClr val="D4D4D4"/>
                  </a:solidFill>
                  <a:latin typeface="Consolas"/>
                  <a:ea typeface="Consolas"/>
                  <a:cs typeface="Consolas"/>
                  <a:sym typeface="Consolas"/>
                </a:rPr>
                <a:t>: </a:t>
              </a:r>
              <a:r>
                <a:rPr lang="es">
                  <a:solidFill>
                    <a:srgbClr val="B5CEA8"/>
                  </a:solidFill>
                  <a:latin typeface="Consolas"/>
                  <a:ea typeface="Consolas"/>
                  <a:cs typeface="Consolas"/>
                  <a:sym typeface="Consolas"/>
                </a:rPr>
                <a:t>100px</a:t>
              </a:r>
              <a:r>
                <a:rPr lang="es">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a:solidFill>
                    <a:srgbClr val="D4D4D4"/>
                  </a:solidFill>
                  <a:latin typeface="Consolas"/>
                  <a:ea typeface="Consolas"/>
                  <a:cs typeface="Consolas"/>
                  <a:sym typeface="Consolas"/>
                </a:rPr>
                <a:t>    </a:t>
              </a:r>
              <a:r>
                <a:rPr lang="es">
                  <a:solidFill>
                    <a:srgbClr val="9CDCFE"/>
                  </a:solidFill>
                  <a:latin typeface="Consolas"/>
                  <a:ea typeface="Consolas"/>
                  <a:cs typeface="Consolas"/>
                  <a:sym typeface="Consolas"/>
                </a:rPr>
                <a:t>top</a:t>
              </a:r>
              <a:r>
                <a:rPr lang="es">
                  <a:solidFill>
                    <a:srgbClr val="D4D4D4"/>
                  </a:solidFill>
                  <a:latin typeface="Consolas"/>
                  <a:ea typeface="Consolas"/>
                  <a:cs typeface="Consolas"/>
                  <a:sym typeface="Consolas"/>
                </a:rPr>
                <a:t>: </a:t>
              </a:r>
              <a:r>
                <a:rPr lang="es">
                  <a:solidFill>
                    <a:srgbClr val="B5CEA8"/>
                  </a:solidFill>
                  <a:latin typeface="Consolas"/>
                  <a:ea typeface="Consolas"/>
                  <a:cs typeface="Consolas"/>
                  <a:sym typeface="Consolas"/>
                </a:rPr>
                <a:t>50px</a:t>
              </a:r>
              <a:r>
                <a:rPr lang="es">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a:solidFill>
                    <a:srgbClr val="D4D4D4"/>
                  </a:solidFill>
                  <a:latin typeface="Consolas"/>
                  <a:ea typeface="Consolas"/>
                  <a:cs typeface="Consolas"/>
                  <a:sym typeface="Consolas"/>
                </a:rPr>
                <a:t>}</a:t>
              </a:r>
              <a:endParaRPr>
                <a:solidFill>
                  <a:srgbClr val="D19A66"/>
                </a:solidFill>
                <a:latin typeface="Consolas"/>
                <a:ea typeface="Consolas"/>
                <a:cs typeface="Consolas"/>
                <a:sym typeface="Consolas"/>
              </a:endParaRPr>
            </a:p>
          </p:txBody>
        </p:sp>
        <p:sp>
          <p:nvSpPr>
            <p:cNvPr id="128" name="Google Shape;128;p33"/>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
        <p:nvSpPr>
          <p:cNvPr id="129" name="Google Shape;129;p33"/>
          <p:cNvSpPr/>
          <p:nvPr/>
        </p:nvSpPr>
        <p:spPr>
          <a:xfrm>
            <a:off x="1473353" y="1523650"/>
            <a:ext cx="993900" cy="993900"/>
          </a:xfrm>
          <a:prstGeom prst="rect">
            <a:avLst/>
          </a:prstGeom>
          <a:noFill/>
          <a:ln w="9525" cap="flat" cmpd="sng">
            <a:solidFill>
              <a:srgbClr val="666666"/>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33"/>
          <p:cNvSpPr/>
          <p:nvPr/>
        </p:nvSpPr>
        <p:spPr>
          <a:xfrm>
            <a:off x="1473353" y="2517508"/>
            <a:ext cx="993900" cy="993900"/>
          </a:xfrm>
          <a:prstGeom prst="rect">
            <a:avLst/>
          </a:prstGeom>
          <a:solidFill>
            <a:srgbClr val="8BC34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solidFill>
                  <a:srgbClr val="FFFFFF"/>
                </a:solidFill>
                <a:latin typeface="Karla"/>
                <a:ea typeface="Karla"/>
                <a:cs typeface="Karla"/>
                <a:sym typeface="Karla"/>
              </a:rPr>
              <a:t>2</a:t>
            </a:r>
            <a:endParaRPr sz="1800" b="1">
              <a:solidFill>
                <a:srgbClr val="FFFFFF"/>
              </a:solidFill>
              <a:latin typeface="Karla"/>
              <a:ea typeface="Karla"/>
              <a:cs typeface="Karla"/>
              <a:sym typeface="Karla"/>
            </a:endParaRPr>
          </a:p>
        </p:txBody>
      </p:sp>
      <p:sp>
        <p:nvSpPr>
          <p:cNvPr id="131" name="Google Shape;131;p33"/>
          <p:cNvSpPr/>
          <p:nvPr/>
        </p:nvSpPr>
        <p:spPr>
          <a:xfrm>
            <a:off x="1473353" y="3511367"/>
            <a:ext cx="993900" cy="993900"/>
          </a:xfrm>
          <a:prstGeom prst="rect">
            <a:avLst/>
          </a:prstGeom>
          <a:solidFill>
            <a:srgbClr val="E50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solidFill>
                  <a:srgbClr val="FFFFFF"/>
                </a:solidFill>
                <a:latin typeface="Karla"/>
                <a:ea typeface="Karla"/>
                <a:cs typeface="Karla"/>
                <a:sym typeface="Karla"/>
              </a:rPr>
              <a:t>3</a:t>
            </a:r>
            <a:endParaRPr sz="1800" b="1">
              <a:solidFill>
                <a:srgbClr val="FFFFFF"/>
              </a:solidFill>
              <a:latin typeface="Karla"/>
              <a:ea typeface="Karla"/>
              <a:cs typeface="Karla"/>
              <a:sym typeface="Karla"/>
            </a:endParaRPr>
          </a:p>
        </p:txBody>
      </p:sp>
      <p:sp>
        <p:nvSpPr>
          <p:cNvPr id="132" name="Google Shape;132;p33"/>
          <p:cNvSpPr/>
          <p:nvPr/>
        </p:nvSpPr>
        <p:spPr>
          <a:xfrm>
            <a:off x="2063592" y="1868516"/>
            <a:ext cx="993900" cy="993900"/>
          </a:xfrm>
          <a:prstGeom prst="rect">
            <a:avLst/>
          </a:prstGeom>
          <a:solidFill>
            <a:srgbClr val="2196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solidFill>
                  <a:srgbClr val="FFFFFF"/>
                </a:solidFill>
                <a:latin typeface="Karla"/>
                <a:ea typeface="Karla"/>
                <a:cs typeface="Karla"/>
                <a:sym typeface="Karla"/>
              </a:rPr>
              <a:t>1</a:t>
            </a:r>
            <a:endParaRPr sz="1800" b="1">
              <a:solidFill>
                <a:srgbClr val="FFFFFF"/>
              </a:solidFill>
              <a:latin typeface="Karla"/>
              <a:ea typeface="Karla"/>
              <a:cs typeface="Karla"/>
              <a:sym typeface="Karla"/>
            </a:endParaRPr>
          </a:p>
        </p:txBody>
      </p:sp>
      <p:cxnSp>
        <p:nvCxnSpPr>
          <p:cNvPr id="133" name="Google Shape;133;p33"/>
          <p:cNvCxnSpPr/>
          <p:nvPr/>
        </p:nvCxnSpPr>
        <p:spPr>
          <a:xfrm>
            <a:off x="1473353" y="1868200"/>
            <a:ext cx="600900" cy="0"/>
          </a:xfrm>
          <a:prstGeom prst="straightConnector1">
            <a:avLst/>
          </a:prstGeom>
          <a:noFill/>
          <a:ln w="9525" cap="flat" cmpd="sng">
            <a:solidFill>
              <a:srgbClr val="C10003"/>
            </a:solidFill>
            <a:prstDash val="dot"/>
            <a:round/>
            <a:headEnd type="none" w="med" len="med"/>
            <a:tailEnd type="stealth" w="med" len="med"/>
          </a:ln>
        </p:spPr>
      </p:cxnSp>
      <p:cxnSp>
        <p:nvCxnSpPr>
          <p:cNvPr id="134" name="Google Shape;134;p33"/>
          <p:cNvCxnSpPr/>
          <p:nvPr/>
        </p:nvCxnSpPr>
        <p:spPr>
          <a:xfrm>
            <a:off x="2080700" y="1543500"/>
            <a:ext cx="0" cy="339300"/>
          </a:xfrm>
          <a:prstGeom prst="straightConnector1">
            <a:avLst/>
          </a:prstGeom>
          <a:noFill/>
          <a:ln w="9525" cap="flat" cmpd="sng">
            <a:solidFill>
              <a:srgbClr val="C10003"/>
            </a:solidFill>
            <a:prstDash val="dot"/>
            <a:round/>
            <a:headEnd type="none" w="med" len="med"/>
            <a:tailEnd type="stealth" w="med" len="med"/>
          </a:ln>
        </p:spPr>
      </p:cxnSp>
      <p:sp>
        <p:nvSpPr>
          <p:cNvPr id="135" name="Google Shape;135;p33"/>
          <p:cNvSpPr txBox="1"/>
          <p:nvPr/>
        </p:nvSpPr>
        <p:spPr>
          <a:xfrm>
            <a:off x="4120425" y="1355850"/>
            <a:ext cx="4305000" cy="931800"/>
          </a:xfrm>
          <a:prstGeom prst="rect">
            <a:avLst/>
          </a:prstGeom>
          <a:noFill/>
          <a:ln>
            <a:noFill/>
          </a:ln>
        </p:spPr>
        <p:txBody>
          <a:bodyPr spcFirstLastPara="1" wrap="square" lIns="90000" tIns="90000" rIns="91425" bIns="91425" anchor="t" anchorCtr="0">
            <a:noAutofit/>
          </a:bodyPr>
          <a:lstStyle/>
          <a:p>
            <a:pPr marL="0" lvl="0" indent="0" algn="l" rtl="0">
              <a:spcBef>
                <a:spcPts val="0"/>
              </a:spcBef>
              <a:spcAft>
                <a:spcPts val="0"/>
              </a:spcAft>
              <a:buClr>
                <a:schemeClr val="dk1"/>
              </a:buClr>
              <a:buSzPts val="1100"/>
              <a:buFont typeface="Arial"/>
              <a:buNone/>
            </a:pPr>
            <a:r>
              <a:rPr lang="es" sz="1600">
                <a:solidFill>
                  <a:schemeClr val="dk1"/>
                </a:solidFill>
                <a:latin typeface="Open Sans"/>
                <a:ea typeface="Open Sans"/>
                <a:cs typeface="Open Sans"/>
                <a:sym typeface="Open Sans"/>
              </a:rPr>
              <a:t>Cualquier elemento al cual le asignemos position: </a:t>
            </a:r>
            <a:r>
              <a:rPr lang="es" sz="1600">
                <a:solidFill>
                  <a:schemeClr val="dk1"/>
                </a:solidFill>
                <a:highlight>
                  <a:srgbClr val="CCCCCC"/>
                </a:highlight>
                <a:latin typeface="Consolas"/>
                <a:ea typeface="Consolas"/>
                <a:cs typeface="Consolas"/>
                <a:sym typeface="Consolas"/>
              </a:rPr>
              <a:t>relative</a:t>
            </a:r>
            <a:r>
              <a:rPr lang="es" sz="1600">
                <a:solidFill>
                  <a:schemeClr val="dk1"/>
                </a:solidFill>
                <a:latin typeface="Open Sans"/>
                <a:ea typeface="Open Sans"/>
                <a:cs typeface="Open Sans"/>
                <a:sym typeface="Open Sans"/>
              </a:rPr>
              <a:t>, </a:t>
            </a:r>
            <a:r>
              <a:rPr lang="es" sz="1600">
                <a:solidFill>
                  <a:schemeClr val="dk1"/>
                </a:solidFill>
                <a:highlight>
                  <a:srgbClr val="CCCCCC"/>
                </a:highlight>
                <a:latin typeface="Consolas"/>
                <a:ea typeface="Consolas"/>
                <a:cs typeface="Consolas"/>
                <a:sym typeface="Consolas"/>
              </a:rPr>
              <a:t>absolute</a:t>
            </a:r>
            <a:r>
              <a:rPr lang="es" sz="1600">
                <a:solidFill>
                  <a:schemeClr val="dk1"/>
                </a:solidFill>
                <a:latin typeface="Open Sans"/>
                <a:ea typeface="Open Sans"/>
                <a:cs typeface="Open Sans"/>
                <a:sym typeface="Open Sans"/>
              </a:rPr>
              <a:t> o </a:t>
            </a:r>
            <a:r>
              <a:rPr lang="es" sz="1600">
                <a:solidFill>
                  <a:schemeClr val="dk1"/>
                </a:solidFill>
                <a:highlight>
                  <a:srgbClr val="CCCCCC"/>
                </a:highlight>
                <a:latin typeface="Consolas"/>
                <a:ea typeface="Consolas"/>
                <a:cs typeface="Consolas"/>
                <a:sym typeface="Consolas"/>
              </a:rPr>
              <a:t>fixed</a:t>
            </a:r>
            <a:r>
              <a:rPr lang="es" sz="1600">
                <a:solidFill>
                  <a:schemeClr val="dk1"/>
                </a:solidFill>
                <a:latin typeface="Open Sans"/>
                <a:ea typeface="Open Sans"/>
                <a:cs typeface="Open Sans"/>
                <a:sym typeface="Open Sans"/>
              </a:rPr>
              <a:t> se mostrará por encima del resto y tendrá un valor de </a:t>
            </a:r>
            <a:r>
              <a:rPr lang="es" sz="1600">
                <a:solidFill>
                  <a:schemeClr val="dk1"/>
                </a:solidFill>
                <a:highlight>
                  <a:srgbClr val="CCCCCC"/>
                </a:highlight>
                <a:latin typeface="Consolas"/>
                <a:ea typeface="Consolas"/>
                <a:cs typeface="Consolas"/>
                <a:sym typeface="Consolas"/>
              </a:rPr>
              <a:t>z-index</a:t>
            </a:r>
            <a:r>
              <a:rPr lang="es" sz="1600">
                <a:solidFill>
                  <a:schemeClr val="dk1"/>
                </a:solidFill>
                <a:latin typeface="Open Sans"/>
                <a:ea typeface="Open Sans"/>
                <a:cs typeface="Open Sans"/>
                <a:sym typeface="Open Sans"/>
              </a:rPr>
              <a:t> de </a:t>
            </a:r>
            <a:r>
              <a:rPr lang="es" sz="1600" b="1">
                <a:solidFill>
                  <a:schemeClr val="dk1"/>
                </a:solidFill>
                <a:latin typeface="Open Sans"/>
                <a:ea typeface="Open Sans"/>
                <a:cs typeface="Open Sans"/>
                <a:sym typeface="Open Sans"/>
              </a:rPr>
              <a:t>0</a:t>
            </a:r>
            <a:r>
              <a:rPr lang="es" sz="1600">
                <a:solidFill>
                  <a:schemeClr val="dk1"/>
                </a:solidFill>
                <a:latin typeface="Open Sans"/>
                <a:ea typeface="Open Sans"/>
                <a:cs typeface="Open Sans"/>
                <a:sym typeface="Open Sans"/>
              </a:rPr>
              <a:t>.</a:t>
            </a:r>
            <a:endParaRPr sz="1600">
              <a:solidFill>
                <a:schemeClr val="dk1"/>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4"/>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Ejemplo de </a:t>
            </a:r>
            <a:r>
              <a:rPr lang="es" sz="3000" b="1">
                <a:solidFill>
                  <a:srgbClr val="EC183F"/>
                </a:solidFill>
                <a:latin typeface="Rajdhani"/>
                <a:ea typeface="Rajdhani"/>
                <a:cs typeface="Rajdhani"/>
                <a:sym typeface="Rajdhani"/>
              </a:rPr>
              <a:t>z-index</a:t>
            </a:r>
            <a:endParaRPr sz="3000" b="1">
              <a:solidFill>
                <a:srgbClr val="EC183F"/>
              </a:solidFill>
              <a:latin typeface="Rajdhani"/>
              <a:ea typeface="Rajdhani"/>
              <a:cs typeface="Rajdhani"/>
              <a:sym typeface="Rajdhani"/>
            </a:endParaRPr>
          </a:p>
        </p:txBody>
      </p:sp>
      <p:sp>
        <p:nvSpPr>
          <p:cNvPr id="141" name="Google Shape;141;p34"/>
          <p:cNvSpPr txBox="1"/>
          <p:nvPr/>
        </p:nvSpPr>
        <p:spPr>
          <a:xfrm>
            <a:off x="4120425" y="1355850"/>
            <a:ext cx="4305000" cy="931800"/>
          </a:xfrm>
          <a:prstGeom prst="rect">
            <a:avLst/>
          </a:prstGeom>
          <a:noFill/>
          <a:ln>
            <a:noFill/>
          </a:ln>
        </p:spPr>
        <p:txBody>
          <a:bodyPr spcFirstLastPara="1" wrap="square" lIns="90000" tIns="90000" rIns="91425" bIns="91425" anchor="t" anchorCtr="0">
            <a:noAutofit/>
          </a:bodyPr>
          <a:lstStyle/>
          <a:p>
            <a:pPr marL="0" lvl="0" indent="0" algn="l" rtl="0">
              <a:spcBef>
                <a:spcPts val="0"/>
              </a:spcBef>
              <a:spcAft>
                <a:spcPts val="0"/>
              </a:spcAft>
              <a:buClr>
                <a:schemeClr val="dk1"/>
              </a:buClr>
              <a:buSzPts val="1100"/>
              <a:buFont typeface="Arial"/>
              <a:buNone/>
            </a:pPr>
            <a:r>
              <a:rPr lang="es" sz="1600">
                <a:solidFill>
                  <a:schemeClr val="dk1"/>
                </a:solidFill>
                <a:latin typeface="Open Sans"/>
                <a:ea typeface="Open Sans"/>
                <a:cs typeface="Open Sans"/>
                <a:sym typeface="Open Sans"/>
              </a:rPr>
              <a:t>Si a la segunda caja le agregamos la propiedad </a:t>
            </a:r>
            <a:r>
              <a:rPr lang="es" sz="1600">
                <a:solidFill>
                  <a:schemeClr val="dk1"/>
                </a:solidFill>
                <a:highlight>
                  <a:srgbClr val="CCCCCC"/>
                </a:highlight>
                <a:latin typeface="Consolas"/>
                <a:ea typeface="Consolas"/>
                <a:cs typeface="Consolas"/>
                <a:sym typeface="Consolas"/>
              </a:rPr>
              <a:t>z-index</a:t>
            </a:r>
            <a:r>
              <a:rPr lang="es" sz="1600">
                <a:solidFill>
                  <a:schemeClr val="dk1"/>
                </a:solidFill>
                <a:latin typeface="Open Sans"/>
                <a:ea typeface="Open Sans"/>
                <a:cs typeface="Open Sans"/>
                <a:sym typeface="Open Sans"/>
              </a:rPr>
              <a:t> con el valor </a:t>
            </a:r>
            <a:r>
              <a:rPr lang="es" sz="1600" b="1">
                <a:solidFill>
                  <a:schemeClr val="dk1"/>
                </a:solidFill>
                <a:latin typeface="Open Sans"/>
                <a:ea typeface="Open Sans"/>
                <a:cs typeface="Open Sans"/>
                <a:sym typeface="Open Sans"/>
              </a:rPr>
              <a:t>10</a:t>
            </a:r>
            <a:r>
              <a:rPr lang="es" sz="1600">
                <a:solidFill>
                  <a:schemeClr val="dk1"/>
                </a:solidFill>
                <a:latin typeface="Open Sans"/>
                <a:ea typeface="Open Sans"/>
                <a:cs typeface="Open Sans"/>
                <a:sym typeface="Open Sans"/>
              </a:rPr>
              <a:t>, se moverá delante del resto ya que ahora tiene un valor mayor.</a:t>
            </a:r>
            <a:endParaRPr sz="1800">
              <a:solidFill>
                <a:srgbClr val="3F3F3F"/>
              </a:solidFill>
              <a:latin typeface="Open Sans"/>
              <a:ea typeface="Open Sans"/>
              <a:cs typeface="Open Sans"/>
              <a:sym typeface="Open Sans"/>
            </a:endParaRPr>
          </a:p>
        </p:txBody>
      </p:sp>
      <p:grpSp>
        <p:nvGrpSpPr>
          <p:cNvPr id="2" name="Google Shape;142;p34"/>
          <p:cNvGrpSpPr/>
          <p:nvPr/>
        </p:nvGrpSpPr>
        <p:grpSpPr>
          <a:xfrm>
            <a:off x="4120401" y="2631675"/>
            <a:ext cx="4305057" cy="1949793"/>
            <a:chOff x="1122825" y="2552198"/>
            <a:chExt cx="3712216" cy="530715"/>
          </a:xfrm>
        </p:grpSpPr>
        <p:sp>
          <p:nvSpPr>
            <p:cNvPr id="143" name="Google Shape;143;p34"/>
            <p:cNvSpPr/>
            <p:nvPr/>
          </p:nvSpPr>
          <p:spPr>
            <a:xfrm>
              <a:off x="1707541" y="2552198"/>
              <a:ext cx="3127500" cy="530700"/>
            </a:xfrm>
            <a:prstGeom prst="rect">
              <a:avLst/>
            </a:prstGeom>
            <a:solidFill>
              <a:srgbClr val="434343"/>
            </a:solidFill>
            <a:ln>
              <a:noFill/>
            </a:ln>
          </p:spPr>
          <p:txBody>
            <a:bodyPr spcFirstLastPara="1" wrap="square" lIns="180000" tIns="0" rIns="91425" bIns="0" anchor="ctr" anchorCtr="0">
              <a:noAutofit/>
            </a:bodyPr>
            <a:lstStyle/>
            <a:p>
              <a:pPr marL="0" lvl="0" indent="0" algn="l" rtl="0">
                <a:lnSpc>
                  <a:spcPct val="135714"/>
                </a:lnSpc>
                <a:spcBef>
                  <a:spcPts val="0"/>
                </a:spcBef>
                <a:spcAft>
                  <a:spcPts val="0"/>
                </a:spcAft>
                <a:buClr>
                  <a:schemeClr val="dk1"/>
                </a:buClr>
                <a:buSzPts val="1100"/>
                <a:buFont typeface="Arial"/>
                <a:buNone/>
              </a:pPr>
              <a:r>
                <a:rPr lang="es">
                  <a:solidFill>
                    <a:srgbClr val="569CD6"/>
                  </a:solidFill>
                  <a:latin typeface="Consolas"/>
                  <a:ea typeface="Consolas"/>
                  <a:cs typeface="Consolas"/>
                  <a:sym typeface="Consolas"/>
                </a:rPr>
                <a:t>.caja-1</a:t>
              </a:r>
              <a:r>
                <a:rPr lang="es">
                  <a:solidFill>
                    <a:srgbClr val="D4D4D4"/>
                  </a:solidFill>
                  <a:latin typeface="Consolas"/>
                  <a:ea typeface="Consolas"/>
                  <a:cs typeface="Consolas"/>
                  <a:sym typeface="Consolas"/>
                </a:rPr>
                <a:t> { … }</a:t>
              </a:r>
              <a:endParaRPr>
                <a:solidFill>
                  <a:srgbClr val="D4D4D4"/>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a:solidFill>
                    <a:srgbClr val="569CD6"/>
                  </a:solidFill>
                  <a:latin typeface="Consolas"/>
                  <a:ea typeface="Consolas"/>
                  <a:cs typeface="Consolas"/>
                  <a:sym typeface="Consolas"/>
                </a:rPr>
                <a:t>.caja-2</a:t>
              </a:r>
              <a:r>
                <a:rPr lang="es">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a:solidFill>
                    <a:srgbClr val="D4D4D4"/>
                  </a:solidFill>
                  <a:latin typeface="Consolas"/>
                  <a:ea typeface="Consolas"/>
                  <a:cs typeface="Consolas"/>
                  <a:sym typeface="Consolas"/>
                </a:rPr>
                <a:t>    </a:t>
              </a:r>
              <a:r>
                <a:rPr lang="es">
                  <a:solidFill>
                    <a:srgbClr val="9CDCFE"/>
                  </a:solidFill>
                  <a:latin typeface="Consolas"/>
                  <a:ea typeface="Consolas"/>
                  <a:cs typeface="Consolas"/>
                  <a:sym typeface="Consolas"/>
                </a:rPr>
                <a:t>position</a:t>
              </a:r>
              <a:r>
                <a:rPr lang="es">
                  <a:solidFill>
                    <a:srgbClr val="D4D4D4"/>
                  </a:solidFill>
                  <a:latin typeface="Consolas"/>
                  <a:ea typeface="Consolas"/>
                  <a:cs typeface="Consolas"/>
                  <a:sym typeface="Consolas"/>
                </a:rPr>
                <a:t>: </a:t>
              </a:r>
              <a:r>
                <a:rPr lang="es">
                  <a:solidFill>
                    <a:srgbClr val="CE9178"/>
                  </a:solidFill>
                  <a:latin typeface="Consolas"/>
                  <a:ea typeface="Consolas"/>
                  <a:cs typeface="Consolas"/>
                  <a:sym typeface="Consolas"/>
                </a:rPr>
                <a:t>relative</a:t>
              </a:r>
              <a:r>
                <a:rPr lang="es">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a:solidFill>
                    <a:srgbClr val="D4D4D4"/>
                  </a:solidFill>
                  <a:latin typeface="Consolas"/>
                  <a:ea typeface="Consolas"/>
                  <a:cs typeface="Consolas"/>
                  <a:sym typeface="Consolas"/>
                </a:rPr>
                <a:t>    </a:t>
              </a:r>
              <a:r>
                <a:rPr lang="es">
                  <a:solidFill>
                    <a:srgbClr val="9CDCFE"/>
                  </a:solidFill>
                  <a:latin typeface="Consolas"/>
                  <a:ea typeface="Consolas"/>
                  <a:cs typeface="Consolas"/>
                  <a:sym typeface="Consolas"/>
                </a:rPr>
                <a:t>z-index</a:t>
              </a:r>
              <a:r>
                <a:rPr lang="es">
                  <a:solidFill>
                    <a:srgbClr val="D4D4D4"/>
                  </a:solidFill>
                  <a:latin typeface="Consolas"/>
                  <a:ea typeface="Consolas"/>
                  <a:cs typeface="Consolas"/>
                  <a:sym typeface="Consolas"/>
                </a:rPr>
                <a:t>: </a:t>
              </a:r>
              <a:r>
                <a:rPr lang="es">
                  <a:solidFill>
                    <a:srgbClr val="B5CEA8"/>
                  </a:solidFill>
                  <a:latin typeface="Consolas"/>
                  <a:ea typeface="Consolas"/>
                  <a:cs typeface="Consolas"/>
                  <a:sym typeface="Consolas"/>
                </a:rPr>
                <a:t>10</a:t>
              </a:r>
              <a:r>
                <a:rPr lang="es">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
                  <a:solidFill>
                    <a:srgbClr val="D4D4D4"/>
                  </a:solidFill>
                  <a:latin typeface="Consolas"/>
                  <a:ea typeface="Consolas"/>
                  <a:cs typeface="Consolas"/>
                  <a:sym typeface="Consolas"/>
                </a:rPr>
                <a:t>}</a:t>
              </a:r>
              <a:endParaRPr>
                <a:solidFill>
                  <a:srgbClr val="D19A66"/>
                </a:solidFill>
                <a:latin typeface="Consolas"/>
                <a:ea typeface="Consolas"/>
                <a:cs typeface="Consolas"/>
                <a:sym typeface="Consolas"/>
              </a:endParaRPr>
            </a:p>
          </p:txBody>
        </p:sp>
        <p:sp>
          <p:nvSpPr>
            <p:cNvPr id="144" name="Google Shape;144;p34"/>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
        <p:nvSpPr>
          <p:cNvPr id="145" name="Google Shape;145;p34"/>
          <p:cNvSpPr/>
          <p:nvPr/>
        </p:nvSpPr>
        <p:spPr>
          <a:xfrm>
            <a:off x="1473353" y="1523650"/>
            <a:ext cx="993900" cy="993900"/>
          </a:xfrm>
          <a:prstGeom prst="rect">
            <a:avLst/>
          </a:prstGeom>
          <a:noFill/>
          <a:ln w="9525" cap="flat" cmpd="sng">
            <a:solidFill>
              <a:srgbClr val="666666"/>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 name="Google Shape;146;p34"/>
          <p:cNvSpPr/>
          <p:nvPr/>
        </p:nvSpPr>
        <p:spPr>
          <a:xfrm>
            <a:off x="1473353" y="3511367"/>
            <a:ext cx="993900" cy="993900"/>
          </a:xfrm>
          <a:prstGeom prst="rect">
            <a:avLst/>
          </a:prstGeom>
          <a:solidFill>
            <a:srgbClr val="E50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solidFill>
                  <a:srgbClr val="FFFFFF"/>
                </a:solidFill>
                <a:latin typeface="Karla"/>
                <a:ea typeface="Karla"/>
                <a:cs typeface="Karla"/>
                <a:sym typeface="Karla"/>
              </a:rPr>
              <a:t>3</a:t>
            </a:r>
            <a:endParaRPr sz="1800" b="1">
              <a:solidFill>
                <a:srgbClr val="FFFFFF"/>
              </a:solidFill>
              <a:latin typeface="Karla"/>
              <a:ea typeface="Karla"/>
              <a:cs typeface="Karla"/>
              <a:sym typeface="Karla"/>
            </a:endParaRPr>
          </a:p>
        </p:txBody>
      </p:sp>
      <p:sp>
        <p:nvSpPr>
          <p:cNvPr id="147" name="Google Shape;147;p34"/>
          <p:cNvSpPr/>
          <p:nvPr/>
        </p:nvSpPr>
        <p:spPr>
          <a:xfrm>
            <a:off x="2063592" y="1868516"/>
            <a:ext cx="993900" cy="993900"/>
          </a:xfrm>
          <a:prstGeom prst="rect">
            <a:avLst/>
          </a:prstGeom>
          <a:solidFill>
            <a:srgbClr val="2196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solidFill>
                  <a:srgbClr val="FFFFFF"/>
                </a:solidFill>
                <a:latin typeface="Karla"/>
                <a:ea typeface="Karla"/>
                <a:cs typeface="Karla"/>
                <a:sym typeface="Karla"/>
              </a:rPr>
              <a:t>1</a:t>
            </a:r>
            <a:endParaRPr sz="1800" b="1">
              <a:solidFill>
                <a:srgbClr val="FFFFFF"/>
              </a:solidFill>
              <a:latin typeface="Karla"/>
              <a:ea typeface="Karla"/>
              <a:cs typeface="Karla"/>
              <a:sym typeface="Karla"/>
            </a:endParaRPr>
          </a:p>
        </p:txBody>
      </p:sp>
      <p:cxnSp>
        <p:nvCxnSpPr>
          <p:cNvPr id="148" name="Google Shape;148;p34"/>
          <p:cNvCxnSpPr/>
          <p:nvPr/>
        </p:nvCxnSpPr>
        <p:spPr>
          <a:xfrm>
            <a:off x="1473353" y="1868200"/>
            <a:ext cx="600900" cy="0"/>
          </a:xfrm>
          <a:prstGeom prst="straightConnector1">
            <a:avLst/>
          </a:prstGeom>
          <a:noFill/>
          <a:ln w="9525" cap="flat" cmpd="sng">
            <a:solidFill>
              <a:srgbClr val="C10003"/>
            </a:solidFill>
            <a:prstDash val="dot"/>
            <a:round/>
            <a:headEnd type="none" w="med" len="med"/>
            <a:tailEnd type="stealth" w="med" len="med"/>
          </a:ln>
        </p:spPr>
      </p:cxnSp>
      <p:cxnSp>
        <p:nvCxnSpPr>
          <p:cNvPr id="149" name="Google Shape;149;p34"/>
          <p:cNvCxnSpPr/>
          <p:nvPr/>
        </p:nvCxnSpPr>
        <p:spPr>
          <a:xfrm>
            <a:off x="2080700" y="1543500"/>
            <a:ext cx="0" cy="339300"/>
          </a:xfrm>
          <a:prstGeom prst="straightConnector1">
            <a:avLst/>
          </a:prstGeom>
          <a:noFill/>
          <a:ln w="9525" cap="flat" cmpd="sng">
            <a:solidFill>
              <a:srgbClr val="C10003"/>
            </a:solidFill>
            <a:prstDash val="dot"/>
            <a:round/>
            <a:headEnd type="none" w="med" len="med"/>
            <a:tailEnd type="stealth" w="med" len="med"/>
          </a:ln>
        </p:spPr>
      </p:cxnSp>
      <p:sp>
        <p:nvSpPr>
          <p:cNvPr id="150" name="Google Shape;150;p34"/>
          <p:cNvSpPr/>
          <p:nvPr/>
        </p:nvSpPr>
        <p:spPr>
          <a:xfrm>
            <a:off x="1473353" y="2517508"/>
            <a:ext cx="993900" cy="993900"/>
          </a:xfrm>
          <a:prstGeom prst="rect">
            <a:avLst/>
          </a:prstGeom>
          <a:solidFill>
            <a:srgbClr val="8BC34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solidFill>
                  <a:srgbClr val="FFFFFF"/>
                </a:solidFill>
                <a:latin typeface="Karla"/>
                <a:ea typeface="Karla"/>
                <a:cs typeface="Karla"/>
                <a:sym typeface="Karla"/>
              </a:rPr>
              <a:t>2</a:t>
            </a:r>
            <a:endParaRPr sz="1800" b="1">
              <a:solidFill>
                <a:srgbClr val="FFFFFF"/>
              </a:solidFill>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5"/>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Propiedad width</a:t>
            </a:r>
            <a:endParaRPr sz="3000" b="1">
              <a:solidFill>
                <a:srgbClr val="434343"/>
              </a:solidFill>
              <a:latin typeface="Rajdhani"/>
              <a:ea typeface="Rajdhani"/>
              <a:cs typeface="Rajdhani"/>
              <a:sym typeface="Rajdhani"/>
            </a:endParaRPr>
          </a:p>
        </p:txBody>
      </p:sp>
      <p:sp>
        <p:nvSpPr>
          <p:cNvPr id="140" name="Google Shape;140;p35"/>
          <p:cNvSpPr txBox="1"/>
          <p:nvPr/>
        </p:nvSpPr>
        <p:spPr>
          <a:xfrm>
            <a:off x="717750" y="1176675"/>
            <a:ext cx="7707600" cy="1245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Si un elemento de bloque no tiene declarada la propiedad width, el ancho será igual al 100% de su padre contenedor.</a:t>
            </a:r>
            <a:endParaRPr sz="1600">
              <a:solidFill>
                <a:srgbClr val="3F3F3F"/>
              </a:solidFill>
              <a:latin typeface="Open Sans"/>
              <a:ea typeface="Open Sans"/>
              <a:cs typeface="Open Sans"/>
              <a:sym typeface="Open Sans"/>
            </a:endParaRPr>
          </a:p>
          <a:p>
            <a:pPr marL="0" lvl="0" indent="0" algn="l" rtl="0">
              <a:spcBef>
                <a:spcPts val="1000"/>
              </a:spcBef>
              <a:spcAft>
                <a:spcPts val="0"/>
              </a:spcAft>
              <a:buNone/>
            </a:pPr>
            <a:r>
              <a:rPr lang="es" sz="1600">
                <a:solidFill>
                  <a:srgbClr val="3F3F3F"/>
                </a:solidFill>
                <a:latin typeface="Open Sans"/>
                <a:ea typeface="Open Sans"/>
                <a:cs typeface="Open Sans"/>
                <a:sym typeface="Open Sans"/>
              </a:rPr>
              <a:t>Podemos asignarle un valor a esta propiedad usando cualquier unidad de medida, como porcentajes (%) o píxeles (px).</a:t>
            </a:r>
            <a:endParaRPr sz="1600">
              <a:solidFill>
                <a:srgbClr val="3F3F3F"/>
              </a:solidFill>
              <a:latin typeface="Open Sans"/>
              <a:ea typeface="Open Sans"/>
              <a:cs typeface="Open Sans"/>
              <a:sym typeface="Open Sans"/>
            </a:endParaRPr>
          </a:p>
        </p:txBody>
      </p:sp>
      <p:grpSp>
        <p:nvGrpSpPr>
          <p:cNvPr id="141" name="Google Shape;141;p35"/>
          <p:cNvGrpSpPr/>
          <p:nvPr/>
        </p:nvGrpSpPr>
        <p:grpSpPr>
          <a:xfrm>
            <a:off x="742318" y="2816963"/>
            <a:ext cx="7689521" cy="1444759"/>
            <a:chOff x="1122825" y="2552200"/>
            <a:chExt cx="6630612" cy="530713"/>
          </a:xfrm>
        </p:grpSpPr>
        <p:sp>
          <p:nvSpPr>
            <p:cNvPr id="142" name="Google Shape;142;p35"/>
            <p:cNvSpPr/>
            <p:nvPr/>
          </p:nvSpPr>
          <p:spPr>
            <a:xfrm>
              <a:off x="1707537" y="2552200"/>
              <a:ext cx="6045900" cy="530700"/>
            </a:xfrm>
            <a:prstGeom prst="rect">
              <a:avLst/>
            </a:prstGeom>
            <a:solidFill>
              <a:srgbClr val="434343"/>
            </a:solidFill>
            <a:ln>
              <a:noFill/>
            </a:ln>
          </p:spPr>
          <p:txBody>
            <a:bodyPr spcFirstLastPara="1" wrap="square" lIns="72000" tIns="0" rIns="91425" bIns="91425" anchor="ctr" anchorCtr="0">
              <a:noAutofit/>
            </a:bodyPr>
            <a:lstStyle/>
            <a:p>
              <a:pPr marL="179999" marR="0" lvl="0" indent="0" algn="l" rtl="0">
                <a:spcBef>
                  <a:spcPts val="600"/>
                </a:spcBef>
                <a:spcAft>
                  <a:spcPts val="0"/>
                </a:spcAft>
                <a:buClr>
                  <a:schemeClr val="dk1"/>
                </a:buClr>
                <a:buSzPts val="1100"/>
                <a:buFont typeface="Arial"/>
                <a:buNone/>
              </a:pPr>
              <a:r>
                <a:rPr lang="es" sz="1600">
                  <a:solidFill>
                    <a:srgbClr val="E06C75"/>
                  </a:solidFill>
                  <a:latin typeface="Consolas"/>
                  <a:ea typeface="Consolas"/>
                  <a:cs typeface="Consolas"/>
                  <a:sym typeface="Consolas"/>
                </a:rPr>
                <a:t>div</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a:t>
              </a:r>
              <a:endParaRPr sz="1600">
                <a:solidFill>
                  <a:srgbClr val="ABB2BF"/>
                </a:solidFill>
                <a:latin typeface="Consolas"/>
                <a:ea typeface="Consolas"/>
                <a:cs typeface="Consolas"/>
                <a:sym typeface="Consolas"/>
              </a:endParaRPr>
            </a:p>
            <a:p>
              <a:pPr marL="179999" marR="0" lvl="0" indent="0" algn="l" rtl="0">
                <a:spcBef>
                  <a:spcPts val="600"/>
                </a:spcBef>
                <a:spcAft>
                  <a:spcPts val="0"/>
                </a:spcAft>
                <a:buClr>
                  <a:schemeClr val="dk1"/>
                </a:buClr>
                <a:buSzPts val="1100"/>
                <a:buFont typeface="Arial"/>
                <a:buNone/>
              </a:pPr>
              <a:r>
                <a:rPr lang="es" sz="1600">
                  <a:solidFill>
                    <a:srgbClr val="ABB2BF"/>
                  </a:solidFill>
                  <a:latin typeface="Consolas"/>
                  <a:ea typeface="Consolas"/>
                  <a:cs typeface="Consolas"/>
                  <a:sym typeface="Consolas"/>
                </a:rPr>
                <a:t>    width: </a:t>
              </a:r>
              <a:r>
                <a:rPr lang="es" sz="1600">
                  <a:solidFill>
                    <a:srgbClr val="D19A66"/>
                  </a:solidFill>
                  <a:latin typeface="Consolas"/>
                  <a:ea typeface="Consolas"/>
                  <a:cs typeface="Consolas"/>
                  <a:sym typeface="Consolas"/>
                </a:rPr>
                <a:t>120px</a:t>
              </a:r>
              <a:r>
                <a:rPr lang="es" sz="1600">
                  <a:solidFill>
                    <a:srgbClr val="ABB2BF"/>
                  </a:solidFill>
                  <a:latin typeface="Consolas"/>
                  <a:ea typeface="Consolas"/>
                  <a:cs typeface="Consolas"/>
                  <a:sym typeface="Consolas"/>
                </a:rPr>
                <a:t>;</a:t>
              </a:r>
              <a:endParaRPr sz="1600">
                <a:solidFill>
                  <a:srgbClr val="ABB2BF"/>
                </a:solidFill>
                <a:latin typeface="Consolas"/>
                <a:ea typeface="Consolas"/>
                <a:cs typeface="Consolas"/>
                <a:sym typeface="Consolas"/>
              </a:endParaRPr>
            </a:p>
            <a:p>
              <a:pPr marL="179999" marR="0" lvl="0" indent="0" algn="l" rtl="0">
                <a:spcBef>
                  <a:spcPts val="600"/>
                </a:spcBef>
                <a:spcAft>
                  <a:spcPts val="0"/>
                </a:spcAft>
                <a:buClr>
                  <a:schemeClr val="dk1"/>
                </a:buClr>
                <a:buSzPts val="1100"/>
                <a:buFont typeface="Arial"/>
                <a:buNone/>
              </a:pPr>
              <a:r>
                <a:rPr lang="es" sz="1600">
                  <a:solidFill>
                    <a:srgbClr val="ABB2BF"/>
                  </a:solidFill>
                  <a:latin typeface="Consolas"/>
                  <a:ea typeface="Consolas"/>
                  <a:cs typeface="Consolas"/>
                  <a:sym typeface="Consolas"/>
                </a:rPr>
                <a:t>}</a:t>
              </a:r>
              <a:endParaRPr sz="1600">
                <a:solidFill>
                  <a:srgbClr val="ABB2BF"/>
                </a:solidFill>
                <a:latin typeface="Consolas"/>
                <a:ea typeface="Consolas"/>
                <a:cs typeface="Consolas"/>
                <a:sym typeface="Consolas"/>
              </a:endParaRPr>
            </a:p>
          </p:txBody>
        </p:sp>
        <p:sp>
          <p:nvSpPr>
            <p:cNvPr id="143" name="Google Shape;143;p35"/>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6"/>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Propiedad height</a:t>
            </a:r>
            <a:endParaRPr sz="3000" b="1">
              <a:solidFill>
                <a:srgbClr val="434343"/>
              </a:solidFill>
              <a:latin typeface="Rajdhani"/>
              <a:ea typeface="Rajdhani"/>
              <a:cs typeface="Rajdhani"/>
              <a:sym typeface="Rajdhani"/>
            </a:endParaRPr>
          </a:p>
        </p:txBody>
      </p:sp>
      <p:sp>
        <p:nvSpPr>
          <p:cNvPr id="149" name="Google Shape;149;p36"/>
          <p:cNvSpPr txBox="1"/>
          <p:nvPr/>
        </p:nvSpPr>
        <p:spPr>
          <a:xfrm>
            <a:off x="717750" y="1176675"/>
            <a:ext cx="7707600" cy="1245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a:solidFill>
                  <a:srgbClr val="3F3F3F"/>
                </a:solidFill>
                <a:latin typeface="Open Sans"/>
                <a:ea typeface="Open Sans"/>
                <a:cs typeface="Open Sans"/>
                <a:sym typeface="Open Sans"/>
              </a:rPr>
              <a:t>Si un elemento no tiene declarado la propiedad height, el alto será igual a la altura que le proporcione su contenido. Sea un elemento de bloque o de línea.</a:t>
            </a:r>
            <a:endParaRPr sz="1600">
              <a:solidFill>
                <a:srgbClr val="3F3F3F"/>
              </a:solidFill>
              <a:latin typeface="Open Sans"/>
              <a:ea typeface="Open Sans"/>
              <a:cs typeface="Open Sans"/>
              <a:sym typeface="Open Sans"/>
            </a:endParaRPr>
          </a:p>
          <a:p>
            <a:pPr marL="0" lvl="0" indent="0" algn="l" rtl="0">
              <a:spcBef>
                <a:spcPts val="1000"/>
              </a:spcBef>
              <a:spcAft>
                <a:spcPts val="0"/>
              </a:spcAft>
              <a:buNone/>
            </a:pPr>
            <a:r>
              <a:rPr lang="es" sz="1600">
                <a:solidFill>
                  <a:srgbClr val="3F3F3F"/>
                </a:solidFill>
                <a:latin typeface="Open Sans"/>
                <a:ea typeface="Open Sans"/>
                <a:cs typeface="Open Sans"/>
                <a:sym typeface="Open Sans"/>
              </a:rPr>
              <a:t>Podemos asignarle un valor a esta propiedad usando cualquier unidad de medida, como pixeles (px).</a:t>
            </a:r>
            <a:endParaRPr sz="1600">
              <a:solidFill>
                <a:srgbClr val="3F3F3F"/>
              </a:solidFill>
              <a:latin typeface="Open Sans"/>
              <a:ea typeface="Open Sans"/>
              <a:cs typeface="Open Sans"/>
              <a:sym typeface="Open Sans"/>
            </a:endParaRPr>
          </a:p>
          <a:p>
            <a:pPr marL="0" lvl="0" indent="0" algn="l" rtl="0">
              <a:spcBef>
                <a:spcPts val="1000"/>
              </a:spcBef>
              <a:spcAft>
                <a:spcPts val="0"/>
              </a:spcAft>
              <a:buNone/>
            </a:pPr>
            <a:r>
              <a:rPr lang="es" sz="1600">
                <a:solidFill>
                  <a:srgbClr val="3F3F3F"/>
                </a:solidFill>
                <a:latin typeface="Open Sans"/>
                <a:ea typeface="Open Sans"/>
                <a:cs typeface="Open Sans"/>
                <a:sym typeface="Open Sans"/>
              </a:rPr>
              <a:t>Para la altura de los elementos no se recomienda usar porcentaje.</a:t>
            </a:r>
            <a:endParaRPr sz="1600">
              <a:solidFill>
                <a:srgbClr val="3F3F3F"/>
              </a:solidFill>
              <a:latin typeface="Open Sans"/>
              <a:ea typeface="Open Sans"/>
              <a:cs typeface="Open Sans"/>
              <a:sym typeface="Open Sans"/>
            </a:endParaRPr>
          </a:p>
        </p:txBody>
      </p:sp>
      <p:grpSp>
        <p:nvGrpSpPr>
          <p:cNvPr id="150" name="Google Shape;150;p36"/>
          <p:cNvGrpSpPr/>
          <p:nvPr/>
        </p:nvGrpSpPr>
        <p:grpSpPr>
          <a:xfrm>
            <a:off x="742318" y="3197963"/>
            <a:ext cx="7689521" cy="1444759"/>
            <a:chOff x="1122825" y="2552200"/>
            <a:chExt cx="6630612" cy="530713"/>
          </a:xfrm>
        </p:grpSpPr>
        <p:sp>
          <p:nvSpPr>
            <p:cNvPr id="151" name="Google Shape;151;p36"/>
            <p:cNvSpPr/>
            <p:nvPr/>
          </p:nvSpPr>
          <p:spPr>
            <a:xfrm>
              <a:off x="1707537" y="2552200"/>
              <a:ext cx="6045900" cy="530700"/>
            </a:xfrm>
            <a:prstGeom prst="rect">
              <a:avLst/>
            </a:prstGeom>
            <a:solidFill>
              <a:srgbClr val="434343"/>
            </a:solidFill>
            <a:ln>
              <a:noFill/>
            </a:ln>
          </p:spPr>
          <p:txBody>
            <a:bodyPr spcFirstLastPara="1" wrap="square" lIns="72000" tIns="0" rIns="91425" bIns="91425" anchor="ctr" anchorCtr="0">
              <a:noAutofit/>
            </a:bodyPr>
            <a:lstStyle/>
            <a:p>
              <a:pPr marL="179999" marR="0" lvl="0" indent="0" algn="l" rtl="0">
                <a:spcBef>
                  <a:spcPts val="600"/>
                </a:spcBef>
                <a:spcAft>
                  <a:spcPts val="0"/>
                </a:spcAft>
                <a:buClr>
                  <a:schemeClr val="dk1"/>
                </a:buClr>
                <a:buSzPts val="1100"/>
                <a:buFont typeface="Arial"/>
                <a:buNone/>
              </a:pPr>
              <a:r>
                <a:rPr lang="es" sz="1600">
                  <a:solidFill>
                    <a:srgbClr val="E06C75"/>
                  </a:solidFill>
                  <a:latin typeface="Consolas"/>
                  <a:ea typeface="Consolas"/>
                  <a:cs typeface="Consolas"/>
                  <a:sym typeface="Consolas"/>
                </a:rPr>
                <a:t>div</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a:t>
              </a:r>
              <a:endParaRPr sz="1600">
                <a:solidFill>
                  <a:srgbClr val="ABB2BF"/>
                </a:solidFill>
                <a:latin typeface="Consolas"/>
                <a:ea typeface="Consolas"/>
                <a:cs typeface="Consolas"/>
                <a:sym typeface="Consolas"/>
              </a:endParaRPr>
            </a:p>
            <a:p>
              <a:pPr marL="179999" marR="0" lvl="0" indent="0" algn="l" rtl="0">
                <a:spcBef>
                  <a:spcPts val="600"/>
                </a:spcBef>
                <a:spcAft>
                  <a:spcPts val="0"/>
                </a:spcAft>
                <a:buClr>
                  <a:schemeClr val="dk1"/>
                </a:buClr>
                <a:buSzPts val="1100"/>
                <a:buFont typeface="Arial"/>
                <a:buNone/>
              </a:pPr>
              <a:r>
                <a:rPr lang="es" sz="1600">
                  <a:solidFill>
                    <a:srgbClr val="ABB2BF"/>
                  </a:solidFill>
                  <a:latin typeface="Consolas"/>
                  <a:ea typeface="Consolas"/>
                  <a:cs typeface="Consolas"/>
                  <a:sym typeface="Consolas"/>
                </a:rPr>
                <a:t>    height: </a:t>
              </a:r>
              <a:r>
                <a:rPr lang="es" sz="1600">
                  <a:solidFill>
                    <a:srgbClr val="D19A66"/>
                  </a:solidFill>
                  <a:latin typeface="Consolas"/>
                  <a:ea typeface="Consolas"/>
                  <a:cs typeface="Consolas"/>
                  <a:sym typeface="Consolas"/>
                </a:rPr>
                <a:t>130px</a:t>
              </a:r>
              <a:r>
                <a:rPr lang="es" sz="1600">
                  <a:solidFill>
                    <a:srgbClr val="ABB2BF"/>
                  </a:solidFill>
                  <a:latin typeface="Consolas"/>
                  <a:ea typeface="Consolas"/>
                  <a:cs typeface="Consolas"/>
                  <a:sym typeface="Consolas"/>
                </a:rPr>
                <a:t>;</a:t>
              </a:r>
              <a:endParaRPr sz="1600">
                <a:solidFill>
                  <a:srgbClr val="ABB2BF"/>
                </a:solidFill>
                <a:latin typeface="Consolas"/>
                <a:ea typeface="Consolas"/>
                <a:cs typeface="Consolas"/>
                <a:sym typeface="Consolas"/>
              </a:endParaRPr>
            </a:p>
            <a:p>
              <a:pPr marL="179999" marR="0" lvl="0" indent="0" algn="l" rtl="0">
                <a:spcBef>
                  <a:spcPts val="600"/>
                </a:spcBef>
                <a:spcAft>
                  <a:spcPts val="0"/>
                </a:spcAft>
                <a:buClr>
                  <a:schemeClr val="dk1"/>
                </a:buClr>
                <a:buSzPts val="1100"/>
                <a:buFont typeface="Arial"/>
                <a:buNone/>
              </a:pPr>
              <a:r>
                <a:rPr lang="es" sz="1600">
                  <a:solidFill>
                    <a:srgbClr val="ABB2BF"/>
                  </a:solidFill>
                  <a:latin typeface="Consolas"/>
                  <a:ea typeface="Consolas"/>
                  <a:cs typeface="Consolas"/>
                  <a:sym typeface="Consolas"/>
                </a:rPr>
                <a:t>}</a:t>
              </a:r>
              <a:endParaRPr sz="1600">
                <a:solidFill>
                  <a:srgbClr val="ABB2BF"/>
                </a:solidFill>
                <a:latin typeface="Consolas"/>
                <a:ea typeface="Consolas"/>
                <a:cs typeface="Consolas"/>
                <a:sym typeface="Consolas"/>
              </a:endParaRPr>
            </a:p>
          </p:txBody>
        </p:sp>
        <p:sp>
          <p:nvSpPr>
            <p:cNvPr id="152" name="Google Shape;152;p36"/>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7"/>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434343"/>
                </a:solidFill>
                <a:latin typeface="Rajdhani"/>
                <a:ea typeface="Rajdhani"/>
                <a:cs typeface="Rajdhani"/>
                <a:sym typeface="Rajdhani"/>
              </a:rPr>
              <a:t>width y height en un elemento</a:t>
            </a:r>
            <a:endParaRPr sz="3000" b="1">
              <a:solidFill>
                <a:srgbClr val="434343"/>
              </a:solidFill>
              <a:latin typeface="Rajdhani"/>
              <a:ea typeface="Rajdhani"/>
              <a:cs typeface="Rajdhani"/>
              <a:sym typeface="Rajdhani"/>
            </a:endParaRPr>
          </a:p>
        </p:txBody>
      </p:sp>
      <p:sp>
        <p:nvSpPr>
          <p:cNvPr id="158" name="Google Shape;158;p37"/>
          <p:cNvSpPr/>
          <p:nvPr/>
        </p:nvSpPr>
        <p:spPr>
          <a:xfrm>
            <a:off x="1471800" y="1694450"/>
            <a:ext cx="2652000" cy="2175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159" name="Google Shape;159;p37"/>
          <p:cNvSpPr txBox="1"/>
          <p:nvPr/>
        </p:nvSpPr>
        <p:spPr>
          <a:xfrm>
            <a:off x="1494450" y="1694450"/>
            <a:ext cx="1826400" cy="3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rgbClr val="F3F3F3"/>
                </a:solidFill>
                <a:latin typeface="Karla"/>
                <a:ea typeface="Karla"/>
                <a:cs typeface="Karla"/>
                <a:sym typeface="Karla"/>
              </a:rPr>
              <a:t>Este es mi bloque.</a:t>
            </a:r>
            <a:endParaRPr b="1">
              <a:solidFill>
                <a:srgbClr val="F3F3F3"/>
              </a:solidFill>
              <a:latin typeface="Karla"/>
              <a:ea typeface="Karla"/>
              <a:cs typeface="Karla"/>
              <a:sym typeface="Karla"/>
            </a:endParaRPr>
          </a:p>
        </p:txBody>
      </p:sp>
      <p:sp>
        <p:nvSpPr>
          <p:cNvPr id="160" name="Google Shape;160;p37"/>
          <p:cNvSpPr txBox="1"/>
          <p:nvPr/>
        </p:nvSpPr>
        <p:spPr>
          <a:xfrm>
            <a:off x="1471650" y="4128100"/>
            <a:ext cx="2652000" cy="3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800" b="1">
                <a:solidFill>
                  <a:srgbClr val="E50A3B"/>
                </a:solidFill>
                <a:latin typeface="Open Sans"/>
                <a:ea typeface="Open Sans"/>
                <a:cs typeface="Open Sans"/>
                <a:sym typeface="Open Sans"/>
              </a:rPr>
              <a:t>width: 130px</a:t>
            </a:r>
            <a:endParaRPr sz="1800" b="1">
              <a:solidFill>
                <a:srgbClr val="E50A3B"/>
              </a:solidFill>
              <a:latin typeface="Open Sans"/>
              <a:ea typeface="Open Sans"/>
              <a:cs typeface="Open Sans"/>
              <a:sym typeface="Open Sans"/>
            </a:endParaRPr>
          </a:p>
        </p:txBody>
      </p:sp>
      <p:sp>
        <p:nvSpPr>
          <p:cNvPr id="161" name="Google Shape;161;p37"/>
          <p:cNvSpPr txBox="1"/>
          <p:nvPr/>
        </p:nvSpPr>
        <p:spPr>
          <a:xfrm rot="-5400000">
            <a:off x="-167100" y="2626451"/>
            <a:ext cx="2138100" cy="3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800" b="1">
                <a:solidFill>
                  <a:srgbClr val="E50A3B"/>
                </a:solidFill>
                <a:latin typeface="Open Sans"/>
                <a:ea typeface="Open Sans"/>
                <a:cs typeface="Open Sans"/>
                <a:sym typeface="Open Sans"/>
              </a:rPr>
              <a:t>height: 120px</a:t>
            </a:r>
            <a:endParaRPr sz="1800" b="1">
              <a:solidFill>
                <a:srgbClr val="E50A3B"/>
              </a:solidFill>
              <a:latin typeface="Open Sans"/>
              <a:ea typeface="Open Sans"/>
              <a:cs typeface="Open Sans"/>
              <a:sym typeface="Open Sans"/>
            </a:endParaRPr>
          </a:p>
        </p:txBody>
      </p:sp>
      <p:cxnSp>
        <p:nvCxnSpPr>
          <p:cNvPr id="162" name="Google Shape;162;p37"/>
          <p:cNvCxnSpPr/>
          <p:nvPr/>
        </p:nvCxnSpPr>
        <p:spPr>
          <a:xfrm rot="10800000">
            <a:off x="1187642" y="1716966"/>
            <a:ext cx="138000" cy="0"/>
          </a:xfrm>
          <a:prstGeom prst="straightConnector1">
            <a:avLst/>
          </a:prstGeom>
          <a:noFill/>
          <a:ln w="28575" cap="flat" cmpd="sng">
            <a:solidFill>
              <a:srgbClr val="E50A3B"/>
            </a:solidFill>
            <a:prstDash val="solid"/>
            <a:round/>
            <a:headEnd type="none" w="med" len="med"/>
            <a:tailEnd type="none" w="med" len="med"/>
          </a:ln>
        </p:spPr>
      </p:cxnSp>
      <p:cxnSp>
        <p:nvCxnSpPr>
          <p:cNvPr id="163" name="Google Shape;163;p37"/>
          <p:cNvCxnSpPr/>
          <p:nvPr/>
        </p:nvCxnSpPr>
        <p:spPr>
          <a:xfrm rot="10800000">
            <a:off x="1187642" y="3841774"/>
            <a:ext cx="138000" cy="0"/>
          </a:xfrm>
          <a:prstGeom prst="straightConnector1">
            <a:avLst/>
          </a:prstGeom>
          <a:noFill/>
          <a:ln w="28575" cap="flat" cmpd="sng">
            <a:solidFill>
              <a:srgbClr val="E50A3B"/>
            </a:solidFill>
            <a:prstDash val="solid"/>
            <a:round/>
            <a:headEnd type="none" w="med" len="med"/>
            <a:tailEnd type="none" w="med" len="med"/>
          </a:ln>
        </p:spPr>
      </p:cxnSp>
      <p:cxnSp>
        <p:nvCxnSpPr>
          <p:cNvPr id="164" name="Google Shape;164;p37"/>
          <p:cNvCxnSpPr/>
          <p:nvPr/>
        </p:nvCxnSpPr>
        <p:spPr>
          <a:xfrm rot="10800000">
            <a:off x="1256650" y="1716978"/>
            <a:ext cx="0" cy="2118900"/>
          </a:xfrm>
          <a:prstGeom prst="straightConnector1">
            <a:avLst/>
          </a:prstGeom>
          <a:noFill/>
          <a:ln w="28575" cap="flat" cmpd="sng">
            <a:solidFill>
              <a:srgbClr val="E50A3B"/>
            </a:solidFill>
            <a:prstDash val="solid"/>
            <a:round/>
            <a:headEnd type="none" w="med" len="med"/>
            <a:tailEnd type="none" w="med" len="med"/>
          </a:ln>
        </p:spPr>
      </p:cxnSp>
      <p:cxnSp>
        <p:nvCxnSpPr>
          <p:cNvPr id="165" name="Google Shape;165;p37"/>
          <p:cNvCxnSpPr/>
          <p:nvPr/>
        </p:nvCxnSpPr>
        <p:spPr>
          <a:xfrm rot="-5400000">
            <a:off x="1402794" y="4121698"/>
            <a:ext cx="138000" cy="0"/>
          </a:xfrm>
          <a:prstGeom prst="straightConnector1">
            <a:avLst/>
          </a:prstGeom>
          <a:noFill/>
          <a:ln w="28575" cap="flat" cmpd="sng">
            <a:solidFill>
              <a:srgbClr val="E50A3B"/>
            </a:solidFill>
            <a:prstDash val="solid"/>
            <a:round/>
            <a:headEnd type="none" w="med" len="med"/>
            <a:tailEnd type="none" w="med" len="med"/>
          </a:ln>
        </p:spPr>
      </p:cxnSp>
      <p:cxnSp>
        <p:nvCxnSpPr>
          <p:cNvPr id="166" name="Google Shape;166;p37"/>
          <p:cNvCxnSpPr/>
          <p:nvPr/>
        </p:nvCxnSpPr>
        <p:spPr>
          <a:xfrm>
            <a:off x="1477690" y="4121706"/>
            <a:ext cx="2653200" cy="0"/>
          </a:xfrm>
          <a:prstGeom prst="straightConnector1">
            <a:avLst/>
          </a:prstGeom>
          <a:noFill/>
          <a:ln w="28575" cap="flat" cmpd="sng">
            <a:solidFill>
              <a:srgbClr val="E50A3B"/>
            </a:solidFill>
            <a:prstDash val="solid"/>
            <a:round/>
            <a:headEnd type="none" w="med" len="med"/>
            <a:tailEnd type="none" w="med" len="med"/>
          </a:ln>
        </p:spPr>
      </p:cxnSp>
      <p:cxnSp>
        <p:nvCxnSpPr>
          <p:cNvPr id="167" name="Google Shape;167;p37"/>
          <p:cNvCxnSpPr/>
          <p:nvPr/>
        </p:nvCxnSpPr>
        <p:spPr>
          <a:xfrm rot="-5400000">
            <a:off x="4061894" y="4121698"/>
            <a:ext cx="138000" cy="0"/>
          </a:xfrm>
          <a:prstGeom prst="straightConnector1">
            <a:avLst/>
          </a:prstGeom>
          <a:noFill/>
          <a:ln w="28575" cap="flat" cmpd="sng">
            <a:solidFill>
              <a:srgbClr val="E50A3B"/>
            </a:solidFill>
            <a:prstDash val="solid"/>
            <a:round/>
            <a:headEnd type="none" w="med" len="med"/>
            <a:tailEnd type="none" w="med" len="med"/>
          </a:ln>
        </p:spPr>
      </p:cxnSp>
      <p:grpSp>
        <p:nvGrpSpPr>
          <p:cNvPr id="168" name="Google Shape;168;p37"/>
          <p:cNvGrpSpPr/>
          <p:nvPr/>
        </p:nvGrpSpPr>
        <p:grpSpPr>
          <a:xfrm>
            <a:off x="4860318" y="2031625"/>
            <a:ext cx="3565039" cy="1444747"/>
            <a:chOff x="1122825" y="2552204"/>
            <a:chExt cx="3074105" cy="530708"/>
          </a:xfrm>
        </p:grpSpPr>
        <p:sp>
          <p:nvSpPr>
            <p:cNvPr id="169" name="Google Shape;169;p37"/>
            <p:cNvSpPr/>
            <p:nvPr/>
          </p:nvSpPr>
          <p:spPr>
            <a:xfrm>
              <a:off x="1707530" y="2552204"/>
              <a:ext cx="2489400" cy="530700"/>
            </a:xfrm>
            <a:prstGeom prst="rect">
              <a:avLst/>
            </a:prstGeom>
            <a:solidFill>
              <a:srgbClr val="434343"/>
            </a:solidFill>
            <a:ln>
              <a:noFill/>
            </a:ln>
          </p:spPr>
          <p:txBody>
            <a:bodyPr spcFirstLastPara="1" wrap="square" lIns="72000" tIns="0" rIns="91425" bIns="91425" anchor="ctr" anchorCtr="0">
              <a:noAutofit/>
            </a:bodyPr>
            <a:lstStyle/>
            <a:p>
              <a:pPr marL="179999" marR="0" lvl="0" indent="0" algn="l" rtl="0">
                <a:spcBef>
                  <a:spcPts val="600"/>
                </a:spcBef>
                <a:spcAft>
                  <a:spcPts val="0"/>
                </a:spcAft>
                <a:buClr>
                  <a:schemeClr val="dk1"/>
                </a:buClr>
                <a:buSzPts val="1100"/>
                <a:buFont typeface="Arial"/>
                <a:buNone/>
              </a:pPr>
              <a:r>
                <a:rPr lang="es" sz="1600">
                  <a:solidFill>
                    <a:srgbClr val="E06C75"/>
                  </a:solidFill>
                  <a:latin typeface="Consolas"/>
                  <a:ea typeface="Consolas"/>
                  <a:cs typeface="Consolas"/>
                  <a:sym typeface="Consolas"/>
                </a:rPr>
                <a:t>div</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a:t>
              </a:r>
              <a:endParaRPr sz="1600">
                <a:solidFill>
                  <a:srgbClr val="ABB2BF"/>
                </a:solidFill>
                <a:latin typeface="Consolas"/>
                <a:ea typeface="Consolas"/>
                <a:cs typeface="Consolas"/>
                <a:sym typeface="Consolas"/>
              </a:endParaRPr>
            </a:p>
            <a:p>
              <a:pPr marL="179999" marR="0" lvl="0" indent="0" algn="l" rtl="0">
                <a:spcBef>
                  <a:spcPts val="600"/>
                </a:spcBef>
                <a:spcAft>
                  <a:spcPts val="0"/>
                </a:spcAft>
                <a:buClr>
                  <a:schemeClr val="dk1"/>
                </a:buClr>
                <a:buSzPts val="1100"/>
                <a:buFont typeface="Arial"/>
                <a:buNone/>
              </a:pPr>
              <a:r>
                <a:rPr lang="es" sz="1600">
                  <a:solidFill>
                    <a:srgbClr val="ABB2BF"/>
                  </a:solidFill>
                  <a:latin typeface="Consolas"/>
                  <a:ea typeface="Consolas"/>
                  <a:cs typeface="Consolas"/>
                  <a:sym typeface="Consolas"/>
                </a:rPr>
                <a:t>    width: </a:t>
              </a:r>
              <a:r>
                <a:rPr lang="es" sz="1600">
                  <a:solidFill>
                    <a:srgbClr val="D19A66"/>
                  </a:solidFill>
                  <a:latin typeface="Consolas"/>
                  <a:ea typeface="Consolas"/>
                  <a:cs typeface="Consolas"/>
                  <a:sym typeface="Consolas"/>
                </a:rPr>
                <a:t>130px</a:t>
              </a:r>
              <a:r>
                <a:rPr lang="es" sz="1600">
                  <a:solidFill>
                    <a:srgbClr val="ABB2BF"/>
                  </a:solidFill>
                  <a:latin typeface="Consolas"/>
                  <a:ea typeface="Consolas"/>
                  <a:cs typeface="Consolas"/>
                  <a:sym typeface="Consolas"/>
                </a:rPr>
                <a:t>;</a:t>
              </a:r>
              <a:endParaRPr sz="1600">
                <a:solidFill>
                  <a:srgbClr val="D19A66"/>
                </a:solidFill>
                <a:latin typeface="Consolas"/>
                <a:ea typeface="Consolas"/>
                <a:cs typeface="Consolas"/>
                <a:sym typeface="Consolas"/>
              </a:endParaRPr>
            </a:p>
            <a:p>
              <a:pPr marL="179999" marR="0" lvl="0" indent="0" algn="l" rtl="0">
                <a:spcBef>
                  <a:spcPts val="600"/>
                </a:spcBef>
                <a:spcAft>
                  <a:spcPts val="0"/>
                </a:spcAft>
                <a:buClr>
                  <a:schemeClr val="dk1"/>
                </a:buClr>
                <a:buSzPts val="1100"/>
                <a:buFont typeface="Arial"/>
                <a:buNone/>
              </a:pPr>
              <a:r>
                <a:rPr lang="es" sz="1600">
                  <a:solidFill>
                    <a:srgbClr val="ABB2BF"/>
                  </a:solidFill>
                  <a:latin typeface="Consolas"/>
                  <a:ea typeface="Consolas"/>
                  <a:cs typeface="Consolas"/>
                  <a:sym typeface="Consolas"/>
                </a:rPr>
                <a:t>    height: </a:t>
              </a:r>
              <a:r>
                <a:rPr lang="es" sz="1600">
                  <a:solidFill>
                    <a:srgbClr val="D19A66"/>
                  </a:solidFill>
                  <a:latin typeface="Consolas"/>
                  <a:ea typeface="Consolas"/>
                  <a:cs typeface="Consolas"/>
                  <a:sym typeface="Consolas"/>
                </a:rPr>
                <a:t>120px</a:t>
              </a:r>
              <a:r>
                <a:rPr lang="es" sz="1600">
                  <a:solidFill>
                    <a:srgbClr val="ABB2BF"/>
                  </a:solidFill>
                  <a:latin typeface="Consolas"/>
                  <a:ea typeface="Consolas"/>
                  <a:cs typeface="Consolas"/>
                  <a:sym typeface="Consolas"/>
                </a:rPr>
                <a:t>;</a:t>
              </a:r>
              <a:endParaRPr sz="1600">
                <a:solidFill>
                  <a:srgbClr val="D19A66"/>
                </a:solidFill>
                <a:latin typeface="Consolas"/>
                <a:ea typeface="Consolas"/>
                <a:cs typeface="Consolas"/>
                <a:sym typeface="Consolas"/>
              </a:endParaRPr>
            </a:p>
            <a:p>
              <a:pPr marL="179999" marR="0" lvl="0" indent="0" algn="l" rtl="0">
                <a:spcBef>
                  <a:spcPts val="600"/>
                </a:spcBef>
                <a:spcAft>
                  <a:spcPts val="0"/>
                </a:spcAft>
                <a:buClr>
                  <a:schemeClr val="dk1"/>
                </a:buClr>
                <a:buSzPts val="1100"/>
                <a:buFont typeface="Arial"/>
                <a:buNone/>
              </a:pPr>
              <a:r>
                <a:rPr lang="es" sz="1600">
                  <a:solidFill>
                    <a:srgbClr val="ABB2BF"/>
                  </a:solidFill>
                  <a:latin typeface="Consolas"/>
                  <a:ea typeface="Consolas"/>
                  <a:cs typeface="Consolas"/>
                  <a:sym typeface="Consolas"/>
                </a:rPr>
                <a:t>}</a:t>
              </a:r>
              <a:endParaRPr sz="1600">
                <a:solidFill>
                  <a:srgbClr val="ABB2BF"/>
                </a:solidFill>
                <a:latin typeface="Consolas"/>
                <a:ea typeface="Consolas"/>
                <a:cs typeface="Consolas"/>
                <a:sym typeface="Consolas"/>
              </a:endParaRPr>
            </a:p>
          </p:txBody>
        </p:sp>
        <p:sp>
          <p:nvSpPr>
            <p:cNvPr id="170" name="Google Shape;170;p37"/>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Shape 181"/>
        <p:cNvGrpSpPr/>
        <p:nvPr/>
      </p:nvGrpSpPr>
      <p:grpSpPr>
        <a:xfrm>
          <a:off x="0" y="0"/>
          <a:ext cx="0" cy="0"/>
          <a:chOff x="0" y="0"/>
          <a:chExt cx="0" cy="0"/>
        </a:xfrm>
      </p:grpSpPr>
      <p:sp>
        <p:nvSpPr>
          <p:cNvPr id="183" name="Google Shape;183;p39"/>
          <p:cNvSpPr/>
          <p:nvPr/>
        </p:nvSpPr>
        <p:spPr>
          <a:xfrm>
            <a:off x="1442250" y="2112775"/>
            <a:ext cx="2652000" cy="2175000"/>
          </a:xfrm>
          <a:prstGeom prst="rect">
            <a:avLst/>
          </a:prstGeom>
          <a:solidFill>
            <a:srgbClr val="A3F0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9"/>
          <p:cNvSpPr/>
          <p:nvPr/>
        </p:nvSpPr>
        <p:spPr>
          <a:xfrm>
            <a:off x="1699200" y="2323525"/>
            <a:ext cx="2138100" cy="17535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9"/>
          <p:cNvSpPr txBox="1"/>
          <p:nvPr/>
        </p:nvSpPr>
        <p:spPr>
          <a:xfrm>
            <a:off x="2199850" y="2112725"/>
            <a:ext cx="1192800" cy="21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200" b="1">
                <a:solidFill>
                  <a:srgbClr val="44D049"/>
                </a:solidFill>
                <a:latin typeface="Karla"/>
                <a:ea typeface="Karla"/>
                <a:cs typeface="Karla"/>
                <a:sym typeface="Karla"/>
              </a:rPr>
              <a:t>padding: 12px</a:t>
            </a:r>
            <a:endParaRPr sz="1200" b="1">
              <a:solidFill>
                <a:srgbClr val="44D049"/>
              </a:solidFill>
              <a:latin typeface="Karla"/>
              <a:ea typeface="Karla"/>
              <a:cs typeface="Karla"/>
              <a:sym typeface="Karla"/>
            </a:endParaRPr>
          </a:p>
        </p:txBody>
      </p:sp>
      <p:sp>
        <p:nvSpPr>
          <p:cNvPr id="186" name="Google Shape;186;p39"/>
          <p:cNvSpPr txBox="1"/>
          <p:nvPr/>
        </p:nvSpPr>
        <p:spPr>
          <a:xfrm>
            <a:off x="1699200" y="2323525"/>
            <a:ext cx="1826400" cy="3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rgbClr val="F3F3F3"/>
                </a:solidFill>
                <a:latin typeface="Karla"/>
                <a:ea typeface="Karla"/>
                <a:cs typeface="Karla"/>
                <a:sym typeface="Karla"/>
              </a:rPr>
              <a:t>Este es mi bloque.</a:t>
            </a:r>
            <a:endParaRPr b="1">
              <a:solidFill>
                <a:srgbClr val="F3F3F3"/>
              </a:solidFill>
              <a:latin typeface="Karla"/>
              <a:ea typeface="Karla"/>
              <a:cs typeface="Karla"/>
              <a:sym typeface="Karla"/>
            </a:endParaRPr>
          </a:p>
        </p:txBody>
      </p:sp>
      <p:sp>
        <p:nvSpPr>
          <p:cNvPr id="187" name="Google Shape;187;p39"/>
          <p:cNvSpPr txBox="1"/>
          <p:nvPr/>
        </p:nvSpPr>
        <p:spPr>
          <a:xfrm>
            <a:off x="2350797" y="4546416"/>
            <a:ext cx="987300" cy="3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b="1">
                <a:solidFill>
                  <a:srgbClr val="F4CCCC"/>
                </a:solidFill>
                <a:latin typeface="Karla"/>
                <a:ea typeface="Karla"/>
                <a:cs typeface="Karla"/>
                <a:sym typeface="Karla"/>
              </a:rPr>
              <a:t>width</a:t>
            </a:r>
            <a:endParaRPr sz="1800" b="1">
              <a:solidFill>
                <a:srgbClr val="F4CCCC"/>
              </a:solidFill>
              <a:latin typeface="Karla"/>
              <a:ea typeface="Karla"/>
              <a:cs typeface="Karla"/>
              <a:sym typeface="Karla"/>
            </a:endParaRPr>
          </a:p>
        </p:txBody>
      </p:sp>
      <p:sp>
        <p:nvSpPr>
          <p:cNvPr id="188" name="Google Shape;188;p39"/>
          <p:cNvSpPr txBox="1"/>
          <p:nvPr/>
        </p:nvSpPr>
        <p:spPr>
          <a:xfrm rot="-5400000">
            <a:off x="378747" y="3018216"/>
            <a:ext cx="987300" cy="3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b="1">
                <a:solidFill>
                  <a:srgbClr val="F4CCCC"/>
                </a:solidFill>
                <a:latin typeface="Karla"/>
                <a:ea typeface="Karla"/>
                <a:cs typeface="Karla"/>
                <a:sym typeface="Karla"/>
              </a:rPr>
              <a:t>height</a:t>
            </a:r>
            <a:endParaRPr sz="1800" b="1">
              <a:solidFill>
                <a:srgbClr val="F4CCCC"/>
              </a:solidFill>
              <a:latin typeface="Karla"/>
              <a:ea typeface="Karla"/>
              <a:cs typeface="Karla"/>
              <a:sym typeface="Karla"/>
            </a:endParaRPr>
          </a:p>
        </p:txBody>
      </p:sp>
      <p:cxnSp>
        <p:nvCxnSpPr>
          <p:cNvPr id="189" name="Google Shape;189;p39"/>
          <p:cNvCxnSpPr/>
          <p:nvPr/>
        </p:nvCxnSpPr>
        <p:spPr>
          <a:xfrm rot="10800000">
            <a:off x="1158092" y="2112863"/>
            <a:ext cx="138000" cy="0"/>
          </a:xfrm>
          <a:prstGeom prst="straightConnector1">
            <a:avLst/>
          </a:prstGeom>
          <a:noFill/>
          <a:ln w="28575" cap="flat" cmpd="sng">
            <a:solidFill>
              <a:srgbClr val="E6B8AF"/>
            </a:solidFill>
            <a:prstDash val="solid"/>
            <a:round/>
            <a:headEnd type="none" w="med" len="med"/>
            <a:tailEnd type="none" w="med" len="med"/>
          </a:ln>
        </p:spPr>
      </p:cxnSp>
      <p:cxnSp>
        <p:nvCxnSpPr>
          <p:cNvPr id="190" name="Google Shape;190;p39"/>
          <p:cNvCxnSpPr/>
          <p:nvPr/>
        </p:nvCxnSpPr>
        <p:spPr>
          <a:xfrm rot="10800000">
            <a:off x="1158092" y="4237671"/>
            <a:ext cx="138000" cy="0"/>
          </a:xfrm>
          <a:prstGeom prst="straightConnector1">
            <a:avLst/>
          </a:prstGeom>
          <a:noFill/>
          <a:ln w="28575" cap="flat" cmpd="sng">
            <a:solidFill>
              <a:srgbClr val="E6B8AF"/>
            </a:solidFill>
            <a:prstDash val="solid"/>
            <a:round/>
            <a:headEnd type="none" w="med" len="med"/>
            <a:tailEnd type="none" w="med" len="med"/>
          </a:ln>
        </p:spPr>
      </p:cxnSp>
      <p:cxnSp>
        <p:nvCxnSpPr>
          <p:cNvPr id="191" name="Google Shape;191;p39"/>
          <p:cNvCxnSpPr/>
          <p:nvPr/>
        </p:nvCxnSpPr>
        <p:spPr>
          <a:xfrm rot="10800000">
            <a:off x="1227100" y="2112875"/>
            <a:ext cx="0" cy="2118900"/>
          </a:xfrm>
          <a:prstGeom prst="straightConnector1">
            <a:avLst/>
          </a:prstGeom>
          <a:noFill/>
          <a:ln w="28575" cap="flat" cmpd="sng">
            <a:solidFill>
              <a:srgbClr val="E6B8AF"/>
            </a:solidFill>
            <a:prstDash val="solid"/>
            <a:round/>
            <a:headEnd type="none" w="med" len="med"/>
            <a:tailEnd type="none" w="med" len="med"/>
          </a:ln>
        </p:spPr>
      </p:cxnSp>
      <p:cxnSp>
        <p:nvCxnSpPr>
          <p:cNvPr id="192" name="Google Shape;192;p39"/>
          <p:cNvCxnSpPr/>
          <p:nvPr/>
        </p:nvCxnSpPr>
        <p:spPr>
          <a:xfrm rot="-5400000">
            <a:off x="4025252" y="4540023"/>
            <a:ext cx="138000" cy="0"/>
          </a:xfrm>
          <a:prstGeom prst="straightConnector1">
            <a:avLst/>
          </a:prstGeom>
          <a:noFill/>
          <a:ln w="28575" cap="flat" cmpd="sng">
            <a:solidFill>
              <a:srgbClr val="F4CCCC"/>
            </a:solidFill>
            <a:prstDash val="solid"/>
            <a:round/>
            <a:headEnd type="none" w="med" len="med"/>
            <a:tailEnd type="none" w="med" len="med"/>
          </a:ln>
        </p:spPr>
      </p:cxnSp>
      <p:cxnSp>
        <p:nvCxnSpPr>
          <p:cNvPr id="193" name="Google Shape;193;p39"/>
          <p:cNvCxnSpPr/>
          <p:nvPr/>
        </p:nvCxnSpPr>
        <p:spPr>
          <a:xfrm rot="-5400000">
            <a:off x="1373244" y="4540023"/>
            <a:ext cx="138000" cy="0"/>
          </a:xfrm>
          <a:prstGeom prst="straightConnector1">
            <a:avLst/>
          </a:prstGeom>
          <a:noFill/>
          <a:ln w="28575" cap="flat" cmpd="sng">
            <a:solidFill>
              <a:srgbClr val="F4CCCC"/>
            </a:solidFill>
            <a:prstDash val="solid"/>
            <a:round/>
            <a:headEnd type="none" w="med" len="med"/>
            <a:tailEnd type="none" w="med" len="med"/>
          </a:ln>
        </p:spPr>
      </p:cxnSp>
      <p:cxnSp>
        <p:nvCxnSpPr>
          <p:cNvPr id="194" name="Google Shape;194;p39"/>
          <p:cNvCxnSpPr/>
          <p:nvPr/>
        </p:nvCxnSpPr>
        <p:spPr>
          <a:xfrm>
            <a:off x="1448140" y="4540031"/>
            <a:ext cx="2653200" cy="0"/>
          </a:xfrm>
          <a:prstGeom prst="straightConnector1">
            <a:avLst/>
          </a:prstGeom>
          <a:noFill/>
          <a:ln w="28575" cap="flat" cmpd="sng">
            <a:solidFill>
              <a:srgbClr val="F4CCCC"/>
            </a:solidFill>
            <a:prstDash val="solid"/>
            <a:round/>
            <a:headEnd type="none" w="med" len="med"/>
            <a:tailEnd type="none" w="med" len="med"/>
          </a:ln>
        </p:spPr>
      </p:cxnSp>
      <p:sp>
        <p:nvSpPr>
          <p:cNvPr id="195" name="Google Shape;195;p39"/>
          <p:cNvSpPr txBox="1"/>
          <p:nvPr/>
        </p:nvSpPr>
        <p:spPr>
          <a:xfrm rot="-5400000">
            <a:off x="974049" y="3071275"/>
            <a:ext cx="1192800" cy="25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200" b="1">
                <a:solidFill>
                  <a:srgbClr val="44D049"/>
                </a:solidFill>
                <a:latin typeface="Karla"/>
                <a:ea typeface="Karla"/>
                <a:cs typeface="Karla"/>
                <a:sym typeface="Karla"/>
              </a:rPr>
              <a:t>padding: 12px</a:t>
            </a:r>
            <a:endParaRPr sz="1200" b="1">
              <a:solidFill>
                <a:srgbClr val="44D049"/>
              </a:solidFill>
              <a:latin typeface="Karla"/>
              <a:ea typeface="Karla"/>
              <a:cs typeface="Karla"/>
              <a:sym typeface="Karla"/>
            </a:endParaRPr>
          </a:p>
        </p:txBody>
      </p:sp>
      <p:sp>
        <p:nvSpPr>
          <p:cNvPr id="196" name="Google Shape;196;p39"/>
          <p:cNvSpPr txBox="1"/>
          <p:nvPr/>
        </p:nvSpPr>
        <p:spPr>
          <a:xfrm rot="5400000">
            <a:off x="3368100" y="3073075"/>
            <a:ext cx="1192800" cy="25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200" b="1">
                <a:solidFill>
                  <a:srgbClr val="44D049"/>
                </a:solidFill>
                <a:latin typeface="Karla"/>
                <a:ea typeface="Karla"/>
                <a:cs typeface="Karla"/>
                <a:sym typeface="Karla"/>
              </a:rPr>
              <a:t>padding: 12px</a:t>
            </a:r>
            <a:endParaRPr sz="1200" b="1">
              <a:solidFill>
                <a:srgbClr val="44D049"/>
              </a:solidFill>
              <a:latin typeface="Karla"/>
              <a:ea typeface="Karla"/>
              <a:cs typeface="Karla"/>
              <a:sym typeface="Karla"/>
            </a:endParaRPr>
          </a:p>
        </p:txBody>
      </p:sp>
      <p:sp>
        <p:nvSpPr>
          <p:cNvPr id="197" name="Google Shape;197;p39"/>
          <p:cNvSpPr txBox="1"/>
          <p:nvPr/>
        </p:nvSpPr>
        <p:spPr>
          <a:xfrm>
            <a:off x="2199850" y="4077025"/>
            <a:ext cx="1192800" cy="21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200" b="1">
                <a:solidFill>
                  <a:srgbClr val="44D049"/>
                </a:solidFill>
                <a:latin typeface="Karla"/>
                <a:ea typeface="Karla"/>
                <a:cs typeface="Karla"/>
                <a:sym typeface="Karla"/>
              </a:rPr>
              <a:t>padding: 12px</a:t>
            </a:r>
            <a:endParaRPr sz="1200" b="1">
              <a:solidFill>
                <a:srgbClr val="44D049"/>
              </a:solidFill>
              <a:latin typeface="Karla"/>
              <a:ea typeface="Karla"/>
              <a:cs typeface="Karla"/>
              <a:sym typeface="Karla"/>
            </a:endParaRPr>
          </a:p>
        </p:txBody>
      </p:sp>
      <p:sp>
        <p:nvSpPr>
          <p:cNvPr id="198" name="Google Shape;198;p39"/>
          <p:cNvSpPr/>
          <p:nvPr/>
        </p:nvSpPr>
        <p:spPr>
          <a:xfrm>
            <a:off x="5435075" y="2112775"/>
            <a:ext cx="2983200" cy="2175000"/>
          </a:xfrm>
          <a:prstGeom prst="rect">
            <a:avLst/>
          </a:prstGeom>
          <a:solidFill>
            <a:srgbClr val="A3F0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9"/>
          <p:cNvSpPr/>
          <p:nvPr/>
        </p:nvSpPr>
        <p:spPr>
          <a:xfrm>
            <a:off x="5857625" y="2323525"/>
            <a:ext cx="2138100" cy="17535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9"/>
          <p:cNvSpPr txBox="1"/>
          <p:nvPr/>
        </p:nvSpPr>
        <p:spPr>
          <a:xfrm>
            <a:off x="6330275" y="2112725"/>
            <a:ext cx="1192800" cy="21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200" b="1">
                <a:solidFill>
                  <a:srgbClr val="44D049"/>
                </a:solidFill>
                <a:latin typeface="Karla"/>
                <a:ea typeface="Karla"/>
                <a:cs typeface="Karla"/>
                <a:sym typeface="Karla"/>
              </a:rPr>
              <a:t>padding: 12px</a:t>
            </a:r>
            <a:endParaRPr sz="1200" b="1">
              <a:solidFill>
                <a:srgbClr val="44D049"/>
              </a:solidFill>
              <a:latin typeface="Karla"/>
              <a:ea typeface="Karla"/>
              <a:cs typeface="Karla"/>
              <a:sym typeface="Karla"/>
            </a:endParaRPr>
          </a:p>
        </p:txBody>
      </p:sp>
      <p:sp>
        <p:nvSpPr>
          <p:cNvPr id="201" name="Google Shape;201;p39"/>
          <p:cNvSpPr txBox="1"/>
          <p:nvPr/>
        </p:nvSpPr>
        <p:spPr>
          <a:xfrm>
            <a:off x="6023200" y="2323525"/>
            <a:ext cx="1826400" cy="3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rgbClr val="F3F3F3"/>
                </a:solidFill>
                <a:latin typeface="Karla"/>
                <a:ea typeface="Karla"/>
                <a:cs typeface="Karla"/>
                <a:sym typeface="Karla"/>
              </a:rPr>
              <a:t>Este es mi bloque.</a:t>
            </a:r>
            <a:endParaRPr b="1">
              <a:solidFill>
                <a:srgbClr val="F3F3F3"/>
              </a:solidFill>
              <a:latin typeface="Karla"/>
              <a:ea typeface="Karla"/>
              <a:cs typeface="Karla"/>
              <a:sym typeface="Karla"/>
            </a:endParaRPr>
          </a:p>
        </p:txBody>
      </p:sp>
      <p:sp>
        <p:nvSpPr>
          <p:cNvPr id="202" name="Google Shape;202;p39"/>
          <p:cNvSpPr txBox="1"/>
          <p:nvPr/>
        </p:nvSpPr>
        <p:spPr>
          <a:xfrm>
            <a:off x="6674797" y="4546416"/>
            <a:ext cx="987300" cy="3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b="1">
                <a:solidFill>
                  <a:srgbClr val="F4CCCC"/>
                </a:solidFill>
                <a:latin typeface="Karla"/>
                <a:ea typeface="Karla"/>
                <a:cs typeface="Karla"/>
                <a:sym typeface="Karla"/>
              </a:rPr>
              <a:t>width</a:t>
            </a:r>
            <a:endParaRPr sz="1800" b="1">
              <a:solidFill>
                <a:srgbClr val="F4CCCC"/>
              </a:solidFill>
              <a:latin typeface="Karla"/>
              <a:ea typeface="Karla"/>
              <a:cs typeface="Karla"/>
              <a:sym typeface="Karla"/>
            </a:endParaRPr>
          </a:p>
        </p:txBody>
      </p:sp>
      <p:sp>
        <p:nvSpPr>
          <p:cNvPr id="203" name="Google Shape;203;p39"/>
          <p:cNvSpPr txBox="1"/>
          <p:nvPr/>
        </p:nvSpPr>
        <p:spPr>
          <a:xfrm rot="-5400000">
            <a:off x="4302072" y="3018216"/>
            <a:ext cx="987300" cy="3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b="1">
                <a:solidFill>
                  <a:srgbClr val="F4CCCC"/>
                </a:solidFill>
                <a:latin typeface="Karla"/>
                <a:ea typeface="Karla"/>
                <a:cs typeface="Karla"/>
                <a:sym typeface="Karla"/>
              </a:rPr>
              <a:t>height</a:t>
            </a:r>
            <a:endParaRPr sz="1800" b="1">
              <a:solidFill>
                <a:srgbClr val="F4CCCC"/>
              </a:solidFill>
              <a:latin typeface="Karla"/>
              <a:ea typeface="Karla"/>
              <a:cs typeface="Karla"/>
              <a:sym typeface="Karla"/>
            </a:endParaRPr>
          </a:p>
        </p:txBody>
      </p:sp>
      <p:cxnSp>
        <p:nvCxnSpPr>
          <p:cNvPr id="204" name="Google Shape;204;p39"/>
          <p:cNvCxnSpPr/>
          <p:nvPr/>
        </p:nvCxnSpPr>
        <p:spPr>
          <a:xfrm rot="10800000">
            <a:off x="5081417" y="2112863"/>
            <a:ext cx="138000" cy="0"/>
          </a:xfrm>
          <a:prstGeom prst="straightConnector1">
            <a:avLst/>
          </a:prstGeom>
          <a:noFill/>
          <a:ln w="28575" cap="flat" cmpd="sng">
            <a:solidFill>
              <a:srgbClr val="E6B8AF"/>
            </a:solidFill>
            <a:prstDash val="solid"/>
            <a:round/>
            <a:headEnd type="none" w="med" len="med"/>
            <a:tailEnd type="none" w="med" len="med"/>
          </a:ln>
        </p:spPr>
      </p:cxnSp>
      <p:cxnSp>
        <p:nvCxnSpPr>
          <p:cNvPr id="205" name="Google Shape;205;p39"/>
          <p:cNvCxnSpPr/>
          <p:nvPr/>
        </p:nvCxnSpPr>
        <p:spPr>
          <a:xfrm rot="10800000">
            <a:off x="5081417" y="4237671"/>
            <a:ext cx="138000" cy="0"/>
          </a:xfrm>
          <a:prstGeom prst="straightConnector1">
            <a:avLst/>
          </a:prstGeom>
          <a:noFill/>
          <a:ln w="28575" cap="flat" cmpd="sng">
            <a:solidFill>
              <a:srgbClr val="E6B8AF"/>
            </a:solidFill>
            <a:prstDash val="solid"/>
            <a:round/>
            <a:headEnd type="none" w="med" len="med"/>
            <a:tailEnd type="none" w="med" len="med"/>
          </a:ln>
        </p:spPr>
      </p:cxnSp>
      <p:cxnSp>
        <p:nvCxnSpPr>
          <p:cNvPr id="206" name="Google Shape;206;p39"/>
          <p:cNvCxnSpPr/>
          <p:nvPr/>
        </p:nvCxnSpPr>
        <p:spPr>
          <a:xfrm rot="10800000">
            <a:off x="5150425" y="2112875"/>
            <a:ext cx="0" cy="2118900"/>
          </a:xfrm>
          <a:prstGeom prst="straightConnector1">
            <a:avLst/>
          </a:prstGeom>
          <a:noFill/>
          <a:ln w="28575" cap="flat" cmpd="sng">
            <a:solidFill>
              <a:srgbClr val="E6B8AF"/>
            </a:solidFill>
            <a:prstDash val="solid"/>
            <a:round/>
            <a:headEnd type="none" w="med" len="med"/>
            <a:tailEnd type="none" w="med" len="med"/>
          </a:ln>
        </p:spPr>
      </p:cxnSp>
      <p:cxnSp>
        <p:nvCxnSpPr>
          <p:cNvPr id="207" name="Google Shape;207;p39"/>
          <p:cNvCxnSpPr/>
          <p:nvPr/>
        </p:nvCxnSpPr>
        <p:spPr>
          <a:xfrm rot="-5400000">
            <a:off x="8349252" y="4543176"/>
            <a:ext cx="138000" cy="0"/>
          </a:xfrm>
          <a:prstGeom prst="straightConnector1">
            <a:avLst/>
          </a:prstGeom>
          <a:noFill/>
          <a:ln w="28575" cap="flat" cmpd="sng">
            <a:solidFill>
              <a:srgbClr val="F4CCCC"/>
            </a:solidFill>
            <a:prstDash val="solid"/>
            <a:round/>
            <a:headEnd type="none" w="med" len="med"/>
            <a:tailEnd type="none" w="med" len="med"/>
          </a:ln>
        </p:spPr>
      </p:cxnSp>
      <p:cxnSp>
        <p:nvCxnSpPr>
          <p:cNvPr id="208" name="Google Shape;208;p39"/>
          <p:cNvCxnSpPr/>
          <p:nvPr/>
        </p:nvCxnSpPr>
        <p:spPr>
          <a:xfrm rot="-5400000">
            <a:off x="5697244" y="4540023"/>
            <a:ext cx="138000" cy="0"/>
          </a:xfrm>
          <a:prstGeom prst="straightConnector1">
            <a:avLst/>
          </a:prstGeom>
          <a:noFill/>
          <a:ln w="28575" cap="flat" cmpd="sng">
            <a:solidFill>
              <a:srgbClr val="F4CCCC"/>
            </a:solidFill>
            <a:prstDash val="solid"/>
            <a:round/>
            <a:headEnd type="none" w="med" len="med"/>
            <a:tailEnd type="none" w="med" len="med"/>
          </a:ln>
        </p:spPr>
      </p:cxnSp>
      <p:cxnSp>
        <p:nvCxnSpPr>
          <p:cNvPr id="209" name="Google Shape;209;p39"/>
          <p:cNvCxnSpPr/>
          <p:nvPr/>
        </p:nvCxnSpPr>
        <p:spPr>
          <a:xfrm>
            <a:off x="5772140" y="4540031"/>
            <a:ext cx="2653200" cy="0"/>
          </a:xfrm>
          <a:prstGeom prst="straightConnector1">
            <a:avLst/>
          </a:prstGeom>
          <a:noFill/>
          <a:ln w="28575" cap="flat" cmpd="sng">
            <a:solidFill>
              <a:srgbClr val="F4CCCC"/>
            </a:solidFill>
            <a:prstDash val="solid"/>
            <a:round/>
            <a:headEnd type="none" w="med" len="med"/>
            <a:tailEnd type="none" w="med" len="med"/>
          </a:ln>
        </p:spPr>
      </p:cxnSp>
      <p:sp>
        <p:nvSpPr>
          <p:cNvPr id="210" name="Google Shape;210;p39"/>
          <p:cNvSpPr txBox="1"/>
          <p:nvPr/>
        </p:nvSpPr>
        <p:spPr>
          <a:xfrm rot="-5400000">
            <a:off x="4991850" y="3071275"/>
            <a:ext cx="1302600" cy="25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200" b="1">
                <a:solidFill>
                  <a:srgbClr val="44D049"/>
                </a:solidFill>
                <a:latin typeface="Karla"/>
                <a:ea typeface="Karla"/>
                <a:cs typeface="Karla"/>
                <a:sym typeface="Karla"/>
              </a:rPr>
              <a:t>padding: 20px</a:t>
            </a:r>
            <a:endParaRPr sz="1200" b="1">
              <a:solidFill>
                <a:srgbClr val="44D049"/>
              </a:solidFill>
              <a:latin typeface="Karla"/>
              <a:ea typeface="Karla"/>
              <a:cs typeface="Karla"/>
              <a:sym typeface="Karla"/>
            </a:endParaRPr>
          </a:p>
        </p:txBody>
      </p:sp>
      <p:sp>
        <p:nvSpPr>
          <p:cNvPr id="211" name="Google Shape;211;p39"/>
          <p:cNvSpPr txBox="1"/>
          <p:nvPr/>
        </p:nvSpPr>
        <p:spPr>
          <a:xfrm rot="5400000">
            <a:off x="7525150" y="3073075"/>
            <a:ext cx="13665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44D049"/>
                </a:solidFill>
                <a:latin typeface="Karla"/>
                <a:ea typeface="Karla"/>
                <a:cs typeface="Karla"/>
                <a:sym typeface="Karla"/>
              </a:rPr>
              <a:t>padding: 20px</a:t>
            </a:r>
            <a:endParaRPr sz="1200" b="1">
              <a:solidFill>
                <a:srgbClr val="44D049"/>
              </a:solidFill>
              <a:latin typeface="Karla"/>
              <a:ea typeface="Karla"/>
              <a:cs typeface="Karla"/>
              <a:sym typeface="Karla"/>
            </a:endParaRPr>
          </a:p>
        </p:txBody>
      </p:sp>
      <p:sp>
        <p:nvSpPr>
          <p:cNvPr id="212" name="Google Shape;212;p39"/>
          <p:cNvSpPr txBox="1"/>
          <p:nvPr/>
        </p:nvSpPr>
        <p:spPr>
          <a:xfrm>
            <a:off x="6330275" y="4077025"/>
            <a:ext cx="1192800" cy="21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200" b="1">
                <a:solidFill>
                  <a:srgbClr val="44D049"/>
                </a:solidFill>
                <a:latin typeface="Karla"/>
                <a:ea typeface="Karla"/>
                <a:cs typeface="Karla"/>
                <a:sym typeface="Karla"/>
              </a:rPr>
              <a:t>padding: 12px</a:t>
            </a:r>
            <a:endParaRPr sz="1200" b="1">
              <a:solidFill>
                <a:srgbClr val="44D049"/>
              </a:solidFill>
              <a:latin typeface="Karla"/>
              <a:ea typeface="Karla"/>
              <a:cs typeface="Karla"/>
              <a:sym typeface="Karla"/>
            </a:endParaRPr>
          </a:p>
        </p:txBody>
      </p:sp>
      <p:sp>
        <p:nvSpPr>
          <p:cNvPr id="213" name="Google Shape;213;p39"/>
          <p:cNvSpPr txBox="1"/>
          <p:nvPr/>
        </p:nvSpPr>
        <p:spPr>
          <a:xfrm>
            <a:off x="717750" y="1176675"/>
            <a:ext cx="7707600" cy="7530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800" dirty="0">
                <a:solidFill>
                  <a:schemeClr val="bg1"/>
                </a:solidFill>
                <a:latin typeface="Open Sans"/>
                <a:ea typeface="Open Sans"/>
                <a:cs typeface="Open Sans"/>
                <a:sym typeface="Open Sans"/>
              </a:rPr>
              <a:t>Es el espacio de </a:t>
            </a:r>
            <a:r>
              <a:rPr lang="es" sz="1800" b="1" dirty="0">
                <a:solidFill>
                  <a:schemeClr val="bg1"/>
                </a:solidFill>
                <a:latin typeface="Open Sans"/>
                <a:ea typeface="Open Sans"/>
                <a:cs typeface="Open Sans"/>
                <a:sym typeface="Open Sans"/>
              </a:rPr>
              <a:t>relleno</a:t>
            </a:r>
            <a:r>
              <a:rPr lang="es" sz="1800" dirty="0">
                <a:solidFill>
                  <a:schemeClr val="bg1"/>
                </a:solidFill>
                <a:latin typeface="Open Sans"/>
                <a:ea typeface="Open Sans"/>
                <a:cs typeface="Open Sans"/>
                <a:sym typeface="Open Sans"/>
              </a:rPr>
              <a:t> que podemos agregar </a:t>
            </a:r>
            <a:r>
              <a:rPr lang="es" sz="1800" b="1" dirty="0">
                <a:solidFill>
                  <a:schemeClr val="bg1"/>
                </a:solidFill>
                <a:latin typeface="Open Sans"/>
                <a:ea typeface="Open Sans"/>
                <a:cs typeface="Open Sans"/>
                <a:sym typeface="Open Sans"/>
              </a:rPr>
              <a:t>entre</a:t>
            </a:r>
            <a:r>
              <a:rPr lang="es" sz="1800" dirty="0">
                <a:solidFill>
                  <a:schemeClr val="bg1"/>
                </a:solidFill>
                <a:latin typeface="Open Sans"/>
                <a:ea typeface="Open Sans"/>
                <a:cs typeface="Open Sans"/>
                <a:sym typeface="Open Sans"/>
              </a:rPr>
              <a:t> el </a:t>
            </a:r>
            <a:r>
              <a:rPr lang="es" sz="1800" b="1" dirty="0">
                <a:solidFill>
                  <a:schemeClr val="bg1"/>
                </a:solidFill>
                <a:latin typeface="Open Sans"/>
                <a:ea typeface="Open Sans"/>
                <a:cs typeface="Open Sans"/>
                <a:sym typeface="Open Sans"/>
              </a:rPr>
              <a:t>contenido</a:t>
            </a:r>
            <a:r>
              <a:rPr lang="es" sz="1800" dirty="0">
                <a:solidFill>
                  <a:schemeClr val="bg1"/>
                </a:solidFill>
                <a:latin typeface="Open Sans"/>
                <a:ea typeface="Open Sans"/>
                <a:cs typeface="Open Sans"/>
                <a:sym typeface="Open Sans"/>
              </a:rPr>
              <a:t> del elemento y su </a:t>
            </a:r>
            <a:r>
              <a:rPr lang="es" sz="1800" b="1" dirty="0">
                <a:solidFill>
                  <a:schemeClr val="bg1"/>
                </a:solidFill>
                <a:latin typeface="Open Sans"/>
                <a:ea typeface="Open Sans"/>
                <a:cs typeface="Open Sans"/>
                <a:sym typeface="Open Sans"/>
              </a:rPr>
              <a:t>borde</a:t>
            </a:r>
            <a:r>
              <a:rPr lang="es" sz="1800" dirty="0">
                <a:solidFill>
                  <a:schemeClr val="bg1"/>
                </a:solidFill>
                <a:latin typeface="Open Sans"/>
                <a:ea typeface="Open Sans"/>
                <a:cs typeface="Open Sans"/>
                <a:sym typeface="Open Sans"/>
              </a:rPr>
              <a:t>.</a:t>
            </a:r>
            <a:endParaRPr sz="1800" dirty="0">
              <a:solidFill>
                <a:schemeClr val="bg1"/>
              </a:solidFill>
              <a:latin typeface="Open Sans"/>
              <a:ea typeface="Open Sans"/>
              <a:cs typeface="Open Sans"/>
              <a:sym typeface="Open Sans"/>
            </a:endParaRPr>
          </a:p>
        </p:txBody>
      </p:sp>
      <p:pic>
        <p:nvPicPr>
          <p:cNvPr id="9219" name="Picture 3"/>
          <p:cNvPicPr>
            <a:picLocks noChangeAspect="1" noChangeArrowheads="1"/>
          </p:cNvPicPr>
          <p:nvPr/>
        </p:nvPicPr>
        <p:blipFill>
          <a:blip r:embed="rId3"/>
          <a:srcRect/>
          <a:stretch>
            <a:fillRect/>
          </a:stretch>
        </p:blipFill>
        <p:spPr bwMode="auto">
          <a:xfrm>
            <a:off x="3286116" y="71420"/>
            <a:ext cx="2786082" cy="124658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0"/>
          <p:cNvSpPr txBox="1"/>
          <p:nvPr/>
        </p:nvSpPr>
        <p:spPr>
          <a:xfrm>
            <a:off x="717750" y="549075"/>
            <a:ext cx="7707600" cy="627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endParaRPr sz="3000" b="1">
              <a:solidFill>
                <a:srgbClr val="434343"/>
              </a:solidFill>
              <a:latin typeface="Rajdhani"/>
              <a:ea typeface="Rajdhani"/>
              <a:cs typeface="Rajdhani"/>
              <a:sym typeface="Rajdhani"/>
            </a:endParaRPr>
          </a:p>
        </p:txBody>
      </p:sp>
      <p:sp>
        <p:nvSpPr>
          <p:cNvPr id="219" name="Google Shape;219;p40"/>
          <p:cNvSpPr txBox="1"/>
          <p:nvPr/>
        </p:nvSpPr>
        <p:spPr>
          <a:xfrm>
            <a:off x="717750" y="1176675"/>
            <a:ext cx="7707600" cy="1245600"/>
          </a:xfrm>
          <a:prstGeom prst="rect">
            <a:avLst/>
          </a:prstGeom>
          <a:noFill/>
          <a:ln>
            <a:noFill/>
          </a:ln>
        </p:spPr>
        <p:txBody>
          <a:bodyPr spcFirstLastPara="1" wrap="square" lIns="90000" tIns="90000" rIns="91425" bIns="91425" anchor="t" anchorCtr="0">
            <a:noAutofit/>
          </a:bodyPr>
          <a:lstStyle/>
          <a:p>
            <a:pPr marL="0" lvl="0" indent="0" algn="l" rtl="0">
              <a:spcBef>
                <a:spcPts val="1000"/>
              </a:spcBef>
              <a:spcAft>
                <a:spcPts val="0"/>
              </a:spcAft>
              <a:buNone/>
            </a:pPr>
            <a:r>
              <a:rPr lang="es" sz="1600" dirty="0">
                <a:solidFill>
                  <a:srgbClr val="3F3F3F"/>
                </a:solidFill>
                <a:latin typeface="Open Sans"/>
                <a:ea typeface="Open Sans"/>
                <a:cs typeface="Open Sans"/>
                <a:sym typeface="Open Sans"/>
              </a:rPr>
              <a:t>Podemos asignarle un valor a esta propiedad usando cualquier unidad de medida, como píxeles (px), indicando </a:t>
            </a:r>
            <a:r>
              <a:rPr lang="es" sz="1600" b="1" dirty="0">
                <a:solidFill>
                  <a:srgbClr val="3F3F3F"/>
                </a:solidFill>
                <a:latin typeface="Open Sans"/>
                <a:ea typeface="Open Sans"/>
                <a:cs typeface="Open Sans"/>
                <a:sym typeface="Open Sans"/>
              </a:rPr>
              <a:t>1 valor</a:t>
            </a:r>
            <a:r>
              <a:rPr lang="es" sz="1600" dirty="0">
                <a:solidFill>
                  <a:srgbClr val="3F3F3F"/>
                </a:solidFill>
                <a:latin typeface="Open Sans"/>
                <a:ea typeface="Open Sans"/>
                <a:cs typeface="Open Sans"/>
                <a:sym typeface="Open Sans"/>
              </a:rPr>
              <a:t> para los 4 lados de la caja.</a:t>
            </a:r>
            <a:endParaRPr sz="1600" dirty="0">
              <a:solidFill>
                <a:srgbClr val="3F3F3F"/>
              </a:solidFill>
              <a:latin typeface="Open Sans"/>
              <a:ea typeface="Open Sans"/>
              <a:cs typeface="Open Sans"/>
              <a:sym typeface="Open Sans"/>
            </a:endParaRPr>
          </a:p>
        </p:txBody>
      </p:sp>
      <p:grpSp>
        <p:nvGrpSpPr>
          <p:cNvPr id="220" name="Google Shape;220;p40"/>
          <p:cNvGrpSpPr/>
          <p:nvPr/>
        </p:nvGrpSpPr>
        <p:grpSpPr>
          <a:xfrm>
            <a:off x="742315" y="2420639"/>
            <a:ext cx="7689521" cy="594557"/>
            <a:chOff x="1122825" y="2552200"/>
            <a:chExt cx="6630612" cy="530713"/>
          </a:xfrm>
        </p:grpSpPr>
        <p:sp>
          <p:nvSpPr>
            <p:cNvPr id="221" name="Google Shape;221;p40"/>
            <p:cNvSpPr/>
            <p:nvPr/>
          </p:nvSpPr>
          <p:spPr>
            <a:xfrm>
              <a:off x="1707537" y="2552200"/>
              <a:ext cx="6045900" cy="530700"/>
            </a:xfrm>
            <a:prstGeom prst="rect">
              <a:avLst/>
            </a:prstGeom>
            <a:solidFill>
              <a:srgbClr val="434343"/>
            </a:solidFill>
            <a:ln>
              <a:noFill/>
            </a:ln>
          </p:spPr>
          <p:txBody>
            <a:bodyPr spcFirstLastPara="1" wrap="square" lIns="72000" tIns="0" rIns="91425" bIns="91425" anchor="ctr" anchorCtr="0">
              <a:noAutofit/>
            </a:bodyPr>
            <a:lstStyle/>
            <a:p>
              <a:pPr marL="179999" marR="0" lvl="0" indent="0" algn="l" rtl="0">
                <a:spcBef>
                  <a:spcPts val="600"/>
                </a:spcBef>
                <a:spcAft>
                  <a:spcPts val="0"/>
                </a:spcAft>
                <a:buClr>
                  <a:schemeClr val="dk1"/>
                </a:buClr>
                <a:buSzPts val="1100"/>
                <a:buFont typeface="Arial"/>
                <a:buNone/>
              </a:pPr>
              <a:r>
                <a:rPr lang="es" sz="1600">
                  <a:solidFill>
                    <a:srgbClr val="E06C75"/>
                  </a:solidFill>
                  <a:latin typeface="Consolas"/>
                  <a:ea typeface="Consolas"/>
                  <a:cs typeface="Consolas"/>
                  <a:sym typeface="Consolas"/>
                </a:rPr>
                <a:t>div</a:t>
              </a:r>
              <a:r>
                <a:rPr lang="es" sz="1600">
                  <a:solidFill>
                    <a:srgbClr val="D19A66"/>
                  </a:solidFill>
                  <a:latin typeface="Consolas"/>
                  <a:ea typeface="Consolas"/>
                  <a:cs typeface="Consolas"/>
                  <a:sym typeface="Consolas"/>
                </a:rPr>
                <a:t> </a:t>
              </a:r>
              <a:r>
                <a:rPr lang="es" sz="1600">
                  <a:solidFill>
                    <a:srgbClr val="ABB2BF"/>
                  </a:solidFill>
                  <a:latin typeface="Consolas"/>
                  <a:ea typeface="Consolas"/>
                  <a:cs typeface="Consolas"/>
                  <a:sym typeface="Consolas"/>
                </a:rPr>
                <a:t>{ padding: </a:t>
              </a:r>
              <a:r>
                <a:rPr lang="es" sz="1600">
                  <a:solidFill>
                    <a:srgbClr val="D19A66"/>
                  </a:solidFill>
                  <a:latin typeface="Consolas"/>
                  <a:ea typeface="Consolas"/>
                  <a:cs typeface="Consolas"/>
                  <a:sym typeface="Consolas"/>
                </a:rPr>
                <a:t>12px</a:t>
              </a:r>
              <a:r>
                <a:rPr lang="es" sz="1600">
                  <a:solidFill>
                    <a:srgbClr val="ABB2BF"/>
                  </a:solidFill>
                  <a:latin typeface="Consolas"/>
                  <a:ea typeface="Consolas"/>
                  <a:cs typeface="Consolas"/>
                  <a:sym typeface="Consolas"/>
                </a:rPr>
                <a:t>; }</a:t>
              </a:r>
              <a:endParaRPr sz="1600">
                <a:solidFill>
                  <a:srgbClr val="ABB2BF"/>
                </a:solidFill>
                <a:latin typeface="Consolas"/>
                <a:ea typeface="Consolas"/>
                <a:cs typeface="Consolas"/>
                <a:sym typeface="Consolas"/>
              </a:endParaRPr>
            </a:p>
          </p:txBody>
        </p:sp>
        <p:sp>
          <p:nvSpPr>
            <p:cNvPr id="222" name="Google Shape;222;p40"/>
            <p:cNvSpPr/>
            <p:nvPr/>
          </p:nvSpPr>
          <p:spPr>
            <a:xfrm>
              <a:off x="1122825" y="2552213"/>
              <a:ext cx="584700" cy="530700"/>
            </a:xfrm>
            <a:prstGeom prst="rect">
              <a:avLst/>
            </a:prstGeom>
            <a:solidFill>
              <a:srgbClr val="26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latin typeface="Consolas"/>
                  <a:ea typeface="Consolas"/>
                  <a:cs typeface="Consolas"/>
                  <a:sym typeface="Consolas"/>
                </a:rPr>
                <a:t>css</a:t>
              </a:r>
              <a:endParaRPr>
                <a:solidFill>
                  <a:srgbClr val="FFFFFF"/>
                </a:solidFill>
                <a:latin typeface="Consolas"/>
                <a:ea typeface="Consolas"/>
                <a:cs typeface="Consolas"/>
                <a:sym typeface="Consolas"/>
              </a:endParaRPr>
            </a:p>
          </p:txBody>
        </p:sp>
      </p:grpSp>
      <p:sp>
        <p:nvSpPr>
          <p:cNvPr id="223" name="Google Shape;223;p40"/>
          <p:cNvSpPr/>
          <p:nvPr/>
        </p:nvSpPr>
        <p:spPr>
          <a:xfrm rot="5400000">
            <a:off x="3518750" y="2971975"/>
            <a:ext cx="150600" cy="463800"/>
          </a:xfrm>
          <a:prstGeom prst="rightBrace">
            <a:avLst>
              <a:gd name="adj1" fmla="val 50000"/>
              <a:gd name="adj2" fmla="val 5000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5722"/>
              </a:solidFill>
            </a:endParaRPr>
          </a:p>
        </p:txBody>
      </p:sp>
      <p:sp>
        <p:nvSpPr>
          <p:cNvPr id="224" name="Google Shape;224;p40"/>
          <p:cNvSpPr txBox="1"/>
          <p:nvPr/>
        </p:nvSpPr>
        <p:spPr>
          <a:xfrm>
            <a:off x="61000" y="3240650"/>
            <a:ext cx="3912900" cy="1319100"/>
          </a:xfrm>
          <a:prstGeom prst="rect">
            <a:avLst/>
          </a:prstGeom>
          <a:noFill/>
          <a:ln>
            <a:noFill/>
          </a:ln>
        </p:spPr>
        <p:txBody>
          <a:bodyPr spcFirstLastPara="1" wrap="square" lIns="91425" tIns="91425" rIns="91425" bIns="91425" anchor="t" anchorCtr="0">
            <a:noAutofit/>
          </a:bodyPr>
          <a:lstStyle/>
          <a:p>
            <a:pPr marL="0" lvl="0" indent="0" algn="r" rtl="0">
              <a:spcBef>
                <a:spcPts val="600"/>
              </a:spcBef>
              <a:spcAft>
                <a:spcPts val="0"/>
              </a:spcAft>
              <a:buClr>
                <a:srgbClr val="000000"/>
              </a:buClr>
              <a:buSzPts val="1100"/>
              <a:buFont typeface="Arial"/>
              <a:buNone/>
            </a:pPr>
            <a:r>
              <a:rPr lang="es" sz="1600" b="1">
                <a:solidFill>
                  <a:schemeClr val="accent1"/>
                </a:solidFill>
                <a:latin typeface="Open Sans"/>
                <a:ea typeface="Open Sans"/>
                <a:cs typeface="Open Sans"/>
                <a:sym typeface="Open Sans"/>
              </a:rPr>
              <a:t>Único valor</a:t>
            </a:r>
            <a:endParaRPr sz="1600" b="1">
              <a:solidFill>
                <a:schemeClr val="accent1"/>
              </a:solidFill>
              <a:latin typeface="Open Sans"/>
              <a:ea typeface="Open Sans"/>
              <a:cs typeface="Open Sans"/>
              <a:sym typeface="Open Sans"/>
            </a:endParaRPr>
          </a:p>
          <a:p>
            <a:pPr marL="0" lvl="0" indent="0" algn="r" rtl="0">
              <a:spcBef>
                <a:spcPts val="600"/>
              </a:spcBef>
              <a:spcAft>
                <a:spcPts val="0"/>
              </a:spcAft>
              <a:buClr>
                <a:srgbClr val="000000"/>
              </a:buClr>
              <a:buSzPts val="1100"/>
              <a:buFont typeface="Arial"/>
              <a:buNone/>
            </a:pPr>
            <a:r>
              <a:rPr lang="es" sz="1300">
                <a:solidFill>
                  <a:srgbClr val="434343"/>
                </a:solidFill>
                <a:latin typeface="Open Sans Light"/>
                <a:ea typeface="Open Sans Light"/>
                <a:cs typeface="Open Sans Light"/>
                <a:sym typeface="Open Sans Light"/>
              </a:rPr>
              <a:t>Esto quiere decir que el relleno de </a:t>
            </a:r>
            <a:r>
              <a:rPr lang="es" sz="1300" b="1">
                <a:solidFill>
                  <a:srgbClr val="434343"/>
                </a:solidFill>
                <a:latin typeface="Open Sans"/>
                <a:ea typeface="Open Sans"/>
                <a:cs typeface="Open Sans"/>
                <a:sym typeface="Open Sans"/>
              </a:rPr>
              <a:t>12px</a:t>
            </a:r>
            <a:r>
              <a:rPr lang="es" sz="1300">
                <a:solidFill>
                  <a:srgbClr val="434343"/>
                </a:solidFill>
                <a:latin typeface="Open Sans Light"/>
                <a:ea typeface="Open Sans Light"/>
                <a:cs typeface="Open Sans Light"/>
                <a:sym typeface="Open Sans Light"/>
              </a:rPr>
              <a:t> </a:t>
            </a:r>
            <a:br>
              <a:rPr lang="es" sz="1300">
                <a:solidFill>
                  <a:srgbClr val="434343"/>
                </a:solidFill>
                <a:latin typeface="Open Sans Light"/>
                <a:ea typeface="Open Sans Light"/>
                <a:cs typeface="Open Sans Light"/>
                <a:sym typeface="Open Sans Light"/>
              </a:rPr>
            </a:br>
            <a:r>
              <a:rPr lang="es" sz="1300">
                <a:solidFill>
                  <a:srgbClr val="434343"/>
                </a:solidFill>
                <a:latin typeface="Open Sans Light"/>
                <a:ea typeface="Open Sans Light"/>
                <a:cs typeface="Open Sans Light"/>
                <a:sym typeface="Open Sans Light"/>
              </a:rPr>
              <a:t>se aplicará a todos los lados.</a:t>
            </a:r>
            <a:endParaRPr sz="1500">
              <a:solidFill>
                <a:srgbClr val="FF5722"/>
              </a:solidFill>
              <a:latin typeface="Open Sans Light"/>
              <a:ea typeface="Open Sans Light"/>
              <a:cs typeface="Open Sans Light"/>
              <a:sym typeface="Open Sans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2123</Words>
  <Application>Microsoft Office PowerPoint</Application>
  <PresentationFormat>Presentación en pantalla (16:9)</PresentationFormat>
  <Paragraphs>363</Paragraphs>
  <Slides>47</Slides>
  <Notes>47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47</vt:i4>
      </vt:variant>
    </vt:vector>
  </HeadingPairs>
  <TitlesOfParts>
    <vt:vector size="56" baseType="lpstr">
      <vt:lpstr>Arial</vt:lpstr>
      <vt:lpstr>Rajdhani</vt:lpstr>
      <vt:lpstr>Open Sans Light</vt:lpstr>
      <vt:lpstr>Open Sans</vt:lpstr>
      <vt:lpstr>Consolas</vt:lpstr>
      <vt:lpstr>Karla</vt:lpstr>
      <vt:lpstr>Calibri</vt:lpstr>
      <vt:lpstr>Open Sans ExtraBold</vt:lpstr>
      <vt:lpstr>Simple Light</vt:lpstr>
      <vt:lpstr>Diapositiva 1</vt:lpstr>
      <vt:lpstr>Modelo de caja</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position</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z-index</vt:lpstr>
      <vt:lpstr>Diapositiva 45</vt:lpstr>
      <vt:lpstr>Diapositiva 46</vt:lpstr>
      <vt:lpstr>Diapositiva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caja</dc:title>
  <dc:creator>veronica moscuzza</dc:creator>
  <cp:lastModifiedBy>veronica moscuzza</cp:lastModifiedBy>
  <cp:revision>5</cp:revision>
  <dcterms:modified xsi:type="dcterms:W3CDTF">2021-04-12T14:22:50Z</dcterms:modified>
</cp:coreProperties>
</file>