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27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1F5FC-B0B1-44B0-AEE5-5E372D70279F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93AF9CB-7F14-43C4-AD9C-3305943F8B8E}">
      <dgm:prSet phldrT="[Text]" custT="1"/>
      <dgm:spPr/>
      <dgm:t>
        <a:bodyPr/>
        <a:lstStyle/>
        <a:p>
          <a:r>
            <a:rPr lang="fr-FR" sz="1200" dirty="0" smtClean="0"/>
            <a:t>Adhérent</a:t>
          </a:r>
          <a:endParaRPr lang="fr-FR" sz="3300" dirty="0"/>
        </a:p>
      </dgm:t>
    </dgm:pt>
    <dgm:pt modelId="{9C3ADD7D-E71F-4861-9B98-E5306B5393BF}" type="parTrans" cxnId="{F68E8CEC-616C-4955-BB87-E71438A4ACDF}">
      <dgm:prSet/>
      <dgm:spPr/>
      <dgm:t>
        <a:bodyPr/>
        <a:lstStyle/>
        <a:p>
          <a:endParaRPr lang="fr-FR"/>
        </a:p>
      </dgm:t>
    </dgm:pt>
    <dgm:pt modelId="{3A13EE20-24F8-44EC-AD7A-36E78E42944B}" type="sibTrans" cxnId="{F68E8CEC-616C-4955-BB87-E71438A4ACDF}">
      <dgm:prSet/>
      <dgm:spPr/>
      <dgm:t>
        <a:bodyPr/>
        <a:lstStyle/>
        <a:p>
          <a:endParaRPr lang="fr-FR"/>
        </a:p>
      </dgm:t>
    </dgm:pt>
    <dgm:pt modelId="{7A4792AA-752D-48F8-9451-0F6247B3FA16}">
      <dgm:prSet phldrT="[Text]" custT="1"/>
      <dgm:spPr/>
      <dgm:t>
        <a:bodyPr/>
        <a:lstStyle/>
        <a:p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Resp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. de </a:t>
          </a:r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grp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 1</a:t>
          </a:r>
          <a:endParaRPr lang="fr-FR" sz="1200" dirty="0">
            <a:latin typeface="News Gothic MT (Body)"/>
          </a:endParaRPr>
        </a:p>
      </dgm:t>
    </dgm:pt>
    <dgm:pt modelId="{0C858224-9BE5-4180-A451-58A8E0D3AA23}" type="parTrans" cxnId="{ECAD1461-CA87-4A55-8227-26F98F2D82F6}">
      <dgm:prSet/>
      <dgm:spPr/>
      <dgm:t>
        <a:bodyPr/>
        <a:lstStyle/>
        <a:p>
          <a:endParaRPr lang="fr-FR"/>
        </a:p>
      </dgm:t>
    </dgm:pt>
    <dgm:pt modelId="{E3CA57A2-A7E6-4A45-A148-21152CE46543}" type="sibTrans" cxnId="{ECAD1461-CA87-4A55-8227-26F98F2D82F6}">
      <dgm:prSet/>
      <dgm:spPr/>
      <dgm:t>
        <a:bodyPr/>
        <a:lstStyle/>
        <a:p>
          <a:endParaRPr lang="fr-FR"/>
        </a:p>
      </dgm:t>
    </dgm:pt>
    <dgm:pt modelId="{C5A1F0E6-C763-4E85-AA54-8D741A1DBBB3}">
      <dgm:prSet phldrT="[Text]" custT="1"/>
      <dgm:spPr/>
      <dgm:t>
        <a:bodyPr/>
        <a:lstStyle/>
        <a:p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Resp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. de </a:t>
          </a:r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grp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 2</a:t>
          </a:r>
          <a:endParaRPr lang="fr-FR" sz="1200" dirty="0">
            <a:latin typeface="News Gothic MT (Body)"/>
          </a:endParaRPr>
        </a:p>
      </dgm:t>
    </dgm:pt>
    <dgm:pt modelId="{38F543E1-D9AA-481E-B3BC-1719A06E8C91}" type="parTrans" cxnId="{A6063142-438D-4F18-8091-225B8AB5932E}">
      <dgm:prSet/>
      <dgm:spPr/>
      <dgm:t>
        <a:bodyPr/>
        <a:lstStyle/>
        <a:p>
          <a:endParaRPr lang="fr-FR"/>
        </a:p>
      </dgm:t>
    </dgm:pt>
    <dgm:pt modelId="{DE5326B1-16BB-4FAC-A562-73900CDD92FC}" type="sibTrans" cxnId="{A6063142-438D-4F18-8091-225B8AB5932E}">
      <dgm:prSet/>
      <dgm:spPr/>
      <dgm:t>
        <a:bodyPr/>
        <a:lstStyle/>
        <a:p>
          <a:endParaRPr lang="fr-FR"/>
        </a:p>
      </dgm:t>
    </dgm:pt>
    <dgm:pt modelId="{EC1BBB9D-F019-4BC3-A76A-EBBBA977CA68}">
      <dgm:prSet phldrT="[Text]" custT="1"/>
      <dgm:spPr/>
      <dgm:t>
        <a:bodyPr/>
        <a:lstStyle/>
        <a:p>
          <a:r>
            <a:rPr lang="fr-FR" sz="1200" dirty="0" smtClean="0"/>
            <a:t>Bureau</a:t>
          </a:r>
          <a:endParaRPr lang="fr-FR" sz="1200" dirty="0"/>
        </a:p>
      </dgm:t>
    </dgm:pt>
    <dgm:pt modelId="{7C133C11-00D3-48DE-8A35-6619E592C9CF}" type="parTrans" cxnId="{34896EE6-E40A-465C-81E5-F743DD3BEC06}">
      <dgm:prSet/>
      <dgm:spPr/>
      <dgm:t>
        <a:bodyPr/>
        <a:lstStyle/>
        <a:p>
          <a:endParaRPr lang="fr-FR"/>
        </a:p>
      </dgm:t>
    </dgm:pt>
    <dgm:pt modelId="{ADAE132C-745F-4BD4-AB41-DE2A9F29BC5E}" type="sibTrans" cxnId="{34896EE6-E40A-465C-81E5-F743DD3BEC06}">
      <dgm:prSet/>
      <dgm:spPr/>
      <dgm:t>
        <a:bodyPr/>
        <a:lstStyle/>
        <a:p>
          <a:endParaRPr lang="fr-FR"/>
        </a:p>
      </dgm:t>
    </dgm:pt>
    <dgm:pt modelId="{4A0313C1-7AE2-49EE-B7C6-164B753F87BC}" type="pres">
      <dgm:prSet presAssocID="{8781F5FC-B0B1-44B0-AEE5-5E372D70279F}" presName="Name0" presStyleCnt="0">
        <dgm:presLayoutVars>
          <dgm:dir/>
          <dgm:resizeHandles val="exact"/>
        </dgm:presLayoutVars>
      </dgm:prSet>
      <dgm:spPr/>
    </dgm:pt>
    <dgm:pt modelId="{6A529E66-FBC9-4422-AF43-60BA945F69B8}" type="pres">
      <dgm:prSet presAssocID="{393AF9CB-7F14-43C4-AD9C-3305943F8B8E}" presName="node" presStyleLbl="node1" presStyleIdx="0" presStyleCnt="4" custScaleX="64753" custScaleY="45094">
        <dgm:presLayoutVars>
          <dgm:bulletEnabled val="1"/>
        </dgm:presLayoutVars>
      </dgm:prSet>
      <dgm:spPr/>
    </dgm:pt>
    <dgm:pt modelId="{4460CF99-1F14-4251-8FFC-B92BF6DBDC40}" type="pres">
      <dgm:prSet presAssocID="{3A13EE20-24F8-44EC-AD7A-36E78E42944B}" presName="sibTrans" presStyleLbl="sibTrans2D1" presStyleIdx="0" presStyleCnt="4" custScaleX="551323" custScaleY="126696" custLinFactNeighborX="28781" custLinFactNeighborY="61042" custRadScaleRad="26458" custRadScaleInc="-2147483648"/>
      <dgm:spPr/>
    </dgm:pt>
    <dgm:pt modelId="{442D13A5-7BDD-4D01-A10A-295DD7AA0462}" type="pres">
      <dgm:prSet presAssocID="{3A13EE20-24F8-44EC-AD7A-36E78E42944B}" presName="connectorText" presStyleLbl="sibTrans2D1" presStyleIdx="0" presStyleCnt="4"/>
      <dgm:spPr/>
    </dgm:pt>
    <dgm:pt modelId="{5AC223B7-C5CB-4BCC-9391-0EC5373F9ABA}" type="pres">
      <dgm:prSet presAssocID="{7A4792AA-752D-48F8-9451-0F6247B3FA16}" presName="node" presStyleLbl="node1" presStyleIdx="1" presStyleCnt="4" custScaleX="82663" custScaleY="43322" custRadScaleRad="150277" custRadScaleInc="747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EBAB46-38EA-4877-BEE3-5094DF1E95A7}" type="pres">
      <dgm:prSet presAssocID="{E3CA57A2-A7E6-4A45-A148-21152CE46543}" presName="sibTrans" presStyleLbl="sibTrans2D1" presStyleIdx="1" presStyleCnt="4"/>
      <dgm:spPr/>
    </dgm:pt>
    <dgm:pt modelId="{13A3D54D-7523-4A17-A384-F51B1D44857E}" type="pres">
      <dgm:prSet presAssocID="{E3CA57A2-A7E6-4A45-A148-21152CE46543}" presName="connectorText" presStyleLbl="sibTrans2D1" presStyleIdx="1" presStyleCnt="4"/>
      <dgm:spPr/>
    </dgm:pt>
    <dgm:pt modelId="{4DDEB9FF-5481-47E0-998E-1A4A3DCD5459}" type="pres">
      <dgm:prSet presAssocID="{C5A1F0E6-C763-4E85-AA54-8D741A1DBBB3}" presName="node" presStyleLbl="node1" presStyleIdx="2" presStyleCnt="4" custScaleX="88955" custScaleY="38347" custRadScaleRad="845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250965-6FB1-4E9C-95B0-F4E4E7CFF4F0}" type="pres">
      <dgm:prSet presAssocID="{DE5326B1-16BB-4FAC-A562-73900CDD92FC}" presName="sibTrans" presStyleLbl="sibTrans2D1" presStyleIdx="2" presStyleCnt="4"/>
      <dgm:spPr/>
    </dgm:pt>
    <dgm:pt modelId="{E470C515-3088-44E5-BEC7-2595159A27FF}" type="pres">
      <dgm:prSet presAssocID="{DE5326B1-16BB-4FAC-A562-73900CDD92FC}" presName="connectorText" presStyleLbl="sibTrans2D1" presStyleIdx="2" presStyleCnt="4"/>
      <dgm:spPr/>
    </dgm:pt>
    <dgm:pt modelId="{A9A39503-5591-48AF-A488-F94643D65F1B}" type="pres">
      <dgm:prSet presAssocID="{EC1BBB9D-F019-4BC3-A76A-EBBBA977CA68}" presName="node" presStyleLbl="node1" presStyleIdx="3" presStyleCnt="4" custScaleX="62753" custScaleY="57107" custRadScaleRad="162867" custRadScaleInc="-68291">
        <dgm:presLayoutVars>
          <dgm:bulletEnabled val="1"/>
        </dgm:presLayoutVars>
      </dgm:prSet>
      <dgm:spPr/>
    </dgm:pt>
    <dgm:pt modelId="{C9C19BEC-B2CC-4DF3-B8C6-CDC55F117C75}" type="pres">
      <dgm:prSet presAssocID="{ADAE132C-745F-4BD4-AB41-DE2A9F29BC5E}" presName="sibTrans" presStyleLbl="sibTrans2D1" presStyleIdx="3" presStyleCnt="4" custScaleX="556820" custScaleY="121607" custLinFactNeighborX="-48904" custLinFactNeighborY="59011"/>
      <dgm:spPr/>
    </dgm:pt>
    <dgm:pt modelId="{30F1C4BD-B01D-4574-BECB-689798CFBC46}" type="pres">
      <dgm:prSet presAssocID="{ADAE132C-745F-4BD4-AB41-DE2A9F29BC5E}" presName="connectorText" presStyleLbl="sibTrans2D1" presStyleIdx="3" presStyleCnt="4"/>
      <dgm:spPr/>
    </dgm:pt>
  </dgm:ptLst>
  <dgm:cxnLst>
    <dgm:cxn modelId="{76E29A5B-9699-4F42-87C0-D5863574A4AC}" type="presOf" srcId="{3A13EE20-24F8-44EC-AD7A-36E78E42944B}" destId="{442D13A5-7BDD-4D01-A10A-295DD7AA0462}" srcOrd="1" destOrd="0" presId="urn:microsoft.com/office/officeart/2005/8/layout/cycle7"/>
    <dgm:cxn modelId="{4B7A2E52-6FCE-4AD1-A2E5-22FF60AAA5F0}" type="presOf" srcId="{DE5326B1-16BB-4FAC-A562-73900CDD92FC}" destId="{E470C515-3088-44E5-BEC7-2595159A27FF}" srcOrd="1" destOrd="0" presId="urn:microsoft.com/office/officeart/2005/8/layout/cycle7"/>
    <dgm:cxn modelId="{93B32395-7699-4ECD-A5F8-44D6048B5AEF}" type="presOf" srcId="{E3CA57A2-A7E6-4A45-A148-21152CE46543}" destId="{F1EBAB46-38EA-4877-BEE3-5094DF1E95A7}" srcOrd="0" destOrd="0" presId="urn:microsoft.com/office/officeart/2005/8/layout/cycle7"/>
    <dgm:cxn modelId="{F68E8CEC-616C-4955-BB87-E71438A4ACDF}" srcId="{8781F5FC-B0B1-44B0-AEE5-5E372D70279F}" destId="{393AF9CB-7F14-43C4-AD9C-3305943F8B8E}" srcOrd="0" destOrd="0" parTransId="{9C3ADD7D-E71F-4861-9B98-E5306B5393BF}" sibTransId="{3A13EE20-24F8-44EC-AD7A-36E78E42944B}"/>
    <dgm:cxn modelId="{5E620C6D-B18A-4620-B458-7FFC07E73B9F}" type="presOf" srcId="{EC1BBB9D-F019-4BC3-A76A-EBBBA977CA68}" destId="{A9A39503-5591-48AF-A488-F94643D65F1B}" srcOrd="0" destOrd="0" presId="urn:microsoft.com/office/officeart/2005/8/layout/cycle7"/>
    <dgm:cxn modelId="{ECAD1461-CA87-4A55-8227-26F98F2D82F6}" srcId="{8781F5FC-B0B1-44B0-AEE5-5E372D70279F}" destId="{7A4792AA-752D-48F8-9451-0F6247B3FA16}" srcOrd="1" destOrd="0" parTransId="{0C858224-9BE5-4180-A451-58A8E0D3AA23}" sibTransId="{E3CA57A2-A7E6-4A45-A148-21152CE46543}"/>
    <dgm:cxn modelId="{11C1999E-2022-4F94-9FDC-C4E41D0BAD12}" type="presOf" srcId="{7A4792AA-752D-48F8-9451-0F6247B3FA16}" destId="{5AC223B7-C5CB-4BCC-9391-0EC5373F9ABA}" srcOrd="0" destOrd="0" presId="urn:microsoft.com/office/officeart/2005/8/layout/cycle7"/>
    <dgm:cxn modelId="{F87790DD-F0D3-4487-9676-1BE0FD71871C}" type="presOf" srcId="{ADAE132C-745F-4BD4-AB41-DE2A9F29BC5E}" destId="{30F1C4BD-B01D-4574-BECB-689798CFBC46}" srcOrd="1" destOrd="0" presId="urn:microsoft.com/office/officeart/2005/8/layout/cycle7"/>
    <dgm:cxn modelId="{96F4CE47-830F-4412-B51A-303522039F98}" type="presOf" srcId="{C5A1F0E6-C763-4E85-AA54-8D741A1DBBB3}" destId="{4DDEB9FF-5481-47E0-998E-1A4A3DCD5459}" srcOrd="0" destOrd="0" presId="urn:microsoft.com/office/officeart/2005/8/layout/cycle7"/>
    <dgm:cxn modelId="{62D6B8BC-6102-45B9-8A3C-171FC3A3E015}" type="presOf" srcId="{3A13EE20-24F8-44EC-AD7A-36E78E42944B}" destId="{4460CF99-1F14-4251-8FFC-B92BF6DBDC40}" srcOrd="0" destOrd="0" presId="urn:microsoft.com/office/officeart/2005/8/layout/cycle7"/>
    <dgm:cxn modelId="{37C82F28-1BB3-4BAB-863D-4B963D18C4B1}" type="presOf" srcId="{DE5326B1-16BB-4FAC-A562-73900CDD92FC}" destId="{65250965-6FB1-4E9C-95B0-F4E4E7CFF4F0}" srcOrd="0" destOrd="0" presId="urn:microsoft.com/office/officeart/2005/8/layout/cycle7"/>
    <dgm:cxn modelId="{C99E0E94-9E1B-4667-B8F3-B85643AB6971}" type="presOf" srcId="{8781F5FC-B0B1-44B0-AEE5-5E372D70279F}" destId="{4A0313C1-7AE2-49EE-B7C6-164B753F87BC}" srcOrd="0" destOrd="0" presId="urn:microsoft.com/office/officeart/2005/8/layout/cycle7"/>
    <dgm:cxn modelId="{A41ABA03-BAFE-480A-A7BE-3FDD51E9C245}" type="presOf" srcId="{E3CA57A2-A7E6-4A45-A148-21152CE46543}" destId="{13A3D54D-7523-4A17-A384-F51B1D44857E}" srcOrd="1" destOrd="0" presId="urn:microsoft.com/office/officeart/2005/8/layout/cycle7"/>
    <dgm:cxn modelId="{1E03CA92-B814-4C8C-AFFA-A614AC71776E}" type="presOf" srcId="{ADAE132C-745F-4BD4-AB41-DE2A9F29BC5E}" destId="{C9C19BEC-B2CC-4DF3-B8C6-CDC55F117C75}" srcOrd="0" destOrd="0" presId="urn:microsoft.com/office/officeart/2005/8/layout/cycle7"/>
    <dgm:cxn modelId="{34896EE6-E40A-465C-81E5-F743DD3BEC06}" srcId="{8781F5FC-B0B1-44B0-AEE5-5E372D70279F}" destId="{EC1BBB9D-F019-4BC3-A76A-EBBBA977CA68}" srcOrd="3" destOrd="0" parTransId="{7C133C11-00D3-48DE-8A35-6619E592C9CF}" sibTransId="{ADAE132C-745F-4BD4-AB41-DE2A9F29BC5E}"/>
    <dgm:cxn modelId="{174B1006-89A5-4BDB-BD26-B7CDC717CD79}" type="presOf" srcId="{393AF9CB-7F14-43C4-AD9C-3305943F8B8E}" destId="{6A529E66-FBC9-4422-AF43-60BA945F69B8}" srcOrd="0" destOrd="0" presId="urn:microsoft.com/office/officeart/2005/8/layout/cycle7"/>
    <dgm:cxn modelId="{A6063142-438D-4F18-8091-225B8AB5932E}" srcId="{8781F5FC-B0B1-44B0-AEE5-5E372D70279F}" destId="{C5A1F0E6-C763-4E85-AA54-8D741A1DBBB3}" srcOrd="2" destOrd="0" parTransId="{38F543E1-D9AA-481E-B3BC-1719A06E8C91}" sibTransId="{DE5326B1-16BB-4FAC-A562-73900CDD92FC}"/>
    <dgm:cxn modelId="{F9AE8053-7C45-4EF5-8B5F-F21891D7DEF4}" type="presParOf" srcId="{4A0313C1-7AE2-49EE-B7C6-164B753F87BC}" destId="{6A529E66-FBC9-4422-AF43-60BA945F69B8}" srcOrd="0" destOrd="0" presId="urn:microsoft.com/office/officeart/2005/8/layout/cycle7"/>
    <dgm:cxn modelId="{3D5B83F6-28B7-4F43-8765-D8C1ABA6A709}" type="presParOf" srcId="{4A0313C1-7AE2-49EE-B7C6-164B753F87BC}" destId="{4460CF99-1F14-4251-8FFC-B92BF6DBDC40}" srcOrd="1" destOrd="0" presId="urn:microsoft.com/office/officeart/2005/8/layout/cycle7"/>
    <dgm:cxn modelId="{2E352632-43EF-44E9-9F52-4BB6AB982C5A}" type="presParOf" srcId="{4460CF99-1F14-4251-8FFC-B92BF6DBDC40}" destId="{442D13A5-7BDD-4D01-A10A-295DD7AA0462}" srcOrd="0" destOrd="0" presId="urn:microsoft.com/office/officeart/2005/8/layout/cycle7"/>
    <dgm:cxn modelId="{30D3B7BB-F311-4F47-BEBE-B30D9E181EA6}" type="presParOf" srcId="{4A0313C1-7AE2-49EE-B7C6-164B753F87BC}" destId="{5AC223B7-C5CB-4BCC-9391-0EC5373F9ABA}" srcOrd="2" destOrd="0" presId="urn:microsoft.com/office/officeart/2005/8/layout/cycle7"/>
    <dgm:cxn modelId="{BFAF42A8-5063-4ABD-BD89-7A6ADF143335}" type="presParOf" srcId="{4A0313C1-7AE2-49EE-B7C6-164B753F87BC}" destId="{F1EBAB46-38EA-4877-BEE3-5094DF1E95A7}" srcOrd="3" destOrd="0" presId="urn:microsoft.com/office/officeart/2005/8/layout/cycle7"/>
    <dgm:cxn modelId="{7B3F11FC-884B-4C1F-8238-13F3BC456FB3}" type="presParOf" srcId="{F1EBAB46-38EA-4877-BEE3-5094DF1E95A7}" destId="{13A3D54D-7523-4A17-A384-F51B1D44857E}" srcOrd="0" destOrd="0" presId="urn:microsoft.com/office/officeart/2005/8/layout/cycle7"/>
    <dgm:cxn modelId="{E935400B-FE74-4BE4-A3E9-0CEFF52BAB90}" type="presParOf" srcId="{4A0313C1-7AE2-49EE-B7C6-164B753F87BC}" destId="{4DDEB9FF-5481-47E0-998E-1A4A3DCD5459}" srcOrd="4" destOrd="0" presId="urn:microsoft.com/office/officeart/2005/8/layout/cycle7"/>
    <dgm:cxn modelId="{2622D842-7B3D-49C2-B9B3-595A09DD928E}" type="presParOf" srcId="{4A0313C1-7AE2-49EE-B7C6-164B753F87BC}" destId="{65250965-6FB1-4E9C-95B0-F4E4E7CFF4F0}" srcOrd="5" destOrd="0" presId="urn:microsoft.com/office/officeart/2005/8/layout/cycle7"/>
    <dgm:cxn modelId="{18927854-9A2F-4F2B-B6DC-20EE04B55A7A}" type="presParOf" srcId="{65250965-6FB1-4E9C-95B0-F4E4E7CFF4F0}" destId="{E470C515-3088-44E5-BEC7-2595159A27FF}" srcOrd="0" destOrd="0" presId="urn:microsoft.com/office/officeart/2005/8/layout/cycle7"/>
    <dgm:cxn modelId="{EB81627D-4289-40AE-ADE0-1213D856BE2B}" type="presParOf" srcId="{4A0313C1-7AE2-49EE-B7C6-164B753F87BC}" destId="{A9A39503-5591-48AF-A488-F94643D65F1B}" srcOrd="6" destOrd="0" presId="urn:microsoft.com/office/officeart/2005/8/layout/cycle7"/>
    <dgm:cxn modelId="{7D525D25-ED81-45E8-805D-1BEBFBA78CE6}" type="presParOf" srcId="{4A0313C1-7AE2-49EE-B7C6-164B753F87BC}" destId="{C9C19BEC-B2CC-4DF3-B8C6-CDC55F117C75}" srcOrd="7" destOrd="0" presId="urn:microsoft.com/office/officeart/2005/8/layout/cycle7"/>
    <dgm:cxn modelId="{1E3A84FC-54D2-41BC-B492-0E4142F8985F}" type="presParOf" srcId="{C9C19BEC-B2CC-4DF3-B8C6-CDC55F117C75}" destId="{30F1C4BD-B01D-4574-BECB-689798CFBC46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4767-C0D7-4A2D-BFEA-14E45AE223BF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89387-C560-41F2-BA01-892F40EFF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4130" y="5569728"/>
            <a:ext cx="6300510" cy="649176"/>
          </a:xfrm>
        </p:spPr>
        <p:txBody>
          <a:bodyPr/>
          <a:lstStyle>
            <a:lvl1pPr algn="ctr">
              <a:defRPr sz="3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2137F-7EF4-4C5F-B25F-C98DAA64C375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20CB6-FE55-44A3-8825-29F5E39EED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34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5240-8333-4095-AE2E-0527D485E65E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1253-2A66-41E8-9440-F5CBA3B6DC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00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3D372-3F12-45B4-BE40-EAEC832D2C44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8025-5E81-4FE5-90A9-0A0BFCF13C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5390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9C5B-5CCC-4F37-8E88-F7377D2D427A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6278-B6C5-4886-A9C0-572C5C090F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4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A59-28D7-40C7-95BA-6E330984A2BF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CC11-10D5-467E-BC77-88882D0CA3A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57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F32A-ED29-425F-82FC-3EF81916492A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8F2C-2715-457F-B7DB-AD3E76686C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011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3EE0F-13F5-4FE4-A650-5AAEB74A8929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DD650-3889-4AB4-A929-A63B5930F2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91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78FBE-55F7-43A5-86C2-D441B4A35344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FC9B-8BC8-4EE9-A671-66D75B88C0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459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280E-E280-42F9-9F7F-4D4099CC626B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2C1E-8ECE-43D7-AC83-FDCE443734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46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BFB9-6190-4DED-92B5-A334D284E9B2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3D50-980E-4868-9CD3-651BAC7473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161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2738E-7175-40CF-B6E8-98CDDC81A099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C8AF5-8BF9-4F47-B73D-83F3048DCD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5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815975"/>
            <a:ext cx="82296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F8F8F"/>
                </a:solidFill>
                <a:latin typeface="News Gothic MT" pitchFamily="-84" charset="0"/>
              </a:defRPr>
            </a:lvl1pPr>
          </a:lstStyle>
          <a:p>
            <a:pPr>
              <a:defRPr/>
            </a:pPr>
            <a:fld id="{83B6FCFA-BC7C-4636-9930-72D87698F3CE}" type="datetime1">
              <a:rPr lang="fr-FR" smtClean="0"/>
              <a:pPr>
                <a:defRPr/>
              </a:pPr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F8F8F"/>
                </a:solidFill>
                <a:latin typeface="News Gothic MT" pitchFamily="-84" charset="0"/>
              </a:defRPr>
            </a:lvl1pPr>
          </a:lstStyle>
          <a:p>
            <a:pPr>
              <a:defRPr/>
            </a:pPr>
            <a:fld id="{7900C11B-7AD5-4D8F-A0EE-B932AEB5198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7F7F7F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lette.eu/dc/?navlang=f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rinitrotoluene76/galette-plugin-subscrip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2983039"/>
            <a:ext cx="6300787" cy="649288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Présentation de l’outils de gestion des adhérents: Galette + Subscription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r>
              <a:rPr lang="fr-FR" dirty="0" smtClean="0"/>
              <a:t>. </a:t>
            </a:r>
            <a:r>
              <a:rPr lang="fr-FR" dirty="0" smtClean="0"/>
              <a:t>Validation d’abonnement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86278-B6C5-4886-A9C0-572C5C090F0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1031" name="AutoShape 7" descr="Résultat de recherche d'images pour &quot;abonnement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41" name="Group 40"/>
          <p:cNvGrpSpPr/>
          <p:nvPr/>
        </p:nvGrpSpPr>
        <p:grpSpPr>
          <a:xfrm>
            <a:off x="328002" y="2068558"/>
            <a:ext cx="5691798" cy="4190136"/>
            <a:chOff x="328002" y="1391798"/>
            <a:chExt cx="5691798" cy="4190136"/>
          </a:xfrm>
        </p:grpSpPr>
        <p:grpSp>
          <p:nvGrpSpPr>
            <p:cNvPr id="30" name="Group 29"/>
            <p:cNvGrpSpPr/>
            <p:nvPr/>
          </p:nvGrpSpPr>
          <p:grpSpPr>
            <a:xfrm>
              <a:off x="328002" y="1391798"/>
              <a:ext cx="5691798" cy="4190136"/>
              <a:chOff x="1709126" y="1391798"/>
              <a:chExt cx="6977673" cy="4964552"/>
            </a:xfrm>
          </p:grpSpPr>
          <p:graphicFrame>
            <p:nvGraphicFramePr>
              <p:cNvPr id="22" name="Diagram 21"/>
              <p:cNvGraphicFramePr/>
              <p:nvPr/>
            </p:nvGraphicFramePr>
            <p:xfrm>
              <a:off x="1709126" y="1391798"/>
              <a:ext cx="6977673" cy="49645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14" name="Picture 2" descr="C:\wamp\www\galette_amaury\galette\templates\default\images\icon-staff.png"/>
              <p:cNvPicPr>
                <a:picLocks noChangeAspect="1" noChangeArrowheads="1"/>
              </p:cNvPicPr>
              <p:nvPr/>
            </p:nvPicPr>
            <p:blipFill>
              <a:blip r:embed="rId7"/>
              <a:stretch>
                <a:fillRect/>
              </a:stretch>
            </p:blipFill>
            <p:spPr bwMode="auto">
              <a:xfrm>
                <a:off x="2589969" y="5826972"/>
                <a:ext cx="339322" cy="339322"/>
              </a:xfrm>
              <a:prstGeom prst="rect">
                <a:avLst/>
              </a:prstGeom>
              <a:noFill/>
            </p:spPr>
          </p:pic>
          <p:pic>
            <p:nvPicPr>
              <p:cNvPr id="15" name="Picture 3" descr="C:\wamp\www\galette-0.7.8\galette\templates\default\images\desktop\members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759630" y="5708264"/>
                <a:ext cx="500540" cy="500538"/>
              </a:xfrm>
              <a:prstGeom prst="rect">
                <a:avLst/>
              </a:prstGeom>
              <a:noFill/>
            </p:spPr>
          </p:pic>
          <p:pic>
            <p:nvPicPr>
              <p:cNvPr id="16" name="Picture 3" descr="C:\wamp\www\galette_amaury\galette\templates\default\images\icon-star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8315469" y="5680664"/>
                <a:ext cx="358630" cy="358630"/>
              </a:xfrm>
              <a:prstGeom prst="rect">
                <a:avLst/>
              </a:prstGeom>
              <a:noFill/>
            </p:spPr>
          </p:pic>
          <p:pic>
            <p:nvPicPr>
              <p:cNvPr id="17" name="Picture 4" descr="C:\wamp\www\galette_amaury\galette\templates\default\images\icon-male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5737308" y="1971635"/>
                <a:ext cx="300567" cy="300567"/>
              </a:xfrm>
              <a:prstGeom prst="rect">
                <a:avLst/>
              </a:prstGeom>
              <a:noFill/>
            </p:spPr>
          </p:pic>
          <p:pic>
            <p:nvPicPr>
              <p:cNvPr id="1036" name="Picture 12" descr="C:\Users\ez\Downloads\icon_factuur-na-wijzigen.png"/>
              <p:cNvPicPr>
                <a:picLocks noChangeAspect="1" noChangeArrowheads="1"/>
              </p:cNvPicPr>
              <p:nvPr/>
            </p:nvPicPr>
            <p:blipFill>
              <a:blip r:embed="rId11"/>
              <a:srcRect l="29621" t="16205" r="28850" b="14588"/>
              <a:stretch>
                <a:fillRect/>
              </a:stretch>
            </p:blipFill>
            <p:spPr bwMode="auto">
              <a:xfrm>
                <a:off x="4752893" y="2259278"/>
                <a:ext cx="908277" cy="1008366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wamp\www\galette_amaury\galette\templates\default\images\icon-star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840485" y="5744164"/>
                <a:ext cx="358630" cy="358630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470401" y="3267644"/>
                <a:ext cx="1728714" cy="414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Abonnement</a:t>
                </a:r>
                <a:endParaRPr lang="fr-FR" sz="1100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4622801" y="4063719"/>
                <a:ext cx="1415074" cy="976465"/>
                <a:chOff x="1709126" y="2032565"/>
                <a:chExt cx="1415074" cy="976465"/>
              </a:xfrm>
            </p:grpSpPr>
            <p:pic>
              <p:nvPicPr>
                <p:cNvPr id="1027" name="Picture 3" descr="C:\wamp\www\galette_amaury\galette\templates\default\images\icon-valid.png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709126" y="2070665"/>
                  <a:ext cx="226713" cy="22671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wamp\www\galette_amaury\galette\templates\default\images\icon-invalid.png"/>
                <p:cNvPicPr>
                  <a:picLocks noChangeAspect="1" noChangeArrowheads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1742958" y="2393219"/>
                  <a:ext cx="192881" cy="192881"/>
                </a:xfrm>
                <a:prstGeom prst="rect">
                  <a:avLst/>
                </a:prstGeom>
                <a:noFill/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1930400" y="2032565"/>
                  <a:ext cx="1193800" cy="690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smtClean="0"/>
                    <a:t>Validé</a:t>
                  </a:r>
                </a:p>
                <a:p>
                  <a:r>
                    <a:rPr lang="fr-FR" sz="1200" dirty="0" smtClean="0"/>
                    <a:t>Refusé</a:t>
                  </a:r>
                  <a:endParaRPr lang="fr-FR" sz="1200" dirty="0"/>
                </a:p>
              </p:txBody>
            </p:sp>
            <p:pic>
              <p:nvPicPr>
                <p:cNvPr id="1039" name="Picture 15" descr="C:\Users\ez\Downloads\téléchargement.jpg"/>
                <p:cNvPicPr>
                  <a:picLocks noChangeAspect="1" noChangeArrowheads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1720057" y="2643189"/>
                  <a:ext cx="896144" cy="365841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1040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4544013" y="3117071"/>
              <a:ext cx="415223" cy="415485"/>
            </a:xfrm>
            <a:prstGeom prst="rect">
              <a:avLst/>
            </a:prstGeom>
            <a:noFill/>
          </p:spPr>
        </p:pic>
        <p:pic>
          <p:nvPicPr>
            <p:cNvPr id="37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1385601" y="3117071"/>
              <a:ext cx="415223" cy="415485"/>
            </a:xfrm>
            <a:prstGeom prst="rect">
              <a:avLst/>
            </a:prstGeom>
            <a:noFill/>
          </p:spPr>
        </p:pic>
        <p:pic>
          <p:nvPicPr>
            <p:cNvPr id="38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1852499" y="4583449"/>
              <a:ext cx="224609" cy="224751"/>
            </a:xfrm>
            <a:prstGeom prst="rect">
              <a:avLst/>
            </a:prstGeom>
            <a:noFill/>
          </p:spPr>
        </p:pic>
        <p:pic>
          <p:nvPicPr>
            <p:cNvPr id="39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4175941" y="4583449"/>
              <a:ext cx="224609" cy="224751"/>
            </a:xfrm>
            <a:prstGeom prst="rect">
              <a:avLst/>
            </a:prstGeom>
            <a:noFill/>
          </p:spPr>
        </p:pic>
      </p:grpSp>
      <p:sp>
        <p:nvSpPr>
          <p:cNvPr id="40" name="TextBox 39"/>
          <p:cNvSpPr txBox="1"/>
          <p:nvPr/>
        </p:nvSpPr>
        <p:spPr>
          <a:xfrm>
            <a:off x="4333875" y="1536286"/>
            <a:ext cx="44386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Le statut de l’abonnement est partagé avec les responsables de groupe et le bureau en temps réel</a:t>
            </a:r>
          </a:p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Validé </a:t>
            </a:r>
            <a:r>
              <a:rPr lang="fr-FR" sz="1400" dirty="0" smtClean="0"/>
              <a:t>ou payé </a:t>
            </a:r>
            <a:r>
              <a:rPr lang="fr-FR" sz="1400" dirty="0" smtClean="0">
                <a:sym typeface="Wingdings" pitchFamily="2" charset="2"/>
              </a:rPr>
              <a:t>ajout de l’adhérent dans les groupes  automatiquement</a:t>
            </a:r>
            <a:endParaRPr lang="fr-FR" sz="1400" dirty="0" smtClean="0"/>
          </a:p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Chacun peut écrire/voir les messages liés à l’abonnement</a:t>
            </a:r>
          </a:p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Chaque responsable de groupe peut valider ou refuser l’abonnement (=abonnement partiel)</a:t>
            </a:r>
            <a:endParaRPr lang="fr-F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068642" y="2848131"/>
            <a:ext cx="6220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Documents de référence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Intro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Fonctionnalités de Galette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Fonctionnalités du plugin </a:t>
            </a:r>
            <a:r>
              <a:rPr lang="fr-FR" sz="2000" dirty="0" err="1" smtClean="0">
                <a:ea typeface="ＭＳ Ｐゴシック" charset="0"/>
                <a:cs typeface="ＭＳ Ｐゴシック" charset="0"/>
              </a:rPr>
              <a:t>Subscription</a:t>
            </a:r>
            <a:endParaRPr lang="fr-FR" sz="2000" dirty="0" smtClean="0"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Gestion des droits/statuts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</a:rPr>
              <a:t>Modèle Tarifaire de l’AS </a:t>
            </a:r>
            <a:r>
              <a:rPr lang="fr-FR" sz="2000" dirty="0" err="1" smtClean="0">
                <a:ea typeface="ＭＳ Ｐゴシック" charset="0"/>
              </a:rPr>
              <a:t>Nexter</a:t>
            </a:r>
            <a:endParaRPr lang="fr-FR" sz="2000" dirty="0" smtClean="0">
              <a:ea typeface="ＭＳ Ｐゴシック" charset="0"/>
            </a:endParaRP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</a:rPr>
              <a:t>Validation d’abonnement</a:t>
            </a:r>
            <a:endParaRPr lang="fr-FR" sz="2000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1. Documents de référence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9586" y="2038662"/>
          <a:ext cx="7959780" cy="2987040"/>
        </p:xfrm>
        <a:graphic>
          <a:graphicData uri="http://schemas.openxmlformats.org/drawingml/2006/table">
            <a:tbl>
              <a:tblPr/>
              <a:tblGrid>
                <a:gridCol w="1004342"/>
                <a:gridCol w="2975548"/>
                <a:gridCol w="1116767"/>
                <a:gridCol w="2863123"/>
              </a:tblGrid>
              <a:tr h="144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Ref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Nom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Auteur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[DR1]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AS_Nexter_Modalités_Inscriptions_2014_01_16.doc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Marc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Labe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Historique des outils de l’AS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[DR2]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Processus inscription A1.doc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Christophe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Brosteaux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Schéma du circuit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de validation d’un adhérent</a:t>
                      </a:r>
                      <a:endParaRPr lang="fr-FR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55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[DR3]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cahier des charges outils gestion adhérents_indA.doc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Amaury Froment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Ce cahier des charges définit les besoins de l’AS Nexter dans sa démarche de gestion des adhérents. Que ce soit pour la recherche d’outils existants ou bien pour la création d’outils.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[DR4]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subcription_tables.xls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Amaury Froment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Détails de la base de donnée utilisée par le plugin Subscription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9586" y="5364480"/>
          <a:ext cx="7959780" cy="929452"/>
        </p:xfrm>
        <a:graphic>
          <a:graphicData uri="http://schemas.openxmlformats.org/drawingml/2006/table">
            <a:tbl>
              <a:tblPr/>
              <a:tblGrid>
                <a:gridCol w="4056524"/>
                <a:gridCol w="3903256"/>
              </a:tblGrid>
              <a:tr h="144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Site @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http://galette.eu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Site web de Galette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  <a:hlinkClick r:id="rId4"/>
                        </a:rPr>
                        <a:t>https://github.com/trinitrotoluene76/galette-plugin-subscription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Sources du plugin subscription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2. Intro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4125" y="2533338"/>
            <a:ext cx="695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Ce document répond au cahier des charges [DR3] en présentant l’outils de gestion des adhérents qui a été développé: </a:t>
            </a:r>
            <a:r>
              <a:rPr lang="fr-FR" b="1" dirty="0" smtClean="0"/>
              <a:t>le plugin « </a:t>
            </a:r>
            <a:r>
              <a:rPr lang="fr-FR" b="1" dirty="0" err="1" smtClean="0"/>
              <a:t>Subscription</a:t>
            </a:r>
            <a:r>
              <a:rPr lang="fr-FR" b="1" dirty="0" smtClean="0"/>
              <a:t> »</a:t>
            </a:r>
            <a:r>
              <a:rPr lang="fr-F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Ce plugin se greffe à un outils open source utilisé par de nombreuses associations: </a:t>
            </a:r>
            <a:r>
              <a:rPr lang="fr-FR" b="1" dirty="0" smtClean="0"/>
              <a:t>« Galette »</a:t>
            </a:r>
            <a:endParaRPr lang="fr-F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3. Fonctionnalités de Galette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4125" y="3028007"/>
            <a:ext cx="6955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	Projet libre (open source, gratuit)</a:t>
            </a:r>
          </a:p>
          <a:p>
            <a:r>
              <a:rPr lang="fr-FR" dirty="0" smtClean="0"/>
              <a:t>•	Ergonomique et facile d’utilisation</a:t>
            </a:r>
          </a:p>
          <a:p>
            <a:r>
              <a:rPr lang="fr-FR" dirty="0" smtClean="0"/>
              <a:t>• 	Outils online (on s’y connecte via internet)</a:t>
            </a:r>
          </a:p>
          <a:p>
            <a:r>
              <a:rPr lang="fr-FR" dirty="0" smtClean="0"/>
              <a:t>• 	Mailings adhérents</a:t>
            </a:r>
          </a:p>
          <a:p>
            <a:r>
              <a:rPr lang="fr-FR" dirty="0" smtClean="0"/>
              <a:t>•	Fiches adhérents avec photo (centralisation dans une base)</a:t>
            </a:r>
          </a:p>
          <a:p>
            <a:r>
              <a:rPr lang="fr-FR" dirty="0" smtClean="0"/>
              <a:t>•	Chaque adhérent peut modifier sa fiche</a:t>
            </a:r>
          </a:p>
          <a:p>
            <a:r>
              <a:rPr lang="fr-FR" dirty="0" smtClean="0"/>
              <a:t>•	Outils entièrement administrable/configurable</a:t>
            </a:r>
          </a:p>
          <a:p>
            <a:r>
              <a:rPr lang="fr-FR" dirty="0" smtClean="0"/>
              <a:t>•	Export des données possibles sous Excel</a:t>
            </a:r>
          </a:p>
          <a:p>
            <a:r>
              <a:rPr lang="fr-FR" dirty="0" smtClean="0"/>
              <a:t>•	Gestion de groupes/sections</a:t>
            </a:r>
          </a:p>
          <a:p>
            <a:r>
              <a:rPr lang="fr-FR" dirty="0" smtClean="0"/>
              <a:t>•	Moteur de recherche avancée</a:t>
            </a:r>
          </a:p>
          <a:p>
            <a:r>
              <a:rPr lang="fr-FR" dirty="0" smtClean="0"/>
              <a:t>•	Gestion de droits/vues utilisateurs, </a:t>
            </a:r>
            <a:r>
              <a:rPr lang="fr-FR" dirty="0" err="1" smtClean="0"/>
              <a:t>admin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Galette: outils de gestion d’adhérents et de cotisations en ligne à destination des associations</a:t>
            </a:r>
            <a:endParaRPr lang="fr-FR" b="1" dirty="0"/>
          </a:p>
        </p:txBody>
      </p:sp>
      <p:pic>
        <p:nvPicPr>
          <p:cNvPr id="23554" name="Picture 2" descr="C:\wamp\www\galette-0.7.8\galette\templates\default\images\galette_no_alph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259" y="489186"/>
            <a:ext cx="16383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4. Fonctionnalités du plugin Subscription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311" y="2878108"/>
            <a:ext cx="7240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	Développé spécifiquement pour les besoins de l’AS Nexter [DR3]</a:t>
            </a:r>
          </a:p>
          <a:p>
            <a:r>
              <a:rPr lang="fr-FR" dirty="0" smtClean="0"/>
              <a:t>• 	Suffisamment ouvert pour correspondre à un besoin plus large</a:t>
            </a:r>
          </a:p>
          <a:p>
            <a:r>
              <a:rPr lang="fr-FR" dirty="0" smtClean="0"/>
              <a:t>• 	Cycle de validation d’un abonnement [DR2] (class </a:t>
            </a:r>
            <a:r>
              <a:rPr lang="fr-FR" dirty="0" err="1" smtClean="0"/>
              <a:t>Followup</a:t>
            </a:r>
            <a:r>
              <a:rPr lang="fr-FR" dirty="0" smtClean="0"/>
              <a:t>)</a:t>
            </a:r>
          </a:p>
          <a:p>
            <a:r>
              <a:rPr lang="fr-FR" dirty="0" smtClean="0"/>
              <a:t>	(Gestion des sommes dues, sommes payées, messages de 	confirmation ou de refus)</a:t>
            </a:r>
          </a:p>
          <a:p>
            <a:r>
              <a:rPr lang="fr-FR" dirty="0" smtClean="0"/>
              <a:t>•	Gestion automatique de l’activité parente (adhésion AS) lors 	d’un abonnement</a:t>
            </a:r>
            <a:endParaRPr lang="fr-FR" dirty="0" smtClean="0">
              <a:latin typeface="Times New Roman"/>
              <a:ea typeface="Times New Roman"/>
              <a:cs typeface="Times New Roman"/>
            </a:endParaRPr>
          </a:p>
          <a:p>
            <a:r>
              <a:rPr lang="fr-FR" dirty="0" smtClean="0"/>
              <a:t>• 	La classe groupe a été étendue(classe </a:t>
            </a:r>
            <a:r>
              <a:rPr lang="fr-FR" dirty="0" err="1" smtClean="0"/>
              <a:t>activity</a:t>
            </a:r>
            <a:r>
              <a:rPr lang="fr-FR" dirty="0" smtClean="0"/>
              <a:t> pour inclure les 	tarifs et les renseignements propres à ces derniers)</a:t>
            </a:r>
            <a:br>
              <a:rPr lang="fr-FR" dirty="0" smtClean="0"/>
            </a:br>
            <a:r>
              <a:rPr lang="fr-FR" dirty="0" smtClean="0"/>
              <a:t>• 	Une classe subscription a été créé pour gérer les abonnements et 	leur suivi (somme due, somme payée, messages de confirmation 	ou de refus)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Subscription</a:t>
            </a:r>
            <a:r>
              <a:rPr lang="fr-FR" b="1" dirty="0" smtClean="0"/>
              <a:t>: plugin permettant la gestion d’abonnements sportifs avec un circuit de validation</a:t>
            </a:r>
            <a:endParaRPr lang="fr-FR" b="1" dirty="0"/>
          </a:p>
        </p:txBody>
      </p:sp>
      <p:pic>
        <p:nvPicPr>
          <p:cNvPr id="24578" name="Picture 2" descr="C:\wamp\www\galette-0.7.8\galette\templates\default\images\desktop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948" y="576939"/>
            <a:ext cx="466725" cy="487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4. Fonctionnalités du plugin Subscription (2/2)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311" y="2878108"/>
            <a:ext cx="72402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 	Tarification automatiquement calculée en fonction de l‘âge et de 	la provenance de l'adhérent (appartient à l'entreprise, extérieur, 	militaire...)</a:t>
            </a:r>
          </a:p>
          <a:p>
            <a:r>
              <a:rPr lang="fr-FR" dirty="0" smtClean="0"/>
              <a:t>• 	</a:t>
            </a:r>
            <a:r>
              <a:rPr lang="fr-FR" dirty="0" err="1" smtClean="0"/>
              <a:t>Upload</a:t>
            </a:r>
            <a:r>
              <a:rPr lang="fr-FR" dirty="0" smtClean="0"/>
              <a:t> de fichiers avec barre de chargement pour les groupes et 	pour chaque adhérent (certif. Méd., autorisations parentales…)</a:t>
            </a:r>
          </a:p>
          <a:p>
            <a:r>
              <a:rPr lang="fr-FR" dirty="0" smtClean="0"/>
              <a:t>• 	Envoi automatique de mail à l'adhérent lors d'un changement de 	statut de son abonnement</a:t>
            </a:r>
          </a:p>
          <a:p>
            <a:r>
              <a:rPr lang="fr-FR" dirty="0" smtClean="0"/>
              <a:t>• 	Suppression de tous les abonnements en fin de saison + 	enlèvement des adhérents des groupes par un bouton accessible 	par le président</a:t>
            </a:r>
          </a:p>
          <a:p>
            <a:r>
              <a:rPr lang="fr-FR" dirty="0" smtClean="0"/>
              <a:t>• 	Extraction formaté (Excel) de la base de donnée pour chaque 	responsable de groupe (adhérents + abonnements)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Subscription</a:t>
            </a:r>
            <a:r>
              <a:rPr lang="fr-FR" b="1" dirty="0" smtClean="0"/>
              <a:t>: plugin permettant la gestion d’abonnements sportifs avec un circuit de validation</a:t>
            </a:r>
            <a:endParaRPr lang="fr-FR" b="1" dirty="0"/>
          </a:p>
        </p:txBody>
      </p:sp>
      <p:pic>
        <p:nvPicPr>
          <p:cNvPr id="24578" name="Picture 2" descr="C:\wamp\www\galette-0.7.8\galette\templates\default\images\desktop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948" y="576939"/>
            <a:ext cx="466725" cy="487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5. Gestion des droits/statuts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pic>
        <p:nvPicPr>
          <p:cNvPr id="25602" name="Picture 2" descr="C:\Users\Amaury\Desktop\pluggins\images\logo_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191" y="689547"/>
            <a:ext cx="822828" cy="659568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6056" y="1956775"/>
          <a:ext cx="8120743" cy="4439649"/>
        </p:xfrm>
        <a:graphic>
          <a:graphicData uri="http://schemas.openxmlformats.org/drawingml/2006/table">
            <a:tbl>
              <a:tblPr/>
              <a:tblGrid>
                <a:gridCol w="2503716"/>
                <a:gridCol w="5617027"/>
              </a:tblGrid>
              <a:tr h="304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Rôles</a:t>
                      </a:r>
                      <a:endParaRPr lang="fr-FR" sz="1400" b="1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Super </a:t>
                      </a:r>
                      <a:r>
                        <a:rPr lang="fr-FR" sz="1400" dirty="0" err="1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Admin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Gère la configuration de galette, les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installations.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(peut gérer les groupes et les abonnés)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Administrateurs Galette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(Président, Amaury)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Accède à toutes les fonctions, il peut: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Voir/modifier/suivre tous les groupes et abonnés.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Supprimer les adhérents inactifs.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Supprimer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les abonnements pour une nouvelle saison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Envoyer des mails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faire tout ce que fait un adhérent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Membre du bureau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(secrétaire,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trésorier…)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Voir/modifier/suivre tous les groupes et abonnés.</a:t>
                      </a:r>
                      <a:endParaRPr lang="fr-FR" sz="1400" b="1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Envoyer des mails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faire tout ce que fait un adhérent</a:t>
                      </a:r>
                      <a:endParaRPr lang="fr-FR" sz="140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Responsable de groupe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Voir/modifier/suivre ses groupes et ses abonnés uniquement.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faire tout ce que fait un adhérent</a:t>
                      </a:r>
                      <a:endParaRPr lang="fr-FR" sz="140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Adhérent 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s’inscrire, modifier ses informations, mettre sa photo de profil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Consulter les informations des groupes (horaire, lieu, tarif…)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s’abonner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aux groupes et voir le suivi associé</a:t>
                      </a:r>
                      <a:endParaRPr lang="fr-FR" sz="140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wamp\www\galette_amaury\galette\templates\default\images\icon-staff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741382" y="3238347"/>
            <a:ext cx="236537" cy="236537"/>
          </a:xfrm>
          <a:prstGeom prst="rect">
            <a:avLst/>
          </a:prstGeom>
          <a:noFill/>
        </p:spPr>
      </p:pic>
      <p:pic>
        <p:nvPicPr>
          <p:cNvPr id="10" name="Picture 3" descr="C:\wamp\www\galette-0.7.8\galette\templates\default\images\desktop\member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7045" y="4237786"/>
            <a:ext cx="325438" cy="325437"/>
          </a:xfrm>
          <a:prstGeom prst="rect">
            <a:avLst/>
          </a:prstGeom>
          <a:noFill/>
        </p:spPr>
      </p:pic>
      <p:pic>
        <p:nvPicPr>
          <p:cNvPr id="1027" name="Picture 3" descr="C:\wamp\www\galette_amaury\galette\templates\default\images\icon-sta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5332" y="5163499"/>
            <a:ext cx="263503" cy="263503"/>
          </a:xfrm>
          <a:prstGeom prst="rect">
            <a:avLst/>
          </a:prstGeom>
          <a:noFill/>
        </p:spPr>
      </p:pic>
      <p:pic>
        <p:nvPicPr>
          <p:cNvPr id="1028" name="Picture 4" descr="C:\wamp\www\galette_amaury\galette\templates\default\images\icon-mal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0500" y="5921134"/>
            <a:ext cx="203200" cy="20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Modèle Tarifaire de l’AS </a:t>
            </a:r>
            <a:r>
              <a:rPr lang="fr-FR" dirty="0" err="1" smtClean="0"/>
              <a:t>Nexter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86278-B6C5-4886-A9C0-572C5C090F0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7922" y="2054411"/>
          <a:ext cx="7908877" cy="896203"/>
        </p:xfrm>
        <a:graphic>
          <a:graphicData uri="http://schemas.openxmlformats.org/drawingml/2006/table">
            <a:tbl>
              <a:tblPr/>
              <a:tblGrid>
                <a:gridCol w="1500659"/>
                <a:gridCol w="973400"/>
                <a:gridCol w="1388257"/>
                <a:gridCol w="1555845"/>
                <a:gridCol w="2490716"/>
              </a:tblGrid>
              <a:tr h="2257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Tarifications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 (€€)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 (€)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  (€€)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 (€€€)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704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Explications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Nexter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Enfant NS &lt;18ans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Enfant NS &lt;=25ans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Extérieurs et enfants NS &gt;25ans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55343" y="1603191"/>
            <a:ext cx="693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groupe a 4 tarifs définis par le bureau:</a:t>
            </a:r>
            <a:endParaRPr lang="fr-F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7922" y="3688298"/>
          <a:ext cx="7424381" cy="1520190"/>
        </p:xfrm>
        <a:graphic>
          <a:graphicData uri="http://schemas.openxmlformats.org/drawingml/2006/table">
            <a:tbl>
              <a:tblPr/>
              <a:tblGrid>
                <a:gridCol w="1364777"/>
                <a:gridCol w="4653886"/>
                <a:gridCol w="140571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Appartenance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Personnel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Nexter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ou conjoint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Famille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Nexter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(enfant)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2, 3,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Assistance technique, intérimaire, stagiaire, TNS MArs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Retraité Nexter ou conjoint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Base de Soutien ou famille (civil ou militaire)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Extérieur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5343" y="3220026"/>
            <a:ext cx="690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Ces Tarifs sont fonction de l’appartenance et de l’âge de l’adhérent: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955343" y="5581932"/>
            <a:ext cx="773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calculs de ces tarifications sont transparents pour les utilisateurs grâce au plugin subscription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343434"/>
      </a:dk1>
      <a:lt1>
        <a:sysClr val="window" lastClr="FFFFFF"/>
      </a:lt1>
      <a:dk2>
        <a:srgbClr val="575258"/>
      </a:dk2>
      <a:lt2>
        <a:srgbClr val="EEECE1"/>
      </a:lt2>
      <a:accent1>
        <a:srgbClr val="430000"/>
      </a:accent1>
      <a:accent2>
        <a:srgbClr val="810D19"/>
      </a:accent2>
      <a:accent3>
        <a:srgbClr val="CB0021"/>
      </a:accent3>
      <a:accent4>
        <a:srgbClr val="816663"/>
      </a:accent4>
      <a:accent5>
        <a:srgbClr val="A38C8B"/>
      </a:accent5>
      <a:accent6>
        <a:srgbClr val="B6C0D0"/>
      </a:accent6>
      <a:hlink>
        <a:srgbClr val="71716F"/>
      </a:hlink>
      <a:folHlink>
        <a:srgbClr val="800080"/>
      </a:folHlink>
    </a:clrScheme>
    <a:fontScheme name="Bris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B06EBBD45CF4DB0AB985741FCD4E700595B46C3B8870144A4B3343ACE1A842000D0C2E21F1E0FA149B9B24F129259BBDD" ma:contentTypeVersion="3" ma:contentTypeDescription="Crée un document." ma:contentTypeScope="" ma:versionID="0b8865eb84cca94da3be4268fba332b4">
  <xsd:schema xmlns:xsd="http://www.w3.org/2001/XMLSchema" xmlns:p="http://schemas.microsoft.com/office/2006/metadata/properties" xmlns:ns2="7d78a476-1b20-47e1-9f28-a0463d982859" xmlns:ns3="45b891f6-ffc6-4454-9fed-c4c1101cd91e" targetNamespace="http://schemas.microsoft.com/office/2006/metadata/properties" ma:root="true" ma:fieldsID="16fed8a8db93d9a6be01919f2106690d" ns2:_="" ns3:_="">
    <xsd:import namespace="7d78a476-1b20-47e1-9f28-a0463d982859"/>
    <xsd:import namespace="45b891f6-ffc6-4454-9fed-c4c1101cd91e"/>
    <xsd:element name="properties">
      <xsd:complexType>
        <xsd:sequence>
          <xsd:element name="documentManagement">
            <xsd:complexType>
              <xsd:all>
                <xsd:element ref="ns2:R_x00e9_f_x00e9_rence" minOccurs="0"/>
                <xsd:element ref="ns3:TypeNexter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d78a476-1b20-47e1-9f28-a0463d982859" elementFormDefault="qualified">
    <xsd:import namespace="http://schemas.microsoft.com/office/2006/documentManagement/types"/>
    <xsd:element name="R_x00e9_f_x00e9_rence" ma:index="2" nillable="true" ma:displayName="Référence" ma:default="" ma:internalName="R_x00e9_f_x00e9_renc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45b891f6-ffc6-4454-9fed-c4c1101cd91e" elementFormDefault="qualified">
    <xsd:import namespace="http://schemas.microsoft.com/office/2006/documentManagement/types"/>
    <xsd:element name="TypeNexter" ma:index="9" ma:displayName="Type - Nexter" ma:format="Dropdown" ma:internalName="TypeNexter">
      <xsd:simpleType>
        <xsd:restriction base="dms:Choice">
          <xsd:enumeration value="Aucun"/>
          <xsd:enumeration value="Fiches"/>
          <xsd:enumeration value="Imprimés"/>
          <xsd:enumeration value="Outils"/>
          <xsd:enumeration value="Instruction"/>
          <xsd:enumeration value="Manuel Qualité"/>
          <xsd:enumeration value="Note d’organisation"/>
          <xsd:enumeration value="Organigramme"/>
          <xsd:enumeration value="Présentation"/>
          <xsd:enumeration value="Procédure"/>
          <xsd:enumeration value="Référentiels"/>
          <xsd:enumeration value="Recueil"/>
          <xsd:enumeration value="Stand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Type de contenu" ma:readOnly="true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_x00e9_f_x00e9_rence xmlns="7d78a476-1b20-47e1-9f28-a0463d982859" xsi:nil="true"/>
    <TypeNexter xmlns="45b891f6-ffc6-4454-9fed-c4c1101cd91e">Aucun</TypeNexter>
  </documentManagement>
</p:properties>
</file>

<file path=customXml/itemProps1.xml><?xml version="1.0" encoding="utf-8"?>
<ds:datastoreItem xmlns:ds="http://schemas.openxmlformats.org/officeDocument/2006/customXml" ds:itemID="{71FD060E-FF56-4ECA-AE05-121CF9FF230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177839B-58FD-400D-B364-ADDF754BCD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78a476-1b20-47e1-9f28-a0463d982859"/>
    <ds:schemaRef ds:uri="45b891f6-ffc6-4454-9fed-c4c1101cd91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EA4E0CC-5F19-4CAE-A46C-D8FC16C567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A306031-6711-41ED-83A7-D3565E37AF70}">
  <ds:schemaRefs>
    <ds:schemaRef ds:uri="http://schemas.microsoft.com/office/2006/documentManagement/types"/>
    <ds:schemaRef ds:uri="http://purl.org/dc/elements/1.1/"/>
    <ds:schemaRef ds:uri="7d78a476-1b20-47e1-9f28-a0463d982859"/>
    <ds:schemaRef ds:uri="45b891f6-ffc6-4454-9fed-c4c1101cd91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679</Words>
  <Application>Microsoft Office PowerPoint</Application>
  <PresentationFormat>On-screen Show (4:3)</PresentationFormat>
  <Paragraphs>163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Présentation de l’outils de gestion des adhérents: Galette + Subscription</vt:lpstr>
      <vt:lpstr>Sommaire</vt:lpstr>
      <vt:lpstr>1. Documents de référence</vt:lpstr>
      <vt:lpstr>2. Intro</vt:lpstr>
      <vt:lpstr>3. Fonctionnalités de Galette</vt:lpstr>
      <vt:lpstr>4. Fonctionnalités du plugin Subscription (1/2)</vt:lpstr>
      <vt:lpstr>4. Fonctionnalités du plugin Subscription (2/2)</vt:lpstr>
      <vt:lpstr>5. Gestion des droits/statuts</vt:lpstr>
      <vt:lpstr>6. Modèle Tarifaire de l’AS Nexter</vt:lpstr>
      <vt:lpstr>7. Validation d’abonnement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Clémence Epitalon</dc:creator>
  <cp:lastModifiedBy>Amaury Froment</cp:lastModifiedBy>
  <cp:revision>176</cp:revision>
  <dcterms:created xsi:type="dcterms:W3CDTF">2013-02-20T20:54:12Z</dcterms:created>
  <dcterms:modified xsi:type="dcterms:W3CDTF">2017-03-13T21:05:32Z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