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13"/>
  </p:notesMasterIdLst>
  <p:sldIdLst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9144000" cy="6858000" type="screen4x3"/>
  <p:notesSz cx="6858000" cy="9144000"/>
  <p:defaultTextStyle>
    <a:defPPr>
      <a:defRPr lang="fr-FR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 Linotype" pitchFamily="18" charset="0"/>
        <a:ea typeface="ＭＳ Ｐゴシック" pitchFamily="-8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 Linotype" pitchFamily="18" charset="0"/>
        <a:ea typeface="ＭＳ Ｐゴシック" pitchFamily="-8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 Linotype" pitchFamily="18" charset="0"/>
        <a:ea typeface="ＭＳ Ｐゴシック" pitchFamily="-8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 Linotype" pitchFamily="18" charset="0"/>
        <a:ea typeface="ＭＳ Ｐゴシック" pitchFamily="-8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 Linotype" pitchFamily="18" charset="0"/>
        <a:ea typeface="ＭＳ Ｐゴシック" pitchFamily="-8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Palatino Linotype" pitchFamily="18" charset="0"/>
        <a:ea typeface="ＭＳ Ｐゴシック" pitchFamily="-8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Palatino Linotype" pitchFamily="18" charset="0"/>
        <a:ea typeface="ＭＳ Ｐゴシック" pitchFamily="-8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Palatino Linotype" pitchFamily="18" charset="0"/>
        <a:ea typeface="ＭＳ Ｐゴシック" pitchFamily="-8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Palatino Linotype" pitchFamily="18" charset="0"/>
        <a:ea typeface="ＭＳ Ｐゴシック" pitchFamily="-8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-11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84767-C0D7-4A2D-BFEA-14E45AE223BF}" type="datetimeFigureOut">
              <a:rPr lang="en-US" smtClean="0"/>
              <a:pPr/>
              <a:t>7/22/2014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B89387-C560-41F2-BA01-892F40EFFFC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B89387-C560-41F2-BA01-892F40EFFFC1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B89387-C560-41F2-BA01-892F40EFFFC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B89387-C560-41F2-BA01-892F40EFFFC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B89387-C560-41F2-BA01-892F40EFFFC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B89387-C560-41F2-BA01-892F40EFFFC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B89387-C560-41F2-BA01-892F40EFFFC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B89387-C560-41F2-BA01-892F40EFFFC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14130" y="5569728"/>
            <a:ext cx="6300510" cy="649176"/>
          </a:xfrm>
        </p:spPr>
        <p:txBody>
          <a:bodyPr/>
          <a:lstStyle>
            <a:lvl1pPr algn="ctr">
              <a:defRPr sz="3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12137F-7EF4-4C5F-B25F-C98DAA64C375}" type="datetime1">
              <a:rPr lang="fr-FR" smtClean="0"/>
              <a:pPr>
                <a:defRPr/>
              </a:pPr>
              <a:t>22/07/2014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Présentation Galette - Amaury Froment</a:t>
            </a: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020CB6-FE55-44A3-8825-29F5E39EED0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913429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8B5240-8333-4095-AE2E-0527D485E65E}" type="datetime1">
              <a:rPr lang="fr-FR" smtClean="0"/>
              <a:pPr>
                <a:defRPr/>
              </a:pPr>
              <a:t>22/07/2014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Présentation Galette - Amaury Froment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D71253-2A66-41E8-9440-F5CBA3B6DC38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860073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3D372-3F12-45B4-BE40-EAEC832D2C44}" type="datetime1">
              <a:rPr lang="fr-FR" smtClean="0"/>
              <a:pPr>
                <a:defRPr/>
              </a:pPr>
              <a:t>22/07/2014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Présentation Galette - Amaury Froment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6F8025-5E81-4FE5-90A9-0A0BFCF13CF0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75390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859C5B-5CCC-4F37-8E88-F7377D2D427A}" type="datetime1">
              <a:rPr lang="fr-FR" smtClean="0"/>
              <a:pPr>
                <a:defRPr/>
              </a:pPr>
              <a:t>22/07/2014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Présentation Galette - Amaury Froment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586278-B6C5-4886-A9C0-572C5C090F02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35451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F08A59-28D7-40C7-95BA-6E330984A2BF}" type="datetime1">
              <a:rPr lang="fr-FR" smtClean="0"/>
              <a:pPr>
                <a:defRPr/>
              </a:pPr>
              <a:t>22/07/2014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Présentation Galette - Amaury Froment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3CCC11-10D5-467E-BC77-88882D0CA3A3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85794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7AF32A-ED29-425F-82FC-3EF81916492A}" type="datetime1">
              <a:rPr lang="fr-FR" smtClean="0"/>
              <a:pPr>
                <a:defRPr/>
              </a:pPr>
              <a:t>22/07/2014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Présentation Galette - Amaury Froment</a:t>
            </a: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BF8F2C-2715-457F-B7DB-AD3E76686C8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501162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C3EE0F-13F5-4FE4-A650-5AAEB74A8929}" type="datetime1">
              <a:rPr lang="fr-FR" smtClean="0"/>
              <a:pPr>
                <a:defRPr/>
              </a:pPr>
              <a:t>22/07/2014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Présentation Galette - Amaury Froment</a:t>
            </a: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BDD650-3889-4AB4-A929-A63B5930F260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919173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78FBE-55F7-43A5-86C2-D441B4A35344}" type="datetime1">
              <a:rPr lang="fr-FR" smtClean="0"/>
              <a:pPr>
                <a:defRPr/>
              </a:pPr>
              <a:t>22/07/2014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Présentation Galette - Amaury Froment</a:t>
            </a: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25FC9B-8BC8-4EE9-A671-66D75B88C0F3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345907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B7280E-E280-42F9-9F7F-4D4099CC626B}" type="datetime1">
              <a:rPr lang="fr-FR" smtClean="0"/>
              <a:pPr>
                <a:defRPr/>
              </a:pPr>
              <a:t>22/07/2014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Présentation Galette - Amaury Froment</a:t>
            </a: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862C1E-8ECE-43D7-AC83-FDCE4437346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846838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3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3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CDBFB9-6190-4DED-92B5-A334D284E9B2}" type="datetime1">
              <a:rPr lang="fr-FR" smtClean="0"/>
              <a:pPr>
                <a:defRPr/>
              </a:pPr>
              <a:t>22/07/2014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Présentation Galette - Amaury Froment</a:t>
            </a: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A43D50-980E-4868-9CD3-651BAC747367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716197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62738E-7175-40CF-B6E8-98CDDC81A099}" type="datetime1">
              <a:rPr lang="fr-FR" smtClean="0"/>
              <a:pPr>
                <a:defRPr/>
              </a:pPr>
              <a:t>22/07/2014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Présentation Galette - Amaury Froment</a:t>
            </a: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C8AF5-8BF9-4F47-B73D-83F3048DCDDA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83587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815975"/>
            <a:ext cx="8229600" cy="60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F8F8F"/>
                </a:solidFill>
                <a:latin typeface="News Gothic MT" pitchFamily="-84" charset="0"/>
              </a:defRPr>
            </a:lvl1pPr>
          </a:lstStyle>
          <a:p>
            <a:pPr>
              <a:defRPr/>
            </a:pPr>
            <a:fld id="{83B6FCFA-BC7C-4636-9930-72D87698F3CE}" type="datetime1">
              <a:rPr lang="fr-FR" smtClean="0"/>
              <a:pPr>
                <a:defRPr/>
              </a:pPr>
              <a:t>22/07/2014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fr-FR" smtClean="0"/>
              <a:t>Présentation Galette - Amaury Froment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F8F8F"/>
                </a:solidFill>
                <a:latin typeface="News Gothic MT" pitchFamily="-84" charset="0"/>
              </a:defRPr>
            </a:lvl1pPr>
          </a:lstStyle>
          <a:p>
            <a:pPr>
              <a:defRPr/>
            </a:pPr>
            <a:fld id="{7900C11B-7AD5-4D8F-A0EE-B932AEB51985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7F7F7F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7F7F7F"/>
          </a:solidFill>
          <a:latin typeface="News Gothic MT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7F7F7F"/>
          </a:solidFill>
          <a:latin typeface="News Gothic MT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7F7F7F"/>
          </a:solidFill>
          <a:latin typeface="News Gothic MT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7F7F7F"/>
          </a:solidFill>
          <a:latin typeface="News Gothic MT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200">
          <a:solidFill>
            <a:srgbClr val="7F7F7F"/>
          </a:solidFill>
          <a:latin typeface="Century 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200">
          <a:solidFill>
            <a:srgbClr val="7F7F7F"/>
          </a:solidFill>
          <a:latin typeface="Century 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200">
          <a:solidFill>
            <a:srgbClr val="7F7F7F"/>
          </a:solidFill>
          <a:latin typeface="Century 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200">
          <a:solidFill>
            <a:srgbClr val="7F7F7F"/>
          </a:solidFill>
          <a:latin typeface="Century Gothic" charset="0"/>
          <a:ea typeface="ＭＳ Ｐゴシック" charset="0"/>
          <a:cs typeface="ＭＳ Ｐゴシック" charset="0"/>
        </a:defRPr>
      </a:lvl9pPr>
    </p:titleStyle>
    <p:bodyStyle>
      <a:lvl1pPr marL="457200" indent="-457200" algn="l" defTabSz="457200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4"/>
        </a:buBlip>
        <a:defRPr sz="2400" kern="1200">
          <a:solidFill>
            <a:srgbClr val="7F7F7F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5"/>
        </a:buBlip>
        <a:defRPr sz="2000" kern="1200">
          <a:solidFill>
            <a:srgbClr val="7F7F7F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ern="1200">
          <a:solidFill>
            <a:srgbClr val="7F7F7F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 kern="1200">
          <a:solidFill>
            <a:srgbClr val="7F7F7F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400" kern="1200">
          <a:solidFill>
            <a:srgbClr val="7F7F7F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1614488" y="2983039"/>
            <a:ext cx="6300787" cy="649288"/>
          </a:xfrm>
        </p:spPr>
        <p:txBody>
          <a:bodyPr/>
          <a:lstStyle/>
          <a:p>
            <a:pPr>
              <a:defRPr/>
            </a:pPr>
            <a:r>
              <a:rPr lang="fr-FR" dirty="0" smtClean="0"/>
              <a:t>Présentation de l’outils de gestion des adhérents</a:t>
            </a:r>
            <a:r>
              <a:rPr lang="fr-FR" smtClean="0"/>
              <a:t>: Galette</a:t>
            </a:r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020CB6-FE55-44A3-8825-29F5E39EED01}" type="slidenum">
              <a:rPr lang="fr-FR" smtClean="0"/>
              <a:pPr>
                <a:defRPr/>
              </a:pPr>
              <a:t>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Présentation Galette - Amaury Froment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1614488" y="1064301"/>
            <a:ext cx="6300787" cy="974361"/>
          </a:xfrm>
        </p:spPr>
        <p:txBody>
          <a:bodyPr/>
          <a:lstStyle/>
          <a:p>
            <a:pPr>
              <a:defRPr/>
            </a:pPr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2068642" y="2848131"/>
            <a:ext cx="622091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0" hangingPunct="0">
              <a:buFont typeface="+mj-lt"/>
              <a:buAutoNum type="arabicPeriod"/>
              <a:defRPr/>
            </a:pPr>
            <a:r>
              <a:rPr lang="fr-FR" sz="2000" dirty="0" smtClean="0">
                <a:latin typeface="+mj-lt"/>
                <a:ea typeface="ＭＳ Ｐゴシック" charset="0"/>
                <a:cs typeface="ＭＳ Ｐゴシック" charset="0"/>
              </a:rPr>
              <a:t>Documents de référence</a:t>
            </a:r>
          </a:p>
          <a:p>
            <a:pPr marL="342900" indent="-342900" eaLnBrk="0" hangingPunct="0">
              <a:buFont typeface="+mj-lt"/>
              <a:buAutoNum type="arabicPeriod"/>
              <a:defRPr/>
            </a:pPr>
            <a:r>
              <a:rPr lang="fr-FR" sz="2000" dirty="0" smtClean="0">
                <a:latin typeface="+mj-lt"/>
                <a:ea typeface="ＭＳ Ｐゴシック" charset="0"/>
                <a:cs typeface="ＭＳ Ｐゴシック" charset="0"/>
              </a:rPr>
              <a:t>Intro</a:t>
            </a:r>
          </a:p>
          <a:p>
            <a:pPr marL="342900" indent="-342900" eaLnBrk="0" hangingPunct="0">
              <a:buFont typeface="+mj-lt"/>
              <a:buAutoNum type="arabicPeriod"/>
              <a:defRPr/>
            </a:pPr>
            <a:r>
              <a:rPr lang="fr-FR" sz="2000" dirty="0" smtClean="0">
                <a:latin typeface="+mj-lt"/>
                <a:ea typeface="ＭＳ Ｐゴシック" charset="0"/>
                <a:cs typeface="ＭＳ Ｐゴシック" charset="0"/>
              </a:rPr>
              <a:t>Fonctionnalités de Galette</a:t>
            </a:r>
          </a:p>
          <a:p>
            <a:pPr marL="342900" indent="-342900" eaLnBrk="0" hangingPunct="0">
              <a:buFont typeface="+mj-lt"/>
              <a:buAutoNum type="arabicPeriod"/>
              <a:defRPr/>
            </a:pPr>
            <a:r>
              <a:rPr lang="fr-FR" sz="2000" dirty="0" smtClean="0">
                <a:latin typeface="+mj-lt"/>
                <a:ea typeface="ＭＳ Ｐゴシック" charset="0"/>
                <a:cs typeface="ＭＳ Ｐゴシック" charset="0"/>
              </a:rPr>
              <a:t>Fonctionnalités du plugin </a:t>
            </a:r>
            <a:r>
              <a:rPr lang="fr-FR" sz="2000" dirty="0" err="1" smtClean="0">
                <a:latin typeface="+mj-lt"/>
                <a:ea typeface="ＭＳ Ｐゴシック" charset="0"/>
                <a:cs typeface="ＭＳ Ｐゴシック" charset="0"/>
              </a:rPr>
              <a:t>Subscription</a:t>
            </a:r>
            <a:endParaRPr lang="fr-FR" sz="2000" dirty="0" smtClean="0">
              <a:latin typeface="+mj-lt"/>
              <a:ea typeface="ＭＳ Ｐゴシック" charset="0"/>
              <a:cs typeface="ＭＳ Ｐゴシック" charset="0"/>
            </a:endParaRPr>
          </a:p>
          <a:p>
            <a:pPr marL="342900" indent="-342900" eaLnBrk="0" hangingPunct="0">
              <a:buFont typeface="+mj-lt"/>
              <a:buAutoNum type="arabicPeriod"/>
              <a:defRPr/>
            </a:pPr>
            <a:r>
              <a:rPr lang="fr-FR" sz="2000" dirty="0" smtClean="0">
                <a:latin typeface="+mj-lt"/>
                <a:ea typeface="ＭＳ Ｐゴシック" charset="0"/>
                <a:cs typeface="ＭＳ Ｐゴシック" charset="0"/>
              </a:rPr>
              <a:t>Test online</a:t>
            </a:r>
          </a:p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020CB6-FE55-44A3-8825-29F5E39EED01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Présentation Galette - Amaury Froment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1614488" y="1064301"/>
            <a:ext cx="6300787" cy="974361"/>
          </a:xfrm>
        </p:spPr>
        <p:txBody>
          <a:bodyPr/>
          <a:lstStyle/>
          <a:p>
            <a:pPr marL="342900" indent="-342900">
              <a:defRPr/>
            </a:pPr>
            <a:r>
              <a:rPr lang="fr-FR" dirty="0" smtClean="0"/>
              <a:t>1. Documents de référence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9586" y="2098626"/>
          <a:ext cx="7959780" cy="4158271"/>
        </p:xfrm>
        <a:graphic>
          <a:graphicData uri="http://schemas.openxmlformats.org/drawingml/2006/table">
            <a:tbl>
              <a:tblPr/>
              <a:tblGrid>
                <a:gridCol w="1004342"/>
                <a:gridCol w="2975548"/>
                <a:gridCol w="1116767"/>
                <a:gridCol w="2863123"/>
              </a:tblGrid>
              <a:tr h="2936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4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Ref</a:t>
                      </a:r>
                      <a:endParaRPr lang="fr-FR" sz="1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576" marR="66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4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Nom</a:t>
                      </a:r>
                      <a:endParaRPr lang="fr-FR" sz="1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576" marR="66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4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Auteur</a:t>
                      </a:r>
                      <a:endParaRPr lang="fr-FR" sz="1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576" marR="66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4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Description</a:t>
                      </a:r>
                      <a:endParaRPr lang="fr-FR" sz="1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576" marR="66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8614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[DR1]</a:t>
                      </a:r>
                      <a:endParaRPr lang="fr-FR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576" marR="66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AS_Nexter_Modalités_Inscriptions_2014_01_16.doc</a:t>
                      </a:r>
                      <a:endParaRPr lang="fr-FR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576" marR="66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Marc </a:t>
                      </a:r>
                      <a:r>
                        <a:rPr lang="fr-FR" sz="1400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Labe</a:t>
                      </a:r>
                      <a:endParaRPr lang="fr-FR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576" marR="66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Historique des outils de l’AS</a:t>
                      </a:r>
                      <a:endParaRPr lang="fr-FR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576" marR="66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147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[DR2]</a:t>
                      </a:r>
                    </a:p>
                  </a:txBody>
                  <a:tcPr marL="66576" marR="66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Processus inscription A1.doc</a:t>
                      </a:r>
                      <a:endParaRPr lang="fr-FR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576" marR="66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Christophe </a:t>
                      </a:r>
                      <a:r>
                        <a:rPr lang="fr-FR" sz="1400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Brosteaux</a:t>
                      </a:r>
                      <a:endParaRPr lang="fr-FR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576" marR="66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Schéma du circuit</a:t>
                      </a:r>
                      <a:r>
                        <a:rPr lang="fr-FR" sz="14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de validation d’un adhérent</a:t>
                      </a:r>
                      <a:endParaRPr lang="fr-FR" sz="14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fr-FR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576" marR="66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147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[DR3]</a:t>
                      </a:r>
                    </a:p>
                  </a:txBody>
                  <a:tcPr marL="66576" marR="66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cahier des charges outils gestion adhérents_indA.doc</a:t>
                      </a:r>
                      <a:endParaRPr lang="fr-FR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576" marR="66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Amaury Froment</a:t>
                      </a:r>
                      <a:endParaRPr lang="fr-FR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576" marR="66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Ce cahier des charges définit les besoins de l’AS Nexter dans sa démarche de gestion des adhérents. Que ce soit pour la recherche d’outils existants ou bien pour la création d’outils.</a:t>
                      </a:r>
                    </a:p>
                  </a:txBody>
                  <a:tcPr marL="66576" marR="66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147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[DR4]</a:t>
                      </a:r>
                    </a:p>
                  </a:txBody>
                  <a:tcPr marL="66576" marR="66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subcription_tables.xls</a:t>
                      </a:r>
                      <a:endParaRPr lang="fr-FR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576" marR="66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Amaury Froment</a:t>
                      </a:r>
                    </a:p>
                  </a:txBody>
                  <a:tcPr marL="66576" marR="66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Détails de la base de donnée utilisée par le plugin </a:t>
                      </a:r>
                      <a:r>
                        <a:rPr lang="fr-FR" sz="1400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Subcription</a:t>
                      </a:r>
                      <a:endParaRPr lang="fr-FR" sz="14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576" marR="66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020CB6-FE55-44A3-8825-29F5E39EED01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Présentation Galette - Amaury Froment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1614488" y="1064301"/>
            <a:ext cx="6300787" cy="974361"/>
          </a:xfrm>
        </p:spPr>
        <p:txBody>
          <a:bodyPr/>
          <a:lstStyle/>
          <a:p>
            <a:pPr marL="342900" indent="-342900">
              <a:defRPr/>
            </a:pPr>
            <a:r>
              <a:rPr lang="fr-FR" dirty="0" smtClean="0"/>
              <a:t>2. Intro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34125" y="2533338"/>
            <a:ext cx="69554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dirty="0" smtClean="0"/>
              <a:t> Ce document répond au cahier des charges [DR3] en présentant l’outils de gestion des adhérents qui a été développé: </a:t>
            </a:r>
            <a:r>
              <a:rPr lang="fr-FR" b="1" dirty="0" smtClean="0"/>
              <a:t>le plugin « </a:t>
            </a:r>
            <a:r>
              <a:rPr lang="fr-FR" b="1" dirty="0" err="1" smtClean="0"/>
              <a:t>Subscription</a:t>
            </a:r>
            <a:r>
              <a:rPr lang="fr-FR" b="1" dirty="0" smtClean="0"/>
              <a:t> »</a:t>
            </a:r>
            <a:r>
              <a:rPr lang="fr-F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fr-FR" dirty="0" smtClean="0"/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 Ce plugin se greffe à un outils open source utilisé par de nombreuses associations: </a:t>
            </a:r>
            <a:r>
              <a:rPr lang="fr-FR" b="1" dirty="0" smtClean="0"/>
              <a:t>« Galette »</a:t>
            </a:r>
            <a:endParaRPr lang="fr-FR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020CB6-FE55-44A3-8825-29F5E39EED01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Présentation Galette - Amaury Froment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1614488" y="1064301"/>
            <a:ext cx="6300787" cy="974361"/>
          </a:xfrm>
        </p:spPr>
        <p:txBody>
          <a:bodyPr/>
          <a:lstStyle/>
          <a:p>
            <a:pPr marL="342900" indent="-342900">
              <a:defRPr/>
            </a:pPr>
            <a:r>
              <a:rPr lang="fr-FR" dirty="0" smtClean="0"/>
              <a:t>3. Fonctionnalités de Galette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34125" y="3028008"/>
            <a:ext cx="69554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•	Projet libre (open source, gratuit)</a:t>
            </a:r>
          </a:p>
          <a:p>
            <a:r>
              <a:rPr lang="fr-FR" dirty="0" smtClean="0"/>
              <a:t>•	Ergonomique et facile d’utilisation</a:t>
            </a:r>
          </a:p>
          <a:p>
            <a:r>
              <a:rPr lang="fr-FR" dirty="0" smtClean="0"/>
              <a:t>• 	Outils online (on s’y connecte via internet)</a:t>
            </a:r>
          </a:p>
          <a:p>
            <a:r>
              <a:rPr lang="fr-FR" dirty="0" smtClean="0"/>
              <a:t>• 	Calcul de l’échéance des adhésions</a:t>
            </a:r>
          </a:p>
          <a:p>
            <a:r>
              <a:rPr lang="fr-FR" dirty="0" smtClean="0"/>
              <a:t>•	Mailings adhérents</a:t>
            </a:r>
          </a:p>
          <a:p>
            <a:r>
              <a:rPr lang="fr-FR" dirty="0" smtClean="0"/>
              <a:t>•	Edition d’étiquettes (pour envois postaux)</a:t>
            </a:r>
          </a:p>
          <a:p>
            <a:r>
              <a:rPr lang="fr-FR" dirty="0" smtClean="0"/>
              <a:t>•	Fiches adhérents avec photo (centralisation dans une base)</a:t>
            </a:r>
          </a:p>
          <a:p>
            <a:r>
              <a:rPr lang="fr-FR" dirty="0" smtClean="0"/>
              <a:t>•	Chaque adhérent peut modifier sa fiche</a:t>
            </a:r>
          </a:p>
          <a:p>
            <a:r>
              <a:rPr lang="fr-FR" dirty="0" smtClean="0"/>
              <a:t>•	Outils entièrement administrable/configurable</a:t>
            </a:r>
          </a:p>
          <a:p>
            <a:r>
              <a:rPr lang="fr-FR" dirty="0" smtClean="0"/>
              <a:t>•	Export des données possibles sous Excel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020CB6-FE55-44A3-8825-29F5E39EED01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Présentation Galette - Amaury Froment</a:t>
            </a:r>
            <a:endParaRPr lang="fr-FR"/>
          </a:p>
        </p:txBody>
      </p:sp>
      <p:sp>
        <p:nvSpPr>
          <p:cNvPr id="7" name="TextBox 6"/>
          <p:cNvSpPr txBox="1"/>
          <p:nvPr/>
        </p:nvSpPr>
        <p:spPr>
          <a:xfrm>
            <a:off x="1424064" y="2128602"/>
            <a:ext cx="6865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Galette: outils de gestion d’adhérents et de cotisations en ligne à destination des associations</a:t>
            </a:r>
            <a:endParaRPr lang="fr-FR" b="1" dirty="0"/>
          </a:p>
        </p:txBody>
      </p:sp>
      <p:pic>
        <p:nvPicPr>
          <p:cNvPr id="23554" name="Picture 2" descr="C:\wamp\www\galette-0.7.8\galette\templates\default\images\galette_no_alph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51259" y="489186"/>
            <a:ext cx="1638300" cy="76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1334126" y="1064301"/>
            <a:ext cx="7352674" cy="974361"/>
          </a:xfrm>
        </p:spPr>
        <p:txBody>
          <a:bodyPr/>
          <a:lstStyle/>
          <a:p>
            <a:pPr marL="342900" indent="-342900">
              <a:defRPr/>
            </a:pPr>
            <a:r>
              <a:rPr lang="fr-FR" dirty="0" smtClean="0"/>
              <a:t>4. Fonctionnalités du plugin </a:t>
            </a:r>
            <a:r>
              <a:rPr lang="fr-FR" dirty="0" err="1" smtClean="0"/>
              <a:t>Subscription</a:t>
            </a:r>
            <a:endParaRPr lang="fr-F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049311" y="2878109"/>
            <a:ext cx="72402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•	Développé spécifiquement pour les besoins de l’AS Nexter [DR3]</a:t>
            </a:r>
          </a:p>
          <a:p>
            <a:r>
              <a:rPr lang="fr-FR" dirty="0" smtClean="0"/>
              <a:t>• 	Suffisamment ouvert pour correspondre à un besoin plus large</a:t>
            </a:r>
          </a:p>
          <a:p>
            <a:r>
              <a:rPr lang="fr-FR" dirty="0" smtClean="0"/>
              <a:t>• 	 « groupes » Galette enrichis en « activités » (+ de données)</a:t>
            </a:r>
          </a:p>
          <a:p>
            <a:r>
              <a:rPr lang="fr-FR" dirty="0" smtClean="0"/>
              <a:t>• 	Gestion des inscriptions par abonnement</a:t>
            </a:r>
          </a:p>
          <a:p>
            <a:r>
              <a:rPr lang="fr-FR" dirty="0" smtClean="0"/>
              <a:t>• 	Différentes vues (membres/responsables/bureau)</a:t>
            </a:r>
          </a:p>
          <a:p>
            <a:r>
              <a:rPr lang="fr-FR" dirty="0" smtClean="0"/>
              <a:t>• 	Cycle de validation d’un abonnement [DR2]</a:t>
            </a:r>
          </a:p>
          <a:p>
            <a:r>
              <a:rPr lang="fr-FR" dirty="0" smtClean="0"/>
              <a:t>• 	Suivi d’un abonnement (coté membre et coté bureau)</a:t>
            </a:r>
          </a:p>
          <a:p>
            <a:r>
              <a:rPr lang="fr-FR" dirty="0" smtClean="0"/>
              <a:t>•	Mails automatiques de suivi</a:t>
            </a:r>
          </a:p>
          <a:p>
            <a:r>
              <a:rPr lang="fr-FR" dirty="0" smtClean="0"/>
              <a:t>•	Liens vers les « transactions » et « cotisations » de Galette</a:t>
            </a:r>
          </a:p>
          <a:p>
            <a:r>
              <a:rPr lang="fr-FR" dirty="0" smtClean="0"/>
              <a:t>•	Transmission de fichiers (certif. Méd., autorisations parentales…)</a:t>
            </a:r>
          </a:p>
          <a:p>
            <a:r>
              <a:rPr lang="fr-FR" dirty="0" smtClean="0"/>
              <a:t>•	Gestion automatique de l’adhésion AS lors d’un abonnement</a:t>
            </a:r>
          </a:p>
          <a:p>
            <a:r>
              <a:rPr lang="fr-FR" dirty="0" smtClean="0"/>
              <a:t>•	Export des données possible sous Excel ou en </a:t>
            </a:r>
            <a:r>
              <a:rPr lang="fr-FR" dirty="0" err="1" smtClean="0"/>
              <a:t>pdf</a:t>
            </a:r>
            <a:r>
              <a:rPr lang="fr-FR" dirty="0" smtClean="0"/>
              <a:t> </a:t>
            </a:r>
            <a:r>
              <a:rPr lang="fr-FR" dirty="0" smtClean="0">
                <a:latin typeface="Times New Roman"/>
                <a:ea typeface="Times New Roman"/>
                <a:cs typeface="Times New Roman"/>
              </a:rPr>
              <a:t>[DR4]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020CB6-FE55-44A3-8825-29F5E39EED01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Présentation Galette - Amaury Froment</a:t>
            </a:r>
            <a:endParaRPr lang="fr-FR"/>
          </a:p>
        </p:txBody>
      </p:sp>
      <p:sp>
        <p:nvSpPr>
          <p:cNvPr id="7" name="TextBox 6"/>
          <p:cNvSpPr txBox="1"/>
          <p:nvPr/>
        </p:nvSpPr>
        <p:spPr>
          <a:xfrm>
            <a:off x="1424064" y="2128602"/>
            <a:ext cx="6865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/>
              <a:t>Subscription</a:t>
            </a:r>
            <a:r>
              <a:rPr lang="fr-FR" b="1" dirty="0" smtClean="0"/>
              <a:t>: plugin permettant la gestion d’abonnements sportifs avec un circuit de validation</a:t>
            </a:r>
            <a:endParaRPr lang="fr-FR" b="1" dirty="0"/>
          </a:p>
        </p:txBody>
      </p:sp>
      <p:pic>
        <p:nvPicPr>
          <p:cNvPr id="24578" name="Picture 2" descr="C:\wamp\www\galette-0.7.8\galette\templates\default\images\desktop\plugin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35948" y="576939"/>
            <a:ext cx="466725" cy="4873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1334126" y="1064301"/>
            <a:ext cx="7352674" cy="974361"/>
          </a:xfrm>
        </p:spPr>
        <p:txBody>
          <a:bodyPr/>
          <a:lstStyle/>
          <a:p>
            <a:pPr marL="342900" indent="-342900">
              <a:defRPr/>
            </a:pPr>
            <a:r>
              <a:rPr lang="fr-FR" dirty="0" smtClean="0"/>
              <a:t>4. </a:t>
            </a:r>
            <a:r>
              <a:rPr lang="fr-FR" dirty="0" smtClean="0"/>
              <a:t>Profils</a:t>
            </a:r>
            <a:endParaRPr lang="fr-FR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020CB6-FE55-44A3-8825-29F5E39EED01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Présentation Galette - Amaury Froment</a:t>
            </a:r>
            <a:endParaRPr lang="fr-FR"/>
          </a:p>
        </p:txBody>
      </p:sp>
      <p:pic>
        <p:nvPicPr>
          <p:cNvPr id="25602" name="Picture 2" descr="C:\Users\Amaury\Desktop\pluggins\images\logo_A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31191" y="689547"/>
            <a:ext cx="822828" cy="659568"/>
          </a:xfrm>
          <a:prstGeom prst="rect">
            <a:avLst/>
          </a:prstGeom>
          <a:noFill/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903750" y="2743200"/>
          <a:ext cx="5820290" cy="2503670"/>
        </p:xfrm>
        <a:graphic>
          <a:graphicData uri="http://schemas.openxmlformats.org/drawingml/2006/table">
            <a:tbl>
              <a:tblPr/>
              <a:tblGrid>
                <a:gridCol w="1794460"/>
                <a:gridCol w="4025830"/>
              </a:tblGrid>
              <a:tr h="3318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4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ID</a:t>
                      </a:r>
                      <a:endParaRPr lang="fr-FR" sz="1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576" marR="66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4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Description</a:t>
                      </a:r>
                      <a:endParaRPr lang="fr-FR" sz="1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576" marR="66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6161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Fabien, didier, </a:t>
                      </a:r>
                      <a:r>
                        <a:rPr lang="fr-FR" sz="1400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rene</a:t>
                      </a:r>
                      <a:endParaRPr lang="fr-FR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576" marR="66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Permet d’avoir</a:t>
                      </a:r>
                      <a:r>
                        <a:rPr lang="fr-FR" sz="14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accès à toutes les fonctions,  de voir/modifier/suivre tous les groupes et abonnées. Mais aussi les transactions et contributions</a:t>
                      </a:r>
                      <a:endParaRPr lang="fr-FR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576" marR="66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5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marc, </a:t>
                      </a:r>
                      <a:r>
                        <a:rPr lang="fr-FR" sz="1400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jonathan</a:t>
                      </a:r>
                      <a:r>
                        <a:rPr lang="fr-FR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,</a:t>
                      </a:r>
                      <a:r>
                        <a:rPr lang="fr-FR" sz="14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fr-FR" sz="1400" baseline="0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amaury</a:t>
                      </a:r>
                      <a:endParaRPr lang="fr-FR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576" marR="66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Permet d’avoir la vue d’un responsable</a:t>
                      </a:r>
                      <a:r>
                        <a:rPr lang="fr-FR" sz="14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d’activité</a:t>
                      </a:r>
                      <a:endParaRPr lang="fr-FR" sz="14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576" marR="66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61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400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helene</a:t>
                      </a:r>
                      <a:endParaRPr lang="fr-FR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576" marR="66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Permet d’avoir la vue</a:t>
                      </a:r>
                      <a:r>
                        <a:rPr lang="fr-FR" sz="14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d’un nouvel inscrit</a:t>
                      </a:r>
                      <a:endParaRPr lang="fr-FR" sz="14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576" marR="66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5603" name="Picture 3" descr="C:\wamp\www\galette-0.7.8\galette\templates\default\images\desktop\members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22889" y="2713220"/>
            <a:ext cx="325438" cy="3254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Personnalisée 1">
      <a:dk1>
        <a:srgbClr val="343434"/>
      </a:dk1>
      <a:lt1>
        <a:sysClr val="window" lastClr="FFFFFF"/>
      </a:lt1>
      <a:dk2>
        <a:srgbClr val="575258"/>
      </a:dk2>
      <a:lt2>
        <a:srgbClr val="EEECE1"/>
      </a:lt2>
      <a:accent1>
        <a:srgbClr val="430000"/>
      </a:accent1>
      <a:accent2>
        <a:srgbClr val="810D19"/>
      </a:accent2>
      <a:accent3>
        <a:srgbClr val="CB0021"/>
      </a:accent3>
      <a:accent4>
        <a:srgbClr val="816663"/>
      </a:accent4>
      <a:accent5>
        <a:srgbClr val="A38C8B"/>
      </a:accent5>
      <a:accent6>
        <a:srgbClr val="B6C0D0"/>
      </a:accent6>
      <a:hlink>
        <a:srgbClr val="71716F"/>
      </a:hlink>
      <a:folHlink>
        <a:srgbClr val="800080"/>
      </a:folHlink>
    </a:clrScheme>
    <a:fontScheme name="Bris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2B06EBBD45CF4DB0AB985741FCD4E700595B46C3B8870144A4B3343ACE1A842000D0C2E21F1E0FA149B9B24F129259BBDD" ma:contentTypeVersion="3" ma:contentTypeDescription="Crée un document." ma:contentTypeScope="" ma:versionID="0b8865eb84cca94da3be4268fba332b4">
  <xsd:schema xmlns:xsd="http://www.w3.org/2001/XMLSchema" xmlns:p="http://schemas.microsoft.com/office/2006/metadata/properties" xmlns:ns2="7d78a476-1b20-47e1-9f28-a0463d982859" xmlns:ns3="45b891f6-ffc6-4454-9fed-c4c1101cd91e" targetNamespace="http://schemas.microsoft.com/office/2006/metadata/properties" ma:root="true" ma:fieldsID="16fed8a8db93d9a6be01919f2106690d" ns2:_="" ns3:_="">
    <xsd:import namespace="7d78a476-1b20-47e1-9f28-a0463d982859"/>
    <xsd:import namespace="45b891f6-ffc6-4454-9fed-c4c1101cd91e"/>
    <xsd:element name="properties">
      <xsd:complexType>
        <xsd:sequence>
          <xsd:element name="documentManagement">
            <xsd:complexType>
              <xsd:all>
                <xsd:element ref="ns2:R_x00e9_f_x00e9_rence" minOccurs="0"/>
                <xsd:element ref="ns3:TypeNexter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7d78a476-1b20-47e1-9f28-a0463d982859" elementFormDefault="qualified">
    <xsd:import namespace="http://schemas.microsoft.com/office/2006/documentManagement/types"/>
    <xsd:element name="R_x00e9_f_x00e9_rence" ma:index="2" nillable="true" ma:displayName="Référence" ma:default="" ma:internalName="R_x00e9_f_x00e9_rence">
      <xsd:simpleType>
        <xsd:restriction base="dms:Text">
          <xsd:maxLength value="255"/>
        </xsd:restriction>
      </xsd:simpleType>
    </xsd:element>
  </xsd:schema>
  <xsd:schema xmlns:xsd="http://www.w3.org/2001/XMLSchema" xmlns:dms="http://schemas.microsoft.com/office/2006/documentManagement/types" targetNamespace="45b891f6-ffc6-4454-9fed-c4c1101cd91e" elementFormDefault="qualified">
    <xsd:import namespace="http://schemas.microsoft.com/office/2006/documentManagement/types"/>
    <xsd:element name="TypeNexter" ma:index="9" ma:displayName="Type - Nexter" ma:format="Dropdown" ma:internalName="TypeNexter">
      <xsd:simpleType>
        <xsd:restriction base="dms:Choice">
          <xsd:enumeration value="Aucun"/>
          <xsd:enumeration value="Fiches"/>
          <xsd:enumeration value="Imprimés"/>
          <xsd:enumeration value="Outils"/>
          <xsd:enumeration value="Instruction"/>
          <xsd:enumeration value="Manuel Qualité"/>
          <xsd:enumeration value="Note d’organisation"/>
          <xsd:enumeration value="Organigramme"/>
          <xsd:enumeration value="Présentation"/>
          <xsd:enumeration value="Procédure"/>
          <xsd:enumeration value="Référentiels"/>
          <xsd:enumeration value="Recueil"/>
          <xsd:enumeration value="Standard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Type de contenu" ma:readOnly="true"/>
        <xsd:element ref="dc:title" minOccurs="0" maxOccurs="1" ma:index="1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LongProperties xmlns="http://schemas.microsoft.com/office/2006/metadata/longProperties"/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_x00e9_f_x00e9_rence xmlns="7d78a476-1b20-47e1-9f28-a0463d982859" xsi:nil="true"/>
    <TypeNexter xmlns="45b891f6-ffc6-4454-9fed-c4c1101cd91e">Aucun</TypeNexter>
  </documentManagement>
</p:properties>
</file>

<file path=customXml/itemProps1.xml><?xml version="1.0" encoding="utf-8"?>
<ds:datastoreItem xmlns:ds="http://schemas.openxmlformats.org/officeDocument/2006/customXml" ds:itemID="{CEA4E0CC-5F19-4CAE-A46C-D8FC16C5673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177839B-58FD-400D-B364-ADDF754BCD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d78a476-1b20-47e1-9f28-a0463d982859"/>
    <ds:schemaRef ds:uri="45b891f6-ffc6-4454-9fed-c4c1101cd91e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71FD060E-FF56-4ECA-AE05-121CF9FF230B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9A306031-6711-41ED-83A7-D3565E37AF70}">
  <ds:schemaRefs>
    <ds:schemaRef ds:uri="http://schemas.microsoft.com/office/2006/documentManagement/types"/>
    <ds:schemaRef ds:uri="http://purl.org/dc/elements/1.1/"/>
    <ds:schemaRef ds:uri="7d78a476-1b20-47e1-9f28-a0463d982859"/>
    <ds:schemaRef ds:uri="45b891f6-ffc6-4454-9fed-c4c1101cd91e"/>
    <ds:schemaRef ds:uri="http://schemas.openxmlformats.org/package/2006/metadata/core-properties"/>
    <ds:schemaRef ds:uri="http://purl.org/dc/terms/"/>
    <ds:schemaRef ds:uri="http://purl.org/dc/dcmitype/"/>
    <ds:schemaRef ds:uri="http://schemas.microsoft.com/office/2006/metadata/properties"/>
    <ds:schemaRef ds:uri="http://www.w3.org/XML/1998/namespace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954</TotalTime>
  <Words>290</Words>
  <Application>Microsoft Office PowerPoint</Application>
  <PresentationFormat>On-screen Show (4:3)</PresentationFormat>
  <Paragraphs>88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Thème Office</vt:lpstr>
      <vt:lpstr>Présentation de l’outils de gestion des adhérents: Galette</vt:lpstr>
      <vt:lpstr>Sommaire</vt:lpstr>
      <vt:lpstr>1. Documents de référence</vt:lpstr>
      <vt:lpstr>2. Intro</vt:lpstr>
      <vt:lpstr>3. Fonctionnalités de Galette</vt:lpstr>
      <vt:lpstr>4. Fonctionnalités du plugin Subscription</vt:lpstr>
      <vt:lpstr>4. Profils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Clémence Epitalon</dc:creator>
  <cp:lastModifiedBy>Amaury</cp:lastModifiedBy>
  <cp:revision>139</cp:revision>
  <dcterms:created xsi:type="dcterms:W3CDTF">2013-02-20T20:54:12Z</dcterms:created>
  <dcterms:modified xsi:type="dcterms:W3CDTF">2014-07-22T20:21:19Z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</Properties>
</file>