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75" r:id="rId5"/>
    <p:sldId id="263" r:id="rId6"/>
    <p:sldId id="270" r:id="rId7"/>
    <p:sldId id="276" r:id="rId8"/>
    <p:sldId id="266" r:id="rId9"/>
    <p:sldId id="259" r:id="rId10"/>
    <p:sldId id="264" r:id="rId11"/>
    <p:sldId id="267" r:id="rId12"/>
    <p:sldId id="268" r:id="rId13"/>
    <p:sldId id="265" r:id="rId14"/>
    <p:sldId id="277" r:id="rId15"/>
    <p:sldId id="273" r:id="rId16"/>
    <p:sldId id="272" r:id="rId17"/>
    <p:sldId id="274" r:id="rId1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>
      <p:cViewPr varScale="1">
        <p:scale>
          <a:sx n="114" d="100"/>
          <a:sy n="114" d="100"/>
        </p:scale>
        <p:origin x="504" y="96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 rtlCol="0"/>
        <a:lstStyle/>
        <a:p>
          <a:pPr rtl="0"/>
          <a:endParaRPr lang="en-US"/>
        </a:p>
      </dgm:t>
    </dgm:pt>
    <dgm:pt modelId="{8EBA43C8-9012-4EA0-B106-6FE159AD46CF}">
      <dgm:prSet phldrT="[Text]"/>
      <dgm:spPr/>
      <dgm:t>
        <a:bodyPr rtlCol="0"/>
        <a:lstStyle/>
        <a:p>
          <a:pPr rtl="0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游戏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 rtlCol="0"/>
        <a:lstStyle/>
        <a:p>
          <a:pPr rtl="0"/>
          <a:endParaRPr lang="en-US"/>
        </a:p>
      </dgm:t>
    </dgm:pt>
    <dgm:pt modelId="{D145ACA9-EADF-427B-B057-A3789CC70F81}" type="sibTrans" cxnId="{2DD76791-EEE3-404F-A5FD-E3CCAA3838FA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 custT="1"/>
      <dgm:spPr/>
      <dgm:t>
        <a:bodyPr rtlCol="0"/>
        <a:lstStyle/>
        <a:p>
          <a:pPr rtl="0"/>
          <a:r>
            <a: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rPr>
            <a:t>Trinity</a:t>
          </a:r>
          <a:r>
            <a: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rPr>
            <a:t>网络信息网络</a:t>
          </a:r>
          <a:endParaRPr lang="zh-cn" sz="15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 rtlCol="0"/>
        <a:lstStyle/>
        <a:p>
          <a:pPr rtl="0"/>
          <a:endParaRPr lang="en-US"/>
        </a:p>
      </dgm:t>
    </dgm:pt>
    <dgm:pt modelId="{28B2834F-F48A-4E43-9FFE-28646D0A4772}" type="sibTrans" cxnId="{6C521F0C-E7C7-49CB-BBCF-E50952C8A103}">
      <dgm:prSet/>
      <dgm:spPr/>
      <dgm:t>
        <a:bodyPr rtlCol="0"/>
        <a:lstStyle/>
        <a:p>
          <a:pPr rtl="0"/>
          <a:endParaRPr lang="en-US"/>
        </a:p>
      </dgm:t>
    </dgm:pt>
    <dgm:pt modelId="{82641D75-9AAE-4A95-A785-B579F086A951}">
      <dgm:prSet phldrT="[Text]"/>
      <dgm:spPr/>
      <dgm:t>
        <a:bodyPr rtlCol="0"/>
        <a:lstStyle/>
        <a:p>
          <a:pPr rtl="0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书城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 rtlCol="0"/>
        <a:lstStyle/>
        <a:p>
          <a:pPr rtl="0"/>
          <a:endParaRPr lang="en-US"/>
        </a:p>
      </dgm:t>
    </dgm:pt>
    <dgm:pt modelId="{37AB307F-421F-4976-BC33-C87760AA27EE}" type="sibTrans" cxnId="{260696CA-DCBA-4021-8AB9-D203FEA3C305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 rtlCol="0"/>
        <a:lstStyle/>
        <a:p>
          <a:pPr rtl="0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电商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 rtlCol="0"/>
        <a:lstStyle/>
        <a:p>
          <a:pPr rtl="0"/>
          <a:endParaRPr lang="en-US"/>
        </a:p>
      </dgm:t>
    </dgm:pt>
    <dgm:pt modelId="{CB1BA7E0-042C-43AE-8BAA-00CD48E7B9DE}" type="sibTrans" cxnId="{2CBFA67F-1C24-44FA-9103-45001007CC71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 rtlCol="0"/>
        <a:lstStyle/>
        <a:p>
          <a:pPr rtl="0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电子跟踪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 rtlCol="0"/>
        <a:lstStyle/>
        <a:p>
          <a:pPr rtl="0"/>
          <a:endParaRPr lang="en-US"/>
        </a:p>
      </dgm:t>
    </dgm:pt>
    <dgm:pt modelId="{163C7DFC-4527-47BF-B087-0E294A8FBDC1}" type="sibTrans" cxnId="{046EE6C8-6533-4DC3-AC55-CB490BF1FD4E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</dgm:pt>
  </dgm:ptLst>
  <dgm:cxnLst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 rtlCol="0"/>
        <a:lstStyle/>
        <a:p>
          <a:pPr rtl="0"/>
          <a:endParaRPr lang="en-US"/>
        </a:p>
      </dgm:t>
    </dgm:pt>
    <dgm:pt modelId="{CD789EEF-4B5E-43DD-B856-0213893032FF}">
      <dgm:prSet phldrT="[Text]"/>
      <dgm:spPr/>
      <dgm:t>
        <a:bodyPr rtlCol="0"/>
        <a:lstStyle/>
        <a:p>
          <a:pPr rtl="0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区块链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行业和技术市场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 rtlCol="0"/>
        <a:lstStyle/>
        <a:p>
          <a:pPr rtl="0"/>
          <a:endParaRPr lang="en-US"/>
        </a:p>
      </dgm:t>
    </dgm:pt>
    <dgm:pt modelId="{28B2834F-F48A-4E43-9FFE-28646D0A4772}" type="sibTrans" cxnId="{6C521F0C-E7C7-49CB-BBCF-E50952C8A103}">
      <dgm:prSet/>
      <dgm:spPr/>
      <dgm:t>
        <a:bodyPr rtlCol="0"/>
        <a:lstStyle/>
        <a:p>
          <a:pPr rtl="0"/>
          <a:endParaRPr lang="en-US"/>
        </a:p>
      </dgm:t>
    </dgm:pt>
    <dgm:pt modelId="{73944C55-B574-4912-B6D4-96704765C5DA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 rtlCol="0"/>
        <a:lstStyle/>
        <a:p>
          <a:pPr rtl="0"/>
          <a:endParaRPr lang="en-US"/>
        </a:p>
      </dgm:t>
    </dgm:pt>
    <dgm:pt modelId="{EA3F9B71-30C2-492E-9E0D-5C84A662F1B5}" type="sibTrans" cxnId="{8D360C82-0AC0-43F0-975A-3659E81DC079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B2B服务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 rtlCol="0"/>
        <a:lstStyle/>
        <a:p>
          <a:pPr rtl="0"/>
          <a:endParaRPr lang="en-US"/>
        </a:p>
      </dgm:t>
    </dgm:pt>
    <dgm:pt modelId="{EAA65136-0586-4A18-8E15-B49CA4E3CBD5}" type="sibTrans" cxnId="{954B0F19-7460-4C03-BD49-EC2E19DE47AE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 rtlCol="0"/>
        <a:lstStyle/>
        <a:p>
          <a:pPr rtl="0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安全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 rtlCol="0"/>
        <a:lstStyle/>
        <a:p>
          <a:pPr rtl="0"/>
          <a:endParaRPr lang="en-US"/>
        </a:p>
      </dgm:t>
    </dgm:pt>
    <dgm:pt modelId="{307D811D-5444-4AA7-9B96-1D0EAD280298}" type="sibTrans" cxnId="{61C6190C-8806-43E0-948E-D75F8CB9111E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媒体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 rtlCol="0"/>
        <a:lstStyle/>
        <a:p>
          <a:pPr rtl="0"/>
          <a:endParaRPr lang="en-US"/>
        </a:p>
      </dgm:t>
    </dgm:pt>
    <dgm:pt modelId="{7259A812-0082-4ED4-99CB-FC40BD4FF4CF}" type="sibTrans" cxnId="{1D015BDF-9549-43E2-8256-4221F01FAF1B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贸易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 rtlCol="0"/>
        <a:lstStyle/>
        <a:p>
          <a:pPr rtl="0"/>
          <a:endParaRPr lang="en-US"/>
        </a:p>
      </dgm:t>
    </dgm:pt>
    <dgm:pt modelId="{AF992532-F1C5-49FB-97CF-BBDE63990D2E}" type="sibTrans" cxnId="{C888B978-9E66-44C3-84F1-6B8B31A3D48E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</dgm:pt>
  </dgm:ptLst>
  <dgm:cxnLst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 rtlCol="0"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虚拟资产管理策略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 rtlCol="0"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zh-CN" altLang="en-US" b="0" i="0" u="none" strike="noStrike" cap="none" normalizeH="0" dirty="0">
              <a:ln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区块链产品应用推广</a:t>
          </a:r>
          <a:endParaRPr lang="zh-cn" b="0" i="0" u="none" strike="noStrike" cap="none" normalizeH="0" dirty="0">
            <a:ln/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 rtlCol="0"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zh-CN" altLang="en-US" b="0" i="0" u="none" strike="noStrike" cap="none" normalizeH="0" dirty="0">
              <a:ln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链下产品支付支持</a:t>
          </a:r>
          <a:endParaRPr lang="zh-cn" b="0" i="0" u="none" strike="noStrike" cap="none" normalizeH="0" dirty="0">
            <a:ln/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3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3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06F4EF9-1170-4ED5-827E-B7E1163A9960}" type="pres">
      <dgm:prSet presAssocID="{3F365547-0919-4C94-A54E-69A7DF73309A}" presName="circ3" presStyleLbl="vennNode1" presStyleIdx="2" presStyleCnt="3"/>
      <dgm:spPr/>
    </dgm:pt>
    <dgm:pt modelId="{C4E780B3-A895-4DA8-B2EC-9DC42A04EEFF}" type="pres">
      <dgm:prSet presAssocID="{3F365547-0919-4C94-A54E-69A7DF73309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56CE862C-A66E-4A97-99BE-FD906DFF9ACE}" type="presOf" srcId="{3F365547-0919-4C94-A54E-69A7DF73309A}" destId="{C4E780B3-A895-4DA8-B2EC-9DC42A04EEFF}" srcOrd="1" destOrd="0" presId="urn:microsoft.com/office/officeart/2005/8/layout/venn1"/>
    <dgm:cxn modelId="{0FBA7D36-4A19-459D-8DE1-94836224200A}" srcId="{94425BE1-5216-4905-BFA8-3A50E745A0F1}" destId="{3F365547-0919-4C94-A54E-69A7DF73309A}" srcOrd="2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8512AAE8-5A12-4784-B633-0048AD7BA03C}" type="presOf" srcId="{3F365547-0919-4C94-A54E-69A7DF73309A}" destId="{906F4EF9-1170-4ED5-827E-B7E1163A9960}" srcOrd="0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0F0C8A32-A42C-42E2-A237-06884DCCC727}" type="presParOf" srcId="{2EC7B525-8CD9-45FA-8836-339D46FDD2A6}" destId="{906F4EF9-1170-4ED5-827E-B7E1163A9960}" srcOrd="4" destOrd="0" presId="urn:microsoft.com/office/officeart/2005/8/layout/venn1"/>
    <dgm:cxn modelId="{B5F6D424-BB74-4038-82AE-C8175E8F76EF}" type="presParOf" srcId="{2EC7B525-8CD9-45FA-8836-339D46FDD2A6}" destId="{C4E780B3-A895-4DA8-B2EC-9DC42A04EEF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Trinity</a:t>
          </a: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网络信息网络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游戏</a:t>
          </a:r>
          <a:endParaRPr lang="zh-cn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书城</a:t>
          </a:r>
          <a:endParaRPr lang="zh-cn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电商</a:t>
          </a:r>
          <a:endParaRPr lang="zh-cn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电子跟踪</a:t>
          </a:r>
          <a:endParaRPr lang="zh-cn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9000" y="2116703"/>
        <a:ext cx="567193" cy="567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区块链</a:t>
          </a:r>
          <a:r>
            <a:rPr 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行业和技术市场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媒体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安全</a:t>
          </a:r>
          <a:endParaRPr lang="zh-cn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贸易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B2B服务</a:t>
          </a:r>
        </a:p>
      </dsp:txBody>
      <dsp:txXfrm>
        <a:off x="122707" y="1789332"/>
        <a:ext cx="588742" cy="588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257299" y="52387"/>
          <a:ext cx="2514600" cy="251460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marR="0" lvl="0" indent="0" algn="ctr" defTabSz="10223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zh-CN" altLang="en-US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虚拟资产管理策略</a:t>
          </a: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2579" y="492442"/>
        <a:ext cx="1844040" cy="1131570"/>
      </dsp:txXfrm>
    </dsp:sp>
    <dsp:sp modelId="{27C9E895-11CE-41C6-ACB6-0B7DF2E7BF75}">
      <dsp:nvSpPr>
        <dsp:cNvPr id="0" name=""/>
        <dsp:cNvSpPr/>
      </dsp:nvSpPr>
      <dsp:spPr>
        <a:xfrm>
          <a:off x="2164651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marR="0" lvl="0" indent="0" algn="ctr" defTabSz="10223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zh-CN" altLang="en-US" sz="2300" b="0" i="0" u="none" strike="noStrike" kern="1200" cap="none" normalizeH="0" dirty="0">
              <a:ln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区块链产品应用推广</a:t>
          </a:r>
          <a:endParaRPr lang="zh-cn" sz="2300" b="0" i="0" u="none" strike="noStrike" kern="1200" cap="none" normalizeH="0" dirty="0">
            <a:ln/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3700" y="2273617"/>
        <a:ext cx="1508760" cy="1383030"/>
      </dsp:txXfrm>
    </dsp:sp>
    <dsp:sp modelId="{906F4EF9-1170-4ED5-827E-B7E1163A9960}">
      <dsp:nvSpPr>
        <dsp:cNvPr id="0" name=""/>
        <dsp:cNvSpPr/>
      </dsp:nvSpPr>
      <dsp:spPr>
        <a:xfrm>
          <a:off x="349948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marR="0" lvl="0" indent="0" algn="ctr" defTabSz="10223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zh-CN" altLang="en-US" sz="2300" b="0" i="0" u="none" strike="noStrike" kern="1200" cap="none" normalizeH="0" dirty="0">
              <a:ln/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链下产品支付支持</a:t>
          </a:r>
          <a:endParaRPr lang="zh-cn" sz="2300" b="0" i="0" u="none" strike="noStrike" kern="1200" cap="none" normalizeH="0" dirty="0">
            <a:ln/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6739" y="2273617"/>
        <a:ext cx="1508760" cy="1383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080BC8-80B1-4951-87F5-3FB996FD2B6E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2018年3月12日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DC4D07D-9A2E-40FC-8C4F-6D09C07EB1E6}" type="datetime2">
              <a:rPr lang="zh-CN" altLang="en-US" smtClean="0"/>
              <a:pPr/>
              <a:t>2018年3月12日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FB91549-43BF-425A-AF25-75262019208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911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39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189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942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96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81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48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02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02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29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31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782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92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59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89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长方形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9151E1-A7E4-4E2F-A9B6-DD86679A9F4F}" type="datetime2">
              <a:rPr lang="zh-CN" altLang="en-US" smtClean="0"/>
              <a:pPr/>
              <a:t>2018年3月12日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83FB05-3DB4-4F92-A117-40CA5D64E620}" type="datetime2">
              <a:rPr lang="zh-CN" altLang="en-US" smtClean="0"/>
              <a:t>2018年3月12日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06060D-9551-4EEF-94C9-DFFC65B261B2}" type="datetime2">
              <a:rPr lang="zh-CN" altLang="en-US" smtClean="0"/>
              <a:t>2018年3月12日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dirty="0"/>
              <a:t>单击此处编辑母</a:t>
            </a:r>
            <a:r>
              <a:rPr lang="zh-CN" altLang="en-US" noProof="0" dirty="0"/>
              <a:t>版文本样</a:t>
            </a:r>
            <a:r>
              <a:rPr lang="zh-cn" dirty="0"/>
              <a:t>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D247C-663D-4E35-A1D9-2DEEB5A42319}" type="datetime2">
              <a:rPr lang="zh-CN" altLang="en-US" smtClean="0"/>
              <a:t>2018年3月12日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31C2DF-FBA2-482B-9443-808972533292}" type="datetime2">
              <a:rPr lang="zh-CN" altLang="en-US" smtClean="0"/>
              <a:t>2018年3月12日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8E916A-E0E0-4E31-94E3-4789C7B2066D}" type="datetime2">
              <a:rPr lang="zh-CN" altLang="en-US" smtClean="0"/>
              <a:t>2018年3月12日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BEBD70-0E90-4420-98B5-1FD9F954264D}" type="datetime2">
              <a:rPr lang="zh-CN" altLang="en-US" smtClean="0"/>
              <a:t>2018年3月12日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88F55-3F31-4EEE-95D8-0B228F931087}" type="datetime2">
              <a:rPr lang="zh-CN" altLang="en-US" smtClean="0"/>
              <a:t>2018年3月12日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048D5-5A44-4E10-8007-9DACD4C8DC9F}" type="datetime2">
              <a:rPr lang="zh-CN" altLang="en-US" smtClean="0"/>
              <a:t>2018年3月12日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885504-3C29-47AC-BF96-96F7E8D0E784}" type="datetime2">
              <a:rPr lang="zh-CN" altLang="en-US" smtClean="0"/>
              <a:t>2018年3月12日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58B1C-EB7C-4D20-9460-38374FF08D68}" type="datetime2">
              <a:rPr lang="zh-CN" altLang="en-US" smtClean="0"/>
              <a:t>2018年3月12日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FF09B9-FCA8-41D0-8E02-15AEE8137290}" type="datetime2">
              <a:rPr lang="zh-CN" altLang="en-US" smtClean="0"/>
              <a:t>2018年3月12日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5950" indent="-28575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96696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80744" indent="-283464" algn="l" defTabSz="914400" rtl="0" eaLnBrk="1" latinLnBrk="0" hangingPunct="1">
        <a:lnSpc>
          <a:spcPct val="10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64792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nity-project/trinity/blob/master/doc/Trinity_Beta_User_Guide_V0.1_zh_cn.m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&#23433;&#35013;nodejs@6.11.4&#65292;npm@3.5.2&#65292;express@4.16.2&#65292;ejs@2.5.7&#65292;serve-favicon@2.4.5" TargetMode="External"/><Relationship Id="rId4" Type="http://schemas.openxmlformats.org/officeDocument/2006/relationships/hyperlink" Target="https://github.com/trinity-project/trinity/blob/master/doc/Trinity_Beta_User_Guide_V0.1_en_us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609601"/>
            <a:ext cx="3962400" cy="4038600"/>
          </a:xfrm>
        </p:spPr>
        <p:txBody>
          <a:bodyPr rtlCol="0"/>
          <a:lstStyle/>
          <a:p>
            <a:r>
              <a:rPr lang="en-US" dirty="0">
                <a:solidFill>
                  <a:schemeClr val="tx1"/>
                </a:solidFill>
              </a:rPr>
              <a:t>NEO Competition Over Trinity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4800600"/>
            <a:ext cx="3962400" cy="838200"/>
          </a:xfrm>
        </p:spPr>
        <p:txBody>
          <a:bodyPr rtlCol="0">
            <a:normAutofit/>
          </a:bodyPr>
          <a:lstStyle/>
          <a:p>
            <a:r>
              <a:rPr lang="zh-CN" altLang="en-US" sz="2000" dirty="0"/>
              <a:t>参赛作品：视频网站计费模拟产品案例</a:t>
            </a:r>
            <a:endParaRPr lang="en-US" altLang="zh-CN" sz="20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5D37D28B-CEAC-4151-BB39-D341CC1D08D7}"/>
              </a:ext>
            </a:extLst>
          </p:cNvPr>
          <p:cNvSpPr txBox="1">
            <a:spLocks/>
          </p:cNvSpPr>
          <p:nvPr/>
        </p:nvSpPr>
        <p:spPr>
          <a:xfrm>
            <a:off x="608013" y="5641595"/>
            <a:ext cx="3962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Corbe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rbe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/>
          </a:p>
          <a:p>
            <a:r>
              <a:rPr lang="en-US" altLang="zh-CN" sz="2000" dirty="0"/>
              <a:t>                         TRINITY GROUP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战略目标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685800"/>
            <a:ext cx="7543799" cy="4191000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v"/>
            </a:pPr>
            <a:r>
              <a:rPr lang="zh-CN" altLang="en-US" dirty="0"/>
              <a:t>产品战略：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建设链下信息高速公路，提供优质服务。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根据用户需求，提供定制化服务。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提供多资产兑换。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实现用户资产自我管理。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作品演示及操作步骤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zh-CN" altLang="en-US" sz="1800" dirty="0"/>
              <a:t>前置假设条件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/>
              <a:t>某视频提供商网站已经注册完成，并提供钱包地址（用户名：</a:t>
            </a:r>
            <a:r>
              <a:rPr lang="en-US" altLang="zh-CN" sz="1400" dirty="0" err="1"/>
              <a:t>demo_provider</a:t>
            </a:r>
            <a:r>
              <a:rPr lang="en-US" altLang="zh-CN" sz="1400" dirty="0"/>
              <a:t>.</a:t>
            </a:r>
            <a:r>
              <a:rPr lang="zh-CN" altLang="en-US" sz="1400" dirty="0"/>
              <a:t>）。</a:t>
            </a:r>
            <a:endParaRPr lang="en-US" altLang="zh-CN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/>
              <a:t>用户已经在视频提供商服务网站注册成功（用户名：</a:t>
            </a:r>
            <a:r>
              <a:rPr lang="en-US" altLang="zh-CN" sz="1400" dirty="0" err="1"/>
              <a:t>demo_user</a:t>
            </a:r>
            <a:r>
              <a:rPr lang="zh-CN" altLang="en-US" sz="1400" dirty="0"/>
              <a:t>）。</a:t>
            </a:r>
            <a:endParaRPr lang="en-US" altLang="zh-CN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/>
              <a:t>假定打开网页时，用户已经登陆（登陆动作将触发创建状态通道的动作）。</a:t>
            </a:r>
            <a:endParaRPr lang="en-US" altLang="zh-CN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 dirty="0"/>
              <a:t>Trinity</a:t>
            </a:r>
            <a:r>
              <a:rPr lang="zh-CN" altLang="en-US" sz="1400" dirty="0"/>
              <a:t>各个节点已经正常工作，详细步骤可参考下列链接：</a:t>
            </a:r>
            <a:endParaRPr lang="en-US" altLang="zh-CN" sz="1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sz="1000" dirty="0"/>
              <a:t>中文版：</a:t>
            </a:r>
            <a:r>
              <a:rPr lang="en-US" altLang="zh-CN" sz="1000" dirty="0">
                <a:hlinkClick r:id="rId3"/>
              </a:rPr>
              <a:t>https://github.com/trinity-project/trinity/blob/master/doc/Trinity_Beta_User_Guide_V0.1_zh_cn.md</a:t>
            </a:r>
            <a:endParaRPr lang="en-US" altLang="zh-CN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sz="1000" dirty="0"/>
              <a:t>英文版：</a:t>
            </a:r>
            <a:r>
              <a:rPr lang="en-US" altLang="zh-CN" sz="1000" dirty="0">
                <a:hlinkClick r:id="rId4"/>
              </a:rPr>
              <a:t>https://github.com/trinity-project/trinity/blob/master/doc/Trinity_Beta_User_Guide_V0.1_en_us.md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1800" dirty="0"/>
              <a:t>环境准备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/>
              <a:t>运行环境：</a:t>
            </a:r>
            <a:r>
              <a:rPr lang="en-US" altLang="zh-CN" sz="1400" dirty="0"/>
              <a:t>ubuntu 1604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/>
              <a:t>启动</a:t>
            </a:r>
            <a:r>
              <a:rPr lang="en-US" altLang="zh-CN" sz="1400" dirty="0"/>
              <a:t>Trinity </a:t>
            </a:r>
            <a:r>
              <a:rPr lang="en-US" altLang="zh-CN" sz="1400" dirty="0" err="1"/>
              <a:t>sNODE</a:t>
            </a:r>
            <a:r>
              <a:rPr lang="zh-CN" altLang="en-US" sz="1400" dirty="0"/>
              <a:t>和</a:t>
            </a:r>
            <a:r>
              <a:rPr lang="en-US" altLang="zh-CN" sz="1400" dirty="0"/>
              <a:t>monitor</a:t>
            </a:r>
            <a:r>
              <a:rPr lang="zh-CN" altLang="en-US" sz="1400" dirty="0"/>
              <a:t>应用。（代码可在</a:t>
            </a:r>
            <a:r>
              <a:rPr lang="en-US" altLang="zh-CN" sz="1400" dirty="0"/>
              <a:t>trinity</a:t>
            </a:r>
            <a:r>
              <a:rPr lang="zh-CN" altLang="en-US" sz="1400" dirty="0"/>
              <a:t>官网上</a:t>
            </a:r>
            <a:r>
              <a:rPr lang="en-US" altLang="zh-CN" sz="1400" dirty="0"/>
              <a:t>clone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hlinkClick r:id="rId5"/>
              </a:rPr>
              <a:t>安装</a:t>
            </a:r>
            <a:r>
              <a:rPr lang="en-US" altLang="zh-CN" sz="1400" dirty="0">
                <a:hlinkClick r:id="rId5"/>
              </a:rPr>
              <a:t>nodejs@6.11.4</a:t>
            </a:r>
            <a:r>
              <a:rPr lang="zh-CN" altLang="en-US" sz="1400" dirty="0">
                <a:hlinkClick r:id="rId5"/>
              </a:rPr>
              <a:t>，</a:t>
            </a:r>
            <a:r>
              <a:rPr lang="en-US" altLang="zh-CN" sz="1400" dirty="0">
                <a:hlinkClick r:id="rId5"/>
              </a:rPr>
              <a:t>npm@3.5.2</a:t>
            </a:r>
            <a:r>
              <a:rPr lang="zh-CN" altLang="en-US" sz="1400" dirty="0">
                <a:hlinkClick r:id="rId5"/>
              </a:rPr>
              <a:t>，</a:t>
            </a:r>
            <a:r>
              <a:rPr lang="en-US" altLang="zh-CN" sz="1400" dirty="0">
                <a:hlinkClick r:id="rId5"/>
              </a:rPr>
              <a:t>express@4.16.2</a:t>
            </a:r>
            <a:r>
              <a:rPr lang="zh-CN" altLang="en-US" sz="1400" dirty="0">
                <a:hlinkClick r:id="rId5"/>
              </a:rPr>
              <a:t>，</a:t>
            </a:r>
            <a:r>
              <a:rPr lang="en-US" altLang="zh-CN" sz="1400" dirty="0">
                <a:hlinkClick r:id="rId5"/>
              </a:rPr>
              <a:t>ejs@2.5.7</a:t>
            </a:r>
            <a:r>
              <a:rPr lang="zh-CN" altLang="en-US" sz="1400" dirty="0">
                <a:hlinkClick r:id="rId5"/>
              </a:rPr>
              <a:t>，</a:t>
            </a:r>
            <a:r>
              <a:rPr lang="en-US" altLang="zh-CN" sz="1400" dirty="0">
                <a:hlinkClick r:id="rId5"/>
              </a:rPr>
              <a:t>serve-favicon@2.4.5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/>
              <a:t>下载代码，解压后，进入到</a:t>
            </a:r>
            <a:r>
              <a:rPr lang="en-US" altLang="zh-CN" sz="1400" dirty="0" err="1"/>
              <a:t>neocompetition</a:t>
            </a:r>
            <a:r>
              <a:rPr lang="zh-CN" altLang="en-US" sz="1400" dirty="0"/>
              <a:t>目录下，运行命令“</a:t>
            </a:r>
            <a:r>
              <a:rPr lang="en-US" altLang="zh-CN" sz="1400" dirty="0" err="1"/>
              <a:t>npm</a:t>
            </a:r>
            <a:r>
              <a:rPr lang="en-US" altLang="zh-CN" sz="1400" dirty="0"/>
              <a:t> start</a:t>
            </a:r>
            <a:r>
              <a:rPr lang="zh-CN" altLang="en-US" sz="1400" dirty="0"/>
              <a:t>”。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1800" dirty="0"/>
              <a:t>演示内容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/>
              <a:t>演示线下小额转账。</a:t>
            </a:r>
            <a:endParaRPr lang="en-US" altLang="zh-CN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/>
              <a:t>演示账目结算成功。</a:t>
            </a:r>
            <a:endParaRPr lang="en-US" altLang="zh-CN" sz="1400" dirty="0"/>
          </a:p>
          <a:p>
            <a:pPr rtl="0">
              <a:buFont typeface="Wingdings" panose="05000000000000000000" pitchFamily="2" charset="2"/>
              <a:buChar char="v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08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作品演示及操作步骤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zh-CN" altLang="en-US" sz="2400" dirty="0"/>
              <a:t>操作步骤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访问</a:t>
            </a:r>
            <a:r>
              <a:rPr lang="en-US" altLang="zh-CN" sz="1800" dirty="0"/>
              <a:t>http://localhost:3000</a:t>
            </a:r>
            <a:r>
              <a:rPr lang="zh-CN" altLang="en-US" sz="1800" dirty="0"/>
              <a:t>，打开演示视频提供商页面。依次显示下列提示框：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200" dirty="0"/>
              <a:t>成功注册</a:t>
            </a:r>
            <a:r>
              <a:rPr lang="en-US" altLang="zh-CN" sz="1200" dirty="0" err="1"/>
              <a:t>demo_user</a:t>
            </a:r>
            <a:r>
              <a:rPr lang="zh-CN" altLang="en-US" sz="1200" dirty="0"/>
              <a:t>的钱包地址。</a:t>
            </a:r>
            <a:r>
              <a:rPr lang="zh-CN" altLang="en-US" sz="1200" dirty="0">
                <a:hlinkClick r:id="rId3" action="ppaction://hlinksldjump"/>
              </a:rPr>
              <a:t>附录</a:t>
            </a:r>
            <a:r>
              <a:rPr lang="en-US" altLang="zh-CN" sz="1200" dirty="0">
                <a:hlinkClick r:id="rId3" action="ppaction://hlinksldjump"/>
              </a:rPr>
              <a:t>-A 1.</a:t>
            </a:r>
            <a:r>
              <a:rPr lang="zh-CN" altLang="en-US" sz="1200" dirty="0">
                <a:hlinkClick r:id="rId3" action="ppaction://hlinksldjump"/>
              </a:rPr>
              <a:t>成功注册</a:t>
            </a:r>
            <a:r>
              <a:rPr lang="en-US" altLang="zh-CN" sz="1200" dirty="0" err="1">
                <a:hlinkClick r:id="rId3" action="ppaction://hlinksldjump"/>
              </a:rPr>
              <a:t>demo_user</a:t>
            </a:r>
            <a:r>
              <a:rPr lang="zh-CN" altLang="en-US" sz="1200" dirty="0">
                <a:hlinkClick r:id="rId3" action="ppaction://hlinksldjump"/>
              </a:rPr>
              <a:t>的钱包地址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200" dirty="0"/>
              <a:t>成功注册</a:t>
            </a:r>
            <a:r>
              <a:rPr lang="en-US" altLang="zh-CN" sz="1200" dirty="0" err="1"/>
              <a:t>demo_provider</a:t>
            </a:r>
            <a:r>
              <a:rPr lang="zh-CN" altLang="en-US" sz="1200" dirty="0"/>
              <a:t>的钱包地址。</a:t>
            </a:r>
            <a:r>
              <a:rPr lang="zh-CN" altLang="en-US" sz="1200" dirty="0">
                <a:hlinkClick r:id="rId4" action="ppaction://hlinksldjump"/>
              </a:rPr>
              <a:t>附录</a:t>
            </a:r>
            <a:r>
              <a:rPr lang="en-US" altLang="zh-CN" sz="1200" dirty="0">
                <a:hlinkClick r:id="rId4" action="ppaction://hlinksldjump"/>
              </a:rPr>
              <a:t>-A 2.</a:t>
            </a:r>
            <a:r>
              <a:rPr lang="zh-CN" altLang="en-US" sz="1200" dirty="0">
                <a:hlinkClick r:id="rId4" action="ppaction://hlinksldjump"/>
              </a:rPr>
              <a:t>成功注册</a:t>
            </a:r>
            <a:r>
              <a:rPr lang="en-US" altLang="zh-CN" sz="1200" dirty="0" err="1">
                <a:hlinkClick r:id="rId4" action="ppaction://hlinksldjump"/>
              </a:rPr>
              <a:t>demo_provider</a:t>
            </a:r>
            <a:r>
              <a:rPr lang="zh-CN" altLang="en-US" sz="1200" dirty="0">
                <a:hlinkClick r:id="rId4" action="ppaction://hlinksldjump"/>
              </a:rPr>
              <a:t>的钱包地址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200" dirty="0"/>
              <a:t>成功建立</a:t>
            </a:r>
            <a:r>
              <a:rPr lang="en-US" altLang="zh-CN" sz="1200" dirty="0" err="1"/>
              <a:t>demo_user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demo_provider</a:t>
            </a:r>
            <a:r>
              <a:rPr lang="zh-CN" altLang="en-US" sz="1200" dirty="0"/>
              <a:t>之间的状态通道。</a:t>
            </a:r>
            <a:r>
              <a:rPr lang="zh-CN" altLang="en-US" sz="1200" dirty="0">
                <a:hlinkClick r:id="rId5" action="ppaction://hlinksldjump"/>
              </a:rPr>
              <a:t>附录</a:t>
            </a:r>
            <a:r>
              <a:rPr lang="en-US" altLang="zh-CN" sz="1200" dirty="0">
                <a:hlinkClick r:id="rId5" action="ppaction://hlinksldjump"/>
              </a:rPr>
              <a:t>-A 3.</a:t>
            </a:r>
            <a:r>
              <a:rPr lang="zh-CN" altLang="en-US" sz="1200" dirty="0">
                <a:hlinkClick r:id="rId5" action="ppaction://hlinksldjump"/>
              </a:rPr>
              <a:t>成功状态通道建立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点击播放开关，开始计算观看时长。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200" dirty="0"/>
              <a:t>备注：目前暂时使用“暂停”模拟关闭视频或者停止观看的用户操作，用以计算使用的费用，并且出发通道小额线下转账。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200" dirty="0"/>
              <a:t>结果验证：打开</a:t>
            </a:r>
            <a:r>
              <a:rPr lang="en-US" altLang="zh-CN" sz="1200" dirty="0"/>
              <a:t>trinity</a:t>
            </a:r>
            <a:r>
              <a:rPr lang="zh-CN" altLang="en-US" sz="1200" dirty="0"/>
              <a:t>的</a:t>
            </a:r>
            <a:r>
              <a:rPr lang="en-US" altLang="zh-CN" sz="1200" dirty="0"/>
              <a:t>web-wallet</a:t>
            </a:r>
            <a:r>
              <a:rPr lang="zh-CN" altLang="en-US" sz="1200" dirty="0"/>
              <a:t>， 查看钱包中的</a:t>
            </a:r>
            <a:r>
              <a:rPr lang="en-US" altLang="zh-CN" sz="1200" dirty="0"/>
              <a:t>balance</a:t>
            </a:r>
            <a:r>
              <a:rPr lang="zh-CN" altLang="en-US" sz="1200" dirty="0"/>
              <a:t>数目减少（如果没有交易，与钱包中</a:t>
            </a:r>
            <a:r>
              <a:rPr lang="en-US" altLang="zh-CN" sz="1200" dirty="0"/>
              <a:t>deposit</a:t>
            </a:r>
            <a:r>
              <a:rPr lang="zh-CN" altLang="en-US" sz="1200" dirty="0"/>
              <a:t>数目应该一致）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结算操作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200" dirty="0"/>
              <a:t>点击页面中右上角的</a:t>
            </a:r>
            <a:r>
              <a:rPr lang="en-US" altLang="zh-CN" sz="1200" dirty="0"/>
              <a:t>”sign out”</a:t>
            </a:r>
            <a:r>
              <a:rPr lang="zh-CN" altLang="en-US" sz="1200" dirty="0"/>
              <a:t>用于用户登出。触发结算账目的动作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200" dirty="0"/>
              <a:t>结果验证：打开</a:t>
            </a:r>
            <a:r>
              <a:rPr lang="en-US" altLang="zh-CN" sz="1200" dirty="0"/>
              <a:t>wallet</a:t>
            </a:r>
            <a:r>
              <a:rPr lang="zh-CN" altLang="en-US" sz="1200" dirty="0"/>
              <a:t>，会发现</a:t>
            </a:r>
            <a:r>
              <a:rPr lang="en-US" altLang="zh-CN" sz="1200" dirty="0"/>
              <a:t>channel</a:t>
            </a:r>
            <a:r>
              <a:rPr lang="zh-CN" altLang="en-US" sz="1200" dirty="0"/>
              <a:t>已经被删除，用户账户余额中减少相应的消费费用</a:t>
            </a:r>
            <a:endParaRPr lang="en-US" altLang="zh-CN" sz="1200" dirty="0"/>
          </a:p>
          <a:p>
            <a:pPr rtl="0">
              <a:buFont typeface="Wingdings" panose="05000000000000000000" pitchFamily="2" charset="2"/>
              <a:buChar char="v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7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联系信息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rtlCol="0"/>
          <a:lstStyle/>
          <a:p>
            <a:pPr rtl="0">
              <a:buFont typeface="Wingdings" panose="05000000000000000000" pitchFamily="2" charset="2"/>
              <a:buChar char="v"/>
            </a:pPr>
            <a:r>
              <a:rPr lang="zh-CN" altLang="en-US" dirty="0"/>
              <a:t>联系我们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组织：</a:t>
            </a:r>
            <a:r>
              <a:rPr lang="en-US" altLang="zh-CN" sz="1800" dirty="0"/>
              <a:t>Trinity Group</a:t>
            </a:r>
            <a:r>
              <a:rPr lang="zh-CN" altLang="en-US" sz="1800" dirty="0"/>
              <a:t>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代码</a:t>
            </a:r>
            <a:r>
              <a:rPr lang="en-US" altLang="zh-CN" sz="1800" dirty="0" err="1"/>
              <a:t>github</a:t>
            </a:r>
            <a:r>
              <a:rPr lang="zh-CN" altLang="en-US" sz="1800" dirty="0"/>
              <a:t>信息：</a:t>
            </a:r>
            <a:r>
              <a:rPr lang="en-US" altLang="zh-CN" sz="1800" dirty="0"/>
              <a:t>https://github.com/trinity-project/trinity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E7F36198-2E42-40A5-8F76-640AE8D747AB}"/>
              </a:ext>
            </a:extLst>
          </p:cNvPr>
          <p:cNvSpPr txBox="1">
            <a:spLocks/>
          </p:cNvSpPr>
          <p:nvPr/>
        </p:nvSpPr>
        <p:spPr>
          <a:xfrm>
            <a:off x="4951412" y="3124200"/>
            <a:ext cx="1752600" cy="9144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bg1"/>
                </a:solidFill>
              </a:rPr>
              <a:t>谢谢！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笑脸 6">
            <a:extLst>
              <a:ext uri="{FF2B5EF4-FFF2-40B4-BE49-F238E27FC236}">
                <a16:creationId xmlns:a16="http://schemas.microsoft.com/office/drawing/2014/main" id="{1296260B-DAAA-46CB-BB4C-FD521E8D1D6A}"/>
              </a:ext>
            </a:extLst>
          </p:cNvPr>
          <p:cNvSpPr/>
          <p:nvPr/>
        </p:nvSpPr>
        <p:spPr>
          <a:xfrm>
            <a:off x="6665976" y="3171818"/>
            <a:ext cx="864096" cy="78258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1E42FAD-0C44-41C8-AEEC-34B29BDDCD36}"/>
              </a:ext>
            </a:extLst>
          </p:cNvPr>
          <p:cNvSpPr txBox="1">
            <a:spLocks/>
          </p:cNvSpPr>
          <p:nvPr/>
        </p:nvSpPr>
        <p:spPr>
          <a:xfrm>
            <a:off x="2538908" y="1143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NEO Competition Over Trinity</a:t>
            </a:r>
          </a:p>
        </p:txBody>
      </p:sp>
    </p:spTree>
    <p:extLst>
      <p:ext uri="{BB962C8B-B14F-4D97-AF65-F5344CB8AC3E}">
        <p14:creationId xmlns:p14="http://schemas.microsoft.com/office/powerpoint/2010/main" val="282222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附录</a:t>
            </a:r>
            <a:r>
              <a:rPr lang="en-US" altLang="zh-CN" dirty="0"/>
              <a:t>-A </a:t>
            </a:r>
            <a:r>
              <a:rPr lang="en-US" altLang="zh-CN" sz="2400" dirty="0">
                <a:latin typeface="+mj-ea"/>
                <a:cs typeface="Open Sans Extrabold" panose="020B0906030804020204" pitchFamily="34" charset="0"/>
              </a:rPr>
              <a:t>1.</a:t>
            </a:r>
            <a:r>
              <a:rPr lang="zh-CN" altLang="en-US" sz="2400" dirty="0">
                <a:latin typeface="+mj-ea"/>
                <a:cs typeface="Open Sans Extrabold" panose="020B0906030804020204" pitchFamily="34" charset="0"/>
              </a:rPr>
              <a:t>成功注册</a:t>
            </a:r>
            <a:r>
              <a:rPr lang="en-US" altLang="zh-CN" sz="2400" dirty="0" err="1">
                <a:latin typeface="+mj-ea"/>
                <a:cs typeface="Open Sans Extrabold" panose="020B0906030804020204" pitchFamily="34" charset="0"/>
              </a:rPr>
              <a:t>demo_user</a:t>
            </a:r>
            <a:r>
              <a:rPr lang="zh-CN" altLang="en-US" sz="2400" dirty="0">
                <a:latin typeface="+mj-ea"/>
                <a:cs typeface="Open Sans Extrabold" panose="020B0906030804020204" pitchFamily="34" charset="0"/>
              </a:rPr>
              <a:t>的钱包地址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5F1FBF-1175-4855-BDB6-48A99BFF0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24" y="685800"/>
            <a:ext cx="84105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附录</a:t>
            </a:r>
            <a:r>
              <a:rPr lang="en-US" altLang="zh-CN" dirty="0"/>
              <a:t>-A </a:t>
            </a:r>
            <a:r>
              <a:rPr lang="en-US" altLang="zh-CN" sz="2400" dirty="0">
                <a:latin typeface="+mj-ea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r>
              <a:rPr lang="en-US" altLang="zh-CN" sz="2400" dirty="0">
                <a:latin typeface="+mj-ea"/>
                <a:cs typeface="Open Sans Extrabold" panose="020B0906030804020204" pitchFamily="34" charset="0"/>
              </a:rPr>
              <a:t>.</a:t>
            </a:r>
            <a:r>
              <a:rPr lang="zh-CN" altLang="en-US" sz="2400" dirty="0">
                <a:latin typeface="+mj-ea"/>
                <a:cs typeface="Open Sans Extrabold" panose="020B0906030804020204" pitchFamily="34" charset="0"/>
              </a:rPr>
              <a:t>成功注册</a:t>
            </a:r>
            <a:r>
              <a:rPr lang="en-US" altLang="zh-CN" sz="2400" dirty="0" err="1">
                <a:latin typeface="+mj-ea"/>
                <a:cs typeface="Open Sans Extrabold" panose="020B0906030804020204" pitchFamily="34" charset="0"/>
              </a:rPr>
              <a:t>demo_provider</a:t>
            </a:r>
            <a:r>
              <a:rPr lang="zh-CN" altLang="en-US" sz="2400" dirty="0">
                <a:latin typeface="+mj-ea"/>
                <a:cs typeface="Open Sans Extrabold" panose="020B0906030804020204" pitchFamily="34" charset="0"/>
              </a:rPr>
              <a:t>的钱包地址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EF3705-0DC7-46F6-BC55-91CAE82F7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74" y="838200"/>
            <a:ext cx="86772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5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附录</a:t>
            </a:r>
            <a:r>
              <a:rPr lang="en-US" altLang="zh-CN" dirty="0"/>
              <a:t>-A </a:t>
            </a:r>
            <a:r>
              <a:rPr lang="en-US" altLang="zh-CN" sz="2400" dirty="0">
                <a:latin typeface="+mj-ea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r>
              <a:rPr lang="en-US" altLang="zh-CN" sz="2400" dirty="0">
                <a:latin typeface="+mj-ea"/>
                <a:cs typeface="Open Sans Extrabold" panose="020B0906030804020204" pitchFamily="34" charset="0"/>
              </a:rPr>
              <a:t>.</a:t>
            </a:r>
            <a:r>
              <a:rPr lang="zh-CN" altLang="en-US" sz="2400" dirty="0">
                <a:latin typeface="+mj-ea"/>
                <a:cs typeface="Open Sans Extrabold" panose="020B0906030804020204" pitchFamily="34" charset="0"/>
              </a:rPr>
              <a:t>成功状态通道建立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0CB77C-C539-423B-85AB-3A5FCADC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424" y="662031"/>
            <a:ext cx="81819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2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419599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v"/>
            </a:pPr>
            <a:r>
              <a:rPr lang="zh-CN" altLang="en-US" dirty="0"/>
              <a:t>参赛作品介绍：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模拟视频提供商实时收费系统。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基于</a:t>
            </a:r>
            <a:r>
              <a:rPr lang="en-US" altLang="zh-CN" sz="1800" dirty="0"/>
              <a:t>Trinity</a:t>
            </a:r>
            <a:r>
              <a:rPr lang="zh-CN" altLang="en-US" sz="1800" dirty="0"/>
              <a:t>提供的链下支付业务。</a:t>
            </a:r>
            <a:endParaRPr lang="zh-cn" dirty="0"/>
          </a:p>
          <a:p>
            <a:pPr rtl="0">
              <a:buFont typeface="Wingdings" panose="05000000000000000000" pitchFamily="2" charset="2"/>
              <a:buChar char="v"/>
            </a:pPr>
            <a:r>
              <a:rPr lang="zh-CN" altLang="en-US" dirty="0"/>
              <a:t>产品服务：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dirty="0"/>
              <a:t> </a:t>
            </a:r>
            <a:r>
              <a:rPr lang="zh-CN" altLang="en-US" sz="1800" dirty="0"/>
              <a:t>提供链下虚拟资产支付业务。</a:t>
            </a:r>
            <a:endParaRPr lang="zh-cn" dirty="0"/>
          </a:p>
          <a:p>
            <a:pPr rtl="0">
              <a:buFont typeface="Wingdings" panose="05000000000000000000" pitchFamily="2" charset="2"/>
              <a:buChar char="v"/>
            </a:pPr>
            <a:r>
              <a:rPr lang="zh-CN" altLang="en-US" dirty="0"/>
              <a:t>远景</a:t>
            </a:r>
            <a:r>
              <a:rPr lang="zh-cn" dirty="0"/>
              <a:t>：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zh-CN" altLang="en-US" sz="1800" dirty="0"/>
              <a:t>为未来虚拟金融业务提供方案可能性。</a:t>
            </a:r>
            <a:endParaRPr lang="en-US" altLang="zh-CN" sz="1800" dirty="0"/>
          </a:p>
          <a:p>
            <a:pPr lvl="1" rtl="0">
              <a:buFont typeface="Wingdings" panose="05000000000000000000" pitchFamily="2" charset="2"/>
              <a:buChar char="Ø"/>
            </a:pPr>
            <a:r>
              <a:rPr lang="zh-CN" altLang="en-US" sz="1800" dirty="0"/>
              <a:t>基于区块链的技术，提升用户自身对于资产安全保障及支付的需要及满意度。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5315984"/>
            <a:ext cx="10971372" cy="856216"/>
          </a:xfrm>
        </p:spPr>
        <p:txBody>
          <a:bodyPr rtlCol="0"/>
          <a:lstStyle/>
          <a:p>
            <a:pPr rtl="0"/>
            <a:r>
              <a:rPr lang="zh-CN" altLang="en-US" dirty="0"/>
              <a:t>作品设计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v"/>
            </a:pPr>
            <a:r>
              <a:rPr lang="zh-CN" altLang="en-US" dirty="0"/>
              <a:t>作品设计：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模拟网站部分：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400" dirty="0"/>
              <a:t>使用</a:t>
            </a:r>
            <a:r>
              <a:rPr lang="en-US" altLang="zh-CN" sz="1400" dirty="0"/>
              <a:t>NodeJS</a:t>
            </a:r>
            <a:r>
              <a:rPr lang="zh-CN" altLang="en-US" sz="1400" dirty="0"/>
              <a:t>技术，模拟视频演示网站</a:t>
            </a:r>
            <a:endParaRPr lang="en-US" altLang="zh-CN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依赖模块：产品的展示依赖于</a:t>
            </a:r>
            <a:r>
              <a:rPr lang="en-US" altLang="zh-CN" sz="1800" dirty="0"/>
              <a:t>Trinity</a:t>
            </a:r>
            <a:r>
              <a:rPr lang="zh-CN" altLang="en-US" sz="1800" dirty="0"/>
              <a:t>网络节点的设计，包括：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zh-CN" sz="1400" dirty="0"/>
              <a:t>NEO</a:t>
            </a:r>
            <a:r>
              <a:rPr lang="zh-CN" altLang="en-US" sz="1400" dirty="0"/>
              <a:t>合约服务</a:t>
            </a:r>
            <a:endParaRPr lang="en-US" altLang="zh-CN" sz="14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400" dirty="0"/>
              <a:t>通道服务</a:t>
            </a:r>
            <a:endParaRPr lang="en-US" altLang="zh-CN" sz="14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zh-CN" sz="1400" dirty="0"/>
              <a:t>Trinity</a:t>
            </a:r>
            <a:r>
              <a:rPr lang="zh-CN" altLang="en-US" sz="1400" dirty="0"/>
              <a:t>钱包服务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q"/>
            </a:pPr>
            <a:endParaRPr lang="en-US" altLang="zh-CN" sz="1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5ECF6D6-7C22-4AF3-B6F5-A884C17B1D63}"/>
              </a:ext>
            </a:extLst>
          </p:cNvPr>
          <p:cNvSpPr/>
          <p:nvPr/>
        </p:nvSpPr>
        <p:spPr>
          <a:xfrm>
            <a:off x="5814528" y="2787491"/>
            <a:ext cx="5400600" cy="37115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/>
              <a:t>Neo competition</a:t>
            </a:r>
            <a:endParaRPr 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B642AF-0EEA-46E1-B6E9-ED8FC96E85A7}"/>
              </a:ext>
            </a:extLst>
          </p:cNvPr>
          <p:cNvSpPr/>
          <p:nvPr/>
        </p:nvSpPr>
        <p:spPr>
          <a:xfrm>
            <a:off x="9198904" y="2962930"/>
            <a:ext cx="1872208" cy="10801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合约服务</a:t>
            </a:r>
            <a:endParaRPr 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6D2F462-40F6-42C7-B8C5-91A412F11137}"/>
              </a:ext>
            </a:extLst>
          </p:cNvPr>
          <p:cNvSpPr/>
          <p:nvPr/>
        </p:nvSpPr>
        <p:spPr>
          <a:xfrm>
            <a:off x="9198904" y="5260913"/>
            <a:ext cx="1872208" cy="10801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监控服务</a:t>
            </a:r>
            <a:endParaRPr 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FD91FCB-D4DE-40D4-AEDB-2491CC875D53}"/>
              </a:ext>
            </a:extLst>
          </p:cNvPr>
          <p:cNvSpPr/>
          <p:nvPr/>
        </p:nvSpPr>
        <p:spPr>
          <a:xfrm>
            <a:off x="6030552" y="5260913"/>
            <a:ext cx="1872208" cy="10801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Trinity</a:t>
            </a:r>
            <a:r>
              <a:rPr lang="zh-CN" altLang="en-US" dirty="0"/>
              <a:t>代理服务</a:t>
            </a:r>
            <a:endParaRPr 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B39B0A0-E8B2-4D4A-BD98-A34226842DBE}"/>
              </a:ext>
            </a:extLst>
          </p:cNvPr>
          <p:cNvSpPr/>
          <p:nvPr/>
        </p:nvSpPr>
        <p:spPr>
          <a:xfrm>
            <a:off x="6030552" y="3466986"/>
            <a:ext cx="1872208" cy="13038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Neo competition</a:t>
            </a:r>
            <a:r>
              <a:rPr lang="zh-CN" altLang="en-US" dirty="0"/>
              <a:t>网站部分</a:t>
            </a:r>
            <a:endParaRPr 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67C8BD-13DA-4C7A-9259-844E7C7D850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66656" y="4770847"/>
            <a:ext cx="0" cy="490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FCD2E9-C28A-4272-A3FD-89C7D9A9241A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7628581" y="3884870"/>
            <a:ext cx="1844502" cy="1534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891A843-223B-4AE7-B4CD-237131A16593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10135008" y="4043050"/>
            <a:ext cx="0" cy="1217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0E96D16-20A7-4CF6-9FD2-2261B52B000B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7902760" y="5800973"/>
            <a:ext cx="1296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A401D631-6E81-41AF-8F82-21F80134EAD8}"/>
              </a:ext>
            </a:extLst>
          </p:cNvPr>
          <p:cNvSpPr/>
          <p:nvPr/>
        </p:nvSpPr>
        <p:spPr>
          <a:xfrm>
            <a:off x="2970212" y="4419600"/>
            <a:ext cx="1872208" cy="1080120"/>
          </a:xfrm>
          <a:prstGeom prst="ellipse">
            <a:avLst/>
          </a:prstGeom>
          <a:solidFill>
            <a:srgbClr val="E985A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Trinity Wallet</a:t>
            </a:r>
            <a:endParaRPr 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9A7CC93-829F-41BE-93D6-7A1146792660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>
          <a:xfrm>
            <a:off x="4842420" y="4959660"/>
            <a:ext cx="1188132" cy="841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5FAE269-0D61-4AA5-B5DA-FFB0E3B56497}"/>
              </a:ext>
            </a:extLst>
          </p:cNvPr>
          <p:cNvSpPr txBox="1"/>
          <p:nvPr/>
        </p:nvSpPr>
        <p:spPr>
          <a:xfrm>
            <a:off x="5183103" y="52047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验证结果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3646F3-2061-40EF-8C97-0BDFAEB82DCB}"/>
              </a:ext>
            </a:extLst>
          </p:cNvPr>
          <p:cNvSpPr txBox="1"/>
          <p:nvPr/>
        </p:nvSpPr>
        <p:spPr>
          <a:xfrm>
            <a:off x="5958544" y="4875046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触发注册，线下交易等</a:t>
            </a:r>
            <a:endParaRPr lang="en-US" sz="1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A7E6E17-6508-402B-9891-1B34417330F1}"/>
              </a:ext>
            </a:extLst>
          </p:cNvPr>
          <p:cNvSpPr txBox="1"/>
          <p:nvPr/>
        </p:nvSpPr>
        <p:spPr>
          <a:xfrm>
            <a:off x="8262800" y="426679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同步结算</a:t>
            </a:r>
            <a:endParaRPr lang="en-US" altLang="zh-CN" sz="1400" b="1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zh-CN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信息到链上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3584DD-137E-47DF-9CF8-7B6A51FFEC5A}"/>
              </a:ext>
            </a:extLst>
          </p:cNvPr>
          <p:cNvSpPr txBox="1"/>
          <p:nvPr/>
        </p:nvSpPr>
        <p:spPr>
          <a:xfrm>
            <a:off x="7974768" y="5543771"/>
            <a:ext cx="108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监控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/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更新通道状态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042CF6-CFB5-4C57-AFD7-C78E20A169F3}"/>
              </a:ext>
            </a:extLst>
          </p:cNvPr>
          <p:cNvSpPr txBox="1"/>
          <p:nvPr/>
        </p:nvSpPr>
        <p:spPr>
          <a:xfrm>
            <a:off x="9440099" y="4335488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实时监控验证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通道发送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ID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信息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5315984"/>
            <a:ext cx="10971372" cy="856216"/>
          </a:xfrm>
        </p:spPr>
        <p:txBody>
          <a:bodyPr rtlCol="0"/>
          <a:lstStyle/>
          <a:p>
            <a:pPr rtl="0"/>
            <a:r>
              <a:rPr lang="zh-CN" altLang="en-US" dirty="0"/>
              <a:t>作品设计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685799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v"/>
            </a:pPr>
            <a:r>
              <a:rPr lang="zh-CN" altLang="en-US" dirty="0"/>
              <a:t>作品设计模型：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q"/>
            </a:pPr>
            <a:endParaRPr lang="en-US" altLang="zh-CN" sz="14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95C4C7-9038-4F66-A4C3-8E99E67DC4B8}"/>
              </a:ext>
            </a:extLst>
          </p:cNvPr>
          <p:cNvSpPr txBox="1">
            <a:spLocks/>
          </p:cNvSpPr>
          <p:nvPr/>
        </p:nvSpPr>
        <p:spPr>
          <a:xfrm>
            <a:off x="661217" y="3782751"/>
            <a:ext cx="4038600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A7E6E17-6508-402B-9891-1B34417330F1}"/>
              </a:ext>
            </a:extLst>
          </p:cNvPr>
          <p:cNvSpPr txBox="1"/>
          <p:nvPr/>
        </p:nvSpPr>
        <p:spPr>
          <a:xfrm>
            <a:off x="8923684" y="450032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同步结算</a:t>
            </a:r>
            <a:endParaRPr lang="en-US" altLang="zh-CN" sz="1400" b="1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zh-CN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信息到链上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D9F62CE-A8AF-423A-930D-E6619C89C395}"/>
              </a:ext>
            </a:extLst>
          </p:cNvPr>
          <p:cNvSpPr/>
          <p:nvPr/>
        </p:nvSpPr>
        <p:spPr>
          <a:xfrm>
            <a:off x="2055812" y="2868350"/>
            <a:ext cx="7391400" cy="176868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视频网站</a:t>
            </a:r>
            <a:endParaRPr lang="en-US" altLang="zh-CN" dirty="0"/>
          </a:p>
          <a:p>
            <a:endParaRPr lang="en-US" altLang="zh-CN" sz="1000" dirty="0"/>
          </a:p>
          <a:p>
            <a:pPr algn="ctr"/>
            <a:r>
              <a:rPr lang="zh-CN" altLang="en-US" sz="1000" dirty="0"/>
              <a:t>（已提供视频提供商钱包地址）</a:t>
            </a:r>
            <a:endParaRPr lang="en-US" altLang="zh-CN" sz="1000" dirty="0"/>
          </a:p>
        </p:txBody>
      </p:sp>
      <p:sp>
        <p:nvSpPr>
          <p:cNvPr id="23" name="笑脸 22">
            <a:extLst>
              <a:ext uri="{FF2B5EF4-FFF2-40B4-BE49-F238E27FC236}">
                <a16:creationId xmlns:a16="http://schemas.microsoft.com/office/drawing/2014/main" id="{BD9B8892-E39A-41BD-9462-5C2FBF87721D}"/>
              </a:ext>
            </a:extLst>
          </p:cNvPr>
          <p:cNvSpPr/>
          <p:nvPr/>
        </p:nvSpPr>
        <p:spPr>
          <a:xfrm>
            <a:off x="2894012" y="1328265"/>
            <a:ext cx="1295400" cy="685799"/>
          </a:xfrm>
          <a:prstGeom prst="smileyFac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-1</a:t>
            </a:r>
            <a:endParaRPr lang="en-US" dirty="0"/>
          </a:p>
        </p:txBody>
      </p:sp>
      <p:sp>
        <p:nvSpPr>
          <p:cNvPr id="24" name="笑脸 23">
            <a:extLst>
              <a:ext uri="{FF2B5EF4-FFF2-40B4-BE49-F238E27FC236}">
                <a16:creationId xmlns:a16="http://schemas.microsoft.com/office/drawing/2014/main" id="{FD358315-4FEA-4861-8A42-36AA3305969A}"/>
              </a:ext>
            </a:extLst>
          </p:cNvPr>
          <p:cNvSpPr/>
          <p:nvPr/>
        </p:nvSpPr>
        <p:spPr>
          <a:xfrm>
            <a:off x="4341812" y="1328265"/>
            <a:ext cx="1295400" cy="685799"/>
          </a:xfrm>
          <a:prstGeom prst="smileyFac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-2</a:t>
            </a:r>
            <a:endParaRPr lang="en-US" dirty="0"/>
          </a:p>
        </p:txBody>
      </p:sp>
      <p:sp>
        <p:nvSpPr>
          <p:cNvPr id="25" name="笑脸 24">
            <a:extLst>
              <a:ext uri="{FF2B5EF4-FFF2-40B4-BE49-F238E27FC236}">
                <a16:creationId xmlns:a16="http://schemas.microsoft.com/office/drawing/2014/main" id="{85300DEC-2A00-4300-8D9A-521915141129}"/>
              </a:ext>
            </a:extLst>
          </p:cNvPr>
          <p:cNvSpPr/>
          <p:nvPr/>
        </p:nvSpPr>
        <p:spPr>
          <a:xfrm>
            <a:off x="7694612" y="1328265"/>
            <a:ext cx="1295400" cy="685799"/>
          </a:xfrm>
          <a:prstGeom prst="smileyFac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-N</a:t>
            </a:r>
            <a:endParaRPr 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931E5D-F586-453A-9691-74EEDE39FB31}"/>
              </a:ext>
            </a:extLst>
          </p:cNvPr>
          <p:cNvSpPr txBox="1"/>
          <p:nvPr/>
        </p:nvSpPr>
        <p:spPr>
          <a:xfrm>
            <a:off x="6313563" y="1486498"/>
            <a:ext cx="50206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4A9A416-5953-4F57-A62E-AAA2A62272E6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>
            <a:off x="3999705" y="1913631"/>
            <a:ext cx="1751807" cy="95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1F17C78-E6F7-42BB-BBDA-FE38C4FF425B}"/>
              </a:ext>
            </a:extLst>
          </p:cNvPr>
          <p:cNvCxnSpPr>
            <a:cxnSpLocks/>
            <a:stCxn id="24" idx="5"/>
            <a:endCxn id="22" idx="0"/>
          </p:cNvCxnSpPr>
          <p:nvPr/>
        </p:nvCxnSpPr>
        <p:spPr>
          <a:xfrm>
            <a:off x="5447505" y="1913631"/>
            <a:ext cx="304007" cy="95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ABB1A51-0021-4A12-B401-81B7AFC24280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flipH="1">
            <a:off x="5751512" y="1855830"/>
            <a:ext cx="813082" cy="1012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457AA52-1F78-487B-8AFF-B09AC1C5F79F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flipH="1">
            <a:off x="5751512" y="2014064"/>
            <a:ext cx="2590800" cy="85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1E051CB-9FEA-4E32-BF1B-A331701A6564}"/>
              </a:ext>
            </a:extLst>
          </p:cNvPr>
          <p:cNvSpPr/>
          <p:nvPr/>
        </p:nvSpPr>
        <p:spPr>
          <a:xfrm>
            <a:off x="4711313" y="5276631"/>
            <a:ext cx="2308995" cy="85621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Trinity</a:t>
            </a:r>
            <a:r>
              <a:rPr lang="zh-CN" altLang="en-US" dirty="0"/>
              <a:t>网络</a:t>
            </a:r>
            <a:endParaRPr lang="en-US" altLang="zh-CN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D0B877B-B603-45B5-AA36-51E095AA9715}"/>
              </a:ext>
            </a:extLst>
          </p:cNvPr>
          <p:cNvSpPr/>
          <p:nvPr/>
        </p:nvSpPr>
        <p:spPr>
          <a:xfrm>
            <a:off x="2531065" y="3699408"/>
            <a:ext cx="1600200" cy="8009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用户登陆</a:t>
            </a:r>
            <a:endParaRPr 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2E64255-64B6-4B79-9BCB-B1A8EA9079F8}"/>
              </a:ext>
            </a:extLst>
          </p:cNvPr>
          <p:cNvCxnSpPr>
            <a:cxnSpLocks/>
            <a:stCxn id="57" idx="4"/>
            <a:endCxn id="36" idx="1"/>
          </p:cNvCxnSpPr>
          <p:nvPr/>
        </p:nvCxnSpPr>
        <p:spPr>
          <a:xfrm>
            <a:off x="3331165" y="4500326"/>
            <a:ext cx="1380148" cy="120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75D5CA97-9BEF-451D-B06F-243074BB8371}"/>
              </a:ext>
            </a:extLst>
          </p:cNvPr>
          <p:cNvSpPr/>
          <p:nvPr/>
        </p:nvSpPr>
        <p:spPr>
          <a:xfrm>
            <a:off x="4198034" y="3679732"/>
            <a:ext cx="1600200" cy="8009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用户观看视频</a:t>
            </a:r>
            <a:endParaRPr 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B0A88D9-58FB-4F5A-A16B-AB3BFDC8B02F}"/>
              </a:ext>
            </a:extLst>
          </p:cNvPr>
          <p:cNvSpPr/>
          <p:nvPr/>
        </p:nvSpPr>
        <p:spPr>
          <a:xfrm>
            <a:off x="2513013" y="3693312"/>
            <a:ext cx="1600200" cy="8009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用户登陆</a:t>
            </a:r>
            <a:endParaRPr 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455027B-A1DD-46F3-BE40-E83FD2DFCDDA}"/>
              </a:ext>
            </a:extLst>
          </p:cNvPr>
          <p:cNvSpPr/>
          <p:nvPr/>
        </p:nvSpPr>
        <p:spPr>
          <a:xfrm>
            <a:off x="7530729" y="3628915"/>
            <a:ext cx="1600200" cy="8009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用户退出</a:t>
            </a:r>
            <a:endParaRPr lang="en-US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C160CA7-9211-49F4-BB17-A63BB4A59C99}"/>
              </a:ext>
            </a:extLst>
          </p:cNvPr>
          <p:cNvCxnSpPr>
            <a:cxnSpLocks/>
            <a:stCxn id="71" idx="4"/>
            <a:endCxn id="36" idx="0"/>
          </p:cNvCxnSpPr>
          <p:nvPr/>
        </p:nvCxnSpPr>
        <p:spPr>
          <a:xfrm>
            <a:off x="4998134" y="4480650"/>
            <a:ext cx="867677" cy="79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687F197-2ECB-4347-BE6F-D9151F040DC1}"/>
              </a:ext>
            </a:extLst>
          </p:cNvPr>
          <p:cNvCxnSpPr>
            <a:cxnSpLocks/>
            <a:stCxn id="74" idx="4"/>
            <a:endCxn id="36" idx="3"/>
          </p:cNvCxnSpPr>
          <p:nvPr/>
        </p:nvCxnSpPr>
        <p:spPr>
          <a:xfrm flipH="1">
            <a:off x="7020308" y="4429833"/>
            <a:ext cx="1310521" cy="127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FCFD2D8B-88F8-44E1-82DB-F2C74EED72FE}"/>
              </a:ext>
            </a:extLst>
          </p:cNvPr>
          <p:cNvSpPr txBox="1"/>
          <p:nvPr/>
        </p:nvSpPr>
        <p:spPr>
          <a:xfrm>
            <a:off x="3222566" y="4890448"/>
            <a:ext cx="12572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400" dirty="0"/>
              <a:t>建立通道</a:t>
            </a:r>
            <a:endParaRPr lang="en-US" sz="14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83F12AF-A168-4CBC-BBD4-70810E2482AA}"/>
              </a:ext>
            </a:extLst>
          </p:cNvPr>
          <p:cNvSpPr txBox="1"/>
          <p:nvPr/>
        </p:nvSpPr>
        <p:spPr>
          <a:xfrm>
            <a:off x="4834262" y="4658982"/>
            <a:ext cx="932656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400" dirty="0"/>
              <a:t>触发计费</a:t>
            </a:r>
            <a:endParaRPr lang="en-US" sz="14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DDBE959-D051-4201-A387-FC1601E938BD}"/>
              </a:ext>
            </a:extLst>
          </p:cNvPr>
          <p:cNvSpPr/>
          <p:nvPr/>
        </p:nvSpPr>
        <p:spPr>
          <a:xfrm>
            <a:off x="5865811" y="3667528"/>
            <a:ext cx="1600200" cy="8009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用户关闭视频</a:t>
            </a:r>
            <a:endParaRPr 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13A008F-A8BD-478A-9B5C-7557BD5C13C3}"/>
              </a:ext>
            </a:extLst>
          </p:cNvPr>
          <p:cNvSpPr txBox="1"/>
          <p:nvPr/>
        </p:nvSpPr>
        <p:spPr>
          <a:xfrm>
            <a:off x="5988759" y="4656886"/>
            <a:ext cx="932656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400" dirty="0"/>
              <a:t>触发转账</a:t>
            </a:r>
            <a:endParaRPr lang="en-US" sz="14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1678C28-622C-4208-9727-CA2E70C7D52E}"/>
              </a:ext>
            </a:extLst>
          </p:cNvPr>
          <p:cNvCxnSpPr>
            <a:cxnSpLocks/>
            <a:stCxn id="87" idx="4"/>
            <a:endCxn id="36" idx="0"/>
          </p:cNvCxnSpPr>
          <p:nvPr/>
        </p:nvCxnSpPr>
        <p:spPr>
          <a:xfrm flipH="1">
            <a:off x="5865811" y="4468446"/>
            <a:ext cx="800100" cy="80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FC8DD1F4-497E-42A0-B5E1-4435F69FFA21}"/>
              </a:ext>
            </a:extLst>
          </p:cNvPr>
          <p:cNvSpPr txBox="1"/>
          <p:nvPr/>
        </p:nvSpPr>
        <p:spPr>
          <a:xfrm>
            <a:off x="7209240" y="4887876"/>
            <a:ext cx="932656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400" dirty="0"/>
              <a:t>触发结算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58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Trinity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v"/>
            </a:pPr>
            <a:r>
              <a:rPr lang="zh-CN" altLang="en-US" dirty="0"/>
              <a:t>作品依赖：</a:t>
            </a:r>
            <a:r>
              <a:rPr lang="zh-CN" altLang="en-US" sz="1800" dirty="0"/>
              <a:t>由于作品以</a:t>
            </a:r>
            <a:r>
              <a:rPr lang="en-US" altLang="zh-CN" sz="1800" dirty="0"/>
              <a:t>Trinity</a:t>
            </a:r>
            <a:r>
              <a:rPr lang="zh-CN" altLang="en-US" sz="1800" dirty="0"/>
              <a:t>技术基础，因此接下来将简要介绍同</a:t>
            </a:r>
            <a:r>
              <a:rPr lang="en-US" altLang="zh-CN" sz="1800" dirty="0"/>
              <a:t>trinity</a:t>
            </a:r>
            <a:r>
              <a:rPr lang="zh-CN" altLang="en-US" sz="1800" dirty="0"/>
              <a:t>提供的服务：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Trinity</a:t>
            </a:r>
            <a:r>
              <a:rPr lang="zh-CN" altLang="en-US" sz="1800" dirty="0"/>
              <a:t>服务宗旨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200" dirty="0"/>
              <a:t>以研究区块链线下支付技术为基础，为广大区块链爱好者和</a:t>
            </a:r>
            <a:r>
              <a:rPr lang="en-US" altLang="zh-CN" sz="1200" dirty="0"/>
              <a:t>NEO</a:t>
            </a:r>
            <a:r>
              <a:rPr lang="zh-CN" altLang="en-US" sz="1200" dirty="0"/>
              <a:t>提供优质服务。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200" dirty="0"/>
              <a:t>以状态通道技术为突破口，逐渐使虚拟货币线下支付成为现实。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200" dirty="0"/>
              <a:t>以去中心化技术为导向，逐渐实现技术演进并推出方案雏形。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200" dirty="0"/>
              <a:t>以提升用户区块链技术的体验为中心，最终形成多赢局面。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Trinity</a:t>
            </a:r>
            <a:r>
              <a:rPr lang="zh-CN" altLang="en-US" sz="1800" dirty="0"/>
              <a:t>服务对象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200" dirty="0"/>
              <a:t>广大线下用户以及链上虚拟货币提供商。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Trinity</a:t>
            </a:r>
            <a:r>
              <a:rPr lang="zh-CN" altLang="en-US" sz="1800" dirty="0"/>
              <a:t>开发进度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200" dirty="0"/>
              <a:t>目前测试版本</a:t>
            </a:r>
            <a:r>
              <a:rPr lang="en-US" altLang="zh-CN" sz="1200" dirty="0"/>
              <a:t>Beta V1</a:t>
            </a:r>
            <a:r>
              <a:rPr lang="zh-CN" altLang="en-US" sz="1200" dirty="0"/>
              <a:t>已经发布。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Trinity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v"/>
            </a:pPr>
            <a:r>
              <a:rPr lang="en-US" altLang="zh-CN" dirty="0"/>
              <a:t>Trinity</a:t>
            </a:r>
            <a:r>
              <a:rPr lang="zh-CN" altLang="en-US" dirty="0"/>
              <a:t>服务：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Trinity</a:t>
            </a:r>
            <a:r>
              <a:rPr lang="zh-CN" altLang="en-US" sz="1800" dirty="0"/>
              <a:t>通道服务：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200" dirty="0"/>
              <a:t>提供线下和链上数字资产服务。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200" dirty="0"/>
              <a:t>注册钱包地址。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200" dirty="0"/>
              <a:t>创建状态通道，存储</a:t>
            </a:r>
            <a:r>
              <a:rPr lang="en-US" altLang="zh-CN" sz="1200" dirty="0"/>
              <a:t>/</a:t>
            </a:r>
            <a:r>
              <a:rPr lang="zh-CN" altLang="en-US" sz="1200" dirty="0"/>
              <a:t>管理通道状态。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200" dirty="0"/>
              <a:t>生成交易信息，并通知合约服务生成交易合约。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200" dirty="0"/>
              <a:t>提供通道结算功能。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Trinity</a:t>
            </a:r>
            <a:r>
              <a:rPr lang="zh-CN" altLang="en-US" sz="1800" dirty="0"/>
              <a:t>合约服务：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200" dirty="0"/>
              <a:t>生成交易合约。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200" dirty="0"/>
              <a:t>链上信息同步至线下，触发线下通道状态更新。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Trinity</a:t>
            </a:r>
            <a:r>
              <a:rPr lang="zh-CN" altLang="en-US" sz="1800" dirty="0"/>
              <a:t> </a:t>
            </a:r>
            <a:r>
              <a:rPr lang="en-US" altLang="zh-CN" sz="1800" dirty="0"/>
              <a:t>Wallet</a:t>
            </a:r>
            <a:r>
              <a:rPr lang="zh-CN" altLang="en-US" sz="1800" dirty="0"/>
              <a:t>钱包服务：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200" dirty="0"/>
              <a:t>提供多资产属性，目前支持</a:t>
            </a:r>
            <a:r>
              <a:rPr lang="en-US" altLang="zh-CN" sz="1200" dirty="0"/>
              <a:t>Neo</a:t>
            </a:r>
            <a:r>
              <a:rPr lang="zh-CN" altLang="en-US" sz="1200" dirty="0"/>
              <a:t>， </a:t>
            </a:r>
            <a:r>
              <a:rPr lang="en-US" altLang="zh-CN" sz="1200" dirty="0"/>
              <a:t>TNC</a:t>
            </a:r>
            <a:r>
              <a:rPr lang="zh-CN" altLang="en-US" sz="1200" dirty="0"/>
              <a:t>等资产。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200" dirty="0"/>
              <a:t>提供资产转账功能。同时支持链上和线下模式。</a:t>
            </a:r>
            <a:endParaRPr lang="en-US" altLang="zh-CN" sz="1200" dirty="0"/>
          </a:p>
          <a:p>
            <a:pPr rtl="0">
              <a:buFont typeface="Wingdings" panose="05000000000000000000" pitchFamily="2" charset="2"/>
              <a:buChar char="v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94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5533704"/>
            <a:ext cx="10971372" cy="638496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产品优势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838199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v"/>
            </a:pPr>
            <a:r>
              <a:rPr lang="zh-CN" altLang="en-US" dirty="0"/>
              <a:t>产品优势及劣势分析：</a:t>
            </a:r>
            <a:r>
              <a:rPr lang="zh-CN" altLang="en-US" sz="1800" dirty="0"/>
              <a:t>相较于传统中心化节点，区块链去中心化的设计有其天生的优势，如表所示：</a:t>
            </a:r>
            <a:endParaRPr lang="en-US" altLang="zh-CN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DC1C3A-6B9D-4B48-90B2-B8A40F2CD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38325"/>
              </p:ext>
            </p:extLst>
          </p:nvPr>
        </p:nvGraphicFramePr>
        <p:xfrm>
          <a:off x="1674812" y="1524000"/>
          <a:ext cx="9982200" cy="413172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4020036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68241217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68537632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898358096"/>
                    </a:ext>
                  </a:extLst>
                </a:gridCol>
              </a:tblGrid>
              <a:tr h="343184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产品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中心化产品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区块链产品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498354"/>
                  </a:ext>
                </a:extLst>
              </a:tr>
              <a:tr h="34318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链上产品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链下产品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171909"/>
                  </a:ext>
                </a:extLst>
              </a:tr>
              <a:tr h="188751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优势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易于控制。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交易简单。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资产流向可跟踪性。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网络拓扑简单。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交易简单。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基于加密技术，安全性提高。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账目公正公开性和透明性。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链上资产不可更改性。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资产流向可跟踪性。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个人信息很难被泄露。</a:t>
                      </a:r>
                      <a:endParaRPr lang="en-US" altLang="zh-CN" sz="1400" dirty="0"/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不同角色各司其职，互相制约，保持一个平衡。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其他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包含所有链上产品的优势。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为链上产品提供扩容服务，提升客户体验。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提高交易的实时性。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根据用户需求产生费用，实现精确控制。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可扩展性。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多平台支持。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1454"/>
                  </a:ext>
                </a:extLst>
              </a:tr>
              <a:tr h="13885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劣势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安全性差，个人信息容易泄露。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账目公开取决于管理员授权。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资产容易修改。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依赖于中心化节点的稳定性。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不易控制。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交易实时性较差。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400" dirty="0"/>
                        <a:t>网络拓扑复杂。</a:t>
                      </a:r>
                      <a:endParaRPr lang="en-US" altLang="zh-CN" sz="1400" dirty="0"/>
                    </a:p>
                    <a:p>
                      <a:pPr marL="342900" indent="-342900">
                        <a:buAutoNum type="arabicPeriod"/>
                      </a:pP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0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18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业务应用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2590799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v"/>
            </a:pPr>
            <a:r>
              <a:rPr lang="zh-CN" altLang="en-US" dirty="0"/>
              <a:t>产品扩展应用：</a:t>
            </a:r>
            <a:r>
              <a:rPr lang="zh-CN" altLang="en-US" sz="2000" dirty="0"/>
              <a:t>基于</a:t>
            </a:r>
            <a:r>
              <a:rPr lang="en-US" altLang="zh-CN" sz="2000" dirty="0"/>
              <a:t>trinity</a:t>
            </a:r>
            <a:r>
              <a:rPr lang="zh-CN" altLang="en-US" sz="2000" dirty="0"/>
              <a:t>网络的实际应用，未来的支持场景将包含但不限于一下部分：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游戏消费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在线读书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电商消费行为 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电子跟踪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其他场景</a:t>
            </a:r>
            <a:endParaRPr lang="en-US" altLang="zh-CN" sz="1800" dirty="0"/>
          </a:p>
        </p:txBody>
      </p:sp>
      <p:graphicFrame>
        <p:nvGraphicFramePr>
          <p:cNvPr id="4" name="图 6" descr="射线循环显示组中 4 个任务之间的关系">
            <a:extLst>
              <a:ext uri="{FF2B5EF4-FFF2-40B4-BE49-F238E27FC236}">
                <a16:creationId xmlns:a16="http://schemas.microsoft.com/office/drawing/2014/main" id="{512EDE26-957A-4C10-8559-30A6D81BB7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797709"/>
              </p:ext>
            </p:extLst>
          </p:nvPr>
        </p:nvGraphicFramePr>
        <p:xfrm>
          <a:off x="4646612" y="876300"/>
          <a:ext cx="3236976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 7" descr="射线循环显示组中 5 个任务之间的关系">
            <a:extLst>
              <a:ext uri="{FF2B5EF4-FFF2-40B4-BE49-F238E27FC236}">
                <a16:creationId xmlns:a16="http://schemas.microsoft.com/office/drawing/2014/main" id="{2CB27BC0-60BF-44A6-AE9A-5546B0375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034623"/>
              </p:ext>
            </p:extLst>
          </p:nvPr>
        </p:nvGraphicFramePr>
        <p:xfrm>
          <a:off x="8352115" y="685800"/>
          <a:ext cx="3235027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1605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产</a:t>
            </a:r>
            <a:r>
              <a:rPr lang="zh-cn" dirty="0"/>
              <a:t>品和服务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v"/>
            </a:pPr>
            <a:r>
              <a:rPr lang="zh-CN" altLang="en-US" dirty="0"/>
              <a:t>产品及服务：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虚拟资产管理策略。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400" dirty="0"/>
              <a:t>利用合约机制，创建公平交易平台。</a:t>
            </a:r>
            <a:endParaRPr lang="en-US" altLang="zh-CN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链下产品支付技术支持及策略。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400" dirty="0"/>
              <a:t>基于互联网技术，使用状态通道技术完成线下交易。</a:t>
            </a:r>
            <a:endParaRPr lang="en-US" altLang="zh-CN" sz="14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1400" dirty="0"/>
              <a:t>使用开源技术，实现技术支撑和产品更新换代。</a:t>
            </a:r>
            <a:endParaRPr lang="en-US" altLang="zh-CN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区块链产品的应用推广策略。</a:t>
            </a:r>
            <a:endParaRPr lang="en-US" altLang="zh-CN" sz="1800" dirty="0"/>
          </a:p>
          <a:p>
            <a:pPr marL="0" indent="0" rtl="0">
              <a:buNone/>
            </a:pPr>
            <a:endParaRPr lang="zh-cn" dirty="0"/>
          </a:p>
        </p:txBody>
      </p:sp>
      <p:graphicFrame>
        <p:nvGraphicFramePr>
          <p:cNvPr id="5" name="内容占位符 4" descr="显示 4 个任务之间重叠关系的基本维恩图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7034187"/>
              </p:ext>
            </p:extLst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产品或服务的销售演示文稿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162_TF03460555" id="{0DC265C5-6EC6-461C-AEA1-B10D5C5D43F5}" vid="{3100C576-F1D4-42D8-A8E5-B76D740295BE}"/>
    </a:ext>
  </a:extLst>
</a:theme>
</file>

<file path=ppt/theme/theme2.xml><?xml version="1.0" encoding="utf-8"?>
<a:theme xmlns:a="http://schemas.openxmlformats.org/drawingml/2006/main" name="Office 主题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产品或服务的业务销售演示文稿</Template>
  <TotalTime>314</TotalTime>
  <Words>1317</Words>
  <Application>Microsoft Office PowerPoint</Application>
  <PresentationFormat>自定义</PresentationFormat>
  <Paragraphs>203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Yu Gothic UI</vt:lpstr>
      <vt:lpstr>宋体</vt:lpstr>
      <vt:lpstr>微软雅黑</vt:lpstr>
      <vt:lpstr>Arial</vt:lpstr>
      <vt:lpstr>Arial Black</vt:lpstr>
      <vt:lpstr>Calibri</vt:lpstr>
      <vt:lpstr>Corbel</vt:lpstr>
      <vt:lpstr>Open Sans Extrabold</vt:lpstr>
      <vt:lpstr>Wingdings</vt:lpstr>
      <vt:lpstr>产品或服务的销售演示文稿</vt:lpstr>
      <vt:lpstr>NEO Competition Over Trinity</vt:lpstr>
      <vt:lpstr>简介</vt:lpstr>
      <vt:lpstr>作品设计</vt:lpstr>
      <vt:lpstr>作品设计</vt:lpstr>
      <vt:lpstr>Trinity介绍</vt:lpstr>
      <vt:lpstr>Trinity介绍</vt:lpstr>
      <vt:lpstr>产品优势</vt:lpstr>
      <vt:lpstr>业务应用</vt:lpstr>
      <vt:lpstr>产品和服务</vt:lpstr>
      <vt:lpstr>战略目标</vt:lpstr>
      <vt:lpstr>作品演示及操作步骤</vt:lpstr>
      <vt:lpstr>作品演示及操作步骤</vt:lpstr>
      <vt:lpstr>联系信息</vt:lpstr>
      <vt:lpstr>PowerPoint 演示文稿</vt:lpstr>
      <vt:lpstr>附录-A 1.成功注册demo_user的钱包地址</vt:lpstr>
      <vt:lpstr>附录-A 2.成功注册demo_provider的钱包地址</vt:lpstr>
      <vt:lpstr>附录-A 3.成功状态通道建立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Competition Over Trinity</dc:title>
  <dc:creator>think</dc:creator>
  <cp:lastModifiedBy>think</cp:lastModifiedBy>
  <cp:revision>79</cp:revision>
  <dcterms:created xsi:type="dcterms:W3CDTF">2018-03-10T08:57:11Z</dcterms:created>
  <dcterms:modified xsi:type="dcterms:W3CDTF">2018-03-12T06:36:39Z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