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embeddedFontLst>
    <p:embeddedFont>
      <p:font typeface="Arial Black" panose="020B0A04020102020204" pitchFamily="34" charset="0"/>
      <p:regular r:id="rId6"/>
      <p:bold r:id="rId7"/>
    </p:embeddedFont>
    <p:embeddedFont>
      <p:font typeface="Arial Narrow" panose="020B0606020202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i5rAx1L+bETEy8KBEsqCH/wXrA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C1DC18-1B2D-4B64-B915-0FAB5C1959CF}">
  <a:tblStyle styleId="{B8C1DC18-1B2D-4B64-B915-0FAB5C1959C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1626" y="18"/>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customschemas.google.com/relationships/presentationmetadata" Target="meta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48" name="Google Shape;1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78" name="Google Shape;78;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82" name="Google Shape;82;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83" name="Google Shape;83;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84" name="Google Shape;84;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91" name="Google Shape;91;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2" name="Google Shape;112;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22" name="Google Shape;122;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126" name="Google Shape;126;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127" name="Google Shape;127;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128" name="Google Shape;128;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4" name="Google Shape;134;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135" name="Google Shape;135;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39" name="Google Shape;139;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5" name="Google Shape;145;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2" name="Google Shape;32;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36" name="Google Shape;36;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37" name="Google Shape;37;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38" name="Google Shape;38;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45" name="Google Shape;45;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2" name="Google Shape;12;p2"/>
          <p:cNvSpPr/>
          <p:nvPr/>
        </p:nvSpPr>
        <p:spPr>
          <a:xfrm>
            <a:off x="0" y="4800600"/>
            <a:ext cx="43891199"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i="0" u="none" strike="noStrike" cap="none">
                <a:solidFill>
                  <a:schemeClr val="lt2"/>
                </a:solidFill>
                <a:latin typeface="Arial"/>
                <a:ea typeface="Arial"/>
                <a:cs typeface="Arial"/>
                <a:sym typeface="Arial"/>
              </a:rPr>
              <a:t>TEMPLATE DESIGN © 2008</a:t>
            </a:r>
            <a:endParaRPr/>
          </a:p>
          <a:p>
            <a:pPr marL="0" marR="0" lvl="0" indent="0" algn="l" rtl="0">
              <a:lnSpc>
                <a:spcPct val="65000"/>
              </a:lnSpc>
              <a:spcBef>
                <a:spcPts val="427"/>
              </a:spcBef>
              <a:spcAft>
                <a:spcPts val="0"/>
              </a:spcAft>
              <a:buNone/>
            </a:pPr>
            <a:r>
              <a:rPr lang="en-US" sz="853" b="1" i="0" u="none" strike="noStrike" cap="none">
                <a:solidFill>
                  <a:schemeClr val="lt2"/>
                </a:solidFill>
                <a:latin typeface="Arial"/>
                <a:ea typeface="Arial"/>
                <a:cs typeface="Arial"/>
                <a:sym typeface="Arial"/>
              </a:rPr>
              <a:t>www.PosterPresentations.com</a:t>
            </a:r>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58" name="Google Shape;58;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59" name="Google Shape;59;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0" name="Google Shape;60;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61" name="Google Shape;61;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62" name="Google Shape;62;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3" name="Google Shape;63;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4" name="Google Shape;64;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5" name="Google Shape;65;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4" name="Google Shape;104;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5" name="Google Shape;105;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6" name="Google Shape;106;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107" name="Google Shape;107;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108" name="Google Shape;108;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png"/><Relationship Id="rId9"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3" name="Google Shape;153;p1"/>
          <p:cNvSpPr/>
          <p:nvPr/>
        </p:nvSpPr>
        <p:spPr>
          <a:xfrm>
            <a:off x="9656064" y="674666"/>
            <a:ext cx="23421085" cy="1836168"/>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6600" b="1" dirty="0">
                <a:solidFill>
                  <a:srgbClr val="FFFFFF"/>
                </a:solidFill>
              </a:rPr>
              <a:t>CS116A Final Project</a:t>
            </a:r>
            <a:r>
              <a:rPr lang="en-US" sz="6600" b="1" i="0" u="none" strike="noStrike" cap="none" dirty="0">
                <a:solidFill>
                  <a:srgbClr val="FFFFFF"/>
                </a:solidFill>
                <a:latin typeface="Arial"/>
                <a:ea typeface="Arial"/>
                <a:cs typeface="Arial"/>
                <a:sym typeface="Arial"/>
              </a:rPr>
              <a:t>: Inverse Kinematics and Keyframing</a:t>
            </a:r>
            <a:endParaRPr sz="1100" dirty="0"/>
          </a:p>
          <a:p>
            <a:pPr marL="0" marR="0" lvl="0" indent="0" algn="ctr" rtl="0">
              <a:spcBef>
                <a:spcPts val="0"/>
              </a:spcBef>
              <a:spcAft>
                <a:spcPts val="0"/>
              </a:spcAft>
              <a:buNone/>
            </a:pPr>
            <a:r>
              <a:rPr lang="en-US" sz="4800" b="1" dirty="0">
                <a:solidFill>
                  <a:srgbClr val="FFFFFF"/>
                </a:solidFill>
              </a:rPr>
              <a:t>Course Instructor</a:t>
            </a:r>
            <a:r>
              <a:rPr lang="en-US" sz="4800" b="1" i="0" u="none" strike="noStrike" cap="none" dirty="0">
                <a:solidFill>
                  <a:srgbClr val="FFFFFF"/>
                </a:solidFill>
                <a:latin typeface="Arial"/>
                <a:ea typeface="Arial"/>
                <a:cs typeface="Arial"/>
                <a:sym typeface="Arial"/>
              </a:rPr>
              <a:t>: Kevin Smith</a:t>
            </a:r>
            <a:endParaRPr dirty="0"/>
          </a:p>
        </p:txBody>
      </p:sp>
      <p:sp>
        <p:nvSpPr>
          <p:cNvPr id="154" name="Google Shape;154;p1"/>
          <p:cNvSpPr txBox="1"/>
          <p:nvPr/>
        </p:nvSpPr>
        <p:spPr>
          <a:xfrm>
            <a:off x="698501" y="5656121"/>
            <a:ext cx="99695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Introduction</a:t>
            </a:r>
            <a:endParaRPr/>
          </a:p>
        </p:txBody>
      </p:sp>
      <p:sp>
        <p:nvSpPr>
          <p:cNvPr id="155" name="Google Shape;155;p1"/>
          <p:cNvSpPr txBox="1"/>
          <p:nvPr/>
        </p:nvSpPr>
        <p:spPr>
          <a:xfrm>
            <a:off x="1378375" y="6485925"/>
            <a:ext cx="8873100" cy="9223115"/>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Clr>
                <a:srgbClr val="000000"/>
              </a:buClr>
              <a:buFont typeface="Arial"/>
              <a:buNone/>
            </a:pPr>
            <a:r>
              <a:rPr lang="en-US" sz="2987" dirty="0">
                <a:solidFill>
                  <a:schemeClr val="dk1"/>
                </a:solidFill>
                <a:latin typeface="Arial Narrow"/>
                <a:ea typeface="Arial Narrow"/>
                <a:cs typeface="Arial Narrow"/>
                <a:sym typeface="Arial Narrow"/>
              </a:rPr>
              <a:t>One of  the most interesting areas in computer graphics is animation. Making beautiful scenes is one thing, but it’s just incomplete without movement to tie it all together. There are many ways to implement animation in computer graphics. Some take a biological approach, emulating human or animal muscles as closely as possible. Other approaches take a physics-based approach, and others head in a purely mathematical direction.</a:t>
            </a:r>
            <a:endParaRPr sz="1280" b="0" i="0" u="none" strike="noStrike" cap="none" dirty="0">
              <a:solidFill>
                <a:schemeClr val="dk1"/>
              </a:solidFill>
              <a:latin typeface="Arial Narrow"/>
              <a:ea typeface="Arial Narrow"/>
              <a:cs typeface="Arial Narrow"/>
              <a:sym typeface="Arial Narrow"/>
            </a:endParaRPr>
          </a:p>
          <a:p>
            <a:pPr>
              <a:spcBef>
                <a:spcPts val="1000"/>
              </a:spcBef>
            </a:pPr>
            <a:r>
              <a:rPr lang="en-US" sz="2987" dirty="0">
                <a:solidFill>
                  <a:schemeClr val="dk1"/>
                </a:solidFill>
                <a:latin typeface="Arial Narrow"/>
                <a:ea typeface="Arial Narrow"/>
                <a:cs typeface="Arial Narrow"/>
                <a:sym typeface="Arial Narrow"/>
              </a:rPr>
              <a:t>Our project started with the aim of implementing two methods of animation, one in the form of a 2-bone inverse kinematics solver and another in the form of linearly interpolated keyframing. Along the way, we decided to go further with the inverse kinematics portion and ended up going in a much more interesting direction in the form of an N-bone inverse kinematics solver using gradient descent instead of a bunch of trigonometric functions. Both ended up fully implemented and working as intended.</a:t>
            </a:r>
          </a:p>
        </p:txBody>
      </p:sp>
      <p:sp>
        <p:nvSpPr>
          <p:cNvPr id="156" name="Google Shape;156;p1"/>
          <p:cNvSpPr txBox="1"/>
          <p:nvPr/>
        </p:nvSpPr>
        <p:spPr>
          <a:xfrm>
            <a:off x="747101" y="21183595"/>
            <a:ext cx="99696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Methodology</a:t>
            </a:r>
            <a:endParaRPr/>
          </a:p>
        </p:txBody>
      </p:sp>
      <p:sp>
        <p:nvSpPr>
          <p:cNvPr id="157" name="Google Shape;157;p1"/>
          <p:cNvSpPr txBox="1"/>
          <p:nvPr/>
        </p:nvSpPr>
        <p:spPr>
          <a:xfrm>
            <a:off x="22275798" y="14395394"/>
            <a:ext cx="99822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Analysis and Results</a:t>
            </a:r>
            <a:endParaRPr/>
          </a:p>
        </p:txBody>
      </p:sp>
      <p:sp>
        <p:nvSpPr>
          <p:cNvPr id="158" name="Google Shape;158;p1"/>
          <p:cNvSpPr txBox="1"/>
          <p:nvPr/>
        </p:nvSpPr>
        <p:spPr>
          <a:xfrm>
            <a:off x="33010453" y="16653777"/>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dirty="0">
                <a:solidFill>
                  <a:srgbClr val="F8F8F8"/>
                </a:solidFill>
                <a:latin typeface="Arial Narrow"/>
                <a:ea typeface="Arial Narrow"/>
                <a:cs typeface="Arial Narrow"/>
                <a:sym typeface="Arial Narrow"/>
              </a:rPr>
              <a:t>Summary/Conclusions</a:t>
            </a:r>
            <a:endParaRPr dirty="0"/>
          </a:p>
        </p:txBody>
      </p:sp>
      <p:sp>
        <p:nvSpPr>
          <p:cNvPr id="160" name="Google Shape;160;p1"/>
          <p:cNvSpPr txBox="1"/>
          <p:nvPr/>
        </p:nvSpPr>
        <p:spPr>
          <a:xfrm>
            <a:off x="33077200" y="28768893"/>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Acknowledgements</a:t>
            </a:r>
            <a:endParaRPr/>
          </a:p>
        </p:txBody>
      </p:sp>
      <p:graphicFrame>
        <p:nvGraphicFramePr>
          <p:cNvPr id="162" name="Google Shape;162;p1"/>
          <p:cNvGraphicFramePr/>
          <p:nvPr>
            <p:extLst>
              <p:ext uri="{D42A27DB-BD31-4B8C-83A1-F6EECF244321}">
                <p14:modId xmlns:p14="http://schemas.microsoft.com/office/powerpoint/2010/main" val="837624174"/>
              </p:ext>
            </p:extLst>
          </p:nvPr>
        </p:nvGraphicFramePr>
        <p:xfrm>
          <a:off x="33561863" y="29216522"/>
          <a:ext cx="8873075" cy="3124240"/>
        </p:xfrm>
        <a:graphic>
          <a:graphicData uri="http://schemas.openxmlformats.org/drawingml/2006/table">
            <a:tbl>
              <a:tblPr>
                <a:noFill/>
                <a:tableStyleId>{B8C1DC18-1B2D-4B64-B915-0FAB5C1959CF}</a:tableStyleId>
              </a:tblPr>
              <a:tblGrid>
                <a:gridCol w="4480275">
                  <a:extLst>
                    <a:ext uri="{9D8B030D-6E8A-4147-A177-3AD203B41FA5}">
                      <a16:colId xmlns:a16="http://schemas.microsoft.com/office/drawing/2014/main" val="20000"/>
                    </a:ext>
                  </a:extLst>
                </a:gridCol>
                <a:gridCol w="4392800">
                  <a:extLst>
                    <a:ext uri="{9D8B030D-6E8A-4147-A177-3AD203B41FA5}">
                      <a16:colId xmlns:a16="http://schemas.microsoft.com/office/drawing/2014/main" val="20001"/>
                    </a:ext>
                  </a:extLst>
                </a:gridCol>
              </a:tblGrid>
              <a:tr h="1657418">
                <a:tc gridSpan="2">
                  <a:txBody>
                    <a:bodyPr/>
                    <a:lstStyle/>
                    <a:p>
                      <a:pPr marL="0" marR="0" lvl="0" indent="0" algn="l" rtl="0">
                        <a:spcBef>
                          <a:spcPts val="0"/>
                        </a:spcBef>
                        <a:spcAft>
                          <a:spcPts val="0"/>
                        </a:spcAft>
                        <a:buNone/>
                      </a:pPr>
                      <a:endParaRPr sz="2800" u="none" strike="noStrike" cap="none" dirty="0"/>
                    </a:p>
                    <a:p>
                      <a:pPr marL="0" marR="0" lvl="0" indent="0" algn="l" rtl="0">
                        <a:spcBef>
                          <a:spcPts val="0"/>
                        </a:spcBef>
                        <a:spcAft>
                          <a:spcPts val="0"/>
                        </a:spcAft>
                        <a:buNone/>
                      </a:pPr>
                      <a:r>
                        <a:rPr lang="en-US" sz="2800" dirty="0"/>
                        <a:t>The project could not be accomplished without the support and guidance of our project advisor, Professor Kevin Smith.</a:t>
                      </a:r>
                      <a:endParaRPr sz="2900" u="none" strike="noStrike" cap="none" dirty="0">
                        <a:solidFill>
                          <a:schemeClr val="dk1"/>
                        </a:solidFill>
                        <a:latin typeface="Arial Narrow"/>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43819">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a:solidFill>
                          <a:schemeClr val="dk1"/>
                        </a:solidFill>
                        <a:latin typeface="Arial Narrow"/>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Arial Narrow"/>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3" name="Google Shape;163;p1"/>
          <p:cNvSpPr txBox="1"/>
          <p:nvPr/>
        </p:nvSpPr>
        <p:spPr>
          <a:xfrm>
            <a:off x="1044558" y="21446095"/>
            <a:ext cx="8873100" cy="15695785"/>
          </a:xfrm>
          <a:prstGeom prst="rect">
            <a:avLst/>
          </a:prstGeom>
          <a:noFill/>
          <a:ln>
            <a:noFill/>
          </a:ln>
        </p:spPr>
        <p:txBody>
          <a:bodyPr spcFirstLastPara="1" wrap="square" lIns="406375" tIns="406375" rIns="406375" bIns="406375" anchor="t" anchorCtr="0">
            <a:spAutoFit/>
          </a:bodyPr>
          <a:lstStyle/>
          <a:p>
            <a:pPr marL="548626" marR="0" lvl="0" indent="-548626" algn="just" rtl="0">
              <a:spcBef>
                <a:spcPts val="0"/>
              </a:spcBef>
              <a:spcAft>
                <a:spcPts val="0"/>
              </a:spcAft>
              <a:buNone/>
            </a:pPr>
            <a:r>
              <a:rPr lang="en-US" sz="2987" b="1" dirty="0" err="1">
                <a:solidFill>
                  <a:schemeClr val="dk1"/>
                </a:solidFill>
                <a:latin typeface="Arial Narrow"/>
                <a:ea typeface="Arial Narrow"/>
                <a:cs typeface="Arial Narrow"/>
                <a:sym typeface="Arial Narrow"/>
              </a:rPr>
              <a:t>openFrameworks</a:t>
            </a:r>
            <a:endParaRPr lang="en-US" sz="2987" b="1" dirty="0">
              <a:solidFill>
                <a:schemeClr val="dk1"/>
              </a:solidFill>
              <a:latin typeface="Arial Narrow"/>
              <a:ea typeface="Arial Narrow"/>
              <a:cs typeface="Arial Narrow"/>
              <a:sym typeface="Arial Narrow"/>
            </a:endParaRPr>
          </a:p>
          <a:p>
            <a:pPr marL="548626" marR="0" lvl="0" indent="-548626" algn="just"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2987" dirty="0" err="1">
                <a:solidFill>
                  <a:schemeClr val="dk1"/>
                </a:solidFill>
                <a:latin typeface="Arial Narrow"/>
                <a:ea typeface="Arial Narrow"/>
                <a:cs typeface="Arial Narrow"/>
                <a:sym typeface="Arial Narrow"/>
              </a:rPr>
              <a:t>openFrameworks</a:t>
            </a:r>
            <a:r>
              <a:rPr lang="en-US" sz="2987" dirty="0">
                <a:solidFill>
                  <a:schemeClr val="dk1"/>
                </a:solidFill>
                <a:latin typeface="Arial Narrow"/>
                <a:ea typeface="Arial Narrow"/>
                <a:cs typeface="Arial Narrow"/>
                <a:sym typeface="Arial Narrow"/>
              </a:rPr>
              <a:t> is a C++ framework that handles a lot of the very basics when it comes to computer graphics and provides many useful functions and libraries. We used it for this final project because the project was based on work done previously in another </a:t>
            </a:r>
            <a:r>
              <a:rPr lang="en-US" sz="2987" dirty="0" err="1">
                <a:solidFill>
                  <a:schemeClr val="dk1"/>
                </a:solidFill>
                <a:latin typeface="Arial Narrow"/>
                <a:ea typeface="Arial Narrow"/>
                <a:cs typeface="Arial Narrow"/>
                <a:sym typeface="Arial Narrow"/>
              </a:rPr>
              <a:t>openFrameworks</a:t>
            </a:r>
            <a:r>
              <a:rPr lang="en-US" sz="2987" dirty="0">
                <a:solidFill>
                  <a:schemeClr val="dk1"/>
                </a:solidFill>
                <a:latin typeface="Arial Narrow"/>
                <a:ea typeface="Arial Narrow"/>
                <a:cs typeface="Arial Narrow"/>
                <a:sym typeface="Arial Narrow"/>
              </a:rPr>
              <a:t> project. It thankfully is a fairly powerful framework and is very useful for those learning about graphics from the ground up, although it lacks a lot  of ease-of-use features compared to say, Unity and we would definitely not choose to use it if speed was the goal of a future project and we had our choice of development environments.</a:t>
            </a:r>
          </a:p>
          <a:p>
            <a:pPr marL="0" marR="0" lvl="0"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2987" b="1" dirty="0">
                <a:solidFill>
                  <a:schemeClr val="dk1"/>
                </a:solidFill>
                <a:latin typeface="Arial Narrow"/>
                <a:ea typeface="Arial Narrow"/>
                <a:cs typeface="Arial Narrow"/>
                <a:sym typeface="Arial Narrow"/>
              </a:rPr>
              <a:t>Kinematics</a:t>
            </a:r>
          </a:p>
          <a:p>
            <a:pPr marL="0" marR="0" lvl="0" indent="0" algn="l" rtl="0">
              <a:spcBef>
                <a:spcPts val="0"/>
              </a:spcBef>
              <a:spcAft>
                <a:spcPts val="0"/>
              </a:spcAft>
              <a:buNone/>
            </a:pPr>
            <a:endParaRPr lang="en-US" sz="2987"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2987" dirty="0">
                <a:solidFill>
                  <a:schemeClr val="dk1"/>
                </a:solidFill>
                <a:latin typeface="Arial Narrow"/>
                <a:ea typeface="Arial Narrow"/>
                <a:cs typeface="Arial Narrow"/>
                <a:sym typeface="Arial Narrow"/>
              </a:rPr>
              <a:t>To implement the inverse kinematic arm in our project, we had to first implement forward kinematics. Forward kinematics, the much easier cousin of inverse kinematics, is the process of finding where the end of a series of bones will be, given a number of bone-connected joints with certain rotations.</a:t>
            </a:r>
          </a:p>
          <a:p>
            <a:pPr marL="0" marR="0" lvl="0" indent="0" algn="l" rtl="0">
              <a:spcBef>
                <a:spcPts val="0"/>
              </a:spcBef>
              <a:spcAft>
                <a:spcPts val="0"/>
              </a:spcAft>
              <a:buNone/>
            </a:pPr>
            <a:endParaRPr lang="en-US" sz="2987" dirty="0">
              <a:solidFill>
                <a:schemeClr val="dk1"/>
              </a:solidFill>
              <a:latin typeface="Arial Narrow"/>
              <a:sym typeface="Arial Narrow"/>
            </a:endParaRPr>
          </a:p>
          <a:p>
            <a:pPr marL="0" marR="0" lvl="0" indent="0" algn="l" rtl="0">
              <a:spcBef>
                <a:spcPts val="0"/>
              </a:spcBef>
              <a:spcAft>
                <a:spcPts val="0"/>
              </a:spcAft>
              <a:buNone/>
            </a:pPr>
            <a:endParaRPr dirty="0"/>
          </a:p>
          <a:p>
            <a:pPr marL="548626" marR="0" lvl="0" indent="-548626" algn="just"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l"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just"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a:p>
            <a:pPr marL="548626" marR="0" lvl="0" indent="-548626" algn="just"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a:p>
            <a:pPr marL="548626" marR="0" lvl="0" indent="-548626" algn="l" rtl="0">
              <a:spcBef>
                <a:spcPts val="0"/>
              </a:spcBef>
              <a:spcAft>
                <a:spcPts val="0"/>
              </a:spcAft>
              <a:buNone/>
            </a:pPr>
            <a:endParaRPr sz="2667" b="1" i="0" u="none" strike="noStrike" cap="none" dirty="0">
              <a:solidFill>
                <a:schemeClr val="dk1"/>
              </a:solidFill>
              <a:latin typeface="Arial Narrow"/>
              <a:ea typeface="Arial Narrow"/>
              <a:cs typeface="Arial Narrow"/>
              <a:sym typeface="Arial Narrow"/>
            </a:endParaRPr>
          </a:p>
        </p:txBody>
      </p:sp>
      <p:sp>
        <p:nvSpPr>
          <p:cNvPr id="166" name="Google Shape;166;p1"/>
          <p:cNvSpPr txBox="1"/>
          <p:nvPr/>
        </p:nvSpPr>
        <p:spPr>
          <a:xfrm>
            <a:off x="11510433" y="5651887"/>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Methodology</a:t>
            </a:r>
            <a:endParaRPr/>
          </a:p>
        </p:txBody>
      </p:sp>
      <p:sp>
        <p:nvSpPr>
          <p:cNvPr id="168" name="Google Shape;168;p1"/>
          <p:cNvSpPr/>
          <p:nvPr/>
        </p:nvSpPr>
        <p:spPr>
          <a:xfrm>
            <a:off x="294218" y="674666"/>
            <a:ext cx="10373784" cy="1854635"/>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5760" b="1" dirty="0">
                <a:solidFill>
                  <a:srgbClr val="FFFFFF"/>
                </a:solidFill>
                <a:latin typeface="Arial"/>
                <a:ea typeface="Arial"/>
                <a:cs typeface="Arial"/>
                <a:sym typeface="Arial"/>
              </a:rPr>
              <a:t>Computer </a:t>
            </a:r>
            <a:r>
              <a:rPr lang="en-US" sz="5760" b="1" dirty="0">
                <a:solidFill>
                  <a:srgbClr val="FFFFFF"/>
                </a:solidFill>
              </a:rPr>
              <a:t>Science</a:t>
            </a:r>
            <a:r>
              <a:rPr lang="en-US" sz="5760" b="1" dirty="0">
                <a:solidFill>
                  <a:srgbClr val="FFFFFF"/>
                </a:solidFill>
                <a:latin typeface="Arial"/>
                <a:ea typeface="Arial"/>
                <a:cs typeface="Arial"/>
                <a:sym typeface="Arial"/>
              </a:rPr>
              <a:t> Department</a:t>
            </a:r>
            <a:endParaRPr dirty="0"/>
          </a:p>
        </p:txBody>
      </p:sp>
      <p:sp>
        <p:nvSpPr>
          <p:cNvPr id="169" name="Google Shape;169;p1"/>
          <p:cNvSpPr/>
          <p:nvPr/>
        </p:nvSpPr>
        <p:spPr>
          <a:xfrm>
            <a:off x="33915351" y="1548870"/>
            <a:ext cx="9975849" cy="1374503"/>
          </a:xfrm>
          <a:prstGeom prst="rect">
            <a:avLst/>
          </a:prstGeom>
          <a:noFill/>
          <a:ln>
            <a:noFill/>
          </a:ln>
        </p:spPr>
        <p:txBody>
          <a:bodyPr spcFirstLastPara="1" wrap="square" lIns="81100" tIns="40525" rIns="81100" bIns="40525" anchor="t" anchorCtr="0">
            <a:spAutoFit/>
          </a:bodyPr>
          <a:lstStyle/>
          <a:p>
            <a:pPr marL="0" marR="0" lvl="0" indent="0" algn="l" rtl="0">
              <a:spcBef>
                <a:spcPts val="0"/>
              </a:spcBef>
              <a:spcAft>
                <a:spcPts val="0"/>
              </a:spcAft>
              <a:buNone/>
            </a:pPr>
            <a:r>
              <a:rPr lang="en-US" sz="4800" b="1" dirty="0">
                <a:solidFill>
                  <a:srgbClr val="FFFFFF"/>
                </a:solidFill>
              </a:rPr>
              <a:t>By Friend Trinity Dickinson</a:t>
            </a:r>
            <a:endParaRPr sz="4800" dirty="0"/>
          </a:p>
          <a:p>
            <a:pPr marL="0" marR="0" lvl="0" indent="0" algn="ctr" rtl="0">
              <a:spcBef>
                <a:spcPts val="0"/>
              </a:spcBef>
              <a:spcAft>
                <a:spcPts val="0"/>
              </a:spcAft>
              <a:buNone/>
            </a:pPr>
            <a:endParaRPr sz="3600" b="1" dirty="0">
              <a:solidFill>
                <a:srgbClr val="FFFFFF"/>
              </a:solidFill>
              <a:latin typeface="Arial"/>
              <a:ea typeface="Arial"/>
              <a:cs typeface="Arial"/>
              <a:sym typeface="Arial"/>
            </a:endParaRPr>
          </a:p>
        </p:txBody>
      </p:sp>
      <p:pic>
        <p:nvPicPr>
          <p:cNvPr id="170" name="Google Shape;170;p1"/>
          <p:cNvPicPr preferRelativeResize="0"/>
          <p:nvPr/>
        </p:nvPicPr>
        <p:blipFill rotWithShape="1">
          <a:blip r:embed="rId3">
            <a:alphaModFix/>
          </a:blip>
          <a:srcRect/>
          <a:stretch/>
        </p:blipFill>
        <p:spPr>
          <a:xfrm>
            <a:off x="4357040" y="2608906"/>
            <a:ext cx="1600351" cy="1965631"/>
          </a:xfrm>
          <a:prstGeom prst="rect">
            <a:avLst/>
          </a:prstGeom>
          <a:noFill/>
          <a:ln>
            <a:noFill/>
          </a:ln>
        </p:spPr>
      </p:pic>
      <p:pic>
        <p:nvPicPr>
          <p:cNvPr id="7" name="Picture 6" descr="A picture containing icon&#10;&#10;Description automatically generated">
            <a:extLst>
              <a:ext uri="{FF2B5EF4-FFF2-40B4-BE49-F238E27FC236}">
                <a16:creationId xmlns:a16="http://schemas.microsoft.com/office/drawing/2014/main" id="{04BE3392-48F1-43E4-9F9E-6BB6F1722565}"/>
              </a:ext>
            </a:extLst>
          </p:cNvPr>
          <p:cNvPicPr>
            <a:picLocks noChangeAspect="1"/>
          </p:cNvPicPr>
          <p:nvPr/>
        </p:nvPicPr>
        <p:blipFill>
          <a:blip r:embed="rId4"/>
          <a:stretch>
            <a:fillRect/>
          </a:stretch>
        </p:blipFill>
        <p:spPr>
          <a:xfrm>
            <a:off x="3128985" y="15225341"/>
            <a:ext cx="4704247" cy="4907847"/>
          </a:xfrm>
          <a:prstGeom prst="rect">
            <a:avLst/>
          </a:prstGeom>
        </p:spPr>
      </p:pic>
      <p:sp>
        <p:nvSpPr>
          <p:cNvPr id="8" name="TextBox 7">
            <a:extLst>
              <a:ext uri="{FF2B5EF4-FFF2-40B4-BE49-F238E27FC236}">
                <a16:creationId xmlns:a16="http://schemas.microsoft.com/office/drawing/2014/main" id="{FCA8C01A-F347-4868-B818-DCA8840FD8D1}"/>
              </a:ext>
            </a:extLst>
          </p:cNvPr>
          <p:cNvSpPr txBox="1"/>
          <p:nvPr/>
        </p:nvSpPr>
        <p:spPr>
          <a:xfrm>
            <a:off x="2577371" y="20133391"/>
            <a:ext cx="6004006" cy="954107"/>
          </a:xfrm>
          <a:prstGeom prst="rect">
            <a:avLst/>
          </a:prstGeom>
          <a:noFill/>
        </p:spPr>
        <p:txBody>
          <a:bodyPr wrap="square" rtlCol="0">
            <a:spAutoFit/>
          </a:bodyPr>
          <a:lstStyle/>
          <a:p>
            <a:pPr algn="ctr"/>
            <a:r>
              <a:rPr lang="en-US" sz="2800" dirty="0"/>
              <a:t>Inverse Kinematics arm. Joints and bones in grey, target in purple</a:t>
            </a:r>
          </a:p>
        </p:txBody>
      </p:sp>
      <p:sp>
        <p:nvSpPr>
          <p:cNvPr id="9" name="TextBox 8">
            <a:extLst>
              <a:ext uri="{FF2B5EF4-FFF2-40B4-BE49-F238E27FC236}">
                <a16:creationId xmlns:a16="http://schemas.microsoft.com/office/drawing/2014/main" id="{8E2975DC-7A39-45F1-907D-BEF04932D53F}"/>
              </a:ext>
            </a:extLst>
          </p:cNvPr>
          <p:cNvSpPr txBox="1"/>
          <p:nvPr/>
        </p:nvSpPr>
        <p:spPr>
          <a:xfrm>
            <a:off x="12261272" y="6768387"/>
            <a:ext cx="8478983" cy="2816156"/>
          </a:xfrm>
          <a:prstGeom prst="rect">
            <a:avLst/>
          </a:prstGeom>
          <a:noFill/>
        </p:spPr>
        <p:txBody>
          <a:bodyPr wrap="square" rtlCol="0">
            <a:spAutoFit/>
          </a:bodyPr>
          <a:lstStyle/>
          <a:p>
            <a:r>
              <a:rPr lang="en-US" sz="2950" dirty="0">
                <a:latin typeface="Arial Narrow" panose="020B0606020202030204" pitchFamily="34" charset="0"/>
              </a:rPr>
              <a:t>There are several ways to implement forward kinematics, but thankfully we were able to choose a fairly easy one, given the work done previously in Project 3 to implement a series of transforms that combine to create the final position. Using this approach, we implemented forward kinematics on an N-bone/N-joint arm.</a:t>
            </a:r>
          </a:p>
        </p:txBody>
      </p:sp>
      <p:sp>
        <p:nvSpPr>
          <p:cNvPr id="38" name="TextBox 37">
            <a:extLst>
              <a:ext uri="{FF2B5EF4-FFF2-40B4-BE49-F238E27FC236}">
                <a16:creationId xmlns:a16="http://schemas.microsoft.com/office/drawing/2014/main" id="{F9327AA3-1C88-46AE-B7F7-49697AA7AF94}"/>
              </a:ext>
            </a:extLst>
          </p:cNvPr>
          <p:cNvSpPr txBox="1"/>
          <p:nvPr/>
        </p:nvSpPr>
        <p:spPr>
          <a:xfrm>
            <a:off x="22846145" y="6212773"/>
            <a:ext cx="8063345" cy="8263801"/>
          </a:xfrm>
          <a:prstGeom prst="rect">
            <a:avLst/>
          </a:prstGeom>
          <a:noFill/>
        </p:spPr>
        <p:txBody>
          <a:bodyPr wrap="square" rtlCol="0">
            <a:spAutoFit/>
          </a:bodyPr>
          <a:lstStyle/>
          <a:p>
            <a:r>
              <a:rPr lang="en-US" sz="2950" b="1" dirty="0">
                <a:latin typeface="Arial Narrow" panose="020B0606020202030204" pitchFamily="34" charset="0"/>
              </a:rPr>
              <a:t>Keyframing</a:t>
            </a:r>
          </a:p>
          <a:p>
            <a:endParaRPr lang="en-US" sz="2950" b="1" dirty="0">
              <a:latin typeface="Arial Narrow" panose="020B0606020202030204" pitchFamily="34" charset="0"/>
            </a:endParaRPr>
          </a:p>
          <a:p>
            <a:r>
              <a:rPr lang="en-US" sz="2950" dirty="0">
                <a:latin typeface="Arial Narrow" panose="020B0606020202030204" pitchFamily="34" charset="0"/>
              </a:rPr>
              <a:t>Keyframing is much less difficult conceptually. The goal is to animate an object moving between positions and not have to manually set each position along the way </a:t>
            </a:r>
          </a:p>
          <a:p>
            <a:r>
              <a:rPr lang="en-US" sz="2950" dirty="0">
                <a:latin typeface="Arial Narrow" panose="020B0606020202030204" pitchFamily="34" charset="0"/>
              </a:rPr>
              <a:t>This is accomplished by setting keyframes, or snapshots of the position and rotation of every scene object in the case of our project, and interpolating between the current positions and next keyframe. </a:t>
            </a:r>
          </a:p>
          <a:p>
            <a:r>
              <a:rPr lang="en-US" sz="2950" dirty="0">
                <a:latin typeface="Arial Narrow" panose="020B0606020202030204" pitchFamily="34" charset="0"/>
              </a:rPr>
              <a:t>This is achieved by keeping track of how long its been since the last keyframe (T), and how long we want each keyframe to be (D), then setting our interpolation factor to be (T / D). </a:t>
            </a:r>
          </a:p>
          <a:p>
            <a:r>
              <a:rPr lang="en-US" sz="2950" dirty="0">
                <a:latin typeface="Arial Narrow" panose="020B0606020202030204" pitchFamily="34" charset="0"/>
              </a:rPr>
              <a:t>The current and next frame index is kept track of, and the next frame index loops around to the first index when the current index is at the end of the keyframes vector – this allows the animation to naturally loop.</a:t>
            </a:r>
          </a:p>
          <a:p>
            <a:endParaRPr lang="en-US" sz="2950" dirty="0">
              <a:latin typeface="Arial Narrow" panose="020B0606020202030204" pitchFamily="34" charset="0"/>
            </a:endParaRPr>
          </a:p>
        </p:txBody>
      </p:sp>
      <p:sp>
        <p:nvSpPr>
          <p:cNvPr id="39" name="TextBox 38">
            <a:extLst>
              <a:ext uri="{FF2B5EF4-FFF2-40B4-BE49-F238E27FC236}">
                <a16:creationId xmlns:a16="http://schemas.microsoft.com/office/drawing/2014/main" id="{D9D29486-5CB0-47EA-BEF4-F146C6808C98}"/>
              </a:ext>
            </a:extLst>
          </p:cNvPr>
          <p:cNvSpPr txBox="1"/>
          <p:nvPr/>
        </p:nvSpPr>
        <p:spPr>
          <a:xfrm>
            <a:off x="23004010" y="15390283"/>
            <a:ext cx="8063345" cy="1908215"/>
          </a:xfrm>
          <a:prstGeom prst="rect">
            <a:avLst/>
          </a:prstGeom>
          <a:noFill/>
        </p:spPr>
        <p:txBody>
          <a:bodyPr wrap="square" rtlCol="0">
            <a:spAutoFit/>
          </a:bodyPr>
          <a:lstStyle/>
          <a:p>
            <a:r>
              <a:rPr lang="en-US" sz="2950" dirty="0">
                <a:latin typeface="Arial Narrow" panose="020B0606020202030204" pitchFamily="34" charset="0"/>
              </a:rPr>
              <a:t>After implementing inverse kinematics with </a:t>
            </a:r>
            <a:r>
              <a:rPr lang="en-US" sz="2950" dirty="0" err="1">
                <a:latin typeface="Arial Narrow" panose="020B0606020202030204" pitchFamily="34" charset="0"/>
              </a:rPr>
              <a:t>openFrameworks</a:t>
            </a:r>
            <a:r>
              <a:rPr lang="en-US" sz="2950" dirty="0">
                <a:latin typeface="Arial Narrow" panose="020B0606020202030204" pitchFamily="34" charset="0"/>
              </a:rPr>
              <a:t>, we can drag or otherwise move the target joint around and the arm will follow. (Below, the target is being moved with keyframing.)</a:t>
            </a:r>
          </a:p>
        </p:txBody>
      </p:sp>
      <p:sp>
        <p:nvSpPr>
          <p:cNvPr id="40" name="TextBox 39">
            <a:extLst>
              <a:ext uri="{FF2B5EF4-FFF2-40B4-BE49-F238E27FC236}">
                <a16:creationId xmlns:a16="http://schemas.microsoft.com/office/drawing/2014/main" id="{39D826BD-841C-421F-B52B-4469392524A5}"/>
              </a:ext>
            </a:extLst>
          </p:cNvPr>
          <p:cNvSpPr txBox="1"/>
          <p:nvPr/>
        </p:nvSpPr>
        <p:spPr>
          <a:xfrm>
            <a:off x="33966730" y="17386537"/>
            <a:ext cx="8063345" cy="5086008"/>
          </a:xfrm>
          <a:prstGeom prst="rect">
            <a:avLst/>
          </a:prstGeom>
          <a:noFill/>
        </p:spPr>
        <p:txBody>
          <a:bodyPr wrap="square" rtlCol="0">
            <a:spAutoFit/>
          </a:bodyPr>
          <a:lstStyle/>
          <a:p>
            <a:r>
              <a:rPr lang="en-US" sz="2950" dirty="0">
                <a:latin typeface="Arial Narrow" panose="020B0606020202030204" pitchFamily="34" charset="0"/>
              </a:rPr>
              <a:t>We learned a lot about animation in the undertaking of this project and ended up with the beginnings of something that could possibly even be useful in the real world, whether its for controlling a robot arm on a factory floor or animating a digital character’s movement for a piece of media.</a:t>
            </a:r>
          </a:p>
          <a:p>
            <a:endParaRPr lang="en-US" sz="2950" dirty="0">
              <a:latin typeface="Arial Narrow" panose="020B0606020202030204" pitchFamily="34" charset="0"/>
            </a:endParaRPr>
          </a:p>
          <a:p>
            <a:r>
              <a:rPr lang="en-US" sz="2950" dirty="0">
                <a:latin typeface="Arial Narrow" panose="020B0606020202030204" pitchFamily="34" charset="0"/>
              </a:rPr>
              <a:t>As it stands, the project is fun to play around with, but is a little rough around the edges. Future improvements, such as adding a mesh to the skeleton and ray tracing the animation would make it really stand out.</a:t>
            </a:r>
          </a:p>
        </p:txBody>
      </p:sp>
      <p:sp>
        <p:nvSpPr>
          <p:cNvPr id="41" name="TextBox 40">
            <a:extLst>
              <a:ext uri="{FF2B5EF4-FFF2-40B4-BE49-F238E27FC236}">
                <a16:creationId xmlns:a16="http://schemas.microsoft.com/office/drawing/2014/main" id="{7EDA20C5-EB8A-4161-AA50-781DD1DBC8BA}"/>
              </a:ext>
            </a:extLst>
          </p:cNvPr>
          <p:cNvSpPr txBox="1"/>
          <p:nvPr/>
        </p:nvSpPr>
        <p:spPr>
          <a:xfrm>
            <a:off x="34033404" y="5914434"/>
            <a:ext cx="8063345" cy="2816156"/>
          </a:xfrm>
          <a:prstGeom prst="rect">
            <a:avLst/>
          </a:prstGeom>
          <a:noFill/>
        </p:spPr>
        <p:txBody>
          <a:bodyPr wrap="square" rtlCol="0">
            <a:spAutoFit/>
          </a:bodyPr>
          <a:lstStyle/>
          <a:p>
            <a:r>
              <a:rPr lang="en-US" sz="2950" dirty="0">
                <a:latin typeface="Arial Narrow" panose="020B0606020202030204" pitchFamily="34" charset="0"/>
              </a:rPr>
              <a:t>After implementing keyframing, we can define a simple walk cycle for a 9-joint skeleton, and it will follow it smoothly, with interpolated positions/rotations in between the keyframes. Here, the skeleton’s arms are rotating in between the keyframes, while its feet are translating back and forth along the ground.</a:t>
            </a:r>
          </a:p>
        </p:txBody>
      </p:sp>
      <p:pic>
        <p:nvPicPr>
          <p:cNvPr id="11" name="Picture 10" descr="Diagram&#10;&#10;Description automatically generated">
            <a:extLst>
              <a:ext uri="{FF2B5EF4-FFF2-40B4-BE49-F238E27FC236}">
                <a16:creationId xmlns:a16="http://schemas.microsoft.com/office/drawing/2014/main" id="{5617845F-EA18-4F74-A274-5224B37F9E0D}"/>
              </a:ext>
            </a:extLst>
          </p:cNvPr>
          <p:cNvPicPr>
            <a:picLocks noChangeAspect="1"/>
          </p:cNvPicPr>
          <p:nvPr/>
        </p:nvPicPr>
        <p:blipFill>
          <a:blip r:embed="rId5"/>
          <a:stretch>
            <a:fillRect/>
          </a:stretch>
        </p:blipFill>
        <p:spPr>
          <a:xfrm>
            <a:off x="11547819" y="10002424"/>
            <a:ext cx="9929460" cy="4711104"/>
          </a:xfrm>
          <a:prstGeom prst="rect">
            <a:avLst/>
          </a:prstGeom>
        </p:spPr>
      </p:pic>
      <p:sp>
        <p:nvSpPr>
          <p:cNvPr id="12" name="TextBox 11">
            <a:extLst>
              <a:ext uri="{FF2B5EF4-FFF2-40B4-BE49-F238E27FC236}">
                <a16:creationId xmlns:a16="http://schemas.microsoft.com/office/drawing/2014/main" id="{FD80540F-E936-4408-8FBD-E29D7B08B626}"/>
              </a:ext>
            </a:extLst>
          </p:cNvPr>
          <p:cNvSpPr txBox="1"/>
          <p:nvPr/>
        </p:nvSpPr>
        <p:spPr>
          <a:xfrm>
            <a:off x="12676909" y="14713528"/>
            <a:ext cx="7647709" cy="954107"/>
          </a:xfrm>
          <a:prstGeom prst="rect">
            <a:avLst/>
          </a:prstGeom>
          <a:noFill/>
        </p:spPr>
        <p:txBody>
          <a:bodyPr wrap="square" rtlCol="0">
            <a:spAutoFit/>
          </a:bodyPr>
          <a:lstStyle/>
          <a:p>
            <a:pPr algn="ctr"/>
            <a:r>
              <a:rPr lang="en-US" sz="2800" dirty="0"/>
              <a:t>The forward kinematics process using multiplied transforms. Source: [1]</a:t>
            </a:r>
          </a:p>
        </p:txBody>
      </p:sp>
      <p:sp>
        <p:nvSpPr>
          <p:cNvPr id="45" name="TextBox 44">
            <a:extLst>
              <a:ext uri="{FF2B5EF4-FFF2-40B4-BE49-F238E27FC236}">
                <a16:creationId xmlns:a16="http://schemas.microsoft.com/office/drawing/2014/main" id="{13DD877C-8779-4639-B536-62D5BB9902A9}"/>
              </a:ext>
            </a:extLst>
          </p:cNvPr>
          <p:cNvSpPr txBox="1"/>
          <p:nvPr/>
        </p:nvSpPr>
        <p:spPr>
          <a:xfrm>
            <a:off x="12053453" y="16186048"/>
            <a:ext cx="8271164" cy="3270126"/>
          </a:xfrm>
          <a:prstGeom prst="rect">
            <a:avLst/>
          </a:prstGeom>
          <a:noFill/>
        </p:spPr>
        <p:txBody>
          <a:bodyPr wrap="square" rtlCol="0">
            <a:spAutoFit/>
          </a:bodyPr>
          <a:lstStyle/>
          <a:p>
            <a:r>
              <a:rPr lang="en-US" sz="2950" dirty="0">
                <a:latin typeface="Arial Narrow" panose="020B0606020202030204" pitchFamily="34" charset="0"/>
              </a:rPr>
              <a:t>After implementing forward kinematics, it was time to move on to the real challenge: inverse kinematics. This was done using the technique of </a:t>
            </a:r>
            <a:r>
              <a:rPr lang="en-US" sz="2950" b="1" dirty="0">
                <a:latin typeface="Arial Narrow" panose="020B0606020202030204" pitchFamily="34" charset="0"/>
              </a:rPr>
              <a:t>gradient descent</a:t>
            </a:r>
            <a:r>
              <a:rPr lang="en-US" sz="2950" dirty="0">
                <a:latin typeface="Arial Narrow" panose="020B0606020202030204" pitchFamily="34" charset="0"/>
              </a:rPr>
              <a:t>, in which an error function is minimized gradually by following its </a:t>
            </a:r>
            <a:r>
              <a:rPr lang="en-US" sz="2950" b="1" dirty="0">
                <a:latin typeface="Arial Narrow" panose="020B0606020202030204" pitchFamily="34" charset="0"/>
              </a:rPr>
              <a:t>gradient</a:t>
            </a:r>
            <a:r>
              <a:rPr lang="en-US" sz="2950" dirty="0">
                <a:latin typeface="Arial Narrow" panose="020B0606020202030204" pitchFamily="34" charset="0"/>
              </a:rPr>
              <a:t>, a.k.a. derivative, a.k.a. tangent line, to a minimum, ideally 0 output. This general process is demonstrated in the following mathematical visualization [2].</a:t>
            </a:r>
          </a:p>
        </p:txBody>
      </p:sp>
      <p:sp>
        <p:nvSpPr>
          <p:cNvPr id="48" name="TextBox 47">
            <a:extLst>
              <a:ext uri="{FF2B5EF4-FFF2-40B4-BE49-F238E27FC236}">
                <a16:creationId xmlns:a16="http://schemas.microsoft.com/office/drawing/2014/main" id="{9B831B41-D1A2-409B-84CA-7DD657AE824A}"/>
              </a:ext>
            </a:extLst>
          </p:cNvPr>
          <p:cNvSpPr txBox="1"/>
          <p:nvPr/>
        </p:nvSpPr>
        <p:spPr>
          <a:xfrm>
            <a:off x="12261271" y="24367530"/>
            <a:ext cx="8271164" cy="3270126"/>
          </a:xfrm>
          <a:prstGeom prst="rect">
            <a:avLst/>
          </a:prstGeom>
          <a:noFill/>
        </p:spPr>
        <p:txBody>
          <a:bodyPr wrap="square" rtlCol="0">
            <a:spAutoFit/>
          </a:bodyPr>
          <a:lstStyle/>
          <a:p>
            <a:r>
              <a:rPr lang="en-US" sz="2950" dirty="0">
                <a:latin typeface="Arial Narrow" panose="020B0606020202030204" pitchFamily="34" charset="0"/>
              </a:rPr>
              <a:t>After moving the input value and following the direction of its gradient enough times, we eventually end up at a minimum error position. In the case of our IK arm, we use the distance from the end of the arm to the target as the error function and attempt to minimize it by changing the inputs – the angles at which each joint can rotate (limited to a single axis each).</a:t>
            </a:r>
          </a:p>
        </p:txBody>
      </p:sp>
      <p:pic>
        <p:nvPicPr>
          <p:cNvPr id="16" name="Picture 15">
            <a:extLst>
              <a:ext uri="{FF2B5EF4-FFF2-40B4-BE49-F238E27FC236}">
                <a16:creationId xmlns:a16="http://schemas.microsoft.com/office/drawing/2014/main" id="{D6583F75-C2E5-4BB4-971D-5A520DB9CB77}"/>
              </a:ext>
            </a:extLst>
          </p:cNvPr>
          <p:cNvPicPr>
            <a:picLocks noChangeAspect="1"/>
          </p:cNvPicPr>
          <p:nvPr/>
        </p:nvPicPr>
        <p:blipFill>
          <a:blip r:embed="rId6"/>
          <a:stretch>
            <a:fillRect/>
          </a:stretch>
        </p:blipFill>
        <p:spPr>
          <a:xfrm>
            <a:off x="14678785" y="27619422"/>
            <a:ext cx="3436137" cy="4396455"/>
          </a:xfrm>
          <a:prstGeom prst="rect">
            <a:avLst/>
          </a:prstGeom>
        </p:spPr>
      </p:pic>
      <p:pic>
        <p:nvPicPr>
          <p:cNvPr id="20" name="Picture 19" descr="A picture containing ball, hitting, swinging, player&#10;&#10;Description automatically generated">
            <a:extLst>
              <a:ext uri="{FF2B5EF4-FFF2-40B4-BE49-F238E27FC236}">
                <a16:creationId xmlns:a16="http://schemas.microsoft.com/office/drawing/2014/main" id="{F8304076-DBD6-40A0-BB38-AFF358FB2A96}"/>
              </a:ext>
            </a:extLst>
          </p:cNvPr>
          <p:cNvPicPr>
            <a:picLocks noChangeAspect="1"/>
          </p:cNvPicPr>
          <p:nvPr/>
        </p:nvPicPr>
        <p:blipFill>
          <a:blip r:embed="rId7"/>
          <a:stretch>
            <a:fillRect/>
          </a:stretch>
        </p:blipFill>
        <p:spPr>
          <a:xfrm>
            <a:off x="24216282" y="17542130"/>
            <a:ext cx="5638800" cy="5400675"/>
          </a:xfrm>
          <a:prstGeom prst="rect">
            <a:avLst/>
          </a:prstGeom>
        </p:spPr>
      </p:pic>
      <p:sp>
        <p:nvSpPr>
          <p:cNvPr id="55" name="TextBox 54">
            <a:extLst>
              <a:ext uri="{FF2B5EF4-FFF2-40B4-BE49-F238E27FC236}">
                <a16:creationId xmlns:a16="http://schemas.microsoft.com/office/drawing/2014/main" id="{782EC184-3540-402D-8597-20C6745B861B}"/>
              </a:ext>
            </a:extLst>
          </p:cNvPr>
          <p:cNvSpPr txBox="1"/>
          <p:nvPr/>
        </p:nvSpPr>
        <p:spPr>
          <a:xfrm>
            <a:off x="23358766" y="23186438"/>
            <a:ext cx="8063345" cy="2362185"/>
          </a:xfrm>
          <a:prstGeom prst="rect">
            <a:avLst/>
          </a:prstGeom>
          <a:noFill/>
        </p:spPr>
        <p:txBody>
          <a:bodyPr wrap="square" rtlCol="0">
            <a:spAutoFit/>
          </a:bodyPr>
          <a:lstStyle/>
          <a:p>
            <a:r>
              <a:rPr lang="en-US" sz="2950" dirty="0">
                <a:latin typeface="Arial Narrow" panose="020B0606020202030204" pitchFamily="34" charset="0"/>
              </a:rPr>
              <a:t>The joints of the IK arm are fully manipulable, meaning that the bones can be stretched or rotated and it will continue to track the target on the fly. It will always find the way to minimize distance, whether its reaching the target or simply pointing at it.</a:t>
            </a:r>
          </a:p>
        </p:txBody>
      </p:sp>
      <p:pic>
        <p:nvPicPr>
          <p:cNvPr id="24" name="Picture 23" descr="A close-up of a pool table&#10;&#10;Description automatically generated with low confidence">
            <a:extLst>
              <a:ext uri="{FF2B5EF4-FFF2-40B4-BE49-F238E27FC236}">
                <a16:creationId xmlns:a16="http://schemas.microsoft.com/office/drawing/2014/main" id="{449CAFDE-5D8B-478D-B96F-C28495276C0E}"/>
              </a:ext>
            </a:extLst>
          </p:cNvPr>
          <p:cNvPicPr>
            <a:picLocks noChangeAspect="1"/>
          </p:cNvPicPr>
          <p:nvPr/>
        </p:nvPicPr>
        <p:blipFill>
          <a:blip r:embed="rId8"/>
          <a:stretch>
            <a:fillRect/>
          </a:stretch>
        </p:blipFill>
        <p:spPr>
          <a:xfrm>
            <a:off x="24771927" y="25591487"/>
            <a:ext cx="4729020" cy="6272793"/>
          </a:xfrm>
          <a:prstGeom prst="rect">
            <a:avLst/>
          </a:prstGeom>
        </p:spPr>
      </p:pic>
      <p:pic>
        <p:nvPicPr>
          <p:cNvPr id="26" name="Picture 25" descr="A picture containing device&#10;&#10;Description automatically generated">
            <a:extLst>
              <a:ext uri="{FF2B5EF4-FFF2-40B4-BE49-F238E27FC236}">
                <a16:creationId xmlns:a16="http://schemas.microsoft.com/office/drawing/2014/main" id="{40CC36F4-50D3-4F4F-A001-6695DC3AB18D}"/>
              </a:ext>
            </a:extLst>
          </p:cNvPr>
          <p:cNvPicPr>
            <a:picLocks noChangeAspect="1"/>
          </p:cNvPicPr>
          <p:nvPr/>
        </p:nvPicPr>
        <p:blipFill>
          <a:blip r:embed="rId9"/>
          <a:stretch>
            <a:fillRect/>
          </a:stretch>
        </p:blipFill>
        <p:spPr>
          <a:xfrm>
            <a:off x="34930709" y="8878230"/>
            <a:ext cx="6135388" cy="7479796"/>
          </a:xfrm>
          <a:prstGeom prst="rect">
            <a:avLst/>
          </a:prstGeom>
        </p:spPr>
      </p:pic>
      <p:sp>
        <p:nvSpPr>
          <p:cNvPr id="62" name="Google Shape;159;p1">
            <a:extLst>
              <a:ext uri="{FF2B5EF4-FFF2-40B4-BE49-F238E27FC236}">
                <a16:creationId xmlns:a16="http://schemas.microsoft.com/office/drawing/2014/main" id="{4130313D-F6F5-4B8F-9C1A-ACB715645895}"/>
              </a:ext>
            </a:extLst>
          </p:cNvPr>
          <p:cNvSpPr txBox="1"/>
          <p:nvPr/>
        </p:nvSpPr>
        <p:spPr>
          <a:xfrm>
            <a:off x="33077149" y="22680305"/>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Key References</a:t>
            </a:r>
            <a:endParaRPr/>
          </a:p>
        </p:txBody>
      </p:sp>
      <p:sp>
        <p:nvSpPr>
          <p:cNvPr id="63" name="TextBox 62">
            <a:extLst>
              <a:ext uri="{FF2B5EF4-FFF2-40B4-BE49-F238E27FC236}">
                <a16:creationId xmlns:a16="http://schemas.microsoft.com/office/drawing/2014/main" id="{D356BD2B-F713-43A6-AF39-B40107F42137}"/>
              </a:ext>
            </a:extLst>
          </p:cNvPr>
          <p:cNvSpPr txBox="1"/>
          <p:nvPr/>
        </p:nvSpPr>
        <p:spPr>
          <a:xfrm>
            <a:off x="33966729" y="23357861"/>
            <a:ext cx="8063345" cy="4632037"/>
          </a:xfrm>
          <a:prstGeom prst="rect">
            <a:avLst/>
          </a:prstGeom>
          <a:noFill/>
        </p:spPr>
        <p:txBody>
          <a:bodyPr wrap="square" rtlCol="0">
            <a:spAutoFit/>
          </a:bodyPr>
          <a:lstStyle/>
          <a:p>
            <a:r>
              <a:rPr lang="en-US" sz="2950" dirty="0">
                <a:latin typeface="Arial Narrow" panose="020B0606020202030204" pitchFamily="34" charset="0"/>
              </a:rPr>
              <a:t>[1] </a:t>
            </a:r>
            <a:r>
              <a:rPr lang="en-US" sz="2950" dirty="0" err="1">
                <a:latin typeface="Arial Narrow" panose="020B0606020202030204" pitchFamily="34" charset="0"/>
              </a:rPr>
              <a:t>Woolfrey</a:t>
            </a:r>
            <a:r>
              <a:rPr lang="en-US" sz="2950" dirty="0">
                <a:latin typeface="Arial Narrow" panose="020B0606020202030204" pitchFamily="34" charset="0"/>
              </a:rPr>
              <a:t>, Jon. 4.1 Forward Kinematics. YouTube, YouTube, 2 Aug. 2018, https://www.youtube.com/watch?v=EzNAs2w1cS0. Accessed 5 Dec. 2021. </a:t>
            </a:r>
          </a:p>
          <a:p>
            <a:endParaRPr lang="en-US" sz="2950" dirty="0">
              <a:latin typeface="Arial Narrow" panose="020B0606020202030204" pitchFamily="34" charset="0"/>
            </a:endParaRPr>
          </a:p>
          <a:p>
            <a:r>
              <a:rPr lang="en-US" sz="2950" dirty="0">
                <a:latin typeface="Arial Narrow" panose="020B0606020202030204" pitchFamily="34" charset="0"/>
              </a:rPr>
              <a:t>[2] </a:t>
            </a:r>
            <a:r>
              <a:rPr lang="en-US" sz="2950" dirty="0" err="1">
                <a:latin typeface="Arial Narrow" panose="020B0606020202030204" pitchFamily="34" charset="0"/>
              </a:rPr>
              <a:t>Kathuria</a:t>
            </a:r>
            <a:r>
              <a:rPr lang="en-US" sz="2950" dirty="0">
                <a:latin typeface="Arial Narrow" panose="020B0606020202030204" pitchFamily="34" charset="0"/>
              </a:rPr>
              <a:t>, </a:t>
            </a:r>
            <a:r>
              <a:rPr lang="en-US" sz="2950" dirty="0" err="1">
                <a:latin typeface="Arial Narrow" panose="020B0606020202030204" pitchFamily="34" charset="0"/>
              </a:rPr>
              <a:t>Ayoosh</a:t>
            </a:r>
            <a:r>
              <a:rPr lang="en-US" sz="2950" dirty="0">
                <a:latin typeface="Arial Narrow" panose="020B0606020202030204" pitchFamily="34" charset="0"/>
              </a:rPr>
              <a:t>. “Intro to Optimization in Deep Learning: Gradient Descent.” </a:t>
            </a:r>
            <a:r>
              <a:rPr lang="en-US" sz="2950" dirty="0" err="1">
                <a:latin typeface="Arial Narrow" panose="020B0606020202030204" pitchFamily="34" charset="0"/>
              </a:rPr>
              <a:t>Paperspace</a:t>
            </a:r>
            <a:r>
              <a:rPr lang="en-US" sz="2950" dirty="0">
                <a:latin typeface="Arial Narrow" panose="020B0606020202030204" pitchFamily="34" charset="0"/>
              </a:rPr>
              <a:t> Blog, </a:t>
            </a:r>
            <a:r>
              <a:rPr lang="en-US" sz="2950" dirty="0" err="1">
                <a:latin typeface="Arial Narrow" panose="020B0606020202030204" pitchFamily="34" charset="0"/>
              </a:rPr>
              <a:t>Paperspace</a:t>
            </a:r>
            <a:r>
              <a:rPr lang="en-US" sz="2950" dirty="0">
                <a:latin typeface="Arial Narrow" panose="020B0606020202030204" pitchFamily="34" charset="0"/>
              </a:rPr>
              <a:t> Blog, 18 Dec. 2020, https://blog.paperspace.com/intro-to-optimization-in-deep-learning-gradient-descent/. </a:t>
            </a:r>
          </a:p>
        </p:txBody>
      </p:sp>
      <p:pic>
        <p:nvPicPr>
          <p:cNvPr id="29" name="Picture 28" descr="Chart, surface chart&#10;&#10;Description automatically generated">
            <a:extLst>
              <a:ext uri="{FF2B5EF4-FFF2-40B4-BE49-F238E27FC236}">
                <a16:creationId xmlns:a16="http://schemas.microsoft.com/office/drawing/2014/main" id="{5B707477-8BB4-45D1-B34A-289A8FF73EE6}"/>
              </a:ext>
            </a:extLst>
          </p:cNvPr>
          <p:cNvPicPr>
            <a:picLocks noChangeAspect="1"/>
          </p:cNvPicPr>
          <p:nvPr/>
        </p:nvPicPr>
        <p:blipFill>
          <a:blip r:embed="rId10"/>
          <a:stretch>
            <a:fillRect/>
          </a:stretch>
        </p:blipFill>
        <p:spPr>
          <a:xfrm>
            <a:off x="13204090" y="19864525"/>
            <a:ext cx="6004006" cy="4503005"/>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1091</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 Narrow</vt:lpstr>
      <vt:lpstr>Arial</vt:lpstr>
      <vt:lpstr>Arial Black</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Trinity Dickinson</cp:lastModifiedBy>
  <cp:revision>8</cp:revision>
  <dcterms:created xsi:type="dcterms:W3CDTF">2005-05-18T01:24:28Z</dcterms:created>
  <dcterms:modified xsi:type="dcterms:W3CDTF">2021-12-05T11:17:05Z</dcterms:modified>
</cp:coreProperties>
</file>