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60" r:id="rId5"/>
    <p:sldId id="264" r:id="rId6"/>
    <p:sldId id="26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A1B278-8C64-4E77-98FB-A73C5E75169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F058CDF-00ED-4B83-9B08-92597CFA3A2E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dirty="0"/>
            <a:t>Data exploration</a:t>
          </a:r>
          <a:endParaRPr lang="en-IN" sz="1200" dirty="0"/>
        </a:p>
      </dgm:t>
    </dgm:pt>
    <dgm:pt modelId="{18E8D50A-753D-4948-96E9-B2F206AD3C93}" type="parTrans" cxnId="{320319B7-F2FF-4C3B-A507-D3EDD8F55E9D}">
      <dgm:prSet/>
      <dgm:spPr/>
      <dgm:t>
        <a:bodyPr/>
        <a:lstStyle/>
        <a:p>
          <a:endParaRPr lang="en-IN"/>
        </a:p>
      </dgm:t>
    </dgm:pt>
    <dgm:pt modelId="{83E27C67-074F-4D68-93F5-5C7F9120BE46}" type="sibTrans" cxnId="{320319B7-F2FF-4C3B-A507-D3EDD8F55E9D}">
      <dgm:prSet/>
      <dgm:spPr/>
      <dgm:t>
        <a:bodyPr/>
        <a:lstStyle/>
        <a:p>
          <a:endParaRPr lang="en-IN"/>
        </a:p>
      </dgm:t>
    </dgm:pt>
    <dgm:pt modelId="{FEFFE8B1-986E-4D3F-AEC0-B3DE3BCB4555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dirty="0"/>
            <a:t>Resampling Techniques</a:t>
          </a:r>
          <a:endParaRPr lang="en-IN" sz="1200" dirty="0"/>
        </a:p>
      </dgm:t>
    </dgm:pt>
    <dgm:pt modelId="{E2730179-6144-434F-AF38-4C0CB664163A}" type="parTrans" cxnId="{0F2188EC-5044-4D81-9C44-625D32631F91}">
      <dgm:prSet/>
      <dgm:spPr/>
      <dgm:t>
        <a:bodyPr/>
        <a:lstStyle/>
        <a:p>
          <a:endParaRPr lang="en-IN"/>
        </a:p>
      </dgm:t>
    </dgm:pt>
    <dgm:pt modelId="{3FECE3AE-B7D9-44E5-9AB5-6331256665DB}" type="sibTrans" cxnId="{0F2188EC-5044-4D81-9C44-625D32631F91}">
      <dgm:prSet/>
      <dgm:spPr/>
      <dgm:t>
        <a:bodyPr/>
        <a:lstStyle/>
        <a:p>
          <a:endParaRPr lang="en-IN"/>
        </a:p>
      </dgm:t>
    </dgm:pt>
    <dgm:pt modelId="{CBC07EE0-7B92-4DAC-B813-6F9D16A44D81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dirty="0"/>
            <a:t>Model Development</a:t>
          </a:r>
          <a:endParaRPr lang="en-IN" sz="1200" dirty="0"/>
        </a:p>
      </dgm:t>
    </dgm:pt>
    <dgm:pt modelId="{97702BAD-39C2-4A14-ADF0-A0763462499C}" type="parTrans" cxnId="{5CCA4224-D964-49D2-B37B-C0FAB42DE33E}">
      <dgm:prSet/>
      <dgm:spPr/>
      <dgm:t>
        <a:bodyPr/>
        <a:lstStyle/>
        <a:p>
          <a:endParaRPr lang="en-IN"/>
        </a:p>
      </dgm:t>
    </dgm:pt>
    <dgm:pt modelId="{ED702FC8-765F-4B6C-A61F-7A3FC488B5AE}" type="sibTrans" cxnId="{5CCA4224-D964-49D2-B37B-C0FAB42DE33E}">
      <dgm:prSet/>
      <dgm:spPr/>
      <dgm:t>
        <a:bodyPr/>
        <a:lstStyle/>
        <a:p>
          <a:endParaRPr lang="en-IN"/>
        </a:p>
      </dgm:t>
    </dgm:pt>
    <dgm:pt modelId="{7D540849-3F94-44FD-A1D7-A0E48FFA1A0F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dirty="0"/>
            <a:t>Exploratory Data Analysis</a:t>
          </a:r>
          <a:endParaRPr lang="en-IN" sz="1200" dirty="0"/>
        </a:p>
      </dgm:t>
    </dgm:pt>
    <dgm:pt modelId="{332B0AA8-B4BD-4275-9C1B-558710408173}" type="parTrans" cxnId="{0B6A2291-7191-4493-AF3D-12CA4295F37E}">
      <dgm:prSet/>
      <dgm:spPr/>
      <dgm:t>
        <a:bodyPr/>
        <a:lstStyle/>
        <a:p>
          <a:endParaRPr lang="en-IN"/>
        </a:p>
      </dgm:t>
    </dgm:pt>
    <dgm:pt modelId="{8728D757-E235-4B78-9402-5027523DE55F}" type="sibTrans" cxnId="{0B6A2291-7191-4493-AF3D-12CA4295F37E}">
      <dgm:prSet/>
      <dgm:spPr/>
      <dgm:t>
        <a:bodyPr/>
        <a:lstStyle/>
        <a:p>
          <a:endParaRPr lang="en-IN"/>
        </a:p>
      </dgm:t>
    </dgm:pt>
    <dgm:pt modelId="{5BDB30D0-B06B-4925-93BE-0BC6CE5861D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dirty="0"/>
            <a:t>Data preprocessing</a:t>
          </a:r>
          <a:endParaRPr lang="en-IN" sz="1200" dirty="0"/>
        </a:p>
      </dgm:t>
    </dgm:pt>
    <dgm:pt modelId="{A22BF74D-D277-426D-8E7C-411800C359EB}" type="parTrans" cxnId="{CCA8094E-CF81-49B2-BA24-D3EFAF834C32}">
      <dgm:prSet/>
      <dgm:spPr/>
      <dgm:t>
        <a:bodyPr/>
        <a:lstStyle/>
        <a:p>
          <a:endParaRPr lang="en-IN"/>
        </a:p>
      </dgm:t>
    </dgm:pt>
    <dgm:pt modelId="{10AC6AEC-9CA0-4593-ABD7-143552D78069}" type="sibTrans" cxnId="{CCA8094E-CF81-49B2-BA24-D3EFAF834C32}">
      <dgm:prSet/>
      <dgm:spPr/>
      <dgm:t>
        <a:bodyPr/>
        <a:lstStyle/>
        <a:p>
          <a:endParaRPr lang="en-IN"/>
        </a:p>
      </dgm:t>
    </dgm:pt>
    <dgm:pt modelId="{66C81CAA-411F-4FF2-86C0-11488A8A292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dirty="0"/>
            <a:t>Statistical Analysis</a:t>
          </a:r>
          <a:endParaRPr lang="en-IN" sz="1200" dirty="0"/>
        </a:p>
      </dgm:t>
    </dgm:pt>
    <dgm:pt modelId="{3A1AC698-BFB3-436D-BE2B-D0983E4C28B7}" type="parTrans" cxnId="{D82E022D-B7F1-4A5C-8F7C-F22F5915423E}">
      <dgm:prSet/>
      <dgm:spPr/>
      <dgm:t>
        <a:bodyPr/>
        <a:lstStyle/>
        <a:p>
          <a:endParaRPr lang="en-IN"/>
        </a:p>
      </dgm:t>
    </dgm:pt>
    <dgm:pt modelId="{1B4E523D-6AD5-47D6-BB3E-B21BC942A0EB}" type="sibTrans" cxnId="{D82E022D-B7F1-4A5C-8F7C-F22F5915423E}">
      <dgm:prSet/>
      <dgm:spPr/>
      <dgm:t>
        <a:bodyPr/>
        <a:lstStyle/>
        <a:p>
          <a:endParaRPr lang="en-IN"/>
        </a:p>
      </dgm:t>
    </dgm:pt>
    <dgm:pt modelId="{71E0A8EC-1ABA-4AA0-B6BB-E2778630AC9C}" type="pres">
      <dgm:prSet presAssocID="{91A1B278-8C64-4E77-98FB-A73C5E75169C}" presName="linearFlow" presStyleCnt="0">
        <dgm:presLayoutVars>
          <dgm:resizeHandles val="exact"/>
        </dgm:presLayoutVars>
      </dgm:prSet>
      <dgm:spPr/>
    </dgm:pt>
    <dgm:pt modelId="{301D2B83-8CA9-4315-B937-5F0F17653630}" type="pres">
      <dgm:prSet presAssocID="{6F058CDF-00ED-4B83-9B08-92597CFA3A2E}" presName="node" presStyleLbl="node1" presStyleIdx="0" presStyleCnt="6" custScaleX="173046">
        <dgm:presLayoutVars>
          <dgm:bulletEnabled val="1"/>
        </dgm:presLayoutVars>
      </dgm:prSet>
      <dgm:spPr/>
    </dgm:pt>
    <dgm:pt modelId="{054B3BBF-F999-46CC-ADCF-70C5D1D0F16F}" type="pres">
      <dgm:prSet presAssocID="{83E27C67-074F-4D68-93F5-5C7F9120BE46}" presName="sibTrans" presStyleLbl="sibTrans2D1" presStyleIdx="0" presStyleCnt="5"/>
      <dgm:spPr/>
    </dgm:pt>
    <dgm:pt modelId="{D6F0CF0C-FE6D-41E3-A866-B276B9EBAEEB}" type="pres">
      <dgm:prSet presAssocID="{83E27C67-074F-4D68-93F5-5C7F9120BE46}" presName="connectorText" presStyleLbl="sibTrans2D1" presStyleIdx="0" presStyleCnt="5"/>
      <dgm:spPr/>
    </dgm:pt>
    <dgm:pt modelId="{0140B9E1-D89E-4C89-AF71-C41C9414028E}" type="pres">
      <dgm:prSet presAssocID="{7D540849-3F94-44FD-A1D7-A0E48FFA1A0F}" presName="node" presStyleLbl="node1" presStyleIdx="1" presStyleCnt="6" custScaleX="173046">
        <dgm:presLayoutVars>
          <dgm:bulletEnabled val="1"/>
        </dgm:presLayoutVars>
      </dgm:prSet>
      <dgm:spPr/>
    </dgm:pt>
    <dgm:pt modelId="{30F1ED54-52F2-4AF5-9A69-0D1097E754F6}" type="pres">
      <dgm:prSet presAssocID="{8728D757-E235-4B78-9402-5027523DE55F}" presName="sibTrans" presStyleLbl="sibTrans2D1" presStyleIdx="1" presStyleCnt="5"/>
      <dgm:spPr/>
    </dgm:pt>
    <dgm:pt modelId="{C41EDC41-2E98-4CE0-BA52-3E6E09DB4853}" type="pres">
      <dgm:prSet presAssocID="{8728D757-E235-4B78-9402-5027523DE55F}" presName="connectorText" presStyleLbl="sibTrans2D1" presStyleIdx="1" presStyleCnt="5"/>
      <dgm:spPr/>
    </dgm:pt>
    <dgm:pt modelId="{32C2D5C5-C6F3-45D0-95DF-9F8F94E76D3C}" type="pres">
      <dgm:prSet presAssocID="{5BDB30D0-B06B-4925-93BE-0BC6CE5861D2}" presName="node" presStyleLbl="node1" presStyleIdx="2" presStyleCnt="6" custScaleX="173046">
        <dgm:presLayoutVars>
          <dgm:bulletEnabled val="1"/>
        </dgm:presLayoutVars>
      </dgm:prSet>
      <dgm:spPr/>
    </dgm:pt>
    <dgm:pt modelId="{FF32746C-4ED5-47A1-BC77-D54872949743}" type="pres">
      <dgm:prSet presAssocID="{10AC6AEC-9CA0-4593-ABD7-143552D78069}" presName="sibTrans" presStyleLbl="sibTrans2D1" presStyleIdx="2" presStyleCnt="5"/>
      <dgm:spPr/>
    </dgm:pt>
    <dgm:pt modelId="{90D02E32-FDC9-4ECE-957B-9721CE9D8C96}" type="pres">
      <dgm:prSet presAssocID="{10AC6AEC-9CA0-4593-ABD7-143552D78069}" presName="connectorText" presStyleLbl="sibTrans2D1" presStyleIdx="2" presStyleCnt="5"/>
      <dgm:spPr/>
    </dgm:pt>
    <dgm:pt modelId="{D3920414-3CA5-4840-A4BF-418BEDC9D0F3}" type="pres">
      <dgm:prSet presAssocID="{66C81CAA-411F-4FF2-86C0-11488A8A2924}" presName="node" presStyleLbl="node1" presStyleIdx="3" presStyleCnt="6" custScaleX="173046">
        <dgm:presLayoutVars>
          <dgm:bulletEnabled val="1"/>
        </dgm:presLayoutVars>
      </dgm:prSet>
      <dgm:spPr/>
    </dgm:pt>
    <dgm:pt modelId="{4DE8B53C-FE09-4D86-BD11-8809FAAD2749}" type="pres">
      <dgm:prSet presAssocID="{1B4E523D-6AD5-47D6-BB3E-B21BC942A0EB}" presName="sibTrans" presStyleLbl="sibTrans2D1" presStyleIdx="3" presStyleCnt="5"/>
      <dgm:spPr/>
    </dgm:pt>
    <dgm:pt modelId="{7C4DC242-AE3F-4C23-B208-C58A86641962}" type="pres">
      <dgm:prSet presAssocID="{1B4E523D-6AD5-47D6-BB3E-B21BC942A0EB}" presName="connectorText" presStyleLbl="sibTrans2D1" presStyleIdx="3" presStyleCnt="5"/>
      <dgm:spPr/>
    </dgm:pt>
    <dgm:pt modelId="{6C6AE73E-3A6A-44C1-8C08-DCAB85F5BF8E}" type="pres">
      <dgm:prSet presAssocID="{FEFFE8B1-986E-4D3F-AEC0-B3DE3BCB4555}" presName="node" presStyleLbl="node1" presStyleIdx="4" presStyleCnt="6" custScaleX="177396">
        <dgm:presLayoutVars>
          <dgm:bulletEnabled val="1"/>
        </dgm:presLayoutVars>
      </dgm:prSet>
      <dgm:spPr/>
    </dgm:pt>
    <dgm:pt modelId="{0CC7CB84-909C-4E0E-AFEE-024AA89C5E5F}" type="pres">
      <dgm:prSet presAssocID="{3FECE3AE-B7D9-44E5-9AB5-6331256665DB}" presName="sibTrans" presStyleLbl="sibTrans2D1" presStyleIdx="4" presStyleCnt="5"/>
      <dgm:spPr/>
    </dgm:pt>
    <dgm:pt modelId="{3BB59064-4353-4139-8D27-0F6D5CF62833}" type="pres">
      <dgm:prSet presAssocID="{3FECE3AE-B7D9-44E5-9AB5-6331256665DB}" presName="connectorText" presStyleLbl="sibTrans2D1" presStyleIdx="4" presStyleCnt="5"/>
      <dgm:spPr/>
    </dgm:pt>
    <dgm:pt modelId="{4765D238-7369-466F-989C-7EE7472B1A16}" type="pres">
      <dgm:prSet presAssocID="{CBC07EE0-7B92-4DAC-B813-6F9D16A44D81}" presName="node" presStyleLbl="node1" presStyleIdx="5" presStyleCnt="6" custScaleX="179267">
        <dgm:presLayoutVars>
          <dgm:bulletEnabled val="1"/>
        </dgm:presLayoutVars>
      </dgm:prSet>
      <dgm:spPr/>
    </dgm:pt>
  </dgm:ptLst>
  <dgm:cxnLst>
    <dgm:cxn modelId="{ADC04908-4641-49DC-8F04-5CE721EBA66E}" type="presOf" srcId="{83E27C67-074F-4D68-93F5-5C7F9120BE46}" destId="{054B3BBF-F999-46CC-ADCF-70C5D1D0F16F}" srcOrd="0" destOrd="0" presId="urn:microsoft.com/office/officeart/2005/8/layout/process2"/>
    <dgm:cxn modelId="{5CCA4224-D964-49D2-B37B-C0FAB42DE33E}" srcId="{91A1B278-8C64-4E77-98FB-A73C5E75169C}" destId="{CBC07EE0-7B92-4DAC-B813-6F9D16A44D81}" srcOrd="5" destOrd="0" parTransId="{97702BAD-39C2-4A14-ADF0-A0763462499C}" sibTransId="{ED702FC8-765F-4B6C-A61F-7A3FC488B5AE}"/>
    <dgm:cxn modelId="{D82E022D-B7F1-4A5C-8F7C-F22F5915423E}" srcId="{91A1B278-8C64-4E77-98FB-A73C5E75169C}" destId="{66C81CAA-411F-4FF2-86C0-11488A8A2924}" srcOrd="3" destOrd="0" parTransId="{3A1AC698-BFB3-436D-BE2B-D0983E4C28B7}" sibTransId="{1B4E523D-6AD5-47D6-BB3E-B21BC942A0EB}"/>
    <dgm:cxn modelId="{B0425D2E-A137-4909-AF42-350CCAF57DD6}" type="presOf" srcId="{1B4E523D-6AD5-47D6-BB3E-B21BC942A0EB}" destId="{7C4DC242-AE3F-4C23-B208-C58A86641962}" srcOrd="1" destOrd="0" presId="urn:microsoft.com/office/officeart/2005/8/layout/process2"/>
    <dgm:cxn modelId="{0AE89540-2B02-4821-AA5D-89823121D1C7}" type="presOf" srcId="{FEFFE8B1-986E-4D3F-AEC0-B3DE3BCB4555}" destId="{6C6AE73E-3A6A-44C1-8C08-DCAB85F5BF8E}" srcOrd="0" destOrd="0" presId="urn:microsoft.com/office/officeart/2005/8/layout/process2"/>
    <dgm:cxn modelId="{EF94655B-01F3-4C44-898D-E9599B795359}" type="presOf" srcId="{66C81CAA-411F-4FF2-86C0-11488A8A2924}" destId="{D3920414-3CA5-4840-A4BF-418BEDC9D0F3}" srcOrd="0" destOrd="0" presId="urn:microsoft.com/office/officeart/2005/8/layout/process2"/>
    <dgm:cxn modelId="{2371B641-E51E-4461-954D-56D04585AC8B}" type="presOf" srcId="{7D540849-3F94-44FD-A1D7-A0E48FFA1A0F}" destId="{0140B9E1-D89E-4C89-AF71-C41C9414028E}" srcOrd="0" destOrd="0" presId="urn:microsoft.com/office/officeart/2005/8/layout/process2"/>
    <dgm:cxn modelId="{840E0249-34B8-4DC0-8B3D-231644717A25}" type="presOf" srcId="{8728D757-E235-4B78-9402-5027523DE55F}" destId="{30F1ED54-52F2-4AF5-9A69-0D1097E754F6}" srcOrd="0" destOrd="0" presId="urn:microsoft.com/office/officeart/2005/8/layout/process2"/>
    <dgm:cxn modelId="{67C79069-27B9-4976-9CB9-B9CC79AE331E}" type="presOf" srcId="{3FECE3AE-B7D9-44E5-9AB5-6331256665DB}" destId="{0CC7CB84-909C-4E0E-AFEE-024AA89C5E5F}" srcOrd="0" destOrd="0" presId="urn:microsoft.com/office/officeart/2005/8/layout/process2"/>
    <dgm:cxn modelId="{CCA8094E-CF81-49B2-BA24-D3EFAF834C32}" srcId="{91A1B278-8C64-4E77-98FB-A73C5E75169C}" destId="{5BDB30D0-B06B-4925-93BE-0BC6CE5861D2}" srcOrd="2" destOrd="0" parTransId="{A22BF74D-D277-426D-8E7C-411800C359EB}" sibTransId="{10AC6AEC-9CA0-4593-ABD7-143552D78069}"/>
    <dgm:cxn modelId="{DB76116E-1124-4F02-B43D-4C4C06DF1172}" type="presOf" srcId="{10AC6AEC-9CA0-4593-ABD7-143552D78069}" destId="{FF32746C-4ED5-47A1-BC77-D54872949743}" srcOrd="0" destOrd="0" presId="urn:microsoft.com/office/officeart/2005/8/layout/process2"/>
    <dgm:cxn modelId="{E37B6F80-9ADD-4D04-9116-30355AC0C663}" type="presOf" srcId="{5BDB30D0-B06B-4925-93BE-0BC6CE5861D2}" destId="{32C2D5C5-C6F3-45D0-95DF-9F8F94E76D3C}" srcOrd="0" destOrd="0" presId="urn:microsoft.com/office/officeart/2005/8/layout/process2"/>
    <dgm:cxn modelId="{2EDB3D83-7707-45E9-9873-BEA7A35232FE}" type="presOf" srcId="{1B4E523D-6AD5-47D6-BB3E-B21BC942A0EB}" destId="{4DE8B53C-FE09-4D86-BD11-8809FAAD2749}" srcOrd="0" destOrd="0" presId="urn:microsoft.com/office/officeart/2005/8/layout/process2"/>
    <dgm:cxn modelId="{BEE6D38D-A46D-4B50-AB1B-D764AFEEFDF2}" type="presOf" srcId="{6F058CDF-00ED-4B83-9B08-92597CFA3A2E}" destId="{301D2B83-8CA9-4315-B937-5F0F17653630}" srcOrd="0" destOrd="0" presId="urn:microsoft.com/office/officeart/2005/8/layout/process2"/>
    <dgm:cxn modelId="{0B6A2291-7191-4493-AF3D-12CA4295F37E}" srcId="{91A1B278-8C64-4E77-98FB-A73C5E75169C}" destId="{7D540849-3F94-44FD-A1D7-A0E48FFA1A0F}" srcOrd="1" destOrd="0" parTransId="{332B0AA8-B4BD-4275-9C1B-558710408173}" sibTransId="{8728D757-E235-4B78-9402-5027523DE55F}"/>
    <dgm:cxn modelId="{1AB812AE-38C5-4DB9-8095-96AE05634C99}" type="presOf" srcId="{10AC6AEC-9CA0-4593-ABD7-143552D78069}" destId="{90D02E32-FDC9-4ECE-957B-9721CE9D8C96}" srcOrd="1" destOrd="0" presId="urn:microsoft.com/office/officeart/2005/8/layout/process2"/>
    <dgm:cxn modelId="{820A24B6-CC86-481D-9E71-834FE480CDC9}" type="presOf" srcId="{91A1B278-8C64-4E77-98FB-A73C5E75169C}" destId="{71E0A8EC-1ABA-4AA0-B6BB-E2778630AC9C}" srcOrd="0" destOrd="0" presId="urn:microsoft.com/office/officeart/2005/8/layout/process2"/>
    <dgm:cxn modelId="{320319B7-F2FF-4C3B-A507-D3EDD8F55E9D}" srcId="{91A1B278-8C64-4E77-98FB-A73C5E75169C}" destId="{6F058CDF-00ED-4B83-9B08-92597CFA3A2E}" srcOrd="0" destOrd="0" parTransId="{18E8D50A-753D-4948-96E9-B2F206AD3C93}" sibTransId="{83E27C67-074F-4D68-93F5-5C7F9120BE46}"/>
    <dgm:cxn modelId="{43FC99D0-575C-4FA2-A146-4C85A20311F2}" type="presOf" srcId="{8728D757-E235-4B78-9402-5027523DE55F}" destId="{C41EDC41-2E98-4CE0-BA52-3E6E09DB4853}" srcOrd="1" destOrd="0" presId="urn:microsoft.com/office/officeart/2005/8/layout/process2"/>
    <dgm:cxn modelId="{5B5B2DD7-5594-4B4E-B1CE-AD6F3CD0CF93}" type="presOf" srcId="{83E27C67-074F-4D68-93F5-5C7F9120BE46}" destId="{D6F0CF0C-FE6D-41E3-A866-B276B9EBAEEB}" srcOrd="1" destOrd="0" presId="urn:microsoft.com/office/officeart/2005/8/layout/process2"/>
    <dgm:cxn modelId="{EB5B6DE6-737F-4A11-80AF-EEE1737FA5FB}" type="presOf" srcId="{3FECE3AE-B7D9-44E5-9AB5-6331256665DB}" destId="{3BB59064-4353-4139-8D27-0F6D5CF62833}" srcOrd="1" destOrd="0" presId="urn:microsoft.com/office/officeart/2005/8/layout/process2"/>
    <dgm:cxn modelId="{0F2188EC-5044-4D81-9C44-625D32631F91}" srcId="{91A1B278-8C64-4E77-98FB-A73C5E75169C}" destId="{FEFFE8B1-986E-4D3F-AEC0-B3DE3BCB4555}" srcOrd="4" destOrd="0" parTransId="{E2730179-6144-434F-AF38-4C0CB664163A}" sibTransId="{3FECE3AE-B7D9-44E5-9AB5-6331256665DB}"/>
    <dgm:cxn modelId="{03DCD0F6-6456-46D4-961B-6EF23E18A222}" type="presOf" srcId="{CBC07EE0-7B92-4DAC-B813-6F9D16A44D81}" destId="{4765D238-7369-466F-989C-7EE7472B1A16}" srcOrd="0" destOrd="0" presId="urn:microsoft.com/office/officeart/2005/8/layout/process2"/>
    <dgm:cxn modelId="{6F7535BD-CEEA-412E-AD9C-9644AD305E05}" type="presParOf" srcId="{71E0A8EC-1ABA-4AA0-B6BB-E2778630AC9C}" destId="{301D2B83-8CA9-4315-B937-5F0F17653630}" srcOrd="0" destOrd="0" presId="urn:microsoft.com/office/officeart/2005/8/layout/process2"/>
    <dgm:cxn modelId="{A7EE6443-148B-474B-8A4E-AA5E3CB0316C}" type="presParOf" srcId="{71E0A8EC-1ABA-4AA0-B6BB-E2778630AC9C}" destId="{054B3BBF-F999-46CC-ADCF-70C5D1D0F16F}" srcOrd="1" destOrd="0" presId="urn:microsoft.com/office/officeart/2005/8/layout/process2"/>
    <dgm:cxn modelId="{2EF091CC-71B1-4473-AD17-8666BE96C90C}" type="presParOf" srcId="{054B3BBF-F999-46CC-ADCF-70C5D1D0F16F}" destId="{D6F0CF0C-FE6D-41E3-A866-B276B9EBAEEB}" srcOrd="0" destOrd="0" presId="urn:microsoft.com/office/officeart/2005/8/layout/process2"/>
    <dgm:cxn modelId="{25580E92-58B6-4CE0-8E86-B09D4CDB9E07}" type="presParOf" srcId="{71E0A8EC-1ABA-4AA0-B6BB-E2778630AC9C}" destId="{0140B9E1-D89E-4C89-AF71-C41C9414028E}" srcOrd="2" destOrd="0" presId="urn:microsoft.com/office/officeart/2005/8/layout/process2"/>
    <dgm:cxn modelId="{5312145A-CF09-4415-801E-5DFAA776E944}" type="presParOf" srcId="{71E0A8EC-1ABA-4AA0-B6BB-E2778630AC9C}" destId="{30F1ED54-52F2-4AF5-9A69-0D1097E754F6}" srcOrd="3" destOrd="0" presId="urn:microsoft.com/office/officeart/2005/8/layout/process2"/>
    <dgm:cxn modelId="{3223E347-6869-4438-A2A7-FA2AA39AA48E}" type="presParOf" srcId="{30F1ED54-52F2-4AF5-9A69-0D1097E754F6}" destId="{C41EDC41-2E98-4CE0-BA52-3E6E09DB4853}" srcOrd="0" destOrd="0" presId="urn:microsoft.com/office/officeart/2005/8/layout/process2"/>
    <dgm:cxn modelId="{1DDD8C9D-3274-42AF-A94E-6CFD7968283D}" type="presParOf" srcId="{71E0A8EC-1ABA-4AA0-B6BB-E2778630AC9C}" destId="{32C2D5C5-C6F3-45D0-95DF-9F8F94E76D3C}" srcOrd="4" destOrd="0" presId="urn:microsoft.com/office/officeart/2005/8/layout/process2"/>
    <dgm:cxn modelId="{4B16477B-CE5A-4816-A72B-D961D72B487D}" type="presParOf" srcId="{71E0A8EC-1ABA-4AA0-B6BB-E2778630AC9C}" destId="{FF32746C-4ED5-47A1-BC77-D54872949743}" srcOrd="5" destOrd="0" presId="urn:microsoft.com/office/officeart/2005/8/layout/process2"/>
    <dgm:cxn modelId="{4754834B-E087-46E5-9DAE-00BD5C739C7C}" type="presParOf" srcId="{FF32746C-4ED5-47A1-BC77-D54872949743}" destId="{90D02E32-FDC9-4ECE-957B-9721CE9D8C96}" srcOrd="0" destOrd="0" presId="urn:microsoft.com/office/officeart/2005/8/layout/process2"/>
    <dgm:cxn modelId="{630B77AB-E7DC-40DE-BB7B-9B88C1430FA9}" type="presParOf" srcId="{71E0A8EC-1ABA-4AA0-B6BB-E2778630AC9C}" destId="{D3920414-3CA5-4840-A4BF-418BEDC9D0F3}" srcOrd="6" destOrd="0" presId="urn:microsoft.com/office/officeart/2005/8/layout/process2"/>
    <dgm:cxn modelId="{2B938289-82F5-4EAC-B0EB-2994B174FDD3}" type="presParOf" srcId="{71E0A8EC-1ABA-4AA0-B6BB-E2778630AC9C}" destId="{4DE8B53C-FE09-4D86-BD11-8809FAAD2749}" srcOrd="7" destOrd="0" presId="urn:microsoft.com/office/officeart/2005/8/layout/process2"/>
    <dgm:cxn modelId="{C7105B48-E98D-4A80-8331-752C09ECF796}" type="presParOf" srcId="{4DE8B53C-FE09-4D86-BD11-8809FAAD2749}" destId="{7C4DC242-AE3F-4C23-B208-C58A86641962}" srcOrd="0" destOrd="0" presId="urn:microsoft.com/office/officeart/2005/8/layout/process2"/>
    <dgm:cxn modelId="{86E8EBA6-4ACC-42A0-8BA9-B2273C2B2299}" type="presParOf" srcId="{71E0A8EC-1ABA-4AA0-B6BB-E2778630AC9C}" destId="{6C6AE73E-3A6A-44C1-8C08-DCAB85F5BF8E}" srcOrd="8" destOrd="0" presId="urn:microsoft.com/office/officeart/2005/8/layout/process2"/>
    <dgm:cxn modelId="{3AF80369-2DF3-442A-B157-DDDC4D5A7028}" type="presParOf" srcId="{71E0A8EC-1ABA-4AA0-B6BB-E2778630AC9C}" destId="{0CC7CB84-909C-4E0E-AFEE-024AA89C5E5F}" srcOrd="9" destOrd="0" presId="urn:microsoft.com/office/officeart/2005/8/layout/process2"/>
    <dgm:cxn modelId="{E6C0CEE9-D306-4C86-B123-05CDEA8EEB4C}" type="presParOf" srcId="{0CC7CB84-909C-4E0E-AFEE-024AA89C5E5F}" destId="{3BB59064-4353-4139-8D27-0F6D5CF62833}" srcOrd="0" destOrd="0" presId="urn:microsoft.com/office/officeart/2005/8/layout/process2"/>
    <dgm:cxn modelId="{36030BFE-7E5B-46F4-AA35-DE214917D93F}" type="presParOf" srcId="{71E0A8EC-1ABA-4AA0-B6BB-E2778630AC9C}" destId="{4765D238-7369-466F-989C-7EE7472B1A16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D2B83-8CA9-4315-B937-5F0F17653630}">
      <dsp:nvSpPr>
        <dsp:cNvPr id="0" name=""/>
        <dsp:cNvSpPr/>
      </dsp:nvSpPr>
      <dsp:spPr>
        <a:xfrm>
          <a:off x="1696546" y="1870"/>
          <a:ext cx="1726302" cy="5542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exploration</a:t>
          </a:r>
          <a:endParaRPr lang="en-IN" sz="1200" kern="1200" dirty="0"/>
        </a:p>
      </dsp:txBody>
      <dsp:txXfrm>
        <a:off x="1712779" y="18103"/>
        <a:ext cx="1693836" cy="521754"/>
      </dsp:txXfrm>
    </dsp:sp>
    <dsp:sp modelId="{054B3BBF-F999-46CC-ADCF-70C5D1D0F16F}">
      <dsp:nvSpPr>
        <dsp:cNvPr id="0" name=""/>
        <dsp:cNvSpPr/>
      </dsp:nvSpPr>
      <dsp:spPr>
        <a:xfrm rot="5400000">
          <a:off x="2455781" y="569946"/>
          <a:ext cx="207832" cy="249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2484878" y="590729"/>
        <a:ext cx="149639" cy="145482"/>
      </dsp:txXfrm>
    </dsp:sp>
    <dsp:sp modelId="{0140B9E1-D89E-4C89-AF71-C41C9414028E}">
      <dsp:nvSpPr>
        <dsp:cNvPr id="0" name=""/>
        <dsp:cNvSpPr/>
      </dsp:nvSpPr>
      <dsp:spPr>
        <a:xfrm>
          <a:off x="1696546" y="833201"/>
          <a:ext cx="1726302" cy="5542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Exploratory Data Analysis</a:t>
          </a:r>
          <a:endParaRPr lang="en-IN" sz="1200" kern="1200" dirty="0"/>
        </a:p>
      </dsp:txBody>
      <dsp:txXfrm>
        <a:off x="1712779" y="849434"/>
        <a:ext cx="1693836" cy="521754"/>
      </dsp:txXfrm>
    </dsp:sp>
    <dsp:sp modelId="{30F1ED54-52F2-4AF5-9A69-0D1097E754F6}">
      <dsp:nvSpPr>
        <dsp:cNvPr id="0" name=""/>
        <dsp:cNvSpPr/>
      </dsp:nvSpPr>
      <dsp:spPr>
        <a:xfrm rot="5400000">
          <a:off x="2455781" y="1401278"/>
          <a:ext cx="207832" cy="249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2484878" y="1422061"/>
        <a:ext cx="149639" cy="145482"/>
      </dsp:txXfrm>
    </dsp:sp>
    <dsp:sp modelId="{32C2D5C5-C6F3-45D0-95DF-9F8F94E76D3C}">
      <dsp:nvSpPr>
        <dsp:cNvPr id="0" name=""/>
        <dsp:cNvSpPr/>
      </dsp:nvSpPr>
      <dsp:spPr>
        <a:xfrm>
          <a:off x="1696546" y="1664532"/>
          <a:ext cx="1726302" cy="5542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preprocessing</a:t>
          </a:r>
          <a:endParaRPr lang="en-IN" sz="1200" kern="1200" dirty="0"/>
        </a:p>
      </dsp:txBody>
      <dsp:txXfrm>
        <a:off x="1712779" y="1680765"/>
        <a:ext cx="1693836" cy="521754"/>
      </dsp:txXfrm>
    </dsp:sp>
    <dsp:sp modelId="{FF32746C-4ED5-47A1-BC77-D54872949743}">
      <dsp:nvSpPr>
        <dsp:cNvPr id="0" name=""/>
        <dsp:cNvSpPr/>
      </dsp:nvSpPr>
      <dsp:spPr>
        <a:xfrm rot="5400000">
          <a:off x="2455781" y="2232609"/>
          <a:ext cx="207832" cy="249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2484878" y="2253392"/>
        <a:ext cx="149639" cy="145482"/>
      </dsp:txXfrm>
    </dsp:sp>
    <dsp:sp modelId="{D3920414-3CA5-4840-A4BF-418BEDC9D0F3}">
      <dsp:nvSpPr>
        <dsp:cNvPr id="0" name=""/>
        <dsp:cNvSpPr/>
      </dsp:nvSpPr>
      <dsp:spPr>
        <a:xfrm>
          <a:off x="1696546" y="2495864"/>
          <a:ext cx="1726302" cy="5542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Statistical Analysis</a:t>
          </a:r>
          <a:endParaRPr lang="en-IN" sz="1200" kern="1200" dirty="0"/>
        </a:p>
      </dsp:txBody>
      <dsp:txXfrm>
        <a:off x="1712779" y="2512097"/>
        <a:ext cx="1693836" cy="521754"/>
      </dsp:txXfrm>
    </dsp:sp>
    <dsp:sp modelId="{4DE8B53C-FE09-4D86-BD11-8809FAAD2749}">
      <dsp:nvSpPr>
        <dsp:cNvPr id="0" name=""/>
        <dsp:cNvSpPr/>
      </dsp:nvSpPr>
      <dsp:spPr>
        <a:xfrm rot="5400000">
          <a:off x="2455781" y="3063940"/>
          <a:ext cx="207832" cy="249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2484878" y="3084723"/>
        <a:ext cx="149639" cy="145482"/>
      </dsp:txXfrm>
    </dsp:sp>
    <dsp:sp modelId="{6C6AE73E-3A6A-44C1-8C08-DCAB85F5BF8E}">
      <dsp:nvSpPr>
        <dsp:cNvPr id="0" name=""/>
        <dsp:cNvSpPr/>
      </dsp:nvSpPr>
      <dsp:spPr>
        <a:xfrm>
          <a:off x="1674848" y="3327195"/>
          <a:ext cx="1769698" cy="5542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Resampling Techniques</a:t>
          </a:r>
          <a:endParaRPr lang="en-IN" sz="1200" kern="1200" dirty="0"/>
        </a:p>
      </dsp:txBody>
      <dsp:txXfrm>
        <a:off x="1691081" y="3343428"/>
        <a:ext cx="1737232" cy="521754"/>
      </dsp:txXfrm>
    </dsp:sp>
    <dsp:sp modelId="{0CC7CB84-909C-4E0E-AFEE-024AA89C5E5F}">
      <dsp:nvSpPr>
        <dsp:cNvPr id="0" name=""/>
        <dsp:cNvSpPr/>
      </dsp:nvSpPr>
      <dsp:spPr>
        <a:xfrm rot="5400000">
          <a:off x="2455781" y="3895271"/>
          <a:ext cx="207832" cy="249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2484878" y="3916054"/>
        <a:ext cx="149639" cy="145482"/>
      </dsp:txXfrm>
    </dsp:sp>
    <dsp:sp modelId="{4765D238-7369-466F-989C-7EE7472B1A16}">
      <dsp:nvSpPr>
        <dsp:cNvPr id="0" name=""/>
        <dsp:cNvSpPr/>
      </dsp:nvSpPr>
      <dsp:spPr>
        <a:xfrm>
          <a:off x="1665516" y="4158526"/>
          <a:ext cx="1788363" cy="5542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Development</a:t>
          </a:r>
          <a:endParaRPr lang="en-IN" sz="1200" kern="1200" dirty="0"/>
        </a:p>
      </dsp:txBody>
      <dsp:txXfrm>
        <a:off x="1681749" y="4174759"/>
        <a:ext cx="1755897" cy="521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B85F-FF8F-DCF0-D9A9-F0B22B425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9020F-3EDD-AA89-E559-18850815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9B776-74B6-9FE1-D69C-76F61D66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FC5-56C4-4842-9AB0-FA578ABC1E9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A853-1A37-42F7-9296-7D389516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29A1-E8DF-CC76-62A0-11F67319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9C6D-C890-49F1-BCB0-EF66DCFD0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19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3955-B84D-7432-8B82-D7E15706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3EBA6-3945-F5B2-92D4-E8619087B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9FE14-D62F-4049-E8B6-1DE75E08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FC5-56C4-4842-9AB0-FA578ABC1E9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78EF6-80F2-2A1A-E818-3EB8066D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64B3-56DA-A095-FC42-A594F5A4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9C6D-C890-49F1-BCB0-EF66DCFD0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6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AF7FF-EB8A-F7A9-ED74-70F52020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6C723-3CE0-FC4C-F9CF-684E2ADD0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7852-1872-EDBA-C55A-2A8907C9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FC5-56C4-4842-9AB0-FA578ABC1E9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3312-7828-98CB-DBB7-D32BE865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B1BFC-ED85-85AF-CE97-AE98D6E2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9C6D-C890-49F1-BCB0-EF66DCFD0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14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0667-A9C8-CDCC-38F3-544BF97F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F9CF-5DBE-BFE3-386D-21FE35E3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400E-374D-D6D2-78A6-958DC50E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FC5-56C4-4842-9AB0-FA578ABC1E9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DA4DA-E78B-BAB0-370D-9C6949B5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DB6D-E2DC-D396-1C60-91E6C908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9C6D-C890-49F1-BCB0-EF66DCFD0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DE61-A7DC-8AD6-FA05-E85C7B40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C41AA-0F2B-081F-F606-3CAC9762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4E5DD-8BE2-11EA-406B-EB796BF6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FC5-56C4-4842-9AB0-FA578ABC1E9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D5E37-DBD2-C203-13C5-8E6425B6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33B9B-32BC-8D79-0498-C205C373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9C6D-C890-49F1-BCB0-EF66DCFD0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6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3467-C679-FFED-6C70-DF11A4EA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E303-0245-7643-A224-B7762783E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4FBA1-E4DD-BB87-2B1F-182D1C736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06F1A-EB6A-853D-3384-85ED906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FC5-56C4-4842-9AB0-FA578ABC1E9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0FF56-D8D8-F202-AB96-4BCE214E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ABD7D-0A6B-FA87-B814-0CF1E775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9C6D-C890-49F1-BCB0-EF66DCFD0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51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A669-51DA-A6EC-2781-66291CBA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5D27-BC23-0510-23F9-8675B6093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0D69E-CB7D-A400-C68E-4F8145DB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A2340-C870-F9E8-283D-38899A2DF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B8BA2-A3E4-09ED-75BE-6D5AFCB64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5797A-8E2C-F2BE-3F9E-888C90E6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FC5-56C4-4842-9AB0-FA578ABC1E9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363ED-8339-98BB-EA56-E4FE8EB5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52BA3-68F2-6117-B8C9-2F93ED6E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9C6D-C890-49F1-BCB0-EF66DCFD0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29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6BB1-DF91-B03E-9B71-6A355435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CB7E7-072F-66AC-0E84-E947B92F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FC5-56C4-4842-9AB0-FA578ABC1E9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4D081-4656-0CA2-4D06-978F4145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E302D-B219-3ED8-992F-ECF537E7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9C6D-C890-49F1-BCB0-EF66DCFD0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65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9BEF5-AB35-F686-B697-B5E44A42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FC5-56C4-4842-9AB0-FA578ABC1E9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972F2-ED92-B6A5-3258-204CD0F5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1CAEA-118E-3E80-6844-F3E7FE14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9C6D-C890-49F1-BCB0-EF66DCFD0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C9DC-E9CE-7F31-98DB-43A33DC1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3180-756C-8E20-DFC8-300000CB7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F800F-4AA2-C2AA-C4EC-CD395CC3B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6BB0A-0D4D-7515-47CF-08215D8C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FC5-56C4-4842-9AB0-FA578ABC1E9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DD9A3-0042-30B4-13BC-3F69A35F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E9B24-5EF3-5309-0694-4571BC32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9C6D-C890-49F1-BCB0-EF66DCFD0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3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4AE3-7D40-75DA-BABB-DC327486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EE925-A5B8-1273-0843-251B29984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47202-B959-8A0D-E83B-997028DD4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78C87-A71B-6453-A57C-70853280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6FC5-56C4-4842-9AB0-FA578ABC1E9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E3AF8-6E98-7E39-E434-C2ABA764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35EE8-ED21-8ECD-FCB5-F25153F4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9C6D-C890-49F1-BCB0-EF66DCFD0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6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335F8-EB55-20E4-3CFB-47353038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451C9-E27A-4E64-B410-190DA7022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A27F-0995-8488-FE98-780FB433C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6FC5-56C4-4842-9AB0-FA578ABC1E93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FDADE-A21A-BF6E-F8DA-4145B11A6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FE1C-21EE-EE62-6E48-3C02AD7BA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9C6D-C890-49F1-BCB0-EF66DCFD0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79C87-650B-A388-8EA0-EABD1ABE9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Analyzing Key Drivers of Employee Attrition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42FAB-D81E-4B56-0D18-9D1066106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536" y="5564662"/>
            <a:ext cx="9144000" cy="651910"/>
          </a:xfrm>
        </p:spPr>
        <p:txBody>
          <a:bodyPr anchor="ctr">
            <a:normAutofit/>
          </a:bodyPr>
          <a:lstStyle/>
          <a:p>
            <a:pPr algn="r"/>
            <a:r>
              <a:rPr lang="en-US" sz="1200" dirty="0"/>
              <a:t>- Rucha Belgali</a:t>
            </a:r>
            <a:endParaRPr lang="en-IN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96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A1F1-EA00-6C99-DB4D-11C4DE21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394"/>
            <a:ext cx="10515600" cy="6519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Approach to Business Problem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FC52-0E06-F7C2-E2E3-7527837AE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2793"/>
            <a:ext cx="2867024" cy="4351338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101010"/>
                </a:solidFill>
                <a:effectLst/>
              </a:rPr>
              <a:t>Problem: </a:t>
            </a:r>
            <a:r>
              <a:rPr lang="en-US" sz="2000" b="0" i="0" dirty="0">
                <a:solidFill>
                  <a:srgbClr val="101010"/>
                </a:solidFill>
                <a:effectLst/>
              </a:rPr>
              <a:t>High attrition rate of 16.12%</a:t>
            </a:r>
          </a:p>
          <a:p>
            <a:endParaRPr lang="en-US" sz="2000" dirty="0">
              <a:solidFill>
                <a:srgbClr val="101010"/>
              </a:solidFill>
            </a:endParaRPr>
          </a:p>
          <a:p>
            <a:endParaRPr lang="en-US" sz="2000" b="0" i="0" dirty="0">
              <a:solidFill>
                <a:srgbClr val="101010"/>
              </a:solidFill>
              <a:effectLst/>
            </a:endParaRPr>
          </a:p>
          <a:p>
            <a:r>
              <a:rPr lang="en-US" sz="2000" b="1" dirty="0"/>
              <a:t>Key Question</a:t>
            </a:r>
            <a:r>
              <a:rPr lang="en-US" sz="2000" dirty="0"/>
              <a:t>: </a:t>
            </a:r>
            <a:r>
              <a:rPr lang="en-US" sz="2000" i="1" dirty="0"/>
              <a:t>Why are our employees leaving, and what can we do to retain them?</a:t>
            </a:r>
          </a:p>
          <a:p>
            <a:pPr marL="0" indent="0">
              <a:buNone/>
            </a:pPr>
            <a:endParaRPr lang="en-IN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37D492-256E-A88E-5F82-1A0D335AB9CA}"/>
              </a:ext>
            </a:extLst>
          </p:cNvPr>
          <p:cNvCxnSpPr>
            <a:cxnSpLocks/>
          </p:cNvCxnSpPr>
          <p:nvPr/>
        </p:nvCxnSpPr>
        <p:spPr>
          <a:xfrm>
            <a:off x="3966872" y="2402793"/>
            <a:ext cx="0" cy="335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0C44CC-79A1-44F5-F888-937B62611194}"/>
              </a:ext>
            </a:extLst>
          </p:cNvPr>
          <p:cNvSpPr/>
          <p:nvPr/>
        </p:nvSpPr>
        <p:spPr>
          <a:xfrm>
            <a:off x="1171966" y="1227750"/>
            <a:ext cx="2267338" cy="317241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Problem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A62A4D-CE5D-1769-24A8-AF1C0F5CA8F3}"/>
              </a:ext>
            </a:extLst>
          </p:cNvPr>
          <p:cNvSpPr/>
          <p:nvPr/>
        </p:nvSpPr>
        <p:spPr>
          <a:xfrm>
            <a:off x="8737146" y="1185302"/>
            <a:ext cx="2267338" cy="317241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Analysis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F6B7EB9E-7C42-9BCA-A454-4A3DCEF8D5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492576"/>
              </p:ext>
            </p:extLst>
          </p:nvPr>
        </p:nvGraphicFramePr>
        <p:xfrm>
          <a:off x="7311117" y="1836540"/>
          <a:ext cx="5119396" cy="4714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56E090-F06F-3B46-2381-A594A8798B53}"/>
              </a:ext>
            </a:extLst>
          </p:cNvPr>
          <p:cNvCxnSpPr>
            <a:cxnSpLocks/>
          </p:cNvCxnSpPr>
          <p:nvPr/>
        </p:nvCxnSpPr>
        <p:spPr>
          <a:xfrm>
            <a:off x="914400" y="851306"/>
            <a:ext cx="630749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29254E-97D4-5FB3-0A76-69EC3FE8D3E0}"/>
              </a:ext>
            </a:extLst>
          </p:cNvPr>
          <p:cNvGrpSpPr/>
          <p:nvPr/>
        </p:nvGrpSpPr>
        <p:grpSpPr>
          <a:xfrm>
            <a:off x="0" y="132852"/>
            <a:ext cx="401216" cy="718454"/>
            <a:chOff x="0" y="354562"/>
            <a:chExt cx="401216" cy="7184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4E54E49-1DCD-0E72-70FC-CB394192E92B}"/>
                </a:ext>
              </a:extLst>
            </p:cNvPr>
            <p:cNvSpPr/>
            <p:nvPr/>
          </p:nvSpPr>
          <p:spPr>
            <a:xfrm>
              <a:off x="0" y="354562"/>
              <a:ext cx="74645" cy="71845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728A4D5-0D80-9FE0-DF01-57EE1622AE47}"/>
                </a:ext>
              </a:extLst>
            </p:cNvPr>
            <p:cNvSpPr/>
            <p:nvPr/>
          </p:nvSpPr>
          <p:spPr>
            <a:xfrm>
              <a:off x="177283" y="354563"/>
              <a:ext cx="223933" cy="71845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101F9E-9B11-CE9D-8C3C-52B6A1F179B2}"/>
              </a:ext>
            </a:extLst>
          </p:cNvPr>
          <p:cNvCxnSpPr>
            <a:cxnSpLocks/>
          </p:cNvCxnSpPr>
          <p:nvPr/>
        </p:nvCxnSpPr>
        <p:spPr>
          <a:xfrm>
            <a:off x="7995947" y="2402793"/>
            <a:ext cx="0" cy="335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C3F135-70AD-015B-2C3C-1815434B8171}"/>
              </a:ext>
            </a:extLst>
          </p:cNvPr>
          <p:cNvSpPr/>
          <p:nvPr/>
        </p:nvSpPr>
        <p:spPr>
          <a:xfrm>
            <a:off x="4954556" y="1222868"/>
            <a:ext cx="2267338" cy="317241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12EFC-9464-6EE3-7BC9-769D06FD2028}"/>
              </a:ext>
            </a:extLst>
          </p:cNvPr>
          <p:cNvSpPr txBox="1"/>
          <p:nvPr/>
        </p:nvSpPr>
        <p:spPr>
          <a:xfrm>
            <a:off x="4452938" y="2347189"/>
            <a:ext cx="32861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  <a:r>
              <a:rPr lang="en-US" dirty="0"/>
              <a:t>: 1,470 observations with  237 attrition cases (Yes) and 1,233 non-attrition cases (No). </a:t>
            </a:r>
          </a:p>
          <a:p>
            <a:endParaRPr lang="en-US" dirty="0"/>
          </a:p>
          <a:p>
            <a:r>
              <a:rPr lang="en-US" b="1" dirty="0"/>
              <a:t>Oversampling</a:t>
            </a:r>
            <a:r>
              <a:rPr lang="en-US" dirty="0"/>
              <a:t>: Balanced the dataset with 1,233 "Yes" and 1,233 "No" observations, resulting in 2,466 total records to address class imbalance.</a:t>
            </a:r>
          </a:p>
          <a:p>
            <a:endParaRPr lang="en-US" dirty="0"/>
          </a:p>
          <a:p>
            <a:r>
              <a:rPr lang="en-US" b="1" dirty="0"/>
              <a:t>Data Partitioning</a:t>
            </a:r>
            <a:r>
              <a:rPr lang="en-US" dirty="0"/>
              <a:t>: 80% training set, 20% test set for model building and evaluation.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41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D0C62-92ED-096B-91D5-BEFB26BC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1. Overtime</a:t>
            </a:r>
            <a:endParaRPr lang="en-US" sz="3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BE812-D7DC-32AB-564B-8C8F1664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More than half </a:t>
            </a:r>
            <a:r>
              <a:rPr lang="en-US" sz="2000" b="0" i="0" dirty="0">
                <a:effectLst/>
              </a:rPr>
              <a:t>of employees who left worked overtime.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Overtime is a </a:t>
            </a:r>
            <a:r>
              <a:rPr lang="en-US" sz="2000" b="1" i="0" dirty="0">
                <a:effectLst/>
              </a:rPr>
              <a:t>major</a:t>
            </a:r>
            <a:r>
              <a:rPr lang="en-US" sz="2000" b="0" i="0" dirty="0">
                <a:effectLst/>
              </a:rPr>
              <a:t> contributing factor to employee turnover.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Implement a </a:t>
            </a:r>
            <a:r>
              <a:rPr lang="en-US" sz="2000" b="1" i="0" dirty="0">
                <a:effectLst/>
              </a:rPr>
              <a:t>flexible work policy </a:t>
            </a:r>
            <a:r>
              <a:rPr lang="en-US" sz="2000" b="0" i="0" dirty="0">
                <a:effectLst/>
              </a:rPr>
              <a:t>to reduce overtime and promote work-life balance, and monitor its impact on employee retention for the next 3 months.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8A304-B29D-4F68-A815-891E45DF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31" t="13054" r="19368"/>
          <a:stretch/>
        </p:blipFill>
        <p:spPr>
          <a:xfrm>
            <a:off x="6101505" y="1083484"/>
            <a:ext cx="5425410" cy="457274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0D71B1-8B82-C427-8B47-630726CC6160}"/>
              </a:ext>
            </a:extLst>
          </p:cNvPr>
          <p:cNvSpPr txBox="1"/>
          <p:nvPr/>
        </p:nvSpPr>
        <p:spPr>
          <a:xfrm>
            <a:off x="7821936" y="671514"/>
            <a:ext cx="192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Worked overtime?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35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7638D5-4D5D-96AB-61CB-EED2AADD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3600" b="1" dirty="0"/>
              <a:t>.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Marital Status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F5A70-EC8C-BDE2-6C65-2BA5728EE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Over 50% </a:t>
            </a:r>
            <a:r>
              <a:rPr lang="en-US" sz="1800" dirty="0"/>
              <a:t>of employees with single marital status have left the company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Single employees </a:t>
            </a:r>
            <a:r>
              <a:rPr lang="en-US" sz="1800" b="0" i="0" dirty="0">
                <a:effectLst/>
              </a:rPr>
              <a:t>are more likely to leave the company.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Develop a targeted retention program for single employees, focusing on </a:t>
            </a:r>
            <a:r>
              <a:rPr lang="en-US" sz="1800" b="1" i="0" dirty="0">
                <a:effectLst/>
              </a:rPr>
              <a:t>career development opportunities</a:t>
            </a:r>
            <a:r>
              <a:rPr lang="en-US" sz="1800" b="0" i="0" dirty="0">
                <a:effectLst/>
              </a:rPr>
              <a:t>, and </a:t>
            </a:r>
            <a:r>
              <a:rPr lang="en-US" sz="1800" b="1" i="0" dirty="0">
                <a:effectLst/>
              </a:rPr>
              <a:t>social events </a:t>
            </a:r>
            <a:r>
              <a:rPr lang="en-US" sz="1800" b="0" i="0" dirty="0">
                <a:effectLst/>
              </a:rPr>
              <a:t>to foster a sense of community.</a:t>
            </a:r>
            <a:endParaRPr lang="en-US" sz="1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369B9-91F7-34D0-6179-26248C49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933700"/>
            <a:ext cx="5628018" cy="275772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AEEAC2-54D8-E6A7-B14A-E36439B1E63D}"/>
              </a:ext>
            </a:extLst>
          </p:cNvPr>
          <p:cNvGrpSpPr/>
          <p:nvPr/>
        </p:nvGrpSpPr>
        <p:grpSpPr>
          <a:xfrm>
            <a:off x="2324" y="1126162"/>
            <a:ext cx="401216" cy="718454"/>
            <a:chOff x="0" y="354562"/>
            <a:chExt cx="401216" cy="7184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404F03-01BE-E7F1-68D4-0C5392A30D42}"/>
                </a:ext>
              </a:extLst>
            </p:cNvPr>
            <p:cNvSpPr/>
            <p:nvPr/>
          </p:nvSpPr>
          <p:spPr>
            <a:xfrm>
              <a:off x="0" y="354562"/>
              <a:ext cx="74645" cy="71845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F1730A-411A-5F1A-5EFC-4B6DCE513A15}"/>
                </a:ext>
              </a:extLst>
            </p:cNvPr>
            <p:cNvSpPr/>
            <p:nvPr/>
          </p:nvSpPr>
          <p:spPr>
            <a:xfrm>
              <a:off x="177283" y="354563"/>
              <a:ext cx="223933" cy="71845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3337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E4049-0755-3F18-DE96-1A845497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Tenure at the 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0E794-55D2-7F3C-B683-372D3DA99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Most employees leave the company after</a:t>
            </a:r>
            <a:r>
              <a:rPr lang="en-US" sz="1800" b="1" i="0" dirty="0">
                <a:solidFill>
                  <a:srgbClr val="222222"/>
                </a:solidFill>
                <a:effectLst/>
              </a:rPr>
              <a:t> 1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</a:rPr>
              <a:t>The company is experiencing </a:t>
            </a:r>
            <a:r>
              <a:rPr lang="en-US" sz="1800" b="1" i="0" dirty="0">
                <a:solidFill>
                  <a:srgbClr val="222222"/>
                </a:solidFill>
                <a:effectLst/>
              </a:rPr>
              <a:t>high turnover rates during the first year 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of employment.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Tailor the </a:t>
            </a:r>
            <a:r>
              <a:rPr lang="en-US" sz="1800" b="1" dirty="0"/>
              <a:t>onboarding</a:t>
            </a:r>
            <a:r>
              <a:rPr lang="en-US" sz="1800" dirty="0"/>
              <a:t> experience to each new hire's role and needs, assign </a:t>
            </a:r>
            <a:r>
              <a:rPr lang="en-US" sz="1800" b="1" dirty="0"/>
              <a:t>mentors</a:t>
            </a:r>
            <a:r>
              <a:rPr lang="en-US" sz="1800" dirty="0"/>
              <a:t> to new hires to offer guidance and support 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and provide regular </a:t>
            </a:r>
            <a:r>
              <a:rPr lang="en-US" sz="1800" b="1" i="0" dirty="0">
                <a:solidFill>
                  <a:srgbClr val="222222"/>
                </a:solidFill>
                <a:effectLst/>
              </a:rPr>
              <a:t>feedback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 during the first year to reduce turnover.</a:t>
            </a:r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98612-6CE9-DA46-A65C-39ED0AF6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790" y="1228725"/>
            <a:ext cx="6184973" cy="373594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F4D2A99-C4DE-26CC-4535-3C5165CFE62A}"/>
              </a:ext>
            </a:extLst>
          </p:cNvPr>
          <p:cNvGrpSpPr/>
          <p:nvPr/>
        </p:nvGrpSpPr>
        <p:grpSpPr>
          <a:xfrm>
            <a:off x="-2" y="766935"/>
            <a:ext cx="401216" cy="718454"/>
            <a:chOff x="0" y="354562"/>
            <a:chExt cx="401216" cy="7184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44C075-AA97-ACC4-892F-38BF6D24DA3E}"/>
                </a:ext>
              </a:extLst>
            </p:cNvPr>
            <p:cNvSpPr/>
            <p:nvPr/>
          </p:nvSpPr>
          <p:spPr>
            <a:xfrm>
              <a:off x="0" y="354562"/>
              <a:ext cx="74645" cy="71845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E7682-D804-00BF-7DBC-BAA77D5B0C79}"/>
                </a:ext>
              </a:extLst>
            </p:cNvPr>
            <p:cNvSpPr/>
            <p:nvPr/>
          </p:nvSpPr>
          <p:spPr>
            <a:xfrm>
              <a:off x="177283" y="354563"/>
              <a:ext cx="223933" cy="71845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5784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1B116-3D92-27DC-B024-4AF37DCF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4.Job Roles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A8997-82AA-EE7F-B452-8246D7FBC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Lab Technician, Sales Executive, Research Scientist, Sales Representative </a:t>
            </a:r>
            <a:r>
              <a:rPr lang="en-US" sz="1800" b="0" i="0" dirty="0">
                <a:effectLst/>
              </a:rPr>
              <a:t>are more likely to leave.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High overtime + low monthly income</a:t>
            </a:r>
            <a:r>
              <a:rPr lang="en-US" sz="1800" dirty="0"/>
              <a:t> contribute to higher attrition in these roles.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For </a:t>
            </a:r>
            <a:r>
              <a:rPr lang="en-US" sz="1800" b="0" i="0" dirty="0">
                <a:effectLst/>
              </a:rPr>
              <a:t>Lab Technicians and Research Scientists: </a:t>
            </a:r>
            <a:r>
              <a:rPr lang="en-US" sz="1800" b="1" i="0" dirty="0">
                <a:effectLst/>
              </a:rPr>
              <a:t>increase salaries </a:t>
            </a:r>
            <a:r>
              <a:rPr lang="en-US" sz="1800" b="0" i="0" dirty="0">
                <a:effectLst/>
              </a:rPr>
              <a:t>to bring them more in line with </a:t>
            </a:r>
            <a:r>
              <a:rPr lang="en-US" sz="1800" b="1" i="0" dirty="0">
                <a:effectLst/>
              </a:rPr>
              <a:t>industry standards </a:t>
            </a:r>
            <a:r>
              <a:rPr lang="en-US" sz="1800" b="0" i="0" dirty="0">
                <a:effectLst/>
              </a:rPr>
              <a:t>and offer an </a:t>
            </a:r>
            <a:r>
              <a:rPr lang="en-US" sz="1800" b="1" i="0" dirty="0">
                <a:effectLst/>
              </a:rPr>
              <a:t>overtime premium </a:t>
            </a:r>
            <a:r>
              <a:rPr lang="en-US" sz="1800" b="0" i="0" dirty="0">
                <a:effectLst/>
              </a:rPr>
              <a:t>to compensate for excessive overtime work.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F</a:t>
            </a:r>
            <a:r>
              <a:rPr lang="en-US" sz="1800" b="0" i="0" dirty="0">
                <a:effectLst/>
              </a:rPr>
              <a:t>or Sales Representatives: Develop a </a:t>
            </a:r>
            <a:r>
              <a:rPr lang="en-US" sz="1800" b="1" i="0" dirty="0">
                <a:effectLst/>
              </a:rPr>
              <a:t>performance-based incentive program.</a:t>
            </a:r>
            <a:endParaRPr lang="en-US" sz="1800" b="0" i="0" dirty="0">
              <a:effectLst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b="0" i="0" dirty="0">
              <a:effectLst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DB27F5-3D54-6EC5-1C38-D17B922D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62" y="356812"/>
            <a:ext cx="5901011" cy="267020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B339A3-34B6-262C-4F77-87F5EAF01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74025"/>
            <a:ext cx="5655773" cy="31316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0D5B94-12ED-1BC5-5796-D93572E115CB}"/>
              </a:ext>
            </a:extLst>
          </p:cNvPr>
          <p:cNvSpPr/>
          <p:nvPr/>
        </p:nvSpPr>
        <p:spPr>
          <a:xfrm>
            <a:off x="6186196" y="466531"/>
            <a:ext cx="2351314" cy="821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F7F2AA-90E7-5792-6865-6F9FF6375275}"/>
              </a:ext>
            </a:extLst>
          </p:cNvPr>
          <p:cNvSpPr/>
          <p:nvPr/>
        </p:nvSpPr>
        <p:spPr>
          <a:xfrm>
            <a:off x="6622472" y="5353050"/>
            <a:ext cx="1711903" cy="1252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0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CB84-D92B-A77F-03ED-49D01499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5" y="1523721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Thankyou</a:t>
            </a:r>
          </a:p>
        </p:txBody>
      </p:sp>
    </p:spTree>
    <p:extLst>
      <p:ext uri="{BB962C8B-B14F-4D97-AF65-F5344CB8AC3E}">
        <p14:creationId xmlns:p14="http://schemas.microsoft.com/office/powerpoint/2010/main" val="284819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</TotalTime>
  <Words>364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Analyzing Key Drivers of Employee Attrition</vt:lpstr>
      <vt:lpstr>Approach to Business Problem</vt:lpstr>
      <vt:lpstr>1. Overtime</vt:lpstr>
      <vt:lpstr>2. Marital Status </vt:lpstr>
      <vt:lpstr>3. Tenure at the company</vt:lpstr>
      <vt:lpstr>4.Job Roles</vt:lpstr>
      <vt:lpstr>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description</dc:title>
  <dc:creator>Rucha Belgali</dc:creator>
  <cp:lastModifiedBy>Rucha Belgali</cp:lastModifiedBy>
  <cp:revision>4</cp:revision>
  <dcterms:created xsi:type="dcterms:W3CDTF">2024-10-03T14:44:47Z</dcterms:created>
  <dcterms:modified xsi:type="dcterms:W3CDTF">2024-10-08T12:44:05Z</dcterms:modified>
</cp:coreProperties>
</file>