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433" r:id="rId3"/>
    <p:sldId id="434" r:id="rId4"/>
    <p:sldId id="435" r:id="rId5"/>
    <p:sldId id="484" r:id="rId6"/>
    <p:sldId id="447" r:id="rId7"/>
    <p:sldId id="448" r:id="rId8"/>
    <p:sldId id="521" r:id="rId9"/>
    <p:sldId id="625" r:id="rId10"/>
    <p:sldId id="446" r:id="rId11"/>
    <p:sldId id="627" r:id="rId12"/>
    <p:sldId id="62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antitation" id="{270C9F00-3112-6847-A762-DAB0D3032FF4}">
          <p14:sldIdLst>
            <p14:sldId id="256"/>
            <p14:sldId id="433"/>
            <p14:sldId id="434"/>
            <p14:sldId id="435"/>
            <p14:sldId id="484"/>
          </p14:sldIdLst>
        </p14:section>
        <p14:section name="Mapping Uncertainty and EM" id="{C055CC5F-7FBB-4D4B-9019-E10A8D999168}">
          <p14:sldIdLst>
            <p14:sldId id="447"/>
            <p14:sldId id="448"/>
            <p14:sldId id="521"/>
            <p14:sldId id="625"/>
          </p14:sldIdLst>
        </p14:section>
        <p14:section name="Final Summary" id="{BAA1D3C1-550B-5240-88EA-045006301613}">
          <p14:sldIdLst>
            <p14:sldId id="446"/>
            <p14:sldId id="627"/>
            <p14:sldId id="6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0001"/>
    <a:srgbClr val="0F7535"/>
    <a:srgbClr val="2B3991"/>
    <a:srgbClr val="619942"/>
    <a:srgbClr val="F69F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4"/>
    <p:restoredTop sz="78820" autoAdjust="0"/>
  </p:normalViewPr>
  <p:slideViewPr>
    <p:cSldViewPr snapToGrid="0" snapToObjects="1">
      <p:cViewPr varScale="1">
        <p:scale>
          <a:sx n="110" d="100"/>
          <a:sy n="110" d="100"/>
        </p:scale>
        <p:origin x="1352" y="168"/>
      </p:cViewPr>
      <p:guideLst>
        <p:guide orient="horz" pos="2160"/>
        <p:guide pos="2880"/>
      </p:guideLst>
    </p:cSldViewPr>
  </p:slideViewPr>
  <p:notesTextViewPr>
    <p:cViewPr>
      <p:scale>
        <a:sx n="100" d="100"/>
        <a:sy n="100" d="100"/>
      </p:scale>
      <p:origin x="0" y="0"/>
    </p:cViewPr>
  </p:notesTextViewPr>
  <p:sorterViewPr>
    <p:cViewPr>
      <p:scale>
        <a:sx n="89" d="100"/>
        <a:sy n="89" d="100"/>
      </p:scale>
      <p:origin x="0" y="37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EDD75-9772-F642-9CE3-322F4A37C77B}" type="datetimeFigureOut">
              <a:rPr lang="en-US" smtClean="0"/>
              <a:t>10/23/19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721AC-E243-BC49-81AA-4F9E33E1DB3C}" type="slidenum">
              <a:rPr lang="en-US" smtClean="0"/>
              <a:t>‹#›</a:t>
            </a:fld>
            <a:endParaRPr lang="en-US"/>
          </a:p>
        </p:txBody>
      </p:sp>
    </p:spTree>
    <p:extLst>
      <p:ext uri="{BB962C8B-B14F-4D97-AF65-F5344CB8AC3E}">
        <p14:creationId xmlns:p14="http://schemas.microsoft.com/office/powerpoint/2010/main" val="37062748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721AC-E243-BC49-81AA-4F9E33E1DB3C}" type="slidenum">
              <a:rPr lang="en-US" smtClean="0"/>
              <a:t>1</a:t>
            </a:fld>
            <a:endParaRPr lang="en-US"/>
          </a:p>
        </p:txBody>
      </p:sp>
    </p:spTree>
    <p:extLst>
      <p:ext uri="{BB962C8B-B14F-4D97-AF65-F5344CB8AC3E}">
        <p14:creationId xmlns:p14="http://schemas.microsoft.com/office/powerpoint/2010/main" val="1453264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RNA-Seq,</a:t>
            </a:r>
            <a:r>
              <a:rPr lang="en-US" baseline="0" dirty="0"/>
              <a:t> the expression of a transcript is measured based on the number of RNA-Seq reads sampled that map to the corresponding transcript.</a:t>
            </a:r>
          </a:p>
          <a:p>
            <a:endParaRPr lang="en-US" baseline="0" dirty="0"/>
          </a:p>
          <a:p>
            <a:r>
              <a:rPr lang="en-US" baseline="0" dirty="0"/>
              <a:t>The number of reads sequenced for a transcript depends on a number of factors.</a:t>
            </a:r>
          </a:p>
          <a:p>
            <a:endParaRPr lang="en-US" baseline="0" dirty="0"/>
          </a:p>
          <a:p>
            <a:r>
              <a:rPr lang="en-US" baseline="0" dirty="0"/>
              <a:t>For one, the number of reads observed depends on the expression of the transcript.  Transcripts that are expressed at higher levels should account for more reads in the sample than those expressed at lower levels if all else is equal.   </a:t>
            </a:r>
          </a:p>
          <a:p>
            <a:endParaRPr lang="en-US" baseline="0" dirty="0"/>
          </a:p>
          <a:p>
            <a:r>
              <a:rPr lang="en-US" baseline="0" dirty="0"/>
              <a:t>Also, the sequencing depth must be taken into account.  The deeper you sequence, the more reads you’ll observe mapping to transcripts at any expression level.</a:t>
            </a:r>
            <a:endParaRPr lang="en-US" dirty="0"/>
          </a:p>
        </p:txBody>
      </p:sp>
      <p:sp>
        <p:nvSpPr>
          <p:cNvPr id="4" name="Slide Number Placeholder 3"/>
          <p:cNvSpPr>
            <a:spLocks noGrp="1"/>
          </p:cNvSpPr>
          <p:nvPr>
            <p:ph type="sldNum" sz="quarter" idx="10"/>
          </p:nvPr>
        </p:nvSpPr>
        <p:spPr/>
        <p:txBody>
          <a:bodyPr/>
          <a:lstStyle/>
          <a:p>
            <a:fld id="{485721AC-E243-BC49-81AA-4F9E33E1DB3C}" type="slidenum">
              <a:rPr lang="en-US" smtClean="0"/>
              <a:t>2</a:t>
            </a:fld>
            <a:endParaRPr lang="en-US"/>
          </a:p>
        </p:txBody>
      </p:sp>
    </p:spTree>
    <p:extLst>
      <p:ext uri="{BB962C8B-B14F-4D97-AF65-F5344CB8AC3E}">
        <p14:creationId xmlns:p14="http://schemas.microsoft.com/office/powerpoint/2010/main" val="192010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reads</a:t>
            </a:r>
            <a:r>
              <a:rPr lang="en-US" baseline="0" dirty="0"/>
              <a:t> corresponding to a transcript also depends on its length.  Longer transcripts represent more real estate in the sequencing library than shorter transcripts expressed at the same level (number of transcripts per cell).</a:t>
            </a:r>
          </a:p>
          <a:p>
            <a:endParaRPr lang="en-US" baseline="0" dirty="0"/>
          </a:p>
        </p:txBody>
      </p:sp>
      <p:sp>
        <p:nvSpPr>
          <p:cNvPr id="4" name="Slide Number Placeholder 3"/>
          <p:cNvSpPr>
            <a:spLocks noGrp="1"/>
          </p:cNvSpPr>
          <p:nvPr>
            <p:ph type="sldNum" sz="quarter" idx="10"/>
          </p:nvPr>
        </p:nvSpPr>
        <p:spPr/>
        <p:txBody>
          <a:bodyPr/>
          <a:lstStyle/>
          <a:p>
            <a:fld id="{485721AC-E243-BC49-81AA-4F9E33E1DB3C}" type="slidenum">
              <a:rPr lang="en-US" smtClean="0"/>
              <a:t>3</a:t>
            </a:fld>
            <a:endParaRPr lang="en-US"/>
          </a:p>
        </p:txBody>
      </p:sp>
    </p:spTree>
    <p:extLst>
      <p:ext uri="{BB962C8B-B14F-4D97-AF65-F5344CB8AC3E}">
        <p14:creationId xmlns:p14="http://schemas.microsoft.com/office/powerpoint/2010/main" val="315285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so, when computing expression for transcripts, both the number of reads mapping to each transcript and the lengths of those transcripts must be taken into account.</a:t>
            </a:r>
            <a:endParaRPr lang="en-US" dirty="0"/>
          </a:p>
          <a:p>
            <a:endParaRPr lang="en-US" dirty="0"/>
          </a:p>
          <a:p>
            <a:r>
              <a:rPr lang="en-US" dirty="0"/>
              <a:t>The metric reported is often in units of FPKM.</a:t>
            </a:r>
          </a:p>
        </p:txBody>
      </p:sp>
      <p:sp>
        <p:nvSpPr>
          <p:cNvPr id="4" name="Slide Number Placeholder 3"/>
          <p:cNvSpPr>
            <a:spLocks noGrp="1"/>
          </p:cNvSpPr>
          <p:nvPr>
            <p:ph type="sldNum" sz="quarter" idx="10"/>
          </p:nvPr>
        </p:nvSpPr>
        <p:spPr/>
        <p:txBody>
          <a:bodyPr/>
          <a:lstStyle/>
          <a:p>
            <a:fld id="{485721AC-E243-BC49-81AA-4F9E33E1DB3C}" type="slidenum">
              <a:rPr lang="en-US" smtClean="0"/>
              <a:t>4</a:t>
            </a:fld>
            <a:endParaRPr lang="en-US"/>
          </a:p>
        </p:txBody>
      </p:sp>
    </p:spTree>
    <p:extLst>
      <p:ext uri="{BB962C8B-B14F-4D97-AF65-F5344CB8AC3E}">
        <p14:creationId xmlns:p14="http://schemas.microsoft.com/office/powerpoint/2010/main" val="271453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estimating</a:t>
            </a:r>
            <a:r>
              <a:rPr lang="en-US" baseline="0" dirty="0"/>
              <a:t> transcript expression levels is actually much more complicated due to the fact that not all RNA-Seq reads are able to map uniquely to their corresponding transcript.</a:t>
            </a:r>
          </a:p>
          <a:p>
            <a:endParaRPr lang="en-US" baseline="0" dirty="0"/>
          </a:p>
          <a:p>
            <a:r>
              <a:rPr lang="en-US" baseline="0" dirty="0"/>
              <a:t>This is particularly the case for alternatively spliced transcripts.  Such transcripts are not entirely identical, but can share a substantial amount of sequence in common, differing at sites of splicing variation, such as due to skipped exons or from differential splice site selection.</a:t>
            </a:r>
          </a:p>
          <a:p>
            <a:endParaRPr lang="en-US" baseline="0" dirty="0"/>
          </a:p>
          <a:p>
            <a:r>
              <a:rPr lang="en-US" dirty="0"/>
              <a:t>Here’s an example of the problem,</a:t>
            </a:r>
            <a:r>
              <a:rPr lang="en-US" baseline="0" dirty="0"/>
              <a:t> where we have two isoforms A, B, with shared sequences in blue and isoform- unique sequences in yellow or red.  Reads mapping to either the yellow or red sequences will map uniquely and unambiguously.  However, the reads that map to the blue regions will map ambiguously.  It isn’t obvious as to which transcript the reads were derived.   Using sophisticated statistical inference methods, we can infer the likelihood of a blue read having been derived from one isoform or the other, by taking into account the number of uniquely mapping reads and the length of each isoform.</a:t>
            </a:r>
            <a:endParaRPr lang="en-US" dirty="0"/>
          </a:p>
        </p:txBody>
      </p:sp>
      <p:sp>
        <p:nvSpPr>
          <p:cNvPr id="4" name="Slide Number Placeholder 3"/>
          <p:cNvSpPr>
            <a:spLocks noGrp="1"/>
          </p:cNvSpPr>
          <p:nvPr>
            <p:ph type="sldNum" sz="quarter" idx="10"/>
          </p:nvPr>
        </p:nvSpPr>
        <p:spPr/>
        <p:txBody>
          <a:bodyPr/>
          <a:lstStyle/>
          <a:p>
            <a:fld id="{485721AC-E243-BC49-81AA-4F9E33E1DB3C}" type="slidenum">
              <a:rPr lang="en-US" smtClean="0"/>
              <a:t>6</a:t>
            </a:fld>
            <a:endParaRPr lang="en-US"/>
          </a:p>
        </p:txBody>
      </p:sp>
    </p:spTree>
    <p:extLst>
      <p:ext uri="{BB962C8B-B14F-4D97-AF65-F5344CB8AC3E}">
        <p14:creationId xmlns:p14="http://schemas.microsoft.com/office/powerpoint/2010/main" val="357697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tools</a:t>
            </a:r>
            <a:r>
              <a:rPr lang="en-US" baseline="0" dirty="0"/>
              <a:t> available that implement these methods, which rely on the technique of expectation maximization.</a:t>
            </a:r>
          </a:p>
          <a:p>
            <a:endParaRPr lang="en-US" baseline="0" dirty="0"/>
          </a:p>
          <a:p>
            <a:r>
              <a:rPr lang="en-US" baseline="0" dirty="0"/>
              <a:t>Expectation maximization involves cycling between estimating parameters of a statistical model based on the data, and computing likelihood estimates of results from applying those model parameters.   </a:t>
            </a:r>
          </a:p>
          <a:p>
            <a:endParaRPr lang="en-US" baseline="0" dirty="0"/>
          </a:p>
          <a:p>
            <a:r>
              <a:rPr lang="en-US" baseline="0" dirty="0"/>
              <a:t>In this case, you can think of the algorithm as fractionally assigning the blue reads to each isoform and estimating the likelihood of those assignments.  With each iteration of the algorithm, the read assignments become more likely, and eventually the likelihood will converge to a maximum value.  Finally, the counts of reads assigned to each isoform </a:t>
            </a:r>
            <a:r>
              <a:rPr lang="en-US" baseline="0"/>
              <a:t>are reported.</a:t>
            </a:r>
            <a:endParaRPr lang="en-US" baseline="0" dirty="0"/>
          </a:p>
        </p:txBody>
      </p:sp>
      <p:sp>
        <p:nvSpPr>
          <p:cNvPr id="4" name="Slide Number Placeholder 3"/>
          <p:cNvSpPr>
            <a:spLocks noGrp="1"/>
          </p:cNvSpPr>
          <p:nvPr>
            <p:ph type="sldNum" sz="quarter" idx="10"/>
          </p:nvPr>
        </p:nvSpPr>
        <p:spPr/>
        <p:txBody>
          <a:bodyPr/>
          <a:lstStyle/>
          <a:p>
            <a:fld id="{485721AC-E243-BC49-81AA-4F9E33E1DB3C}" type="slidenum">
              <a:rPr lang="en-US" smtClean="0"/>
              <a:t>7</a:t>
            </a:fld>
            <a:endParaRPr lang="en-US"/>
          </a:p>
        </p:txBody>
      </p:sp>
    </p:spTree>
    <p:extLst>
      <p:ext uri="{BB962C8B-B14F-4D97-AF65-F5344CB8AC3E}">
        <p14:creationId xmlns:p14="http://schemas.microsoft.com/office/powerpoint/2010/main" val="130229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D03F2D-FF1B-1547-BCC9-7E647B30FB2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75690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D03F2D-FF1B-1547-BCC9-7E647B30FB2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408269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D03F2D-FF1B-1547-BCC9-7E647B30FB2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265686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D03F2D-FF1B-1547-BCC9-7E647B30FB2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1903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03F2D-FF1B-1547-BCC9-7E647B30FB2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231698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D03F2D-FF1B-1547-BCC9-7E647B30FB2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77114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D03F2D-FF1B-1547-BCC9-7E647B30FB26}"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39456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D03F2D-FF1B-1547-BCC9-7E647B30FB2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35240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03F2D-FF1B-1547-BCC9-7E647B30FB26}"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163282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03F2D-FF1B-1547-BCC9-7E647B30FB2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36134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03F2D-FF1B-1547-BCC9-7E647B30FB2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D0FFD-985F-B941-A880-7DABC98BE673}" type="slidenum">
              <a:rPr lang="en-US" smtClean="0"/>
              <a:t>‹#›</a:t>
            </a:fld>
            <a:endParaRPr lang="en-US"/>
          </a:p>
        </p:txBody>
      </p:sp>
    </p:spTree>
    <p:extLst>
      <p:ext uri="{BB962C8B-B14F-4D97-AF65-F5344CB8AC3E}">
        <p14:creationId xmlns:p14="http://schemas.microsoft.com/office/powerpoint/2010/main" val="359847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03F2D-FF1B-1547-BCC9-7E647B30FB26}" type="datetimeFigureOut">
              <a:rPr lang="en-US" smtClean="0"/>
              <a:t>10/23/19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D0FFD-985F-B941-A880-7DABC98BE673}" type="slidenum">
              <a:rPr lang="en-US" smtClean="0"/>
              <a:t>‹#›</a:t>
            </a:fld>
            <a:endParaRPr lang="en-US"/>
          </a:p>
        </p:txBody>
      </p:sp>
    </p:spTree>
    <p:extLst>
      <p:ext uri="{BB962C8B-B14F-4D97-AF65-F5344CB8AC3E}">
        <p14:creationId xmlns:p14="http://schemas.microsoft.com/office/powerpoint/2010/main" val="424051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harmaceutical-journal.com/pictures/600x424/9/6/5/1073965_man-measuring-mess-cr-ikonimages-17.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rinityrnaseq.github.i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trinityrnaseq/CSHLProgForBiol2018/tree/master/Exercise_2-aligned_reads_to_expr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51076" y="3367717"/>
            <a:ext cx="7772400" cy="1470025"/>
          </a:xfrm>
        </p:spPr>
        <p:txBody>
          <a:bodyPr>
            <a:normAutofit fontScale="90000"/>
          </a:bodyPr>
          <a:lstStyle/>
          <a:p>
            <a:r>
              <a:rPr lang="en-US" dirty="0"/>
              <a:t>Pt. 2 - Intro to Expression Quantification</a:t>
            </a:r>
            <a:br>
              <a:rPr lang="en-US" dirty="0"/>
            </a:br>
            <a:r>
              <a:rPr lang="en-US" sz="3100" dirty="0"/>
              <a:t>Programming for Biologists</a:t>
            </a:r>
            <a:br>
              <a:rPr lang="en-US" sz="3100" dirty="0"/>
            </a:br>
            <a:r>
              <a:rPr lang="en-US" sz="3100" dirty="0"/>
              <a:t>CSHL 2019</a:t>
            </a:r>
          </a:p>
        </p:txBody>
      </p:sp>
      <p:sp>
        <p:nvSpPr>
          <p:cNvPr id="8" name="Subtitle 7"/>
          <p:cNvSpPr>
            <a:spLocks noGrp="1"/>
          </p:cNvSpPr>
          <p:nvPr>
            <p:ph type="subTitle" idx="1"/>
          </p:nvPr>
        </p:nvSpPr>
        <p:spPr>
          <a:xfrm>
            <a:off x="1371600" y="5225500"/>
            <a:ext cx="6400800" cy="1752600"/>
          </a:xfrm>
        </p:spPr>
        <p:txBody>
          <a:bodyPr/>
          <a:lstStyle/>
          <a:p>
            <a:r>
              <a:rPr lang="en-US" dirty="0"/>
              <a:t>Brian Haas</a:t>
            </a:r>
          </a:p>
          <a:p>
            <a:r>
              <a:rPr lang="en-US" dirty="0"/>
              <a:t>Broad Institute</a:t>
            </a:r>
          </a:p>
        </p:txBody>
      </p:sp>
      <p:pic>
        <p:nvPicPr>
          <p:cNvPr id="2" name="Picture 1">
            <a:extLst>
              <a:ext uri="{FF2B5EF4-FFF2-40B4-BE49-F238E27FC236}">
                <a16:creationId xmlns:a16="http://schemas.microsoft.com/office/drawing/2014/main" id="{15D3F7AB-77B7-6648-8765-204A3D9BFBF6}"/>
              </a:ext>
            </a:extLst>
          </p:cNvPr>
          <p:cNvPicPr>
            <a:picLocks noChangeAspect="1"/>
          </p:cNvPicPr>
          <p:nvPr/>
        </p:nvPicPr>
        <p:blipFill>
          <a:blip r:embed="rId3"/>
          <a:stretch>
            <a:fillRect/>
          </a:stretch>
        </p:blipFill>
        <p:spPr>
          <a:xfrm>
            <a:off x="2672260" y="178876"/>
            <a:ext cx="3799480" cy="2685347"/>
          </a:xfrm>
          <a:prstGeom prst="rect">
            <a:avLst/>
          </a:prstGeom>
        </p:spPr>
      </p:pic>
      <p:sp>
        <p:nvSpPr>
          <p:cNvPr id="3" name="TextBox 2">
            <a:extLst>
              <a:ext uri="{FF2B5EF4-FFF2-40B4-BE49-F238E27FC236}">
                <a16:creationId xmlns:a16="http://schemas.microsoft.com/office/drawing/2014/main" id="{3ACE7CB3-D536-704F-BF11-2FB3F5949E9A}"/>
              </a:ext>
            </a:extLst>
          </p:cNvPr>
          <p:cNvSpPr txBox="1"/>
          <p:nvPr/>
        </p:nvSpPr>
        <p:spPr>
          <a:xfrm>
            <a:off x="1851806" y="6593557"/>
            <a:ext cx="7245894" cy="261610"/>
          </a:xfrm>
          <a:prstGeom prst="rect">
            <a:avLst/>
          </a:prstGeom>
          <a:noFill/>
        </p:spPr>
        <p:txBody>
          <a:bodyPr wrap="none" rtlCol="0">
            <a:spAutoFit/>
          </a:bodyPr>
          <a:lstStyle/>
          <a:p>
            <a:r>
              <a:rPr lang="en-US" sz="1100" dirty="0"/>
              <a:t>(</a:t>
            </a:r>
            <a:r>
              <a:rPr lang="en-US" sz="1100" dirty="0">
                <a:hlinkClick r:id="rId4"/>
              </a:rPr>
              <a:t>https://www.pharmaceutical-journal.com/pictures/600x424/9/6/5/1073965_man-measuring-mess-cr-ikonimages-17.png</a:t>
            </a:r>
            <a:r>
              <a:rPr lang="en-US" sz="1100" dirty="0"/>
              <a:t>)</a:t>
            </a:r>
          </a:p>
        </p:txBody>
      </p:sp>
      <p:sp>
        <p:nvSpPr>
          <p:cNvPr id="5" name="TextBox 4">
            <a:extLst>
              <a:ext uri="{FF2B5EF4-FFF2-40B4-BE49-F238E27FC236}">
                <a16:creationId xmlns:a16="http://schemas.microsoft.com/office/drawing/2014/main" id="{DC05857C-37A3-1446-9E6C-806723634A5A}"/>
              </a:ext>
            </a:extLst>
          </p:cNvPr>
          <p:cNvSpPr txBox="1"/>
          <p:nvPr/>
        </p:nvSpPr>
        <p:spPr>
          <a:xfrm>
            <a:off x="198450" y="6570407"/>
            <a:ext cx="1819794" cy="307777"/>
          </a:xfrm>
          <a:prstGeom prst="rect">
            <a:avLst/>
          </a:prstGeom>
          <a:noFill/>
        </p:spPr>
        <p:txBody>
          <a:bodyPr wrap="none" rtlCol="0">
            <a:spAutoFit/>
          </a:bodyPr>
          <a:lstStyle/>
          <a:p>
            <a:r>
              <a:rPr lang="en-US" sz="1400" dirty="0"/>
              <a:t>Image borrowed from </a:t>
            </a:r>
          </a:p>
        </p:txBody>
      </p:sp>
    </p:spTree>
    <p:extLst>
      <p:ext uri="{BB962C8B-B14F-4D97-AF65-F5344CB8AC3E}">
        <p14:creationId xmlns:p14="http://schemas.microsoft.com/office/powerpoint/2010/main" val="180101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931"/>
            <a:ext cx="8229600" cy="1143000"/>
          </a:xfrm>
        </p:spPr>
        <p:txBody>
          <a:bodyPr/>
          <a:lstStyle/>
          <a:p>
            <a:r>
              <a:rPr lang="en-US" dirty="0"/>
              <a:t>Summary of Key Points</a:t>
            </a:r>
          </a:p>
        </p:txBody>
      </p:sp>
      <p:sp>
        <p:nvSpPr>
          <p:cNvPr id="3" name="Content Placeholder 2"/>
          <p:cNvSpPr>
            <a:spLocks noGrp="1"/>
          </p:cNvSpPr>
          <p:nvPr>
            <p:ph idx="1"/>
          </p:nvPr>
        </p:nvSpPr>
        <p:spPr>
          <a:xfrm>
            <a:off x="337726" y="2194383"/>
            <a:ext cx="8468548" cy="2520121"/>
          </a:xfrm>
        </p:spPr>
        <p:txBody>
          <a:bodyPr>
            <a:normAutofit/>
          </a:bodyPr>
          <a:lstStyle/>
          <a:p>
            <a:r>
              <a:rPr lang="en-US" sz="2400" dirty="0"/>
              <a:t>RNA-Seq is a versatile method for transcriptome analysis enabling quantification and novel transcript discovery.</a:t>
            </a:r>
          </a:p>
          <a:p>
            <a:r>
              <a:rPr lang="en-US" sz="2400" dirty="0"/>
              <a:t>Expression quantification is based on sampling and counting reads derived from transcripts</a:t>
            </a:r>
          </a:p>
          <a:p>
            <a:r>
              <a:rPr lang="en-US" sz="2400" dirty="0"/>
              <a:t>Trinity assembly and supported downstream computational analysis tools facilitate transcriptome studies.</a:t>
            </a:r>
          </a:p>
          <a:p>
            <a:pPr marL="0" indent="0">
              <a:buNone/>
            </a:pPr>
            <a:endParaRPr lang="en-US" sz="2400" dirty="0"/>
          </a:p>
        </p:txBody>
      </p:sp>
    </p:spTree>
    <p:extLst>
      <p:ext uri="{BB962C8B-B14F-4D97-AF65-F5344CB8AC3E}">
        <p14:creationId xmlns:p14="http://schemas.microsoft.com/office/powerpoint/2010/main" val="60582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6-11 at 3.38.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0"/>
            <a:ext cx="9032057" cy="6858000"/>
          </a:xfrm>
          <a:prstGeom prst="rect">
            <a:avLst/>
          </a:prstGeom>
        </p:spPr>
      </p:pic>
      <p:sp>
        <p:nvSpPr>
          <p:cNvPr id="2" name="TextBox 1"/>
          <p:cNvSpPr txBox="1"/>
          <p:nvPr/>
        </p:nvSpPr>
        <p:spPr>
          <a:xfrm>
            <a:off x="3558830" y="893755"/>
            <a:ext cx="3008531" cy="923330"/>
          </a:xfrm>
          <a:prstGeom prst="rect">
            <a:avLst/>
          </a:prstGeom>
          <a:noFill/>
          <a:ln>
            <a:solidFill>
              <a:srgbClr val="000000"/>
            </a:solidFill>
          </a:ln>
        </p:spPr>
        <p:txBody>
          <a:bodyPr wrap="none" rtlCol="0">
            <a:spAutoFit/>
          </a:bodyPr>
          <a:lstStyle/>
          <a:p>
            <a:r>
              <a:rPr lang="en-US" b="1" dirty="0"/>
              <a:t>Visit website for more info:</a:t>
            </a:r>
          </a:p>
          <a:p>
            <a:endParaRPr lang="en-US" b="1" dirty="0"/>
          </a:p>
          <a:p>
            <a:r>
              <a:rPr lang="en-US" b="1" dirty="0">
                <a:hlinkClick r:id="rId3"/>
              </a:rPr>
              <a:t>http://</a:t>
            </a:r>
            <a:r>
              <a:rPr lang="en-US" b="1" dirty="0" err="1">
                <a:hlinkClick r:id="rId3"/>
              </a:rPr>
              <a:t>trinityrnaseq.github.io</a:t>
            </a:r>
            <a:endParaRPr lang="en-US" b="1" dirty="0"/>
          </a:p>
        </p:txBody>
      </p:sp>
    </p:spTree>
    <p:extLst>
      <p:ext uri="{BB962C8B-B14F-4D97-AF65-F5344CB8AC3E}">
        <p14:creationId xmlns:p14="http://schemas.microsoft.com/office/powerpoint/2010/main" val="426339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9869"/>
            <a:ext cx="8229600" cy="1143000"/>
          </a:xfrm>
        </p:spPr>
        <p:txBody>
          <a:bodyPr/>
          <a:lstStyle/>
          <a:p>
            <a:r>
              <a:rPr lang="en-US" dirty="0"/>
              <a:t>Let’s go write some code!  </a:t>
            </a:r>
            <a:r>
              <a:rPr lang="en-US" dirty="0">
                <a:sym typeface="Wingdings"/>
              </a:rPr>
              <a:t></a:t>
            </a:r>
            <a:endParaRPr lang="en-US" dirty="0"/>
          </a:p>
        </p:txBody>
      </p:sp>
    </p:spTree>
    <p:extLst>
      <p:ext uri="{BB962C8B-B14F-4D97-AF65-F5344CB8AC3E}">
        <p14:creationId xmlns:p14="http://schemas.microsoft.com/office/powerpoint/2010/main" val="84772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0-21 at 8.45.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
            <a:ext cx="9144000" cy="6810635"/>
          </a:xfrm>
          <a:prstGeom prst="rect">
            <a:avLst/>
          </a:prstGeom>
        </p:spPr>
      </p:pic>
      <p:sp>
        <p:nvSpPr>
          <p:cNvPr id="5" name="TextBox 4"/>
          <p:cNvSpPr txBox="1"/>
          <p:nvPr/>
        </p:nvSpPr>
        <p:spPr>
          <a:xfrm>
            <a:off x="104747" y="6445499"/>
            <a:ext cx="2706089" cy="338554"/>
          </a:xfrm>
          <a:prstGeom prst="rect">
            <a:avLst/>
          </a:prstGeom>
          <a:noFill/>
        </p:spPr>
        <p:txBody>
          <a:bodyPr wrap="none" rtlCol="0">
            <a:spAutoFit/>
          </a:bodyPr>
          <a:lstStyle/>
          <a:p>
            <a:r>
              <a:rPr lang="en-US" sz="1600" dirty="0"/>
              <a:t>Slide courtesy of Cole </a:t>
            </a:r>
            <a:r>
              <a:rPr lang="en-US" sz="1600" dirty="0" err="1"/>
              <a:t>Trapnell</a:t>
            </a:r>
            <a:endParaRPr lang="en-US" sz="1600" dirty="0"/>
          </a:p>
        </p:txBody>
      </p:sp>
      <p:sp>
        <p:nvSpPr>
          <p:cNvPr id="6" name="TextBox 5"/>
          <p:cNvSpPr txBox="1"/>
          <p:nvPr/>
        </p:nvSpPr>
        <p:spPr>
          <a:xfrm rot="16200000">
            <a:off x="4311074" y="4969708"/>
            <a:ext cx="1949848" cy="400110"/>
          </a:xfrm>
          <a:prstGeom prst="rect">
            <a:avLst/>
          </a:prstGeom>
          <a:solidFill>
            <a:srgbClr val="FFFFFF"/>
          </a:solidFill>
        </p:spPr>
        <p:txBody>
          <a:bodyPr wrap="none" rtlCol="0">
            <a:spAutoFit/>
          </a:bodyPr>
          <a:lstStyle/>
          <a:p>
            <a:r>
              <a:rPr lang="en-US" sz="2000" dirty="0"/>
              <a:t>Expression Value</a:t>
            </a:r>
          </a:p>
        </p:txBody>
      </p:sp>
      <p:sp>
        <p:nvSpPr>
          <p:cNvPr id="2" name="Rectangle 1"/>
          <p:cNvSpPr/>
          <p:nvPr/>
        </p:nvSpPr>
        <p:spPr>
          <a:xfrm>
            <a:off x="1350560" y="2358225"/>
            <a:ext cx="7055167" cy="149152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438093" y="4335930"/>
            <a:ext cx="1359420" cy="210956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735082" y="4387550"/>
            <a:ext cx="1359420" cy="210956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40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0-21 at 8.45.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
            <a:ext cx="9144000" cy="6810635"/>
          </a:xfrm>
          <a:prstGeom prst="rect">
            <a:avLst/>
          </a:prstGeom>
        </p:spPr>
      </p:pic>
      <p:sp>
        <p:nvSpPr>
          <p:cNvPr id="5" name="TextBox 4"/>
          <p:cNvSpPr txBox="1"/>
          <p:nvPr/>
        </p:nvSpPr>
        <p:spPr>
          <a:xfrm>
            <a:off x="104747" y="6445499"/>
            <a:ext cx="2706089" cy="338554"/>
          </a:xfrm>
          <a:prstGeom prst="rect">
            <a:avLst/>
          </a:prstGeom>
          <a:noFill/>
        </p:spPr>
        <p:txBody>
          <a:bodyPr wrap="none" rtlCol="0">
            <a:spAutoFit/>
          </a:bodyPr>
          <a:lstStyle/>
          <a:p>
            <a:r>
              <a:rPr lang="en-US" sz="1600" dirty="0"/>
              <a:t>Slide courtesy of Cole </a:t>
            </a:r>
            <a:r>
              <a:rPr lang="en-US" sz="1600" dirty="0" err="1"/>
              <a:t>Trapnell</a:t>
            </a:r>
            <a:endParaRPr lang="en-US" sz="1600" dirty="0"/>
          </a:p>
        </p:txBody>
      </p:sp>
      <p:sp>
        <p:nvSpPr>
          <p:cNvPr id="6" name="TextBox 5"/>
          <p:cNvSpPr txBox="1"/>
          <p:nvPr/>
        </p:nvSpPr>
        <p:spPr>
          <a:xfrm rot="16200000">
            <a:off x="4311074" y="4969708"/>
            <a:ext cx="1949848" cy="400110"/>
          </a:xfrm>
          <a:prstGeom prst="rect">
            <a:avLst/>
          </a:prstGeom>
          <a:solidFill>
            <a:srgbClr val="FFFFFF"/>
          </a:solidFill>
        </p:spPr>
        <p:txBody>
          <a:bodyPr wrap="none" rtlCol="0">
            <a:spAutoFit/>
          </a:bodyPr>
          <a:lstStyle/>
          <a:p>
            <a:r>
              <a:rPr lang="en-US" sz="2000" dirty="0"/>
              <a:t>Expression Value</a:t>
            </a:r>
          </a:p>
        </p:txBody>
      </p:sp>
    </p:spTree>
    <p:extLst>
      <p:ext uri="{BB962C8B-B14F-4D97-AF65-F5344CB8AC3E}">
        <p14:creationId xmlns:p14="http://schemas.microsoft.com/office/powerpoint/2010/main" val="96822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Expression Values</a:t>
            </a:r>
          </a:p>
        </p:txBody>
      </p:sp>
      <p:sp>
        <p:nvSpPr>
          <p:cNvPr id="3" name="Content Placeholder 2"/>
          <p:cNvSpPr>
            <a:spLocks noGrp="1"/>
          </p:cNvSpPr>
          <p:nvPr>
            <p:ph idx="1"/>
          </p:nvPr>
        </p:nvSpPr>
        <p:spPr>
          <a:xfrm>
            <a:off x="457200" y="1031083"/>
            <a:ext cx="8229600" cy="4525963"/>
          </a:xfrm>
        </p:spPr>
        <p:txBody>
          <a:bodyPr>
            <a:normAutofit lnSpcReduction="10000"/>
          </a:bodyPr>
          <a:lstStyle/>
          <a:p>
            <a:pPr marL="0" indent="0">
              <a:buNone/>
            </a:pPr>
            <a:endParaRPr lang="en-US" dirty="0"/>
          </a:p>
          <a:p>
            <a:r>
              <a:rPr lang="en-US" dirty="0"/>
              <a:t>Transcript-mapped read counts are normalized for both length of the transcript and total depth of sequencing.</a:t>
            </a:r>
          </a:p>
          <a:p>
            <a:endParaRPr lang="en-US" dirty="0"/>
          </a:p>
          <a:p>
            <a:r>
              <a:rPr lang="en-US" dirty="0"/>
              <a:t>Reported as: Number of RNA-Seq </a:t>
            </a:r>
            <a:r>
              <a:rPr lang="en-US" sz="4000" b="1" dirty="0">
                <a:solidFill>
                  <a:srgbClr val="FF6600"/>
                </a:solidFill>
              </a:rPr>
              <a:t>F</a:t>
            </a:r>
            <a:r>
              <a:rPr lang="en-US" dirty="0"/>
              <a:t>ragments </a:t>
            </a:r>
            <a:br>
              <a:rPr lang="en-US" dirty="0"/>
            </a:br>
            <a:r>
              <a:rPr lang="en-US" dirty="0"/>
              <a:t>    </a:t>
            </a:r>
            <a:r>
              <a:rPr lang="en-US" sz="4000" b="1" dirty="0">
                <a:solidFill>
                  <a:srgbClr val="FF6600"/>
                </a:solidFill>
              </a:rPr>
              <a:t>P</a:t>
            </a:r>
            <a:r>
              <a:rPr lang="en-US" dirty="0"/>
              <a:t>er </a:t>
            </a:r>
            <a:r>
              <a:rPr lang="en-US" sz="4000" b="1" dirty="0" err="1">
                <a:solidFill>
                  <a:srgbClr val="FF6600"/>
                </a:solidFill>
              </a:rPr>
              <a:t>K</a:t>
            </a:r>
            <a:r>
              <a:rPr lang="en-US" dirty="0" err="1"/>
              <a:t>ilobase</a:t>
            </a:r>
            <a:r>
              <a:rPr lang="en-US" dirty="0"/>
              <a:t> of transcript</a:t>
            </a:r>
            <a:br>
              <a:rPr lang="en-US" dirty="0"/>
            </a:br>
            <a:r>
              <a:rPr lang="en-US" dirty="0"/>
              <a:t>            per total </a:t>
            </a:r>
            <a:r>
              <a:rPr lang="en-US" sz="4000" b="1" dirty="0">
                <a:solidFill>
                  <a:srgbClr val="FF6600"/>
                </a:solidFill>
              </a:rPr>
              <a:t>M</a:t>
            </a:r>
            <a:r>
              <a:rPr lang="en-US" dirty="0"/>
              <a:t>illion fragments mapped</a:t>
            </a:r>
          </a:p>
        </p:txBody>
      </p:sp>
      <p:sp>
        <p:nvSpPr>
          <p:cNvPr id="4" name="TextBox 3"/>
          <p:cNvSpPr txBox="1"/>
          <p:nvPr/>
        </p:nvSpPr>
        <p:spPr>
          <a:xfrm>
            <a:off x="3720395" y="5141547"/>
            <a:ext cx="1669447" cy="830997"/>
          </a:xfrm>
          <a:prstGeom prst="rect">
            <a:avLst/>
          </a:prstGeom>
          <a:noFill/>
        </p:spPr>
        <p:txBody>
          <a:bodyPr wrap="none" rtlCol="0">
            <a:spAutoFit/>
          </a:bodyPr>
          <a:lstStyle/>
          <a:p>
            <a:r>
              <a:rPr lang="en-US" sz="4800" b="1" dirty="0">
                <a:solidFill>
                  <a:srgbClr val="FF6600"/>
                </a:solidFill>
              </a:rPr>
              <a:t>FPKM</a:t>
            </a:r>
          </a:p>
        </p:txBody>
      </p:sp>
      <p:sp>
        <p:nvSpPr>
          <p:cNvPr id="5" name="TextBox 4"/>
          <p:cNvSpPr txBox="1"/>
          <p:nvPr/>
        </p:nvSpPr>
        <p:spPr>
          <a:xfrm>
            <a:off x="202037" y="6132877"/>
            <a:ext cx="6173485" cy="646331"/>
          </a:xfrm>
          <a:prstGeom prst="rect">
            <a:avLst/>
          </a:prstGeom>
          <a:noFill/>
        </p:spPr>
        <p:txBody>
          <a:bodyPr wrap="none" rtlCol="0">
            <a:spAutoFit/>
          </a:bodyPr>
          <a:lstStyle/>
          <a:p>
            <a:r>
              <a:rPr lang="en-US" dirty="0"/>
              <a:t>RPKM (reads per kb per M) used with Single-end RNA-</a:t>
            </a:r>
            <a:r>
              <a:rPr lang="en-US" dirty="0" err="1"/>
              <a:t>Seq</a:t>
            </a:r>
            <a:r>
              <a:rPr lang="en-US" dirty="0"/>
              <a:t> reads</a:t>
            </a:r>
          </a:p>
          <a:p>
            <a:r>
              <a:rPr lang="en-US" dirty="0"/>
              <a:t>FPKM used with Paired-end RNA-</a:t>
            </a:r>
            <a:r>
              <a:rPr lang="en-US" dirty="0" err="1"/>
              <a:t>Seq</a:t>
            </a:r>
            <a:r>
              <a:rPr lang="en-US" dirty="0"/>
              <a:t> reads.</a:t>
            </a:r>
          </a:p>
        </p:txBody>
      </p:sp>
    </p:spTree>
    <p:extLst>
      <p:ext uri="{BB962C8B-B14F-4D97-AF65-F5344CB8AC3E}">
        <p14:creationId xmlns:p14="http://schemas.microsoft.com/office/powerpoint/2010/main" val="299882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Transcripts per Million (TPM)</a:t>
            </a:r>
          </a:p>
        </p:txBody>
      </p:sp>
      <p:graphicFrame>
        <p:nvGraphicFramePr>
          <p:cNvPr id="5" name="Object 4"/>
          <p:cNvGraphicFramePr>
            <a:graphicFrameLocks noChangeAspect="1"/>
          </p:cNvGraphicFramePr>
          <p:nvPr>
            <p:extLst>
              <p:ext uri="{D42A27DB-BD31-4B8C-83A1-F6EECF244321}">
                <p14:modId xmlns:p14="http://schemas.microsoft.com/office/powerpoint/2010/main" val="1837730445"/>
              </p:ext>
            </p:extLst>
          </p:nvPr>
        </p:nvGraphicFramePr>
        <p:xfrm>
          <a:off x="2178688" y="1818551"/>
          <a:ext cx="4512664" cy="1327254"/>
        </p:xfrm>
        <a:graphic>
          <a:graphicData uri="http://schemas.openxmlformats.org/presentationml/2006/ole">
            <mc:AlternateContent xmlns:mc="http://schemas.openxmlformats.org/markup-compatibility/2006">
              <mc:Choice xmlns:v="urn:schemas-microsoft-com:vml" Requires="v">
                <p:oleObj spid="_x0000_s1342" name="Equation" r:id="rId3" imgW="1727200" imgH="508000" progId="Equation.3">
                  <p:embed/>
                </p:oleObj>
              </mc:Choice>
              <mc:Fallback>
                <p:oleObj name="Equation" r:id="rId3" imgW="1727200" imgH="508000" progId="Equation.3">
                  <p:embed/>
                  <p:pic>
                    <p:nvPicPr>
                      <p:cNvPr id="0" name=""/>
                      <p:cNvPicPr/>
                      <p:nvPr/>
                    </p:nvPicPr>
                    <p:blipFill>
                      <a:blip r:embed="rId4"/>
                      <a:stretch>
                        <a:fillRect/>
                      </a:stretch>
                    </p:blipFill>
                    <p:spPr>
                      <a:xfrm>
                        <a:off x="2178688" y="1818551"/>
                        <a:ext cx="4512664" cy="1327254"/>
                      </a:xfrm>
                      <a:prstGeom prst="rect">
                        <a:avLst/>
                      </a:prstGeom>
                    </p:spPr>
                  </p:pic>
                </p:oleObj>
              </mc:Fallback>
            </mc:AlternateContent>
          </a:graphicData>
        </a:graphic>
      </p:graphicFrame>
      <p:sp>
        <p:nvSpPr>
          <p:cNvPr id="6" name="TextBox 5"/>
          <p:cNvSpPr txBox="1"/>
          <p:nvPr/>
        </p:nvSpPr>
        <p:spPr>
          <a:xfrm>
            <a:off x="1053482" y="3362259"/>
            <a:ext cx="7173759" cy="1200328"/>
          </a:xfrm>
          <a:prstGeom prst="rect">
            <a:avLst/>
          </a:prstGeom>
          <a:noFill/>
        </p:spPr>
        <p:txBody>
          <a:bodyPr wrap="none" rtlCol="0">
            <a:spAutoFit/>
          </a:bodyPr>
          <a:lstStyle/>
          <a:p>
            <a:r>
              <a:rPr lang="en-US" sz="2400" dirty="0"/>
              <a:t>Preferred metric for measuring expression</a:t>
            </a:r>
          </a:p>
          <a:p>
            <a:pPr marL="285750" indent="-285750">
              <a:buFont typeface="Arial"/>
              <a:buChar char="•"/>
            </a:pPr>
            <a:r>
              <a:rPr lang="en-US" sz="2400" dirty="0"/>
              <a:t>Better reflects transcript concentration in the sample.</a:t>
            </a:r>
          </a:p>
          <a:p>
            <a:pPr marL="285750" indent="-285750">
              <a:buFont typeface="Arial"/>
              <a:buChar char="•"/>
            </a:pPr>
            <a:r>
              <a:rPr lang="en-US" sz="2400" dirty="0"/>
              <a:t>Nicely sums to 1 million</a:t>
            </a:r>
          </a:p>
        </p:txBody>
      </p:sp>
      <p:grpSp>
        <p:nvGrpSpPr>
          <p:cNvPr id="20" name="Group 19"/>
          <p:cNvGrpSpPr/>
          <p:nvPr/>
        </p:nvGrpSpPr>
        <p:grpSpPr>
          <a:xfrm>
            <a:off x="1138584" y="4747566"/>
            <a:ext cx="6891051" cy="1783503"/>
            <a:chOff x="1138584" y="4747566"/>
            <a:chExt cx="6891051" cy="1783503"/>
          </a:xfrm>
        </p:grpSpPr>
        <p:grpSp>
          <p:nvGrpSpPr>
            <p:cNvPr id="19" name="Group 18"/>
            <p:cNvGrpSpPr/>
            <p:nvPr/>
          </p:nvGrpSpPr>
          <p:grpSpPr>
            <a:xfrm>
              <a:off x="5930318" y="4747566"/>
              <a:ext cx="2099317" cy="1783503"/>
              <a:chOff x="4856545" y="4747568"/>
              <a:chExt cx="2099317" cy="1783503"/>
            </a:xfrm>
          </p:grpSpPr>
          <p:grpSp>
            <p:nvGrpSpPr>
              <p:cNvPr id="12" name="Group 11"/>
              <p:cNvGrpSpPr/>
              <p:nvPr/>
            </p:nvGrpSpPr>
            <p:grpSpPr>
              <a:xfrm>
                <a:off x="5743637" y="4747568"/>
                <a:ext cx="1212225" cy="1298727"/>
                <a:chOff x="5180818" y="4949593"/>
                <a:chExt cx="1212225" cy="1298727"/>
              </a:xfrm>
            </p:grpSpPr>
            <p:cxnSp>
              <p:nvCxnSpPr>
                <p:cNvPr id="8" name="Straight Connector 7"/>
                <p:cNvCxnSpPr/>
                <p:nvPr/>
              </p:nvCxnSpPr>
              <p:spPr>
                <a:xfrm>
                  <a:off x="5180818" y="4949593"/>
                  <a:ext cx="0" cy="1298727"/>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180818" y="6248320"/>
                  <a:ext cx="1212225"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p:nvPr/>
            </p:nvCxnSpPr>
            <p:spPr>
              <a:xfrm flipV="1">
                <a:off x="5743637" y="4747568"/>
                <a:ext cx="764857" cy="1298727"/>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856545" y="5269987"/>
                <a:ext cx="613757" cy="369332"/>
              </a:xfrm>
              <a:prstGeom prst="rect">
                <a:avLst/>
              </a:prstGeom>
              <a:noFill/>
            </p:spPr>
            <p:txBody>
              <a:bodyPr wrap="none" rtlCol="0">
                <a:spAutoFit/>
              </a:bodyPr>
              <a:lstStyle/>
              <a:p>
                <a:r>
                  <a:rPr lang="en-US" dirty="0"/>
                  <a:t>TPM</a:t>
                </a:r>
              </a:p>
            </p:txBody>
          </p:sp>
          <p:sp>
            <p:nvSpPr>
              <p:cNvPr id="16" name="TextBox 15"/>
              <p:cNvSpPr txBox="1"/>
              <p:nvPr/>
            </p:nvSpPr>
            <p:spPr>
              <a:xfrm>
                <a:off x="5964095" y="6161739"/>
                <a:ext cx="727257" cy="369332"/>
              </a:xfrm>
              <a:prstGeom prst="rect">
                <a:avLst/>
              </a:prstGeom>
              <a:noFill/>
            </p:spPr>
            <p:txBody>
              <a:bodyPr wrap="none" rtlCol="0">
                <a:spAutoFit/>
              </a:bodyPr>
              <a:lstStyle/>
              <a:p>
                <a:r>
                  <a:rPr lang="en-US" dirty="0"/>
                  <a:t>FPKM</a:t>
                </a:r>
              </a:p>
            </p:txBody>
          </p:sp>
        </p:grpSp>
        <p:sp>
          <p:nvSpPr>
            <p:cNvPr id="17" name="TextBox 16"/>
            <p:cNvSpPr txBox="1"/>
            <p:nvPr/>
          </p:nvSpPr>
          <p:spPr>
            <a:xfrm>
              <a:off x="1138584" y="5108636"/>
              <a:ext cx="4131326" cy="646331"/>
            </a:xfrm>
            <a:prstGeom prst="rect">
              <a:avLst/>
            </a:prstGeom>
            <a:noFill/>
          </p:spPr>
          <p:txBody>
            <a:bodyPr wrap="square" rtlCol="0">
              <a:spAutoFit/>
            </a:bodyPr>
            <a:lstStyle/>
            <a:p>
              <a:r>
                <a:rPr lang="en-US" dirty="0"/>
                <a:t>Linear relationship between TPM and FPKM values.</a:t>
              </a:r>
            </a:p>
          </p:txBody>
        </p:sp>
        <p:sp>
          <p:nvSpPr>
            <p:cNvPr id="18" name="TextBox 17"/>
            <p:cNvSpPr txBox="1"/>
            <p:nvPr/>
          </p:nvSpPr>
          <p:spPr>
            <a:xfrm>
              <a:off x="1138584" y="5812690"/>
              <a:ext cx="4791734" cy="369332"/>
            </a:xfrm>
            <a:prstGeom prst="rect">
              <a:avLst/>
            </a:prstGeom>
            <a:noFill/>
          </p:spPr>
          <p:txBody>
            <a:bodyPr wrap="none" rtlCol="0">
              <a:spAutoFit/>
            </a:bodyPr>
            <a:lstStyle/>
            <a:p>
              <a:r>
                <a:rPr lang="en-US" dirty="0"/>
                <a:t>Both are valid metrics, but best to be consistent.</a:t>
              </a:r>
            </a:p>
          </p:txBody>
        </p:sp>
      </p:grpSp>
    </p:spTree>
    <p:extLst>
      <p:ext uri="{BB962C8B-B14F-4D97-AF65-F5344CB8AC3E}">
        <p14:creationId xmlns:p14="http://schemas.microsoft.com/office/powerpoint/2010/main" val="37445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Multiply-mapped Reads Confound Abundance Estimation</a:t>
            </a:r>
          </a:p>
        </p:txBody>
      </p:sp>
      <p:grpSp>
        <p:nvGrpSpPr>
          <p:cNvPr id="14" name="Group 13"/>
          <p:cNvGrpSpPr/>
          <p:nvPr/>
        </p:nvGrpSpPr>
        <p:grpSpPr>
          <a:xfrm>
            <a:off x="163860" y="1414385"/>
            <a:ext cx="9144000" cy="3709055"/>
            <a:chOff x="0" y="1712305"/>
            <a:chExt cx="9144000" cy="3709055"/>
          </a:xfrm>
        </p:grpSpPr>
        <p:pic>
          <p:nvPicPr>
            <p:cNvPr id="15" name="Picture 14" descr="Screen Shot 2013-06-17 at 4.46.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2305"/>
              <a:ext cx="9144000" cy="3709055"/>
            </a:xfrm>
            <a:prstGeom prst="rect">
              <a:avLst/>
            </a:prstGeom>
          </p:spPr>
        </p:pic>
        <p:grpSp>
          <p:nvGrpSpPr>
            <p:cNvPr id="16" name="Group 15"/>
            <p:cNvGrpSpPr/>
            <p:nvPr/>
          </p:nvGrpSpPr>
          <p:grpSpPr>
            <a:xfrm>
              <a:off x="191180" y="4751618"/>
              <a:ext cx="2934079" cy="513249"/>
              <a:chOff x="341385" y="5052028"/>
              <a:chExt cx="2934079" cy="513249"/>
            </a:xfrm>
          </p:grpSpPr>
          <p:sp>
            <p:nvSpPr>
              <p:cNvPr id="20" name="TextBox 19"/>
              <p:cNvSpPr txBox="1"/>
              <p:nvPr/>
            </p:nvSpPr>
            <p:spPr>
              <a:xfrm>
                <a:off x="341385" y="5052028"/>
                <a:ext cx="2373291" cy="307777"/>
              </a:xfrm>
              <a:prstGeom prst="rect">
                <a:avLst/>
              </a:prstGeom>
              <a:noFill/>
            </p:spPr>
            <p:txBody>
              <a:bodyPr wrap="none" rtlCol="0">
                <a:spAutoFit/>
              </a:bodyPr>
              <a:lstStyle/>
              <a:p>
                <a:r>
                  <a:rPr lang="en-US" sz="1400" dirty="0"/>
                  <a:t>Blue = multiply-mapped reads</a:t>
                </a:r>
              </a:p>
            </p:txBody>
          </p:sp>
          <p:sp>
            <p:nvSpPr>
              <p:cNvPr id="21" name="TextBox 20"/>
              <p:cNvSpPr txBox="1"/>
              <p:nvPr/>
            </p:nvSpPr>
            <p:spPr>
              <a:xfrm>
                <a:off x="341385" y="5257500"/>
                <a:ext cx="2934079" cy="307777"/>
              </a:xfrm>
              <a:prstGeom prst="rect">
                <a:avLst/>
              </a:prstGeom>
              <a:noFill/>
            </p:spPr>
            <p:txBody>
              <a:bodyPr wrap="none" rtlCol="0">
                <a:spAutoFit/>
              </a:bodyPr>
              <a:lstStyle/>
              <a:p>
                <a:r>
                  <a:rPr lang="en-US" sz="1400" dirty="0"/>
                  <a:t>Red, Yellow = uniquely-mapped reads</a:t>
                </a:r>
              </a:p>
            </p:txBody>
          </p:sp>
        </p:grpSp>
        <p:sp>
          <p:nvSpPr>
            <p:cNvPr id="17" name="TextBox 16"/>
            <p:cNvSpPr txBox="1"/>
            <p:nvPr/>
          </p:nvSpPr>
          <p:spPr>
            <a:xfrm>
              <a:off x="177521" y="3154202"/>
              <a:ext cx="809161" cy="276999"/>
            </a:xfrm>
            <a:prstGeom prst="rect">
              <a:avLst/>
            </a:prstGeom>
            <a:noFill/>
          </p:spPr>
          <p:txBody>
            <a:bodyPr wrap="none" rtlCol="0">
              <a:spAutoFit/>
            </a:bodyPr>
            <a:lstStyle/>
            <a:p>
              <a:r>
                <a:rPr lang="en-US" sz="1200" b="1" dirty="0"/>
                <a:t>Isoform A</a:t>
              </a:r>
            </a:p>
          </p:txBody>
        </p:sp>
        <p:sp>
          <p:nvSpPr>
            <p:cNvPr id="18" name="TextBox 17"/>
            <p:cNvSpPr txBox="1"/>
            <p:nvPr/>
          </p:nvSpPr>
          <p:spPr>
            <a:xfrm>
              <a:off x="187921" y="4221456"/>
              <a:ext cx="802173" cy="276999"/>
            </a:xfrm>
            <a:prstGeom prst="rect">
              <a:avLst/>
            </a:prstGeom>
            <a:noFill/>
          </p:spPr>
          <p:txBody>
            <a:bodyPr wrap="none" rtlCol="0">
              <a:spAutoFit/>
            </a:bodyPr>
            <a:lstStyle/>
            <a:p>
              <a:r>
                <a:rPr lang="en-US" sz="1200" b="1" dirty="0"/>
                <a:t>Isoform B</a:t>
              </a:r>
            </a:p>
          </p:txBody>
        </p:sp>
        <p:sp>
          <p:nvSpPr>
            <p:cNvPr id="19" name="TextBox 18"/>
            <p:cNvSpPr txBox="1"/>
            <p:nvPr/>
          </p:nvSpPr>
          <p:spPr>
            <a:xfrm>
              <a:off x="3901621" y="3280995"/>
              <a:ext cx="719180" cy="523220"/>
            </a:xfrm>
            <a:prstGeom prst="rect">
              <a:avLst/>
            </a:prstGeom>
            <a:solidFill>
              <a:schemeClr val="bg1"/>
            </a:solidFill>
          </p:spPr>
          <p:txBody>
            <a:bodyPr wrap="none" rtlCol="0">
              <a:spAutoFit/>
            </a:bodyPr>
            <a:lstStyle/>
            <a:p>
              <a:r>
                <a:rPr lang="en-US" dirty="0"/>
                <a:t> </a:t>
              </a:r>
              <a:r>
                <a:rPr lang="en-US" sz="2800" dirty="0"/>
                <a:t>EM  </a:t>
              </a:r>
              <a:r>
                <a:rPr lang="en-US" dirty="0"/>
                <a:t>  </a:t>
              </a:r>
            </a:p>
          </p:txBody>
        </p:sp>
      </p:grpSp>
      <p:sp>
        <p:nvSpPr>
          <p:cNvPr id="13" name="Rectangle 12"/>
          <p:cNvSpPr/>
          <p:nvPr/>
        </p:nvSpPr>
        <p:spPr>
          <a:xfrm>
            <a:off x="3495783" y="1966256"/>
            <a:ext cx="5448507" cy="299083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86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Multiply-mapped Reads Confound Abundance Estimation</a:t>
            </a:r>
          </a:p>
        </p:txBody>
      </p:sp>
      <p:grpSp>
        <p:nvGrpSpPr>
          <p:cNvPr id="12" name="Group 11"/>
          <p:cNvGrpSpPr/>
          <p:nvPr/>
        </p:nvGrpSpPr>
        <p:grpSpPr>
          <a:xfrm>
            <a:off x="163860" y="1414385"/>
            <a:ext cx="9144000" cy="3709055"/>
            <a:chOff x="0" y="1712305"/>
            <a:chExt cx="9144000" cy="3709055"/>
          </a:xfrm>
        </p:grpSpPr>
        <p:pic>
          <p:nvPicPr>
            <p:cNvPr id="4" name="Picture 3" descr="Screen Shot 2013-06-17 at 4.46.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2305"/>
              <a:ext cx="9144000" cy="3709055"/>
            </a:xfrm>
            <a:prstGeom prst="rect">
              <a:avLst/>
            </a:prstGeom>
          </p:spPr>
        </p:pic>
        <p:grpSp>
          <p:nvGrpSpPr>
            <p:cNvPr id="11" name="Group 10"/>
            <p:cNvGrpSpPr/>
            <p:nvPr/>
          </p:nvGrpSpPr>
          <p:grpSpPr>
            <a:xfrm>
              <a:off x="191180" y="4751618"/>
              <a:ext cx="2934079" cy="513249"/>
              <a:chOff x="341385" y="5052028"/>
              <a:chExt cx="2934079" cy="513249"/>
            </a:xfrm>
          </p:grpSpPr>
          <p:sp>
            <p:nvSpPr>
              <p:cNvPr id="5" name="TextBox 4"/>
              <p:cNvSpPr txBox="1"/>
              <p:nvPr/>
            </p:nvSpPr>
            <p:spPr>
              <a:xfrm>
                <a:off x="341385" y="5052028"/>
                <a:ext cx="2373291" cy="307777"/>
              </a:xfrm>
              <a:prstGeom prst="rect">
                <a:avLst/>
              </a:prstGeom>
              <a:noFill/>
            </p:spPr>
            <p:txBody>
              <a:bodyPr wrap="none" rtlCol="0">
                <a:spAutoFit/>
              </a:bodyPr>
              <a:lstStyle/>
              <a:p>
                <a:r>
                  <a:rPr lang="en-US" sz="1400" dirty="0"/>
                  <a:t>Blue = multiply-mapped reads</a:t>
                </a:r>
              </a:p>
            </p:txBody>
          </p:sp>
          <p:sp>
            <p:nvSpPr>
              <p:cNvPr id="7" name="TextBox 6"/>
              <p:cNvSpPr txBox="1"/>
              <p:nvPr/>
            </p:nvSpPr>
            <p:spPr>
              <a:xfrm>
                <a:off x="341385" y="5257500"/>
                <a:ext cx="2934079" cy="307777"/>
              </a:xfrm>
              <a:prstGeom prst="rect">
                <a:avLst/>
              </a:prstGeom>
              <a:noFill/>
            </p:spPr>
            <p:txBody>
              <a:bodyPr wrap="none" rtlCol="0">
                <a:spAutoFit/>
              </a:bodyPr>
              <a:lstStyle/>
              <a:p>
                <a:r>
                  <a:rPr lang="en-US" sz="1400" dirty="0"/>
                  <a:t>Red, Yellow = uniquely-mapped reads</a:t>
                </a:r>
              </a:p>
            </p:txBody>
          </p:sp>
        </p:grpSp>
        <p:sp>
          <p:nvSpPr>
            <p:cNvPr id="8" name="TextBox 7"/>
            <p:cNvSpPr txBox="1"/>
            <p:nvPr/>
          </p:nvSpPr>
          <p:spPr>
            <a:xfrm>
              <a:off x="177521" y="3154202"/>
              <a:ext cx="809161" cy="276999"/>
            </a:xfrm>
            <a:prstGeom prst="rect">
              <a:avLst/>
            </a:prstGeom>
            <a:noFill/>
          </p:spPr>
          <p:txBody>
            <a:bodyPr wrap="none" rtlCol="0">
              <a:spAutoFit/>
            </a:bodyPr>
            <a:lstStyle/>
            <a:p>
              <a:r>
                <a:rPr lang="en-US" sz="1200" b="1" dirty="0"/>
                <a:t>Isoform A</a:t>
              </a:r>
            </a:p>
          </p:txBody>
        </p:sp>
        <p:sp>
          <p:nvSpPr>
            <p:cNvPr id="9" name="TextBox 8"/>
            <p:cNvSpPr txBox="1"/>
            <p:nvPr/>
          </p:nvSpPr>
          <p:spPr>
            <a:xfrm>
              <a:off x="187921" y="4221456"/>
              <a:ext cx="802173" cy="276999"/>
            </a:xfrm>
            <a:prstGeom prst="rect">
              <a:avLst/>
            </a:prstGeom>
            <a:noFill/>
          </p:spPr>
          <p:txBody>
            <a:bodyPr wrap="none" rtlCol="0">
              <a:spAutoFit/>
            </a:bodyPr>
            <a:lstStyle/>
            <a:p>
              <a:r>
                <a:rPr lang="en-US" sz="1200" b="1" dirty="0"/>
                <a:t>Isoform B</a:t>
              </a:r>
            </a:p>
          </p:txBody>
        </p:sp>
        <p:sp>
          <p:nvSpPr>
            <p:cNvPr id="10" name="TextBox 9"/>
            <p:cNvSpPr txBox="1"/>
            <p:nvPr/>
          </p:nvSpPr>
          <p:spPr>
            <a:xfrm>
              <a:off x="3901621" y="3280995"/>
              <a:ext cx="719180" cy="523220"/>
            </a:xfrm>
            <a:prstGeom prst="rect">
              <a:avLst/>
            </a:prstGeom>
            <a:solidFill>
              <a:schemeClr val="bg1"/>
            </a:solidFill>
          </p:spPr>
          <p:txBody>
            <a:bodyPr wrap="none" rtlCol="0">
              <a:spAutoFit/>
            </a:bodyPr>
            <a:lstStyle/>
            <a:p>
              <a:r>
                <a:rPr lang="en-US" dirty="0"/>
                <a:t> </a:t>
              </a:r>
              <a:r>
                <a:rPr lang="en-US" sz="2800" dirty="0"/>
                <a:t>EM  </a:t>
              </a:r>
              <a:r>
                <a:rPr lang="en-US" dirty="0"/>
                <a:t>  </a:t>
              </a:r>
            </a:p>
          </p:txBody>
        </p:sp>
      </p:grpSp>
      <p:sp>
        <p:nvSpPr>
          <p:cNvPr id="6" name="TextBox 5"/>
          <p:cNvSpPr txBox="1"/>
          <p:nvPr/>
        </p:nvSpPr>
        <p:spPr>
          <a:xfrm>
            <a:off x="4088451" y="4346421"/>
            <a:ext cx="4874979" cy="2031325"/>
          </a:xfrm>
          <a:prstGeom prst="rect">
            <a:avLst/>
          </a:prstGeom>
          <a:noFill/>
        </p:spPr>
        <p:txBody>
          <a:bodyPr wrap="square" rtlCol="0">
            <a:spAutoFit/>
          </a:bodyPr>
          <a:lstStyle/>
          <a:p>
            <a:r>
              <a:rPr lang="en-US" dirty="0"/>
              <a:t>Use Expectation Maximization (EM) to find the most likely assignment of reads to transcripts.</a:t>
            </a:r>
          </a:p>
          <a:p>
            <a:endParaRPr lang="en-US" dirty="0"/>
          </a:p>
          <a:p>
            <a:r>
              <a:rPr lang="en-US" dirty="0"/>
              <a:t>Performed by: </a:t>
            </a:r>
          </a:p>
          <a:p>
            <a:pPr marL="285750" indent="-285750">
              <a:buFont typeface="Arial"/>
              <a:buChar char="•"/>
            </a:pPr>
            <a:r>
              <a:rPr lang="en-US" dirty="0"/>
              <a:t>Cufflinks, String Tie (Tuxedo)</a:t>
            </a:r>
          </a:p>
          <a:p>
            <a:pPr marL="285750" indent="-285750">
              <a:buFont typeface="Arial"/>
              <a:buChar char="•"/>
            </a:pPr>
            <a:r>
              <a:rPr lang="en-US" dirty="0"/>
              <a:t>RSEM, </a:t>
            </a:r>
            <a:r>
              <a:rPr lang="en-US" dirty="0" err="1"/>
              <a:t>eXpress</a:t>
            </a:r>
            <a:r>
              <a:rPr lang="en-US" dirty="0"/>
              <a:t> (genome-free)</a:t>
            </a:r>
          </a:p>
          <a:p>
            <a:pPr marL="285750" indent="-285750">
              <a:buFont typeface="Arial"/>
              <a:buChar char="•"/>
            </a:pPr>
            <a:r>
              <a:rPr lang="en-US" dirty="0" err="1"/>
              <a:t>Kallisto</a:t>
            </a:r>
            <a:r>
              <a:rPr lang="en-US" dirty="0"/>
              <a:t>, Salmon (alignment-free)</a:t>
            </a:r>
          </a:p>
        </p:txBody>
      </p:sp>
      <p:sp>
        <p:nvSpPr>
          <p:cNvPr id="13" name="TextBox 12"/>
          <p:cNvSpPr txBox="1"/>
          <p:nvPr/>
        </p:nvSpPr>
        <p:spPr>
          <a:xfrm>
            <a:off x="3612136" y="2122316"/>
            <a:ext cx="1905991" cy="830997"/>
          </a:xfrm>
          <a:prstGeom prst="rect">
            <a:avLst/>
          </a:prstGeom>
          <a:noFill/>
        </p:spPr>
        <p:txBody>
          <a:bodyPr wrap="none" rtlCol="0">
            <a:spAutoFit/>
          </a:bodyPr>
          <a:lstStyle/>
          <a:p>
            <a:r>
              <a:rPr lang="en-US" sz="1600" dirty="0"/>
              <a:t>Estimate expression,</a:t>
            </a:r>
          </a:p>
          <a:p>
            <a:r>
              <a:rPr lang="en-US" sz="1600" dirty="0"/>
              <a:t>Compute likelihood</a:t>
            </a:r>
          </a:p>
          <a:p>
            <a:endParaRPr lang="en-US" sz="1600" dirty="0"/>
          </a:p>
        </p:txBody>
      </p:sp>
      <p:sp>
        <p:nvSpPr>
          <p:cNvPr id="14" name="TextBox 13"/>
          <p:cNvSpPr txBox="1"/>
          <p:nvPr/>
        </p:nvSpPr>
        <p:spPr>
          <a:xfrm>
            <a:off x="3558833" y="3721443"/>
            <a:ext cx="1885953" cy="584776"/>
          </a:xfrm>
          <a:prstGeom prst="rect">
            <a:avLst/>
          </a:prstGeom>
          <a:noFill/>
        </p:spPr>
        <p:txBody>
          <a:bodyPr wrap="none" rtlCol="0">
            <a:spAutoFit/>
          </a:bodyPr>
          <a:lstStyle/>
          <a:p>
            <a:r>
              <a:rPr lang="en-US" sz="1600" dirty="0" err="1"/>
              <a:t>Adj</a:t>
            </a:r>
            <a:r>
              <a:rPr lang="en-US" sz="1600" dirty="0"/>
              <a:t> Model </a:t>
            </a:r>
            <a:r>
              <a:rPr lang="en-US" sz="1600" dirty="0" err="1"/>
              <a:t>Params</a:t>
            </a:r>
            <a:r>
              <a:rPr lang="en-US" sz="1600" dirty="0"/>
              <a:t>,</a:t>
            </a:r>
          </a:p>
          <a:p>
            <a:r>
              <a:rPr lang="en-US" sz="1600" dirty="0"/>
              <a:t>Proportioning Reads</a:t>
            </a:r>
          </a:p>
        </p:txBody>
      </p:sp>
    </p:spTree>
    <p:extLst>
      <p:ext uri="{BB962C8B-B14F-4D97-AF65-F5344CB8AC3E}">
        <p14:creationId xmlns:p14="http://schemas.microsoft.com/office/powerpoint/2010/main" val="14065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6-03 at 10.46.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8" y="507218"/>
            <a:ext cx="5961486" cy="6260076"/>
          </a:xfrm>
          <a:prstGeom prst="rect">
            <a:avLst/>
          </a:prstGeom>
        </p:spPr>
      </p:pic>
      <p:sp>
        <p:nvSpPr>
          <p:cNvPr id="2" name="Title 1"/>
          <p:cNvSpPr>
            <a:spLocks noGrp="1"/>
          </p:cNvSpPr>
          <p:nvPr>
            <p:ph type="title"/>
          </p:nvPr>
        </p:nvSpPr>
        <p:spPr>
          <a:xfrm>
            <a:off x="457200" y="-152976"/>
            <a:ext cx="8229600" cy="1143000"/>
          </a:xfrm>
        </p:spPr>
        <p:txBody>
          <a:bodyPr>
            <a:noAutofit/>
          </a:bodyPr>
          <a:lstStyle/>
          <a:p>
            <a:r>
              <a:rPr lang="en-US" sz="2000" dirty="0"/>
              <a:t>Fast Abundance Estimation Using Pseudo-alignments and Equivalence Classes</a:t>
            </a:r>
            <a:br>
              <a:rPr lang="en-US" sz="2000" dirty="0"/>
            </a:br>
            <a:r>
              <a:rPr lang="en-US" sz="1800" dirty="0"/>
              <a:t>(</a:t>
            </a:r>
            <a:r>
              <a:rPr lang="en-US" sz="1800" dirty="0" err="1"/>
              <a:t>Kallisto</a:t>
            </a:r>
            <a:r>
              <a:rPr lang="en-US" sz="1800" dirty="0"/>
              <a:t> software, Bray et al., NBT 2016)</a:t>
            </a:r>
          </a:p>
        </p:txBody>
      </p:sp>
      <p:sp>
        <p:nvSpPr>
          <p:cNvPr id="5" name="TextBox 4"/>
          <p:cNvSpPr txBox="1"/>
          <p:nvPr/>
        </p:nvSpPr>
        <p:spPr>
          <a:xfrm>
            <a:off x="6706470" y="6546797"/>
            <a:ext cx="2384186" cy="276999"/>
          </a:xfrm>
          <a:prstGeom prst="rect">
            <a:avLst/>
          </a:prstGeom>
          <a:noFill/>
        </p:spPr>
        <p:txBody>
          <a:bodyPr wrap="none" rtlCol="0">
            <a:spAutoFit/>
          </a:bodyPr>
          <a:lstStyle/>
          <a:p>
            <a:r>
              <a:rPr lang="en-US" sz="1200" dirty="0"/>
              <a:t>Adapted from Fig 1 from Bray et al.</a:t>
            </a:r>
          </a:p>
        </p:txBody>
      </p:sp>
      <p:cxnSp>
        <p:nvCxnSpPr>
          <p:cNvPr id="7" name="Straight Connector 6"/>
          <p:cNvCxnSpPr/>
          <p:nvPr/>
        </p:nvCxnSpPr>
        <p:spPr>
          <a:xfrm>
            <a:off x="4313590" y="1118988"/>
            <a:ext cx="5426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14925" y="1310553"/>
            <a:ext cx="5426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46302" y="1504791"/>
            <a:ext cx="10043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5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78"/>
            <a:ext cx="9143999" cy="1857830"/>
          </a:xfrm>
        </p:spPr>
        <p:txBody>
          <a:bodyPr>
            <a:normAutofit/>
          </a:bodyPr>
          <a:lstStyle/>
          <a:p>
            <a:r>
              <a:rPr lang="en-US" sz="3600" dirty="0" err="1"/>
              <a:t>ProgForBio</a:t>
            </a:r>
            <a:r>
              <a:rPr lang="en-US" sz="3600" dirty="0"/>
              <a:t> Exercise 2: Build a utility that measures expression by counting aligned reads</a:t>
            </a:r>
          </a:p>
        </p:txBody>
      </p:sp>
      <p:sp>
        <p:nvSpPr>
          <p:cNvPr id="4" name="TextBox 3"/>
          <p:cNvSpPr txBox="1"/>
          <p:nvPr/>
        </p:nvSpPr>
        <p:spPr>
          <a:xfrm>
            <a:off x="423297" y="5881131"/>
            <a:ext cx="8218127" cy="307777"/>
          </a:xfrm>
          <a:prstGeom prst="rect">
            <a:avLst/>
          </a:prstGeom>
          <a:noFill/>
        </p:spPr>
        <p:txBody>
          <a:bodyPr wrap="none" rtlCol="0">
            <a:spAutoFit/>
          </a:bodyPr>
          <a:lstStyle/>
          <a:p>
            <a:r>
              <a:rPr lang="en-US" sz="1400" dirty="0">
                <a:hlinkClick r:id="rId2"/>
              </a:rPr>
              <a:t>https://</a:t>
            </a:r>
            <a:r>
              <a:rPr lang="en-US" sz="1400" dirty="0" err="1">
                <a:hlinkClick r:id="rId2"/>
              </a:rPr>
              <a:t>github.com</a:t>
            </a:r>
            <a:r>
              <a:rPr lang="en-US" sz="1400" dirty="0">
                <a:hlinkClick r:id="rId2"/>
              </a:rPr>
              <a:t>/</a:t>
            </a:r>
            <a:r>
              <a:rPr lang="en-US" sz="1400" dirty="0" err="1">
                <a:hlinkClick r:id="rId2"/>
              </a:rPr>
              <a:t>trinityrnaseq</a:t>
            </a:r>
            <a:r>
              <a:rPr lang="en-US" sz="1400" dirty="0">
                <a:hlinkClick r:id="rId2"/>
              </a:rPr>
              <a:t>/CSHLProgForBiol2018/tree/master/Exercise_2-aligned_reads_to_expression</a:t>
            </a:r>
            <a:endParaRPr lang="en-US" sz="1400" dirty="0"/>
          </a:p>
        </p:txBody>
      </p:sp>
      <p:pic>
        <p:nvPicPr>
          <p:cNvPr id="5" name="Picture 4" descr="Screen Shot 2017-10-26 at 11.07.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18" y="1865908"/>
            <a:ext cx="7635024" cy="3757511"/>
          </a:xfrm>
          <a:prstGeom prst="rect">
            <a:avLst/>
          </a:prstGeom>
        </p:spPr>
      </p:pic>
      <p:sp>
        <p:nvSpPr>
          <p:cNvPr id="6" name="TextBox 5"/>
          <p:cNvSpPr txBox="1"/>
          <p:nvPr/>
        </p:nvSpPr>
        <p:spPr>
          <a:xfrm>
            <a:off x="924981" y="5160007"/>
            <a:ext cx="344039" cy="369332"/>
          </a:xfrm>
          <a:prstGeom prst="rect">
            <a:avLst/>
          </a:prstGeom>
          <a:noFill/>
        </p:spPr>
        <p:txBody>
          <a:bodyPr wrap="none" rtlCol="0">
            <a:spAutoFit/>
          </a:bodyPr>
          <a:lstStyle/>
          <a:p>
            <a:r>
              <a:rPr lang="is-IS" dirty="0"/>
              <a:t>…</a:t>
            </a:r>
            <a:endParaRPr lang="en-US" dirty="0"/>
          </a:p>
        </p:txBody>
      </p:sp>
    </p:spTree>
    <p:extLst>
      <p:ext uri="{BB962C8B-B14F-4D97-AF65-F5344CB8AC3E}">
        <p14:creationId xmlns:p14="http://schemas.microsoft.com/office/powerpoint/2010/main" val="412307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14863</TotalTime>
  <Words>847</Words>
  <Application>Microsoft Macintosh PowerPoint</Application>
  <PresentationFormat>On-screen Show (4:3)</PresentationFormat>
  <Paragraphs>87</Paragraphs>
  <Slides>12</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Wingdings</vt:lpstr>
      <vt:lpstr>Office Theme</vt:lpstr>
      <vt:lpstr>Equation</vt:lpstr>
      <vt:lpstr>Pt. 2 - Intro to Expression Quantification Programming for Biologists CSHL 2019</vt:lpstr>
      <vt:lpstr>PowerPoint Presentation</vt:lpstr>
      <vt:lpstr>PowerPoint Presentation</vt:lpstr>
      <vt:lpstr>Normalized Expression Values</vt:lpstr>
      <vt:lpstr>Transcripts per Million (TPM)</vt:lpstr>
      <vt:lpstr>Multiply-mapped Reads Confound Abundance Estimation</vt:lpstr>
      <vt:lpstr>Multiply-mapped Reads Confound Abundance Estimation</vt:lpstr>
      <vt:lpstr>Fast Abundance Estimation Using Pseudo-alignments and Equivalence Classes (Kallisto software, Bray et al., NBT 2016)</vt:lpstr>
      <vt:lpstr>ProgForBio Exercise 2: Build a utility that measures expression by counting aligned reads</vt:lpstr>
      <vt:lpstr>Summary of Key Points</vt:lpstr>
      <vt:lpstr>PowerPoint Presentation</vt:lpstr>
      <vt:lpstr>Let’s go write some code!  </vt:lpstr>
    </vt:vector>
  </TitlesOfParts>
  <Company>Broad Institute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Haas</dc:creator>
  <cp:lastModifiedBy>Microsoft Office User</cp:lastModifiedBy>
  <cp:revision>644</cp:revision>
  <cp:lastPrinted>2012-10-25T15:15:08Z</cp:lastPrinted>
  <dcterms:created xsi:type="dcterms:W3CDTF">2012-10-21T21:15:39Z</dcterms:created>
  <dcterms:modified xsi:type="dcterms:W3CDTF">2019-10-24T02:50:57Z</dcterms:modified>
</cp:coreProperties>
</file>