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275" r:id="rId37"/>
    <p:sldId id="276" r:id="rId38"/>
    <p:sldId id="277" r:id="rId39"/>
    <p:sldId id="278" r:id="rId40"/>
    <p:sldId id="279" r:id="rId41"/>
    <p:sldId id="280" r:id="rId42"/>
    <p:sldId id="285" r:id="rId43"/>
    <p:sldId id="286" r:id="rId44"/>
    <p:sldId id="287" r:id="rId45"/>
    <p:sldId id="307" r:id="rId46"/>
    <p:sldId id="288" r:id="rId47"/>
    <p:sldId id="289" r:id="rId48"/>
    <p:sldId id="308" r:id="rId49"/>
    <p:sldId id="319" r:id="rId50"/>
    <p:sldId id="318" r:id="rId51"/>
    <p:sldId id="320" r:id="rId52"/>
    <p:sldId id="321" r:id="rId53"/>
    <p:sldId id="310" r:id="rId54"/>
    <p:sldId id="322" r:id="rId55"/>
    <p:sldId id="323" r:id="rId56"/>
    <p:sldId id="324" r:id="rId57"/>
    <p:sldId id="309" r:id="rId58"/>
    <p:sldId id="311" r:id="rId59"/>
    <p:sldId id="313" r:id="rId60"/>
    <p:sldId id="314" r:id="rId61"/>
    <p:sldId id="315" r:id="rId62"/>
    <p:sldId id="316" r:id="rId63"/>
    <p:sldId id="31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96" autoAdjust="0"/>
  </p:normalViewPr>
  <p:slideViewPr>
    <p:cSldViewPr snapToGrid="0" snapToObjects="1">
      <p:cViewPr varScale="1">
        <p:scale>
          <a:sx n="79" d="100"/>
          <a:sy n="79" d="100"/>
        </p:scale>
        <p:origin x="-9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15D074-2072-3E48-A4E8-A332D61E2758}" type="datetimeFigureOut">
              <a:rPr lang="en-US" smtClean="0"/>
              <a:t>10/24/12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72A38-0CC0-EF4E-A68F-1E223AB6AA86}" type="slidenum">
              <a:rPr lang="en-US" smtClean="0"/>
              <a:t>‹#›</a:t>
            </a:fld>
            <a:endParaRPr lang="en-US"/>
          </a:p>
        </p:txBody>
      </p:sp>
    </p:spTree>
    <p:extLst>
      <p:ext uri="{BB962C8B-B14F-4D97-AF65-F5344CB8AC3E}">
        <p14:creationId xmlns:p14="http://schemas.microsoft.com/office/powerpoint/2010/main" val="2996141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a:t>
            </a:r>
          </a:p>
          <a:p>
            <a:endParaRPr lang="en-US" dirty="0" smtClean="0"/>
          </a:p>
          <a:p>
            <a:r>
              <a:rPr lang="en-US" dirty="0" smtClean="0"/>
              <a:t>Trinity as a Framework for De novo </a:t>
            </a:r>
            <a:r>
              <a:rPr lang="en-US" dirty="0" err="1" smtClean="0"/>
              <a:t>Transcriptome</a:t>
            </a:r>
            <a:r>
              <a:rPr lang="en-US" dirty="0" smtClean="0"/>
              <a:t> Assembly and Analysis</a:t>
            </a:r>
          </a:p>
          <a:p>
            <a:r>
              <a:rPr lang="en-US" dirty="0" smtClean="0"/>
              <a:t>B. Haas*</a:t>
            </a:r>
          </a:p>
          <a:p>
            <a:r>
              <a:rPr lang="en-US" dirty="0" smtClean="0"/>
              <a:t>Broad Institute (, US)</a:t>
            </a:r>
          </a:p>
          <a:p>
            <a:r>
              <a:rPr lang="en-US" dirty="0" err="1" smtClean="0"/>
              <a:t>Transcriptome</a:t>
            </a:r>
            <a:r>
              <a:rPr lang="en-US" dirty="0" smtClean="0"/>
              <a:t> sequencing via RNA-</a:t>
            </a:r>
            <a:r>
              <a:rPr lang="en-US" dirty="0" err="1" smtClean="0"/>
              <a:t>Seq</a:t>
            </a:r>
            <a:r>
              <a:rPr lang="en-US" dirty="0" smtClean="0"/>
              <a:t> provides a powerful method for transcript discovery and gene expression analysis in both model and non-model organisms.   De novo </a:t>
            </a:r>
            <a:r>
              <a:rPr lang="en-US" dirty="0" err="1" smtClean="0"/>
              <a:t>transcriptome</a:t>
            </a:r>
            <a:r>
              <a:rPr lang="en-US" dirty="0" smtClean="0"/>
              <a:t> assembly, as performed by our Trinity software, enables transcript discovery and analysis for organisms where reference genome assemblies are lacking or are sufficiently different from the </a:t>
            </a:r>
            <a:r>
              <a:rPr lang="en-US" dirty="0" err="1" smtClean="0"/>
              <a:t>transcriptome</a:t>
            </a:r>
            <a:r>
              <a:rPr lang="en-US" dirty="0" smtClean="0"/>
              <a:t> under study.</a:t>
            </a:r>
          </a:p>
          <a:p>
            <a:endParaRPr lang="en-US" dirty="0" smtClean="0"/>
          </a:p>
          <a:p>
            <a:r>
              <a:rPr lang="en-US" dirty="0" smtClean="0"/>
              <a:t>Since the initial development of Trinity, we have concentrated effort on integrating tools to facilitate analysis efforts beyond transcript reconstruction, including analysis of differential expression, identification and functional annotation of likely protein-coding sequences, transcript-based polymorphism discovery, and fusion gene detection such as in cancer.</a:t>
            </a:r>
          </a:p>
          <a:p>
            <a:endParaRPr lang="en-US" dirty="0" smtClean="0"/>
          </a:p>
          <a:p>
            <a:r>
              <a:rPr lang="en-US" dirty="0" smtClean="0"/>
              <a:t>Here, we describe the composition of the Trinity software and provide examples of downstream applications, in the context of reference genomes and for genome-free studies, tackling research problems across diverse eukaryotes.</a:t>
            </a:r>
          </a:p>
          <a:p>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a:t>
            </a:fld>
            <a:endParaRPr lang="en-US"/>
          </a:p>
        </p:txBody>
      </p:sp>
    </p:spTree>
    <p:extLst>
      <p:ext uri="{BB962C8B-B14F-4D97-AF65-F5344CB8AC3E}">
        <p14:creationId xmlns:p14="http://schemas.microsoft.com/office/powerpoint/2010/main" val="188289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several bioinformatics</a:t>
            </a:r>
            <a:r>
              <a:rPr lang="en-US" baseline="0" dirty="0" smtClean="0"/>
              <a:t> tools that implement these strategies. Examples of tools developed at the Broad Institute include Scripture for </a:t>
            </a:r>
            <a:r>
              <a:rPr lang="en-US" baseline="0" dirty="0" err="1" smtClean="0"/>
              <a:t>reconstrucing</a:t>
            </a:r>
            <a:r>
              <a:rPr lang="en-US" baseline="0" dirty="0" smtClean="0"/>
              <a:t> transcripts based on the genome alignments, and Trinity for de novo RNA-</a:t>
            </a:r>
            <a:r>
              <a:rPr lang="en-US" baseline="0" dirty="0" err="1" smtClean="0"/>
              <a:t>Seq</a:t>
            </a:r>
            <a:r>
              <a:rPr lang="en-US" baseline="0" dirty="0" smtClean="0"/>
              <a:t> assembly. </a:t>
            </a:r>
          </a:p>
        </p:txBody>
      </p:sp>
      <p:sp>
        <p:nvSpPr>
          <p:cNvPr id="4" name="Slide Number Placeholder 3"/>
          <p:cNvSpPr>
            <a:spLocks noGrp="1"/>
          </p:cNvSpPr>
          <p:nvPr>
            <p:ph type="sldNum" sz="quarter" idx="10"/>
          </p:nvPr>
        </p:nvSpPr>
        <p:spPr/>
        <p:txBody>
          <a:bodyPr/>
          <a:lstStyle/>
          <a:p>
            <a:fld id="{4D49624B-E3E1-654D-8046-77FC332AB0C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Trinity</a:t>
            </a:r>
            <a:r>
              <a:rPr lang="en-US" baseline="0" dirty="0" smtClean="0"/>
              <a:t> is a software tool that I helped develop, and which we published last year in Nature Biotechnology.</a:t>
            </a:r>
          </a:p>
          <a:p>
            <a:endParaRPr lang="en-US" baseline="0" dirty="0" smtClean="0"/>
          </a:p>
          <a:p>
            <a:r>
              <a:rPr lang="en-US" baseline="0" dirty="0" smtClean="0"/>
              <a:t>In this talk, I’ll describe how Trinity works, and describe some of the applications that we aim to support.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Trinity,</a:t>
            </a:r>
            <a:r>
              <a:rPr lang="en-US" baseline="0" dirty="0" smtClean="0"/>
              <a:t> like most all short-read assembly tools, uses a de </a:t>
            </a:r>
            <a:r>
              <a:rPr lang="en-US" baseline="0" dirty="0" err="1" smtClean="0"/>
              <a:t>Bruijn</a:t>
            </a:r>
            <a:r>
              <a:rPr lang="en-US" baseline="0" dirty="0" smtClean="0"/>
              <a:t> graph-based method to assemble sequences.</a:t>
            </a:r>
          </a:p>
          <a:p>
            <a:endParaRPr lang="en-US" baseline="0" dirty="0" smtClean="0"/>
          </a:p>
          <a:p>
            <a:r>
              <a:rPr lang="en-US" baseline="0" dirty="0" smtClean="0"/>
              <a:t>The assembly process begins by decomposing the sequencing reads into sets of overlapping </a:t>
            </a:r>
            <a:r>
              <a:rPr lang="en-US" baseline="0" dirty="0" err="1" smtClean="0"/>
              <a:t>kmers</a:t>
            </a:r>
            <a:r>
              <a:rPr lang="en-US" baseline="0" dirty="0" smtClean="0"/>
              <a:t>, and assigning each </a:t>
            </a:r>
            <a:r>
              <a:rPr lang="en-US" baseline="0" dirty="0" err="1" smtClean="0"/>
              <a:t>kmer</a:t>
            </a:r>
            <a:r>
              <a:rPr lang="en-US" baseline="0" dirty="0" smtClean="0"/>
              <a:t> as a node in the graph.  In this example, we set k = 4.  Each 4-mer is made a node in the graph, and the immediately overlapping k-</a:t>
            </a:r>
            <a:r>
              <a:rPr lang="en-US" baseline="0" dirty="0" err="1" smtClean="0"/>
              <a:t>mers</a:t>
            </a:r>
            <a:r>
              <a:rPr lang="en-US" baseline="0" dirty="0" smtClean="0"/>
              <a:t> are linked together by an edge.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12</a:t>
            </a:fld>
            <a:endParaRPr lang="en-US"/>
          </a:p>
        </p:txBody>
      </p:sp>
    </p:spTree>
    <p:extLst>
      <p:ext uri="{BB962C8B-B14F-4D97-AF65-F5344CB8AC3E}">
        <p14:creationId xmlns:p14="http://schemas.microsoft.com/office/powerpoint/2010/main" val="177228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read is</a:t>
            </a:r>
            <a:r>
              <a:rPr lang="en-US" baseline="0" dirty="0" smtClean="0"/>
              <a:t> deconstructed this way, and identical </a:t>
            </a:r>
            <a:r>
              <a:rPr lang="en-US" baseline="0" dirty="0" err="1" smtClean="0"/>
              <a:t>kmers</a:t>
            </a:r>
            <a:r>
              <a:rPr lang="en-US" baseline="0" dirty="0" smtClean="0"/>
              <a:t> are assigned to the same node in the graph.</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13</a:t>
            </a:fld>
            <a:endParaRPr lang="en-US"/>
          </a:p>
        </p:txBody>
      </p:sp>
    </p:spTree>
    <p:extLst>
      <p:ext uri="{BB962C8B-B14F-4D97-AF65-F5344CB8AC3E}">
        <p14:creationId xmlns:p14="http://schemas.microsoft.com/office/powerpoint/2010/main" val="315201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all</a:t>
            </a:r>
            <a:r>
              <a:rPr lang="en-US" baseline="0" dirty="0" smtClean="0"/>
              <a:t> reads have been processed this way and the graph is complete, the original target molecule, be it a genome or a transcript, is reconstructed…</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14</a:t>
            </a:fld>
            <a:endParaRPr lang="en-US"/>
          </a:p>
        </p:txBody>
      </p:sp>
    </p:spTree>
    <p:extLst>
      <p:ext uri="{BB962C8B-B14F-4D97-AF65-F5344CB8AC3E}">
        <p14:creationId xmlns:p14="http://schemas.microsoft.com/office/powerpoint/2010/main" val="34228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by traversing paths of connected nodes in the graph.</a:t>
            </a:r>
            <a:endParaRPr lang="en-US" dirty="0" smtClean="0"/>
          </a:p>
          <a:p>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15</a:t>
            </a:fld>
            <a:endParaRPr lang="en-US"/>
          </a:p>
        </p:txBody>
      </p:sp>
    </p:spTree>
    <p:extLst>
      <p:ext uri="{BB962C8B-B14F-4D97-AF65-F5344CB8AC3E}">
        <p14:creationId xmlns:p14="http://schemas.microsoft.com/office/powerpoint/2010/main" val="73841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a:t>
            </a:r>
            <a:r>
              <a:rPr lang="en-US" baseline="0" dirty="0" smtClean="0"/>
              <a:t> underlying data structure for assembly is quite similar for genome and </a:t>
            </a:r>
            <a:r>
              <a:rPr lang="en-US" baseline="0" dirty="0" err="1" smtClean="0"/>
              <a:t>transcriptome</a:t>
            </a:r>
            <a:r>
              <a:rPr lang="en-US" baseline="0" dirty="0" smtClean="0"/>
              <a:t> assembly, there are some critical differences between the expectations of the two and that explain why tools developed for genome assembly are mostly unfit for </a:t>
            </a:r>
            <a:r>
              <a:rPr lang="en-US" baseline="0" dirty="0" err="1" smtClean="0"/>
              <a:t>transcriptome</a:t>
            </a:r>
            <a:r>
              <a:rPr lang="en-US" baseline="0" dirty="0" smtClean="0"/>
              <a:t> assembly.</a:t>
            </a:r>
          </a:p>
          <a:p>
            <a:endParaRPr lang="en-US" baseline="0" dirty="0" smtClean="0"/>
          </a:p>
          <a:p>
            <a:r>
              <a:rPr lang="en-US" dirty="0" smtClean="0"/>
              <a:t>Genome assemblers expect</a:t>
            </a:r>
            <a:r>
              <a:rPr lang="en-US" baseline="0" dirty="0" smtClean="0"/>
              <a:t> that read coverage is going to be uniform and will often discard sequences that occur at high coverage as repetitive sequences.  </a:t>
            </a:r>
            <a:r>
              <a:rPr lang="en-US" baseline="0" dirty="0" err="1" smtClean="0"/>
              <a:t>Transcriptome</a:t>
            </a:r>
            <a:r>
              <a:rPr lang="en-US" baseline="0" dirty="0" smtClean="0"/>
              <a:t> assembly needs to consider a wide range of coverage levels since sequences with high coverage are more likely to represent highly expressed transcripts instead of repeats.</a:t>
            </a:r>
          </a:p>
          <a:p>
            <a:endParaRPr lang="en-US" baseline="0" dirty="0" smtClean="0"/>
          </a:p>
          <a:p>
            <a:r>
              <a:rPr lang="en-US" baseline="0" dirty="0" smtClean="0"/>
              <a:t>Genome assemblers aim to generate a single </a:t>
            </a:r>
            <a:r>
              <a:rPr lang="en-US" baseline="0" dirty="0" err="1" smtClean="0"/>
              <a:t>contig</a:t>
            </a:r>
            <a:r>
              <a:rPr lang="en-US" baseline="0" dirty="0" smtClean="0"/>
              <a:t> per locus, possibly two if tuned to separate haplotypes in a polymorphic genome assembly.  There’s no such expectation in </a:t>
            </a:r>
            <a:r>
              <a:rPr lang="en-US" baseline="0" dirty="0" err="1" smtClean="0"/>
              <a:t>transcriptome</a:t>
            </a:r>
            <a:r>
              <a:rPr lang="en-US" baseline="0" dirty="0" smtClean="0"/>
              <a:t> assembly since it’s understood that single genes can generate many alternatively spliced transcripts.</a:t>
            </a:r>
          </a:p>
          <a:p>
            <a:endParaRPr lang="en-US" baseline="0" dirty="0" smtClean="0"/>
          </a:p>
          <a:p>
            <a:r>
              <a:rPr lang="en-US" baseline="0" dirty="0" smtClean="0"/>
              <a:t>Finally, in genome assembly, reads are assumed to be derived from either strand of the double-stranded DNA molecule.  Given strand-specific RNA-</a:t>
            </a:r>
            <a:r>
              <a:rPr lang="en-US" baseline="0" dirty="0" err="1" smtClean="0"/>
              <a:t>Seq</a:t>
            </a:r>
            <a:r>
              <a:rPr lang="en-US" baseline="0" dirty="0" smtClean="0"/>
              <a:t> reads, </a:t>
            </a:r>
            <a:r>
              <a:rPr lang="en-US" baseline="0" dirty="0" err="1" smtClean="0"/>
              <a:t>Transcriptome</a:t>
            </a:r>
            <a:r>
              <a:rPr lang="en-US" baseline="0" dirty="0" smtClean="0"/>
              <a:t> assemblers should aim to assemble sense and antisense transcripts separately.</a:t>
            </a:r>
          </a:p>
          <a:p>
            <a:endParaRPr lang="en-US" baseline="0" dirty="0" smtClean="0"/>
          </a:p>
          <a:p>
            <a:r>
              <a:rPr lang="en-US" baseline="0" dirty="0" smtClean="0"/>
              <a:t>Trinity, of course, was developed to take all of these properties into account.</a:t>
            </a:r>
            <a:endParaRPr lang="en-US"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16</a:t>
            </a:fld>
            <a:endParaRPr lang="en-US"/>
          </a:p>
        </p:txBody>
      </p:sp>
    </p:spTree>
    <p:extLst>
      <p:ext uri="{BB962C8B-B14F-4D97-AF65-F5344CB8AC3E}">
        <p14:creationId xmlns:p14="http://schemas.microsoft.com/office/powerpoint/2010/main" val="123600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significant difference between Trinity</a:t>
            </a:r>
            <a:r>
              <a:rPr lang="en-US" baseline="0" dirty="0" smtClean="0"/>
              <a:t> as compared to all other genome and </a:t>
            </a:r>
            <a:r>
              <a:rPr lang="en-US" baseline="0" dirty="0" err="1" smtClean="0"/>
              <a:t>transcriptome</a:t>
            </a:r>
            <a:r>
              <a:rPr lang="en-US" baseline="0" dirty="0" smtClean="0"/>
              <a:t> assemblers is how it goes about building the graphs.</a:t>
            </a:r>
          </a:p>
          <a:p>
            <a:endParaRPr lang="en-US" baseline="0" dirty="0" smtClean="0"/>
          </a:p>
          <a:p>
            <a:r>
              <a:rPr lang="en-US" baseline="0" dirty="0" smtClean="0"/>
              <a:t>Genome assemblers (and other </a:t>
            </a:r>
            <a:r>
              <a:rPr lang="en-US" baseline="0" dirty="0" err="1" smtClean="0"/>
              <a:t>transcriptome</a:t>
            </a:r>
            <a:r>
              <a:rPr lang="en-US" baseline="0" dirty="0" smtClean="0"/>
              <a:t> assemblers that are built on top of genome assemblers) build single large graphs.</a:t>
            </a:r>
          </a:p>
          <a:p>
            <a:endParaRPr lang="en-US" baseline="0" dirty="0" smtClean="0"/>
          </a:p>
          <a:p>
            <a:r>
              <a:rPr lang="en-US" baseline="0" dirty="0" smtClean="0"/>
              <a:t>Trinity instead tries to partition the data into many thousands of small graphs, ideally one graph per expressed gene.  This is possible because most expressed transcripts are expected to be non-overlapping. </a:t>
            </a:r>
          </a:p>
          <a:p>
            <a:endParaRPr lang="en-US" baseline="0" dirty="0" smtClean="0"/>
          </a:p>
          <a:p>
            <a:r>
              <a:rPr lang="en-US" baseline="0" dirty="0" smtClean="0"/>
              <a:t>Having many small graphs lends itself to massive parallel processing, which is an added computational benefit.</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17</a:t>
            </a:fld>
            <a:endParaRPr lang="en-US"/>
          </a:p>
        </p:txBody>
      </p:sp>
    </p:spTree>
    <p:extLst>
      <p:ext uri="{BB962C8B-B14F-4D97-AF65-F5344CB8AC3E}">
        <p14:creationId xmlns:p14="http://schemas.microsoft.com/office/powerpoint/2010/main" val="4173261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Here’s a high-level overview of the whole Trinity assembly algorithm.</a:t>
            </a:r>
          </a:p>
          <a:p>
            <a:endParaRPr lang="en-US" baseline="0" dirty="0" smtClean="0"/>
          </a:p>
          <a:p>
            <a:r>
              <a:rPr lang="en-US" baseline="0" dirty="0" smtClean="0"/>
              <a:t>We call it Trinity because it involves three major steps that we’ve built into three separate software modules.</a:t>
            </a:r>
          </a:p>
          <a:p>
            <a:endParaRPr lang="en-US" baseline="0" dirty="0" smtClean="0"/>
          </a:p>
          <a:p>
            <a:r>
              <a:rPr lang="en-US" baseline="0" dirty="0" smtClean="0"/>
              <a:t>It starts with Inchworm, which first assembles the RNA-</a:t>
            </a:r>
            <a:r>
              <a:rPr lang="en-US" baseline="0" dirty="0" err="1" smtClean="0"/>
              <a:t>Seq</a:t>
            </a:r>
            <a:r>
              <a:rPr lang="en-US" baseline="0" dirty="0" smtClean="0"/>
              <a:t> data into linear </a:t>
            </a:r>
            <a:r>
              <a:rPr lang="en-US" baseline="0" dirty="0" err="1" smtClean="0"/>
              <a:t>contigs</a:t>
            </a:r>
            <a:r>
              <a:rPr lang="en-US" baseline="0" dirty="0" smtClean="0"/>
              <a:t>.  </a:t>
            </a:r>
          </a:p>
          <a:p>
            <a:endParaRPr lang="en-US" baseline="0" dirty="0" smtClean="0"/>
          </a:p>
          <a:p>
            <a:r>
              <a:rPr lang="en-US" baseline="0" dirty="0" smtClean="0"/>
              <a:t>Then, Chrysalis groups </a:t>
            </a:r>
            <a:r>
              <a:rPr lang="en-US" baseline="0" dirty="0" err="1" smtClean="0"/>
              <a:t>contigs</a:t>
            </a:r>
            <a:r>
              <a:rPr lang="en-US" baseline="0" dirty="0" smtClean="0"/>
              <a:t> that are related due to alternative splicing or gene duplication and constructs de </a:t>
            </a:r>
            <a:r>
              <a:rPr lang="en-US" baseline="0" dirty="0" err="1" smtClean="0"/>
              <a:t>bruijn</a:t>
            </a:r>
            <a:r>
              <a:rPr lang="en-US" baseline="0" dirty="0" smtClean="0"/>
              <a:t> graphs.</a:t>
            </a:r>
          </a:p>
          <a:p>
            <a:endParaRPr lang="en-US" baseline="0" dirty="0" smtClean="0"/>
          </a:p>
          <a:p>
            <a:r>
              <a:rPr lang="en-US" baseline="0" dirty="0" smtClean="0"/>
              <a:t>Finally, Butterfly examines reads in the context of the de </a:t>
            </a:r>
            <a:r>
              <a:rPr lang="en-US" baseline="0" dirty="0" err="1" smtClean="0"/>
              <a:t>bruijn</a:t>
            </a:r>
            <a:r>
              <a:rPr lang="en-US" baseline="0" dirty="0" smtClean="0"/>
              <a:t> graphs, and reports the final full-length transcripts and isoforms of transcripts.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inchworm algorithm works as follows:</a:t>
            </a:r>
          </a:p>
          <a:p>
            <a:endParaRPr lang="en-US" dirty="0" smtClean="0"/>
          </a:p>
          <a:p>
            <a:r>
              <a:rPr lang="en-US" dirty="0" smtClean="0"/>
              <a:t>It first decomposes reads into</a:t>
            </a:r>
            <a:r>
              <a:rPr lang="en-US" baseline="0" dirty="0" smtClean="0"/>
              <a:t> a catalog of</a:t>
            </a:r>
            <a:r>
              <a:rPr lang="en-US" dirty="0" smtClean="0"/>
              <a:t> overlapping </a:t>
            </a:r>
            <a:r>
              <a:rPr lang="en-US" dirty="0" err="1" smtClean="0"/>
              <a:t>Kmers</a:t>
            </a:r>
            <a:r>
              <a:rPr lang="en-US" dirty="0" smtClean="0"/>
              <a:t>.   By</a:t>
            </a:r>
            <a:r>
              <a:rPr lang="en-US" baseline="0" dirty="0" smtClean="0"/>
              <a:t> default we use overlapping 25-mers.</a:t>
            </a:r>
          </a:p>
          <a:p>
            <a:endParaRPr lang="en-US" baseline="0" dirty="0" smtClean="0"/>
          </a:p>
          <a:p>
            <a:r>
              <a:rPr lang="en-US" baseline="0" dirty="0" smtClean="0"/>
              <a:t>The single most abundant </a:t>
            </a:r>
            <a:r>
              <a:rPr lang="en-US" baseline="0" dirty="0" err="1" smtClean="0"/>
              <a:t>kmer</a:t>
            </a:r>
            <a:r>
              <a:rPr lang="en-US" baseline="0" dirty="0" smtClean="0"/>
              <a:t> with reasonable sequence complexity is identified as a seed </a:t>
            </a:r>
            <a:r>
              <a:rPr lang="en-US" baseline="0" dirty="0" err="1" smtClean="0"/>
              <a:t>kmer</a:t>
            </a:r>
            <a:r>
              <a:rPr lang="en-US" baseline="0" dirty="0" smtClean="0"/>
              <a:t>.</a:t>
            </a:r>
          </a:p>
          <a:p>
            <a:endParaRPr lang="en-US" baseline="0" dirty="0" smtClean="0"/>
          </a:p>
          <a:p>
            <a:r>
              <a:rPr lang="en-US" baseline="0" dirty="0" smtClean="0"/>
              <a:t>This seed </a:t>
            </a:r>
            <a:r>
              <a:rPr lang="en-US" baseline="0" dirty="0" err="1" smtClean="0"/>
              <a:t>kmer</a:t>
            </a:r>
            <a:r>
              <a:rPr lang="en-US" baseline="0" dirty="0" smtClean="0"/>
              <a:t> is then extended at the 3’ end guided by the coverage of overlapping </a:t>
            </a:r>
            <a:r>
              <a:rPr lang="en-US" baseline="0" dirty="0" err="1" smtClean="0"/>
              <a:t>kmers</a:t>
            </a:r>
            <a:r>
              <a:rPr lang="en-US" baseline="0" dirty="0" smtClean="0"/>
              <a:t>.  </a:t>
            </a:r>
          </a:p>
          <a:p>
            <a:endParaRPr lang="en-US" baseline="0" dirty="0" smtClean="0"/>
          </a:p>
          <a:p>
            <a:r>
              <a:rPr lang="en-US" baseline="0" dirty="0" smtClean="0"/>
              <a:t>For each extension, there are four possible </a:t>
            </a:r>
            <a:r>
              <a:rPr lang="en-US" baseline="0" dirty="0" err="1" smtClean="0"/>
              <a:t>kmers</a:t>
            </a:r>
            <a:r>
              <a:rPr lang="en-US" baseline="0" dirty="0" smtClean="0"/>
              <a:t>, each ending with one of the four possible nucleotides.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generation sequencing technologies</a:t>
            </a:r>
            <a:r>
              <a:rPr lang="en-US" baseline="0" dirty="0" smtClean="0"/>
              <a:t> are rapidly changing the way we do science.</a:t>
            </a:r>
          </a:p>
          <a:p>
            <a:endParaRPr lang="en-US" baseline="0" dirty="0" smtClean="0"/>
          </a:p>
          <a:p>
            <a:r>
              <a:rPr lang="en-US" baseline="0" dirty="0" smtClean="0"/>
              <a:t>We now have various sequencing methods and algorithms and software tools that are enabling unprecedented insights into the molecular biology of the cell, evolution, and population genetics.</a:t>
            </a:r>
          </a:p>
          <a:p>
            <a:endParaRPr lang="en-US" baseline="0" dirty="0" smtClean="0"/>
          </a:p>
          <a:p>
            <a:r>
              <a:rPr lang="en-US" baseline="0" dirty="0" smtClean="0"/>
              <a:t>To best make the most use of these technologies, it’s helpful or even necessary to have a reference genome sequence.</a:t>
            </a:r>
          </a:p>
          <a:p>
            <a:endParaRPr lang="en-US" baseline="0"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2</a:t>
            </a:fld>
            <a:endParaRPr lang="en-US"/>
          </a:p>
        </p:txBody>
      </p:sp>
    </p:spTree>
    <p:extLst>
      <p:ext uri="{BB962C8B-B14F-4D97-AF65-F5344CB8AC3E}">
        <p14:creationId xmlns:p14="http://schemas.microsoft.com/office/powerpoint/2010/main" val="159916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 </a:t>
            </a:r>
            <a:r>
              <a:rPr lang="en-US" baseline="0" dirty="0" smtClean="0"/>
              <a:t>possible overlapping </a:t>
            </a:r>
            <a:r>
              <a:rPr lang="en-US" baseline="0" dirty="0" err="1" smtClean="0"/>
              <a:t>kmers</a:t>
            </a:r>
            <a:r>
              <a:rPr lang="en-US" baseline="0" dirty="0" smtClean="0"/>
              <a:t> is looked up in the </a:t>
            </a:r>
            <a:r>
              <a:rPr lang="en-US" baseline="0" dirty="0" err="1" smtClean="0"/>
              <a:t>kmer</a:t>
            </a:r>
            <a:r>
              <a:rPr lang="en-US" baseline="0" dirty="0" smtClean="0"/>
              <a:t> catalog to determine their frequency within the reads.</a:t>
            </a:r>
          </a:p>
          <a:p>
            <a:endParaRPr lang="en-US" baseline="0" dirty="0" smtClean="0"/>
          </a:p>
          <a:p>
            <a:r>
              <a:rPr lang="en-US" baseline="0" dirty="0" smtClean="0"/>
              <a:t>In this toy example, the </a:t>
            </a:r>
            <a:r>
              <a:rPr lang="en-US" baseline="0" dirty="0" err="1" smtClean="0"/>
              <a:t>kmer</a:t>
            </a:r>
            <a:r>
              <a:rPr lang="en-US" baseline="0" dirty="0" smtClean="0"/>
              <a:t> ending with ‘G’ is found 4 times.</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is found once.</a:t>
            </a:r>
          </a:p>
        </p:txBody>
      </p:sp>
      <p:sp>
        <p:nvSpPr>
          <p:cNvPr id="4" name="Slide Number Placeholder 3"/>
          <p:cNvSpPr>
            <a:spLocks noGrp="1"/>
          </p:cNvSpPr>
          <p:nvPr>
            <p:ph type="sldNum" sz="quarter" idx="10"/>
          </p:nvPr>
        </p:nvSpPr>
        <p:spPr/>
        <p:txBody>
          <a:bodyPr/>
          <a:lstStyle/>
          <a:p>
            <a:fld id="{4D49624B-E3E1-654D-8046-77FC332AB0C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kmer</a:t>
            </a:r>
            <a:r>
              <a:rPr lang="en-US" baseline="0" dirty="0" smtClean="0"/>
              <a:t> ending with ‘T’ doesn’t exist in the reads, so it has a count of zero.</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the </a:t>
            </a:r>
            <a:r>
              <a:rPr lang="en-US" dirty="0" err="1" smtClean="0"/>
              <a:t>kmer</a:t>
            </a:r>
            <a:r>
              <a:rPr lang="en-US" dirty="0" smtClean="0"/>
              <a:t> ending with ‘C’ is found 4</a:t>
            </a:r>
            <a:r>
              <a:rPr lang="en-US" baseline="0" dirty="0" smtClean="0"/>
              <a:t> times.</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we have a tie.</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we</a:t>
            </a:r>
            <a:r>
              <a:rPr lang="en-US" baseline="0" dirty="0" smtClean="0"/>
              <a:t> encounter a tie, we </a:t>
            </a:r>
            <a:r>
              <a:rPr lang="en-US" dirty="0" smtClean="0"/>
              <a:t>explore the</a:t>
            </a:r>
            <a:r>
              <a:rPr lang="en-US" baseline="0" dirty="0" smtClean="0"/>
              <a:t> tied paths recursively to find the extension providing the highest cumulative coverage.</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the extension</a:t>
            </a:r>
            <a:r>
              <a:rPr lang="en-US" baseline="0" dirty="0" smtClean="0"/>
              <a:t> of two overlapping </a:t>
            </a:r>
            <a:r>
              <a:rPr lang="en-US" baseline="0" dirty="0" err="1" smtClean="0"/>
              <a:t>kmers</a:t>
            </a:r>
            <a:r>
              <a:rPr lang="en-US" baseline="0" dirty="0" smtClean="0"/>
              <a:t> ending with an ‘A’ provides the highest scoring path, and so the other paths are ignored.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Extensions</a:t>
            </a:r>
            <a:r>
              <a:rPr lang="en-US" baseline="0" dirty="0" smtClean="0"/>
              <a:t> continue to occur in this way until there are no more </a:t>
            </a:r>
            <a:r>
              <a:rPr lang="en-US" baseline="0" dirty="0" err="1" smtClean="0"/>
              <a:t>kmers</a:t>
            </a:r>
            <a:r>
              <a:rPr lang="en-US" baseline="0" dirty="0" smtClean="0"/>
              <a:t> that provide for an extension.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extend from right to left in the same manner, following the path of greatest coverage.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Once the extension completes, the assembled </a:t>
            </a:r>
            <a:r>
              <a:rPr lang="en-US" dirty="0" err="1" smtClean="0"/>
              <a:t>contig</a:t>
            </a:r>
            <a:r>
              <a:rPr lang="en-US" dirty="0" smtClean="0"/>
              <a:t> is reported.</a:t>
            </a:r>
          </a:p>
          <a:p>
            <a:endParaRPr lang="en-US" dirty="0" smtClean="0"/>
          </a:p>
          <a:p>
            <a:r>
              <a:rPr lang="en-US" dirty="0" smtClean="0"/>
              <a:t>--transition—</a:t>
            </a:r>
          </a:p>
          <a:p>
            <a:endParaRPr lang="en-US" dirty="0" smtClean="0"/>
          </a:p>
          <a:p>
            <a:r>
              <a:rPr lang="en-US" dirty="0" smtClean="0"/>
              <a:t>The </a:t>
            </a:r>
            <a:r>
              <a:rPr lang="en-US" dirty="0" err="1" smtClean="0"/>
              <a:t>kmers</a:t>
            </a:r>
            <a:r>
              <a:rPr lang="en-US" dirty="0" smtClean="0"/>
              <a:t> found in the </a:t>
            </a:r>
            <a:r>
              <a:rPr lang="en-US" dirty="0" err="1" smtClean="0"/>
              <a:t>contig</a:t>
            </a:r>
            <a:r>
              <a:rPr lang="en-US" dirty="0" smtClean="0"/>
              <a:t> are removed</a:t>
            </a:r>
            <a:r>
              <a:rPr lang="en-US" baseline="0" dirty="0" smtClean="0"/>
              <a:t> from the </a:t>
            </a:r>
            <a:r>
              <a:rPr lang="en-US" baseline="0" dirty="0" err="1" smtClean="0"/>
              <a:t>kmer</a:t>
            </a:r>
            <a:r>
              <a:rPr lang="en-US" baseline="0" dirty="0" smtClean="0"/>
              <a:t> catalog, and the entire process is repeated starting from a new seed.</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RNA-</a:t>
            </a:r>
            <a:r>
              <a:rPr lang="en-US" baseline="0" dirty="0" err="1" smtClean="0"/>
              <a:t>Seq</a:t>
            </a:r>
            <a:r>
              <a:rPr lang="en-US" baseline="0" dirty="0" smtClean="0"/>
              <a:t>  has become one of the most popular applications of next generation sequencing technology, and it has the advantage that with or without a reference genome, it can provide a cost-effective method to generate significant insights into several research areas.</a:t>
            </a:r>
          </a:p>
          <a:p>
            <a:endParaRPr lang="en-US" baseline="0" dirty="0" smtClean="0"/>
          </a:p>
          <a:p>
            <a:r>
              <a:rPr lang="en-US" baseline="0" dirty="0" smtClean="0"/>
              <a:t>This is in part due to developments of software to support analyses.</a:t>
            </a:r>
          </a:p>
          <a:p>
            <a:endParaRPr lang="en-US" baseline="0"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3</a:t>
            </a:fld>
            <a:endParaRPr lang="en-US"/>
          </a:p>
        </p:txBody>
      </p:sp>
    </p:spTree>
    <p:extLst>
      <p:ext uri="{BB962C8B-B14F-4D97-AF65-F5344CB8AC3E}">
        <p14:creationId xmlns:p14="http://schemas.microsoft.com/office/powerpoint/2010/main" val="159916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Inchworm performs</a:t>
            </a:r>
            <a:r>
              <a:rPr lang="en-US" baseline="0" dirty="0" smtClean="0"/>
              <a:t> very well at reconstructing full-length transcripts, but i</a:t>
            </a:r>
            <a:r>
              <a:rPr lang="en-US" dirty="0" smtClean="0"/>
              <a:t>n the case of alternative</a:t>
            </a:r>
            <a:r>
              <a:rPr lang="en-US" baseline="0" dirty="0" smtClean="0"/>
              <a:t> splicing, inchworm alone is unable to reconstruct full-length transcripts for each of the </a:t>
            </a:r>
            <a:r>
              <a:rPr lang="en-US" baseline="0" dirty="0" err="1" smtClean="0"/>
              <a:t>isoforms</a:t>
            </a:r>
            <a:r>
              <a:rPr lang="en-US" baseline="0" dirty="0" smtClean="0"/>
              <a:t>.</a:t>
            </a:r>
          </a:p>
          <a:p>
            <a:endParaRPr lang="en-US" baseline="0" dirty="0" smtClean="0"/>
          </a:p>
          <a:p>
            <a:r>
              <a:rPr lang="en-US" baseline="0" dirty="0" smtClean="0"/>
              <a:t>This is because it assembles </a:t>
            </a:r>
            <a:r>
              <a:rPr lang="en-US" baseline="0" dirty="0" err="1" smtClean="0"/>
              <a:t>contigs</a:t>
            </a:r>
            <a:r>
              <a:rPr lang="en-US" baseline="0" dirty="0" smtClean="0"/>
              <a:t> from unique </a:t>
            </a:r>
            <a:r>
              <a:rPr lang="en-US" baseline="0" dirty="0" err="1" smtClean="0"/>
              <a:t>kmers</a:t>
            </a:r>
            <a:r>
              <a:rPr lang="en-US" baseline="0" dirty="0" smtClean="0"/>
              <a:t> and the sequences shared between </a:t>
            </a:r>
            <a:r>
              <a:rPr lang="en-US" baseline="0" dirty="0" err="1" smtClean="0"/>
              <a:t>isoforms</a:t>
            </a:r>
            <a:r>
              <a:rPr lang="en-US" baseline="0" dirty="0" smtClean="0"/>
              <a:t> can be reported in only one </a:t>
            </a:r>
            <a:r>
              <a:rPr lang="en-US" baseline="0" dirty="0" err="1" smtClean="0"/>
              <a:t>contig</a:t>
            </a:r>
            <a:r>
              <a:rPr lang="en-US" baseline="0" dirty="0" smtClean="0"/>
              <a:t>.</a:t>
            </a:r>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Inchworm will often report a more highly expressed </a:t>
            </a:r>
            <a:r>
              <a:rPr lang="en-US" baseline="0" dirty="0" err="1" smtClean="0"/>
              <a:t>isoform</a:t>
            </a:r>
            <a:r>
              <a:rPr lang="en-US" baseline="0" dirty="0" smtClean="0"/>
              <a:t> as a single full-length </a:t>
            </a:r>
            <a:r>
              <a:rPr lang="en-US" baseline="0" dirty="0" err="1" smtClean="0"/>
              <a:t>contig</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the unique regions of alternatively spliced </a:t>
            </a:r>
            <a:r>
              <a:rPr lang="en-US" baseline="0" dirty="0" err="1" smtClean="0"/>
              <a:t>isoforms</a:t>
            </a:r>
            <a:r>
              <a:rPr lang="en-US" baseline="0" dirty="0" smtClean="0"/>
              <a:t> are reported as separate </a:t>
            </a:r>
            <a:r>
              <a:rPr lang="en-US" baseline="0" dirty="0" err="1" smtClean="0"/>
              <a:t>contigs</a:t>
            </a:r>
            <a:r>
              <a:rPr lang="en-US" baseline="0" dirty="0" smtClean="0"/>
              <a:t>.</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Although these inchworm </a:t>
            </a:r>
            <a:r>
              <a:rPr lang="en-US" baseline="0" dirty="0" err="1" smtClean="0"/>
              <a:t>contigs</a:t>
            </a:r>
            <a:r>
              <a:rPr lang="en-US" baseline="0" dirty="0" smtClean="0"/>
              <a:t> lack complete </a:t>
            </a:r>
            <a:r>
              <a:rPr lang="en-US" baseline="0" dirty="0" err="1" smtClean="0"/>
              <a:t>kmers</a:t>
            </a:r>
            <a:r>
              <a:rPr lang="en-US" baseline="0" dirty="0" smtClean="0"/>
              <a:t> in common, they maintain partial </a:t>
            </a:r>
            <a:r>
              <a:rPr lang="en-US" baseline="0" dirty="0" err="1" smtClean="0"/>
              <a:t>kmer</a:t>
            </a:r>
            <a:r>
              <a:rPr lang="en-US" baseline="0" dirty="0" smtClean="0"/>
              <a:t> overlap at points where the </a:t>
            </a:r>
            <a:r>
              <a:rPr lang="en-US" baseline="0" dirty="0" err="1" smtClean="0"/>
              <a:t>isoforms</a:t>
            </a:r>
            <a:r>
              <a:rPr lang="en-US" baseline="0" dirty="0" smtClean="0"/>
              <a:t> diverge.</a:t>
            </a:r>
          </a:p>
          <a:p>
            <a:endParaRPr lang="en-US" baseline="0" dirty="0" smtClean="0"/>
          </a:p>
          <a:p>
            <a:r>
              <a:rPr lang="en-US" baseline="0" dirty="0" smtClean="0"/>
              <a:t>The smaller </a:t>
            </a:r>
            <a:r>
              <a:rPr lang="en-US" baseline="0" dirty="0" err="1" smtClean="0"/>
              <a:t>contig</a:t>
            </a:r>
            <a:r>
              <a:rPr lang="en-US" baseline="0" dirty="0" smtClean="0"/>
              <a:t> can still be associated with the larger </a:t>
            </a:r>
            <a:r>
              <a:rPr lang="en-US" baseline="0" dirty="0" err="1" smtClean="0"/>
              <a:t>contig</a:t>
            </a:r>
            <a:r>
              <a:rPr lang="en-US" baseline="0" dirty="0" smtClean="0"/>
              <a:t> based on these partial </a:t>
            </a:r>
            <a:r>
              <a:rPr lang="en-US" baseline="0" dirty="0" err="1" smtClean="0"/>
              <a:t>kmers</a:t>
            </a:r>
            <a:r>
              <a:rPr lang="en-US" baseline="0" dirty="0" smtClean="0"/>
              <a:t> of length k-1, and we can find reads to support the junction.</a:t>
            </a:r>
          </a:p>
          <a:p>
            <a:endParaRPr lang="en-US" baseline="0" dirty="0" smtClean="0"/>
          </a:p>
          <a:p>
            <a:r>
              <a:rPr lang="en-US" baseline="0" dirty="0" smtClean="0"/>
              <a:t>The Chrysalis tool, in the next step, exploits these partial </a:t>
            </a:r>
            <a:r>
              <a:rPr lang="en-US" baseline="0" dirty="0" err="1" smtClean="0"/>
              <a:t>kmers</a:t>
            </a:r>
            <a:r>
              <a:rPr lang="en-US" baseline="0" dirty="0" smtClean="0"/>
              <a:t> to regroup related </a:t>
            </a:r>
            <a:r>
              <a:rPr lang="en-US" baseline="0" dirty="0" err="1" smtClean="0"/>
              <a:t>contigs</a:t>
            </a:r>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next step,</a:t>
            </a:r>
            <a:r>
              <a:rPr lang="en-US" baseline="0" dirty="0" smtClean="0"/>
              <a:t> </a:t>
            </a:r>
            <a:r>
              <a:rPr lang="en-US" dirty="0" smtClean="0"/>
              <a:t>Chrysalis</a:t>
            </a:r>
            <a:r>
              <a:rPr lang="en-US" baseline="0" dirty="0" smtClean="0"/>
              <a:t> clusters related </a:t>
            </a:r>
            <a:r>
              <a:rPr lang="en-US" baseline="0" dirty="0" err="1" smtClean="0"/>
              <a:t>contigs</a:t>
            </a:r>
            <a:r>
              <a:rPr lang="en-US" baseline="0" dirty="0" smtClean="0"/>
              <a:t> based on these k-1mer overlaps.</a:t>
            </a:r>
          </a:p>
          <a:p>
            <a:r>
              <a:rPr lang="en-US" baseline="0" dirty="0" err="1" smtClean="0"/>
              <a:t>Chyrsalis</a:t>
            </a:r>
            <a:r>
              <a:rPr lang="en-US" baseline="0" dirty="0" smtClean="0"/>
              <a:t> also leverages read pairing information to join minimally overlapping </a:t>
            </a:r>
            <a:r>
              <a:rPr lang="en-US" baseline="0" dirty="0" err="1" smtClean="0"/>
              <a:t>contigs</a:t>
            </a:r>
            <a:r>
              <a:rPr lang="en-US" baseline="0" dirty="0" smtClean="0"/>
              <a:t>.</a:t>
            </a:r>
          </a:p>
          <a:p>
            <a:endParaRPr lang="en-US" baseline="0" dirty="0" smtClean="0"/>
          </a:p>
          <a:p>
            <a:r>
              <a:rPr lang="en-US" baseline="0" dirty="0" smtClean="0"/>
              <a:t>After identifying the connected inchworm </a:t>
            </a:r>
            <a:r>
              <a:rPr lang="en-US" baseline="0" dirty="0" err="1" smtClean="0"/>
              <a:t>contigs</a:t>
            </a:r>
            <a:r>
              <a:rPr lang="en-US" baseline="0" dirty="0" smtClean="0"/>
              <a:t>, it constructs a separate de </a:t>
            </a:r>
            <a:r>
              <a:rPr lang="en-US" baseline="0" dirty="0" err="1" smtClean="0"/>
              <a:t>Bruijn</a:t>
            </a:r>
            <a:r>
              <a:rPr lang="en-US" baseline="0" dirty="0" smtClean="0"/>
              <a:t> graph for each group.</a:t>
            </a:r>
          </a:p>
          <a:p>
            <a:endParaRPr lang="en-US" baseline="0" dirty="0" smtClean="0"/>
          </a:p>
          <a:p>
            <a:r>
              <a:rPr lang="en-US" baseline="0" dirty="0" smtClean="0"/>
              <a:t>(The de </a:t>
            </a:r>
            <a:r>
              <a:rPr lang="en-US" baseline="0" dirty="0" err="1" smtClean="0"/>
              <a:t>Bruijn</a:t>
            </a:r>
            <a:r>
              <a:rPr lang="en-US" baseline="0" dirty="0" smtClean="0"/>
              <a:t> graph represents the overlaps between adjacent </a:t>
            </a:r>
            <a:r>
              <a:rPr lang="en-US" baseline="0" dirty="0" err="1" smtClean="0"/>
              <a:t>kmers</a:t>
            </a:r>
            <a:r>
              <a:rPr lang="en-US" baseline="0" dirty="0" smtClean="0"/>
              <a:t> in the sequences with branches at sequencing variations.)</a:t>
            </a:r>
          </a:p>
          <a:p>
            <a:endParaRPr lang="en-US" baseline="0" dirty="0" smtClean="0"/>
          </a:p>
          <a:p>
            <a:r>
              <a:rPr lang="en-US" baseline="0" dirty="0" smtClean="0"/>
              <a:t>In many cases, we end up with one graph per gene, with each graph representing the transcriptional complexity at that locus.  </a:t>
            </a:r>
          </a:p>
          <a:p>
            <a:endParaRPr lang="en-US" baseline="0" dirty="0" smtClean="0"/>
          </a:p>
          <a:p>
            <a:r>
              <a:rPr lang="en-US" baseline="0" dirty="0" smtClean="0"/>
              <a:t>These graphs can then be processed in a parallel fashion by the next step involving Butterfly.</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Butterfly operates on each of</a:t>
            </a:r>
            <a:r>
              <a:rPr lang="en-US" baseline="0" dirty="0" smtClean="0"/>
              <a:t> these graphs independently.</a:t>
            </a:r>
          </a:p>
          <a:p>
            <a:endParaRPr lang="en-US" baseline="0" dirty="0" smtClean="0"/>
          </a:p>
          <a:p>
            <a:r>
              <a:rPr lang="en-US" baseline="0" dirty="0" smtClean="0"/>
              <a:t>It first compacts the de </a:t>
            </a:r>
            <a:r>
              <a:rPr lang="en-US" baseline="0" dirty="0" err="1" smtClean="0"/>
              <a:t>Bruijn</a:t>
            </a:r>
            <a:r>
              <a:rPr lang="en-US" baseline="0" dirty="0" smtClean="0"/>
              <a:t> graph by collapsing the </a:t>
            </a:r>
            <a:r>
              <a:rPr lang="en-US" baseline="0" dirty="0" err="1" smtClean="0"/>
              <a:t>unbranched</a:t>
            </a:r>
            <a:r>
              <a:rPr lang="en-US" baseline="0" dirty="0" smtClean="0"/>
              <a:t> </a:t>
            </a:r>
            <a:r>
              <a:rPr lang="en-US" baseline="0" dirty="0" err="1" smtClean="0"/>
              <a:t>streteches</a:t>
            </a:r>
            <a:r>
              <a:rPr lang="en-US" baseline="0" dirty="0" smtClean="0"/>
              <a:t>.</a:t>
            </a:r>
          </a:p>
          <a:p>
            <a:endParaRPr lang="en-US" baseline="0" dirty="0" smtClean="0"/>
          </a:p>
          <a:p>
            <a:r>
              <a:rPr lang="en-US" baseline="0" dirty="0" smtClean="0"/>
              <a:t>It then threads the original sequencing reads into the graph, tracking the paths occupied by the reads and the pairings.</a:t>
            </a:r>
          </a:p>
          <a:p>
            <a:endParaRPr lang="en-US" baseline="0" dirty="0" smtClean="0"/>
          </a:p>
          <a:p>
            <a:r>
              <a:rPr lang="en-US" baseline="0" dirty="0" smtClean="0"/>
              <a:t>Butterfly then reports the most probable paths through the graph supported by the reads and read pairings, emitting full-length transcripts for </a:t>
            </a:r>
            <a:r>
              <a:rPr lang="en-US" baseline="0" dirty="0" err="1" smtClean="0"/>
              <a:t>isoforms</a:t>
            </a:r>
            <a:r>
              <a:rPr lang="en-US" baseline="0" dirty="0" smtClean="0"/>
              <a:t> and </a:t>
            </a:r>
            <a:r>
              <a:rPr lang="en-US" baseline="0" dirty="0" err="1" smtClean="0"/>
              <a:t>paralogs</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Branching patterns and bulges</a:t>
            </a:r>
            <a:r>
              <a:rPr lang="en-US" baseline="0" dirty="0" smtClean="0"/>
              <a:t> </a:t>
            </a:r>
            <a:r>
              <a:rPr lang="en-US" dirty="0" smtClean="0"/>
              <a:t>in the graph </a:t>
            </a:r>
            <a:r>
              <a:rPr lang="en-US" baseline="0" dirty="0" smtClean="0"/>
              <a:t>result from variations that are found among related sequences, such as due to alternative splicing.</a:t>
            </a:r>
          </a:p>
          <a:p>
            <a:endParaRPr lang="en-US" baseline="0" dirty="0" smtClean="0"/>
          </a:p>
          <a:p>
            <a:r>
              <a:rPr lang="en-US" baseline="0" dirty="0" smtClean="0"/>
              <a:t>For example, in this simple case, Butterfly compacted the de </a:t>
            </a:r>
            <a:r>
              <a:rPr lang="en-US" baseline="0" dirty="0" err="1" smtClean="0"/>
              <a:t>Bruijn</a:t>
            </a:r>
            <a:r>
              <a:rPr lang="en-US" baseline="0" dirty="0" smtClean="0"/>
              <a:t> graph into three nodes, and transcripts can be reconstructed by following either of two paths.</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36</a:t>
            </a:fld>
            <a:endParaRPr lang="en-US"/>
          </a:p>
        </p:txBody>
      </p:sp>
    </p:spTree>
    <p:extLst>
      <p:ext uri="{BB962C8B-B14F-4D97-AF65-F5344CB8AC3E}">
        <p14:creationId xmlns:p14="http://schemas.microsoft.com/office/powerpoint/2010/main" val="334704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traversing</a:t>
            </a:r>
            <a:r>
              <a:rPr lang="en-US" baseline="0" dirty="0" smtClean="0"/>
              <a:t> the path from the top blue node to the bottom green node, we generate a single transcript sequence.</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37</a:t>
            </a:fld>
            <a:endParaRPr lang="en-US"/>
          </a:p>
        </p:txBody>
      </p:sp>
    </p:spTree>
    <p:extLst>
      <p:ext uri="{BB962C8B-B14F-4D97-AF65-F5344CB8AC3E}">
        <p14:creationId xmlns:p14="http://schemas.microsoft.com/office/powerpoint/2010/main" val="1517808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traversing the alternative path</a:t>
            </a:r>
            <a:r>
              <a:rPr lang="en-US" baseline="0" dirty="0" smtClean="0"/>
              <a:t> through the red node, we generate another transcript sequence.  This second transcript shares the blue and green segments, but contains an additional internal red segment.</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38</a:t>
            </a:fld>
            <a:endParaRPr lang="en-US"/>
          </a:p>
        </p:txBody>
      </p:sp>
    </p:spTree>
    <p:extLst>
      <p:ext uri="{BB962C8B-B14F-4D97-AF65-F5344CB8AC3E}">
        <p14:creationId xmlns:p14="http://schemas.microsoft.com/office/powerpoint/2010/main" val="356996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mapping the</a:t>
            </a:r>
            <a:r>
              <a:rPr lang="en-US" baseline="0" dirty="0" smtClean="0"/>
              <a:t> transcripts to the reference genome sequence we can see that the inserted sequence actually corresponds to a cassette exon that is alternatively spliced, and novel given that it wasn’t found in the reference transcript structure.</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39</a:t>
            </a:fld>
            <a:endParaRPr lang="en-US"/>
          </a:p>
        </p:txBody>
      </p:sp>
    </p:spTree>
    <p:extLst>
      <p:ext uri="{BB962C8B-B14F-4D97-AF65-F5344CB8AC3E}">
        <p14:creationId xmlns:p14="http://schemas.microsoft.com/office/powerpoint/2010/main" val="262773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RNA-</a:t>
            </a:r>
            <a:r>
              <a:rPr lang="en-US" dirty="0" err="1" smtClean="0"/>
              <a:t>Seq</a:t>
            </a:r>
            <a:r>
              <a:rPr lang="en-US" dirty="0" smtClean="0"/>
              <a:t> method involves fragmenting</a:t>
            </a:r>
            <a:r>
              <a:rPr lang="en-US" baseline="0" dirty="0" smtClean="0"/>
              <a:t> full-length transcripts to generate a sequencing library, and then many short reads are sequenced, each typically representing a much smaller region of the original transcript molecule.   At the Broad Institute, we usually generate 76 or 101 base </a:t>
            </a:r>
            <a:r>
              <a:rPr lang="en-US" baseline="0" dirty="0" err="1" smtClean="0"/>
              <a:t>illumina</a:t>
            </a:r>
            <a:r>
              <a:rPr lang="en-US" baseline="0" dirty="0" smtClean="0"/>
              <a:t> reads as paired fragment reads.</a:t>
            </a:r>
          </a:p>
          <a:p>
            <a:endParaRPr lang="en-US" baseline="0" dirty="0" smtClean="0"/>
          </a:p>
          <a:p>
            <a:r>
              <a:rPr lang="en-US" baseline="0" dirty="0" smtClean="0"/>
              <a:t>A primary challenge towards making use of the RNA-</a:t>
            </a:r>
            <a:r>
              <a:rPr lang="en-US" baseline="0" dirty="0" err="1" smtClean="0"/>
              <a:t>Seq</a:t>
            </a:r>
            <a:r>
              <a:rPr lang="en-US" baseline="0" dirty="0" smtClean="0"/>
              <a:t> data is to first reconstruct the original transcript from which the fragments were derived.</a:t>
            </a:r>
          </a:p>
          <a:p>
            <a:endParaRPr lang="en-US"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4</a:t>
            </a:fld>
            <a:endParaRPr lang="en-US"/>
          </a:p>
        </p:txBody>
      </p:sp>
    </p:spTree>
    <p:extLst>
      <p:ext uri="{BB962C8B-B14F-4D97-AF65-F5344CB8AC3E}">
        <p14:creationId xmlns:p14="http://schemas.microsoft.com/office/powerpoint/2010/main" val="1408209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transcript</a:t>
            </a:r>
            <a:r>
              <a:rPr lang="en-US" baseline="0" dirty="0" smtClean="0"/>
              <a:t> graphs are far more complex.</a:t>
            </a:r>
          </a:p>
          <a:p>
            <a:endParaRPr lang="en-US" baseline="0" dirty="0" smtClean="0"/>
          </a:p>
          <a:p>
            <a:r>
              <a:rPr lang="en-US" baseline="0" dirty="0" smtClean="0"/>
              <a:t>Here we have an example of two such transcripts derived from </a:t>
            </a:r>
            <a:r>
              <a:rPr lang="en-US" baseline="0" dirty="0" err="1" smtClean="0"/>
              <a:t>paralogous</a:t>
            </a:r>
            <a:r>
              <a:rPr lang="en-US" baseline="0" dirty="0" smtClean="0"/>
              <a:t> genes that became intertwined in the compacted graph due to stretches of sequence identity among segments of the transcripts.</a:t>
            </a:r>
          </a:p>
          <a:p>
            <a:endParaRPr lang="en-US" baseline="0" dirty="0" smtClean="0"/>
          </a:p>
          <a:p>
            <a:r>
              <a:rPr lang="en-US" baseline="0" dirty="0" smtClean="0"/>
              <a:t>Shared sequences are represented by the central sequence nodes and </a:t>
            </a:r>
            <a:r>
              <a:rPr lang="en-US" baseline="0" dirty="0" err="1" smtClean="0"/>
              <a:t>paralog</a:t>
            </a:r>
            <a:r>
              <a:rPr lang="en-US" baseline="0" dirty="0" smtClean="0"/>
              <a:t>-specific sequences are represented by branched nodes.</a:t>
            </a:r>
          </a:p>
          <a:p>
            <a:endParaRPr lang="en-US" baseline="0" dirty="0" smtClean="0"/>
          </a:p>
          <a:p>
            <a:r>
              <a:rPr lang="en-US" baseline="0" dirty="0" smtClean="0"/>
              <a:t>By tracing consistent paths of reads through the graph, Butterfly is able to tease apart the </a:t>
            </a:r>
            <a:r>
              <a:rPr lang="en-US" baseline="0" dirty="0" err="1" smtClean="0"/>
              <a:t>paralogous</a:t>
            </a:r>
            <a:r>
              <a:rPr lang="en-US" baseline="0" dirty="0" smtClean="0"/>
              <a:t> gene sequences and report the individual transcripts.  In this case, the green path yields one of the transcripts and the red path yields the other.</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These transcripts, when mapped to the mouse genome match perfectly with the reference gene structures.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Strand</a:t>
            </a:r>
            <a:r>
              <a:rPr lang="en-US" baseline="0" dirty="0" smtClean="0"/>
              <a:t> specific </a:t>
            </a:r>
            <a:r>
              <a:rPr lang="en-US" baseline="0" dirty="0" err="1" smtClean="0"/>
              <a:t>rna-seq</a:t>
            </a:r>
            <a:r>
              <a:rPr lang="en-US" baseline="0" dirty="0" smtClean="0"/>
              <a:t> is the preferred substrate for </a:t>
            </a:r>
            <a:r>
              <a:rPr lang="en-US" baseline="0" dirty="0" err="1" smtClean="0"/>
              <a:t>transcriptome</a:t>
            </a:r>
            <a:r>
              <a:rPr lang="en-US" baseline="0" dirty="0" smtClean="0"/>
              <a:t> assembly.</a:t>
            </a:r>
          </a:p>
          <a:p>
            <a:endParaRPr lang="en-US" baseline="0" dirty="0" smtClean="0"/>
          </a:p>
          <a:p>
            <a:r>
              <a:rPr lang="en-US" baseline="0" dirty="0" smtClean="0"/>
              <a:t>Computationally, there are fewer confounding graph structures since forward </a:t>
            </a:r>
            <a:r>
              <a:rPr lang="en-US" baseline="0" dirty="0" err="1" smtClean="0"/>
              <a:t>kmers</a:t>
            </a:r>
            <a:r>
              <a:rPr lang="en-US" baseline="0" dirty="0" smtClean="0"/>
              <a:t> and the reverse complement </a:t>
            </a:r>
            <a:r>
              <a:rPr lang="en-US" baseline="0" dirty="0" err="1" smtClean="0"/>
              <a:t>kmers</a:t>
            </a:r>
            <a:r>
              <a:rPr lang="en-US" baseline="0" dirty="0" smtClean="0"/>
              <a:t> are treated as distinct.</a:t>
            </a:r>
          </a:p>
          <a:p>
            <a:endParaRPr lang="en-US" baseline="0" dirty="0" smtClean="0"/>
          </a:p>
          <a:p>
            <a:r>
              <a:rPr lang="en-US" baseline="0" dirty="0" smtClean="0"/>
              <a:t>Biologically, it’s important because it allows the separation of sense and antisense transcription.</a:t>
            </a:r>
          </a:p>
          <a:p>
            <a:endParaRPr lang="en-US" baseline="0" dirty="0" smtClean="0"/>
          </a:p>
          <a:p>
            <a:r>
              <a:rPr lang="en-US" baseline="0" dirty="0" smtClean="0"/>
              <a:t>Our group at the Broad performed a study of the various methods for generating strand-specific RNA-</a:t>
            </a:r>
            <a:r>
              <a:rPr lang="en-US" baseline="0" dirty="0" err="1" smtClean="0"/>
              <a:t>Seq</a:t>
            </a:r>
            <a:r>
              <a:rPr lang="en-US" baseline="0" dirty="0" smtClean="0"/>
              <a:t>, and we found the ‘</a:t>
            </a:r>
            <a:r>
              <a:rPr lang="en-US" baseline="0" dirty="0" err="1" smtClean="0"/>
              <a:t>dUTP</a:t>
            </a:r>
            <a:r>
              <a:rPr lang="en-US" baseline="0" dirty="0" smtClean="0"/>
              <a:t> second strand marking’ method to be the leading protocol.  </a:t>
            </a:r>
          </a:p>
          <a:p>
            <a:endParaRPr lang="en-US" baseline="0" dirty="0" smtClean="0"/>
          </a:p>
          <a:p>
            <a:r>
              <a:rPr lang="en-US" baseline="0" dirty="0" smtClean="0"/>
              <a:t>We routinely generate strand-specific RNA-</a:t>
            </a:r>
            <a:r>
              <a:rPr lang="en-US" baseline="0" dirty="0" err="1" smtClean="0"/>
              <a:t>Seq</a:t>
            </a:r>
            <a:r>
              <a:rPr lang="en-US" baseline="0" dirty="0" smtClean="0"/>
              <a:t> as our default protocol at the Broad, and there are now kits available that make the approach readily accessible.</a:t>
            </a:r>
          </a:p>
        </p:txBody>
      </p:sp>
      <p:sp>
        <p:nvSpPr>
          <p:cNvPr id="4" name="Slide Number Placeholder 3"/>
          <p:cNvSpPr>
            <a:spLocks noGrp="1"/>
          </p:cNvSpPr>
          <p:nvPr>
            <p:ph type="sldNum" sz="quarter" idx="10"/>
          </p:nvPr>
        </p:nvSpPr>
        <p:spPr/>
        <p:txBody>
          <a:bodyPr/>
          <a:lstStyle/>
          <a:p>
            <a:fld id="{AEB432F8-549B-8D4E-891A-567AC352434D}" type="slidenum">
              <a:rPr lang="en-US" smtClean="0"/>
              <a:t>42</a:t>
            </a:fld>
            <a:endParaRPr lang="en-US"/>
          </a:p>
        </p:txBody>
      </p:sp>
    </p:spTree>
    <p:extLst>
      <p:ext uri="{BB962C8B-B14F-4D97-AF65-F5344CB8AC3E}">
        <p14:creationId xmlns:p14="http://schemas.microsoft.com/office/powerpoint/2010/main" val="3194416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Strand-specific RNA-</a:t>
            </a:r>
            <a:r>
              <a:rPr lang="en-US" dirty="0" err="1" smtClean="0"/>
              <a:t>Seq</a:t>
            </a:r>
            <a:r>
              <a:rPr lang="en-US" dirty="0" smtClean="0"/>
              <a:t> is tremendously </a:t>
            </a:r>
            <a:r>
              <a:rPr lang="en-US" baseline="0" dirty="0" smtClean="0"/>
              <a:t>useful when applied to organisms that have compact genomes.</a:t>
            </a:r>
          </a:p>
          <a:p>
            <a:endParaRPr lang="en-US" baseline="0" dirty="0" smtClean="0"/>
          </a:p>
          <a:p>
            <a:r>
              <a:rPr lang="en-US" baseline="0" dirty="0" smtClean="0"/>
              <a:t>Here’s an example from </a:t>
            </a:r>
            <a:r>
              <a:rPr lang="en-US" baseline="0" dirty="0" err="1" smtClean="0"/>
              <a:t>Schizosaccharomyces</a:t>
            </a:r>
            <a:r>
              <a:rPr lang="en-US" baseline="0" dirty="0" smtClean="0"/>
              <a:t> </a:t>
            </a:r>
            <a:r>
              <a:rPr lang="en-US" baseline="0" dirty="0" err="1" smtClean="0"/>
              <a:t>pombe</a:t>
            </a:r>
            <a:r>
              <a:rPr lang="en-US" baseline="0" dirty="0" smtClean="0"/>
              <a:t> (fission yeast) where we have two known genes that are transcribed on opposite strands and point toward each other.</a:t>
            </a:r>
          </a:p>
          <a:p>
            <a:endParaRPr lang="en-US" baseline="0" dirty="0" smtClean="0"/>
          </a:p>
          <a:p>
            <a:r>
              <a:rPr lang="en-US" baseline="0" dirty="0" smtClean="0"/>
              <a:t>We have strand specific </a:t>
            </a:r>
            <a:r>
              <a:rPr lang="en-US" baseline="0" dirty="0" err="1" smtClean="0"/>
              <a:t>rna-seq</a:t>
            </a:r>
            <a:r>
              <a:rPr lang="en-US" baseline="0" dirty="0" smtClean="0"/>
              <a:t> and the coverage plots for each strand are shown above.  From the coverage plots, you can see that there’s overlap in the coverage in their UTR regions, and if we didn’t have strand-specific data, then we’d reconstruct a single transcript that covers both genes.  Because we have the strand-specific data, though, Trinity is able to separately reconstruct these transcripts, allowing for overlap among their UTRs.</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43</a:t>
            </a:fld>
            <a:endParaRPr lang="en-US"/>
          </a:p>
        </p:txBody>
      </p:sp>
    </p:spTree>
    <p:extLst>
      <p:ext uri="{BB962C8B-B14F-4D97-AF65-F5344CB8AC3E}">
        <p14:creationId xmlns:p14="http://schemas.microsoft.com/office/powerpoint/2010/main" val="2485018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example in</a:t>
            </a:r>
            <a:r>
              <a:rPr lang="en-US" baseline="0" dirty="0" smtClean="0"/>
              <a:t> fission yeast that highlights the importance of strand-specific </a:t>
            </a:r>
            <a:r>
              <a:rPr lang="en-US" baseline="0" dirty="0" err="1" smtClean="0"/>
              <a:t>rna</a:t>
            </a:r>
            <a:r>
              <a:rPr lang="en-US" baseline="0" dirty="0" smtClean="0"/>
              <a:t>-seq.</a:t>
            </a:r>
          </a:p>
          <a:p>
            <a:endParaRPr lang="en-US" baseline="0" dirty="0" smtClean="0"/>
          </a:p>
          <a:p>
            <a:r>
              <a:rPr lang="en-US" baseline="0" dirty="0" smtClean="0"/>
              <a:t>This region of the genome encodes three genes that are all encoded on the same strand. From the </a:t>
            </a:r>
            <a:r>
              <a:rPr lang="en-US" baseline="0" dirty="0" err="1" smtClean="0"/>
              <a:t>rna-seq</a:t>
            </a:r>
            <a:r>
              <a:rPr lang="en-US" baseline="0" dirty="0" smtClean="0"/>
              <a:t> coverage plots, we can see that the two genes on the end are transcribed on their coding strand, but the central gene encoding a meiosis specific protein kinase is dominated by transcription on the opposite strand, and antisense transcription is thought to play an important role in the regulation of meiotic genes in fission yeast.  This would have gone unnoticed if we hadn’t used strand-specific </a:t>
            </a:r>
            <a:r>
              <a:rPr lang="en-US" baseline="0" dirty="0" err="1" smtClean="0"/>
              <a:t>rna</a:t>
            </a:r>
            <a:r>
              <a:rPr lang="en-US" baseline="0" dirty="0" smtClean="0"/>
              <a:t>-seq.</a:t>
            </a:r>
          </a:p>
        </p:txBody>
      </p:sp>
      <p:sp>
        <p:nvSpPr>
          <p:cNvPr id="4" name="Slide Number Placeholder 3"/>
          <p:cNvSpPr>
            <a:spLocks noGrp="1"/>
          </p:cNvSpPr>
          <p:nvPr>
            <p:ph type="sldNum" sz="quarter" idx="10"/>
          </p:nvPr>
        </p:nvSpPr>
        <p:spPr/>
        <p:txBody>
          <a:bodyPr/>
          <a:lstStyle/>
          <a:p>
            <a:fld id="{AEB432F8-549B-8D4E-891A-567AC352434D}" type="slidenum">
              <a:rPr lang="en-US" smtClean="0"/>
              <a:t>44</a:t>
            </a:fld>
            <a:endParaRPr lang="en-US"/>
          </a:p>
        </p:txBody>
      </p:sp>
    </p:spTree>
    <p:extLst>
      <p:ext uri="{BB962C8B-B14F-4D97-AF65-F5344CB8AC3E}">
        <p14:creationId xmlns:p14="http://schemas.microsoft.com/office/powerpoint/2010/main" val="3770331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our</a:t>
            </a:r>
            <a:r>
              <a:rPr lang="en-US" baseline="0" dirty="0" smtClean="0"/>
              <a:t> publication of Trinity last May, it has been successfully used by large numbers of researchers worldwide.</a:t>
            </a:r>
          </a:p>
          <a:p>
            <a:r>
              <a:rPr lang="en-US" baseline="0" dirty="0" smtClean="0"/>
              <a:t>We’ve had ~750 software downloads each month, there are over 100 literature citations to it, and continued software maintenance and development as an open source software project has attracted a number of other contributors to the codebase, and this has led to great increases in runtime performance. </a:t>
            </a:r>
          </a:p>
          <a:p>
            <a:endParaRPr lang="en-US" baseline="0" dirty="0" smtClean="0"/>
          </a:p>
          <a:p>
            <a:endParaRPr lang="en-US" baseline="0" dirty="0" smtClean="0"/>
          </a:p>
          <a:p>
            <a:r>
              <a:rPr lang="en-US" baseline="0" dirty="0" smtClean="0"/>
              <a:t>Shown here is a plot that compares the runtime of the original version of Trinity as a function of data size, and as run on a couple of different systems, to the current version, which we find is about 10x faster that the original.</a:t>
            </a:r>
            <a:endParaRPr lang="en-US" dirty="0" smtClean="0"/>
          </a:p>
          <a:p>
            <a:endParaRPr lang="en-US" dirty="0" smtClean="0"/>
          </a:p>
          <a:p>
            <a:endParaRPr lang="en-US" dirty="0" smtClean="0"/>
          </a:p>
          <a:p>
            <a:r>
              <a:rPr lang="en-US" dirty="0" smtClean="0"/>
              <a:t>http://</a:t>
            </a:r>
            <a:r>
              <a:rPr lang="en-US" dirty="0" err="1" smtClean="0"/>
              <a:t>dl.acm.org</a:t>
            </a:r>
            <a:r>
              <a:rPr lang="en-US" dirty="0" smtClean="0"/>
              <a:t>/</a:t>
            </a:r>
            <a:r>
              <a:rPr lang="en-US" dirty="0" err="1" smtClean="0"/>
              <a:t>citation.cfm?id</a:t>
            </a:r>
            <a:r>
              <a:rPr lang="en-US" dirty="0" smtClean="0"/>
              <a:t>=2335755.2335842&amp;coll=</a:t>
            </a:r>
            <a:r>
              <a:rPr lang="en-US" dirty="0" err="1" smtClean="0"/>
              <a:t>DL&amp;dl</a:t>
            </a:r>
            <a:r>
              <a:rPr lang="en-US" dirty="0" smtClean="0"/>
              <a:t>=GUIDE</a:t>
            </a:r>
            <a:endParaRPr lang="en-US" dirty="0"/>
          </a:p>
        </p:txBody>
      </p:sp>
      <p:sp>
        <p:nvSpPr>
          <p:cNvPr id="4" name="Slide Number Placeholder 3"/>
          <p:cNvSpPr>
            <a:spLocks noGrp="1"/>
          </p:cNvSpPr>
          <p:nvPr>
            <p:ph type="sldNum" sz="quarter" idx="10"/>
          </p:nvPr>
        </p:nvSpPr>
        <p:spPr/>
        <p:txBody>
          <a:bodyPr/>
          <a:lstStyle/>
          <a:p>
            <a:fld id="{AEB432F8-549B-8D4E-891A-567AC352434D}" type="slidenum">
              <a:rPr lang="en-US" smtClean="0"/>
              <a:t>46</a:t>
            </a:fld>
            <a:endParaRPr lang="en-US"/>
          </a:p>
        </p:txBody>
      </p:sp>
    </p:spTree>
    <p:extLst>
      <p:ext uri="{BB962C8B-B14F-4D97-AF65-F5344CB8AC3E}">
        <p14:creationId xmlns:p14="http://schemas.microsoft.com/office/powerpoint/2010/main" val="1769538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aseline="0" dirty="0" smtClean="0"/>
              <a:t>Transcript reconstruction really represents the ‘end of the beginning’</a:t>
            </a:r>
          </a:p>
          <a:p>
            <a:r>
              <a:rPr lang="en-US" baseline="0" dirty="0" smtClean="0"/>
              <a:t> in that there are a number of different downstream studies that one might want to pursue.</a:t>
            </a:r>
          </a:p>
          <a:p>
            <a:endParaRPr lang="en-US" baseline="0" dirty="0" smtClean="0"/>
          </a:p>
          <a:p>
            <a:r>
              <a:rPr lang="en-US" baseline="0" dirty="0" smtClean="0"/>
              <a:t>In addition to further improving the Trinity software so that it works better and faster, we aim to facilitate or enable the full range of downstream applications.</a:t>
            </a:r>
          </a:p>
          <a:p>
            <a:endParaRPr lang="en-US" baseline="0" dirty="0" smtClean="0"/>
          </a:p>
          <a:p>
            <a:r>
              <a:rPr lang="en-US" baseline="0" dirty="0" smtClean="0"/>
              <a:t>We have built-in support for differential expression analysis and have verified that we can obtain results that are on par with using reference genome annotations.</a:t>
            </a:r>
          </a:p>
          <a:p>
            <a:r>
              <a:rPr lang="en-US" baseline="0" dirty="0" smtClean="0"/>
              <a:t>I’ve already shown how we’re resolving alternative splice variants.</a:t>
            </a:r>
          </a:p>
          <a:p>
            <a:r>
              <a:rPr lang="en-US" baseline="0" dirty="0" smtClean="0"/>
              <a:t>It’s possible to call SNPs with high sensitivity, and we’ve identified cases of allele-specific expression.</a:t>
            </a:r>
          </a:p>
          <a:p>
            <a:r>
              <a:rPr lang="en-US" baseline="0" dirty="0" smtClean="0"/>
              <a:t>We recently incorporated a tool to extract likely coding regions from Trinity transcripts, which further enables comparative </a:t>
            </a:r>
            <a:r>
              <a:rPr lang="en-US" baseline="0" dirty="0" err="1" smtClean="0"/>
              <a:t>transcriptome</a:t>
            </a:r>
            <a:r>
              <a:rPr lang="en-US" baseline="0" dirty="0" smtClean="0"/>
              <a:t> analyses such as </a:t>
            </a:r>
            <a:r>
              <a:rPr lang="en-US" baseline="0" dirty="0" err="1" smtClean="0"/>
              <a:t>ortholog</a:t>
            </a:r>
            <a:r>
              <a:rPr lang="en-US" baseline="0" dirty="0" smtClean="0"/>
              <a:t> identification.</a:t>
            </a:r>
          </a:p>
          <a:p>
            <a:endParaRPr lang="en-US" baseline="0" dirty="0" smtClean="0"/>
          </a:p>
          <a:p>
            <a:r>
              <a:rPr lang="en-US" baseline="0" dirty="0" smtClean="0"/>
              <a:t>These last two areas are new developments that I’ll describe in more detail, starting with Fusion transcripts in cancer.</a:t>
            </a:r>
          </a:p>
          <a:p>
            <a:endParaRPr lang="en-US" baseline="0" dirty="0" smtClean="0"/>
          </a:p>
        </p:txBody>
      </p:sp>
      <p:sp>
        <p:nvSpPr>
          <p:cNvPr id="4" name="Slide Number Placeholder 3"/>
          <p:cNvSpPr>
            <a:spLocks noGrp="1"/>
          </p:cNvSpPr>
          <p:nvPr>
            <p:ph type="sldNum" sz="quarter" idx="10"/>
          </p:nvPr>
        </p:nvSpPr>
        <p:spPr/>
        <p:txBody>
          <a:bodyPr/>
          <a:lstStyle/>
          <a:p>
            <a:fld id="{AEB432F8-549B-8D4E-891A-567AC352434D}" type="slidenum">
              <a:rPr lang="en-US" smtClean="0"/>
              <a:t>47</a:t>
            </a:fld>
            <a:endParaRPr lang="en-US"/>
          </a:p>
        </p:txBody>
      </p:sp>
    </p:spTree>
    <p:extLst>
      <p:ext uri="{BB962C8B-B14F-4D97-AF65-F5344CB8AC3E}">
        <p14:creationId xmlns:p14="http://schemas.microsoft.com/office/powerpoint/2010/main" val="963749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Pushes relative concentration of the other liver transcripts down.</a:t>
            </a:r>
            <a:endParaRPr lang="en-US" dirty="0"/>
          </a:p>
        </p:txBody>
      </p:sp>
      <p:sp>
        <p:nvSpPr>
          <p:cNvPr id="4" name="Slide Number Placeholder 3"/>
          <p:cNvSpPr>
            <a:spLocks noGrp="1"/>
          </p:cNvSpPr>
          <p:nvPr>
            <p:ph type="sldNum" sz="quarter" idx="10"/>
          </p:nvPr>
        </p:nvSpPr>
        <p:spPr/>
        <p:txBody>
          <a:bodyPr/>
          <a:lstStyle/>
          <a:p>
            <a:fld id="{485721AC-E243-BC49-81AA-4F9E33E1DB3C}" type="slidenum">
              <a:rPr lang="en-US" smtClean="0"/>
              <a:t>56</a:t>
            </a:fld>
            <a:endParaRPr lang="en-US"/>
          </a:p>
        </p:txBody>
      </p:sp>
    </p:spTree>
    <p:extLst>
      <p:ext uri="{BB962C8B-B14F-4D97-AF65-F5344CB8AC3E}">
        <p14:creationId xmlns:p14="http://schemas.microsoft.com/office/powerpoint/2010/main" val="720356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a:r>
            <a:r>
              <a:rPr lang="en-US" dirty="0" err="1" smtClean="0"/>
              <a:t>read.table</a:t>
            </a:r>
            <a:r>
              <a:rPr lang="en-US" dirty="0" smtClean="0"/>
              <a:t>("</a:t>
            </a:r>
            <a:r>
              <a:rPr lang="en-US" dirty="0" err="1" smtClean="0"/>
              <a:t>CNS_vs_Mus.results.txt</a:t>
            </a:r>
            <a:r>
              <a:rPr lang="en-US" dirty="0" smtClean="0"/>
              <a:t>")</a:t>
            </a:r>
          </a:p>
          <a:p>
            <a:r>
              <a:rPr lang="en-US" dirty="0" err="1" smtClean="0"/>
              <a:t>signif</a:t>
            </a:r>
            <a:r>
              <a:rPr lang="en-US" dirty="0" smtClean="0"/>
              <a:t> = </a:t>
            </a:r>
            <a:r>
              <a:rPr lang="en-US" dirty="0" err="1" smtClean="0"/>
              <a:t>data$FDR</a:t>
            </a:r>
            <a:r>
              <a:rPr lang="en-US" dirty="0" smtClean="0"/>
              <a:t>&lt;= 0.001</a:t>
            </a:r>
          </a:p>
          <a:p>
            <a:r>
              <a:rPr lang="en-US" dirty="0" smtClean="0"/>
              <a:t>plot(</a:t>
            </a:r>
            <a:r>
              <a:rPr lang="en-US" dirty="0" err="1" smtClean="0"/>
              <a:t>data$logFC</a:t>
            </a:r>
            <a:r>
              <a:rPr lang="en-US" dirty="0" smtClean="0"/>
              <a:t>, -1*log(data$FDR,10), </a:t>
            </a:r>
            <a:r>
              <a:rPr lang="en-US" dirty="0" err="1" smtClean="0"/>
              <a:t>xlab</a:t>
            </a:r>
            <a:r>
              <a:rPr lang="en-US" dirty="0" smtClean="0"/>
              <a:t>="</a:t>
            </a:r>
            <a:r>
              <a:rPr lang="en-US" dirty="0" err="1" smtClean="0"/>
              <a:t>logFoldChange</a:t>
            </a:r>
            <a:r>
              <a:rPr lang="en-US" dirty="0" smtClean="0"/>
              <a:t>", </a:t>
            </a:r>
            <a:r>
              <a:rPr lang="en-US" dirty="0" err="1" smtClean="0"/>
              <a:t>ylab</a:t>
            </a:r>
            <a:r>
              <a:rPr lang="en-US" dirty="0" smtClean="0"/>
              <a:t>="-1*log10(FDR))")</a:t>
            </a:r>
          </a:p>
          <a:p>
            <a:r>
              <a:rPr lang="en-US" dirty="0" smtClean="0"/>
              <a:t>points(</a:t>
            </a:r>
            <a:r>
              <a:rPr lang="en-US" dirty="0" err="1" smtClean="0"/>
              <a:t>data$logFC</a:t>
            </a:r>
            <a:r>
              <a:rPr lang="en-US" dirty="0" smtClean="0"/>
              <a:t>[</a:t>
            </a:r>
            <a:r>
              <a:rPr lang="en-US" dirty="0" err="1" smtClean="0"/>
              <a:t>signif</a:t>
            </a:r>
            <a:r>
              <a:rPr lang="en-US" dirty="0" smtClean="0"/>
              <a:t>], -1*log(</a:t>
            </a:r>
            <a:r>
              <a:rPr lang="en-US" dirty="0" err="1" smtClean="0"/>
              <a:t>data$FDR</a:t>
            </a:r>
            <a:r>
              <a:rPr lang="en-US" dirty="0" smtClean="0"/>
              <a:t>[</a:t>
            </a:r>
            <a:r>
              <a:rPr lang="en-US" dirty="0" err="1" smtClean="0"/>
              <a:t>signif</a:t>
            </a:r>
            <a:r>
              <a:rPr lang="en-US" dirty="0" smtClean="0"/>
              <a:t>],10), col='red')</a:t>
            </a:r>
          </a:p>
          <a:p>
            <a:r>
              <a:rPr lang="en-US" dirty="0" smtClean="0"/>
              <a:t>plot(</a:t>
            </a:r>
            <a:r>
              <a:rPr lang="en-US" dirty="0" err="1" smtClean="0"/>
              <a:t>data$logCPM</a:t>
            </a:r>
            <a:r>
              <a:rPr lang="en-US" dirty="0" smtClean="0"/>
              <a:t>, </a:t>
            </a:r>
            <a:r>
              <a:rPr lang="en-US" dirty="0" err="1" smtClean="0"/>
              <a:t>data$logFC</a:t>
            </a:r>
            <a:r>
              <a:rPr lang="en-US" dirty="0" smtClean="0"/>
              <a:t>)</a:t>
            </a:r>
          </a:p>
          <a:p>
            <a:r>
              <a:rPr lang="en-US" dirty="0" smtClean="0"/>
              <a:t>points(</a:t>
            </a:r>
            <a:r>
              <a:rPr lang="en-US" dirty="0" err="1" smtClean="0"/>
              <a:t>data$logCPM</a:t>
            </a:r>
            <a:r>
              <a:rPr lang="en-US" dirty="0" smtClean="0"/>
              <a:t>[</a:t>
            </a:r>
            <a:r>
              <a:rPr lang="en-US" dirty="0" err="1" smtClean="0"/>
              <a:t>signif</a:t>
            </a:r>
            <a:r>
              <a:rPr lang="en-US" dirty="0" smtClean="0"/>
              <a:t>], </a:t>
            </a:r>
            <a:r>
              <a:rPr lang="en-US" dirty="0" err="1" smtClean="0"/>
              <a:t>data$logFC</a:t>
            </a:r>
            <a:r>
              <a:rPr lang="en-US" dirty="0" smtClean="0"/>
              <a:t>[</a:t>
            </a:r>
            <a:r>
              <a:rPr lang="en-US" dirty="0" err="1" smtClean="0"/>
              <a:t>signif</a:t>
            </a:r>
            <a:r>
              <a:rPr lang="en-US" dirty="0" smtClean="0"/>
              <a:t>], col='red')</a:t>
            </a:r>
          </a:p>
          <a:p>
            <a:endParaRPr lang="en-US" dirty="0"/>
          </a:p>
        </p:txBody>
      </p:sp>
      <p:sp>
        <p:nvSpPr>
          <p:cNvPr id="4" name="Slide Number Placeholder 3"/>
          <p:cNvSpPr>
            <a:spLocks noGrp="1"/>
          </p:cNvSpPr>
          <p:nvPr>
            <p:ph type="sldNum" sz="quarter" idx="10"/>
          </p:nvPr>
        </p:nvSpPr>
        <p:spPr/>
        <p:txBody>
          <a:bodyPr/>
          <a:lstStyle/>
          <a:p>
            <a:fld id="{485721AC-E243-BC49-81AA-4F9E33E1DB3C}" type="slidenum">
              <a:rPr lang="en-US" smtClean="0"/>
              <a:t>60</a:t>
            </a:fld>
            <a:endParaRPr lang="en-US"/>
          </a:p>
        </p:txBody>
      </p:sp>
    </p:spTree>
    <p:extLst>
      <p:ext uri="{BB962C8B-B14F-4D97-AF65-F5344CB8AC3E}">
        <p14:creationId xmlns:p14="http://schemas.microsoft.com/office/powerpoint/2010/main" val="2387975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general strategies</a:t>
            </a:r>
            <a:r>
              <a:rPr lang="en-US" baseline="0" dirty="0" smtClean="0"/>
              <a:t> have been explored for reconstructing transcripts from RNA-</a:t>
            </a:r>
            <a:r>
              <a:rPr lang="en-US" baseline="0" dirty="0" err="1" smtClean="0"/>
              <a:t>Seq</a:t>
            </a:r>
            <a:r>
              <a:rPr lang="en-US" baseline="0" dirty="0" smtClean="0"/>
              <a:t> reads.  </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strategy requires having a reference genome and involves first aligning reads to the genome using a spliced aligner.</a:t>
            </a:r>
          </a:p>
          <a:p>
            <a:endParaRPr lang="en-US" baseline="0" dirty="0" smtClean="0"/>
          </a:p>
        </p:txBody>
      </p:sp>
      <p:sp>
        <p:nvSpPr>
          <p:cNvPr id="4" name="Slide Number Placeholder 3"/>
          <p:cNvSpPr>
            <a:spLocks noGrp="1"/>
          </p:cNvSpPr>
          <p:nvPr>
            <p:ph type="sldNum" sz="quarter" idx="10"/>
          </p:nvPr>
        </p:nvSpPr>
        <p:spPr/>
        <p:txBody>
          <a:bodyPr/>
          <a:lstStyle/>
          <a:p>
            <a:fld id="{4D49624B-E3E1-654D-8046-77FC332AB0C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Then, the alignments, instead of the original reads, are assembled into transcript structures.</a:t>
            </a:r>
            <a:endParaRPr lang="en-US" dirty="0"/>
          </a:p>
        </p:txBody>
      </p:sp>
      <p:sp>
        <p:nvSpPr>
          <p:cNvPr id="4" name="Slide Number Placeholder 3"/>
          <p:cNvSpPr>
            <a:spLocks noGrp="1"/>
          </p:cNvSpPr>
          <p:nvPr>
            <p:ph type="sldNum" sz="quarter" idx="10"/>
          </p:nvPr>
        </p:nvSpPr>
        <p:spPr/>
        <p:txBody>
          <a:bodyPr/>
          <a:lstStyle/>
          <a:p>
            <a:fld id="{4D49624B-E3E1-654D-8046-77FC332AB0C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alternative strategy doesn’t require a reference genome and involves</a:t>
            </a:r>
            <a:r>
              <a:rPr lang="en-US" baseline="0" dirty="0" smtClean="0"/>
              <a:t> assembling the read sequences directly.</a:t>
            </a:r>
          </a:p>
        </p:txBody>
      </p:sp>
      <p:sp>
        <p:nvSpPr>
          <p:cNvPr id="4" name="Slide Number Placeholder 3"/>
          <p:cNvSpPr>
            <a:spLocks noGrp="1"/>
          </p:cNvSpPr>
          <p:nvPr>
            <p:ph type="sldNum" sz="quarter" idx="10"/>
          </p:nvPr>
        </p:nvSpPr>
        <p:spPr/>
        <p:txBody>
          <a:bodyPr/>
          <a:lstStyle/>
          <a:p>
            <a:fld id="{4D49624B-E3E1-654D-8046-77FC332AB0C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Then, if a genome sequence is available, the assembled transcripts can be aligned to the genome to reveal individual introns and exons.</a:t>
            </a:r>
          </a:p>
        </p:txBody>
      </p:sp>
      <p:sp>
        <p:nvSpPr>
          <p:cNvPr id="4" name="Slide Number Placeholder 3"/>
          <p:cNvSpPr>
            <a:spLocks noGrp="1"/>
          </p:cNvSpPr>
          <p:nvPr>
            <p:ph type="sldNum" sz="quarter" idx="10"/>
          </p:nvPr>
        </p:nvSpPr>
        <p:spPr/>
        <p:txBody>
          <a:bodyPr/>
          <a:lstStyle/>
          <a:p>
            <a:fld id="{4D49624B-E3E1-654D-8046-77FC332AB0C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16FEE6-1A91-9E43-B47B-F6E3D0131E3D}"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102133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6FEE6-1A91-9E43-B47B-F6E3D0131E3D}"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372517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6FEE6-1A91-9E43-B47B-F6E3D0131E3D}"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216674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16FEE6-1A91-9E43-B47B-F6E3D0131E3D}"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118187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16FEE6-1A91-9E43-B47B-F6E3D0131E3D}" type="datetimeFigureOut">
              <a:rPr lang="en-US" smtClean="0"/>
              <a:t>10/24/12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234678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16FEE6-1A91-9E43-B47B-F6E3D0131E3D}" type="datetimeFigureOut">
              <a:rPr lang="en-US" smtClean="0"/>
              <a:t>10/24/12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83906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6FEE6-1A91-9E43-B47B-F6E3D0131E3D}" type="datetimeFigureOut">
              <a:rPr lang="en-US" smtClean="0"/>
              <a:t>10/24/12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55226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16FEE6-1A91-9E43-B47B-F6E3D0131E3D}" type="datetimeFigureOut">
              <a:rPr lang="en-US" smtClean="0"/>
              <a:t>10/24/12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230254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6FEE6-1A91-9E43-B47B-F6E3D0131E3D}" type="datetimeFigureOut">
              <a:rPr lang="en-US" smtClean="0"/>
              <a:t>10/24/12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424663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6FEE6-1A91-9E43-B47B-F6E3D0131E3D}" type="datetimeFigureOut">
              <a:rPr lang="en-US" smtClean="0"/>
              <a:t>10/24/12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208021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6FEE6-1A91-9E43-B47B-F6E3D0131E3D}" type="datetimeFigureOut">
              <a:rPr lang="en-US" smtClean="0"/>
              <a:t>10/24/12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57326-7898-4644-8226-418D83A11F8F}" type="slidenum">
              <a:rPr lang="en-US" smtClean="0"/>
              <a:t>‹#›</a:t>
            </a:fld>
            <a:endParaRPr lang="en-US"/>
          </a:p>
        </p:txBody>
      </p:sp>
    </p:spTree>
    <p:extLst>
      <p:ext uri="{BB962C8B-B14F-4D97-AF65-F5344CB8AC3E}">
        <p14:creationId xmlns:p14="http://schemas.microsoft.com/office/powerpoint/2010/main" val="36956530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6FEE6-1A91-9E43-B47B-F6E3D0131E3D}" type="datetimeFigureOut">
              <a:rPr lang="en-US" smtClean="0"/>
              <a:t>10/24/12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57326-7898-4644-8226-418D83A11F8F}" type="slidenum">
              <a:rPr lang="en-US" smtClean="0"/>
              <a:t>‹#›</a:t>
            </a:fld>
            <a:endParaRPr lang="en-US"/>
          </a:p>
        </p:txBody>
      </p:sp>
    </p:spTree>
    <p:extLst>
      <p:ext uri="{BB962C8B-B14F-4D97-AF65-F5344CB8AC3E}">
        <p14:creationId xmlns:p14="http://schemas.microsoft.com/office/powerpoint/2010/main" val="270782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1.jpeg"/><Relationship Id="rId5" Type="http://schemas.openxmlformats.org/officeDocument/2006/relationships/image" Target="../media/image10.jpe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956" y="3683081"/>
            <a:ext cx="7772400" cy="1470025"/>
          </a:xfrm>
        </p:spPr>
        <p:txBody>
          <a:bodyPr>
            <a:normAutofit fontScale="90000"/>
          </a:bodyPr>
          <a:lstStyle/>
          <a:p>
            <a:r>
              <a:rPr lang="en-US" dirty="0" smtClean="0"/>
              <a:t>Leveraging Trinity for </a:t>
            </a:r>
            <a:r>
              <a:rPr lang="en-US" i="1" dirty="0" smtClean="0"/>
              <a:t>de novo </a:t>
            </a:r>
            <a:r>
              <a:rPr lang="en-US" dirty="0" err="1" smtClean="0"/>
              <a:t>transcriptome</a:t>
            </a:r>
            <a:r>
              <a:rPr lang="en-US" dirty="0" smtClean="0"/>
              <a:t> assembly and analysis</a:t>
            </a:r>
            <a:endParaRPr lang="en-US" dirty="0"/>
          </a:p>
        </p:txBody>
      </p:sp>
      <p:sp>
        <p:nvSpPr>
          <p:cNvPr id="3" name="TextBox 2"/>
          <p:cNvSpPr txBox="1"/>
          <p:nvPr/>
        </p:nvSpPr>
        <p:spPr>
          <a:xfrm>
            <a:off x="3222948" y="5153106"/>
            <a:ext cx="2239916" cy="1200328"/>
          </a:xfrm>
          <a:prstGeom prst="rect">
            <a:avLst/>
          </a:prstGeom>
          <a:noFill/>
        </p:spPr>
        <p:txBody>
          <a:bodyPr wrap="none" rtlCol="0">
            <a:spAutoFit/>
          </a:bodyPr>
          <a:lstStyle/>
          <a:p>
            <a:pPr algn="ctr"/>
            <a:r>
              <a:rPr lang="en-US" sz="2400" dirty="0" smtClean="0"/>
              <a:t>CSHL  Workshop</a:t>
            </a:r>
          </a:p>
          <a:p>
            <a:pPr algn="ctr"/>
            <a:r>
              <a:rPr lang="en-US" sz="2400" b="1" dirty="0" smtClean="0"/>
              <a:t>Brian Haas</a:t>
            </a:r>
          </a:p>
          <a:p>
            <a:pPr algn="ctr"/>
            <a:r>
              <a:rPr lang="en-US" sz="2400" dirty="0" smtClean="0"/>
              <a:t>Broad Institute</a:t>
            </a:r>
            <a:endParaRPr lang="en-US" sz="2400" dirty="0"/>
          </a:p>
        </p:txBody>
      </p:sp>
      <p:pic>
        <p:nvPicPr>
          <p:cNvPr id="4" name="Picture 3" descr="broad-logo.jpg"/>
          <p:cNvPicPr>
            <a:picLocks noChangeAspect="1"/>
          </p:cNvPicPr>
          <p:nvPr/>
        </p:nvPicPr>
        <p:blipFill>
          <a:blip r:embed="rId3"/>
          <a:stretch>
            <a:fillRect/>
          </a:stretch>
        </p:blipFill>
        <p:spPr>
          <a:xfrm>
            <a:off x="717115" y="146252"/>
            <a:ext cx="3727479" cy="936217"/>
          </a:xfrm>
          <a:prstGeom prst="rect">
            <a:avLst/>
          </a:prstGeom>
        </p:spPr>
      </p:pic>
      <p:pic>
        <p:nvPicPr>
          <p:cNvPr id="5" name="Picture 4"/>
          <p:cNvPicPr>
            <a:picLocks noChangeAspect="1"/>
          </p:cNvPicPr>
          <p:nvPr/>
        </p:nvPicPr>
        <p:blipFill>
          <a:blip r:embed="rId4"/>
          <a:stretch>
            <a:fillRect/>
          </a:stretch>
        </p:blipFill>
        <p:spPr>
          <a:xfrm>
            <a:off x="5088636" y="146251"/>
            <a:ext cx="3902964" cy="2927223"/>
          </a:xfrm>
          <a:prstGeom prst="rect">
            <a:avLst/>
          </a:prstGeom>
        </p:spPr>
      </p:pic>
      <p:sp>
        <p:nvSpPr>
          <p:cNvPr id="6" name="TextBox 5"/>
          <p:cNvSpPr txBox="1"/>
          <p:nvPr/>
        </p:nvSpPr>
        <p:spPr>
          <a:xfrm>
            <a:off x="5495667" y="3073474"/>
            <a:ext cx="3248831" cy="369332"/>
          </a:xfrm>
          <a:prstGeom prst="rect">
            <a:avLst/>
          </a:prstGeom>
          <a:noFill/>
        </p:spPr>
        <p:txBody>
          <a:bodyPr wrap="none" rtlCol="0">
            <a:spAutoFit/>
          </a:bodyPr>
          <a:lstStyle/>
          <a:p>
            <a:r>
              <a:rPr lang="en-US" dirty="0" smtClean="0"/>
              <a:t>Cambridge, Massachusetts, USA.</a:t>
            </a:r>
            <a:endParaRPr lang="en-US" dirty="0"/>
          </a:p>
        </p:txBody>
      </p:sp>
      <p:pic>
        <p:nvPicPr>
          <p:cNvPr id="7" name="Picture 6"/>
          <p:cNvPicPr>
            <a:picLocks noChangeAspect="1"/>
          </p:cNvPicPr>
          <p:nvPr/>
        </p:nvPicPr>
        <p:blipFill>
          <a:blip r:embed="rId5"/>
          <a:stretch>
            <a:fillRect/>
          </a:stretch>
        </p:blipFill>
        <p:spPr>
          <a:xfrm>
            <a:off x="855295" y="1487642"/>
            <a:ext cx="3355926" cy="2214397"/>
          </a:xfrm>
          <a:prstGeom prst="rect">
            <a:avLst/>
          </a:prstGeom>
        </p:spPr>
      </p:pic>
    </p:spTree>
    <p:extLst>
      <p:ext uri="{BB962C8B-B14F-4D97-AF65-F5344CB8AC3E}">
        <p14:creationId xmlns:p14="http://schemas.microsoft.com/office/powerpoint/2010/main" val="41983779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grpSp>
        <p:nvGrpSpPr>
          <p:cNvPr id="4" name="Group 3"/>
          <p:cNvGrpSpPr/>
          <p:nvPr/>
        </p:nvGrpSpPr>
        <p:grpSpPr>
          <a:xfrm>
            <a:off x="5646272" y="2472450"/>
            <a:ext cx="3331882" cy="1742661"/>
            <a:chOff x="5646272" y="2472450"/>
            <a:chExt cx="3331882" cy="1742661"/>
          </a:xfrm>
        </p:grpSpPr>
        <p:sp>
          <p:nvSpPr>
            <p:cNvPr id="10" name="Rounded Rectangle 9"/>
            <p:cNvSpPr/>
            <p:nvPr/>
          </p:nvSpPr>
          <p:spPr>
            <a:xfrm>
              <a:off x="5646272" y="2472450"/>
              <a:ext cx="3331882" cy="1742661"/>
            </a:xfrm>
            <a:prstGeom prst="roundRect">
              <a:avLst/>
            </a:prstGeom>
            <a:solidFill>
              <a:srgbClr val="FFFFFF">
                <a:alpha val="3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smtClean="0"/>
            </a:p>
            <a:p>
              <a:pPr algn="ctr"/>
              <a:endParaRPr lang="en-US" sz="4800" i="1" dirty="0" smtClean="0"/>
            </a:p>
            <a:p>
              <a:pPr algn="ctr">
                <a:buFont typeface="Arial"/>
                <a:buChar char="•"/>
              </a:pPr>
              <a:endParaRPr lang="en-US" sz="4800" dirty="0"/>
            </a:p>
          </p:txBody>
        </p:sp>
        <p:sp>
          <p:nvSpPr>
            <p:cNvPr id="2" name="TextBox 1"/>
            <p:cNvSpPr txBox="1"/>
            <p:nvPr/>
          </p:nvSpPr>
          <p:spPr>
            <a:xfrm>
              <a:off x="6404509" y="2891134"/>
              <a:ext cx="1789973" cy="830997"/>
            </a:xfrm>
            <a:prstGeom prst="rect">
              <a:avLst/>
            </a:prstGeom>
            <a:noFill/>
          </p:spPr>
          <p:txBody>
            <a:bodyPr wrap="none" rtlCol="0">
              <a:spAutoFit/>
            </a:bodyPr>
            <a:lstStyle/>
            <a:p>
              <a:r>
                <a:rPr lang="en-US" sz="4800" dirty="0" smtClean="0">
                  <a:solidFill>
                    <a:srgbClr val="000000"/>
                  </a:solidFill>
                </a:rPr>
                <a:t>Trinity</a:t>
              </a:r>
              <a:endParaRPr lang="en-US" sz="4800" dirty="0">
                <a:solidFill>
                  <a:srgbClr val="000000"/>
                </a:solidFill>
              </a:endParaRPr>
            </a:p>
          </p:txBody>
        </p:sp>
        <p:pic>
          <p:nvPicPr>
            <p:cNvPr id="11" name="Picture 10" descr="broad-logo.jpg"/>
            <p:cNvPicPr>
              <a:picLocks noChangeAspect="1"/>
            </p:cNvPicPr>
            <p:nvPr/>
          </p:nvPicPr>
          <p:blipFill>
            <a:blip r:embed="rId4"/>
            <a:stretch>
              <a:fillRect/>
            </a:stretch>
          </p:blipFill>
          <p:spPr>
            <a:xfrm>
              <a:off x="5860029" y="2564537"/>
              <a:ext cx="1440272" cy="361748"/>
            </a:xfrm>
            <a:prstGeom prst="rect">
              <a:avLst/>
            </a:prstGeom>
          </p:spPr>
        </p:pic>
      </p:grpSp>
      <p:grpSp>
        <p:nvGrpSpPr>
          <p:cNvPr id="3" name="Group 2"/>
          <p:cNvGrpSpPr/>
          <p:nvPr/>
        </p:nvGrpSpPr>
        <p:grpSpPr>
          <a:xfrm>
            <a:off x="115412" y="4782890"/>
            <a:ext cx="4789311" cy="1931567"/>
            <a:chOff x="115412" y="4782890"/>
            <a:chExt cx="4789311" cy="1931567"/>
          </a:xfrm>
        </p:grpSpPr>
        <p:sp>
          <p:nvSpPr>
            <p:cNvPr id="12" name="Rounded Rectangle 11"/>
            <p:cNvSpPr/>
            <p:nvPr/>
          </p:nvSpPr>
          <p:spPr>
            <a:xfrm>
              <a:off x="115412" y="4782890"/>
              <a:ext cx="4789311" cy="1931567"/>
            </a:xfrm>
            <a:prstGeom prst="roundRect">
              <a:avLst/>
            </a:prstGeom>
            <a:solidFill>
              <a:srgbClr val="FFFFFF">
                <a:alpha val="3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smtClean="0"/>
            </a:p>
            <a:p>
              <a:pPr algn="ctr"/>
              <a:endParaRPr lang="en-US" sz="4800" i="1" dirty="0" smtClean="0"/>
            </a:p>
            <a:p>
              <a:pPr algn="ctr">
                <a:buFont typeface="Arial"/>
                <a:buChar char="•"/>
              </a:pPr>
              <a:endParaRPr lang="en-US" sz="4800" dirty="0"/>
            </a:p>
          </p:txBody>
        </p:sp>
        <p:sp>
          <p:nvSpPr>
            <p:cNvPr id="13" name="TextBox 12"/>
            <p:cNvSpPr txBox="1"/>
            <p:nvPr/>
          </p:nvSpPr>
          <p:spPr>
            <a:xfrm>
              <a:off x="1155802" y="5517369"/>
              <a:ext cx="2457524" cy="830997"/>
            </a:xfrm>
            <a:prstGeom prst="rect">
              <a:avLst/>
            </a:prstGeom>
            <a:noFill/>
          </p:spPr>
          <p:txBody>
            <a:bodyPr wrap="none" rtlCol="0">
              <a:spAutoFit/>
            </a:bodyPr>
            <a:lstStyle/>
            <a:p>
              <a:r>
                <a:rPr lang="en-US" sz="4800" dirty="0" smtClean="0">
                  <a:solidFill>
                    <a:srgbClr val="000000"/>
                  </a:solidFill>
                </a:rPr>
                <a:t>Scripture</a:t>
              </a:r>
              <a:endParaRPr lang="en-US" sz="4800" dirty="0">
                <a:solidFill>
                  <a:srgbClr val="000000"/>
                </a:solidFill>
              </a:endParaRPr>
            </a:p>
          </p:txBody>
        </p:sp>
        <p:pic>
          <p:nvPicPr>
            <p:cNvPr id="8" name="Picture 7" descr="broad-logo.jpg"/>
            <p:cNvPicPr>
              <a:picLocks noChangeAspect="1"/>
            </p:cNvPicPr>
            <p:nvPr/>
          </p:nvPicPr>
          <p:blipFill>
            <a:blip r:embed="rId4"/>
            <a:stretch>
              <a:fillRect/>
            </a:stretch>
          </p:blipFill>
          <p:spPr>
            <a:xfrm>
              <a:off x="354594" y="5090902"/>
              <a:ext cx="1440272" cy="361748"/>
            </a:xfrm>
            <a:prstGeom prst="rect">
              <a:avLst/>
            </a:prstGeom>
          </p:spPr>
        </p:pic>
      </p:grpSp>
    </p:spTree>
    <p:extLst>
      <p:ext uri="{BB962C8B-B14F-4D97-AF65-F5344CB8AC3E}">
        <p14:creationId xmlns:p14="http://schemas.microsoft.com/office/powerpoint/2010/main" val="1918293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grpSp>
        <p:nvGrpSpPr>
          <p:cNvPr id="4" name="Group 3"/>
          <p:cNvGrpSpPr/>
          <p:nvPr/>
        </p:nvGrpSpPr>
        <p:grpSpPr>
          <a:xfrm>
            <a:off x="5646272" y="2472450"/>
            <a:ext cx="3331882" cy="1742661"/>
            <a:chOff x="5646272" y="2472450"/>
            <a:chExt cx="3331882" cy="1742661"/>
          </a:xfrm>
        </p:grpSpPr>
        <p:sp>
          <p:nvSpPr>
            <p:cNvPr id="10" name="Rounded Rectangle 9"/>
            <p:cNvSpPr/>
            <p:nvPr/>
          </p:nvSpPr>
          <p:spPr>
            <a:xfrm>
              <a:off x="5646272" y="2472450"/>
              <a:ext cx="3331882" cy="1742661"/>
            </a:xfrm>
            <a:prstGeom prst="roundRect">
              <a:avLst/>
            </a:prstGeom>
            <a:solidFill>
              <a:srgbClr val="FFFFFF">
                <a:alpha val="3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smtClean="0"/>
            </a:p>
            <a:p>
              <a:pPr algn="ctr"/>
              <a:endParaRPr lang="en-US" sz="4800" i="1" dirty="0" smtClean="0"/>
            </a:p>
            <a:p>
              <a:pPr algn="ctr">
                <a:buFont typeface="Arial"/>
                <a:buChar char="•"/>
              </a:pPr>
              <a:endParaRPr lang="en-US" sz="4800" dirty="0"/>
            </a:p>
          </p:txBody>
        </p:sp>
        <p:sp>
          <p:nvSpPr>
            <p:cNvPr id="2" name="TextBox 1"/>
            <p:cNvSpPr txBox="1"/>
            <p:nvPr/>
          </p:nvSpPr>
          <p:spPr>
            <a:xfrm>
              <a:off x="6404509" y="2891134"/>
              <a:ext cx="1789973" cy="830997"/>
            </a:xfrm>
            <a:prstGeom prst="rect">
              <a:avLst/>
            </a:prstGeom>
            <a:noFill/>
          </p:spPr>
          <p:txBody>
            <a:bodyPr wrap="none" rtlCol="0">
              <a:spAutoFit/>
            </a:bodyPr>
            <a:lstStyle/>
            <a:p>
              <a:r>
                <a:rPr lang="en-US" sz="4800" dirty="0" smtClean="0">
                  <a:solidFill>
                    <a:srgbClr val="000000"/>
                  </a:solidFill>
                </a:rPr>
                <a:t>Trinity</a:t>
              </a:r>
              <a:endParaRPr lang="en-US" sz="4800" dirty="0">
                <a:solidFill>
                  <a:srgbClr val="000000"/>
                </a:solidFill>
              </a:endParaRPr>
            </a:p>
          </p:txBody>
        </p:sp>
        <p:pic>
          <p:nvPicPr>
            <p:cNvPr id="11" name="Picture 10" descr="broad-logo.jpg"/>
            <p:cNvPicPr>
              <a:picLocks noChangeAspect="1"/>
            </p:cNvPicPr>
            <p:nvPr/>
          </p:nvPicPr>
          <p:blipFill>
            <a:blip r:embed="rId4"/>
            <a:stretch>
              <a:fillRect/>
            </a:stretch>
          </p:blipFill>
          <p:spPr>
            <a:xfrm>
              <a:off x="5860029" y="2564537"/>
              <a:ext cx="1440272" cy="361748"/>
            </a:xfrm>
            <a:prstGeom prst="rect">
              <a:avLst/>
            </a:prstGeom>
          </p:spPr>
        </p:pic>
      </p:grpSp>
      <p:sp>
        <p:nvSpPr>
          <p:cNvPr id="14" name="Rectangle 13"/>
          <p:cNvSpPr/>
          <p:nvPr/>
        </p:nvSpPr>
        <p:spPr>
          <a:xfrm>
            <a:off x="132907" y="1897268"/>
            <a:ext cx="5228855" cy="481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292792" y="4743456"/>
            <a:ext cx="3929281" cy="954107"/>
          </a:xfrm>
          <a:prstGeom prst="rect">
            <a:avLst/>
          </a:prstGeom>
          <a:noFill/>
        </p:spPr>
        <p:txBody>
          <a:bodyPr wrap="none" rtlCol="0">
            <a:spAutoFit/>
          </a:bodyPr>
          <a:lstStyle/>
          <a:p>
            <a:pPr marL="285750" indent="-285750">
              <a:buFont typeface="Arial"/>
              <a:buChar char="•"/>
            </a:pPr>
            <a:r>
              <a:rPr lang="en-US" sz="2800" dirty="0" smtClean="0"/>
              <a:t>How it works.</a:t>
            </a:r>
          </a:p>
          <a:p>
            <a:pPr marL="285750" indent="-285750">
              <a:buFont typeface="Arial"/>
              <a:buChar char="•"/>
            </a:pPr>
            <a:r>
              <a:rPr lang="en-US" sz="2800" dirty="0" smtClean="0"/>
              <a:t>Applications of interest.</a:t>
            </a:r>
            <a:endParaRPr lang="en-US" sz="2800" dirty="0"/>
          </a:p>
        </p:txBody>
      </p:sp>
      <p:grpSp>
        <p:nvGrpSpPr>
          <p:cNvPr id="16" name="Group 15"/>
          <p:cNvGrpSpPr/>
          <p:nvPr/>
        </p:nvGrpSpPr>
        <p:grpSpPr>
          <a:xfrm>
            <a:off x="637392" y="2564537"/>
            <a:ext cx="4724370" cy="1920319"/>
            <a:chOff x="3936608" y="4142275"/>
            <a:chExt cx="4724370" cy="1920319"/>
          </a:xfrm>
        </p:grpSpPr>
        <p:pic>
          <p:nvPicPr>
            <p:cNvPr id="17" name="Picture 16" descr="TrinitySimpleLogo.jpg"/>
            <p:cNvPicPr>
              <a:picLocks noChangeAspect="1"/>
            </p:cNvPicPr>
            <p:nvPr/>
          </p:nvPicPr>
          <p:blipFill>
            <a:blip r:embed="rId5"/>
            <a:stretch>
              <a:fillRect/>
            </a:stretch>
          </p:blipFill>
          <p:spPr>
            <a:xfrm>
              <a:off x="5543894" y="4142275"/>
              <a:ext cx="3117084" cy="618658"/>
            </a:xfrm>
            <a:prstGeom prst="rect">
              <a:avLst/>
            </a:prstGeom>
          </p:spPr>
        </p:pic>
        <p:pic>
          <p:nvPicPr>
            <p:cNvPr id="18" name="Picture 17"/>
            <p:cNvPicPr>
              <a:picLocks noChangeAspect="1"/>
            </p:cNvPicPr>
            <p:nvPr/>
          </p:nvPicPr>
          <p:blipFill>
            <a:blip r:embed="rId6"/>
            <a:stretch>
              <a:fillRect/>
            </a:stretch>
          </p:blipFill>
          <p:spPr>
            <a:xfrm>
              <a:off x="3936608" y="4142275"/>
              <a:ext cx="1459892" cy="1920319"/>
            </a:xfrm>
            <a:prstGeom prst="rect">
              <a:avLst/>
            </a:prstGeom>
          </p:spPr>
        </p:pic>
        <p:sp>
          <p:nvSpPr>
            <p:cNvPr id="19" name="TextBox 18"/>
            <p:cNvSpPr txBox="1"/>
            <p:nvPr/>
          </p:nvSpPr>
          <p:spPr>
            <a:xfrm>
              <a:off x="5994685" y="4888980"/>
              <a:ext cx="2205534" cy="923330"/>
            </a:xfrm>
            <a:prstGeom prst="rect">
              <a:avLst/>
            </a:prstGeom>
            <a:noFill/>
          </p:spPr>
          <p:txBody>
            <a:bodyPr wrap="square" rtlCol="0">
              <a:spAutoFit/>
            </a:bodyPr>
            <a:lstStyle/>
            <a:p>
              <a:r>
                <a:rPr lang="en-US" dirty="0" err="1" smtClean="0"/>
                <a:t>Grabherr</a:t>
              </a:r>
              <a:r>
                <a:rPr lang="en-US" dirty="0" smtClean="0"/>
                <a:t>, Haas, &amp; </a:t>
              </a:r>
              <a:r>
                <a:rPr lang="en-US" dirty="0" err="1" smtClean="0"/>
                <a:t>Yassour</a:t>
              </a:r>
              <a:r>
                <a:rPr lang="en-US" dirty="0" smtClean="0"/>
                <a:t> et al., Nature Biotechnology, 2011</a:t>
              </a:r>
              <a:endParaRPr lang="en-US" dirty="0"/>
            </a:p>
          </p:txBody>
        </p:sp>
      </p:grpSp>
    </p:spTree>
    <p:extLst>
      <p:ext uri="{BB962C8B-B14F-4D97-AF65-F5344CB8AC3E}">
        <p14:creationId xmlns:p14="http://schemas.microsoft.com/office/powerpoint/2010/main" val="39666912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
            <a:ext cx="8229600" cy="1143000"/>
          </a:xfrm>
        </p:spPr>
        <p:txBody>
          <a:bodyPr>
            <a:noAutofit/>
          </a:bodyPr>
          <a:lstStyle/>
          <a:p>
            <a:r>
              <a:rPr lang="en-US" sz="3200" dirty="0" smtClean="0"/>
              <a:t>Short Read Assembly Using de </a:t>
            </a:r>
            <a:r>
              <a:rPr lang="en-US" sz="3200" dirty="0" err="1" smtClean="0"/>
              <a:t>Bruijn</a:t>
            </a:r>
            <a:r>
              <a:rPr lang="en-US" sz="3200" dirty="0" smtClean="0"/>
              <a:t> Graphs</a:t>
            </a:r>
            <a:endParaRPr lang="en-US" sz="3200" dirty="0"/>
          </a:p>
        </p:txBody>
      </p:sp>
      <p:grpSp>
        <p:nvGrpSpPr>
          <p:cNvPr id="30" name="Group 29"/>
          <p:cNvGrpSpPr/>
          <p:nvPr/>
        </p:nvGrpSpPr>
        <p:grpSpPr>
          <a:xfrm>
            <a:off x="685069" y="1487316"/>
            <a:ext cx="5824662" cy="1431782"/>
            <a:chOff x="685069" y="1487316"/>
            <a:chExt cx="5824662" cy="1431782"/>
          </a:xfrm>
        </p:grpSpPr>
        <p:sp>
          <p:nvSpPr>
            <p:cNvPr id="5" name="TextBox 4"/>
            <p:cNvSpPr txBox="1"/>
            <p:nvPr/>
          </p:nvSpPr>
          <p:spPr>
            <a:xfrm>
              <a:off x="685069" y="1520740"/>
              <a:ext cx="789023" cy="369332"/>
            </a:xfrm>
            <a:prstGeom prst="rect">
              <a:avLst/>
            </a:prstGeom>
            <a:noFill/>
          </p:spPr>
          <p:txBody>
            <a:bodyPr wrap="none" rtlCol="0">
              <a:spAutoFit/>
            </a:bodyPr>
            <a:lstStyle/>
            <a:p>
              <a:r>
                <a:rPr lang="en-US" dirty="0" smtClean="0"/>
                <a:t>Target</a:t>
              </a:r>
              <a:endParaRPr lang="en-US" dirty="0"/>
            </a:p>
          </p:txBody>
        </p:sp>
        <p:sp>
          <p:nvSpPr>
            <p:cNvPr id="6" name="TextBox 5"/>
            <p:cNvSpPr txBox="1"/>
            <p:nvPr/>
          </p:nvSpPr>
          <p:spPr>
            <a:xfrm>
              <a:off x="2957493" y="1487316"/>
              <a:ext cx="3230910" cy="369332"/>
            </a:xfrm>
            <a:prstGeom prst="rect">
              <a:avLst/>
            </a:prstGeom>
            <a:noFill/>
          </p:spPr>
          <p:txBody>
            <a:bodyPr wrap="none" rtlCol="0">
              <a:spAutoFit/>
            </a:bodyPr>
            <a:lstStyle/>
            <a:p>
              <a:r>
                <a:rPr lang="en-US" dirty="0" smtClean="0"/>
                <a:t>….GATCAGCAGGTCCAGACGT……</a:t>
              </a:r>
              <a:endParaRPr lang="en-US" dirty="0"/>
            </a:p>
          </p:txBody>
        </p:sp>
        <p:sp>
          <p:nvSpPr>
            <p:cNvPr id="7" name="TextBox 6"/>
            <p:cNvSpPr txBox="1"/>
            <p:nvPr/>
          </p:nvSpPr>
          <p:spPr>
            <a:xfrm>
              <a:off x="685069" y="2356310"/>
              <a:ext cx="748923" cy="369332"/>
            </a:xfrm>
            <a:prstGeom prst="rect">
              <a:avLst/>
            </a:prstGeom>
            <a:noFill/>
          </p:spPr>
          <p:txBody>
            <a:bodyPr wrap="none" rtlCol="0">
              <a:spAutoFit/>
            </a:bodyPr>
            <a:lstStyle/>
            <a:p>
              <a:r>
                <a:rPr lang="en-US" dirty="0"/>
                <a:t>R</a:t>
              </a:r>
              <a:r>
                <a:rPr lang="en-US" dirty="0" smtClean="0"/>
                <a:t>eads</a:t>
              </a:r>
              <a:endParaRPr lang="en-US" dirty="0"/>
            </a:p>
          </p:txBody>
        </p:sp>
        <p:sp>
          <p:nvSpPr>
            <p:cNvPr id="8" name="TextBox 7"/>
            <p:cNvSpPr txBox="1"/>
            <p:nvPr/>
          </p:nvSpPr>
          <p:spPr>
            <a:xfrm rot="21185567">
              <a:off x="2612698" y="2104794"/>
              <a:ext cx="1452892" cy="369332"/>
            </a:xfrm>
            <a:prstGeom prst="rect">
              <a:avLst/>
            </a:prstGeom>
            <a:noFill/>
          </p:spPr>
          <p:txBody>
            <a:bodyPr wrap="none" rtlCol="0">
              <a:spAutoFit/>
            </a:bodyPr>
            <a:lstStyle/>
            <a:p>
              <a:r>
                <a:rPr lang="en-US" dirty="0" smtClean="0">
                  <a:solidFill>
                    <a:srgbClr val="FF6600"/>
                  </a:solidFill>
                </a:rPr>
                <a:t>….GATCAGCA</a:t>
              </a:r>
              <a:endParaRPr lang="en-US" dirty="0">
                <a:solidFill>
                  <a:srgbClr val="FF6600"/>
                </a:solidFill>
              </a:endParaRPr>
            </a:p>
          </p:txBody>
        </p:sp>
        <p:sp>
          <p:nvSpPr>
            <p:cNvPr id="9" name="TextBox 8"/>
            <p:cNvSpPr txBox="1"/>
            <p:nvPr/>
          </p:nvSpPr>
          <p:spPr>
            <a:xfrm rot="1143444">
              <a:off x="4860158" y="2365101"/>
              <a:ext cx="1649573" cy="369332"/>
            </a:xfrm>
            <a:prstGeom prst="rect">
              <a:avLst/>
            </a:prstGeom>
            <a:noFill/>
          </p:spPr>
          <p:txBody>
            <a:bodyPr wrap="none" rtlCol="0">
              <a:spAutoFit/>
            </a:bodyPr>
            <a:lstStyle/>
            <a:p>
              <a:r>
                <a:rPr lang="en-US" dirty="0" smtClean="0">
                  <a:solidFill>
                    <a:srgbClr val="0000FF"/>
                  </a:solidFill>
                </a:rPr>
                <a:t>AGCAGGTCCAG</a:t>
              </a:r>
              <a:endParaRPr lang="en-US" dirty="0">
                <a:solidFill>
                  <a:srgbClr val="0000FF"/>
                </a:solidFill>
              </a:endParaRPr>
            </a:p>
          </p:txBody>
        </p:sp>
        <p:sp>
          <p:nvSpPr>
            <p:cNvPr id="10" name="TextBox 9"/>
            <p:cNvSpPr txBox="1"/>
            <p:nvPr/>
          </p:nvSpPr>
          <p:spPr>
            <a:xfrm>
              <a:off x="3436495" y="2549766"/>
              <a:ext cx="1558953" cy="369332"/>
            </a:xfrm>
            <a:prstGeom prst="rect">
              <a:avLst/>
            </a:prstGeom>
            <a:noFill/>
          </p:spPr>
          <p:txBody>
            <a:bodyPr wrap="none" rtlCol="0">
              <a:spAutoFit/>
            </a:bodyPr>
            <a:lstStyle/>
            <a:p>
              <a:r>
                <a:rPr lang="en-US" dirty="0" smtClean="0">
                  <a:solidFill>
                    <a:srgbClr val="008000"/>
                  </a:solidFill>
                </a:rPr>
                <a:t>CCAGACGT……</a:t>
              </a:r>
              <a:endParaRPr lang="en-US" dirty="0">
                <a:solidFill>
                  <a:srgbClr val="008000"/>
                </a:solidFill>
              </a:endParaRPr>
            </a:p>
          </p:txBody>
        </p:sp>
      </p:grpSp>
      <p:grpSp>
        <p:nvGrpSpPr>
          <p:cNvPr id="29" name="Group 28"/>
          <p:cNvGrpSpPr/>
          <p:nvPr/>
        </p:nvGrpSpPr>
        <p:grpSpPr>
          <a:xfrm>
            <a:off x="67820" y="2141316"/>
            <a:ext cx="4910549" cy="2562540"/>
            <a:chOff x="67820" y="2141316"/>
            <a:chExt cx="4910549" cy="2562540"/>
          </a:xfrm>
        </p:grpSpPr>
        <p:sp>
          <p:nvSpPr>
            <p:cNvPr id="21" name="Right Bracket 20"/>
            <p:cNvSpPr/>
            <p:nvPr/>
          </p:nvSpPr>
          <p:spPr>
            <a:xfrm rot="15549712">
              <a:off x="3096050" y="1926486"/>
              <a:ext cx="115054" cy="544714"/>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8" name="Group 27"/>
            <p:cNvGrpSpPr/>
            <p:nvPr/>
          </p:nvGrpSpPr>
          <p:grpSpPr>
            <a:xfrm>
              <a:off x="67820" y="2190327"/>
              <a:ext cx="4910549" cy="2513529"/>
              <a:chOff x="67820" y="2190327"/>
              <a:chExt cx="4910549" cy="2513529"/>
            </a:xfrm>
          </p:grpSpPr>
          <p:sp>
            <p:nvSpPr>
              <p:cNvPr id="11" name="TextBox 10"/>
              <p:cNvSpPr txBox="1"/>
              <p:nvPr/>
            </p:nvSpPr>
            <p:spPr>
              <a:xfrm>
                <a:off x="1687609" y="3609677"/>
                <a:ext cx="3290760" cy="369332"/>
              </a:xfrm>
              <a:prstGeom prst="rect">
                <a:avLst/>
              </a:prstGeom>
              <a:noFill/>
            </p:spPr>
            <p:txBody>
              <a:bodyPr wrap="none" rtlCol="0">
                <a:spAutoFit/>
              </a:bodyPr>
              <a:lstStyle/>
              <a:p>
                <a:r>
                  <a:rPr lang="en-US" dirty="0" smtClean="0">
                    <a:solidFill>
                      <a:srgbClr val="FF6600"/>
                    </a:solidFill>
                  </a:rPr>
                  <a:t>…-GATC-ATCA-TCAG-CAGC-AGCA</a:t>
                </a:r>
                <a:endParaRPr lang="en-US" dirty="0">
                  <a:solidFill>
                    <a:srgbClr val="FF6600"/>
                  </a:solidFill>
                </a:endParaRPr>
              </a:p>
            </p:txBody>
          </p:sp>
          <p:sp>
            <p:nvSpPr>
              <p:cNvPr id="17" name="TextBox 16"/>
              <p:cNvSpPr txBox="1"/>
              <p:nvPr/>
            </p:nvSpPr>
            <p:spPr>
              <a:xfrm>
                <a:off x="67820" y="3780526"/>
                <a:ext cx="2020730" cy="923330"/>
              </a:xfrm>
              <a:prstGeom prst="rect">
                <a:avLst/>
              </a:prstGeom>
              <a:noFill/>
            </p:spPr>
            <p:txBody>
              <a:bodyPr wrap="none" rtlCol="0">
                <a:spAutoFit/>
              </a:bodyPr>
              <a:lstStyle/>
              <a:p>
                <a:pPr algn="ctr"/>
                <a:r>
                  <a:rPr lang="en-US" dirty="0" smtClean="0"/>
                  <a:t>De </a:t>
                </a:r>
                <a:r>
                  <a:rPr lang="en-US" dirty="0" err="1" smtClean="0"/>
                  <a:t>Bruijn</a:t>
                </a:r>
                <a:r>
                  <a:rPr lang="en-US" dirty="0" smtClean="0"/>
                  <a:t> </a:t>
                </a:r>
              </a:p>
              <a:p>
                <a:pPr algn="ctr"/>
                <a:r>
                  <a:rPr lang="en-US" dirty="0" smtClean="0"/>
                  <a:t>Graph Construction</a:t>
                </a:r>
              </a:p>
              <a:p>
                <a:pPr algn="ctr"/>
                <a:r>
                  <a:rPr lang="en-US" dirty="0" smtClean="0"/>
                  <a:t>(K=4)</a:t>
                </a:r>
                <a:endParaRPr lang="en-US" dirty="0"/>
              </a:p>
            </p:txBody>
          </p:sp>
          <p:sp>
            <p:nvSpPr>
              <p:cNvPr id="22" name="Right Bracket 21"/>
              <p:cNvSpPr/>
              <p:nvPr/>
            </p:nvSpPr>
            <p:spPr>
              <a:xfrm rot="4833041">
                <a:off x="3289864" y="2181731"/>
                <a:ext cx="115054" cy="544714"/>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H="1">
                <a:off x="2227045" y="2190327"/>
                <a:ext cx="648216" cy="1472488"/>
              </a:xfrm>
              <a:prstGeom prst="line">
                <a:avLst/>
              </a:prstGeom>
              <a:ln w="9525" cmpd="sng">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2" idx="2"/>
              </p:cNvCxnSpPr>
              <p:nvPr/>
            </p:nvCxnSpPr>
            <p:spPr>
              <a:xfrm flipH="1">
                <a:off x="2825775" y="2510834"/>
                <a:ext cx="531060" cy="1219028"/>
              </a:xfrm>
              <a:prstGeom prst="line">
                <a:avLst/>
              </a:prstGeom>
              <a:ln w="9525" cmpd="sng">
                <a:solidFill>
                  <a:schemeClr val="accent1"/>
                </a:solidFill>
                <a:prstDash val="sysDash"/>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721182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
            <a:ext cx="8229600" cy="1143000"/>
          </a:xfrm>
        </p:spPr>
        <p:txBody>
          <a:bodyPr>
            <a:noAutofit/>
          </a:bodyPr>
          <a:lstStyle/>
          <a:p>
            <a:r>
              <a:rPr lang="en-US" sz="3200" dirty="0" smtClean="0"/>
              <a:t>Short Read Assembly Using de </a:t>
            </a:r>
            <a:r>
              <a:rPr lang="en-US" sz="3200" dirty="0" err="1" smtClean="0"/>
              <a:t>Bruijn</a:t>
            </a:r>
            <a:r>
              <a:rPr lang="en-US" sz="3200" dirty="0" smtClean="0"/>
              <a:t> Graphs</a:t>
            </a:r>
            <a:endParaRPr lang="en-US" sz="3200" dirty="0"/>
          </a:p>
        </p:txBody>
      </p:sp>
      <p:sp>
        <p:nvSpPr>
          <p:cNvPr id="6" name="TextBox 5"/>
          <p:cNvSpPr txBox="1"/>
          <p:nvPr/>
        </p:nvSpPr>
        <p:spPr>
          <a:xfrm>
            <a:off x="2957493" y="1487316"/>
            <a:ext cx="3230910" cy="369332"/>
          </a:xfrm>
          <a:prstGeom prst="rect">
            <a:avLst/>
          </a:prstGeom>
          <a:noFill/>
        </p:spPr>
        <p:txBody>
          <a:bodyPr wrap="none" rtlCol="0">
            <a:spAutoFit/>
          </a:bodyPr>
          <a:lstStyle/>
          <a:p>
            <a:r>
              <a:rPr lang="en-US" dirty="0" smtClean="0"/>
              <a:t>….GATCAGCAGGTCCAGACGT……</a:t>
            </a:r>
            <a:endParaRPr lang="en-US" dirty="0"/>
          </a:p>
        </p:txBody>
      </p:sp>
      <p:sp>
        <p:nvSpPr>
          <p:cNvPr id="8" name="TextBox 7"/>
          <p:cNvSpPr txBox="1"/>
          <p:nvPr/>
        </p:nvSpPr>
        <p:spPr>
          <a:xfrm rot="21185567">
            <a:off x="2612698" y="2104794"/>
            <a:ext cx="1452892" cy="369332"/>
          </a:xfrm>
          <a:prstGeom prst="rect">
            <a:avLst/>
          </a:prstGeom>
          <a:noFill/>
        </p:spPr>
        <p:txBody>
          <a:bodyPr wrap="none" rtlCol="0">
            <a:spAutoFit/>
          </a:bodyPr>
          <a:lstStyle/>
          <a:p>
            <a:r>
              <a:rPr lang="en-US" dirty="0" smtClean="0">
                <a:solidFill>
                  <a:srgbClr val="FF6600"/>
                </a:solidFill>
              </a:rPr>
              <a:t>….GATCAGCA</a:t>
            </a:r>
            <a:endParaRPr lang="en-US" dirty="0">
              <a:solidFill>
                <a:srgbClr val="FF6600"/>
              </a:solidFill>
            </a:endParaRPr>
          </a:p>
        </p:txBody>
      </p:sp>
      <p:sp>
        <p:nvSpPr>
          <p:cNvPr id="9" name="TextBox 8"/>
          <p:cNvSpPr txBox="1"/>
          <p:nvPr/>
        </p:nvSpPr>
        <p:spPr>
          <a:xfrm rot="1143444">
            <a:off x="4860158" y="2365101"/>
            <a:ext cx="1649573" cy="369332"/>
          </a:xfrm>
          <a:prstGeom prst="rect">
            <a:avLst/>
          </a:prstGeom>
          <a:noFill/>
        </p:spPr>
        <p:txBody>
          <a:bodyPr wrap="none" rtlCol="0">
            <a:spAutoFit/>
          </a:bodyPr>
          <a:lstStyle/>
          <a:p>
            <a:r>
              <a:rPr lang="en-US" dirty="0" smtClean="0">
                <a:solidFill>
                  <a:srgbClr val="0000FF"/>
                </a:solidFill>
              </a:rPr>
              <a:t>AGCAGGTCCAG</a:t>
            </a:r>
            <a:endParaRPr lang="en-US" dirty="0">
              <a:solidFill>
                <a:srgbClr val="0000FF"/>
              </a:solidFill>
            </a:endParaRPr>
          </a:p>
        </p:txBody>
      </p:sp>
      <p:sp>
        <p:nvSpPr>
          <p:cNvPr id="10" name="TextBox 9"/>
          <p:cNvSpPr txBox="1"/>
          <p:nvPr/>
        </p:nvSpPr>
        <p:spPr>
          <a:xfrm>
            <a:off x="3436495" y="2549766"/>
            <a:ext cx="1558953" cy="369332"/>
          </a:xfrm>
          <a:prstGeom prst="rect">
            <a:avLst/>
          </a:prstGeom>
          <a:noFill/>
        </p:spPr>
        <p:txBody>
          <a:bodyPr wrap="none" rtlCol="0">
            <a:spAutoFit/>
          </a:bodyPr>
          <a:lstStyle/>
          <a:p>
            <a:r>
              <a:rPr lang="en-US" dirty="0" smtClean="0">
                <a:solidFill>
                  <a:srgbClr val="008000"/>
                </a:solidFill>
              </a:rPr>
              <a:t>CCAGACGT……</a:t>
            </a:r>
            <a:endParaRPr lang="en-US" dirty="0">
              <a:solidFill>
                <a:srgbClr val="008000"/>
              </a:solidFill>
            </a:endParaRPr>
          </a:p>
        </p:txBody>
      </p:sp>
      <p:sp>
        <p:nvSpPr>
          <p:cNvPr id="11" name="TextBox 10"/>
          <p:cNvSpPr txBox="1"/>
          <p:nvPr/>
        </p:nvSpPr>
        <p:spPr>
          <a:xfrm>
            <a:off x="1674780" y="3609677"/>
            <a:ext cx="3290760" cy="369332"/>
          </a:xfrm>
          <a:prstGeom prst="rect">
            <a:avLst/>
          </a:prstGeom>
          <a:noFill/>
        </p:spPr>
        <p:txBody>
          <a:bodyPr wrap="none" rtlCol="0">
            <a:spAutoFit/>
          </a:bodyPr>
          <a:lstStyle/>
          <a:p>
            <a:r>
              <a:rPr lang="en-US" dirty="0" smtClean="0">
                <a:solidFill>
                  <a:srgbClr val="FF6600"/>
                </a:solidFill>
              </a:rPr>
              <a:t>…-GATC-ATCA-TCAG-CAGC-AGCA</a:t>
            </a:r>
            <a:endParaRPr lang="en-US" dirty="0">
              <a:solidFill>
                <a:srgbClr val="FF6600"/>
              </a:solidFill>
            </a:endParaRPr>
          </a:p>
        </p:txBody>
      </p:sp>
      <p:sp>
        <p:nvSpPr>
          <p:cNvPr id="12" name="TextBox 11"/>
          <p:cNvSpPr txBox="1"/>
          <p:nvPr/>
        </p:nvSpPr>
        <p:spPr>
          <a:xfrm>
            <a:off x="4233383" y="3912161"/>
            <a:ext cx="2569934" cy="369332"/>
          </a:xfrm>
          <a:prstGeom prst="rect">
            <a:avLst/>
          </a:prstGeom>
          <a:noFill/>
        </p:spPr>
        <p:txBody>
          <a:bodyPr wrap="none" rtlCol="0">
            <a:spAutoFit/>
          </a:bodyPr>
          <a:lstStyle/>
          <a:p>
            <a:r>
              <a:rPr lang="en-US" dirty="0" smtClean="0">
                <a:solidFill>
                  <a:srgbClr val="0000FF"/>
                </a:solidFill>
              </a:rPr>
              <a:t>AGCA-GCAG-CAGG-AGGT</a:t>
            </a:r>
            <a:endParaRPr lang="en-US" dirty="0">
              <a:solidFill>
                <a:srgbClr val="0000FF"/>
              </a:solidFill>
            </a:endParaRPr>
          </a:p>
        </p:txBody>
      </p:sp>
      <p:sp>
        <p:nvSpPr>
          <p:cNvPr id="14" name="Rectangle 13"/>
          <p:cNvSpPr/>
          <p:nvPr/>
        </p:nvSpPr>
        <p:spPr>
          <a:xfrm>
            <a:off x="2858428" y="4407638"/>
            <a:ext cx="2515983" cy="369332"/>
          </a:xfrm>
          <a:prstGeom prst="rect">
            <a:avLst/>
          </a:prstGeom>
        </p:spPr>
        <p:txBody>
          <a:bodyPr wrap="none">
            <a:spAutoFit/>
          </a:bodyPr>
          <a:lstStyle/>
          <a:p>
            <a:r>
              <a:rPr lang="en-US" dirty="0">
                <a:solidFill>
                  <a:srgbClr val="0000FF"/>
                </a:solidFill>
              </a:rPr>
              <a:t>-GGTC-GTCC-TCCA-CCAG</a:t>
            </a:r>
          </a:p>
        </p:txBody>
      </p:sp>
      <p:sp>
        <p:nvSpPr>
          <p:cNvPr id="16" name="Freeform 15"/>
          <p:cNvSpPr/>
          <p:nvPr/>
        </p:nvSpPr>
        <p:spPr>
          <a:xfrm>
            <a:off x="2623238" y="4094317"/>
            <a:ext cx="4394850" cy="535044"/>
          </a:xfrm>
          <a:custGeom>
            <a:avLst/>
            <a:gdLst>
              <a:gd name="connsiteX0" fmla="*/ 4077071 w 4394850"/>
              <a:gd name="connsiteY0" fmla="*/ 0 h 535044"/>
              <a:gd name="connsiteX1" fmla="*/ 4394542 w 4394850"/>
              <a:gd name="connsiteY1" fmla="*/ 83557 h 535044"/>
              <a:gd name="connsiteX2" fmla="*/ 4026944 w 4394850"/>
              <a:gd name="connsiteY2" fmla="*/ 183826 h 535044"/>
              <a:gd name="connsiteX3" fmla="*/ 3158076 w 4394850"/>
              <a:gd name="connsiteY3" fmla="*/ 267384 h 535044"/>
              <a:gd name="connsiteX4" fmla="*/ 1470467 w 4394850"/>
              <a:gd name="connsiteY4" fmla="*/ 267384 h 535044"/>
              <a:gd name="connsiteX5" fmla="*/ 334255 w 4394850"/>
              <a:gd name="connsiteY5" fmla="*/ 300807 h 535044"/>
              <a:gd name="connsiteX6" fmla="*/ 75 w 4394850"/>
              <a:gd name="connsiteY6" fmla="*/ 501346 h 535044"/>
              <a:gd name="connsiteX7" fmla="*/ 300837 w 4394850"/>
              <a:gd name="connsiteY7" fmla="*/ 534769 h 53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4850" h="535044">
                <a:moveTo>
                  <a:pt x="4077071" y="0"/>
                </a:moveTo>
                <a:cubicBezTo>
                  <a:pt x="4239983" y="26459"/>
                  <a:pt x="4402896" y="52919"/>
                  <a:pt x="4394542" y="83557"/>
                </a:cubicBezTo>
                <a:cubicBezTo>
                  <a:pt x="4386188" y="114195"/>
                  <a:pt x="4233022" y="153188"/>
                  <a:pt x="4026944" y="183826"/>
                </a:cubicBezTo>
                <a:cubicBezTo>
                  <a:pt x="3820866" y="214464"/>
                  <a:pt x="3584156" y="253458"/>
                  <a:pt x="3158076" y="267384"/>
                </a:cubicBezTo>
                <a:cubicBezTo>
                  <a:pt x="2731996" y="281310"/>
                  <a:pt x="1941104" y="261814"/>
                  <a:pt x="1470467" y="267384"/>
                </a:cubicBezTo>
                <a:cubicBezTo>
                  <a:pt x="999830" y="272955"/>
                  <a:pt x="579320" y="261813"/>
                  <a:pt x="334255" y="300807"/>
                </a:cubicBezTo>
                <a:cubicBezTo>
                  <a:pt x="89190" y="339801"/>
                  <a:pt x="5645" y="462352"/>
                  <a:pt x="75" y="501346"/>
                </a:cubicBezTo>
                <a:cubicBezTo>
                  <a:pt x="-5495" y="540340"/>
                  <a:pt x="300837" y="534769"/>
                  <a:pt x="300837" y="534769"/>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7820" y="3780526"/>
            <a:ext cx="2020730" cy="923330"/>
          </a:xfrm>
          <a:prstGeom prst="rect">
            <a:avLst/>
          </a:prstGeom>
          <a:noFill/>
        </p:spPr>
        <p:txBody>
          <a:bodyPr wrap="none" rtlCol="0">
            <a:spAutoFit/>
          </a:bodyPr>
          <a:lstStyle/>
          <a:p>
            <a:pPr algn="ctr"/>
            <a:r>
              <a:rPr lang="en-US" dirty="0" smtClean="0"/>
              <a:t>De </a:t>
            </a:r>
            <a:r>
              <a:rPr lang="en-US" dirty="0" err="1" smtClean="0"/>
              <a:t>Bruijn</a:t>
            </a:r>
            <a:r>
              <a:rPr lang="en-US" dirty="0" smtClean="0"/>
              <a:t> </a:t>
            </a:r>
          </a:p>
          <a:p>
            <a:pPr algn="ctr"/>
            <a:r>
              <a:rPr lang="en-US" dirty="0" smtClean="0"/>
              <a:t>Graph Construction</a:t>
            </a:r>
          </a:p>
          <a:p>
            <a:pPr algn="ctr"/>
            <a:r>
              <a:rPr lang="en-US" dirty="0" smtClean="0"/>
              <a:t>(K=4)</a:t>
            </a:r>
            <a:endParaRPr lang="en-US" dirty="0"/>
          </a:p>
        </p:txBody>
      </p:sp>
      <p:sp>
        <p:nvSpPr>
          <p:cNvPr id="3" name="Rectangle 2"/>
          <p:cNvSpPr/>
          <p:nvPr/>
        </p:nvSpPr>
        <p:spPr>
          <a:xfrm>
            <a:off x="4284699" y="3609677"/>
            <a:ext cx="611683" cy="6718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85069" y="1520740"/>
            <a:ext cx="789023" cy="369332"/>
          </a:xfrm>
          <a:prstGeom prst="rect">
            <a:avLst/>
          </a:prstGeom>
          <a:noFill/>
        </p:spPr>
        <p:txBody>
          <a:bodyPr wrap="none" rtlCol="0">
            <a:spAutoFit/>
          </a:bodyPr>
          <a:lstStyle/>
          <a:p>
            <a:r>
              <a:rPr lang="en-US" dirty="0" smtClean="0"/>
              <a:t>Target</a:t>
            </a:r>
            <a:endParaRPr lang="en-US" dirty="0"/>
          </a:p>
        </p:txBody>
      </p:sp>
      <p:sp>
        <p:nvSpPr>
          <p:cNvPr id="22" name="TextBox 21"/>
          <p:cNvSpPr txBox="1"/>
          <p:nvPr/>
        </p:nvSpPr>
        <p:spPr>
          <a:xfrm>
            <a:off x="685069" y="2356310"/>
            <a:ext cx="748923" cy="369332"/>
          </a:xfrm>
          <a:prstGeom prst="rect">
            <a:avLst/>
          </a:prstGeom>
          <a:noFill/>
        </p:spPr>
        <p:txBody>
          <a:bodyPr wrap="none" rtlCol="0">
            <a:spAutoFit/>
          </a:bodyPr>
          <a:lstStyle/>
          <a:p>
            <a:r>
              <a:rPr lang="en-US" dirty="0"/>
              <a:t>R</a:t>
            </a:r>
            <a:r>
              <a:rPr lang="en-US" dirty="0" smtClean="0"/>
              <a:t>eads</a:t>
            </a:r>
            <a:endParaRPr lang="en-US" dirty="0"/>
          </a:p>
        </p:txBody>
      </p:sp>
    </p:spTree>
    <p:extLst>
      <p:ext uri="{BB962C8B-B14F-4D97-AF65-F5344CB8AC3E}">
        <p14:creationId xmlns:p14="http://schemas.microsoft.com/office/powerpoint/2010/main" val="3101787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
            <a:ext cx="8229600" cy="1143000"/>
          </a:xfrm>
        </p:spPr>
        <p:txBody>
          <a:bodyPr>
            <a:noAutofit/>
          </a:bodyPr>
          <a:lstStyle/>
          <a:p>
            <a:r>
              <a:rPr lang="en-US" sz="3200" dirty="0" smtClean="0"/>
              <a:t>Short Read Assembly Using de </a:t>
            </a:r>
            <a:r>
              <a:rPr lang="en-US" sz="3200" dirty="0" err="1" smtClean="0"/>
              <a:t>Bruijn</a:t>
            </a:r>
            <a:r>
              <a:rPr lang="en-US" sz="3200" dirty="0" smtClean="0"/>
              <a:t> Graphs</a:t>
            </a:r>
            <a:endParaRPr lang="en-US" sz="3200" dirty="0"/>
          </a:p>
        </p:txBody>
      </p:sp>
      <p:sp>
        <p:nvSpPr>
          <p:cNvPr id="6" name="TextBox 5"/>
          <p:cNvSpPr txBox="1"/>
          <p:nvPr/>
        </p:nvSpPr>
        <p:spPr>
          <a:xfrm>
            <a:off x="2957493" y="1487316"/>
            <a:ext cx="3230910" cy="369332"/>
          </a:xfrm>
          <a:prstGeom prst="rect">
            <a:avLst/>
          </a:prstGeom>
          <a:noFill/>
        </p:spPr>
        <p:txBody>
          <a:bodyPr wrap="none" rtlCol="0">
            <a:spAutoFit/>
          </a:bodyPr>
          <a:lstStyle/>
          <a:p>
            <a:r>
              <a:rPr lang="en-US" dirty="0" smtClean="0"/>
              <a:t>….GATCAGCAGGTCCAGACGT……</a:t>
            </a:r>
            <a:endParaRPr lang="en-US" dirty="0"/>
          </a:p>
        </p:txBody>
      </p:sp>
      <p:sp>
        <p:nvSpPr>
          <p:cNvPr id="8" name="TextBox 7"/>
          <p:cNvSpPr txBox="1"/>
          <p:nvPr/>
        </p:nvSpPr>
        <p:spPr>
          <a:xfrm rot="21185567">
            <a:off x="2612698" y="2104794"/>
            <a:ext cx="1452892" cy="369332"/>
          </a:xfrm>
          <a:prstGeom prst="rect">
            <a:avLst/>
          </a:prstGeom>
          <a:noFill/>
        </p:spPr>
        <p:txBody>
          <a:bodyPr wrap="none" rtlCol="0">
            <a:spAutoFit/>
          </a:bodyPr>
          <a:lstStyle/>
          <a:p>
            <a:r>
              <a:rPr lang="en-US" dirty="0" smtClean="0">
                <a:solidFill>
                  <a:srgbClr val="FF6600"/>
                </a:solidFill>
              </a:rPr>
              <a:t>….GATCAGCA</a:t>
            </a:r>
            <a:endParaRPr lang="en-US" dirty="0">
              <a:solidFill>
                <a:srgbClr val="FF6600"/>
              </a:solidFill>
            </a:endParaRPr>
          </a:p>
        </p:txBody>
      </p:sp>
      <p:sp>
        <p:nvSpPr>
          <p:cNvPr id="9" name="TextBox 8"/>
          <p:cNvSpPr txBox="1"/>
          <p:nvPr/>
        </p:nvSpPr>
        <p:spPr>
          <a:xfrm rot="1143444">
            <a:off x="4860158" y="2365101"/>
            <a:ext cx="1649573" cy="369332"/>
          </a:xfrm>
          <a:prstGeom prst="rect">
            <a:avLst/>
          </a:prstGeom>
          <a:noFill/>
        </p:spPr>
        <p:txBody>
          <a:bodyPr wrap="none" rtlCol="0">
            <a:spAutoFit/>
          </a:bodyPr>
          <a:lstStyle/>
          <a:p>
            <a:r>
              <a:rPr lang="en-US" dirty="0" smtClean="0">
                <a:solidFill>
                  <a:srgbClr val="0000FF"/>
                </a:solidFill>
              </a:rPr>
              <a:t>AGCAGGTCCAG</a:t>
            </a:r>
            <a:endParaRPr lang="en-US" dirty="0">
              <a:solidFill>
                <a:srgbClr val="0000FF"/>
              </a:solidFill>
            </a:endParaRPr>
          </a:p>
        </p:txBody>
      </p:sp>
      <p:sp>
        <p:nvSpPr>
          <p:cNvPr id="10" name="TextBox 9"/>
          <p:cNvSpPr txBox="1"/>
          <p:nvPr/>
        </p:nvSpPr>
        <p:spPr>
          <a:xfrm>
            <a:off x="3436495" y="2549766"/>
            <a:ext cx="1558953" cy="369332"/>
          </a:xfrm>
          <a:prstGeom prst="rect">
            <a:avLst/>
          </a:prstGeom>
          <a:noFill/>
        </p:spPr>
        <p:txBody>
          <a:bodyPr wrap="none" rtlCol="0">
            <a:spAutoFit/>
          </a:bodyPr>
          <a:lstStyle/>
          <a:p>
            <a:r>
              <a:rPr lang="en-US" dirty="0" smtClean="0">
                <a:solidFill>
                  <a:srgbClr val="008000"/>
                </a:solidFill>
              </a:rPr>
              <a:t>CCAGACGT……</a:t>
            </a:r>
            <a:endParaRPr lang="en-US" dirty="0">
              <a:solidFill>
                <a:srgbClr val="008000"/>
              </a:solidFill>
            </a:endParaRPr>
          </a:p>
        </p:txBody>
      </p:sp>
      <p:sp>
        <p:nvSpPr>
          <p:cNvPr id="11" name="TextBox 10"/>
          <p:cNvSpPr txBox="1"/>
          <p:nvPr/>
        </p:nvSpPr>
        <p:spPr>
          <a:xfrm>
            <a:off x="1687609" y="3609677"/>
            <a:ext cx="3290760" cy="369332"/>
          </a:xfrm>
          <a:prstGeom prst="rect">
            <a:avLst/>
          </a:prstGeom>
          <a:noFill/>
        </p:spPr>
        <p:txBody>
          <a:bodyPr wrap="none" rtlCol="0">
            <a:spAutoFit/>
          </a:bodyPr>
          <a:lstStyle/>
          <a:p>
            <a:r>
              <a:rPr lang="en-US" dirty="0" smtClean="0">
                <a:solidFill>
                  <a:srgbClr val="FF6600"/>
                </a:solidFill>
              </a:rPr>
              <a:t>…-GATC-ATCA-TCAG-CAGC-AGCA</a:t>
            </a:r>
            <a:endParaRPr lang="en-US" dirty="0">
              <a:solidFill>
                <a:srgbClr val="FF6600"/>
              </a:solidFill>
            </a:endParaRPr>
          </a:p>
        </p:txBody>
      </p:sp>
      <p:sp>
        <p:nvSpPr>
          <p:cNvPr id="12" name="TextBox 11"/>
          <p:cNvSpPr txBox="1"/>
          <p:nvPr/>
        </p:nvSpPr>
        <p:spPr>
          <a:xfrm>
            <a:off x="4233383" y="3912161"/>
            <a:ext cx="2569934" cy="369332"/>
          </a:xfrm>
          <a:prstGeom prst="rect">
            <a:avLst/>
          </a:prstGeom>
          <a:noFill/>
        </p:spPr>
        <p:txBody>
          <a:bodyPr wrap="none" rtlCol="0">
            <a:spAutoFit/>
          </a:bodyPr>
          <a:lstStyle/>
          <a:p>
            <a:r>
              <a:rPr lang="en-US" dirty="0" smtClean="0">
                <a:solidFill>
                  <a:srgbClr val="0000FF"/>
                </a:solidFill>
              </a:rPr>
              <a:t>AGCA-GCAG-CAGG-AGGT</a:t>
            </a:r>
            <a:endParaRPr lang="en-US" dirty="0">
              <a:solidFill>
                <a:srgbClr val="0000FF"/>
              </a:solidFill>
            </a:endParaRPr>
          </a:p>
        </p:txBody>
      </p:sp>
      <p:sp>
        <p:nvSpPr>
          <p:cNvPr id="13" name="TextBox 12"/>
          <p:cNvSpPr txBox="1"/>
          <p:nvPr/>
        </p:nvSpPr>
        <p:spPr>
          <a:xfrm>
            <a:off x="4677607" y="4693410"/>
            <a:ext cx="3415306" cy="369332"/>
          </a:xfrm>
          <a:prstGeom prst="rect">
            <a:avLst/>
          </a:prstGeom>
          <a:noFill/>
        </p:spPr>
        <p:txBody>
          <a:bodyPr wrap="none" rtlCol="0">
            <a:spAutoFit/>
          </a:bodyPr>
          <a:lstStyle/>
          <a:p>
            <a:r>
              <a:rPr lang="en-US" dirty="0" smtClean="0">
                <a:solidFill>
                  <a:srgbClr val="008000"/>
                </a:solidFill>
              </a:rPr>
              <a:t>CCAG-CAGA-AGAC-GACG-ACGT-….</a:t>
            </a:r>
            <a:endParaRPr lang="en-US" dirty="0">
              <a:solidFill>
                <a:srgbClr val="008000"/>
              </a:solidFill>
            </a:endParaRPr>
          </a:p>
        </p:txBody>
      </p:sp>
      <p:sp>
        <p:nvSpPr>
          <p:cNvPr id="14" name="Rectangle 13"/>
          <p:cNvSpPr/>
          <p:nvPr/>
        </p:nvSpPr>
        <p:spPr>
          <a:xfrm>
            <a:off x="2858428" y="4407638"/>
            <a:ext cx="2515983" cy="369332"/>
          </a:xfrm>
          <a:prstGeom prst="rect">
            <a:avLst/>
          </a:prstGeom>
        </p:spPr>
        <p:txBody>
          <a:bodyPr wrap="none">
            <a:spAutoFit/>
          </a:bodyPr>
          <a:lstStyle/>
          <a:p>
            <a:r>
              <a:rPr lang="en-US" dirty="0">
                <a:solidFill>
                  <a:srgbClr val="0000FF"/>
                </a:solidFill>
              </a:rPr>
              <a:t>-GGTC-GTCC-TCCA-CCAG</a:t>
            </a:r>
          </a:p>
        </p:txBody>
      </p:sp>
      <p:sp>
        <p:nvSpPr>
          <p:cNvPr id="16" name="Freeform 15"/>
          <p:cNvSpPr/>
          <p:nvPr/>
        </p:nvSpPr>
        <p:spPr>
          <a:xfrm>
            <a:off x="2623238" y="4094317"/>
            <a:ext cx="4394850" cy="535044"/>
          </a:xfrm>
          <a:custGeom>
            <a:avLst/>
            <a:gdLst>
              <a:gd name="connsiteX0" fmla="*/ 4077071 w 4394850"/>
              <a:gd name="connsiteY0" fmla="*/ 0 h 535044"/>
              <a:gd name="connsiteX1" fmla="*/ 4394542 w 4394850"/>
              <a:gd name="connsiteY1" fmla="*/ 83557 h 535044"/>
              <a:gd name="connsiteX2" fmla="*/ 4026944 w 4394850"/>
              <a:gd name="connsiteY2" fmla="*/ 183826 h 535044"/>
              <a:gd name="connsiteX3" fmla="*/ 3158076 w 4394850"/>
              <a:gd name="connsiteY3" fmla="*/ 267384 h 535044"/>
              <a:gd name="connsiteX4" fmla="*/ 1470467 w 4394850"/>
              <a:gd name="connsiteY4" fmla="*/ 267384 h 535044"/>
              <a:gd name="connsiteX5" fmla="*/ 334255 w 4394850"/>
              <a:gd name="connsiteY5" fmla="*/ 300807 h 535044"/>
              <a:gd name="connsiteX6" fmla="*/ 75 w 4394850"/>
              <a:gd name="connsiteY6" fmla="*/ 501346 h 535044"/>
              <a:gd name="connsiteX7" fmla="*/ 300837 w 4394850"/>
              <a:gd name="connsiteY7" fmla="*/ 534769 h 53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4850" h="535044">
                <a:moveTo>
                  <a:pt x="4077071" y="0"/>
                </a:moveTo>
                <a:cubicBezTo>
                  <a:pt x="4239983" y="26459"/>
                  <a:pt x="4402896" y="52919"/>
                  <a:pt x="4394542" y="83557"/>
                </a:cubicBezTo>
                <a:cubicBezTo>
                  <a:pt x="4386188" y="114195"/>
                  <a:pt x="4233022" y="153188"/>
                  <a:pt x="4026944" y="183826"/>
                </a:cubicBezTo>
                <a:cubicBezTo>
                  <a:pt x="3820866" y="214464"/>
                  <a:pt x="3584156" y="253458"/>
                  <a:pt x="3158076" y="267384"/>
                </a:cubicBezTo>
                <a:cubicBezTo>
                  <a:pt x="2731996" y="281310"/>
                  <a:pt x="1941104" y="261814"/>
                  <a:pt x="1470467" y="267384"/>
                </a:cubicBezTo>
                <a:cubicBezTo>
                  <a:pt x="999830" y="272955"/>
                  <a:pt x="579320" y="261813"/>
                  <a:pt x="334255" y="300807"/>
                </a:cubicBezTo>
                <a:cubicBezTo>
                  <a:pt x="89190" y="339801"/>
                  <a:pt x="5645" y="462352"/>
                  <a:pt x="75" y="501346"/>
                </a:cubicBezTo>
                <a:cubicBezTo>
                  <a:pt x="-5495" y="540340"/>
                  <a:pt x="300837" y="534769"/>
                  <a:pt x="300837" y="534769"/>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7820" y="3780526"/>
            <a:ext cx="2020730" cy="923330"/>
          </a:xfrm>
          <a:prstGeom prst="rect">
            <a:avLst/>
          </a:prstGeom>
          <a:noFill/>
        </p:spPr>
        <p:txBody>
          <a:bodyPr wrap="none" rtlCol="0">
            <a:spAutoFit/>
          </a:bodyPr>
          <a:lstStyle/>
          <a:p>
            <a:pPr algn="ctr"/>
            <a:r>
              <a:rPr lang="en-US" dirty="0" smtClean="0"/>
              <a:t>De </a:t>
            </a:r>
            <a:r>
              <a:rPr lang="en-US" dirty="0" err="1" smtClean="0"/>
              <a:t>Bruijn</a:t>
            </a:r>
            <a:r>
              <a:rPr lang="en-US" dirty="0" smtClean="0"/>
              <a:t> </a:t>
            </a:r>
          </a:p>
          <a:p>
            <a:pPr algn="ctr"/>
            <a:r>
              <a:rPr lang="en-US" dirty="0" smtClean="0"/>
              <a:t>Graph Construction</a:t>
            </a:r>
          </a:p>
          <a:p>
            <a:pPr algn="ctr"/>
            <a:r>
              <a:rPr lang="en-US" dirty="0" smtClean="0"/>
              <a:t>(K=4)</a:t>
            </a:r>
            <a:endParaRPr lang="en-US" dirty="0"/>
          </a:p>
        </p:txBody>
      </p:sp>
      <p:sp>
        <p:nvSpPr>
          <p:cNvPr id="21" name="Rectangle 20"/>
          <p:cNvSpPr/>
          <p:nvPr/>
        </p:nvSpPr>
        <p:spPr>
          <a:xfrm>
            <a:off x="4284699" y="3609677"/>
            <a:ext cx="611683" cy="6718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723007" y="4459266"/>
            <a:ext cx="611683" cy="6718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85069" y="1520740"/>
            <a:ext cx="789023" cy="369332"/>
          </a:xfrm>
          <a:prstGeom prst="rect">
            <a:avLst/>
          </a:prstGeom>
          <a:noFill/>
        </p:spPr>
        <p:txBody>
          <a:bodyPr wrap="none" rtlCol="0">
            <a:spAutoFit/>
          </a:bodyPr>
          <a:lstStyle/>
          <a:p>
            <a:r>
              <a:rPr lang="en-US" dirty="0" smtClean="0"/>
              <a:t>Target</a:t>
            </a:r>
            <a:endParaRPr lang="en-US" dirty="0"/>
          </a:p>
        </p:txBody>
      </p:sp>
      <p:sp>
        <p:nvSpPr>
          <p:cNvPr id="24" name="TextBox 23"/>
          <p:cNvSpPr txBox="1"/>
          <p:nvPr/>
        </p:nvSpPr>
        <p:spPr>
          <a:xfrm>
            <a:off x="685069" y="2356310"/>
            <a:ext cx="748923" cy="369332"/>
          </a:xfrm>
          <a:prstGeom prst="rect">
            <a:avLst/>
          </a:prstGeom>
          <a:noFill/>
        </p:spPr>
        <p:txBody>
          <a:bodyPr wrap="none" rtlCol="0">
            <a:spAutoFit/>
          </a:bodyPr>
          <a:lstStyle/>
          <a:p>
            <a:r>
              <a:rPr lang="en-US" dirty="0"/>
              <a:t>R</a:t>
            </a:r>
            <a:r>
              <a:rPr lang="en-US" dirty="0" smtClean="0"/>
              <a:t>eads</a:t>
            </a:r>
            <a:endParaRPr lang="en-US" dirty="0"/>
          </a:p>
        </p:txBody>
      </p:sp>
    </p:spTree>
    <p:extLst>
      <p:ext uri="{BB962C8B-B14F-4D97-AF65-F5344CB8AC3E}">
        <p14:creationId xmlns:p14="http://schemas.microsoft.com/office/powerpoint/2010/main" val="37936939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
            <a:ext cx="8229600" cy="1143000"/>
          </a:xfrm>
        </p:spPr>
        <p:txBody>
          <a:bodyPr>
            <a:noAutofit/>
          </a:bodyPr>
          <a:lstStyle/>
          <a:p>
            <a:r>
              <a:rPr lang="en-US" sz="3200" dirty="0" smtClean="0"/>
              <a:t>Short Read Assembly Using de </a:t>
            </a:r>
            <a:r>
              <a:rPr lang="en-US" sz="3200" dirty="0" err="1" smtClean="0"/>
              <a:t>Bruijn</a:t>
            </a:r>
            <a:r>
              <a:rPr lang="en-US" sz="3200" dirty="0" smtClean="0"/>
              <a:t> Graphs</a:t>
            </a:r>
            <a:endParaRPr lang="en-US" sz="3200" dirty="0"/>
          </a:p>
        </p:txBody>
      </p:sp>
      <p:sp>
        <p:nvSpPr>
          <p:cNvPr id="6" name="TextBox 5"/>
          <p:cNvSpPr txBox="1"/>
          <p:nvPr/>
        </p:nvSpPr>
        <p:spPr>
          <a:xfrm>
            <a:off x="2957493" y="1487316"/>
            <a:ext cx="3230910" cy="369332"/>
          </a:xfrm>
          <a:prstGeom prst="rect">
            <a:avLst/>
          </a:prstGeom>
          <a:noFill/>
        </p:spPr>
        <p:txBody>
          <a:bodyPr wrap="none" rtlCol="0">
            <a:spAutoFit/>
          </a:bodyPr>
          <a:lstStyle/>
          <a:p>
            <a:r>
              <a:rPr lang="en-US" dirty="0" smtClean="0"/>
              <a:t>….GATCAGCAGGTCCAGACGT……</a:t>
            </a:r>
            <a:endParaRPr lang="en-US" dirty="0"/>
          </a:p>
        </p:txBody>
      </p:sp>
      <p:sp>
        <p:nvSpPr>
          <p:cNvPr id="8" name="TextBox 7"/>
          <p:cNvSpPr txBox="1"/>
          <p:nvPr/>
        </p:nvSpPr>
        <p:spPr>
          <a:xfrm rot="21185567">
            <a:off x="2612698" y="2104794"/>
            <a:ext cx="1452892" cy="369332"/>
          </a:xfrm>
          <a:prstGeom prst="rect">
            <a:avLst/>
          </a:prstGeom>
          <a:noFill/>
        </p:spPr>
        <p:txBody>
          <a:bodyPr wrap="none" rtlCol="0">
            <a:spAutoFit/>
          </a:bodyPr>
          <a:lstStyle/>
          <a:p>
            <a:r>
              <a:rPr lang="en-US" dirty="0" smtClean="0">
                <a:solidFill>
                  <a:srgbClr val="FF6600"/>
                </a:solidFill>
              </a:rPr>
              <a:t>….GATCAGCA</a:t>
            </a:r>
            <a:endParaRPr lang="en-US" dirty="0">
              <a:solidFill>
                <a:srgbClr val="FF6600"/>
              </a:solidFill>
            </a:endParaRPr>
          </a:p>
        </p:txBody>
      </p:sp>
      <p:sp>
        <p:nvSpPr>
          <p:cNvPr id="9" name="TextBox 8"/>
          <p:cNvSpPr txBox="1"/>
          <p:nvPr/>
        </p:nvSpPr>
        <p:spPr>
          <a:xfrm rot="1143444">
            <a:off x="4860158" y="2365101"/>
            <a:ext cx="1649573" cy="369332"/>
          </a:xfrm>
          <a:prstGeom prst="rect">
            <a:avLst/>
          </a:prstGeom>
          <a:noFill/>
        </p:spPr>
        <p:txBody>
          <a:bodyPr wrap="none" rtlCol="0">
            <a:spAutoFit/>
          </a:bodyPr>
          <a:lstStyle/>
          <a:p>
            <a:r>
              <a:rPr lang="en-US" dirty="0" smtClean="0">
                <a:solidFill>
                  <a:srgbClr val="0000FF"/>
                </a:solidFill>
              </a:rPr>
              <a:t>AGCAGGTCCAG</a:t>
            </a:r>
            <a:endParaRPr lang="en-US" dirty="0">
              <a:solidFill>
                <a:srgbClr val="0000FF"/>
              </a:solidFill>
            </a:endParaRPr>
          </a:p>
        </p:txBody>
      </p:sp>
      <p:sp>
        <p:nvSpPr>
          <p:cNvPr id="10" name="TextBox 9"/>
          <p:cNvSpPr txBox="1"/>
          <p:nvPr/>
        </p:nvSpPr>
        <p:spPr>
          <a:xfrm>
            <a:off x="3436495" y="2549766"/>
            <a:ext cx="1558953" cy="369332"/>
          </a:xfrm>
          <a:prstGeom prst="rect">
            <a:avLst/>
          </a:prstGeom>
          <a:noFill/>
        </p:spPr>
        <p:txBody>
          <a:bodyPr wrap="none" rtlCol="0">
            <a:spAutoFit/>
          </a:bodyPr>
          <a:lstStyle/>
          <a:p>
            <a:r>
              <a:rPr lang="en-US" dirty="0" smtClean="0">
                <a:solidFill>
                  <a:srgbClr val="008000"/>
                </a:solidFill>
              </a:rPr>
              <a:t>CCAGACGT……</a:t>
            </a:r>
            <a:endParaRPr lang="en-US" dirty="0">
              <a:solidFill>
                <a:srgbClr val="008000"/>
              </a:solidFill>
            </a:endParaRPr>
          </a:p>
        </p:txBody>
      </p:sp>
      <p:sp>
        <p:nvSpPr>
          <p:cNvPr id="11" name="TextBox 10"/>
          <p:cNvSpPr txBox="1"/>
          <p:nvPr/>
        </p:nvSpPr>
        <p:spPr>
          <a:xfrm>
            <a:off x="1687609" y="3609677"/>
            <a:ext cx="3290760" cy="369332"/>
          </a:xfrm>
          <a:prstGeom prst="rect">
            <a:avLst/>
          </a:prstGeom>
          <a:noFill/>
        </p:spPr>
        <p:txBody>
          <a:bodyPr wrap="none" rtlCol="0">
            <a:spAutoFit/>
          </a:bodyPr>
          <a:lstStyle/>
          <a:p>
            <a:r>
              <a:rPr lang="en-US" dirty="0" smtClean="0">
                <a:solidFill>
                  <a:srgbClr val="FF6600"/>
                </a:solidFill>
              </a:rPr>
              <a:t>…-GATC-ATCA-TCAG-CAGC-AGCA</a:t>
            </a:r>
            <a:endParaRPr lang="en-US" dirty="0">
              <a:solidFill>
                <a:srgbClr val="FF6600"/>
              </a:solidFill>
            </a:endParaRPr>
          </a:p>
        </p:txBody>
      </p:sp>
      <p:sp>
        <p:nvSpPr>
          <p:cNvPr id="12" name="TextBox 11"/>
          <p:cNvSpPr txBox="1"/>
          <p:nvPr/>
        </p:nvSpPr>
        <p:spPr>
          <a:xfrm>
            <a:off x="4233383" y="3912161"/>
            <a:ext cx="2569934" cy="369332"/>
          </a:xfrm>
          <a:prstGeom prst="rect">
            <a:avLst/>
          </a:prstGeom>
          <a:noFill/>
        </p:spPr>
        <p:txBody>
          <a:bodyPr wrap="none" rtlCol="0">
            <a:spAutoFit/>
          </a:bodyPr>
          <a:lstStyle/>
          <a:p>
            <a:r>
              <a:rPr lang="en-US" dirty="0" smtClean="0">
                <a:solidFill>
                  <a:srgbClr val="0000FF"/>
                </a:solidFill>
              </a:rPr>
              <a:t>AGCA-GCAG-CAGG-AGGT</a:t>
            </a:r>
            <a:endParaRPr lang="en-US" dirty="0">
              <a:solidFill>
                <a:srgbClr val="0000FF"/>
              </a:solidFill>
            </a:endParaRPr>
          </a:p>
        </p:txBody>
      </p:sp>
      <p:sp>
        <p:nvSpPr>
          <p:cNvPr id="13" name="TextBox 12"/>
          <p:cNvSpPr txBox="1"/>
          <p:nvPr/>
        </p:nvSpPr>
        <p:spPr>
          <a:xfrm>
            <a:off x="4677607" y="4693410"/>
            <a:ext cx="3415306" cy="369332"/>
          </a:xfrm>
          <a:prstGeom prst="rect">
            <a:avLst/>
          </a:prstGeom>
          <a:noFill/>
        </p:spPr>
        <p:txBody>
          <a:bodyPr wrap="none" rtlCol="0">
            <a:spAutoFit/>
          </a:bodyPr>
          <a:lstStyle/>
          <a:p>
            <a:r>
              <a:rPr lang="en-US" dirty="0" smtClean="0">
                <a:solidFill>
                  <a:srgbClr val="008000"/>
                </a:solidFill>
              </a:rPr>
              <a:t>CCAG-CAGA-AGAC-GACG-ACGT-….</a:t>
            </a:r>
            <a:endParaRPr lang="en-US" dirty="0">
              <a:solidFill>
                <a:srgbClr val="008000"/>
              </a:solidFill>
            </a:endParaRPr>
          </a:p>
        </p:txBody>
      </p:sp>
      <p:sp>
        <p:nvSpPr>
          <p:cNvPr id="14" name="Rectangle 13"/>
          <p:cNvSpPr/>
          <p:nvPr/>
        </p:nvSpPr>
        <p:spPr>
          <a:xfrm>
            <a:off x="2858428" y="4407638"/>
            <a:ext cx="2515983" cy="369332"/>
          </a:xfrm>
          <a:prstGeom prst="rect">
            <a:avLst/>
          </a:prstGeom>
        </p:spPr>
        <p:txBody>
          <a:bodyPr wrap="none">
            <a:spAutoFit/>
          </a:bodyPr>
          <a:lstStyle/>
          <a:p>
            <a:r>
              <a:rPr lang="en-US" dirty="0">
                <a:solidFill>
                  <a:srgbClr val="0000FF"/>
                </a:solidFill>
              </a:rPr>
              <a:t>-GGTC-GTCC-TCCA-CCAG</a:t>
            </a:r>
          </a:p>
        </p:txBody>
      </p:sp>
      <p:sp>
        <p:nvSpPr>
          <p:cNvPr id="16" name="Freeform 15"/>
          <p:cNvSpPr/>
          <p:nvPr/>
        </p:nvSpPr>
        <p:spPr>
          <a:xfrm>
            <a:off x="2623238" y="4094317"/>
            <a:ext cx="4394850" cy="535044"/>
          </a:xfrm>
          <a:custGeom>
            <a:avLst/>
            <a:gdLst>
              <a:gd name="connsiteX0" fmla="*/ 4077071 w 4394850"/>
              <a:gd name="connsiteY0" fmla="*/ 0 h 535044"/>
              <a:gd name="connsiteX1" fmla="*/ 4394542 w 4394850"/>
              <a:gd name="connsiteY1" fmla="*/ 83557 h 535044"/>
              <a:gd name="connsiteX2" fmla="*/ 4026944 w 4394850"/>
              <a:gd name="connsiteY2" fmla="*/ 183826 h 535044"/>
              <a:gd name="connsiteX3" fmla="*/ 3158076 w 4394850"/>
              <a:gd name="connsiteY3" fmla="*/ 267384 h 535044"/>
              <a:gd name="connsiteX4" fmla="*/ 1470467 w 4394850"/>
              <a:gd name="connsiteY4" fmla="*/ 267384 h 535044"/>
              <a:gd name="connsiteX5" fmla="*/ 334255 w 4394850"/>
              <a:gd name="connsiteY5" fmla="*/ 300807 h 535044"/>
              <a:gd name="connsiteX6" fmla="*/ 75 w 4394850"/>
              <a:gd name="connsiteY6" fmla="*/ 501346 h 535044"/>
              <a:gd name="connsiteX7" fmla="*/ 300837 w 4394850"/>
              <a:gd name="connsiteY7" fmla="*/ 534769 h 53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4850" h="535044">
                <a:moveTo>
                  <a:pt x="4077071" y="0"/>
                </a:moveTo>
                <a:cubicBezTo>
                  <a:pt x="4239983" y="26459"/>
                  <a:pt x="4402896" y="52919"/>
                  <a:pt x="4394542" y="83557"/>
                </a:cubicBezTo>
                <a:cubicBezTo>
                  <a:pt x="4386188" y="114195"/>
                  <a:pt x="4233022" y="153188"/>
                  <a:pt x="4026944" y="183826"/>
                </a:cubicBezTo>
                <a:cubicBezTo>
                  <a:pt x="3820866" y="214464"/>
                  <a:pt x="3584156" y="253458"/>
                  <a:pt x="3158076" y="267384"/>
                </a:cubicBezTo>
                <a:cubicBezTo>
                  <a:pt x="2731996" y="281310"/>
                  <a:pt x="1941104" y="261814"/>
                  <a:pt x="1470467" y="267384"/>
                </a:cubicBezTo>
                <a:cubicBezTo>
                  <a:pt x="999830" y="272955"/>
                  <a:pt x="579320" y="261813"/>
                  <a:pt x="334255" y="300807"/>
                </a:cubicBezTo>
                <a:cubicBezTo>
                  <a:pt x="89190" y="339801"/>
                  <a:pt x="5645" y="462352"/>
                  <a:pt x="75" y="501346"/>
                </a:cubicBezTo>
                <a:cubicBezTo>
                  <a:pt x="-5495" y="540340"/>
                  <a:pt x="300837" y="534769"/>
                  <a:pt x="300837" y="534769"/>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7820" y="3780526"/>
            <a:ext cx="2020730" cy="923330"/>
          </a:xfrm>
          <a:prstGeom prst="rect">
            <a:avLst/>
          </a:prstGeom>
          <a:noFill/>
        </p:spPr>
        <p:txBody>
          <a:bodyPr wrap="none" rtlCol="0">
            <a:spAutoFit/>
          </a:bodyPr>
          <a:lstStyle/>
          <a:p>
            <a:pPr algn="ctr"/>
            <a:r>
              <a:rPr lang="en-US" dirty="0" smtClean="0"/>
              <a:t>De </a:t>
            </a:r>
            <a:r>
              <a:rPr lang="en-US" dirty="0" err="1" smtClean="0"/>
              <a:t>Bruijn</a:t>
            </a:r>
            <a:r>
              <a:rPr lang="en-US" dirty="0" smtClean="0"/>
              <a:t> </a:t>
            </a:r>
          </a:p>
          <a:p>
            <a:pPr algn="ctr"/>
            <a:r>
              <a:rPr lang="en-US" dirty="0" smtClean="0"/>
              <a:t>Graph Construction</a:t>
            </a:r>
          </a:p>
          <a:p>
            <a:pPr algn="ctr"/>
            <a:r>
              <a:rPr lang="en-US" dirty="0" smtClean="0"/>
              <a:t>(K=4)</a:t>
            </a:r>
            <a:endParaRPr lang="en-US" dirty="0"/>
          </a:p>
        </p:txBody>
      </p:sp>
      <p:sp>
        <p:nvSpPr>
          <p:cNvPr id="18" name="TextBox 17"/>
          <p:cNvSpPr txBox="1"/>
          <p:nvPr/>
        </p:nvSpPr>
        <p:spPr>
          <a:xfrm>
            <a:off x="151365" y="5648493"/>
            <a:ext cx="2568281" cy="646331"/>
          </a:xfrm>
          <a:prstGeom prst="rect">
            <a:avLst/>
          </a:prstGeom>
          <a:noFill/>
        </p:spPr>
        <p:txBody>
          <a:bodyPr wrap="none" rtlCol="0">
            <a:spAutoFit/>
          </a:bodyPr>
          <a:lstStyle/>
          <a:p>
            <a:r>
              <a:rPr lang="en-US" dirty="0" smtClean="0"/>
              <a:t>Sequence Reconstruction</a:t>
            </a:r>
          </a:p>
          <a:p>
            <a:r>
              <a:rPr lang="en-US" dirty="0" smtClean="0"/>
              <a:t>By Path Traversal</a:t>
            </a:r>
            <a:endParaRPr lang="en-US" dirty="0"/>
          </a:p>
        </p:txBody>
      </p:sp>
      <p:sp>
        <p:nvSpPr>
          <p:cNvPr id="19" name="TextBox 18"/>
          <p:cNvSpPr txBox="1"/>
          <p:nvPr/>
        </p:nvSpPr>
        <p:spPr>
          <a:xfrm>
            <a:off x="3054428" y="5800894"/>
            <a:ext cx="3274642" cy="369332"/>
          </a:xfrm>
          <a:prstGeom prst="rect">
            <a:avLst/>
          </a:prstGeom>
          <a:noFill/>
        </p:spPr>
        <p:txBody>
          <a:bodyPr wrap="none" rtlCol="0">
            <a:spAutoFit/>
          </a:bodyPr>
          <a:lstStyle/>
          <a:p>
            <a:r>
              <a:rPr lang="en-US" b="1" dirty="0" smtClean="0">
                <a:solidFill>
                  <a:srgbClr val="660066"/>
                </a:solidFill>
              </a:rPr>
              <a:t>….GATCAGCAGGTCCAGACGT……</a:t>
            </a:r>
            <a:endParaRPr lang="en-US" b="1" dirty="0">
              <a:solidFill>
                <a:srgbClr val="660066"/>
              </a:solidFill>
            </a:endParaRPr>
          </a:p>
        </p:txBody>
      </p:sp>
      <p:sp>
        <p:nvSpPr>
          <p:cNvPr id="20" name="Freeform 19"/>
          <p:cNvSpPr/>
          <p:nvPr/>
        </p:nvSpPr>
        <p:spPr>
          <a:xfrm>
            <a:off x="1888117" y="3615337"/>
            <a:ext cx="6065367" cy="1156067"/>
          </a:xfrm>
          <a:custGeom>
            <a:avLst/>
            <a:gdLst>
              <a:gd name="connsiteX0" fmla="*/ 0 w 6065367"/>
              <a:gd name="connsiteY0" fmla="*/ 27769 h 1156067"/>
              <a:gd name="connsiteX1" fmla="*/ 4444594 w 6065367"/>
              <a:gd name="connsiteY1" fmla="*/ 44480 h 1156067"/>
              <a:gd name="connsiteX2" fmla="*/ 5346880 w 6065367"/>
              <a:gd name="connsiteY2" fmla="*/ 445557 h 1156067"/>
              <a:gd name="connsiteX3" fmla="*/ 3575726 w 6065367"/>
              <a:gd name="connsiteY3" fmla="*/ 646096 h 1156067"/>
              <a:gd name="connsiteX4" fmla="*/ 952413 w 6065367"/>
              <a:gd name="connsiteY4" fmla="*/ 662807 h 1156067"/>
              <a:gd name="connsiteX5" fmla="*/ 802032 w 6065367"/>
              <a:gd name="connsiteY5" fmla="*/ 1130731 h 1156067"/>
              <a:gd name="connsiteX6" fmla="*/ 6065367 w 6065367"/>
              <a:gd name="connsiteY6" fmla="*/ 1097308 h 1156067"/>
              <a:gd name="connsiteX7" fmla="*/ 6065367 w 6065367"/>
              <a:gd name="connsiteY7" fmla="*/ 1097308 h 115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5367" h="1156067">
                <a:moveTo>
                  <a:pt x="0" y="27769"/>
                </a:moveTo>
                <a:cubicBezTo>
                  <a:pt x="1776723" y="1309"/>
                  <a:pt x="3553447" y="-25151"/>
                  <a:pt x="4444594" y="44480"/>
                </a:cubicBezTo>
                <a:cubicBezTo>
                  <a:pt x="5335741" y="114111"/>
                  <a:pt x="5491691" y="345288"/>
                  <a:pt x="5346880" y="445557"/>
                </a:cubicBezTo>
                <a:cubicBezTo>
                  <a:pt x="5202069" y="545826"/>
                  <a:pt x="4308137" y="609888"/>
                  <a:pt x="3575726" y="646096"/>
                </a:cubicBezTo>
                <a:cubicBezTo>
                  <a:pt x="2843315" y="682304"/>
                  <a:pt x="1414695" y="582035"/>
                  <a:pt x="952413" y="662807"/>
                </a:cubicBezTo>
                <a:cubicBezTo>
                  <a:pt x="490131" y="743579"/>
                  <a:pt x="-50127" y="1058314"/>
                  <a:pt x="802032" y="1130731"/>
                </a:cubicBezTo>
                <a:cubicBezTo>
                  <a:pt x="1654191" y="1203148"/>
                  <a:pt x="6065367" y="1097308"/>
                  <a:pt x="6065367" y="1097308"/>
                </a:cubicBezTo>
                <a:lnTo>
                  <a:pt x="6065367" y="1097308"/>
                </a:lnTo>
              </a:path>
            </a:pathLst>
          </a:custGeom>
          <a:ln w="57150" cmpd="sng">
            <a:solidFill>
              <a:srgbClr val="660066"/>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685069" y="1520740"/>
            <a:ext cx="789023" cy="369332"/>
          </a:xfrm>
          <a:prstGeom prst="rect">
            <a:avLst/>
          </a:prstGeom>
          <a:noFill/>
        </p:spPr>
        <p:txBody>
          <a:bodyPr wrap="none" rtlCol="0">
            <a:spAutoFit/>
          </a:bodyPr>
          <a:lstStyle/>
          <a:p>
            <a:r>
              <a:rPr lang="en-US" dirty="0" smtClean="0"/>
              <a:t>Target</a:t>
            </a:r>
            <a:endParaRPr lang="en-US" dirty="0"/>
          </a:p>
        </p:txBody>
      </p:sp>
      <p:sp>
        <p:nvSpPr>
          <p:cNvPr id="22" name="TextBox 21"/>
          <p:cNvSpPr txBox="1"/>
          <p:nvPr/>
        </p:nvSpPr>
        <p:spPr>
          <a:xfrm>
            <a:off x="685069" y="2356310"/>
            <a:ext cx="748923" cy="369332"/>
          </a:xfrm>
          <a:prstGeom prst="rect">
            <a:avLst/>
          </a:prstGeom>
          <a:noFill/>
        </p:spPr>
        <p:txBody>
          <a:bodyPr wrap="none" rtlCol="0">
            <a:spAutoFit/>
          </a:bodyPr>
          <a:lstStyle/>
          <a:p>
            <a:r>
              <a:rPr lang="en-US" dirty="0"/>
              <a:t>R</a:t>
            </a:r>
            <a:r>
              <a:rPr lang="en-US" dirty="0" smtClean="0"/>
              <a:t>eads</a:t>
            </a:r>
            <a:endParaRPr lang="en-US" dirty="0"/>
          </a:p>
        </p:txBody>
      </p:sp>
    </p:spTree>
    <p:extLst>
      <p:ext uri="{BB962C8B-B14F-4D97-AF65-F5344CB8AC3E}">
        <p14:creationId xmlns:p14="http://schemas.microsoft.com/office/powerpoint/2010/main" val="24575363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9886"/>
            <a:ext cx="8229600" cy="1143000"/>
          </a:xfrm>
        </p:spPr>
        <p:txBody>
          <a:bodyPr>
            <a:noAutofit/>
          </a:bodyPr>
          <a:lstStyle/>
          <a:p>
            <a:r>
              <a:rPr lang="en-US" sz="2800" b="1" dirty="0" smtClean="0"/>
              <a:t>Contrasting Genome and </a:t>
            </a:r>
            <a:r>
              <a:rPr lang="en-US" sz="2800" b="1" dirty="0" err="1" smtClean="0"/>
              <a:t>Transcriptome</a:t>
            </a:r>
            <a:r>
              <a:rPr lang="en-US" sz="2800" b="1" dirty="0" smtClean="0"/>
              <a:t> Assembly</a:t>
            </a:r>
            <a:endParaRPr lang="en-US" sz="2800" b="1" dirty="0"/>
          </a:p>
        </p:txBody>
      </p:sp>
      <p:sp>
        <p:nvSpPr>
          <p:cNvPr id="4" name="TextBox 3"/>
          <p:cNvSpPr txBox="1"/>
          <p:nvPr/>
        </p:nvSpPr>
        <p:spPr>
          <a:xfrm>
            <a:off x="521197" y="2321808"/>
            <a:ext cx="2565125" cy="461665"/>
          </a:xfrm>
          <a:prstGeom prst="rect">
            <a:avLst/>
          </a:prstGeom>
          <a:noFill/>
        </p:spPr>
        <p:txBody>
          <a:bodyPr wrap="none" rtlCol="0">
            <a:spAutoFit/>
          </a:bodyPr>
          <a:lstStyle/>
          <a:p>
            <a:r>
              <a:rPr lang="en-US" sz="2400" b="1" u="sng" dirty="0" smtClean="0"/>
              <a:t>Genome Assembly</a:t>
            </a:r>
            <a:endParaRPr lang="en-US" sz="2400" b="1" u="sng" dirty="0"/>
          </a:p>
        </p:txBody>
      </p:sp>
      <p:sp>
        <p:nvSpPr>
          <p:cNvPr id="5" name="TextBox 4"/>
          <p:cNvSpPr txBox="1"/>
          <p:nvPr/>
        </p:nvSpPr>
        <p:spPr>
          <a:xfrm>
            <a:off x="4435701" y="2296152"/>
            <a:ext cx="3336220" cy="461665"/>
          </a:xfrm>
          <a:prstGeom prst="rect">
            <a:avLst/>
          </a:prstGeom>
          <a:noFill/>
        </p:spPr>
        <p:txBody>
          <a:bodyPr wrap="none" rtlCol="0">
            <a:spAutoFit/>
          </a:bodyPr>
          <a:lstStyle/>
          <a:p>
            <a:r>
              <a:rPr lang="en-US" sz="2400" b="1" u="sng" dirty="0" err="1" smtClean="0"/>
              <a:t>Transcriptome</a:t>
            </a:r>
            <a:r>
              <a:rPr lang="en-US" sz="2400" b="1" u="sng" dirty="0" smtClean="0"/>
              <a:t> Assembly</a:t>
            </a:r>
            <a:endParaRPr lang="en-US" sz="2400" b="1" u="sng" dirty="0"/>
          </a:p>
        </p:txBody>
      </p:sp>
      <p:sp>
        <p:nvSpPr>
          <p:cNvPr id="6" name="TextBox 5"/>
          <p:cNvSpPr txBox="1"/>
          <p:nvPr/>
        </p:nvSpPr>
        <p:spPr>
          <a:xfrm>
            <a:off x="423371" y="2886226"/>
            <a:ext cx="2787943" cy="1015663"/>
          </a:xfrm>
          <a:prstGeom prst="rect">
            <a:avLst/>
          </a:prstGeom>
          <a:noFill/>
        </p:spPr>
        <p:txBody>
          <a:bodyPr wrap="none" rtlCol="0">
            <a:spAutoFit/>
          </a:bodyPr>
          <a:lstStyle/>
          <a:p>
            <a:pPr marL="285750" indent="-285750">
              <a:buFont typeface="Arial"/>
              <a:buChar char="•"/>
            </a:pPr>
            <a:r>
              <a:rPr lang="en-US" sz="2000" dirty="0" smtClean="0"/>
              <a:t>Uniform coverage</a:t>
            </a:r>
          </a:p>
          <a:p>
            <a:pPr marL="285750" indent="-285750">
              <a:buFont typeface="Arial"/>
              <a:buChar char="•"/>
            </a:pPr>
            <a:r>
              <a:rPr lang="en-US" sz="2000" dirty="0" smtClean="0"/>
              <a:t>Single </a:t>
            </a:r>
            <a:r>
              <a:rPr lang="en-US" sz="2000" dirty="0" err="1" smtClean="0"/>
              <a:t>contig</a:t>
            </a:r>
            <a:r>
              <a:rPr lang="en-US" sz="2000" dirty="0" smtClean="0"/>
              <a:t> per locus</a:t>
            </a:r>
          </a:p>
          <a:p>
            <a:pPr marL="285750" indent="-285750">
              <a:buFont typeface="Arial"/>
              <a:buChar char="•"/>
            </a:pPr>
            <a:r>
              <a:rPr lang="en-US" sz="2000" dirty="0" smtClean="0"/>
              <a:t>Double-stranded</a:t>
            </a:r>
            <a:endParaRPr lang="en-US" sz="2000" dirty="0"/>
          </a:p>
        </p:txBody>
      </p:sp>
      <p:sp>
        <p:nvSpPr>
          <p:cNvPr id="7" name="TextBox 6"/>
          <p:cNvSpPr txBox="1"/>
          <p:nvPr/>
        </p:nvSpPr>
        <p:spPr>
          <a:xfrm>
            <a:off x="3846805" y="2886225"/>
            <a:ext cx="4724370" cy="1015663"/>
          </a:xfrm>
          <a:prstGeom prst="rect">
            <a:avLst/>
          </a:prstGeom>
          <a:noFill/>
        </p:spPr>
        <p:txBody>
          <a:bodyPr wrap="none" rtlCol="0">
            <a:spAutoFit/>
          </a:bodyPr>
          <a:lstStyle/>
          <a:p>
            <a:pPr marL="285750" indent="-285750">
              <a:buFont typeface="Arial"/>
              <a:buChar char="•"/>
            </a:pPr>
            <a:r>
              <a:rPr lang="en-US" sz="2000" dirty="0" smtClean="0"/>
              <a:t>Exponentially distributed coverage levels</a:t>
            </a:r>
          </a:p>
          <a:p>
            <a:pPr marL="285750" indent="-285750">
              <a:buFont typeface="Arial"/>
              <a:buChar char="•"/>
            </a:pPr>
            <a:r>
              <a:rPr lang="en-US" sz="2000" dirty="0" smtClean="0"/>
              <a:t>Multiple </a:t>
            </a:r>
            <a:r>
              <a:rPr lang="en-US" sz="2000" dirty="0" err="1" smtClean="0"/>
              <a:t>contigs</a:t>
            </a:r>
            <a:r>
              <a:rPr lang="en-US" sz="2000" dirty="0" smtClean="0"/>
              <a:t> per locus (alt splicing)</a:t>
            </a:r>
          </a:p>
          <a:p>
            <a:pPr marL="285750" indent="-285750">
              <a:buFont typeface="Arial"/>
              <a:buChar char="•"/>
            </a:pPr>
            <a:r>
              <a:rPr lang="en-US" sz="2000" dirty="0" smtClean="0"/>
              <a:t>Strand-specific</a:t>
            </a:r>
            <a:endParaRPr lang="en-US" sz="2000" dirty="0"/>
          </a:p>
        </p:txBody>
      </p:sp>
      <p:cxnSp>
        <p:nvCxnSpPr>
          <p:cNvPr id="12" name="Straight Connector 11"/>
          <p:cNvCxnSpPr/>
          <p:nvPr/>
        </p:nvCxnSpPr>
        <p:spPr>
          <a:xfrm>
            <a:off x="3335588" y="2321808"/>
            <a:ext cx="12829" cy="386113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pic>
        <p:nvPicPr>
          <p:cNvPr id="15" name="Picture 14" descr="TrinitySimpleLogo.jpg"/>
          <p:cNvPicPr>
            <a:picLocks noChangeAspect="1"/>
          </p:cNvPicPr>
          <p:nvPr/>
        </p:nvPicPr>
        <p:blipFill>
          <a:blip r:embed="rId3"/>
          <a:stretch>
            <a:fillRect/>
          </a:stretch>
        </p:blipFill>
        <p:spPr>
          <a:xfrm>
            <a:off x="3846805" y="4181647"/>
            <a:ext cx="4529601" cy="899005"/>
          </a:xfrm>
          <a:prstGeom prst="rect">
            <a:avLst/>
          </a:prstGeom>
        </p:spPr>
      </p:pic>
    </p:spTree>
    <p:extLst>
      <p:ext uri="{BB962C8B-B14F-4D97-AF65-F5344CB8AC3E}">
        <p14:creationId xmlns:p14="http://schemas.microsoft.com/office/powerpoint/2010/main" val="3246917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Trinity Aggregates Isolated Transcript Graphs</a:t>
            </a:r>
            <a:endParaRPr lang="en-US" sz="3200" dirty="0"/>
          </a:p>
        </p:txBody>
      </p:sp>
      <p:sp>
        <p:nvSpPr>
          <p:cNvPr id="4" name="Freeform 3"/>
          <p:cNvSpPr/>
          <p:nvPr/>
        </p:nvSpPr>
        <p:spPr>
          <a:xfrm>
            <a:off x="461445" y="2862935"/>
            <a:ext cx="3134700" cy="3015820"/>
          </a:xfrm>
          <a:custGeom>
            <a:avLst/>
            <a:gdLst>
              <a:gd name="connsiteX0" fmla="*/ 1553839 w 3134700"/>
              <a:gd name="connsiteY0" fmla="*/ 3015820 h 3015820"/>
              <a:gd name="connsiteX1" fmla="*/ 1621397 w 3134700"/>
              <a:gd name="connsiteY1" fmla="*/ 3002310 h 3015820"/>
              <a:gd name="connsiteX2" fmla="*/ 1702467 w 3134700"/>
              <a:gd name="connsiteY2" fmla="*/ 2934760 h 3015820"/>
              <a:gd name="connsiteX3" fmla="*/ 1756513 w 3134700"/>
              <a:gd name="connsiteY3" fmla="*/ 2907741 h 3015820"/>
              <a:gd name="connsiteX4" fmla="*/ 1810560 w 3134700"/>
              <a:gd name="connsiteY4" fmla="*/ 2840191 h 3015820"/>
              <a:gd name="connsiteX5" fmla="*/ 1878118 w 3134700"/>
              <a:gd name="connsiteY5" fmla="*/ 2799661 h 3015820"/>
              <a:gd name="connsiteX6" fmla="*/ 1945676 w 3134700"/>
              <a:gd name="connsiteY6" fmla="*/ 2745621 h 3015820"/>
              <a:gd name="connsiteX7" fmla="*/ 1986211 w 3134700"/>
              <a:gd name="connsiteY7" fmla="*/ 2718601 h 3015820"/>
              <a:gd name="connsiteX8" fmla="*/ 2013234 w 3134700"/>
              <a:gd name="connsiteY8" fmla="*/ 2678071 h 3015820"/>
              <a:gd name="connsiteX9" fmla="*/ 1972699 w 3134700"/>
              <a:gd name="connsiteY9" fmla="*/ 2610521 h 3015820"/>
              <a:gd name="connsiteX10" fmla="*/ 1959188 w 3134700"/>
              <a:gd name="connsiteY10" fmla="*/ 2569991 h 3015820"/>
              <a:gd name="connsiteX11" fmla="*/ 1932164 w 3134700"/>
              <a:gd name="connsiteY11" fmla="*/ 2542971 h 3015820"/>
              <a:gd name="connsiteX12" fmla="*/ 1878118 w 3134700"/>
              <a:gd name="connsiteY12" fmla="*/ 2461911 h 3015820"/>
              <a:gd name="connsiteX13" fmla="*/ 1810560 w 3134700"/>
              <a:gd name="connsiteY13" fmla="*/ 2353832 h 3015820"/>
              <a:gd name="connsiteX14" fmla="*/ 1770025 w 3134700"/>
              <a:gd name="connsiteY14" fmla="*/ 2326812 h 3015820"/>
              <a:gd name="connsiteX15" fmla="*/ 1702467 w 3134700"/>
              <a:gd name="connsiteY15" fmla="*/ 2232242 h 3015820"/>
              <a:gd name="connsiteX16" fmla="*/ 1675443 w 3134700"/>
              <a:gd name="connsiteY16" fmla="*/ 2191712 h 3015820"/>
              <a:gd name="connsiteX17" fmla="*/ 1634908 w 3134700"/>
              <a:gd name="connsiteY17" fmla="*/ 2124162 h 3015820"/>
              <a:gd name="connsiteX18" fmla="*/ 1607885 w 3134700"/>
              <a:gd name="connsiteY18" fmla="*/ 2056612 h 3015820"/>
              <a:gd name="connsiteX19" fmla="*/ 1540327 w 3134700"/>
              <a:gd name="connsiteY19" fmla="*/ 1962042 h 3015820"/>
              <a:gd name="connsiteX20" fmla="*/ 1499792 w 3134700"/>
              <a:gd name="connsiteY20" fmla="*/ 1853963 h 3015820"/>
              <a:gd name="connsiteX21" fmla="*/ 1526815 w 3134700"/>
              <a:gd name="connsiteY21" fmla="*/ 1435153 h 3015820"/>
              <a:gd name="connsiteX22" fmla="*/ 1540327 w 3134700"/>
              <a:gd name="connsiteY22" fmla="*/ 1394624 h 3015820"/>
              <a:gd name="connsiteX23" fmla="*/ 1621397 w 3134700"/>
              <a:gd name="connsiteY23" fmla="*/ 1259524 h 3015820"/>
              <a:gd name="connsiteX24" fmla="*/ 1634908 w 3134700"/>
              <a:gd name="connsiteY24" fmla="*/ 1205484 h 3015820"/>
              <a:gd name="connsiteX25" fmla="*/ 1702467 w 3134700"/>
              <a:gd name="connsiteY25" fmla="*/ 1097404 h 3015820"/>
              <a:gd name="connsiteX26" fmla="*/ 1743001 w 3134700"/>
              <a:gd name="connsiteY26" fmla="*/ 1016344 h 3015820"/>
              <a:gd name="connsiteX27" fmla="*/ 1783536 w 3134700"/>
              <a:gd name="connsiteY27" fmla="*/ 1002834 h 3015820"/>
              <a:gd name="connsiteX28" fmla="*/ 1878118 w 3134700"/>
              <a:gd name="connsiteY28" fmla="*/ 881245 h 3015820"/>
              <a:gd name="connsiteX29" fmla="*/ 1918653 w 3134700"/>
              <a:gd name="connsiteY29" fmla="*/ 854225 h 3015820"/>
              <a:gd name="connsiteX30" fmla="*/ 1864606 w 3134700"/>
              <a:gd name="connsiteY30" fmla="*/ 611045 h 3015820"/>
              <a:gd name="connsiteX31" fmla="*/ 1824071 w 3134700"/>
              <a:gd name="connsiteY31" fmla="*/ 584025 h 3015820"/>
              <a:gd name="connsiteX32" fmla="*/ 1715978 w 3134700"/>
              <a:gd name="connsiteY32" fmla="*/ 557005 h 3015820"/>
              <a:gd name="connsiteX33" fmla="*/ 1675443 w 3134700"/>
              <a:gd name="connsiteY33" fmla="*/ 543495 h 3015820"/>
              <a:gd name="connsiteX34" fmla="*/ 1607885 w 3134700"/>
              <a:gd name="connsiteY34" fmla="*/ 475945 h 3015820"/>
              <a:gd name="connsiteX35" fmla="*/ 1594373 w 3134700"/>
              <a:gd name="connsiteY35" fmla="*/ 435416 h 3015820"/>
              <a:gd name="connsiteX36" fmla="*/ 1553839 w 3134700"/>
              <a:gd name="connsiteY36" fmla="*/ 394886 h 3015820"/>
              <a:gd name="connsiteX37" fmla="*/ 1418722 w 3134700"/>
              <a:gd name="connsiteY37" fmla="*/ 408396 h 3015820"/>
              <a:gd name="connsiteX38" fmla="*/ 1391699 w 3134700"/>
              <a:gd name="connsiteY38" fmla="*/ 448925 h 3015820"/>
              <a:gd name="connsiteX39" fmla="*/ 1364676 w 3134700"/>
              <a:gd name="connsiteY39" fmla="*/ 557005 h 3015820"/>
              <a:gd name="connsiteX40" fmla="*/ 1391699 w 3134700"/>
              <a:gd name="connsiteY40" fmla="*/ 746145 h 3015820"/>
              <a:gd name="connsiteX41" fmla="*/ 1472769 w 3134700"/>
              <a:gd name="connsiteY41" fmla="*/ 800185 h 3015820"/>
              <a:gd name="connsiteX42" fmla="*/ 1567350 w 3134700"/>
              <a:gd name="connsiteY42" fmla="*/ 894755 h 3015820"/>
              <a:gd name="connsiteX43" fmla="*/ 1648420 w 3134700"/>
              <a:gd name="connsiteY43" fmla="*/ 948794 h 3015820"/>
              <a:gd name="connsiteX44" fmla="*/ 1743001 w 3134700"/>
              <a:gd name="connsiteY44" fmla="*/ 1043364 h 3015820"/>
              <a:gd name="connsiteX45" fmla="*/ 1810560 w 3134700"/>
              <a:gd name="connsiteY45" fmla="*/ 1137934 h 3015820"/>
              <a:gd name="connsiteX46" fmla="*/ 1878118 w 3134700"/>
              <a:gd name="connsiteY46" fmla="*/ 1205484 h 3015820"/>
              <a:gd name="connsiteX47" fmla="*/ 1905141 w 3134700"/>
              <a:gd name="connsiteY47" fmla="*/ 1246014 h 3015820"/>
              <a:gd name="connsiteX48" fmla="*/ 1999723 w 3134700"/>
              <a:gd name="connsiteY48" fmla="*/ 1327074 h 3015820"/>
              <a:gd name="connsiteX49" fmla="*/ 2094304 w 3134700"/>
              <a:gd name="connsiteY49" fmla="*/ 1502703 h 3015820"/>
              <a:gd name="connsiteX50" fmla="*/ 2121327 w 3134700"/>
              <a:gd name="connsiteY50" fmla="*/ 1597273 h 3015820"/>
              <a:gd name="connsiteX51" fmla="*/ 2148351 w 3134700"/>
              <a:gd name="connsiteY51" fmla="*/ 1705353 h 3015820"/>
              <a:gd name="connsiteX52" fmla="*/ 2188885 w 3134700"/>
              <a:gd name="connsiteY52" fmla="*/ 1840453 h 3015820"/>
              <a:gd name="connsiteX53" fmla="*/ 2202397 w 3134700"/>
              <a:gd name="connsiteY53" fmla="*/ 1948532 h 3015820"/>
              <a:gd name="connsiteX54" fmla="*/ 2229420 w 3134700"/>
              <a:gd name="connsiteY54" fmla="*/ 2029592 h 3015820"/>
              <a:gd name="connsiteX55" fmla="*/ 2242932 w 3134700"/>
              <a:gd name="connsiteY55" fmla="*/ 2110652 h 3015820"/>
              <a:gd name="connsiteX56" fmla="*/ 2229420 w 3134700"/>
              <a:gd name="connsiteY56" fmla="*/ 2286282 h 3015820"/>
              <a:gd name="connsiteX57" fmla="*/ 2094304 w 3134700"/>
              <a:gd name="connsiteY57" fmla="*/ 2353832 h 3015820"/>
              <a:gd name="connsiteX58" fmla="*/ 1499792 w 3134700"/>
              <a:gd name="connsiteY58" fmla="*/ 2367342 h 3015820"/>
              <a:gd name="connsiteX59" fmla="*/ 1337652 w 3134700"/>
              <a:gd name="connsiteY59" fmla="*/ 2394362 h 3015820"/>
              <a:gd name="connsiteX60" fmla="*/ 1216048 w 3134700"/>
              <a:gd name="connsiteY60" fmla="*/ 2421382 h 3015820"/>
              <a:gd name="connsiteX61" fmla="*/ 1134978 w 3134700"/>
              <a:gd name="connsiteY61" fmla="*/ 2434891 h 3015820"/>
              <a:gd name="connsiteX62" fmla="*/ 972838 w 3134700"/>
              <a:gd name="connsiteY62" fmla="*/ 2448401 h 3015820"/>
              <a:gd name="connsiteX63" fmla="*/ 918792 w 3134700"/>
              <a:gd name="connsiteY63" fmla="*/ 2461911 h 3015820"/>
              <a:gd name="connsiteX64" fmla="*/ 878257 w 3134700"/>
              <a:gd name="connsiteY64" fmla="*/ 2475421 h 3015820"/>
              <a:gd name="connsiteX65" fmla="*/ 770164 w 3134700"/>
              <a:gd name="connsiteY65" fmla="*/ 2394362 h 3015820"/>
              <a:gd name="connsiteX66" fmla="*/ 756652 w 3134700"/>
              <a:gd name="connsiteY66" fmla="*/ 2313302 h 3015820"/>
              <a:gd name="connsiteX67" fmla="*/ 824210 w 3134700"/>
              <a:gd name="connsiteY67" fmla="*/ 2002572 h 3015820"/>
              <a:gd name="connsiteX68" fmla="*/ 878257 w 3134700"/>
              <a:gd name="connsiteY68" fmla="*/ 1948532 h 3015820"/>
              <a:gd name="connsiteX69" fmla="*/ 959327 w 3134700"/>
              <a:gd name="connsiteY69" fmla="*/ 1880983 h 3015820"/>
              <a:gd name="connsiteX70" fmla="*/ 1053908 w 3134700"/>
              <a:gd name="connsiteY70" fmla="*/ 1826943 h 3015820"/>
              <a:gd name="connsiteX71" fmla="*/ 1134978 w 3134700"/>
              <a:gd name="connsiteY71" fmla="*/ 1745883 h 3015820"/>
              <a:gd name="connsiteX72" fmla="*/ 1310629 w 3134700"/>
              <a:gd name="connsiteY72" fmla="*/ 1678333 h 3015820"/>
              <a:gd name="connsiteX73" fmla="*/ 1810560 w 3134700"/>
              <a:gd name="connsiteY73" fmla="*/ 1705353 h 3015820"/>
              <a:gd name="connsiteX74" fmla="*/ 2026746 w 3134700"/>
              <a:gd name="connsiteY74" fmla="*/ 1732373 h 3015820"/>
              <a:gd name="connsiteX75" fmla="*/ 2391560 w 3134700"/>
              <a:gd name="connsiteY75" fmla="*/ 1678333 h 3015820"/>
              <a:gd name="connsiteX76" fmla="*/ 2445607 w 3134700"/>
              <a:gd name="connsiteY76" fmla="*/ 1624293 h 3015820"/>
              <a:gd name="connsiteX77" fmla="*/ 2499653 w 3134700"/>
              <a:gd name="connsiteY77" fmla="*/ 1475683 h 3015820"/>
              <a:gd name="connsiteX78" fmla="*/ 2513165 w 3134700"/>
              <a:gd name="connsiteY78" fmla="*/ 1354094 h 3015820"/>
              <a:gd name="connsiteX79" fmla="*/ 2499653 w 3134700"/>
              <a:gd name="connsiteY79" fmla="*/ 867735 h 3015820"/>
              <a:gd name="connsiteX80" fmla="*/ 2459118 w 3134700"/>
              <a:gd name="connsiteY80" fmla="*/ 786675 h 3015820"/>
              <a:gd name="connsiteX81" fmla="*/ 2378048 w 3134700"/>
              <a:gd name="connsiteY81" fmla="*/ 665085 h 3015820"/>
              <a:gd name="connsiteX82" fmla="*/ 2283467 w 3134700"/>
              <a:gd name="connsiteY82" fmla="*/ 597535 h 3015820"/>
              <a:gd name="connsiteX83" fmla="*/ 1905141 w 3134700"/>
              <a:gd name="connsiteY83" fmla="*/ 624555 h 3015820"/>
              <a:gd name="connsiteX84" fmla="*/ 1729490 w 3134700"/>
              <a:gd name="connsiteY84" fmla="*/ 705615 h 3015820"/>
              <a:gd name="connsiteX85" fmla="*/ 1675443 w 3134700"/>
              <a:gd name="connsiteY85" fmla="*/ 732635 h 3015820"/>
              <a:gd name="connsiteX86" fmla="*/ 1580862 w 3134700"/>
              <a:gd name="connsiteY86" fmla="*/ 813695 h 3015820"/>
              <a:gd name="connsiteX87" fmla="*/ 1526815 w 3134700"/>
              <a:gd name="connsiteY87" fmla="*/ 854225 h 3015820"/>
              <a:gd name="connsiteX88" fmla="*/ 1486280 w 3134700"/>
              <a:gd name="connsiteY88" fmla="*/ 894755 h 3015820"/>
              <a:gd name="connsiteX89" fmla="*/ 1445745 w 3134700"/>
              <a:gd name="connsiteY89" fmla="*/ 921775 h 3015820"/>
              <a:gd name="connsiteX90" fmla="*/ 1216048 w 3134700"/>
              <a:gd name="connsiteY90" fmla="*/ 1097404 h 3015820"/>
              <a:gd name="connsiteX91" fmla="*/ 1094443 w 3134700"/>
              <a:gd name="connsiteY91" fmla="*/ 1151444 h 3015820"/>
              <a:gd name="connsiteX92" fmla="*/ 1040396 w 3134700"/>
              <a:gd name="connsiteY92" fmla="*/ 1178464 h 3015820"/>
              <a:gd name="connsiteX93" fmla="*/ 1337652 w 3134700"/>
              <a:gd name="connsiteY93" fmla="*/ 1218994 h 3015820"/>
              <a:gd name="connsiteX94" fmla="*/ 1634908 w 3134700"/>
              <a:gd name="connsiteY94" fmla="*/ 1273034 h 3015820"/>
              <a:gd name="connsiteX95" fmla="*/ 1824071 w 3134700"/>
              <a:gd name="connsiteY95" fmla="*/ 1300054 h 3015820"/>
              <a:gd name="connsiteX96" fmla="*/ 1932164 w 3134700"/>
              <a:gd name="connsiteY96" fmla="*/ 1340584 h 3015820"/>
              <a:gd name="connsiteX97" fmla="*/ 2188885 w 3134700"/>
              <a:gd name="connsiteY97" fmla="*/ 1408134 h 3015820"/>
              <a:gd name="connsiteX98" fmla="*/ 2283467 w 3134700"/>
              <a:gd name="connsiteY98" fmla="*/ 1462173 h 3015820"/>
              <a:gd name="connsiteX99" fmla="*/ 2405072 w 3134700"/>
              <a:gd name="connsiteY99" fmla="*/ 1556743 h 3015820"/>
              <a:gd name="connsiteX100" fmla="*/ 2445607 w 3134700"/>
              <a:gd name="connsiteY100" fmla="*/ 1678333 h 3015820"/>
              <a:gd name="connsiteX101" fmla="*/ 2432095 w 3134700"/>
              <a:gd name="connsiteY101" fmla="*/ 1813433 h 3015820"/>
              <a:gd name="connsiteX102" fmla="*/ 2351025 w 3134700"/>
              <a:gd name="connsiteY102" fmla="*/ 1867473 h 3015820"/>
              <a:gd name="connsiteX103" fmla="*/ 2242932 w 3134700"/>
              <a:gd name="connsiteY103" fmla="*/ 1880983 h 3015820"/>
              <a:gd name="connsiteX104" fmla="*/ 2040257 w 3134700"/>
              <a:gd name="connsiteY104" fmla="*/ 1894493 h 3015820"/>
              <a:gd name="connsiteX105" fmla="*/ 770164 w 3134700"/>
              <a:gd name="connsiteY105" fmla="*/ 1908003 h 3015820"/>
              <a:gd name="connsiteX106" fmla="*/ 986350 w 3134700"/>
              <a:gd name="connsiteY106" fmla="*/ 2029592 h 3015820"/>
              <a:gd name="connsiteX107" fmla="*/ 1162001 w 3134700"/>
              <a:gd name="connsiteY107" fmla="*/ 2178202 h 3015820"/>
              <a:gd name="connsiteX108" fmla="*/ 1256583 w 3134700"/>
              <a:gd name="connsiteY108" fmla="*/ 2245752 h 3015820"/>
              <a:gd name="connsiteX109" fmla="*/ 1405211 w 3134700"/>
              <a:gd name="connsiteY109" fmla="*/ 2380852 h 3015820"/>
              <a:gd name="connsiteX110" fmla="*/ 1675443 w 3134700"/>
              <a:gd name="connsiteY110" fmla="*/ 2542971 h 3015820"/>
              <a:gd name="connsiteX111" fmla="*/ 2013234 w 3134700"/>
              <a:gd name="connsiteY111" fmla="*/ 2772641 h 3015820"/>
              <a:gd name="connsiteX112" fmla="*/ 2013234 w 3134700"/>
              <a:gd name="connsiteY112" fmla="*/ 2299792 h 3015820"/>
              <a:gd name="connsiteX113" fmla="*/ 1824071 w 3134700"/>
              <a:gd name="connsiteY113" fmla="*/ 1705353 h 3015820"/>
              <a:gd name="connsiteX114" fmla="*/ 1567350 w 3134700"/>
              <a:gd name="connsiteY114" fmla="*/ 1043364 h 3015820"/>
              <a:gd name="connsiteX115" fmla="*/ 1513304 w 3134700"/>
              <a:gd name="connsiteY115" fmla="*/ 921775 h 3015820"/>
              <a:gd name="connsiteX116" fmla="*/ 1459257 w 3134700"/>
              <a:gd name="connsiteY116" fmla="*/ 786675 h 3015820"/>
              <a:gd name="connsiteX117" fmla="*/ 1418722 w 3134700"/>
              <a:gd name="connsiteY117" fmla="*/ 746145 h 3015820"/>
              <a:gd name="connsiteX118" fmla="*/ 1391699 w 3134700"/>
              <a:gd name="connsiteY118" fmla="*/ 705615 h 3015820"/>
              <a:gd name="connsiteX119" fmla="*/ 1337652 w 3134700"/>
              <a:gd name="connsiteY119" fmla="*/ 638065 h 3015820"/>
              <a:gd name="connsiteX120" fmla="*/ 1310629 w 3134700"/>
              <a:gd name="connsiteY120" fmla="*/ 570515 h 3015820"/>
              <a:gd name="connsiteX121" fmla="*/ 1283606 w 3134700"/>
              <a:gd name="connsiteY121" fmla="*/ 489455 h 3015820"/>
              <a:gd name="connsiteX122" fmla="*/ 1297117 w 3134700"/>
              <a:gd name="connsiteY122" fmla="*/ 448925 h 3015820"/>
              <a:gd name="connsiteX123" fmla="*/ 1513304 w 3134700"/>
              <a:gd name="connsiteY123" fmla="*/ 448925 h 3015820"/>
              <a:gd name="connsiteX124" fmla="*/ 1891629 w 3134700"/>
              <a:gd name="connsiteY124" fmla="*/ 881245 h 3015820"/>
              <a:gd name="connsiteX125" fmla="*/ 2053769 w 3134700"/>
              <a:gd name="connsiteY125" fmla="*/ 1137934 h 3015820"/>
              <a:gd name="connsiteX126" fmla="*/ 2175374 w 3134700"/>
              <a:gd name="connsiteY126" fmla="*/ 1286544 h 3015820"/>
              <a:gd name="connsiteX127" fmla="*/ 2351025 w 3134700"/>
              <a:gd name="connsiteY127" fmla="*/ 1529723 h 3015820"/>
              <a:gd name="connsiteX128" fmla="*/ 2459118 w 3134700"/>
              <a:gd name="connsiteY128" fmla="*/ 1624293 h 3015820"/>
              <a:gd name="connsiteX129" fmla="*/ 2553700 w 3134700"/>
              <a:gd name="connsiteY129" fmla="*/ 1732373 h 3015820"/>
              <a:gd name="connsiteX130" fmla="*/ 2675304 w 3134700"/>
              <a:gd name="connsiteY130" fmla="*/ 1867473 h 3015820"/>
              <a:gd name="connsiteX131" fmla="*/ 2729351 w 3134700"/>
              <a:gd name="connsiteY131" fmla="*/ 1880983 h 3015820"/>
              <a:gd name="connsiteX132" fmla="*/ 2796909 w 3134700"/>
              <a:gd name="connsiteY132" fmla="*/ 1867473 h 3015820"/>
              <a:gd name="connsiteX133" fmla="*/ 2837444 w 3134700"/>
              <a:gd name="connsiteY133" fmla="*/ 1759393 h 3015820"/>
              <a:gd name="connsiteX134" fmla="*/ 2769886 w 3134700"/>
              <a:gd name="connsiteY134" fmla="*/ 1489193 h 3015820"/>
              <a:gd name="connsiteX135" fmla="*/ 2594235 w 3134700"/>
              <a:gd name="connsiteY135" fmla="*/ 1205484 h 3015820"/>
              <a:gd name="connsiteX136" fmla="*/ 2364537 w 3134700"/>
              <a:gd name="connsiteY136" fmla="*/ 962304 h 3015820"/>
              <a:gd name="connsiteX137" fmla="*/ 2296979 w 3134700"/>
              <a:gd name="connsiteY137" fmla="*/ 948794 h 3015820"/>
              <a:gd name="connsiteX138" fmla="*/ 2215909 w 3134700"/>
              <a:gd name="connsiteY138" fmla="*/ 908265 h 3015820"/>
              <a:gd name="connsiteX139" fmla="*/ 1715978 w 3134700"/>
              <a:gd name="connsiteY139" fmla="*/ 935285 h 3015820"/>
              <a:gd name="connsiteX140" fmla="*/ 1580862 w 3134700"/>
              <a:gd name="connsiteY140" fmla="*/ 1016344 h 3015820"/>
              <a:gd name="connsiteX141" fmla="*/ 1270094 w 3134700"/>
              <a:gd name="connsiteY141" fmla="*/ 1300054 h 3015820"/>
              <a:gd name="connsiteX142" fmla="*/ 1189024 w 3134700"/>
              <a:gd name="connsiteY142" fmla="*/ 1408134 h 3015820"/>
              <a:gd name="connsiteX143" fmla="*/ 1107955 w 3134700"/>
              <a:gd name="connsiteY143" fmla="*/ 1502703 h 3015820"/>
              <a:gd name="connsiteX144" fmla="*/ 1040396 w 3134700"/>
              <a:gd name="connsiteY144" fmla="*/ 1637803 h 3015820"/>
              <a:gd name="connsiteX145" fmla="*/ 1026885 w 3134700"/>
              <a:gd name="connsiteY145" fmla="*/ 1718863 h 3015820"/>
              <a:gd name="connsiteX146" fmla="*/ 1013373 w 3134700"/>
              <a:gd name="connsiteY146" fmla="*/ 1759393 h 3015820"/>
              <a:gd name="connsiteX147" fmla="*/ 972838 w 3134700"/>
              <a:gd name="connsiteY147" fmla="*/ 1880983 h 3015820"/>
              <a:gd name="connsiteX148" fmla="*/ 959327 w 3134700"/>
              <a:gd name="connsiteY148" fmla="*/ 1962042 h 3015820"/>
              <a:gd name="connsiteX149" fmla="*/ 932303 w 3134700"/>
              <a:gd name="connsiteY149" fmla="*/ 2029592 h 3015820"/>
              <a:gd name="connsiteX150" fmla="*/ 918792 w 3134700"/>
              <a:gd name="connsiteY150" fmla="*/ 2164692 h 3015820"/>
              <a:gd name="connsiteX151" fmla="*/ 999861 w 3134700"/>
              <a:gd name="connsiteY151" fmla="*/ 2367342 h 3015820"/>
              <a:gd name="connsiteX152" fmla="*/ 1080931 w 3134700"/>
              <a:gd name="connsiteY152" fmla="*/ 2380852 h 3015820"/>
              <a:gd name="connsiteX153" fmla="*/ 1216048 w 3134700"/>
              <a:gd name="connsiteY153" fmla="*/ 2394362 h 3015820"/>
              <a:gd name="connsiteX154" fmla="*/ 1851095 w 3134700"/>
              <a:gd name="connsiteY154" fmla="*/ 2448401 h 3015820"/>
              <a:gd name="connsiteX155" fmla="*/ 1986211 w 3134700"/>
              <a:gd name="connsiteY155" fmla="*/ 2529461 h 3015820"/>
              <a:gd name="connsiteX156" fmla="*/ 2053769 w 3134700"/>
              <a:gd name="connsiteY156" fmla="*/ 2542971 h 3015820"/>
              <a:gd name="connsiteX157" fmla="*/ 2229420 w 3134700"/>
              <a:gd name="connsiteY157" fmla="*/ 2583501 h 3015820"/>
              <a:gd name="connsiteX158" fmla="*/ 2364537 w 3134700"/>
              <a:gd name="connsiteY158" fmla="*/ 2651051 h 3015820"/>
              <a:gd name="connsiteX159" fmla="*/ 2418583 w 3134700"/>
              <a:gd name="connsiteY159" fmla="*/ 2718601 h 3015820"/>
              <a:gd name="connsiteX160" fmla="*/ 2472630 w 3134700"/>
              <a:gd name="connsiteY160" fmla="*/ 2772641 h 3015820"/>
              <a:gd name="connsiteX161" fmla="*/ 2513165 w 3134700"/>
              <a:gd name="connsiteY161" fmla="*/ 2867211 h 3015820"/>
              <a:gd name="connsiteX162" fmla="*/ 2499653 w 3134700"/>
              <a:gd name="connsiteY162" fmla="*/ 2759131 h 3015820"/>
              <a:gd name="connsiteX163" fmla="*/ 2405072 w 3134700"/>
              <a:gd name="connsiteY163" fmla="*/ 2597011 h 3015820"/>
              <a:gd name="connsiteX164" fmla="*/ 2364537 w 3134700"/>
              <a:gd name="connsiteY164" fmla="*/ 2488931 h 3015820"/>
              <a:gd name="connsiteX165" fmla="*/ 2175374 w 3134700"/>
              <a:gd name="connsiteY165" fmla="*/ 1962042 h 3015820"/>
              <a:gd name="connsiteX166" fmla="*/ 1864606 w 3134700"/>
              <a:gd name="connsiteY166" fmla="*/ 1502703 h 3015820"/>
              <a:gd name="connsiteX167" fmla="*/ 1216048 w 3134700"/>
              <a:gd name="connsiteY167" fmla="*/ 800185 h 3015820"/>
              <a:gd name="connsiteX168" fmla="*/ 1067420 w 3134700"/>
              <a:gd name="connsiteY168" fmla="*/ 719125 h 3015820"/>
              <a:gd name="connsiteX169" fmla="*/ 810699 w 3134700"/>
              <a:gd name="connsiteY169" fmla="*/ 746145 h 3015820"/>
              <a:gd name="connsiteX170" fmla="*/ 675582 w 3134700"/>
              <a:gd name="connsiteY170" fmla="*/ 827205 h 3015820"/>
              <a:gd name="connsiteX171" fmla="*/ 256721 w 3134700"/>
              <a:gd name="connsiteY171" fmla="*/ 1191974 h 3015820"/>
              <a:gd name="connsiteX172" fmla="*/ 121605 w 3134700"/>
              <a:gd name="connsiteY172" fmla="*/ 1300054 h 3015820"/>
              <a:gd name="connsiteX173" fmla="*/ 13512 w 3134700"/>
              <a:gd name="connsiteY173" fmla="*/ 1435153 h 3015820"/>
              <a:gd name="connsiteX174" fmla="*/ 0 w 3134700"/>
              <a:gd name="connsiteY174" fmla="*/ 1475683 h 3015820"/>
              <a:gd name="connsiteX175" fmla="*/ 13512 w 3134700"/>
              <a:gd name="connsiteY175" fmla="*/ 1556743 h 3015820"/>
              <a:gd name="connsiteX176" fmla="*/ 54047 w 3134700"/>
              <a:gd name="connsiteY176" fmla="*/ 1570253 h 3015820"/>
              <a:gd name="connsiteX177" fmla="*/ 135117 w 3134700"/>
              <a:gd name="connsiteY177" fmla="*/ 1583763 h 3015820"/>
              <a:gd name="connsiteX178" fmla="*/ 1324141 w 3134700"/>
              <a:gd name="connsiteY178" fmla="*/ 1570253 h 3015820"/>
              <a:gd name="connsiteX179" fmla="*/ 1472769 w 3134700"/>
              <a:gd name="connsiteY179" fmla="*/ 1462173 h 3015820"/>
              <a:gd name="connsiteX180" fmla="*/ 1553839 w 3134700"/>
              <a:gd name="connsiteY180" fmla="*/ 1340584 h 3015820"/>
              <a:gd name="connsiteX181" fmla="*/ 1648420 w 3134700"/>
              <a:gd name="connsiteY181" fmla="*/ 1002834 h 3015820"/>
              <a:gd name="connsiteX182" fmla="*/ 1688955 w 3134700"/>
              <a:gd name="connsiteY182" fmla="*/ 611045 h 3015820"/>
              <a:gd name="connsiteX183" fmla="*/ 1702467 w 3134700"/>
              <a:gd name="connsiteY183" fmla="*/ 435416 h 3015820"/>
              <a:gd name="connsiteX184" fmla="*/ 1729490 w 3134700"/>
              <a:gd name="connsiteY184" fmla="*/ 313826 h 3015820"/>
              <a:gd name="connsiteX185" fmla="*/ 1743001 w 3134700"/>
              <a:gd name="connsiteY185" fmla="*/ 219256 h 3015820"/>
              <a:gd name="connsiteX186" fmla="*/ 1770025 w 3134700"/>
              <a:gd name="connsiteY186" fmla="*/ 70646 h 3015820"/>
              <a:gd name="connsiteX187" fmla="*/ 1783536 w 3134700"/>
              <a:gd name="connsiteY187" fmla="*/ 30116 h 3015820"/>
              <a:gd name="connsiteX188" fmla="*/ 1634908 w 3134700"/>
              <a:gd name="connsiteY188" fmla="*/ 84156 h 3015820"/>
              <a:gd name="connsiteX189" fmla="*/ 1256583 w 3134700"/>
              <a:gd name="connsiteY189" fmla="*/ 435416 h 3015820"/>
              <a:gd name="connsiteX190" fmla="*/ 972838 w 3134700"/>
              <a:gd name="connsiteY190" fmla="*/ 786675 h 3015820"/>
              <a:gd name="connsiteX191" fmla="*/ 729629 w 3134700"/>
              <a:gd name="connsiteY191" fmla="*/ 1097404 h 3015820"/>
              <a:gd name="connsiteX192" fmla="*/ 526954 w 3134700"/>
              <a:gd name="connsiteY192" fmla="*/ 1435153 h 3015820"/>
              <a:gd name="connsiteX193" fmla="*/ 459396 w 3134700"/>
              <a:gd name="connsiteY193" fmla="*/ 1556743 h 3015820"/>
              <a:gd name="connsiteX194" fmla="*/ 391838 w 3134700"/>
              <a:gd name="connsiteY194" fmla="*/ 1732373 h 3015820"/>
              <a:gd name="connsiteX195" fmla="*/ 324280 w 3134700"/>
              <a:gd name="connsiteY195" fmla="*/ 1948532 h 3015820"/>
              <a:gd name="connsiteX196" fmla="*/ 310768 w 3134700"/>
              <a:gd name="connsiteY196" fmla="*/ 2016082 h 3015820"/>
              <a:gd name="connsiteX197" fmla="*/ 324280 w 3134700"/>
              <a:gd name="connsiteY197" fmla="*/ 2097142 h 3015820"/>
              <a:gd name="connsiteX198" fmla="*/ 445884 w 3134700"/>
              <a:gd name="connsiteY198" fmla="*/ 2137672 h 3015820"/>
              <a:gd name="connsiteX199" fmla="*/ 770164 w 3134700"/>
              <a:gd name="connsiteY199" fmla="*/ 2178202 h 3015820"/>
              <a:gd name="connsiteX200" fmla="*/ 1567350 w 3134700"/>
              <a:gd name="connsiteY200" fmla="*/ 2205222 h 3015820"/>
              <a:gd name="connsiteX201" fmla="*/ 1743001 w 3134700"/>
              <a:gd name="connsiteY201" fmla="*/ 2232242 h 3015820"/>
              <a:gd name="connsiteX202" fmla="*/ 1851095 w 3134700"/>
              <a:gd name="connsiteY202" fmla="*/ 2259262 h 3015820"/>
              <a:gd name="connsiteX203" fmla="*/ 1932164 w 3134700"/>
              <a:gd name="connsiteY203" fmla="*/ 2272772 h 3015820"/>
              <a:gd name="connsiteX204" fmla="*/ 2053769 w 3134700"/>
              <a:gd name="connsiteY204" fmla="*/ 2259262 h 3015820"/>
              <a:gd name="connsiteX205" fmla="*/ 2067281 w 3134700"/>
              <a:gd name="connsiteY205" fmla="*/ 2178202 h 3015820"/>
              <a:gd name="connsiteX206" fmla="*/ 2080792 w 3134700"/>
              <a:gd name="connsiteY206" fmla="*/ 2083632 h 3015820"/>
              <a:gd name="connsiteX207" fmla="*/ 2067281 w 3134700"/>
              <a:gd name="connsiteY207" fmla="*/ 1597273 h 3015820"/>
              <a:gd name="connsiteX208" fmla="*/ 1972699 w 3134700"/>
              <a:gd name="connsiteY208" fmla="*/ 1421644 h 3015820"/>
              <a:gd name="connsiteX209" fmla="*/ 1891629 w 3134700"/>
              <a:gd name="connsiteY209" fmla="*/ 1232504 h 3015820"/>
              <a:gd name="connsiteX210" fmla="*/ 1810560 w 3134700"/>
              <a:gd name="connsiteY210" fmla="*/ 1124424 h 3015820"/>
              <a:gd name="connsiteX211" fmla="*/ 1648420 w 3134700"/>
              <a:gd name="connsiteY211" fmla="*/ 962304 h 3015820"/>
              <a:gd name="connsiteX212" fmla="*/ 1499792 w 3134700"/>
              <a:gd name="connsiteY212" fmla="*/ 935285 h 3015820"/>
              <a:gd name="connsiteX213" fmla="*/ 1351164 w 3134700"/>
              <a:gd name="connsiteY213" fmla="*/ 948794 h 3015820"/>
              <a:gd name="connsiteX214" fmla="*/ 1337652 w 3134700"/>
              <a:gd name="connsiteY214" fmla="*/ 1043364 h 3015820"/>
              <a:gd name="connsiteX215" fmla="*/ 1418722 w 3134700"/>
              <a:gd name="connsiteY215" fmla="*/ 1367604 h 3015820"/>
              <a:gd name="connsiteX216" fmla="*/ 1580862 w 3134700"/>
              <a:gd name="connsiteY216" fmla="*/ 1583763 h 3015820"/>
              <a:gd name="connsiteX217" fmla="*/ 2026746 w 3134700"/>
              <a:gd name="connsiteY217" fmla="*/ 1935022 h 3015820"/>
              <a:gd name="connsiteX218" fmla="*/ 2215909 w 3134700"/>
              <a:gd name="connsiteY218" fmla="*/ 2016082 h 3015820"/>
              <a:gd name="connsiteX219" fmla="*/ 2364537 w 3134700"/>
              <a:gd name="connsiteY219" fmla="*/ 2070122 h 3015820"/>
              <a:gd name="connsiteX220" fmla="*/ 2472630 w 3134700"/>
              <a:gd name="connsiteY220" fmla="*/ 2124162 h 3015820"/>
              <a:gd name="connsiteX221" fmla="*/ 2621258 w 3134700"/>
              <a:gd name="connsiteY221" fmla="*/ 2164692 h 3015820"/>
              <a:gd name="connsiteX222" fmla="*/ 2688816 w 3134700"/>
              <a:gd name="connsiteY222" fmla="*/ 2191712 h 3015820"/>
              <a:gd name="connsiteX223" fmla="*/ 2715839 w 3134700"/>
              <a:gd name="connsiteY223" fmla="*/ 1772903 h 3015820"/>
              <a:gd name="connsiteX224" fmla="*/ 2661793 w 3134700"/>
              <a:gd name="connsiteY224" fmla="*/ 1583763 h 3015820"/>
              <a:gd name="connsiteX225" fmla="*/ 2540188 w 3134700"/>
              <a:gd name="connsiteY225" fmla="*/ 1286544 h 3015820"/>
              <a:gd name="connsiteX226" fmla="*/ 2486141 w 3134700"/>
              <a:gd name="connsiteY226" fmla="*/ 1151444 h 3015820"/>
              <a:gd name="connsiteX227" fmla="*/ 2459118 w 3134700"/>
              <a:gd name="connsiteY227" fmla="*/ 1097404 h 3015820"/>
              <a:gd name="connsiteX228" fmla="*/ 2418583 w 3134700"/>
              <a:gd name="connsiteY228" fmla="*/ 1029854 h 3015820"/>
              <a:gd name="connsiteX229" fmla="*/ 2391560 w 3134700"/>
              <a:gd name="connsiteY229" fmla="*/ 962304 h 3015820"/>
              <a:gd name="connsiteX230" fmla="*/ 2310490 w 3134700"/>
              <a:gd name="connsiteY230" fmla="*/ 867735 h 3015820"/>
              <a:gd name="connsiteX231" fmla="*/ 2256444 w 3134700"/>
              <a:gd name="connsiteY231" fmla="*/ 773165 h 3015820"/>
              <a:gd name="connsiteX232" fmla="*/ 2175374 w 3134700"/>
              <a:gd name="connsiteY232" fmla="*/ 732635 h 3015820"/>
              <a:gd name="connsiteX233" fmla="*/ 2080792 w 3134700"/>
              <a:gd name="connsiteY233" fmla="*/ 678595 h 3015820"/>
              <a:gd name="connsiteX234" fmla="*/ 1959188 w 3134700"/>
              <a:gd name="connsiteY234" fmla="*/ 705615 h 3015820"/>
              <a:gd name="connsiteX235" fmla="*/ 1986211 w 3134700"/>
              <a:gd name="connsiteY235" fmla="*/ 786675 h 3015820"/>
              <a:gd name="connsiteX236" fmla="*/ 2107816 w 3134700"/>
              <a:gd name="connsiteY236" fmla="*/ 908265 h 3015820"/>
              <a:gd name="connsiteX237" fmla="*/ 2378048 w 3134700"/>
              <a:gd name="connsiteY237" fmla="*/ 1070384 h 3015820"/>
              <a:gd name="connsiteX238" fmla="*/ 2540188 w 3134700"/>
              <a:gd name="connsiteY238" fmla="*/ 1097404 h 3015820"/>
              <a:gd name="connsiteX239" fmla="*/ 2661793 w 3134700"/>
              <a:gd name="connsiteY239" fmla="*/ 1124424 h 3015820"/>
              <a:gd name="connsiteX240" fmla="*/ 2837444 w 3134700"/>
              <a:gd name="connsiteY240" fmla="*/ 1083894 h 3015820"/>
              <a:gd name="connsiteX241" fmla="*/ 2850956 w 3134700"/>
              <a:gd name="connsiteY241" fmla="*/ 1016344 h 3015820"/>
              <a:gd name="connsiteX242" fmla="*/ 2796909 w 3134700"/>
              <a:gd name="connsiteY242" fmla="*/ 786675 h 3015820"/>
              <a:gd name="connsiteX243" fmla="*/ 2540188 w 3134700"/>
              <a:gd name="connsiteY243" fmla="*/ 502965 h 3015820"/>
              <a:gd name="connsiteX244" fmla="*/ 2486141 w 3134700"/>
              <a:gd name="connsiteY244" fmla="*/ 462435 h 3015820"/>
              <a:gd name="connsiteX245" fmla="*/ 2405072 w 3134700"/>
              <a:gd name="connsiteY245" fmla="*/ 448925 h 3015820"/>
              <a:gd name="connsiteX246" fmla="*/ 2121327 w 3134700"/>
              <a:gd name="connsiteY246" fmla="*/ 611045 h 3015820"/>
              <a:gd name="connsiteX247" fmla="*/ 1999723 w 3134700"/>
              <a:gd name="connsiteY247" fmla="*/ 719125 h 3015820"/>
              <a:gd name="connsiteX248" fmla="*/ 1837583 w 3134700"/>
              <a:gd name="connsiteY248" fmla="*/ 1110914 h 3015820"/>
              <a:gd name="connsiteX249" fmla="*/ 1932164 w 3134700"/>
              <a:gd name="connsiteY249" fmla="*/ 1502703 h 3015820"/>
              <a:gd name="connsiteX250" fmla="*/ 2080792 w 3134700"/>
              <a:gd name="connsiteY250" fmla="*/ 1678333 h 3015820"/>
              <a:gd name="connsiteX251" fmla="*/ 2499653 w 3134700"/>
              <a:gd name="connsiteY251" fmla="*/ 2124162 h 3015820"/>
              <a:gd name="connsiteX252" fmla="*/ 2729351 w 3134700"/>
              <a:gd name="connsiteY252" fmla="*/ 2407872 h 3015820"/>
              <a:gd name="connsiteX253" fmla="*/ 2891491 w 3134700"/>
              <a:gd name="connsiteY253" fmla="*/ 2569991 h 3015820"/>
              <a:gd name="connsiteX254" fmla="*/ 2932025 w 3134700"/>
              <a:gd name="connsiteY254" fmla="*/ 2610521 h 3015820"/>
              <a:gd name="connsiteX255" fmla="*/ 2783397 w 3134700"/>
              <a:gd name="connsiteY255" fmla="*/ 2556481 h 3015820"/>
              <a:gd name="connsiteX256" fmla="*/ 2729351 w 3134700"/>
              <a:gd name="connsiteY256" fmla="*/ 2502441 h 3015820"/>
              <a:gd name="connsiteX257" fmla="*/ 2634769 w 3134700"/>
              <a:gd name="connsiteY257" fmla="*/ 2434891 h 3015820"/>
              <a:gd name="connsiteX258" fmla="*/ 2553700 w 3134700"/>
              <a:gd name="connsiteY258" fmla="*/ 2259262 h 3015820"/>
              <a:gd name="connsiteX259" fmla="*/ 2526676 w 3134700"/>
              <a:gd name="connsiteY259" fmla="*/ 2124162 h 3015820"/>
              <a:gd name="connsiteX260" fmla="*/ 2553700 w 3134700"/>
              <a:gd name="connsiteY260" fmla="*/ 1880983 h 3015820"/>
              <a:gd name="connsiteX261" fmla="*/ 2661793 w 3134700"/>
              <a:gd name="connsiteY261" fmla="*/ 1948532 h 3015820"/>
              <a:gd name="connsiteX262" fmla="*/ 2715839 w 3134700"/>
              <a:gd name="connsiteY262" fmla="*/ 2056612 h 3015820"/>
              <a:gd name="connsiteX263" fmla="*/ 2783397 w 3134700"/>
              <a:gd name="connsiteY263" fmla="*/ 2232242 h 3015820"/>
              <a:gd name="connsiteX264" fmla="*/ 2796909 w 3134700"/>
              <a:gd name="connsiteY264" fmla="*/ 2299792 h 3015820"/>
              <a:gd name="connsiteX265" fmla="*/ 2810421 w 3134700"/>
              <a:gd name="connsiteY265" fmla="*/ 2353832 h 3015820"/>
              <a:gd name="connsiteX266" fmla="*/ 2769886 w 3134700"/>
              <a:gd name="connsiteY266" fmla="*/ 2461911 h 3015820"/>
              <a:gd name="connsiteX267" fmla="*/ 2715839 w 3134700"/>
              <a:gd name="connsiteY267" fmla="*/ 2502441 h 3015820"/>
              <a:gd name="connsiteX268" fmla="*/ 2688816 w 3134700"/>
              <a:gd name="connsiteY268" fmla="*/ 2542971 h 3015820"/>
              <a:gd name="connsiteX269" fmla="*/ 2594235 w 3134700"/>
              <a:gd name="connsiteY269" fmla="*/ 2610521 h 3015820"/>
              <a:gd name="connsiteX270" fmla="*/ 2486141 w 3134700"/>
              <a:gd name="connsiteY270" fmla="*/ 2637541 h 3015820"/>
              <a:gd name="connsiteX271" fmla="*/ 2269955 w 3134700"/>
              <a:gd name="connsiteY271" fmla="*/ 2664561 h 3015820"/>
              <a:gd name="connsiteX272" fmla="*/ 1918653 w 3134700"/>
              <a:gd name="connsiteY272" fmla="*/ 2624031 h 3015820"/>
              <a:gd name="connsiteX273" fmla="*/ 1607885 w 3134700"/>
              <a:gd name="connsiteY273" fmla="*/ 2461911 h 3015820"/>
              <a:gd name="connsiteX274" fmla="*/ 1472769 w 3134700"/>
              <a:gd name="connsiteY274" fmla="*/ 2394362 h 3015820"/>
              <a:gd name="connsiteX275" fmla="*/ 1364676 w 3134700"/>
              <a:gd name="connsiteY275" fmla="*/ 2313302 h 3015820"/>
              <a:gd name="connsiteX276" fmla="*/ 1256583 w 3134700"/>
              <a:gd name="connsiteY276" fmla="*/ 2205222 h 3015820"/>
              <a:gd name="connsiteX277" fmla="*/ 1162001 w 3134700"/>
              <a:gd name="connsiteY277" fmla="*/ 2124162 h 3015820"/>
              <a:gd name="connsiteX278" fmla="*/ 1094443 w 3134700"/>
              <a:gd name="connsiteY278" fmla="*/ 2056612 h 3015820"/>
              <a:gd name="connsiteX279" fmla="*/ 972838 w 3134700"/>
              <a:gd name="connsiteY279" fmla="*/ 1962042 h 3015820"/>
              <a:gd name="connsiteX280" fmla="*/ 945815 w 3134700"/>
              <a:gd name="connsiteY280" fmla="*/ 1908003 h 3015820"/>
              <a:gd name="connsiteX281" fmla="*/ 932303 w 3134700"/>
              <a:gd name="connsiteY281" fmla="*/ 1732373 h 3015820"/>
              <a:gd name="connsiteX282" fmla="*/ 918792 w 3134700"/>
              <a:gd name="connsiteY282" fmla="*/ 1691843 h 3015820"/>
              <a:gd name="connsiteX283" fmla="*/ 864745 w 3134700"/>
              <a:gd name="connsiteY283" fmla="*/ 1597273 h 3015820"/>
              <a:gd name="connsiteX284" fmla="*/ 905280 w 3134700"/>
              <a:gd name="connsiteY284" fmla="*/ 1556743 h 3015820"/>
              <a:gd name="connsiteX285" fmla="*/ 1107955 w 3134700"/>
              <a:gd name="connsiteY285" fmla="*/ 1475683 h 3015820"/>
              <a:gd name="connsiteX286" fmla="*/ 1202536 w 3134700"/>
              <a:gd name="connsiteY286" fmla="*/ 1394624 h 3015820"/>
              <a:gd name="connsiteX287" fmla="*/ 1405211 w 3134700"/>
              <a:gd name="connsiteY287" fmla="*/ 1300054 h 3015820"/>
              <a:gd name="connsiteX288" fmla="*/ 1499792 w 3134700"/>
              <a:gd name="connsiteY288" fmla="*/ 1286544 h 3015820"/>
              <a:gd name="connsiteX289" fmla="*/ 1837583 w 3134700"/>
              <a:gd name="connsiteY289" fmla="*/ 1300054 h 3015820"/>
              <a:gd name="connsiteX290" fmla="*/ 1945676 w 3134700"/>
              <a:gd name="connsiteY290" fmla="*/ 1313564 h 3015820"/>
              <a:gd name="connsiteX291" fmla="*/ 2175374 w 3134700"/>
              <a:gd name="connsiteY291" fmla="*/ 1327074 h 3015820"/>
              <a:gd name="connsiteX292" fmla="*/ 2283467 w 3134700"/>
              <a:gd name="connsiteY292" fmla="*/ 1354094 h 3015820"/>
              <a:gd name="connsiteX293" fmla="*/ 2499653 w 3134700"/>
              <a:gd name="connsiteY293" fmla="*/ 1367604 h 3015820"/>
              <a:gd name="connsiteX294" fmla="*/ 2688816 w 3134700"/>
              <a:gd name="connsiteY294" fmla="*/ 1462173 h 3015820"/>
              <a:gd name="connsiteX295" fmla="*/ 2756374 w 3134700"/>
              <a:gd name="connsiteY295" fmla="*/ 1556743 h 3015820"/>
              <a:gd name="connsiteX296" fmla="*/ 2810421 w 3134700"/>
              <a:gd name="connsiteY296" fmla="*/ 1610783 h 3015820"/>
              <a:gd name="connsiteX297" fmla="*/ 2837444 w 3134700"/>
              <a:gd name="connsiteY297" fmla="*/ 1678333 h 3015820"/>
              <a:gd name="connsiteX298" fmla="*/ 2864467 w 3134700"/>
              <a:gd name="connsiteY298" fmla="*/ 1718863 h 3015820"/>
              <a:gd name="connsiteX299" fmla="*/ 2810421 w 3134700"/>
              <a:gd name="connsiteY299" fmla="*/ 1705353 h 3015820"/>
              <a:gd name="connsiteX300" fmla="*/ 2594235 w 3134700"/>
              <a:gd name="connsiteY300" fmla="*/ 1313564 h 3015820"/>
              <a:gd name="connsiteX301" fmla="*/ 2364537 w 3134700"/>
              <a:gd name="connsiteY301" fmla="*/ 786675 h 3015820"/>
              <a:gd name="connsiteX302" fmla="*/ 2175374 w 3134700"/>
              <a:gd name="connsiteY302" fmla="*/ 367866 h 3015820"/>
              <a:gd name="connsiteX303" fmla="*/ 1986211 w 3134700"/>
              <a:gd name="connsiteY303" fmla="*/ 178726 h 3015820"/>
              <a:gd name="connsiteX304" fmla="*/ 1905141 w 3134700"/>
              <a:gd name="connsiteY304" fmla="*/ 165216 h 3015820"/>
              <a:gd name="connsiteX305" fmla="*/ 1688955 w 3134700"/>
              <a:gd name="connsiteY305" fmla="*/ 219256 h 3015820"/>
              <a:gd name="connsiteX306" fmla="*/ 1553839 w 3134700"/>
              <a:gd name="connsiteY306" fmla="*/ 340846 h 3015820"/>
              <a:gd name="connsiteX307" fmla="*/ 1472769 w 3134700"/>
              <a:gd name="connsiteY307" fmla="*/ 435416 h 3015820"/>
              <a:gd name="connsiteX308" fmla="*/ 1391699 w 3134700"/>
              <a:gd name="connsiteY308" fmla="*/ 502965 h 3015820"/>
              <a:gd name="connsiteX309" fmla="*/ 1229559 w 3134700"/>
              <a:gd name="connsiteY309" fmla="*/ 746145 h 3015820"/>
              <a:gd name="connsiteX310" fmla="*/ 1202536 w 3134700"/>
              <a:gd name="connsiteY310" fmla="*/ 840715 h 3015820"/>
              <a:gd name="connsiteX311" fmla="*/ 1162001 w 3134700"/>
              <a:gd name="connsiteY311" fmla="*/ 962304 h 3015820"/>
              <a:gd name="connsiteX312" fmla="*/ 1175513 w 3134700"/>
              <a:gd name="connsiteY312" fmla="*/ 1151444 h 3015820"/>
              <a:gd name="connsiteX313" fmla="*/ 1229559 w 3134700"/>
              <a:gd name="connsiteY313" fmla="*/ 1205484 h 3015820"/>
              <a:gd name="connsiteX314" fmla="*/ 1324141 w 3134700"/>
              <a:gd name="connsiteY314" fmla="*/ 1259524 h 3015820"/>
              <a:gd name="connsiteX315" fmla="*/ 1418722 w 3134700"/>
              <a:gd name="connsiteY315" fmla="*/ 1327074 h 3015820"/>
              <a:gd name="connsiteX316" fmla="*/ 1824071 w 3134700"/>
              <a:gd name="connsiteY316" fmla="*/ 1462173 h 3015820"/>
              <a:gd name="connsiteX317" fmla="*/ 1918653 w 3134700"/>
              <a:gd name="connsiteY317" fmla="*/ 1489193 h 3015820"/>
              <a:gd name="connsiteX318" fmla="*/ 2242932 w 3134700"/>
              <a:gd name="connsiteY318" fmla="*/ 1529723 h 3015820"/>
              <a:gd name="connsiteX319" fmla="*/ 2310490 w 3134700"/>
              <a:gd name="connsiteY319" fmla="*/ 1556743 h 3015820"/>
              <a:gd name="connsiteX320" fmla="*/ 2742863 w 3134700"/>
              <a:gd name="connsiteY320" fmla="*/ 1556743 h 3015820"/>
              <a:gd name="connsiteX321" fmla="*/ 2864467 w 3134700"/>
              <a:gd name="connsiteY321" fmla="*/ 1408134 h 3015820"/>
              <a:gd name="connsiteX322" fmla="*/ 2891491 w 3134700"/>
              <a:gd name="connsiteY322" fmla="*/ 1313564 h 3015820"/>
              <a:gd name="connsiteX323" fmla="*/ 2932025 w 3134700"/>
              <a:gd name="connsiteY323" fmla="*/ 1191974 h 3015820"/>
              <a:gd name="connsiteX324" fmla="*/ 2918514 w 3134700"/>
              <a:gd name="connsiteY324" fmla="*/ 1151444 h 3015820"/>
              <a:gd name="connsiteX325" fmla="*/ 2715839 w 3134700"/>
              <a:gd name="connsiteY325" fmla="*/ 1205484 h 3015820"/>
              <a:gd name="connsiteX326" fmla="*/ 2607746 w 3134700"/>
              <a:gd name="connsiteY326" fmla="*/ 1313564 h 3015820"/>
              <a:gd name="connsiteX327" fmla="*/ 2580723 w 3134700"/>
              <a:gd name="connsiteY327" fmla="*/ 1394624 h 3015820"/>
              <a:gd name="connsiteX328" fmla="*/ 2580723 w 3134700"/>
              <a:gd name="connsiteY328" fmla="*/ 1840453 h 3015820"/>
              <a:gd name="connsiteX329" fmla="*/ 2621258 w 3134700"/>
              <a:gd name="connsiteY329" fmla="*/ 1921513 h 3015820"/>
              <a:gd name="connsiteX330" fmla="*/ 2648281 w 3134700"/>
              <a:gd name="connsiteY330" fmla="*/ 1989062 h 3015820"/>
              <a:gd name="connsiteX331" fmla="*/ 2756374 w 3134700"/>
              <a:gd name="connsiteY331" fmla="*/ 2070122 h 3015820"/>
              <a:gd name="connsiteX332" fmla="*/ 2810421 w 3134700"/>
              <a:gd name="connsiteY332" fmla="*/ 2083632 h 3015820"/>
              <a:gd name="connsiteX333" fmla="*/ 2932025 w 3134700"/>
              <a:gd name="connsiteY333" fmla="*/ 2056612 h 3015820"/>
              <a:gd name="connsiteX334" fmla="*/ 2796909 w 3134700"/>
              <a:gd name="connsiteY334" fmla="*/ 1718863 h 3015820"/>
              <a:gd name="connsiteX335" fmla="*/ 2540188 w 3134700"/>
              <a:gd name="connsiteY335" fmla="*/ 1556743 h 3015820"/>
              <a:gd name="connsiteX336" fmla="*/ 2445607 w 3134700"/>
              <a:gd name="connsiteY336" fmla="*/ 1529723 h 3015820"/>
              <a:gd name="connsiteX337" fmla="*/ 2296979 w 3134700"/>
              <a:gd name="connsiteY337" fmla="*/ 1516213 h 3015820"/>
              <a:gd name="connsiteX338" fmla="*/ 2067281 w 3134700"/>
              <a:gd name="connsiteY338" fmla="*/ 1610783 h 3015820"/>
              <a:gd name="connsiteX339" fmla="*/ 1972699 w 3134700"/>
              <a:gd name="connsiteY339" fmla="*/ 1718863 h 3015820"/>
              <a:gd name="connsiteX340" fmla="*/ 1891629 w 3134700"/>
              <a:gd name="connsiteY340" fmla="*/ 1867473 h 3015820"/>
              <a:gd name="connsiteX341" fmla="*/ 1810560 w 3134700"/>
              <a:gd name="connsiteY341" fmla="*/ 2056612 h 3015820"/>
              <a:gd name="connsiteX342" fmla="*/ 1783536 w 3134700"/>
              <a:gd name="connsiteY342" fmla="*/ 2164692 h 3015820"/>
              <a:gd name="connsiteX343" fmla="*/ 1797048 w 3134700"/>
              <a:gd name="connsiteY343" fmla="*/ 2407872 h 3015820"/>
              <a:gd name="connsiteX344" fmla="*/ 1891629 w 3134700"/>
              <a:gd name="connsiteY344" fmla="*/ 2380852 h 3015820"/>
              <a:gd name="connsiteX345" fmla="*/ 1702467 w 3134700"/>
              <a:gd name="connsiteY345" fmla="*/ 2218732 h 3015820"/>
              <a:gd name="connsiteX346" fmla="*/ 1202536 w 3134700"/>
              <a:gd name="connsiteY346" fmla="*/ 2029592 h 3015820"/>
              <a:gd name="connsiteX347" fmla="*/ 999861 w 3134700"/>
              <a:gd name="connsiteY347" fmla="*/ 2083632 h 3015820"/>
              <a:gd name="connsiteX348" fmla="*/ 932303 w 3134700"/>
              <a:gd name="connsiteY348" fmla="*/ 2259262 h 3015820"/>
              <a:gd name="connsiteX349" fmla="*/ 986350 w 3134700"/>
              <a:gd name="connsiteY349" fmla="*/ 2529461 h 3015820"/>
              <a:gd name="connsiteX350" fmla="*/ 1162001 w 3134700"/>
              <a:gd name="connsiteY350" fmla="*/ 2651051 h 3015820"/>
              <a:gd name="connsiteX351" fmla="*/ 1270094 w 3134700"/>
              <a:gd name="connsiteY351" fmla="*/ 2637541 h 3015820"/>
              <a:gd name="connsiteX352" fmla="*/ 1310629 w 3134700"/>
              <a:gd name="connsiteY352" fmla="*/ 2569991 h 3015820"/>
              <a:gd name="connsiteX353" fmla="*/ 1337652 w 3134700"/>
              <a:gd name="connsiteY353" fmla="*/ 2313302 h 3015820"/>
              <a:gd name="connsiteX354" fmla="*/ 1297117 w 3134700"/>
              <a:gd name="connsiteY354" fmla="*/ 2016082 h 3015820"/>
              <a:gd name="connsiteX355" fmla="*/ 1053908 w 3134700"/>
              <a:gd name="connsiteY355" fmla="*/ 1732373 h 3015820"/>
              <a:gd name="connsiteX356" fmla="*/ 972838 w 3134700"/>
              <a:gd name="connsiteY356" fmla="*/ 1691843 h 3015820"/>
              <a:gd name="connsiteX357" fmla="*/ 905280 w 3134700"/>
              <a:gd name="connsiteY357" fmla="*/ 1678333 h 3015820"/>
              <a:gd name="connsiteX358" fmla="*/ 810699 w 3134700"/>
              <a:gd name="connsiteY358" fmla="*/ 1705353 h 3015820"/>
              <a:gd name="connsiteX359" fmla="*/ 797187 w 3134700"/>
              <a:gd name="connsiteY359" fmla="*/ 1786413 h 3015820"/>
              <a:gd name="connsiteX360" fmla="*/ 837722 w 3134700"/>
              <a:gd name="connsiteY360" fmla="*/ 1975552 h 3015820"/>
              <a:gd name="connsiteX361" fmla="*/ 1013373 w 3134700"/>
              <a:gd name="connsiteY361" fmla="*/ 2110652 h 3015820"/>
              <a:gd name="connsiteX362" fmla="*/ 1175513 w 3134700"/>
              <a:gd name="connsiteY362" fmla="*/ 2205222 h 3015820"/>
              <a:gd name="connsiteX363" fmla="*/ 1283606 w 3134700"/>
              <a:gd name="connsiteY363" fmla="*/ 2232242 h 3015820"/>
              <a:gd name="connsiteX364" fmla="*/ 1351164 w 3134700"/>
              <a:gd name="connsiteY364" fmla="*/ 2259262 h 3015820"/>
              <a:gd name="connsiteX365" fmla="*/ 1418722 w 3134700"/>
              <a:gd name="connsiteY365" fmla="*/ 2191712 h 3015820"/>
              <a:gd name="connsiteX366" fmla="*/ 1297117 w 3134700"/>
              <a:gd name="connsiteY366" fmla="*/ 1867473 h 3015820"/>
              <a:gd name="connsiteX367" fmla="*/ 1121466 w 3134700"/>
              <a:gd name="connsiteY367" fmla="*/ 1664823 h 3015820"/>
              <a:gd name="connsiteX368" fmla="*/ 999861 w 3134700"/>
              <a:gd name="connsiteY368" fmla="*/ 1489193 h 3015820"/>
              <a:gd name="connsiteX369" fmla="*/ 891768 w 3134700"/>
              <a:gd name="connsiteY369" fmla="*/ 1381114 h 3015820"/>
              <a:gd name="connsiteX370" fmla="*/ 783675 w 3134700"/>
              <a:gd name="connsiteY370" fmla="*/ 1218994 h 3015820"/>
              <a:gd name="connsiteX371" fmla="*/ 864745 w 3134700"/>
              <a:gd name="connsiteY371" fmla="*/ 1164954 h 3015820"/>
              <a:gd name="connsiteX372" fmla="*/ 1351164 w 3134700"/>
              <a:gd name="connsiteY372" fmla="*/ 1124424 h 3015820"/>
              <a:gd name="connsiteX373" fmla="*/ 1391699 w 3134700"/>
              <a:gd name="connsiteY373" fmla="*/ 1056874 h 3015820"/>
              <a:gd name="connsiteX374" fmla="*/ 1378187 w 3134700"/>
              <a:gd name="connsiteY374" fmla="*/ 557005 h 3015820"/>
              <a:gd name="connsiteX375" fmla="*/ 1459257 w 3134700"/>
              <a:gd name="connsiteY375" fmla="*/ 462435 h 3015820"/>
              <a:gd name="connsiteX376" fmla="*/ 1594373 w 3134700"/>
              <a:gd name="connsiteY376" fmla="*/ 408396 h 3015820"/>
              <a:gd name="connsiteX377" fmla="*/ 1918653 w 3134700"/>
              <a:gd name="connsiteY377" fmla="*/ 421906 h 3015820"/>
              <a:gd name="connsiteX378" fmla="*/ 2067281 w 3134700"/>
              <a:gd name="connsiteY378" fmla="*/ 529985 h 3015820"/>
              <a:gd name="connsiteX379" fmla="*/ 2378048 w 3134700"/>
              <a:gd name="connsiteY379" fmla="*/ 786675 h 3015820"/>
              <a:gd name="connsiteX380" fmla="*/ 2459118 w 3134700"/>
              <a:gd name="connsiteY380" fmla="*/ 854225 h 3015820"/>
              <a:gd name="connsiteX381" fmla="*/ 2526676 w 3134700"/>
              <a:gd name="connsiteY381" fmla="*/ 908265 h 3015820"/>
              <a:gd name="connsiteX382" fmla="*/ 2621258 w 3134700"/>
              <a:gd name="connsiteY382" fmla="*/ 948794 h 3015820"/>
              <a:gd name="connsiteX383" fmla="*/ 2648281 w 3134700"/>
              <a:gd name="connsiteY383" fmla="*/ 1043364 h 3015820"/>
              <a:gd name="connsiteX384" fmla="*/ 2823932 w 3134700"/>
              <a:gd name="connsiteY384" fmla="*/ 1327074 h 3015820"/>
              <a:gd name="connsiteX385" fmla="*/ 3134700 w 3134700"/>
              <a:gd name="connsiteY385" fmla="*/ 1651313 h 3015820"/>
              <a:gd name="connsiteX386" fmla="*/ 3121188 w 3134700"/>
              <a:gd name="connsiteY386" fmla="*/ 1786413 h 3015820"/>
              <a:gd name="connsiteX387" fmla="*/ 3040119 w 3134700"/>
              <a:gd name="connsiteY387" fmla="*/ 1908003 h 3015820"/>
              <a:gd name="connsiteX388" fmla="*/ 2986072 w 3134700"/>
              <a:gd name="connsiteY388" fmla="*/ 1975552 h 3015820"/>
              <a:gd name="connsiteX389" fmla="*/ 2945537 w 3134700"/>
              <a:gd name="connsiteY389" fmla="*/ 2002572 h 3015820"/>
              <a:gd name="connsiteX390" fmla="*/ 2837444 w 3134700"/>
              <a:gd name="connsiteY390" fmla="*/ 2083632 h 3015820"/>
              <a:gd name="connsiteX391" fmla="*/ 2296979 w 3134700"/>
              <a:gd name="connsiteY391" fmla="*/ 2529461 h 3015820"/>
              <a:gd name="connsiteX392" fmla="*/ 2121327 w 3134700"/>
              <a:gd name="connsiteY392" fmla="*/ 2718601 h 3015820"/>
              <a:gd name="connsiteX393" fmla="*/ 2161862 w 3134700"/>
              <a:gd name="connsiteY393" fmla="*/ 2772641 h 3015820"/>
              <a:gd name="connsiteX394" fmla="*/ 2526676 w 3134700"/>
              <a:gd name="connsiteY394" fmla="*/ 2732111 h 3015820"/>
              <a:gd name="connsiteX395" fmla="*/ 2742863 w 3134700"/>
              <a:gd name="connsiteY395" fmla="*/ 2434891 h 3015820"/>
              <a:gd name="connsiteX396" fmla="*/ 2702328 w 3134700"/>
              <a:gd name="connsiteY396" fmla="*/ 2367342 h 3015820"/>
              <a:gd name="connsiteX397" fmla="*/ 2607746 w 3134700"/>
              <a:gd name="connsiteY397" fmla="*/ 2353832 h 3015820"/>
              <a:gd name="connsiteX398" fmla="*/ 2324002 w 3134700"/>
              <a:gd name="connsiteY398" fmla="*/ 2299792 h 3015820"/>
              <a:gd name="connsiteX399" fmla="*/ 1743001 w 3134700"/>
              <a:gd name="connsiteY399" fmla="*/ 2313302 h 3015820"/>
              <a:gd name="connsiteX400" fmla="*/ 1567350 w 3134700"/>
              <a:gd name="connsiteY400" fmla="*/ 2340322 h 3015820"/>
              <a:gd name="connsiteX401" fmla="*/ 1256583 w 3134700"/>
              <a:gd name="connsiteY401" fmla="*/ 2353832 h 3015820"/>
              <a:gd name="connsiteX402" fmla="*/ 864745 w 3134700"/>
              <a:gd name="connsiteY402" fmla="*/ 2124162 h 3015820"/>
              <a:gd name="connsiteX403" fmla="*/ 608024 w 3134700"/>
              <a:gd name="connsiteY403" fmla="*/ 1948532 h 3015820"/>
              <a:gd name="connsiteX404" fmla="*/ 567489 w 3134700"/>
              <a:gd name="connsiteY404" fmla="*/ 1894493 h 3015820"/>
              <a:gd name="connsiteX405" fmla="*/ 499931 w 3134700"/>
              <a:gd name="connsiteY405" fmla="*/ 1759393 h 3015820"/>
              <a:gd name="connsiteX406" fmla="*/ 486419 w 3134700"/>
              <a:gd name="connsiteY406" fmla="*/ 1705353 h 3015820"/>
              <a:gd name="connsiteX407" fmla="*/ 621536 w 3134700"/>
              <a:gd name="connsiteY407" fmla="*/ 1489193 h 3015820"/>
              <a:gd name="connsiteX408" fmla="*/ 891768 w 3134700"/>
              <a:gd name="connsiteY408" fmla="*/ 1448663 h 3015820"/>
              <a:gd name="connsiteX409" fmla="*/ 2026746 w 3134700"/>
              <a:gd name="connsiteY409" fmla="*/ 1502703 h 3015820"/>
              <a:gd name="connsiteX410" fmla="*/ 2040257 w 3134700"/>
              <a:gd name="connsiteY410" fmla="*/ 1408134 h 3015820"/>
              <a:gd name="connsiteX411" fmla="*/ 1918653 w 3134700"/>
              <a:gd name="connsiteY411" fmla="*/ 1056874 h 3015820"/>
              <a:gd name="connsiteX412" fmla="*/ 1824071 w 3134700"/>
              <a:gd name="connsiteY412" fmla="*/ 894755 h 3015820"/>
              <a:gd name="connsiteX413" fmla="*/ 1715978 w 3134700"/>
              <a:gd name="connsiteY413" fmla="*/ 786675 h 3015820"/>
              <a:gd name="connsiteX414" fmla="*/ 1594373 w 3134700"/>
              <a:gd name="connsiteY414" fmla="*/ 678595 h 3015820"/>
              <a:gd name="connsiteX415" fmla="*/ 1378187 w 3134700"/>
              <a:gd name="connsiteY415" fmla="*/ 570515 h 3015820"/>
              <a:gd name="connsiteX416" fmla="*/ 1297117 w 3134700"/>
              <a:gd name="connsiteY416" fmla="*/ 557005 h 3015820"/>
              <a:gd name="connsiteX417" fmla="*/ 1175513 w 3134700"/>
              <a:gd name="connsiteY417" fmla="*/ 624555 h 3015820"/>
              <a:gd name="connsiteX418" fmla="*/ 1310629 w 3134700"/>
              <a:gd name="connsiteY418" fmla="*/ 1002834 h 3015820"/>
              <a:gd name="connsiteX419" fmla="*/ 1459257 w 3134700"/>
              <a:gd name="connsiteY419" fmla="*/ 1205484 h 3015820"/>
              <a:gd name="connsiteX420" fmla="*/ 1797048 w 3134700"/>
              <a:gd name="connsiteY420" fmla="*/ 1556743 h 3015820"/>
              <a:gd name="connsiteX421" fmla="*/ 1945676 w 3134700"/>
              <a:gd name="connsiteY421" fmla="*/ 1718863 h 3015820"/>
              <a:gd name="connsiteX422" fmla="*/ 2405072 w 3134700"/>
              <a:gd name="connsiteY422" fmla="*/ 2043102 h 3015820"/>
              <a:gd name="connsiteX423" fmla="*/ 2540188 w 3134700"/>
              <a:gd name="connsiteY423" fmla="*/ 2097142 h 3015820"/>
              <a:gd name="connsiteX424" fmla="*/ 2796909 w 3134700"/>
              <a:gd name="connsiteY424" fmla="*/ 2232242 h 3015820"/>
              <a:gd name="connsiteX425" fmla="*/ 2864467 w 3134700"/>
              <a:gd name="connsiteY425" fmla="*/ 2245752 h 3015820"/>
              <a:gd name="connsiteX426" fmla="*/ 2918514 w 3134700"/>
              <a:gd name="connsiteY426" fmla="*/ 2218732 h 3015820"/>
              <a:gd name="connsiteX427" fmla="*/ 2877979 w 3134700"/>
              <a:gd name="connsiteY427" fmla="*/ 1799923 h 3015820"/>
              <a:gd name="connsiteX428" fmla="*/ 2850956 w 3134700"/>
              <a:gd name="connsiteY428" fmla="*/ 1759393 h 3015820"/>
              <a:gd name="connsiteX429" fmla="*/ 2837444 w 3134700"/>
              <a:gd name="connsiteY429" fmla="*/ 1705353 h 3015820"/>
              <a:gd name="connsiteX430" fmla="*/ 2810421 w 3134700"/>
              <a:gd name="connsiteY430" fmla="*/ 1610783 h 3015820"/>
              <a:gd name="connsiteX431" fmla="*/ 2756374 w 3134700"/>
              <a:gd name="connsiteY431" fmla="*/ 1273034 h 3015820"/>
              <a:gd name="connsiteX432" fmla="*/ 2594235 w 3134700"/>
              <a:gd name="connsiteY432" fmla="*/ 948794 h 3015820"/>
              <a:gd name="connsiteX433" fmla="*/ 2445607 w 3134700"/>
              <a:gd name="connsiteY433" fmla="*/ 827205 h 3015820"/>
              <a:gd name="connsiteX434" fmla="*/ 2351025 w 3134700"/>
              <a:gd name="connsiteY434" fmla="*/ 813695 h 3015820"/>
              <a:gd name="connsiteX435" fmla="*/ 2296979 w 3134700"/>
              <a:gd name="connsiteY435" fmla="*/ 881245 h 3015820"/>
              <a:gd name="connsiteX436" fmla="*/ 2256444 w 3134700"/>
              <a:gd name="connsiteY436" fmla="*/ 989324 h 3015820"/>
              <a:gd name="connsiteX437" fmla="*/ 2202397 w 3134700"/>
              <a:gd name="connsiteY437" fmla="*/ 1083894 h 3015820"/>
              <a:gd name="connsiteX438" fmla="*/ 2148351 w 3134700"/>
              <a:gd name="connsiteY438" fmla="*/ 1191974 h 3015820"/>
              <a:gd name="connsiteX439" fmla="*/ 1918653 w 3134700"/>
              <a:gd name="connsiteY439" fmla="*/ 1462173 h 3015820"/>
              <a:gd name="connsiteX440" fmla="*/ 1851095 w 3134700"/>
              <a:gd name="connsiteY440" fmla="*/ 1543233 h 3015820"/>
              <a:gd name="connsiteX441" fmla="*/ 1783536 w 3134700"/>
              <a:gd name="connsiteY441" fmla="*/ 1651313 h 3015820"/>
              <a:gd name="connsiteX442" fmla="*/ 1607885 w 3134700"/>
              <a:gd name="connsiteY442" fmla="*/ 2056612 h 3015820"/>
              <a:gd name="connsiteX443" fmla="*/ 1567350 w 3134700"/>
              <a:gd name="connsiteY443" fmla="*/ 2178202 h 3015820"/>
              <a:gd name="connsiteX444" fmla="*/ 1513304 w 3134700"/>
              <a:gd name="connsiteY444" fmla="*/ 2421382 h 3015820"/>
              <a:gd name="connsiteX445" fmla="*/ 1486280 w 3134700"/>
              <a:gd name="connsiteY445" fmla="*/ 2475421 h 3015820"/>
              <a:gd name="connsiteX446" fmla="*/ 1472769 w 3134700"/>
              <a:gd name="connsiteY446" fmla="*/ 2515951 h 3015820"/>
              <a:gd name="connsiteX447" fmla="*/ 1702467 w 3134700"/>
              <a:gd name="connsiteY447" fmla="*/ 2502441 h 3015820"/>
              <a:gd name="connsiteX448" fmla="*/ 2026746 w 3134700"/>
              <a:gd name="connsiteY448" fmla="*/ 2367342 h 3015820"/>
              <a:gd name="connsiteX449" fmla="*/ 2175374 w 3134700"/>
              <a:gd name="connsiteY449" fmla="*/ 2259262 h 3015820"/>
              <a:gd name="connsiteX450" fmla="*/ 2351025 w 3134700"/>
              <a:gd name="connsiteY450" fmla="*/ 2070122 h 3015820"/>
              <a:gd name="connsiteX451" fmla="*/ 2405072 w 3134700"/>
              <a:gd name="connsiteY451" fmla="*/ 1989062 h 3015820"/>
              <a:gd name="connsiteX452" fmla="*/ 2418583 w 3134700"/>
              <a:gd name="connsiteY452" fmla="*/ 1908003 h 3015820"/>
              <a:gd name="connsiteX453" fmla="*/ 2378048 w 3134700"/>
              <a:gd name="connsiteY453" fmla="*/ 1826943 h 3015820"/>
              <a:gd name="connsiteX454" fmla="*/ 2202397 w 3134700"/>
              <a:gd name="connsiteY454" fmla="*/ 1786413 h 3015820"/>
              <a:gd name="connsiteX455" fmla="*/ 499931 w 3134700"/>
              <a:gd name="connsiteY455" fmla="*/ 1772903 h 3015820"/>
              <a:gd name="connsiteX456" fmla="*/ 526954 w 3134700"/>
              <a:gd name="connsiteY456" fmla="*/ 1691843 h 3015820"/>
              <a:gd name="connsiteX457" fmla="*/ 540466 w 3134700"/>
              <a:gd name="connsiteY457" fmla="*/ 1610783 h 3015820"/>
              <a:gd name="connsiteX458" fmla="*/ 567489 w 3134700"/>
              <a:gd name="connsiteY458" fmla="*/ 1462173 h 3015820"/>
              <a:gd name="connsiteX459" fmla="*/ 581001 w 3134700"/>
              <a:gd name="connsiteY459" fmla="*/ 1259524 h 3015820"/>
              <a:gd name="connsiteX460" fmla="*/ 608024 w 3134700"/>
              <a:gd name="connsiteY460" fmla="*/ 1205484 h 3015820"/>
              <a:gd name="connsiteX461" fmla="*/ 702605 w 3134700"/>
              <a:gd name="connsiteY461" fmla="*/ 1083894 h 3015820"/>
              <a:gd name="connsiteX462" fmla="*/ 783675 w 3134700"/>
              <a:gd name="connsiteY462" fmla="*/ 1056874 h 3015820"/>
              <a:gd name="connsiteX463" fmla="*/ 1013373 w 3134700"/>
              <a:gd name="connsiteY463" fmla="*/ 989324 h 3015820"/>
              <a:gd name="connsiteX464" fmla="*/ 1540327 w 3134700"/>
              <a:gd name="connsiteY464" fmla="*/ 1218994 h 3015820"/>
              <a:gd name="connsiteX465" fmla="*/ 1648420 w 3134700"/>
              <a:gd name="connsiteY465" fmla="*/ 1340584 h 3015820"/>
              <a:gd name="connsiteX466" fmla="*/ 1878118 w 3134700"/>
              <a:gd name="connsiteY466" fmla="*/ 1583763 h 3015820"/>
              <a:gd name="connsiteX467" fmla="*/ 1945676 w 3134700"/>
              <a:gd name="connsiteY467" fmla="*/ 1678333 h 3015820"/>
              <a:gd name="connsiteX468" fmla="*/ 2067281 w 3134700"/>
              <a:gd name="connsiteY468" fmla="*/ 1813433 h 3015820"/>
              <a:gd name="connsiteX469" fmla="*/ 2134839 w 3134700"/>
              <a:gd name="connsiteY469" fmla="*/ 1962042 h 3015820"/>
              <a:gd name="connsiteX470" fmla="*/ 2107816 w 3134700"/>
              <a:gd name="connsiteY470" fmla="*/ 2016082 h 3015820"/>
              <a:gd name="connsiteX471" fmla="*/ 1810560 w 3134700"/>
              <a:gd name="connsiteY471" fmla="*/ 2178202 h 3015820"/>
              <a:gd name="connsiteX472" fmla="*/ 1675443 w 3134700"/>
              <a:gd name="connsiteY472" fmla="*/ 2205222 h 3015820"/>
              <a:gd name="connsiteX473" fmla="*/ 1283606 w 3134700"/>
              <a:gd name="connsiteY473" fmla="*/ 2218732 h 3015820"/>
              <a:gd name="connsiteX474" fmla="*/ 1405211 w 3134700"/>
              <a:gd name="connsiteY474" fmla="*/ 2434891 h 3015820"/>
              <a:gd name="connsiteX475" fmla="*/ 1661932 w 3134700"/>
              <a:gd name="connsiteY475" fmla="*/ 2745621 h 3015820"/>
              <a:gd name="connsiteX476" fmla="*/ 1770025 w 3134700"/>
              <a:gd name="connsiteY476" fmla="*/ 2867211 h 3015820"/>
              <a:gd name="connsiteX477" fmla="*/ 1918653 w 3134700"/>
              <a:gd name="connsiteY477" fmla="*/ 2948270 h 3015820"/>
              <a:gd name="connsiteX478" fmla="*/ 1999723 w 3134700"/>
              <a:gd name="connsiteY478" fmla="*/ 2907741 h 3015820"/>
              <a:gd name="connsiteX479" fmla="*/ 2026746 w 3134700"/>
              <a:gd name="connsiteY479" fmla="*/ 2799661 h 3015820"/>
              <a:gd name="connsiteX480" fmla="*/ 2067281 w 3134700"/>
              <a:gd name="connsiteY480" fmla="*/ 2705091 h 3015820"/>
              <a:gd name="connsiteX481" fmla="*/ 2229420 w 3134700"/>
              <a:gd name="connsiteY481" fmla="*/ 2502441 h 3015820"/>
              <a:gd name="connsiteX482" fmla="*/ 2296979 w 3134700"/>
              <a:gd name="connsiteY482" fmla="*/ 2407872 h 3015820"/>
              <a:gd name="connsiteX483" fmla="*/ 2351025 w 3134700"/>
              <a:gd name="connsiteY483" fmla="*/ 2353832 h 3015820"/>
              <a:gd name="connsiteX484" fmla="*/ 2499653 w 3134700"/>
              <a:gd name="connsiteY484" fmla="*/ 2178202 h 3015820"/>
              <a:gd name="connsiteX485" fmla="*/ 2526676 w 3134700"/>
              <a:gd name="connsiteY485" fmla="*/ 2110652 h 3015820"/>
              <a:gd name="connsiteX486" fmla="*/ 2580723 w 3134700"/>
              <a:gd name="connsiteY486" fmla="*/ 2016082 h 3015820"/>
              <a:gd name="connsiteX487" fmla="*/ 2594235 w 3134700"/>
              <a:gd name="connsiteY487" fmla="*/ 1921513 h 3015820"/>
              <a:gd name="connsiteX488" fmla="*/ 2621258 w 3134700"/>
              <a:gd name="connsiteY488" fmla="*/ 1853963 h 3015820"/>
              <a:gd name="connsiteX489" fmla="*/ 2702328 w 3134700"/>
              <a:gd name="connsiteY489" fmla="*/ 1637803 h 301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Lst>
            <a:rect l="l" t="t" r="r" b="b"/>
            <a:pathLst>
              <a:path w="3134700" h="3015820">
                <a:moveTo>
                  <a:pt x="1553839" y="3015820"/>
                </a:moveTo>
                <a:cubicBezTo>
                  <a:pt x="1576358" y="3011317"/>
                  <a:pt x="1600411" y="3011636"/>
                  <a:pt x="1621397" y="3002310"/>
                </a:cubicBezTo>
                <a:cubicBezTo>
                  <a:pt x="1711187" y="2962408"/>
                  <a:pt x="1645064" y="2973023"/>
                  <a:pt x="1702467" y="2934760"/>
                </a:cubicBezTo>
                <a:cubicBezTo>
                  <a:pt x="1719226" y="2923589"/>
                  <a:pt x="1738498" y="2916747"/>
                  <a:pt x="1756513" y="2907741"/>
                </a:cubicBezTo>
                <a:cubicBezTo>
                  <a:pt x="1774529" y="2885224"/>
                  <a:pt x="1789006" y="2859348"/>
                  <a:pt x="1810560" y="2840191"/>
                </a:cubicBezTo>
                <a:cubicBezTo>
                  <a:pt x="1830189" y="2822745"/>
                  <a:pt x="1856603" y="2814720"/>
                  <a:pt x="1878118" y="2799661"/>
                </a:cubicBezTo>
                <a:cubicBezTo>
                  <a:pt x="1901744" y="2783125"/>
                  <a:pt x="1922605" y="2762922"/>
                  <a:pt x="1945676" y="2745621"/>
                </a:cubicBezTo>
                <a:cubicBezTo>
                  <a:pt x="1958667" y="2735879"/>
                  <a:pt x="1972699" y="2727608"/>
                  <a:pt x="1986211" y="2718601"/>
                </a:cubicBezTo>
                <a:cubicBezTo>
                  <a:pt x="1995219" y="2705091"/>
                  <a:pt x="2010564" y="2694088"/>
                  <a:pt x="2013234" y="2678071"/>
                </a:cubicBezTo>
                <a:cubicBezTo>
                  <a:pt x="2018246" y="2648004"/>
                  <a:pt x="1989622" y="2627441"/>
                  <a:pt x="1972699" y="2610521"/>
                </a:cubicBezTo>
                <a:cubicBezTo>
                  <a:pt x="1968195" y="2597011"/>
                  <a:pt x="1966516" y="2582202"/>
                  <a:pt x="1959188" y="2569991"/>
                </a:cubicBezTo>
                <a:cubicBezTo>
                  <a:pt x="1952634" y="2559068"/>
                  <a:pt x="1939808" y="2553161"/>
                  <a:pt x="1932164" y="2542971"/>
                </a:cubicBezTo>
                <a:cubicBezTo>
                  <a:pt x="1912677" y="2516992"/>
                  <a:pt x="1892643" y="2490957"/>
                  <a:pt x="1878118" y="2461911"/>
                </a:cubicBezTo>
                <a:cubicBezTo>
                  <a:pt x="1856712" y="2419104"/>
                  <a:pt x="1845640" y="2388907"/>
                  <a:pt x="1810560" y="2353832"/>
                </a:cubicBezTo>
                <a:cubicBezTo>
                  <a:pt x="1799077" y="2342350"/>
                  <a:pt x="1783537" y="2335819"/>
                  <a:pt x="1770025" y="2326812"/>
                </a:cubicBezTo>
                <a:cubicBezTo>
                  <a:pt x="1706338" y="2231295"/>
                  <a:pt x="1786264" y="2349544"/>
                  <a:pt x="1702467" y="2232242"/>
                </a:cubicBezTo>
                <a:cubicBezTo>
                  <a:pt x="1693028" y="2219029"/>
                  <a:pt x="1684451" y="2205222"/>
                  <a:pt x="1675443" y="2191712"/>
                </a:cubicBezTo>
                <a:cubicBezTo>
                  <a:pt x="1633024" y="2064465"/>
                  <a:pt x="1694257" y="2228009"/>
                  <a:pt x="1634908" y="2124162"/>
                </a:cubicBezTo>
                <a:cubicBezTo>
                  <a:pt x="1622875" y="2103106"/>
                  <a:pt x="1618732" y="2078303"/>
                  <a:pt x="1607885" y="2056612"/>
                </a:cubicBezTo>
                <a:cubicBezTo>
                  <a:pt x="1593592" y="2028030"/>
                  <a:pt x="1555629" y="1986521"/>
                  <a:pt x="1540327" y="1962042"/>
                </a:cubicBezTo>
                <a:cubicBezTo>
                  <a:pt x="1510887" y="1914945"/>
                  <a:pt x="1512761" y="1905830"/>
                  <a:pt x="1499792" y="1853963"/>
                </a:cubicBezTo>
                <a:cubicBezTo>
                  <a:pt x="1504755" y="1729903"/>
                  <a:pt x="1497124" y="1568747"/>
                  <a:pt x="1526815" y="1435153"/>
                </a:cubicBezTo>
                <a:cubicBezTo>
                  <a:pt x="1529905" y="1421252"/>
                  <a:pt x="1533410" y="1407072"/>
                  <a:pt x="1540327" y="1394624"/>
                </a:cubicBezTo>
                <a:cubicBezTo>
                  <a:pt x="1703387" y="1101154"/>
                  <a:pt x="1519170" y="1463948"/>
                  <a:pt x="1621397" y="1259524"/>
                </a:cubicBezTo>
                <a:cubicBezTo>
                  <a:pt x="1625901" y="1241511"/>
                  <a:pt x="1628388" y="1222869"/>
                  <a:pt x="1634908" y="1205484"/>
                </a:cubicBezTo>
                <a:cubicBezTo>
                  <a:pt x="1653454" y="1156033"/>
                  <a:pt x="1670586" y="1139907"/>
                  <a:pt x="1702467" y="1097404"/>
                </a:cubicBezTo>
                <a:cubicBezTo>
                  <a:pt x="1711368" y="1070703"/>
                  <a:pt x="1719189" y="1035391"/>
                  <a:pt x="1743001" y="1016344"/>
                </a:cubicBezTo>
                <a:cubicBezTo>
                  <a:pt x="1754123" y="1007448"/>
                  <a:pt x="1770024" y="1007337"/>
                  <a:pt x="1783536" y="1002834"/>
                </a:cubicBezTo>
                <a:cubicBezTo>
                  <a:pt x="1821200" y="946346"/>
                  <a:pt x="1830494" y="920927"/>
                  <a:pt x="1878118" y="881245"/>
                </a:cubicBezTo>
                <a:cubicBezTo>
                  <a:pt x="1890593" y="870850"/>
                  <a:pt x="1905141" y="863232"/>
                  <a:pt x="1918653" y="854225"/>
                </a:cubicBezTo>
                <a:cubicBezTo>
                  <a:pt x="1900637" y="773165"/>
                  <a:pt x="1892041" y="689420"/>
                  <a:pt x="1864606" y="611045"/>
                </a:cubicBezTo>
                <a:cubicBezTo>
                  <a:pt x="1859241" y="595718"/>
                  <a:pt x="1838595" y="591286"/>
                  <a:pt x="1824071" y="584025"/>
                </a:cubicBezTo>
                <a:cubicBezTo>
                  <a:pt x="1793185" y="568584"/>
                  <a:pt x="1746812" y="564713"/>
                  <a:pt x="1715978" y="557005"/>
                </a:cubicBezTo>
                <a:cubicBezTo>
                  <a:pt x="1702161" y="553551"/>
                  <a:pt x="1688955" y="547998"/>
                  <a:pt x="1675443" y="543495"/>
                </a:cubicBezTo>
                <a:cubicBezTo>
                  <a:pt x="1652924" y="520978"/>
                  <a:pt x="1626994" y="501420"/>
                  <a:pt x="1607885" y="475945"/>
                </a:cubicBezTo>
                <a:cubicBezTo>
                  <a:pt x="1599340" y="464553"/>
                  <a:pt x="1602273" y="447265"/>
                  <a:pt x="1594373" y="435416"/>
                </a:cubicBezTo>
                <a:cubicBezTo>
                  <a:pt x="1583773" y="419519"/>
                  <a:pt x="1567350" y="408396"/>
                  <a:pt x="1553839" y="394886"/>
                </a:cubicBezTo>
                <a:cubicBezTo>
                  <a:pt x="1508800" y="399389"/>
                  <a:pt x="1461663" y="394084"/>
                  <a:pt x="1418722" y="408396"/>
                </a:cubicBezTo>
                <a:cubicBezTo>
                  <a:pt x="1403318" y="413530"/>
                  <a:pt x="1397249" y="433666"/>
                  <a:pt x="1391699" y="448925"/>
                </a:cubicBezTo>
                <a:cubicBezTo>
                  <a:pt x="1379007" y="483824"/>
                  <a:pt x="1373684" y="520978"/>
                  <a:pt x="1364676" y="557005"/>
                </a:cubicBezTo>
                <a:cubicBezTo>
                  <a:pt x="1373684" y="620052"/>
                  <a:pt x="1365831" y="687948"/>
                  <a:pt x="1391699" y="746145"/>
                </a:cubicBezTo>
                <a:cubicBezTo>
                  <a:pt x="1404890" y="775822"/>
                  <a:pt x="1449803" y="777222"/>
                  <a:pt x="1472769" y="800185"/>
                </a:cubicBezTo>
                <a:cubicBezTo>
                  <a:pt x="1504296" y="831708"/>
                  <a:pt x="1530253" y="870027"/>
                  <a:pt x="1567350" y="894755"/>
                </a:cubicBezTo>
                <a:cubicBezTo>
                  <a:pt x="1594373" y="912768"/>
                  <a:pt x="1623627" y="927818"/>
                  <a:pt x="1648420" y="948794"/>
                </a:cubicBezTo>
                <a:cubicBezTo>
                  <a:pt x="1682456" y="977590"/>
                  <a:pt x="1718268" y="1006270"/>
                  <a:pt x="1743001" y="1043364"/>
                </a:cubicBezTo>
                <a:cubicBezTo>
                  <a:pt x="1762373" y="1072417"/>
                  <a:pt x="1788217" y="1112801"/>
                  <a:pt x="1810560" y="1137934"/>
                </a:cubicBezTo>
                <a:cubicBezTo>
                  <a:pt x="1831718" y="1161734"/>
                  <a:pt x="1857146" y="1181519"/>
                  <a:pt x="1878118" y="1205484"/>
                </a:cubicBezTo>
                <a:cubicBezTo>
                  <a:pt x="1888811" y="1217703"/>
                  <a:pt x="1894745" y="1233541"/>
                  <a:pt x="1905141" y="1246014"/>
                </a:cubicBezTo>
                <a:cubicBezTo>
                  <a:pt x="1936507" y="1283649"/>
                  <a:pt x="1959963" y="1297258"/>
                  <a:pt x="1999723" y="1327074"/>
                </a:cubicBezTo>
                <a:cubicBezTo>
                  <a:pt x="2036580" y="1382353"/>
                  <a:pt x="2075600" y="1437246"/>
                  <a:pt x="2094304" y="1502703"/>
                </a:cubicBezTo>
                <a:cubicBezTo>
                  <a:pt x="2103312" y="1534226"/>
                  <a:pt x="2112878" y="1565595"/>
                  <a:pt x="2121327" y="1597273"/>
                </a:cubicBezTo>
                <a:cubicBezTo>
                  <a:pt x="2130897" y="1633155"/>
                  <a:pt x="2138411" y="1669572"/>
                  <a:pt x="2148351" y="1705353"/>
                </a:cubicBezTo>
                <a:cubicBezTo>
                  <a:pt x="2160936" y="1750654"/>
                  <a:pt x="2175374" y="1795420"/>
                  <a:pt x="2188885" y="1840453"/>
                </a:cubicBezTo>
                <a:cubicBezTo>
                  <a:pt x="2193389" y="1876479"/>
                  <a:pt x="2194789" y="1913031"/>
                  <a:pt x="2202397" y="1948532"/>
                </a:cubicBezTo>
                <a:cubicBezTo>
                  <a:pt x="2208366" y="1976382"/>
                  <a:pt x="2222511" y="2001961"/>
                  <a:pt x="2229420" y="2029592"/>
                </a:cubicBezTo>
                <a:cubicBezTo>
                  <a:pt x="2236065" y="2056167"/>
                  <a:pt x="2238428" y="2083632"/>
                  <a:pt x="2242932" y="2110652"/>
                </a:cubicBezTo>
                <a:cubicBezTo>
                  <a:pt x="2238428" y="2169195"/>
                  <a:pt x="2250039" y="2231305"/>
                  <a:pt x="2229420" y="2286282"/>
                </a:cubicBezTo>
                <a:cubicBezTo>
                  <a:pt x="2224093" y="2300485"/>
                  <a:pt x="2109563" y="2352898"/>
                  <a:pt x="2094304" y="2353832"/>
                </a:cubicBezTo>
                <a:cubicBezTo>
                  <a:pt x="1896453" y="2365944"/>
                  <a:pt x="1697963" y="2362839"/>
                  <a:pt x="1499792" y="2367342"/>
                </a:cubicBezTo>
                <a:cubicBezTo>
                  <a:pt x="1340579" y="2399181"/>
                  <a:pt x="1538765" y="2360847"/>
                  <a:pt x="1337652" y="2394362"/>
                </a:cubicBezTo>
                <a:cubicBezTo>
                  <a:pt x="1196028" y="2417963"/>
                  <a:pt x="1337539" y="2397088"/>
                  <a:pt x="1216048" y="2421382"/>
                </a:cubicBezTo>
                <a:cubicBezTo>
                  <a:pt x="1189184" y="2426754"/>
                  <a:pt x="1162206" y="2431866"/>
                  <a:pt x="1134978" y="2434891"/>
                </a:cubicBezTo>
                <a:cubicBezTo>
                  <a:pt x="1081076" y="2440879"/>
                  <a:pt x="1026885" y="2443898"/>
                  <a:pt x="972838" y="2448401"/>
                </a:cubicBezTo>
                <a:cubicBezTo>
                  <a:pt x="954823" y="2452904"/>
                  <a:pt x="936647" y="2456810"/>
                  <a:pt x="918792" y="2461911"/>
                </a:cubicBezTo>
                <a:cubicBezTo>
                  <a:pt x="905097" y="2465823"/>
                  <a:pt x="891223" y="2481314"/>
                  <a:pt x="878257" y="2475421"/>
                </a:cubicBezTo>
                <a:cubicBezTo>
                  <a:pt x="837256" y="2456787"/>
                  <a:pt x="806195" y="2421382"/>
                  <a:pt x="770164" y="2394362"/>
                </a:cubicBezTo>
                <a:cubicBezTo>
                  <a:pt x="765660" y="2367342"/>
                  <a:pt x="754467" y="2340608"/>
                  <a:pt x="756652" y="2313302"/>
                </a:cubicBezTo>
                <a:cubicBezTo>
                  <a:pt x="759321" y="2279948"/>
                  <a:pt x="767979" y="2077538"/>
                  <a:pt x="824210" y="2002572"/>
                </a:cubicBezTo>
                <a:cubicBezTo>
                  <a:pt x="839497" y="1982192"/>
                  <a:pt x="859319" y="1965574"/>
                  <a:pt x="878257" y="1948532"/>
                </a:cubicBezTo>
                <a:cubicBezTo>
                  <a:pt x="904404" y="1925003"/>
                  <a:pt x="930406" y="1901003"/>
                  <a:pt x="959327" y="1880983"/>
                </a:cubicBezTo>
                <a:cubicBezTo>
                  <a:pt x="989182" y="1860317"/>
                  <a:pt x="1025126" y="1849080"/>
                  <a:pt x="1053908" y="1826943"/>
                </a:cubicBezTo>
                <a:cubicBezTo>
                  <a:pt x="1084199" y="1803645"/>
                  <a:pt x="1105400" y="1770080"/>
                  <a:pt x="1134978" y="1745883"/>
                </a:cubicBezTo>
                <a:cubicBezTo>
                  <a:pt x="1196212" y="1695788"/>
                  <a:pt x="1231043" y="1698227"/>
                  <a:pt x="1310629" y="1678333"/>
                </a:cubicBezTo>
                <a:lnTo>
                  <a:pt x="1810560" y="1705353"/>
                </a:lnTo>
                <a:cubicBezTo>
                  <a:pt x="1873223" y="1709439"/>
                  <a:pt x="1962532" y="1723201"/>
                  <a:pt x="2026746" y="1732373"/>
                </a:cubicBezTo>
                <a:cubicBezTo>
                  <a:pt x="2181399" y="1725009"/>
                  <a:pt x="2276614" y="1758785"/>
                  <a:pt x="2391560" y="1678333"/>
                </a:cubicBezTo>
                <a:cubicBezTo>
                  <a:pt x="2412432" y="1663725"/>
                  <a:pt x="2427591" y="1642306"/>
                  <a:pt x="2445607" y="1624293"/>
                </a:cubicBezTo>
                <a:cubicBezTo>
                  <a:pt x="2459577" y="1589371"/>
                  <a:pt x="2492714" y="1510373"/>
                  <a:pt x="2499653" y="1475683"/>
                </a:cubicBezTo>
                <a:cubicBezTo>
                  <a:pt x="2507651" y="1435696"/>
                  <a:pt x="2508661" y="1394624"/>
                  <a:pt x="2513165" y="1354094"/>
                </a:cubicBezTo>
                <a:cubicBezTo>
                  <a:pt x="2508661" y="1191974"/>
                  <a:pt x="2515031" y="1029186"/>
                  <a:pt x="2499653" y="867735"/>
                </a:cubicBezTo>
                <a:cubicBezTo>
                  <a:pt x="2496788" y="837661"/>
                  <a:pt x="2473586" y="813195"/>
                  <a:pt x="2459118" y="786675"/>
                </a:cubicBezTo>
                <a:cubicBezTo>
                  <a:pt x="2443679" y="758374"/>
                  <a:pt x="2402885" y="689919"/>
                  <a:pt x="2378048" y="665085"/>
                </a:cubicBezTo>
                <a:cubicBezTo>
                  <a:pt x="2361287" y="648326"/>
                  <a:pt x="2306484" y="612878"/>
                  <a:pt x="2283467" y="597535"/>
                </a:cubicBezTo>
                <a:cubicBezTo>
                  <a:pt x="2157358" y="606542"/>
                  <a:pt x="2030369" y="607164"/>
                  <a:pt x="1905141" y="624555"/>
                </a:cubicBezTo>
                <a:cubicBezTo>
                  <a:pt x="1831928" y="634722"/>
                  <a:pt x="1789461" y="672302"/>
                  <a:pt x="1729490" y="705615"/>
                </a:cubicBezTo>
                <a:cubicBezTo>
                  <a:pt x="1711883" y="715396"/>
                  <a:pt x="1692524" y="721961"/>
                  <a:pt x="1675443" y="732635"/>
                </a:cubicBezTo>
                <a:cubicBezTo>
                  <a:pt x="1602498" y="778220"/>
                  <a:pt x="1640386" y="762681"/>
                  <a:pt x="1580862" y="813695"/>
                </a:cubicBezTo>
                <a:cubicBezTo>
                  <a:pt x="1563764" y="828349"/>
                  <a:pt x="1543913" y="839571"/>
                  <a:pt x="1526815" y="854225"/>
                </a:cubicBezTo>
                <a:cubicBezTo>
                  <a:pt x="1512307" y="866659"/>
                  <a:pt x="1500959" y="882524"/>
                  <a:pt x="1486280" y="894755"/>
                </a:cubicBezTo>
                <a:cubicBezTo>
                  <a:pt x="1473805" y="905150"/>
                  <a:pt x="1458617" y="911875"/>
                  <a:pt x="1445745" y="921775"/>
                </a:cubicBezTo>
                <a:cubicBezTo>
                  <a:pt x="1382740" y="970234"/>
                  <a:pt x="1288801" y="1052638"/>
                  <a:pt x="1216048" y="1097404"/>
                </a:cubicBezTo>
                <a:cubicBezTo>
                  <a:pt x="1105350" y="1165518"/>
                  <a:pt x="1171602" y="1118380"/>
                  <a:pt x="1094443" y="1151444"/>
                </a:cubicBezTo>
                <a:cubicBezTo>
                  <a:pt x="1075930" y="1159377"/>
                  <a:pt x="1058412" y="1169457"/>
                  <a:pt x="1040396" y="1178464"/>
                </a:cubicBezTo>
                <a:cubicBezTo>
                  <a:pt x="1229098" y="1232372"/>
                  <a:pt x="1042344" y="1186186"/>
                  <a:pt x="1337652" y="1218994"/>
                </a:cubicBezTo>
                <a:cubicBezTo>
                  <a:pt x="1472824" y="1234011"/>
                  <a:pt x="1506648" y="1251660"/>
                  <a:pt x="1634908" y="1273034"/>
                </a:cubicBezTo>
                <a:cubicBezTo>
                  <a:pt x="1751795" y="1292513"/>
                  <a:pt x="1688794" y="1283146"/>
                  <a:pt x="1824071" y="1300054"/>
                </a:cubicBezTo>
                <a:cubicBezTo>
                  <a:pt x="1860102" y="1313564"/>
                  <a:pt x="1894950" y="1330792"/>
                  <a:pt x="1932164" y="1340584"/>
                </a:cubicBezTo>
                <a:cubicBezTo>
                  <a:pt x="2101691" y="1385191"/>
                  <a:pt x="2046604" y="1341745"/>
                  <a:pt x="2188885" y="1408134"/>
                </a:cubicBezTo>
                <a:cubicBezTo>
                  <a:pt x="2221790" y="1423487"/>
                  <a:pt x="2253544" y="1441604"/>
                  <a:pt x="2283467" y="1462173"/>
                </a:cubicBezTo>
                <a:cubicBezTo>
                  <a:pt x="2325783" y="1491262"/>
                  <a:pt x="2405072" y="1556743"/>
                  <a:pt x="2405072" y="1556743"/>
                </a:cubicBezTo>
                <a:cubicBezTo>
                  <a:pt x="2427049" y="1600693"/>
                  <a:pt x="2445607" y="1625955"/>
                  <a:pt x="2445607" y="1678333"/>
                </a:cubicBezTo>
                <a:cubicBezTo>
                  <a:pt x="2445607" y="1723591"/>
                  <a:pt x="2452337" y="1772954"/>
                  <a:pt x="2432095" y="1813433"/>
                </a:cubicBezTo>
                <a:cubicBezTo>
                  <a:pt x="2417569" y="1842480"/>
                  <a:pt x="2381610" y="1856551"/>
                  <a:pt x="2351025" y="1867473"/>
                </a:cubicBezTo>
                <a:cubicBezTo>
                  <a:pt x="2316829" y="1879685"/>
                  <a:pt x="2279107" y="1877838"/>
                  <a:pt x="2242932" y="1880983"/>
                </a:cubicBezTo>
                <a:cubicBezTo>
                  <a:pt x="2175478" y="1886848"/>
                  <a:pt x="2107954" y="1893251"/>
                  <a:pt x="2040257" y="1894493"/>
                </a:cubicBezTo>
                <a:lnTo>
                  <a:pt x="770164" y="1908003"/>
                </a:lnTo>
                <a:cubicBezTo>
                  <a:pt x="842226" y="1948533"/>
                  <a:pt x="923232" y="1976191"/>
                  <a:pt x="986350" y="2029592"/>
                </a:cubicBezTo>
                <a:cubicBezTo>
                  <a:pt x="1044900" y="2079129"/>
                  <a:pt x="1099590" y="2133628"/>
                  <a:pt x="1162001" y="2178202"/>
                </a:cubicBezTo>
                <a:cubicBezTo>
                  <a:pt x="1193528" y="2200719"/>
                  <a:pt x="1226819" y="2220952"/>
                  <a:pt x="1256583" y="2245752"/>
                </a:cubicBezTo>
                <a:cubicBezTo>
                  <a:pt x="1339301" y="2314675"/>
                  <a:pt x="1310405" y="2318871"/>
                  <a:pt x="1405211" y="2380852"/>
                </a:cubicBezTo>
                <a:cubicBezTo>
                  <a:pt x="1493133" y="2438332"/>
                  <a:pt x="1589962" y="2481920"/>
                  <a:pt x="1675443" y="2542971"/>
                </a:cubicBezTo>
                <a:cubicBezTo>
                  <a:pt x="1975578" y="2757327"/>
                  <a:pt x="1855229" y="2693647"/>
                  <a:pt x="2013234" y="2772641"/>
                </a:cubicBezTo>
                <a:cubicBezTo>
                  <a:pt x="2077083" y="2581114"/>
                  <a:pt x="2063240" y="2656934"/>
                  <a:pt x="2013234" y="2299792"/>
                </a:cubicBezTo>
                <a:cubicBezTo>
                  <a:pt x="1978392" y="2050949"/>
                  <a:pt x="1914195" y="1942923"/>
                  <a:pt x="1824071" y="1705353"/>
                </a:cubicBezTo>
                <a:cubicBezTo>
                  <a:pt x="1627123" y="1186192"/>
                  <a:pt x="1713604" y="1379707"/>
                  <a:pt x="1567350" y="1043364"/>
                </a:cubicBezTo>
                <a:cubicBezTo>
                  <a:pt x="1549663" y="1002690"/>
                  <a:pt x="1527332" y="963852"/>
                  <a:pt x="1513304" y="921775"/>
                </a:cubicBezTo>
                <a:cubicBezTo>
                  <a:pt x="1500999" y="884865"/>
                  <a:pt x="1484107" y="821461"/>
                  <a:pt x="1459257" y="786675"/>
                </a:cubicBezTo>
                <a:cubicBezTo>
                  <a:pt x="1448150" y="771127"/>
                  <a:pt x="1430955" y="760823"/>
                  <a:pt x="1418722" y="746145"/>
                </a:cubicBezTo>
                <a:cubicBezTo>
                  <a:pt x="1408326" y="733672"/>
                  <a:pt x="1401442" y="718604"/>
                  <a:pt x="1391699" y="705615"/>
                </a:cubicBezTo>
                <a:cubicBezTo>
                  <a:pt x="1374396" y="682547"/>
                  <a:pt x="1355668" y="660582"/>
                  <a:pt x="1337652" y="638065"/>
                </a:cubicBezTo>
                <a:cubicBezTo>
                  <a:pt x="1328644" y="615548"/>
                  <a:pt x="1318918" y="593306"/>
                  <a:pt x="1310629" y="570515"/>
                </a:cubicBezTo>
                <a:cubicBezTo>
                  <a:pt x="1300895" y="543748"/>
                  <a:pt x="1283606" y="489455"/>
                  <a:pt x="1283606" y="489455"/>
                </a:cubicBezTo>
                <a:cubicBezTo>
                  <a:pt x="1288110" y="475945"/>
                  <a:pt x="1284379" y="455293"/>
                  <a:pt x="1297117" y="448925"/>
                </a:cubicBezTo>
                <a:cubicBezTo>
                  <a:pt x="1353200" y="420887"/>
                  <a:pt x="1461054" y="443121"/>
                  <a:pt x="1513304" y="448925"/>
                </a:cubicBezTo>
                <a:cubicBezTo>
                  <a:pt x="1648067" y="583673"/>
                  <a:pt x="1789613" y="719740"/>
                  <a:pt x="1891629" y="881245"/>
                </a:cubicBezTo>
                <a:cubicBezTo>
                  <a:pt x="1945676" y="966808"/>
                  <a:pt x="1995728" y="1055029"/>
                  <a:pt x="2053769" y="1137934"/>
                </a:cubicBezTo>
                <a:cubicBezTo>
                  <a:pt x="2090478" y="1190369"/>
                  <a:pt x="2138373" y="1234314"/>
                  <a:pt x="2175374" y="1286544"/>
                </a:cubicBezTo>
                <a:cubicBezTo>
                  <a:pt x="2481332" y="1718431"/>
                  <a:pt x="2150926" y="1307419"/>
                  <a:pt x="2351025" y="1529723"/>
                </a:cubicBezTo>
                <a:cubicBezTo>
                  <a:pt x="2432798" y="1620570"/>
                  <a:pt x="2368703" y="1579090"/>
                  <a:pt x="2459118" y="1624293"/>
                </a:cubicBezTo>
                <a:cubicBezTo>
                  <a:pt x="2486859" y="1707504"/>
                  <a:pt x="2454021" y="1632707"/>
                  <a:pt x="2553700" y="1732373"/>
                </a:cubicBezTo>
                <a:cubicBezTo>
                  <a:pt x="2588219" y="1766887"/>
                  <a:pt x="2627437" y="1855508"/>
                  <a:pt x="2675304" y="1867473"/>
                </a:cubicBezTo>
                <a:lnTo>
                  <a:pt x="2729351" y="1880983"/>
                </a:lnTo>
                <a:cubicBezTo>
                  <a:pt x="2751870" y="1876480"/>
                  <a:pt x="2776969" y="1878866"/>
                  <a:pt x="2796909" y="1867473"/>
                </a:cubicBezTo>
                <a:cubicBezTo>
                  <a:pt x="2828333" y="1849519"/>
                  <a:pt x="2832538" y="1783921"/>
                  <a:pt x="2837444" y="1759393"/>
                </a:cubicBezTo>
                <a:cubicBezTo>
                  <a:pt x="2814925" y="1669326"/>
                  <a:pt x="2800936" y="1576686"/>
                  <a:pt x="2769886" y="1489193"/>
                </a:cubicBezTo>
                <a:cubicBezTo>
                  <a:pt x="2743910" y="1415998"/>
                  <a:pt x="2641858" y="1266328"/>
                  <a:pt x="2594235" y="1205484"/>
                </a:cubicBezTo>
                <a:cubicBezTo>
                  <a:pt x="2565322" y="1168544"/>
                  <a:pt x="2439199" y="1003024"/>
                  <a:pt x="2364537" y="962304"/>
                </a:cubicBezTo>
                <a:cubicBezTo>
                  <a:pt x="2344375" y="951308"/>
                  <a:pt x="2319498" y="953297"/>
                  <a:pt x="2296979" y="948794"/>
                </a:cubicBezTo>
                <a:cubicBezTo>
                  <a:pt x="2269956" y="935284"/>
                  <a:pt x="2244108" y="919109"/>
                  <a:pt x="2215909" y="908265"/>
                </a:cubicBezTo>
                <a:cubicBezTo>
                  <a:pt x="2033344" y="838058"/>
                  <a:pt x="1974709" y="900792"/>
                  <a:pt x="1715978" y="935285"/>
                </a:cubicBezTo>
                <a:cubicBezTo>
                  <a:pt x="1670939" y="962305"/>
                  <a:pt x="1623340" y="985455"/>
                  <a:pt x="1580862" y="1016344"/>
                </a:cubicBezTo>
                <a:cubicBezTo>
                  <a:pt x="1483604" y="1087068"/>
                  <a:pt x="1350252" y="1210477"/>
                  <a:pt x="1270094" y="1300054"/>
                </a:cubicBezTo>
                <a:cubicBezTo>
                  <a:pt x="1240063" y="1333614"/>
                  <a:pt x="1217159" y="1372969"/>
                  <a:pt x="1189024" y="1408134"/>
                </a:cubicBezTo>
                <a:cubicBezTo>
                  <a:pt x="1163084" y="1440554"/>
                  <a:pt x="1132869" y="1469488"/>
                  <a:pt x="1107955" y="1502703"/>
                </a:cubicBezTo>
                <a:cubicBezTo>
                  <a:pt x="1070089" y="1553185"/>
                  <a:pt x="1063185" y="1580840"/>
                  <a:pt x="1040396" y="1637803"/>
                </a:cubicBezTo>
                <a:cubicBezTo>
                  <a:pt x="1035892" y="1664823"/>
                  <a:pt x="1032828" y="1692123"/>
                  <a:pt x="1026885" y="1718863"/>
                </a:cubicBezTo>
                <a:cubicBezTo>
                  <a:pt x="1023795" y="1732765"/>
                  <a:pt x="1017286" y="1745700"/>
                  <a:pt x="1013373" y="1759393"/>
                </a:cubicBezTo>
                <a:cubicBezTo>
                  <a:pt x="984280" y="1861203"/>
                  <a:pt x="1019424" y="1764530"/>
                  <a:pt x="972838" y="1880983"/>
                </a:cubicBezTo>
                <a:cubicBezTo>
                  <a:pt x="968334" y="1908003"/>
                  <a:pt x="966535" y="1935615"/>
                  <a:pt x="959327" y="1962042"/>
                </a:cubicBezTo>
                <a:cubicBezTo>
                  <a:pt x="952945" y="1985439"/>
                  <a:pt x="937060" y="2005811"/>
                  <a:pt x="932303" y="2029592"/>
                </a:cubicBezTo>
                <a:cubicBezTo>
                  <a:pt x="923426" y="2073971"/>
                  <a:pt x="923296" y="2119659"/>
                  <a:pt x="918792" y="2164692"/>
                </a:cubicBezTo>
                <a:cubicBezTo>
                  <a:pt x="945815" y="2232242"/>
                  <a:pt x="956205" y="2309141"/>
                  <a:pt x="999861" y="2367342"/>
                </a:cubicBezTo>
                <a:cubicBezTo>
                  <a:pt x="1016300" y="2389258"/>
                  <a:pt x="1053747" y="2377454"/>
                  <a:pt x="1080931" y="2380852"/>
                </a:cubicBezTo>
                <a:cubicBezTo>
                  <a:pt x="1125845" y="2386466"/>
                  <a:pt x="1170958" y="2390407"/>
                  <a:pt x="1216048" y="2394362"/>
                </a:cubicBezTo>
                <a:lnTo>
                  <a:pt x="1851095" y="2448401"/>
                </a:lnTo>
                <a:cubicBezTo>
                  <a:pt x="1891757" y="2475507"/>
                  <a:pt x="1944803" y="2512210"/>
                  <a:pt x="1986211" y="2529461"/>
                </a:cubicBezTo>
                <a:cubicBezTo>
                  <a:pt x="2007410" y="2538293"/>
                  <a:pt x="2031174" y="2538863"/>
                  <a:pt x="2053769" y="2542971"/>
                </a:cubicBezTo>
                <a:cubicBezTo>
                  <a:pt x="2119270" y="2554879"/>
                  <a:pt x="2165839" y="2557324"/>
                  <a:pt x="2229420" y="2583501"/>
                </a:cubicBezTo>
                <a:cubicBezTo>
                  <a:pt x="2275982" y="2602671"/>
                  <a:pt x="2364537" y="2651051"/>
                  <a:pt x="2364537" y="2651051"/>
                </a:cubicBezTo>
                <a:cubicBezTo>
                  <a:pt x="2382552" y="2673568"/>
                  <a:pt x="2399424" y="2697049"/>
                  <a:pt x="2418583" y="2718601"/>
                </a:cubicBezTo>
                <a:cubicBezTo>
                  <a:pt x="2435510" y="2737641"/>
                  <a:pt x="2460256" y="2750371"/>
                  <a:pt x="2472630" y="2772641"/>
                </a:cubicBezTo>
                <a:cubicBezTo>
                  <a:pt x="2552679" y="2916712"/>
                  <a:pt x="2434377" y="2788435"/>
                  <a:pt x="2513165" y="2867211"/>
                </a:cubicBezTo>
                <a:cubicBezTo>
                  <a:pt x="2508661" y="2831184"/>
                  <a:pt x="2509629" y="2794041"/>
                  <a:pt x="2499653" y="2759131"/>
                </a:cubicBezTo>
                <a:cubicBezTo>
                  <a:pt x="2477698" y="2682298"/>
                  <a:pt x="2440290" y="2667439"/>
                  <a:pt x="2405072" y="2597011"/>
                </a:cubicBezTo>
                <a:cubicBezTo>
                  <a:pt x="2387863" y="2562597"/>
                  <a:pt x="2376706" y="2525433"/>
                  <a:pt x="2364537" y="2488931"/>
                </a:cubicBezTo>
                <a:cubicBezTo>
                  <a:pt x="2334466" y="2398729"/>
                  <a:pt x="2245606" y="2078274"/>
                  <a:pt x="2175374" y="1962042"/>
                </a:cubicBezTo>
                <a:cubicBezTo>
                  <a:pt x="2079770" y="1803820"/>
                  <a:pt x="1981042" y="1646289"/>
                  <a:pt x="1864606" y="1502703"/>
                </a:cubicBezTo>
                <a:cubicBezTo>
                  <a:pt x="1721001" y="1325612"/>
                  <a:pt x="1462620" y="941065"/>
                  <a:pt x="1216048" y="800185"/>
                </a:cubicBezTo>
                <a:cubicBezTo>
                  <a:pt x="1103978" y="736153"/>
                  <a:pt x="1153944" y="762382"/>
                  <a:pt x="1067420" y="719125"/>
                </a:cubicBezTo>
                <a:cubicBezTo>
                  <a:pt x="981846" y="728132"/>
                  <a:pt x="893648" y="723265"/>
                  <a:pt x="810699" y="746145"/>
                </a:cubicBezTo>
                <a:cubicBezTo>
                  <a:pt x="760067" y="760111"/>
                  <a:pt x="716597" y="794397"/>
                  <a:pt x="675582" y="827205"/>
                </a:cubicBezTo>
                <a:cubicBezTo>
                  <a:pt x="6107" y="1362717"/>
                  <a:pt x="696175" y="794420"/>
                  <a:pt x="256721" y="1191974"/>
                </a:cubicBezTo>
                <a:cubicBezTo>
                  <a:pt x="213951" y="1230666"/>
                  <a:pt x="163771" y="1260704"/>
                  <a:pt x="121605" y="1300054"/>
                </a:cubicBezTo>
                <a:cubicBezTo>
                  <a:pt x="94285" y="1325550"/>
                  <a:pt x="40165" y="1399620"/>
                  <a:pt x="13512" y="1435153"/>
                </a:cubicBezTo>
                <a:cubicBezTo>
                  <a:pt x="9008" y="1448663"/>
                  <a:pt x="0" y="1461442"/>
                  <a:pt x="0" y="1475683"/>
                </a:cubicBezTo>
                <a:cubicBezTo>
                  <a:pt x="0" y="1503076"/>
                  <a:pt x="-80" y="1532960"/>
                  <a:pt x="13512" y="1556743"/>
                </a:cubicBezTo>
                <a:cubicBezTo>
                  <a:pt x="20579" y="1569108"/>
                  <a:pt x="40144" y="1567164"/>
                  <a:pt x="54047" y="1570253"/>
                </a:cubicBezTo>
                <a:cubicBezTo>
                  <a:pt x="80791" y="1576195"/>
                  <a:pt x="108094" y="1579260"/>
                  <a:pt x="135117" y="1583763"/>
                </a:cubicBezTo>
                <a:cubicBezTo>
                  <a:pt x="531458" y="1579260"/>
                  <a:pt x="929401" y="1606134"/>
                  <a:pt x="1324141" y="1570253"/>
                </a:cubicBezTo>
                <a:cubicBezTo>
                  <a:pt x="1385146" y="1564708"/>
                  <a:pt x="1429451" y="1505485"/>
                  <a:pt x="1472769" y="1462173"/>
                </a:cubicBezTo>
                <a:cubicBezTo>
                  <a:pt x="1507216" y="1427730"/>
                  <a:pt x="1532052" y="1384153"/>
                  <a:pt x="1553839" y="1340584"/>
                </a:cubicBezTo>
                <a:cubicBezTo>
                  <a:pt x="1608523" y="1231230"/>
                  <a:pt x="1623016" y="1121372"/>
                  <a:pt x="1648420" y="1002834"/>
                </a:cubicBezTo>
                <a:cubicBezTo>
                  <a:pt x="1679679" y="565275"/>
                  <a:pt x="1639679" y="1070898"/>
                  <a:pt x="1688955" y="611045"/>
                </a:cubicBezTo>
                <a:cubicBezTo>
                  <a:pt x="1695211" y="552663"/>
                  <a:pt x="1694533" y="493593"/>
                  <a:pt x="1702467" y="435416"/>
                </a:cubicBezTo>
                <a:cubicBezTo>
                  <a:pt x="1708077" y="394278"/>
                  <a:pt x="1721838" y="354634"/>
                  <a:pt x="1729490" y="313826"/>
                </a:cubicBezTo>
                <a:cubicBezTo>
                  <a:pt x="1735359" y="282528"/>
                  <a:pt x="1738158" y="250729"/>
                  <a:pt x="1743001" y="219256"/>
                </a:cubicBezTo>
                <a:cubicBezTo>
                  <a:pt x="1747820" y="187937"/>
                  <a:pt x="1761592" y="104373"/>
                  <a:pt x="1770025" y="70646"/>
                </a:cubicBezTo>
                <a:cubicBezTo>
                  <a:pt x="1773479" y="56830"/>
                  <a:pt x="1779032" y="43626"/>
                  <a:pt x="1783536" y="30116"/>
                </a:cubicBezTo>
                <a:cubicBezTo>
                  <a:pt x="1707531" y="-20547"/>
                  <a:pt x="1750432" y="-10352"/>
                  <a:pt x="1634908" y="84156"/>
                </a:cubicBezTo>
                <a:cubicBezTo>
                  <a:pt x="1510440" y="185981"/>
                  <a:pt x="1362307" y="314604"/>
                  <a:pt x="1256583" y="435416"/>
                </a:cubicBezTo>
                <a:cubicBezTo>
                  <a:pt x="1157461" y="548684"/>
                  <a:pt x="1065609" y="668149"/>
                  <a:pt x="972838" y="786675"/>
                </a:cubicBezTo>
                <a:cubicBezTo>
                  <a:pt x="891768" y="890251"/>
                  <a:pt x="797307" y="984621"/>
                  <a:pt x="729629" y="1097404"/>
                </a:cubicBezTo>
                <a:cubicBezTo>
                  <a:pt x="662071" y="1209987"/>
                  <a:pt x="593531" y="1321987"/>
                  <a:pt x="526954" y="1435153"/>
                </a:cubicBezTo>
                <a:cubicBezTo>
                  <a:pt x="503443" y="1475116"/>
                  <a:pt x="476042" y="1513468"/>
                  <a:pt x="459396" y="1556743"/>
                </a:cubicBezTo>
                <a:cubicBezTo>
                  <a:pt x="436877" y="1615286"/>
                  <a:pt x="413276" y="1673425"/>
                  <a:pt x="391838" y="1732373"/>
                </a:cubicBezTo>
                <a:cubicBezTo>
                  <a:pt x="371319" y="1788794"/>
                  <a:pt x="339725" y="1886761"/>
                  <a:pt x="324280" y="1948532"/>
                </a:cubicBezTo>
                <a:cubicBezTo>
                  <a:pt x="318710" y="1970809"/>
                  <a:pt x="315272" y="1993565"/>
                  <a:pt x="310768" y="2016082"/>
                </a:cubicBezTo>
                <a:cubicBezTo>
                  <a:pt x="315272" y="2043102"/>
                  <a:pt x="303918" y="2078818"/>
                  <a:pt x="324280" y="2097142"/>
                </a:cubicBezTo>
                <a:cubicBezTo>
                  <a:pt x="356040" y="2125723"/>
                  <a:pt x="404319" y="2127777"/>
                  <a:pt x="445884" y="2137672"/>
                </a:cubicBezTo>
                <a:cubicBezTo>
                  <a:pt x="536940" y="2159349"/>
                  <a:pt x="676733" y="2174255"/>
                  <a:pt x="770164" y="2178202"/>
                </a:cubicBezTo>
                <a:lnTo>
                  <a:pt x="1567350" y="2205222"/>
                </a:lnTo>
                <a:cubicBezTo>
                  <a:pt x="1625900" y="2214229"/>
                  <a:pt x="1684808" y="2221159"/>
                  <a:pt x="1743001" y="2232242"/>
                </a:cubicBezTo>
                <a:cubicBezTo>
                  <a:pt x="1779485" y="2239191"/>
                  <a:pt x="1814779" y="2251481"/>
                  <a:pt x="1851095" y="2259262"/>
                </a:cubicBezTo>
                <a:cubicBezTo>
                  <a:pt x="1877883" y="2265002"/>
                  <a:pt x="1905141" y="2268269"/>
                  <a:pt x="1932164" y="2272772"/>
                </a:cubicBezTo>
                <a:lnTo>
                  <a:pt x="2053769" y="2259262"/>
                </a:lnTo>
                <a:cubicBezTo>
                  <a:pt x="2076211" y="2243555"/>
                  <a:pt x="2063115" y="2205276"/>
                  <a:pt x="2067281" y="2178202"/>
                </a:cubicBezTo>
                <a:cubicBezTo>
                  <a:pt x="2072124" y="2146729"/>
                  <a:pt x="2076288" y="2115155"/>
                  <a:pt x="2080792" y="2083632"/>
                </a:cubicBezTo>
                <a:cubicBezTo>
                  <a:pt x="2076288" y="1921512"/>
                  <a:pt x="2093417" y="1757335"/>
                  <a:pt x="2067281" y="1597273"/>
                </a:cubicBezTo>
                <a:cubicBezTo>
                  <a:pt x="2056566" y="1531650"/>
                  <a:pt x="2001547" y="1481552"/>
                  <a:pt x="1972699" y="1421644"/>
                </a:cubicBezTo>
                <a:cubicBezTo>
                  <a:pt x="1942939" y="1359842"/>
                  <a:pt x="1924478" y="1292721"/>
                  <a:pt x="1891629" y="1232504"/>
                </a:cubicBezTo>
                <a:cubicBezTo>
                  <a:pt x="1870062" y="1192969"/>
                  <a:pt x="1838386" y="1159834"/>
                  <a:pt x="1810560" y="1124424"/>
                </a:cubicBezTo>
                <a:cubicBezTo>
                  <a:pt x="1767160" y="1069194"/>
                  <a:pt x="1709809" y="998110"/>
                  <a:pt x="1648420" y="962304"/>
                </a:cubicBezTo>
                <a:cubicBezTo>
                  <a:pt x="1640864" y="957897"/>
                  <a:pt x="1499890" y="935301"/>
                  <a:pt x="1499792" y="935285"/>
                </a:cubicBezTo>
                <a:cubicBezTo>
                  <a:pt x="1450249" y="939788"/>
                  <a:pt x="1392558" y="921202"/>
                  <a:pt x="1351164" y="948794"/>
                </a:cubicBezTo>
                <a:cubicBezTo>
                  <a:pt x="1324668" y="966456"/>
                  <a:pt x="1332581" y="1011927"/>
                  <a:pt x="1337652" y="1043364"/>
                </a:cubicBezTo>
                <a:cubicBezTo>
                  <a:pt x="1355394" y="1153349"/>
                  <a:pt x="1373000" y="1266012"/>
                  <a:pt x="1418722" y="1367604"/>
                </a:cubicBezTo>
                <a:cubicBezTo>
                  <a:pt x="1455688" y="1449739"/>
                  <a:pt x="1518962" y="1518333"/>
                  <a:pt x="1580862" y="1583763"/>
                </a:cubicBezTo>
                <a:cubicBezTo>
                  <a:pt x="1874269" y="1893898"/>
                  <a:pt x="1785751" y="1807453"/>
                  <a:pt x="2026746" y="1935022"/>
                </a:cubicBezTo>
                <a:cubicBezTo>
                  <a:pt x="2171016" y="2011390"/>
                  <a:pt x="2067252" y="1973614"/>
                  <a:pt x="2215909" y="2016082"/>
                </a:cubicBezTo>
                <a:cubicBezTo>
                  <a:pt x="2387384" y="2118955"/>
                  <a:pt x="2173663" y="2001961"/>
                  <a:pt x="2364537" y="2070122"/>
                </a:cubicBezTo>
                <a:cubicBezTo>
                  <a:pt x="2402474" y="2083669"/>
                  <a:pt x="2435603" y="2108295"/>
                  <a:pt x="2472630" y="2124162"/>
                </a:cubicBezTo>
                <a:cubicBezTo>
                  <a:pt x="2591417" y="2175064"/>
                  <a:pt x="2512925" y="2132196"/>
                  <a:pt x="2621258" y="2164692"/>
                </a:cubicBezTo>
                <a:cubicBezTo>
                  <a:pt x="2644489" y="2171660"/>
                  <a:pt x="2666297" y="2182705"/>
                  <a:pt x="2688816" y="2191712"/>
                </a:cubicBezTo>
                <a:cubicBezTo>
                  <a:pt x="2870303" y="2146346"/>
                  <a:pt x="2772667" y="2189590"/>
                  <a:pt x="2715839" y="1772903"/>
                </a:cubicBezTo>
                <a:cubicBezTo>
                  <a:pt x="2706979" y="1707934"/>
                  <a:pt x="2684066" y="1645434"/>
                  <a:pt x="2661793" y="1583763"/>
                </a:cubicBezTo>
                <a:cubicBezTo>
                  <a:pt x="2625432" y="1483083"/>
                  <a:pt x="2580482" y="1385715"/>
                  <a:pt x="2540188" y="1286544"/>
                </a:cubicBezTo>
                <a:cubicBezTo>
                  <a:pt x="2521930" y="1241608"/>
                  <a:pt x="2507834" y="1194826"/>
                  <a:pt x="2486141" y="1151444"/>
                </a:cubicBezTo>
                <a:cubicBezTo>
                  <a:pt x="2477133" y="1133431"/>
                  <a:pt x="2468900" y="1115009"/>
                  <a:pt x="2459118" y="1097404"/>
                </a:cubicBezTo>
                <a:cubicBezTo>
                  <a:pt x="2446364" y="1074450"/>
                  <a:pt x="2430328" y="1053341"/>
                  <a:pt x="2418583" y="1029854"/>
                </a:cubicBezTo>
                <a:cubicBezTo>
                  <a:pt x="2407736" y="1008163"/>
                  <a:pt x="2405014" y="982482"/>
                  <a:pt x="2391560" y="962304"/>
                </a:cubicBezTo>
                <a:cubicBezTo>
                  <a:pt x="2368526" y="927758"/>
                  <a:pt x="2334625" y="901520"/>
                  <a:pt x="2310490" y="867735"/>
                </a:cubicBezTo>
                <a:cubicBezTo>
                  <a:pt x="2289385" y="838191"/>
                  <a:pt x="2282119" y="798837"/>
                  <a:pt x="2256444" y="773165"/>
                </a:cubicBezTo>
                <a:cubicBezTo>
                  <a:pt x="2235079" y="751803"/>
                  <a:pt x="2201976" y="746957"/>
                  <a:pt x="2175374" y="732635"/>
                </a:cubicBezTo>
                <a:cubicBezTo>
                  <a:pt x="2143403" y="715422"/>
                  <a:pt x="2112319" y="696608"/>
                  <a:pt x="2080792" y="678595"/>
                </a:cubicBezTo>
                <a:cubicBezTo>
                  <a:pt x="2040257" y="687602"/>
                  <a:pt x="1986533" y="674367"/>
                  <a:pt x="1959188" y="705615"/>
                </a:cubicBezTo>
                <a:cubicBezTo>
                  <a:pt x="1940431" y="727049"/>
                  <a:pt x="1969367" y="763708"/>
                  <a:pt x="1986211" y="786675"/>
                </a:cubicBezTo>
                <a:cubicBezTo>
                  <a:pt x="2020112" y="832897"/>
                  <a:pt x="2063778" y="871571"/>
                  <a:pt x="2107816" y="908265"/>
                </a:cubicBezTo>
                <a:cubicBezTo>
                  <a:pt x="2151256" y="944461"/>
                  <a:pt x="2331593" y="1054228"/>
                  <a:pt x="2378048" y="1070384"/>
                </a:cubicBezTo>
                <a:cubicBezTo>
                  <a:pt x="2429800" y="1088382"/>
                  <a:pt x="2486363" y="1087153"/>
                  <a:pt x="2540188" y="1097404"/>
                </a:cubicBezTo>
                <a:cubicBezTo>
                  <a:pt x="2580978" y="1105173"/>
                  <a:pt x="2621258" y="1115417"/>
                  <a:pt x="2661793" y="1124424"/>
                </a:cubicBezTo>
                <a:cubicBezTo>
                  <a:pt x="2720343" y="1110914"/>
                  <a:pt x="2785271" y="1113704"/>
                  <a:pt x="2837444" y="1083894"/>
                </a:cubicBezTo>
                <a:cubicBezTo>
                  <a:pt x="2857382" y="1072502"/>
                  <a:pt x="2854059" y="1039096"/>
                  <a:pt x="2850956" y="1016344"/>
                </a:cubicBezTo>
                <a:cubicBezTo>
                  <a:pt x="2840328" y="938418"/>
                  <a:pt x="2832930" y="856589"/>
                  <a:pt x="2796909" y="786675"/>
                </a:cubicBezTo>
                <a:cubicBezTo>
                  <a:pt x="2733980" y="664534"/>
                  <a:pt x="2641475" y="583985"/>
                  <a:pt x="2540188" y="502965"/>
                </a:cubicBezTo>
                <a:cubicBezTo>
                  <a:pt x="2522603" y="488899"/>
                  <a:pt x="2507049" y="470797"/>
                  <a:pt x="2486141" y="462435"/>
                </a:cubicBezTo>
                <a:cubicBezTo>
                  <a:pt x="2460704" y="452262"/>
                  <a:pt x="2432095" y="453428"/>
                  <a:pt x="2405072" y="448925"/>
                </a:cubicBezTo>
                <a:cubicBezTo>
                  <a:pt x="2344399" y="481280"/>
                  <a:pt x="2193715" y="553142"/>
                  <a:pt x="2121327" y="611045"/>
                </a:cubicBezTo>
                <a:cubicBezTo>
                  <a:pt x="2078978" y="644920"/>
                  <a:pt x="2040258" y="683098"/>
                  <a:pt x="1999723" y="719125"/>
                </a:cubicBezTo>
                <a:cubicBezTo>
                  <a:pt x="1840152" y="1006316"/>
                  <a:pt x="1881196" y="871068"/>
                  <a:pt x="1837583" y="1110914"/>
                </a:cubicBezTo>
                <a:cubicBezTo>
                  <a:pt x="1869110" y="1241510"/>
                  <a:pt x="1879236" y="1379220"/>
                  <a:pt x="1932164" y="1502703"/>
                </a:cubicBezTo>
                <a:cubicBezTo>
                  <a:pt x="1962378" y="1573194"/>
                  <a:pt x="2029199" y="1621588"/>
                  <a:pt x="2080792" y="1678333"/>
                </a:cubicBezTo>
                <a:cubicBezTo>
                  <a:pt x="2281404" y="1898979"/>
                  <a:pt x="2226790" y="1769482"/>
                  <a:pt x="2499653" y="2124162"/>
                </a:cubicBezTo>
                <a:cubicBezTo>
                  <a:pt x="2583363" y="2232972"/>
                  <a:pt x="2638364" y="2312109"/>
                  <a:pt x="2729351" y="2407872"/>
                </a:cubicBezTo>
                <a:cubicBezTo>
                  <a:pt x="2781995" y="2463279"/>
                  <a:pt x="2837444" y="2515951"/>
                  <a:pt x="2891491" y="2569991"/>
                </a:cubicBezTo>
                <a:cubicBezTo>
                  <a:pt x="2905002" y="2583501"/>
                  <a:pt x="2950397" y="2615770"/>
                  <a:pt x="2932025" y="2610521"/>
                </a:cubicBezTo>
                <a:cubicBezTo>
                  <a:pt x="2818077" y="2577968"/>
                  <a:pt x="2866771" y="2598163"/>
                  <a:pt x="2783397" y="2556481"/>
                </a:cubicBezTo>
                <a:cubicBezTo>
                  <a:pt x="2765382" y="2538468"/>
                  <a:pt x="2748695" y="2519020"/>
                  <a:pt x="2729351" y="2502441"/>
                </a:cubicBezTo>
                <a:cubicBezTo>
                  <a:pt x="2675643" y="2456411"/>
                  <a:pt x="2694091" y="2494204"/>
                  <a:pt x="2634769" y="2434891"/>
                </a:cubicBezTo>
                <a:cubicBezTo>
                  <a:pt x="2600150" y="2400276"/>
                  <a:pt x="2556093" y="2271223"/>
                  <a:pt x="2553700" y="2259262"/>
                </a:cubicBezTo>
                <a:lnTo>
                  <a:pt x="2526676" y="2124162"/>
                </a:lnTo>
                <a:cubicBezTo>
                  <a:pt x="2535684" y="2043102"/>
                  <a:pt x="2503969" y="1945625"/>
                  <a:pt x="2553700" y="1880983"/>
                </a:cubicBezTo>
                <a:cubicBezTo>
                  <a:pt x="2579607" y="1847308"/>
                  <a:pt x="2632972" y="1917314"/>
                  <a:pt x="2661793" y="1948532"/>
                </a:cubicBezTo>
                <a:cubicBezTo>
                  <a:pt x="2689116" y="1978128"/>
                  <a:pt x="2698804" y="2020112"/>
                  <a:pt x="2715839" y="2056612"/>
                </a:cubicBezTo>
                <a:cubicBezTo>
                  <a:pt x="2741176" y="2110899"/>
                  <a:pt x="2767467" y="2173838"/>
                  <a:pt x="2783397" y="2232242"/>
                </a:cubicBezTo>
                <a:cubicBezTo>
                  <a:pt x="2789440" y="2254395"/>
                  <a:pt x="2791927" y="2277376"/>
                  <a:pt x="2796909" y="2299792"/>
                </a:cubicBezTo>
                <a:cubicBezTo>
                  <a:pt x="2800938" y="2317918"/>
                  <a:pt x="2805917" y="2335819"/>
                  <a:pt x="2810421" y="2353832"/>
                </a:cubicBezTo>
                <a:cubicBezTo>
                  <a:pt x="2796909" y="2389858"/>
                  <a:pt x="2790545" y="2429451"/>
                  <a:pt x="2769886" y="2461911"/>
                </a:cubicBezTo>
                <a:cubicBezTo>
                  <a:pt x="2757795" y="2480908"/>
                  <a:pt x="2731763" y="2486519"/>
                  <a:pt x="2715839" y="2502441"/>
                </a:cubicBezTo>
                <a:cubicBezTo>
                  <a:pt x="2704357" y="2513922"/>
                  <a:pt x="2700298" y="2531490"/>
                  <a:pt x="2688816" y="2542971"/>
                </a:cubicBezTo>
                <a:cubicBezTo>
                  <a:pt x="2682699" y="2549088"/>
                  <a:pt x="2609576" y="2602851"/>
                  <a:pt x="2594235" y="2610521"/>
                </a:cubicBezTo>
                <a:cubicBezTo>
                  <a:pt x="2567447" y="2623914"/>
                  <a:pt x="2510368" y="2633137"/>
                  <a:pt x="2486141" y="2637541"/>
                </a:cubicBezTo>
                <a:cubicBezTo>
                  <a:pt x="2383702" y="2656164"/>
                  <a:pt x="2393871" y="2652171"/>
                  <a:pt x="2269955" y="2664561"/>
                </a:cubicBezTo>
                <a:cubicBezTo>
                  <a:pt x="2152854" y="2651051"/>
                  <a:pt x="2031369" y="2658532"/>
                  <a:pt x="1918653" y="2624031"/>
                </a:cubicBezTo>
                <a:cubicBezTo>
                  <a:pt x="1806932" y="2589835"/>
                  <a:pt x="1711754" y="2515412"/>
                  <a:pt x="1607885" y="2461911"/>
                </a:cubicBezTo>
                <a:cubicBezTo>
                  <a:pt x="1563121" y="2438854"/>
                  <a:pt x="1513053" y="2424572"/>
                  <a:pt x="1472769" y="2394362"/>
                </a:cubicBezTo>
                <a:cubicBezTo>
                  <a:pt x="1436738" y="2367342"/>
                  <a:pt x="1398571" y="2342957"/>
                  <a:pt x="1364676" y="2313302"/>
                </a:cubicBezTo>
                <a:cubicBezTo>
                  <a:pt x="1326328" y="2279752"/>
                  <a:pt x="1293834" y="2239986"/>
                  <a:pt x="1256583" y="2205222"/>
                </a:cubicBezTo>
                <a:cubicBezTo>
                  <a:pt x="1226227" y="2176893"/>
                  <a:pt x="1192611" y="2152217"/>
                  <a:pt x="1162001" y="2124162"/>
                </a:cubicBezTo>
                <a:cubicBezTo>
                  <a:pt x="1138525" y="2102645"/>
                  <a:pt x="1119091" y="2076776"/>
                  <a:pt x="1094443" y="2056612"/>
                </a:cubicBezTo>
                <a:cubicBezTo>
                  <a:pt x="1046425" y="2017330"/>
                  <a:pt x="1007539" y="2010618"/>
                  <a:pt x="972838" y="1962042"/>
                </a:cubicBezTo>
                <a:cubicBezTo>
                  <a:pt x="961131" y="1945654"/>
                  <a:pt x="954823" y="1926016"/>
                  <a:pt x="945815" y="1908003"/>
                </a:cubicBezTo>
                <a:cubicBezTo>
                  <a:pt x="941311" y="1849460"/>
                  <a:pt x="939587" y="1790636"/>
                  <a:pt x="932303" y="1732373"/>
                </a:cubicBezTo>
                <a:cubicBezTo>
                  <a:pt x="930536" y="1718242"/>
                  <a:pt x="924402" y="1704932"/>
                  <a:pt x="918792" y="1691843"/>
                </a:cubicBezTo>
                <a:cubicBezTo>
                  <a:pt x="898222" y="1643853"/>
                  <a:pt x="891882" y="1637973"/>
                  <a:pt x="864745" y="1597273"/>
                </a:cubicBezTo>
                <a:cubicBezTo>
                  <a:pt x="878257" y="1583763"/>
                  <a:pt x="889381" y="1567341"/>
                  <a:pt x="905280" y="1556743"/>
                </a:cubicBezTo>
                <a:cubicBezTo>
                  <a:pt x="964924" y="1516985"/>
                  <a:pt x="1042038" y="1497653"/>
                  <a:pt x="1107955" y="1475683"/>
                </a:cubicBezTo>
                <a:cubicBezTo>
                  <a:pt x="1139482" y="1448663"/>
                  <a:pt x="1167987" y="1417654"/>
                  <a:pt x="1202536" y="1394624"/>
                </a:cubicBezTo>
                <a:cubicBezTo>
                  <a:pt x="1222635" y="1381226"/>
                  <a:pt x="1374650" y="1308785"/>
                  <a:pt x="1405211" y="1300054"/>
                </a:cubicBezTo>
                <a:cubicBezTo>
                  <a:pt x="1435833" y="1291306"/>
                  <a:pt x="1468265" y="1291047"/>
                  <a:pt x="1499792" y="1286544"/>
                </a:cubicBezTo>
                <a:cubicBezTo>
                  <a:pt x="1612389" y="1291047"/>
                  <a:pt x="1725102" y="1293238"/>
                  <a:pt x="1837583" y="1300054"/>
                </a:cubicBezTo>
                <a:cubicBezTo>
                  <a:pt x="1873828" y="1302250"/>
                  <a:pt x="1909480" y="1310669"/>
                  <a:pt x="1945676" y="1313564"/>
                </a:cubicBezTo>
                <a:cubicBezTo>
                  <a:pt x="2022130" y="1319680"/>
                  <a:pt x="2098808" y="1322571"/>
                  <a:pt x="2175374" y="1327074"/>
                </a:cubicBezTo>
                <a:cubicBezTo>
                  <a:pt x="2211405" y="1336081"/>
                  <a:pt x="2246614" y="1349488"/>
                  <a:pt x="2283467" y="1354094"/>
                </a:cubicBezTo>
                <a:cubicBezTo>
                  <a:pt x="2355112" y="1363049"/>
                  <a:pt x="2428518" y="1355234"/>
                  <a:pt x="2499653" y="1367604"/>
                </a:cubicBezTo>
                <a:cubicBezTo>
                  <a:pt x="2545637" y="1375600"/>
                  <a:pt x="2651230" y="1440698"/>
                  <a:pt x="2688816" y="1462173"/>
                </a:cubicBezTo>
                <a:cubicBezTo>
                  <a:pt x="2711335" y="1493696"/>
                  <a:pt x="2731840" y="1526761"/>
                  <a:pt x="2756374" y="1556743"/>
                </a:cubicBezTo>
                <a:cubicBezTo>
                  <a:pt x="2772508" y="1576460"/>
                  <a:pt x="2796288" y="1589586"/>
                  <a:pt x="2810421" y="1610783"/>
                </a:cubicBezTo>
                <a:cubicBezTo>
                  <a:pt x="2823874" y="1630961"/>
                  <a:pt x="2826597" y="1656642"/>
                  <a:pt x="2837444" y="1678333"/>
                </a:cubicBezTo>
                <a:cubicBezTo>
                  <a:pt x="2844706" y="1692856"/>
                  <a:pt x="2875949" y="1707382"/>
                  <a:pt x="2864467" y="1718863"/>
                </a:cubicBezTo>
                <a:cubicBezTo>
                  <a:pt x="2851336" y="1731993"/>
                  <a:pt x="2828436" y="1709856"/>
                  <a:pt x="2810421" y="1705353"/>
                </a:cubicBezTo>
                <a:cubicBezTo>
                  <a:pt x="2738359" y="1574757"/>
                  <a:pt x="2659364" y="1447753"/>
                  <a:pt x="2594235" y="1313564"/>
                </a:cubicBezTo>
                <a:cubicBezTo>
                  <a:pt x="2510577" y="1141200"/>
                  <a:pt x="2433987" y="965238"/>
                  <a:pt x="2364537" y="786675"/>
                </a:cubicBezTo>
                <a:cubicBezTo>
                  <a:pt x="2301270" y="624008"/>
                  <a:pt x="2268828" y="511144"/>
                  <a:pt x="2175374" y="367866"/>
                </a:cubicBezTo>
                <a:cubicBezTo>
                  <a:pt x="2130877" y="299645"/>
                  <a:pt x="2068033" y="212814"/>
                  <a:pt x="1986211" y="178726"/>
                </a:cubicBezTo>
                <a:cubicBezTo>
                  <a:pt x="1960922" y="168190"/>
                  <a:pt x="1932164" y="169719"/>
                  <a:pt x="1905141" y="165216"/>
                </a:cubicBezTo>
                <a:cubicBezTo>
                  <a:pt x="1833079" y="183229"/>
                  <a:pt x="1758369" y="192816"/>
                  <a:pt x="1688955" y="219256"/>
                </a:cubicBezTo>
                <a:cubicBezTo>
                  <a:pt x="1661281" y="229797"/>
                  <a:pt x="1570284" y="322909"/>
                  <a:pt x="1553839" y="340846"/>
                </a:cubicBezTo>
                <a:cubicBezTo>
                  <a:pt x="1525780" y="371452"/>
                  <a:pt x="1502131" y="406058"/>
                  <a:pt x="1472769" y="435416"/>
                </a:cubicBezTo>
                <a:cubicBezTo>
                  <a:pt x="1447895" y="460287"/>
                  <a:pt x="1415559" y="477120"/>
                  <a:pt x="1391699" y="502965"/>
                </a:cubicBezTo>
                <a:cubicBezTo>
                  <a:pt x="1327366" y="572650"/>
                  <a:pt x="1277532" y="666199"/>
                  <a:pt x="1229559" y="746145"/>
                </a:cubicBezTo>
                <a:cubicBezTo>
                  <a:pt x="1220551" y="777668"/>
                  <a:pt x="1212316" y="809423"/>
                  <a:pt x="1202536" y="840715"/>
                </a:cubicBezTo>
                <a:cubicBezTo>
                  <a:pt x="1189791" y="881492"/>
                  <a:pt x="1165702" y="919742"/>
                  <a:pt x="1162001" y="962304"/>
                </a:cubicBezTo>
                <a:cubicBezTo>
                  <a:pt x="1156525" y="1025274"/>
                  <a:pt x="1158594" y="1090543"/>
                  <a:pt x="1175513" y="1151444"/>
                </a:cubicBezTo>
                <a:cubicBezTo>
                  <a:pt x="1182332" y="1175990"/>
                  <a:pt x="1208955" y="1190501"/>
                  <a:pt x="1229559" y="1205484"/>
                </a:cubicBezTo>
                <a:cubicBezTo>
                  <a:pt x="1258926" y="1226839"/>
                  <a:pt x="1293596" y="1239891"/>
                  <a:pt x="1324141" y="1259524"/>
                </a:cubicBezTo>
                <a:cubicBezTo>
                  <a:pt x="1356731" y="1280472"/>
                  <a:pt x="1383814" y="1310269"/>
                  <a:pt x="1418722" y="1327074"/>
                </a:cubicBezTo>
                <a:cubicBezTo>
                  <a:pt x="1697765" y="1461411"/>
                  <a:pt x="1609843" y="1411773"/>
                  <a:pt x="1824071" y="1462173"/>
                </a:cubicBezTo>
                <a:cubicBezTo>
                  <a:pt x="1855988" y="1469682"/>
                  <a:pt x="1886568" y="1482439"/>
                  <a:pt x="1918653" y="1489193"/>
                </a:cubicBezTo>
                <a:cubicBezTo>
                  <a:pt x="2059932" y="1518932"/>
                  <a:pt x="2099789" y="1517796"/>
                  <a:pt x="2242932" y="1529723"/>
                </a:cubicBezTo>
                <a:cubicBezTo>
                  <a:pt x="2265451" y="1538730"/>
                  <a:pt x="2287091" y="1550362"/>
                  <a:pt x="2310490" y="1556743"/>
                </a:cubicBezTo>
                <a:cubicBezTo>
                  <a:pt x="2440126" y="1592094"/>
                  <a:pt x="2650899" y="1560280"/>
                  <a:pt x="2742863" y="1556743"/>
                </a:cubicBezTo>
                <a:cubicBezTo>
                  <a:pt x="2783398" y="1507207"/>
                  <a:pt x="2831087" y="1462748"/>
                  <a:pt x="2864467" y="1408134"/>
                </a:cubicBezTo>
                <a:cubicBezTo>
                  <a:pt x="2881564" y="1380160"/>
                  <a:pt x="2881122" y="1344666"/>
                  <a:pt x="2891491" y="1313564"/>
                </a:cubicBezTo>
                <a:cubicBezTo>
                  <a:pt x="2942365" y="1160962"/>
                  <a:pt x="2899651" y="1321461"/>
                  <a:pt x="2932025" y="1191974"/>
                </a:cubicBezTo>
                <a:cubicBezTo>
                  <a:pt x="2927521" y="1178464"/>
                  <a:pt x="2932561" y="1153785"/>
                  <a:pt x="2918514" y="1151444"/>
                </a:cubicBezTo>
                <a:cubicBezTo>
                  <a:pt x="2820027" y="1135031"/>
                  <a:pt x="2776837" y="1149576"/>
                  <a:pt x="2715839" y="1205484"/>
                </a:cubicBezTo>
                <a:cubicBezTo>
                  <a:pt x="2678277" y="1239912"/>
                  <a:pt x="2607746" y="1313564"/>
                  <a:pt x="2607746" y="1313564"/>
                </a:cubicBezTo>
                <a:cubicBezTo>
                  <a:pt x="2598738" y="1340584"/>
                  <a:pt x="2588218" y="1367146"/>
                  <a:pt x="2580723" y="1394624"/>
                </a:cubicBezTo>
                <a:cubicBezTo>
                  <a:pt x="2542450" y="1534939"/>
                  <a:pt x="2566458" y="1719220"/>
                  <a:pt x="2580723" y="1840453"/>
                </a:cubicBezTo>
                <a:cubicBezTo>
                  <a:pt x="2584253" y="1870456"/>
                  <a:pt x="2608756" y="1894011"/>
                  <a:pt x="2621258" y="1921513"/>
                </a:cubicBezTo>
                <a:cubicBezTo>
                  <a:pt x="2631294" y="1943590"/>
                  <a:pt x="2635427" y="1968498"/>
                  <a:pt x="2648281" y="1989062"/>
                </a:cubicBezTo>
                <a:cubicBezTo>
                  <a:pt x="2668475" y="2021369"/>
                  <a:pt x="2725911" y="2056584"/>
                  <a:pt x="2756374" y="2070122"/>
                </a:cubicBezTo>
                <a:cubicBezTo>
                  <a:pt x="2773344" y="2077663"/>
                  <a:pt x="2792405" y="2079129"/>
                  <a:pt x="2810421" y="2083632"/>
                </a:cubicBezTo>
                <a:cubicBezTo>
                  <a:pt x="2850956" y="2074625"/>
                  <a:pt x="2916213" y="2095007"/>
                  <a:pt x="2932025" y="2056612"/>
                </a:cubicBezTo>
                <a:cubicBezTo>
                  <a:pt x="2986351" y="1924694"/>
                  <a:pt x="2872279" y="1798934"/>
                  <a:pt x="2796909" y="1718863"/>
                </a:cubicBezTo>
                <a:cubicBezTo>
                  <a:pt x="2705829" y="1622102"/>
                  <a:pt x="2666505" y="1605861"/>
                  <a:pt x="2540188" y="1556743"/>
                </a:cubicBezTo>
                <a:cubicBezTo>
                  <a:pt x="2509629" y="1544860"/>
                  <a:pt x="2477949" y="1535113"/>
                  <a:pt x="2445607" y="1529723"/>
                </a:cubicBezTo>
                <a:cubicBezTo>
                  <a:pt x="2396537" y="1521546"/>
                  <a:pt x="2346522" y="1520716"/>
                  <a:pt x="2296979" y="1516213"/>
                </a:cubicBezTo>
                <a:cubicBezTo>
                  <a:pt x="2220413" y="1547736"/>
                  <a:pt x="2137499" y="1566902"/>
                  <a:pt x="2067281" y="1610783"/>
                </a:cubicBezTo>
                <a:cubicBezTo>
                  <a:pt x="2026683" y="1636154"/>
                  <a:pt x="1999735" y="1679354"/>
                  <a:pt x="1972699" y="1718863"/>
                </a:cubicBezTo>
                <a:cubicBezTo>
                  <a:pt x="1940832" y="1765432"/>
                  <a:pt x="1916867" y="1817003"/>
                  <a:pt x="1891629" y="1867473"/>
                </a:cubicBezTo>
                <a:cubicBezTo>
                  <a:pt x="1888240" y="1874249"/>
                  <a:pt x="1820972" y="2022777"/>
                  <a:pt x="1810560" y="2056612"/>
                </a:cubicBezTo>
                <a:cubicBezTo>
                  <a:pt x="1799638" y="2092105"/>
                  <a:pt x="1792544" y="2128665"/>
                  <a:pt x="1783536" y="2164692"/>
                </a:cubicBezTo>
                <a:cubicBezTo>
                  <a:pt x="1788040" y="2245752"/>
                  <a:pt x="1760737" y="2335260"/>
                  <a:pt x="1797048" y="2407872"/>
                </a:cubicBezTo>
                <a:cubicBezTo>
                  <a:pt x="1811713" y="2437198"/>
                  <a:pt x="1888008" y="2413440"/>
                  <a:pt x="1891629" y="2380852"/>
                </a:cubicBezTo>
                <a:cubicBezTo>
                  <a:pt x="1897500" y="2328021"/>
                  <a:pt x="1728508" y="2232565"/>
                  <a:pt x="1702467" y="2218732"/>
                </a:cubicBezTo>
                <a:cubicBezTo>
                  <a:pt x="1356440" y="2034928"/>
                  <a:pt x="1482318" y="2072630"/>
                  <a:pt x="1202536" y="2029592"/>
                </a:cubicBezTo>
                <a:cubicBezTo>
                  <a:pt x="1134978" y="2047605"/>
                  <a:pt x="1060983" y="2049680"/>
                  <a:pt x="999861" y="2083632"/>
                </a:cubicBezTo>
                <a:cubicBezTo>
                  <a:pt x="971743" y="2099251"/>
                  <a:pt x="938239" y="2238487"/>
                  <a:pt x="932303" y="2259262"/>
                </a:cubicBezTo>
                <a:cubicBezTo>
                  <a:pt x="950319" y="2349328"/>
                  <a:pt x="946500" y="2446706"/>
                  <a:pt x="986350" y="2529461"/>
                </a:cubicBezTo>
                <a:cubicBezTo>
                  <a:pt x="1010571" y="2579760"/>
                  <a:pt x="1106459" y="2623283"/>
                  <a:pt x="1162001" y="2651051"/>
                </a:cubicBezTo>
                <a:cubicBezTo>
                  <a:pt x="1198032" y="2646548"/>
                  <a:pt x="1238216" y="2654927"/>
                  <a:pt x="1270094" y="2637541"/>
                </a:cubicBezTo>
                <a:cubicBezTo>
                  <a:pt x="1293148" y="2624968"/>
                  <a:pt x="1303414" y="2595240"/>
                  <a:pt x="1310629" y="2569991"/>
                </a:cubicBezTo>
                <a:cubicBezTo>
                  <a:pt x="1313478" y="2560019"/>
                  <a:pt x="1337464" y="2315182"/>
                  <a:pt x="1337652" y="2313302"/>
                </a:cubicBezTo>
                <a:cubicBezTo>
                  <a:pt x="1324140" y="2214229"/>
                  <a:pt x="1335073" y="2108588"/>
                  <a:pt x="1297117" y="2016082"/>
                </a:cubicBezTo>
                <a:cubicBezTo>
                  <a:pt x="1268485" y="1946300"/>
                  <a:pt x="1147498" y="1791923"/>
                  <a:pt x="1053908" y="1732373"/>
                </a:cubicBezTo>
                <a:cubicBezTo>
                  <a:pt x="1028418" y="1716154"/>
                  <a:pt x="1001232" y="1702167"/>
                  <a:pt x="972838" y="1691843"/>
                </a:cubicBezTo>
                <a:cubicBezTo>
                  <a:pt x="951255" y="1683996"/>
                  <a:pt x="927799" y="1682836"/>
                  <a:pt x="905280" y="1678333"/>
                </a:cubicBezTo>
                <a:cubicBezTo>
                  <a:pt x="873753" y="1687340"/>
                  <a:pt x="833885" y="1682170"/>
                  <a:pt x="810699" y="1705353"/>
                </a:cubicBezTo>
                <a:cubicBezTo>
                  <a:pt x="791328" y="1724721"/>
                  <a:pt x="794461" y="1759156"/>
                  <a:pt x="797187" y="1786413"/>
                </a:cubicBezTo>
                <a:cubicBezTo>
                  <a:pt x="803604" y="1850571"/>
                  <a:pt x="801953" y="1921905"/>
                  <a:pt x="837722" y="1975552"/>
                </a:cubicBezTo>
                <a:cubicBezTo>
                  <a:pt x="878699" y="2037010"/>
                  <a:pt x="952289" y="2069120"/>
                  <a:pt x="1013373" y="2110652"/>
                </a:cubicBezTo>
                <a:cubicBezTo>
                  <a:pt x="1065114" y="2145832"/>
                  <a:pt x="1118455" y="2179549"/>
                  <a:pt x="1175513" y="2205222"/>
                </a:cubicBezTo>
                <a:cubicBezTo>
                  <a:pt x="1209382" y="2220461"/>
                  <a:pt x="1248108" y="2221321"/>
                  <a:pt x="1283606" y="2232242"/>
                </a:cubicBezTo>
                <a:cubicBezTo>
                  <a:pt x="1306787" y="2239374"/>
                  <a:pt x="1328645" y="2250255"/>
                  <a:pt x="1351164" y="2259262"/>
                </a:cubicBezTo>
                <a:cubicBezTo>
                  <a:pt x="1373683" y="2236745"/>
                  <a:pt x="1413187" y="2223073"/>
                  <a:pt x="1418722" y="2191712"/>
                </a:cubicBezTo>
                <a:cubicBezTo>
                  <a:pt x="1437893" y="2083090"/>
                  <a:pt x="1354807" y="1945345"/>
                  <a:pt x="1297117" y="1867473"/>
                </a:cubicBezTo>
                <a:cubicBezTo>
                  <a:pt x="1243903" y="1795644"/>
                  <a:pt x="1176699" y="1735111"/>
                  <a:pt x="1121466" y="1664823"/>
                </a:cubicBezTo>
                <a:cubicBezTo>
                  <a:pt x="1077470" y="1608834"/>
                  <a:pt x="1044668" y="1544535"/>
                  <a:pt x="999861" y="1489193"/>
                </a:cubicBezTo>
                <a:cubicBezTo>
                  <a:pt x="967800" y="1449593"/>
                  <a:pt x="922721" y="1421586"/>
                  <a:pt x="891768" y="1381114"/>
                </a:cubicBezTo>
                <a:cubicBezTo>
                  <a:pt x="691986" y="1119893"/>
                  <a:pt x="907662" y="1342966"/>
                  <a:pt x="783675" y="1218994"/>
                </a:cubicBezTo>
                <a:cubicBezTo>
                  <a:pt x="760875" y="1150600"/>
                  <a:pt x="754315" y="1175225"/>
                  <a:pt x="864745" y="1164954"/>
                </a:cubicBezTo>
                <a:lnTo>
                  <a:pt x="1351164" y="1124424"/>
                </a:lnTo>
                <a:cubicBezTo>
                  <a:pt x="1364676" y="1101907"/>
                  <a:pt x="1384484" y="1082123"/>
                  <a:pt x="1391699" y="1056874"/>
                </a:cubicBezTo>
                <a:cubicBezTo>
                  <a:pt x="1427808" y="930510"/>
                  <a:pt x="1381350" y="601278"/>
                  <a:pt x="1378187" y="557005"/>
                </a:cubicBezTo>
                <a:cubicBezTo>
                  <a:pt x="1405420" y="516161"/>
                  <a:pt x="1415574" y="495193"/>
                  <a:pt x="1459257" y="462435"/>
                </a:cubicBezTo>
                <a:cubicBezTo>
                  <a:pt x="1491063" y="438584"/>
                  <a:pt x="1561681" y="419292"/>
                  <a:pt x="1594373" y="408396"/>
                </a:cubicBezTo>
                <a:cubicBezTo>
                  <a:pt x="1702466" y="412899"/>
                  <a:pt x="1813874" y="394966"/>
                  <a:pt x="1918653" y="421906"/>
                </a:cubicBezTo>
                <a:cubicBezTo>
                  <a:pt x="1977980" y="437160"/>
                  <a:pt x="2019308" y="491893"/>
                  <a:pt x="2067281" y="529985"/>
                </a:cubicBezTo>
                <a:cubicBezTo>
                  <a:pt x="2172502" y="613533"/>
                  <a:pt x="2274535" y="701020"/>
                  <a:pt x="2378048" y="786675"/>
                </a:cubicBezTo>
                <a:lnTo>
                  <a:pt x="2459118" y="854225"/>
                </a:lnTo>
                <a:cubicBezTo>
                  <a:pt x="2481438" y="872485"/>
                  <a:pt x="2500882" y="895370"/>
                  <a:pt x="2526676" y="908265"/>
                </a:cubicBezTo>
                <a:cubicBezTo>
                  <a:pt x="2593462" y="941654"/>
                  <a:pt x="2561615" y="928917"/>
                  <a:pt x="2621258" y="948794"/>
                </a:cubicBezTo>
                <a:cubicBezTo>
                  <a:pt x="2630266" y="980317"/>
                  <a:pt x="2635557" y="1013149"/>
                  <a:pt x="2648281" y="1043364"/>
                </a:cubicBezTo>
                <a:cubicBezTo>
                  <a:pt x="2705411" y="1179031"/>
                  <a:pt x="2732117" y="1219305"/>
                  <a:pt x="2823932" y="1327074"/>
                </a:cubicBezTo>
                <a:cubicBezTo>
                  <a:pt x="3030060" y="1569021"/>
                  <a:pt x="2972178" y="1512024"/>
                  <a:pt x="3134700" y="1651313"/>
                </a:cubicBezTo>
                <a:cubicBezTo>
                  <a:pt x="3130196" y="1696346"/>
                  <a:pt x="3136836" y="1743946"/>
                  <a:pt x="3121188" y="1786413"/>
                </a:cubicBezTo>
                <a:cubicBezTo>
                  <a:pt x="3104346" y="1832122"/>
                  <a:pt x="3068435" y="1868366"/>
                  <a:pt x="3040119" y="1908003"/>
                </a:cubicBezTo>
                <a:cubicBezTo>
                  <a:pt x="3023357" y="1931467"/>
                  <a:pt x="3006464" y="1955163"/>
                  <a:pt x="2986072" y="1975552"/>
                </a:cubicBezTo>
                <a:cubicBezTo>
                  <a:pt x="2974589" y="1987033"/>
                  <a:pt x="2958670" y="1993022"/>
                  <a:pt x="2945537" y="2002572"/>
                </a:cubicBezTo>
                <a:cubicBezTo>
                  <a:pt x="2909113" y="2029059"/>
                  <a:pt x="2873475" y="2056612"/>
                  <a:pt x="2837444" y="2083632"/>
                </a:cubicBezTo>
                <a:cubicBezTo>
                  <a:pt x="2629301" y="2239720"/>
                  <a:pt x="2493010" y="2333454"/>
                  <a:pt x="2296979" y="2529461"/>
                </a:cubicBezTo>
                <a:cubicBezTo>
                  <a:pt x="2136868" y="2689552"/>
                  <a:pt x="2187217" y="2619780"/>
                  <a:pt x="2121327" y="2718601"/>
                </a:cubicBezTo>
                <a:cubicBezTo>
                  <a:pt x="2134839" y="2736614"/>
                  <a:pt x="2140955" y="2764279"/>
                  <a:pt x="2161862" y="2772641"/>
                </a:cubicBezTo>
                <a:cubicBezTo>
                  <a:pt x="2320305" y="2836010"/>
                  <a:pt x="2368119" y="2784957"/>
                  <a:pt x="2526676" y="2732111"/>
                </a:cubicBezTo>
                <a:cubicBezTo>
                  <a:pt x="2598738" y="2633038"/>
                  <a:pt x="2805900" y="2539938"/>
                  <a:pt x="2742863" y="2434891"/>
                </a:cubicBezTo>
                <a:cubicBezTo>
                  <a:pt x="2729351" y="2412375"/>
                  <a:pt x="2724846" y="2380851"/>
                  <a:pt x="2702328" y="2367342"/>
                </a:cubicBezTo>
                <a:cubicBezTo>
                  <a:pt x="2675018" y="2350958"/>
                  <a:pt x="2639098" y="2359430"/>
                  <a:pt x="2607746" y="2353832"/>
                </a:cubicBezTo>
                <a:cubicBezTo>
                  <a:pt x="2512964" y="2336909"/>
                  <a:pt x="2418583" y="2317805"/>
                  <a:pt x="2324002" y="2299792"/>
                </a:cubicBezTo>
                <a:cubicBezTo>
                  <a:pt x="2130335" y="2304295"/>
                  <a:pt x="1936443" y="2302940"/>
                  <a:pt x="1743001" y="2313302"/>
                </a:cubicBezTo>
                <a:cubicBezTo>
                  <a:pt x="1683847" y="2316471"/>
                  <a:pt x="1626384" y="2335403"/>
                  <a:pt x="1567350" y="2340322"/>
                </a:cubicBezTo>
                <a:cubicBezTo>
                  <a:pt x="1464021" y="2348932"/>
                  <a:pt x="1360172" y="2349329"/>
                  <a:pt x="1256583" y="2353832"/>
                </a:cubicBezTo>
                <a:cubicBezTo>
                  <a:pt x="881820" y="2166474"/>
                  <a:pt x="1138557" y="2311484"/>
                  <a:pt x="864745" y="2124162"/>
                </a:cubicBezTo>
                <a:cubicBezTo>
                  <a:pt x="745224" y="2042394"/>
                  <a:pt x="732597" y="2055295"/>
                  <a:pt x="608024" y="1948532"/>
                </a:cubicBezTo>
                <a:cubicBezTo>
                  <a:pt x="590927" y="1933879"/>
                  <a:pt x="579981" y="1913228"/>
                  <a:pt x="567489" y="1894493"/>
                </a:cubicBezTo>
                <a:cubicBezTo>
                  <a:pt x="533639" y="1843725"/>
                  <a:pt x="519009" y="1816621"/>
                  <a:pt x="499931" y="1759393"/>
                </a:cubicBezTo>
                <a:cubicBezTo>
                  <a:pt x="494059" y="1741778"/>
                  <a:pt x="490923" y="1723366"/>
                  <a:pt x="486419" y="1705353"/>
                </a:cubicBezTo>
                <a:cubicBezTo>
                  <a:pt x="531458" y="1633300"/>
                  <a:pt x="549748" y="1534653"/>
                  <a:pt x="621536" y="1489193"/>
                </a:cubicBezTo>
                <a:cubicBezTo>
                  <a:pt x="698489" y="1440462"/>
                  <a:pt x="800687" y="1447787"/>
                  <a:pt x="891768" y="1448663"/>
                </a:cubicBezTo>
                <a:cubicBezTo>
                  <a:pt x="1270505" y="1452304"/>
                  <a:pt x="1648420" y="1484690"/>
                  <a:pt x="2026746" y="1502703"/>
                </a:cubicBezTo>
                <a:cubicBezTo>
                  <a:pt x="2095567" y="1548578"/>
                  <a:pt x="2086812" y="1556245"/>
                  <a:pt x="2040257" y="1408134"/>
                </a:cubicBezTo>
                <a:cubicBezTo>
                  <a:pt x="2003103" y="1289931"/>
                  <a:pt x="1981091" y="1163897"/>
                  <a:pt x="1918653" y="1056874"/>
                </a:cubicBezTo>
                <a:cubicBezTo>
                  <a:pt x="1887126" y="1002834"/>
                  <a:pt x="1861612" y="944804"/>
                  <a:pt x="1824071" y="894755"/>
                </a:cubicBezTo>
                <a:cubicBezTo>
                  <a:pt x="1793497" y="853995"/>
                  <a:pt x="1753084" y="821594"/>
                  <a:pt x="1715978" y="786675"/>
                </a:cubicBezTo>
                <a:cubicBezTo>
                  <a:pt x="1676485" y="749509"/>
                  <a:pt x="1638803" y="709692"/>
                  <a:pt x="1594373" y="678595"/>
                </a:cubicBezTo>
                <a:cubicBezTo>
                  <a:pt x="1569050" y="660871"/>
                  <a:pt x="1435995" y="586279"/>
                  <a:pt x="1378187" y="570515"/>
                </a:cubicBezTo>
                <a:cubicBezTo>
                  <a:pt x="1351756" y="563307"/>
                  <a:pt x="1324140" y="561508"/>
                  <a:pt x="1297117" y="557005"/>
                </a:cubicBezTo>
                <a:cubicBezTo>
                  <a:pt x="1256582" y="579522"/>
                  <a:pt x="1191361" y="580979"/>
                  <a:pt x="1175513" y="624555"/>
                </a:cubicBezTo>
                <a:cubicBezTo>
                  <a:pt x="1104646" y="819415"/>
                  <a:pt x="1214020" y="877258"/>
                  <a:pt x="1310629" y="1002834"/>
                </a:cubicBezTo>
                <a:cubicBezTo>
                  <a:pt x="1361709" y="1069229"/>
                  <a:pt x="1407498" y="1139617"/>
                  <a:pt x="1459257" y="1205484"/>
                </a:cubicBezTo>
                <a:cubicBezTo>
                  <a:pt x="1652679" y="1451628"/>
                  <a:pt x="1563784" y="1323508"/>
                  <a:pt x="1797048" y="1556743"/>
                </a:cubicBezTo>
                <a:cubicBezTo>
                  <a:pt x="1848891" y="1608580"/>
                  <a:pt x="1891720" y="1669229"/>
                  <a:pt x="1945676" y="1718863"/>
                </a:cubicBezTo>
                <a:cubicBezTo>
                  <a:pt x="2027556" y="1794183"/>
                  <a:pt x="2324522" y="2010886"/>
                  <a:pt x="2405072" y="2043102"/>
                </a:cubicBezTo>
                <a:cubicBezTo>
                  <a:pt x="2450111" y="2061115"/>
                  <a:pt x="2496297" y="2076490"/>
                  <a:pt x="2540188" y="2097142"/>
                </a:cubicBezTo>
                <a:cubicBezTo>
                  <a:pt x="2763890" y="2202401"/>
                  <a:pt x="2474727" y="2099595"/>
                  <a:pt x="2796909" y="2232242"/>
                </a:cubicBezTo>
                <a:cubicBezTo>
                  <a:pt x="2818145" y="2240985"/>
                  <a:pt x="2841948" y="2241249"/>
                  <a:pt x="2864467" y="2245752"/>
                </a:cubicBezTo>
                <a:cubicBezTo>
                  <a:pt x="2882483" y="2236745"/>
                  <a:pt x="2916289" y="2238750"/>
                  <a:pt x="2918514" y="2218732"/>
                </a:cubicBezTo>
                <a:cubicBezTo>
                  <a:pt x="2931615" y="2100838"/>
                  <a:pt x="2933621" y="1925103"/>
                  <a:pt x="2877979" y="1799923"/>
                </a:cubicBezTo>
                <a:cubicBezTo>
                  <a:pt x="2871384" y="1785085"/>
                  <a:pt x="2859964" y="1772903"/>
                  <a:pt x="2850956" y="1759393"/>
                </a:cubicBezTo>
                <a:cubicBezTo>
                  <a:pt x="2846452" y="1741380"/>
                  <a:pt x="2842330" y="1723266"/>
                  <a:pt x="2837444" y="1705353"/>
                </a:cubicBezTo>
                <a:cubicBezTo>
                  <a:pt x="2828817" y="1673723"/>
                  <a:pt x="2816464" y="1643006"/>
                  <a:pt x="2810421" y="1610783"/>
                </a:cubicBezTo>
                <a:cubicBezTo>
                  <a:pt x="2773597" y="1414415"/>
                  <a:pt x="2831777" y="1532721"/>
                  <a:pt x="2756374" y="1273034"/>
                </a:cubicBezTo>
                <a:cubicBezTo>
                  <a:pt x="2720551" y="1149660"/>
                  <a:pt x="2673255" y="1047557"/>
                  <a:pt x="2594235" y="948794"/>
                </a:cubicBezTo>
                <a:cubicBezTo>
                  <a:pt x="2564242" y="911307"/>
                  <a:pt x="2498072" y="844691"/>
                  <a:pt x="2445607" y="827205"/>
                </a:cubicBezTo>
                <a:cubicBezTo>
                  <a:pt x="2415394" y="817135"/>
                  <a:pt x="2382552" y="818198"/>
                  <a:pt x="2351025" y="813695"/>
                </a:cubicBezTo>
                <a:cubicBezTo>
                  <a:pt x="2333010" y="836212"/>
                  <a:pt x="2310652" y="855856"/>
                  <a:pt x="2296979" y="881245"/>
                </a:cubicBezTo>
                <a:cubicBezTo>
                  <a:pt x="2278735" y="915122"/>
                  <a:pt x="2272717" y="954458"/>
                  <a:pt x="2256444" y="989324"/>
                </a:cubicBezTo>
                <a:cubicBezTo>
                  <a:pt x="2241088" y="1022225"/>
                  <a:pt x="2219485" y="1051858"/>
                  <a:pt x="2202397" y="1083894"/>
                </a:cubicBezTo>
                <a:cubicBezTo>
                  <a:pt x="2183440" y="1119434"/>
                  <a:pt x="2172521" y="1159751"/>
                  <a:pt x="2148351" y="1191974"/>
                </a:cubicBezTo>
                <a:cubicBezTo>
                  <a:pt x="2077418" y="1286540"/>
                  <a:pt x="1995017" y="1371936"/>
                  <a:pt x="1918653" y="1462173"/>
                </a:cubicBezTo>
                <a:cubicBezTo>
                  <a:pt x="1895931" y="1489023"/>
                  <a:pt x="1869739" y="1513407"/>
                  <a:pt x="1851095" y="1543233"/>
                </a:cubicBezTo>
                <a:cubicBezTo>
                  <a:pt x="1828575" y="1579260"/>
                  <a:pt x="1804171" y="1614175"/>
                  <a:pt x="1783536" y="1651313"/>
                </a:cubicBezTo>
                <a:cubicBezTo>
                  <a:pt x="1709854" y="1783925"/>
                  <a:pt x="1662889" y="1911619"/>
                  <a:pt x="1607885" y="2056612"/>
                </a:cubicBezTo>
                <a:cubicBezTo>
                  <a:pt x="1592732" y="2096557"/>
                  <a:pt x="1577713" y="2136755"/>
                  <a:pt x="1567350" y="2178202"/>
                </a:cubicBezTo>
                <a:cubicBezTo>
                  <a:pt x="1532645" y="2317006"/>
                  <a:pt x="1555343" y="2305790"/>
                  <a:pt x="1513304" y="2421382"/>
                </a:cubicBezTo>
                <a:cubicBezTo>
                  <a:pt x="1506421" y="2440309"/>
                  <a:pt x="1494214" y="2456910"/>
                  <a:pt x="1486280" y="2475421"/>
                </a:cubicBezTo>
                <a:cubicBezTo>
                  <a:pt x="1480670" y="2488510"/>
                  <a:pt x="1477273" y="2502441"/>
                  <a:pt x="1472769" y="2515951"/>
                </a:cubicBezTo>
                <a:cubicBezTo>
                  <a:pt x="1563930" y="2576717"/>
                  <a:pt x="1509464" y="2554397"/>
                  <a:pt x="1702467" y="2502441"/>
                </a:cubicBezTo>
                <a:cubicBezTo>
                  <a:pt x="1816153" y="2471837"/>
                  <a:pt x="1925842" y="2428754"/>
                  <a:pt x="2026746" y="2367342"/>
                </a:cubicBezTo>
                <a:cubicBezTo>
                  <a:pt x="2079073" y="2335495"/>
                  <a:pt x="2128516" y="2298717"/>
                  <a:pt x="2175374" y="2259262"/>
                </a:cubicBezTo>
                <a:cubicBezTo>
                  <a:pt x="2226213" y="2216455"/>
                  <a:pt x="2307540" y="2128094"/>
                  <a:pt x="2351025" y="2070122"/>
                </a:cubicBezTo>
                <a:cubicBezTo>
                  <a:pt x="2370512" y="2044143"/>
                  <a:pt x="2387056" y="2016082"/>
                  <a:pt x="2405072" y="1989062"/>
                </a:cubicBezTo>
                <a:cubicBezTo>
                  <a:pt x="2409576" y="1962042"/>
                  <a:pt x="2423087" y="1935023"/>
                  <a:pt x="2418583" y="1908003"/>
                </a:cubicBezTo>
                <a:cubicBezTo>
                  <a:pt x="2413616" y="1878204"/>
                  <a:pt x="2397943" y="1849677"/>
                  <a:pt x="2378048" y="1826943"/>
                </a:cubicBezTo>
                <a:cubicBezTo>
                  <a:pt x="2345082" y="1789272"/>
                  <a:pt x="2227467" y="1786784"/>
                  <a:pt x="2202397" y="1786413"/>
                </a:cubicBezTo>
                <a:lnTo>
                  <a:pt x="499931" y="1772903"/>
                </a:lnTo>
                <a:cubicBezTo>
                  <a:pt x="508939" y="1745883"/>
                  <a:pt x="520045" y="1719474"/>
                  <a:pt x="526954" y="1691843"/>
                </a:cubicBezTo>
                <a:cubicBezTo>
                  <a:pt x="533599" y="1665268"/>
                  <a:pt x="535565" y="1637734"/>
                  <a:pt x="540466" y="1610783"/>
                </a:cubicBezTo>
                <a:cubicBezTo>
                  <a:pt x="578235" y="1403079"/>
                  <a:pt x="527673" y="1701034"/>
                  <a:pt x="567489" y="1462173"/>
                </a:cubicBezTo>
                <a:cubicBezTo>
                  <a:pt x="571993" y="1394623"/>
                  <a:pt x="570441" y="1326395"/>
                  <a:pt x="581001" y="1259524"/>
                </a:cubicBezTo>
                <a:cubicBezTo>
                  <a:pt x="584142" y="1239631"/>
                  <a:pt x="596559" y="1222042"/>
                  <a:pt x="608024" y="1205484"/>
                </a:cubicBezTo>
                <a:cubicBezTo>
                  <a:pt x="637254" y="1163268"/>
                  <a:pt x="663405" y="1117060"/>
                  <a:pt x="702605" y="1083894"/>
                </a:cubicBezTo>
                <a:cubicBezTo>
                  <a:pt x="724351" y="1065496"/>
                  <a:pt x="757088" y="1067098"/>
                  <a:pt x="783675" y="1056874"/>
                </a:cubicBezTo>
                <a:cubicBezTo>
                  <a:pt x="953046" y="991740"/>
                  <a:pt x="801008" y="1031792"/>
                  <a:pt x="1013373" y="989324"/>
                </a:cubicBezTo>
                <a:cubicBezTo>
                  <a:pt x="1189024" y="1065881"/>
                  <a:pt x="1372657" y="1126252"/>
                  <a:pt x="1540327" y="1218994"/>
                </a:cubicBezTo>
                <a:cubicBezTo>
                  <a:pt x="1587782" y="1245242"/>
                  <a:pt x="1611182" y="1301160"/>
                  <a:pt x="1648420" y="1340584"/>
                </a:cubicBezTo>
                <a:cubicBezTo>
                  <a:pt x="1768057" y="1467242"/>
                  <a:pt x="1770083" y="1450813"/>
                  <a:pt x="1878118" y="1583763"/>
                </a:cubicBezTo>
                <a:cubicBezTo>
                  <a:pt x="1902549" y="1613829"/>
                  <a:pt x="1921046" y="1648429"/>
                  <a:pt x="1945676" y="1678333"/>
                </a:cubicBezTo>
                <a:cubicBezTo>
                  <a:pt x="1984196" y="1725102"/>
                  <a:pt x="2031804" y="1764316"/>
                  <a:pt x="2067281" y="1813433"/>
                </a:cubicBezTo>
                <a:cubicBezTo>
                  <a:pt x="2104678" y="1865207"/>
                  <a:pt x="2116725" y="1907710"/>
                  <a:pt x="2134839" y="1962042"/>
                </a:cubicBezTo>
                <a:cubicBezTo>
                  <a:pt x="2125831" y="1980055"/>
                  <a:pt x="2119901" y="1999971"/>
                  <a:pt x="2107816" y="2016082"/>
                </a:cubicBezTo>
                <a:cubicBezTo>
                  <a:pt x="2041889" y="2103974"/>
                  <a:pt x="1899964" y="2160324"/>
                  <a:pt x="1810560" y="2178202"/>
                </a:cubicBezTo>
                <a:cubicBezTo>
                  <a:pt x="1765521" y="2187209"/>
                  <a:pt x="1721238" y="2201700"/>
                  <a:pt x="1675443" y="2205222"/>
                </a:cubicBezTo>
                <a:cubicBezTo>
                  <a:pt x="1545138" y="2215244"/>
                  <a:pt x="1414218" y="2214229"/>
                  <a:pt x="1283606" y="2218732"/>
                </a:cubicBezTo>
                <a:cubicBezTo>
                  <a:pt x="1307661" y="2363052"/>
                  <a:pt x="1277767" y="2264988"/>
                  <a:pt x="1405211" y="2434891"/>
                </a:cubicBezTo>
                <a:cubicBezTo>
                  <a:pt x="1665656" y="2782107"/>
                  <a:pt x="1417467" y="2486807"/>
                  <a:pt x="1661932" y="2745621"/>
                </a:cubicBezTo>
                <a:cubicBezTo>
                  <a:pt x="1699170" y="2785045"/>
                  <a:pt x="1727459" y="2833610"/>
                  <a:pt x="1770025" y="2867211"/>
                </a:cubicBezTo>
                <a:cubicBezTo>
                  <a:pt x="1814319" y="2902176"/>
                  <a:pt x="1869110" y="2921250"/>
                  <a:pt x="1918653" y="2948270"/>
                </a:cubicBezTo>
                <a:cubicBezTo>
                  <a:pt x="1945676" y="2934760"/>
                  <a:pt x="1981952" y="2932174"/>
                  <a:pt x="1999723" y="2907741"/>
                </a:cubicBezTo>
                <a:cubicBezTo>
                  <a:pt x="2021567" y="2877709"/>
                  <a:pt x="2015001" y="2834891"/>
                  <a:pt x="2026746" y="2799661"/>
                </a:cubicBezTo>
                <a:cubicBezTo>
                  <a:pt x="2037593" y="2767124"/>
                  <a:pt x="2047959" y="2733427"/>
                  <a:pt x="2067281" y="2705091"/>
                </a:cubicBezTo>
                <a:cubicBezTo>
                  <a:pt x="2116019" y="2633617"/>
                  <a:pt x="2179132" y="2572834"/>
                  <a:pt x="2229420" y="2502441"/>
                </a:cubicBezTo>
                <a:cubicBezTo>
                  <a:pt x="2251940" y="2470918"/>
                  <a:pt x="2272445" y="2437854"/>
                  <a:pt x="2296979" y="2407872"/>
                </a:cubicBezTo>
                <a:cubicBezTo>
                  <a:pt x="2313113" y="2388156"/>
                  <a:pt x="2334168" y="2372934"/>
                  <a:pt x="2351025" y="2353832"/>
                </a:cubicBezTo>
                <a:cubicBezTo>
                  <a:pt x="2401770" y="2296328"/>
                  <a:pt x="2499653" y="2178202"/>
                  <a:pt x="2499653" y="2178202"/>
                </a:cubicBezTo>
                <a:cubicBezTo>
                  <a:pt x="2508661" y="2155685"/>
                  <a:pt x="2515829" y="2132343"/>
                  <a:pt x="2526676" y="2110652"/>
                </a:cubicBezTo>
                <a:cubicBezTo>
                  <a:pt x="2542915" y="2078178"/>
                  <a:pt x="2568510" y="2050274"/>
                  <a:pt x="2580723" y="2016082"/>
                </a:cubicBezTo>
                <a:cubicBezTo>
                  <a:pt x="2591434" y="1986094"/>
                  <a:pt x="2586511" y="1952405"/>
                  <a:pt x="2594235" y="1921513"/>
                </a:cubicBezTo>
                <a:cubicBezTo>
                  <a:pt x="2600118" y="1897986"/>
                  <a:pt x="2612250" y="1876480"/>
                  <a:pt x="2621258" y="1853963"/>
                </a:cubicBezTo>
                <a:cubicBezTo>
                  <a:pt x="2664283" y="1624523"/>
                  <a:pt x="2588484" y="1637803"/>
                  <a:pt x="2702328" y="163780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Connector 44"/>
          <p:cNvCxnSpPr/>
          <p:nvPr/>
        </p:nvCxnSpPr>
        <p:spPr>
          <a:xfrm>
            <a:off x="4105339" y="2441302"/>
            <a:ext cx="12829" cy="386113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36586" y="1941589"/>
            <a:ext cx="2565125" cy="738664"/>
          </a:xfrm>
          <a:prstGeom prst="rect">
            <a:avLst/>
          </a:prstGeom>
          <a:noFill/>
        </p:spPr>
        <p:txBody>
          <a:bodyPr wrap="none" rtlCol="0">
            <a:spAutoFit/>
          </a:bodyPr>
          <a:lstStyle/>
          <a:p>
            <a:pPr algn="ctr"/>
            <a:r>
              <a:rPr lang="en-US" sz="2400" b="1" dirty="0" smtClean="0"/>
              <a:t>Genome Assembly</a:t>
            </a:r>
          </a:p>
          <a:p>
            <a:pPr algn="ctr"/>
            <a:r>
              <a:rPr lang="en-US" dirty="0" smtClean="0"/>
              <a:t>Single Massive Graph</a:t>
            </a:r>
            <a:endParaRPr lang="en-US" dirty="0"/>
          </a:p>
        </p:txBody>
      </p:sp>
      <p:sp>
        <p:nvSpPr>
          <p:cNvPr id="46" name="TextBox 45"/>
          <p:cNvSpPr txBox="1"/>
          <p:nvPr/>
        </p:nvSpPr>
        <p:spPr>
          <a:xfrm>
            <a:off x="4433020" y="1941589"/>
            <a:ext cx="4237057" cy="738664"/>
          </a:xfrm>
          <a:prstGeom prst="rect">
            <a:avLst/>
          </a:prstGeom>
          <a:noFill/>
        </p:spPr>
        <p:txBody>
          <a:bodyPr wrap="none" rtlCol="0">
            <a:spAutoFit/>
          </a:bodyPr>
          <a:lstStyle/>
          <a:p>
            <a:pPr algn="ctr"/>
            <a:r>
              <a:rPr lang="en-US" sz="2400" b="1" dirty="0" smtClean="0"/>
              <a:t>Trinity </a:t>
            </a:r>
            <a:r>
              <a:rPr lang="en-US" sz="2400" b="1" dirty="0" err="1" smtClean="0"/>
              <a:t>Transcriptome</a:t>
            </a:r>
            <a:r>
              <a:rPr lang="en-US" sz="2400" b="1" dirty="0" smtClean="0"/>
              <a:t> Assembly</a:t>
            </a:r>
          </a:p>
          <a:p>
            <a:pPr algn="ctr"/>
            <a:r>
              <a:rPr lang="en-US" dirty="0" smtClean="0"/>
              <a:t>Many Thousands of Small Graphs</a:t>
            </a:r>
            <a:endParaRPr lang="en-US" dirty="0"/>
          </a:p>
        </p:txBody>
      </p:sp>
      <p:grpSp>
        <p:nvGrpSpPr>
          <p:cNvPr id="208" name="Group 207"/>
          <p:cNvGrpSpPr/>
          <p:nvPr/>
        </p:nvGrpSpPr>
        <p:grpSpPr>
          <a:xfrm>
            <a:off x="4855999" y="2745299"/>
            <a:ext cx="3240613" cy="3222179"/>
            <a:chOff x="4370226" y="2752504"/>
            <a:chExt cx="3240613" cy="3222179"/>
          </a:xfrm>
        </p:grpSpPr>
        <p:grpSp>
          <p:nvGrpSpPr>
            <p:cNvPr id="47" name="Group 46"/>
            <p:cNvGrpSpPr/>
            <p:nvPr/>
          </p:nvGrpSpPr>
          <p:grpSpPr>
            <a:xfrm>
              <a:off x="4508439" y="2909911"/>
              <a:ext cx="1551535" cy="1490133"/>
              <a:chOff x="4451222" y="2406144"/>
              <a:chExt cx="4059146" cy="3898505"/>
            </a:xfrm>
          </p:grpSpPr>
          <p:sp>
            <p:nvSpPr>
              <p:cNvPr id="6" name="Freeform 5"/>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Freeform 21"/>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Freeform 33"/>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Freeform 34"/>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Freeform 35"/>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Freeform 36"/>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Freeform 37"/>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Freeform 38"/>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Freeform 41"/>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Freeform 43"/>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48" name="Group 47"/>
            <p:cNvGrpSpPr/>
            <p:nvPr/>
          </p:nvGrpSpPr>
          <p:grpSpPr>
            <a:xfrm rot="16200000">
              <a:off x="6071676" y="4354117"/>
              <a:ext cx="1551535" cy="1490133"/>
              <a:chOff x="4451222" y="2406144"/>
              <a:chExt cx="4059146" cy="3898505"/>
            </a:xfrm>
          </p:grpSpPr>
          <p:sp>
            <p:nvSpPr>
              <p:cNvPr id="49" name="Freeform 4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Freeform 4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Freeform 5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5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Freeform 5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Freeform 6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7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Freeform 7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Freeform 7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4" name="Freeform 7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Freeform 7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Freeform 7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Freeform 7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Freeform 7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Freeform 7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Freeform 8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Freeform 8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Freeform 8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6" name="Freeform 8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Freeform 8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88" name="Group 87"/>
            <p:cNvGrpSpPr/>
            <p:nvPr/>
          </p:nvGrpSpPr>
          <p:grpSpPr>
            <a:xfrm rot="10800000">
              <a:off x="6059304" y="2752504"/>
              <a:ext cx="1551535" cy="1490133"/>
              <a:chOff x="4451222" y="2406144"/>
              <a:chExt cx="4059146" cy="3898505"/>
            </a:xfrm>
          </p:grpSpPr>
          <p:sp>
            <p:nvSpPr>
              <p:cNvPr id="89" name="Freeform 8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0" name="Freeform 8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1" name="Freeform 9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2" name="Freeform 9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Freeform 9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Freeform 9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Freeform 9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8" name="Freeform 9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Freeform 9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Freeform 9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Freeform 10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Freeform 10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Freeform 10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Freeform 10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5" name="Freeform 10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6" name="Freeform 10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Freeform 10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 name="Freeform 10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9" name="Freeform 10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0" name="Freeform 10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11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11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11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11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Freeform 11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Freeform 11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Freeform 11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Freeform 11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Freeform 11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Freeform 11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Freeform 12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Freeform 12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Freeform 12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Freeform 12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5" name="Freeform 12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6" name="Freeform 12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Freeform 12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8" name="Group 127"/>
            <p:cNvGrpSpPr/>
            <p:nvPr/>
          </p:nvGrpSpPr>
          <p:grpSpPr>
            <a:xfrm rot="6016296">
              <a:off x="4339525" y="4453849"/>
              <a:ext cx="1551535" cy="1490133"/>
              <a:chOff x="4451222" y="2406144"/>
              <a:chExt cx="4059146" cy="3898505"/>
            </a:xfrm>
          </p:grpSpPr>
          <p:sp>
            <p:nvSpPr>
              <p:cNvPr id="129" name="Freeform 12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0" name="Freeform 12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1" name="Freeform 13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2" name="Freeform 13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3" name="Freeform 13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4" name="Freeform 13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5" name="Freeform 13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6" name="Freeform 13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7" name="Freeform 13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8" name="Freeform 13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9" name="Freeform 13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0" name="Freeform 13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Freeform 14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2" name="Freeform 14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Freeform 14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4" name="Freeform 14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5" name="Freeform 14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6" name="Freeform 14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7" name="Freeform 14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Freeform 14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9" name="Freeform 14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0" name="Freeform 14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1" name="Freeform 15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2" name="Freeform 15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3" name="Freeform 15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4" name="Freeform 15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5" name="Freeform 15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6" name="Freeform 15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7" name="Freeform 15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Freeform 15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Freeform 15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Freeform 15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Freeform 16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2" name="Freeform 16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3" name="Freeform 16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4" name="Freeform 16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5" name="Freeform 16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6" name="Freeform 16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7" name="Freeform 16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8" name="Group 167"/>
            <p:cNvGrpSpPr/>
            <p:nvPr/>
          </p:nvGrpSpPr>
          <p:grpSpPr>
            <a:xfrm rot="16200000">
              <a:off x="5300731" y="3941200"/>
              <a:ext cx="1551535" cy="1490133"/>
              <a:chOff x="4451222" y="2406144"/>
              <a:chExt cx="4059146" cy="3898505"/>
            </a:xfrm>
          </p:grpSpPr>
          <p:sp>
            <p:nvSpPr>
              <p:cNvPr id="169" name="Freeform 168"/>
              <p:cNvSpPr/>
              <p:nvPr/>
            </p:nvSpPr>
            <p:spPr>
              <a:xfrm>
                <a:off x="4702050" y="2458815"/>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0" name="Freeform 169"/>
              <p:cNvSpPr/>
              <p:nvPr/>
            </p:nvSpPr>
            <p:spPr>
              <a:xfrm>
                <a:off x="5502913" y="252636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1" name="Freeform 170"/>
              <p:cNvSpPr/>
              <p:nvPr/>
            </p:nvSpPr>
            <p:spPr>
              <a:xfrm rot="16200000">
                <a:off x="6108443" y="234404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2" name="Freeform 171"/>
              <p:cNvSpPr/>
              <p:nvPr/>
            </p:nvSpPr>
            <p:spPr>
              <a:xfrm>
                <a:off x="6039701" y="3059417"/>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3" name="Freeform 172"/>
              <p:cNvSpPr/>
              <p:nvPr/>
            </p:nvSpPr>
            <p:spPr>
              <a:xfrm>
                <a:off x="7094102" y="326592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4" name="Freeform 173"/>
              <p:cNvSpPr/>
              <p:nvPr/>
            </p:nvSpPr>
            <p:spPr>
              <a:xfrm>
                <a:off x="5767818" y="4771496"/>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5" name="Freeform 174"/>
              <p:cNvSpPr/>
              <p:nvPr/>
            </p:nvSpPr>
            <p:spPr>
              <a:xfrm rot="18237182">
                <a:off x="4560966" y="327699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6" name="Freeform 175"/>
              <p:cNvSpPr/>
              <p:nvPr/>
            </p:nvSpPr>
            <p:spPr>
              <a:xfrm>
                <a:off x="5554898" y="3472888"/>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7" name="Freeform 176"/>
              <p:cNvSpPr/>
              <p:nvPr/>
            </p:nvSpPr>
            <p:spPr>
              <a:xfrm rot="2474172">
                <a:off x="4895023" y="4062223"/>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8" name="Freeform 177"/>
              <p:cNvSpPr/>
              <p:nvPr/>
            </p:nvSpPr>
            <p:spPr>
              <a:xfrm>
                <a:off x="6527697" y="3236464"/>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948A5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9" name="Freeform 178"/>
              <p:cNvSpPr/>
              <p:nvPr/>
            </p:nvSpPr>
            <p:spPr>
              <a:xfrm>
                <a:off x="7017039" y="4535072"/>
                <a:ext cx="405349" cy="472849"/>
              </a:xfrm>
              <a:custGeom>
                <a:avLst/>
                <a:gdLst>
                  <a:gd name="connsiteX0" fmla="*/ 148628 w 405349"/>
                  <a:gd name="connsiteY0" fmla="*/ 81060 h 472849"/>
                  <a:gd name="connsiteX1" fmla="*/ 94581 w 405349"/>
                  <a:gd name="connsiteY1" fmla="*/ 175630 h 472849"/>
                  <a:gd name="connsiteX2" fmla="*/ 175651 w 405349"/>
                  <a:gd name="connsiteY2" fmla="*/ 189140 h 472849"/>
                  <a:gd name="connsiteX3" fmla="*/ 189162 w 405349"/>
                  <a:gd name="connsiteY3" fmla="*/ 364769 h 472849"/>
                  <a:gd name="connsiteX4" fmla="*/ 148628 w 405349"/>
                  <a:gd name="connsiteY4" fmla="*/ 378279 h 472849"/>
                  <a:gd name="connsiteX5" fmla="*/ 54046 w 405349"/>
                  <a:gd name="connsiteY5" fmla="*/ 364769 h 472849"/>
                  <a:gd name="connsiteX6" fmla="*/ 81069 w 405349"/>
                  <a:gd name="connsiteY6" fmla="*/ 283710 h 472849"/>
                  <a:gd name="connsiteX7" fmla="*/ 162139 w 405349"/>
                  <a:gd name="connsiteY7" fmla="*/ 243180 h 472849"/>
                  <a:gd name="connsiteX8" fmla="*/ 189162 w 405349"/>
                  <a:gd name="connsiteY8" fmla="*/ 81060 h 472849"/>
                  <a:gd name="connsiteX9" fmla="*/ 121604 w 405349"/>
                  <a:gd name="connsiteY9" fmla="*/ 94570 h 472849"/>
                  <a:gd name="connsiteX10" fmla="*/ 94581 w 405349"/>
                  <a:gd name="connsiteY10" fmla="*/ 135100 h 472849"/>
                  <a:gd name="connsiteX11" fmla="*/ 81069 w 405349"/>
                  <a:gd name="connsiteY11" fmla="*/ 175630 h 472849"/>
                  <a:gd name="connsiteX12" fmla="*/ 0 w 405349"/>
                  <a:gd name="connsiteY12" fmla="*/ 202650 h 472849"/>
                  <a:gd name="connsiteX13" fmla="*/ 94581 w 405349"/>
                  <a:gd name="connsiteY13" fmla="*/ 229670 h 472849"/>
                  <a:gd name="connsiteX14" fmla="*/ 297256 w 405349"/>
                  <a:gd name="connsiteY14" fmla="*/ 243180 h 472849"/>
                  <a:gd name="connsiteX15" fmla="*/ 283744 w 405349"/>
                  <a:gd name="connsiteY15" fmla="*/ 378279 h 472849"/>
                  <a:gd name="connsiteX16" fmla="*/ 229697 w 405349"/>
                  <a:gd name="connsiteY16" fmla="*/ 391789 h 472849"/>
                  <a:gd name="connsiteX17" fmla="*/ 54046 w 405349"/>
                  <a:gd name="connsiteY17" fmla="*/ 378279 h 472849"/>
                  <a:gd name="connsiteX18" fmla="*/ 54046 w 405349"/>
                  <a:gd name="connsiteY18" fmla="*/ 216160 h 472849"/>
                  <a:gd name="connsiteX19" fmla="*/ 108093 w 405349"/>
                  <a:gd name="connsiteY19" fmla="*/ 202650 h 472849"/>
                  <a:gd name="connsiteX20" fmla="*/ 189162 w 405349"/>
                  <a:gd name="connsiteY20" fmla="*/ 175630 h 472849"/>
                  <a:gd name="connsiteX21" fmla="*/ 297256 w 405349"/>
                  <a:gd name="connsiteY21" fmla="*/ 148610 h 472849"/>
                  <a:gd name="connsiteX22" fmla="*/ 324279 w 405349"/>
                  <a:gd name="connsiteY22" fmla="*/ 108080 h 472849"/>
                  <a:gd name="connsiteX23" fmla="*/ 297256 w 405349"/>
                  <a:gd name="connsiteY23" fmla="*/ 54040 h 472849"/>
                  <a:gd name="connsiteX24" fmla="*/ 229697 w 405349"/>
                  <a:gd name="connsiteY24" fmla="*/ 0 h 472849"/>
                  <a:gd name="connsiteX25" fmla="*/ 108093 w 405349"/>
                  <a:gd name="connsiteY25" fmla="*/ 27020 h 472849"/>
                  <a:gd name="connsiteX26" fmla="*/ 81069 w 405349"/>
                  <a:gd name="connsiteY26" fmla="*/ 54040 h 472849"/>
                  <a:gd name="connsiteX27" fmla="*/ 81069 w 405349"/>
                  <a:gd name="connsiteY27" fmla="*/ 216160 h 472849"/>
                  <a:gd name="connsiteX28" fmla="*/ 121604 w 405349"/>
                  <a:gd name="connsiteY28" fmla="*/ 256690 h 472849"/>
                  <a:gd name="connsiteX29" fmla="*/ 202674 w 405349"/>
                  <a:gd name="connsiteY29" fmla="*/ 243180 h 472849"/>
                  <a:gd name="connsiteX30" fmla="*/ 216186 w 405349"/>
                  <a:gd name="connsiteY30" fmla="*/ 202650 h 472849"/>
                  <a:gd name="connsiteX31" fmla="*/ 310767 w 405349"/>
                  <a:gd name="connsiteY31" fmla="*/ 135100 h 472849"/>
                  <a:gd name="connsiteX32" fmla="*/ 337790 w 405349"/>
                  <a:gd name="connsiteY32" fmla="*/ 175630 h 472849"/>
                  <a:gd name="connsiteX33" fmla="*/ 297256 w 405349"/>
                  <a:gd name="connsiteY33" fmla="*/ 472849 h 472849"/>
                  <a:gd name="connsiteX34" fmla="*/ 189162 w 405349"/>
                  <a:gd name="connsiteY34" fmla="*/ 459339 h 472849"/>
                  <a:gd name="connsiteX35" fmla="*/ 148628 w 405349"/>
                  <a:gd name="connsiteY35" fmla="*/ 378279 h 472849"/>
                  <a:gd name="connsiteX36" fmla="*/ 108093 w 405349"/>
                  <a:gd name="connsiteY36" fmla="*/ 351259 h 472849"/>
                  <a:gd name="connsiteX37" fmla="*/ 81069 w 405349"/>
                  <a:gd name="connsiteY37" fmla="*/ 324239 h 472849"/>
                  <a:gd name="connsiteX38" fmla="*/ 108093 w 405349"/>
                  <a:gd name="connsiteY38" fmla="*/ 216160 h 472849"/>
                  <a:gd name="connsiteX39" fmla="*/ 175651 w 405349"/>
                  <a:gd name="connsiteY39" fmla="*/ 135100 h 472849"/>
                  <a:gd name="connsiteX40" fmla="*/ 243209 w 405349"/>
                  <a:gd name="connsiteY40" fmla="*/ 121590 h 472849"/>
                  <a:gd name="connsiteX41" fmla="*/ 229697 w 405349"/>
                  <a:gd name="connsiteY41" fmla="*/ 81060 h 472849"/>
                  <a:gd name="connsiteX42" fmla="*/ 94581 w 405349"/>
                  <a:gd name="connsiteY42" fmla="*/ 81060 h 472849"/>
                  <a:gd name="connsiteX43" fmla="*/ 67558 w 405349"/>
                  <a:gd name="connsiteY43" fmla="*/ 121590 h 472849"/>
                  <a:gd name="connsiteX44" fmla="*/ 135116 w 405349"/>
                  <a:gd name="connsiteY44" fmla="*/ 175630 h 472849"/>
                  <a:gd name="connsiteX45" fmla="*/ 229697 w 405349"/>
                  <a:gd name="connsiteY45" fmla="*/ 202650 h 472849"/>
                  <a:gd name="connsiteX46" fmla="*/ 283744 w 405349"/>
                  <a:gd name="connsiteY46" fmla="*/ 229670 h 472849"/>
                  <a:gd name="connsiteX47" fmla="*/ 351302 w 405349"/>
                  <a:gd name="connsiteY47" fmla="*/ 243180 h 472849"/>
                  <a:gd name="connsiteX48" fmla="*/ 405349 w 405349"/>
                  <a:gd name="connsiteY48" fmla="*/ 256690 h 472849"/>
                  <a:gd name="connsiteX49" fmla="*/ 391837 w 405349"/>
                  <a:gd name="connsiteY49" fmla="*/ 351259 h 472849"/>
                  <a:gd name="connsiteX50" fmla="*/ 337790 w 405349"/>
                  <a:gd name="connsiteY50" fmla="*/ 364769 h 472849"/>
                  <a:gd name="connsiteX51" fmla="*/ 189162 w 405349"/>
                  <a:gd name="connsiteY51" fmla="*/ 351259 h 472849"/>
                  <a:gd name="connsiteX52" fmla="*/ 175651 w 405349"/>
                  <a:gd name="connsiteY52" fmla="*/ 189140 h 4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05349" h="472849">
                    <a:moveTo>
                      <a:pt x="148628" y="81060"/>
                    </a:moveTo>
                    <a:cubicBezTo>
                      <a:pt x="114598" y="87865"/>
                      <a:pt x="5261" y="86321"/>
                      <a:pt x="94581" y="175630"/>
                    </a:cubicBezTo>
                    <a:cubicBezTo>
                      <a:pt x="113954" y="195001"/>
                      <a:pt x="148628" y="184637"/>
                      <a:pt x="175651" y="189140"/>
                    </a:cubicBezTo>
                    <a:cubicBezTo>
                      <a:pt x="197057" y="253350"/>
                      <a:pt x="224242" y="294617"/>
                      <a:pt x="189162" y="364769"/>
                    </a:cubicBezTo>
                    <a:cubicBezTo>
                      <a:pt x="182792" y="377507"/>
                      <a:pt x="162139" y="373776"/>
                      <a:pt x="148628" y="378279"/>
                    </a:cubicBezTo>
                    <a:cubicBezTo>
                      <a:pt x="117101" y="373776"/>
                      <a:pt x="72559" y="390683"/>
                      <a:pt x="54046" y="364769"/>
                    </a:cubicBezTo>
                    <a:cubicBezTo>
                      <a:pt x="37490" y="341594"/>
                      <a:pt x="65972" y="307861"/>
                      <a:pt x="81069" y="283710"/>
                    </a:cubicBezTo>
                    <a:cubicBezTo>
                      <a:pt x="94855" y="261656"/>
                      <a:pt x="140054" y="250541"/>
                      <a:pt x="162139" y="243180"/>
                    </a:cubicBezTo>
                    <a:cubicBezTo>
                      <a:pt x="207461" y="197864"/>
                      <a:pt x="256113" y="170318"/>
                      <a:pt x="189162" y="81060"/>
                    </a:cubicBezTo>
                    <a:cubicBezTo>
                      <a:pt x="175382" y="62689"/>
                      <a:pt x="144123" y="90067"/>
                      <a:pt x="121604" y="94570"/>
                    </a:cubicBezTo>
                    <a:cubicBezTo>
                      <a:pt x="112596" y="108080"/>
                      <a:pt x="101843" y="120577"/>
                      <a:pt x="94581" y="135100"/>
                    </a:cubicBezTo>
                    <a:cubicBezTo>
                      <a:pt x="88212" y="147837"/>
                      <a:pt x="92658" y="167353"/>
                      <a:pt x="81069" y="175630"/>
                    </a:cubicBezTo>
                    <a:cubicBezTo>
                      <a:pt x="57889" y="192185"/>
                      <a:pt x="0" y="202650"/>
                      <a:pt x="0" y="202650"/>
                    </a:cubicBezTo>
                    <a:cubicBezTo>
                      <a:pt x="25123" y="211023"/>
                      <a:pt x="69783" y="227060"/>
                      <a:pt x="94581" y="229670"/>
                    </a:cubicBezTo>
                    <a:cubicBezTo>
                      <a:pt x="161917" y="236757"/>
                      <a:pt x="229698" y="238677"/>
                      <a:pt x="297256" y="243180"/>
                    </a:cubicBezTo>
                    <a:cubicBezTo>
                      <a:pt x="292752" y="288213"/>
                      <a:pt x="302474" y="337079"/>
                      <a:pt x="283744" y="378279"/>
                    </a:cubicBezTo>
                    <a:cubicBezTo>
                      <a:pt x="276059" y="395184"/>
                      <a:pt x="248267" y="391789"/>
                      <a:pt x="229697" y="391789"/>
                    </a:cubicBezTo>
                    <a:cubicBezTo>
                      <a:pt x="170974" y="391789"/>
                      <a:pt x="112596" y="382782"/>
                      <a:pt x="54046" y="378279"/>
                    </a:cubicBezTo>
                    <a:cubicBezTo>
                      <a:pt x="35012" y="321185"/>
                      <a:pt x="17843" y="288557"/>
                      <a:pt x="54046" y="216160"/>
                    </a:cubicBezTo>
                    <a:cubicBezTo>
                      <a:pt x="62352" y="199551"/>
                      <a:pt x="90306" y="207985"/>
                      <a:pt x="108093" y="202650"/>
                    </a:cubicBezTo>
                    <a:cubicBezTo>
                      <a:pt x="135376" y="194466"/>
                      <a:pt x="161528" y="182538"/>
                      <a:pt x="189162" y="175630"/>
                    </a:cubicBezTo>
                    <a:lnTo>
                      <a:pt x="297256" y="148610"/>
                    </a:lnTo>
                    <a:cubicBezTo>
                      <a:pt x="306264" y="135100"/>
                      <a:pt x="324279" y="124318"/>
                      <a:pt x="324279" y="108080"/>
                    </a:cubicBezTo>
                    <a:cubicBezTo>
                      <a:pt x="324279" y="87940"/>
                      <a:pt x="308429" y="70797"/>
                      <a:pt x="297256" y="54040"/>
                    </a:cubicBezTo>
                    <a:cubicBezTo>
                      <a:pt x="281854" y="30940"/>
                      <a:pt x="251377" y="14452"/>
                      <a:pt x="229697" y="0"/>
                    </a:cubicBezTo>
                    <a:cubicBezTo>
                      <a:pt x="213326" y="2728"/>
                      <a:pt x="133680" y="11670"/>
                      <a:pt x="108093" y="27020"/>
                    </a:cubicBezTo>
                    <a:cubicBezTo>
                      <a:pt x="97170" y="33573"/>
                      <a:pt x="90077" y="45033"/>
                      <a:pt x="81069" y="54040"/>
                    </a:cubicBezTo>
                    <a:cubicBezTo>
                      <a:pt x="68564" y="116562"/>
                      <a:pt x="54255" y="149132"/>
                      <a:pt x="81069" y="216160"/>
                    </a:cubicBezTo>
                    <a:cubicBezTo>
                      <a:pt x="88166" y="233900"/>
                      <a:pt x="108092" y="243180"/>
                      <a:pt x="121604" y="256690"/>
                    </a:cubicBezTo>
                    <a:cubicBezTo>
                      <a:pt x="148627" y="252187"/>
                      <a:pt x="178887" y="256771"/>
                      <a:pt x="202674" y="243180"/>
                    </a:cubicBezTo>
                    <a:cubicBezTo>
                      <a:pt x="215039" y="236115"/>
                      <a:pt x="208286" y="214499"/>
                      <a:pt x="216186" y="202650"/>
                    </a:cubicBezTo>
                    <a:cubicBezTo>
                      <a:pt x="243575" y="161572"/>
                      <a:pt x="268502" y="156230"/>
                      <a:pt x="310767" y="135100"/>
                    </a:cubicBezTo>
                    <a:cubicBezTo>
                      <a:pt x="319775" y="148610"/>
                      <a:pt x="337053" y="159409"/>
                      <a:pt x="337790" y="175630"/>
                    </a:cubicBezTo>
                    <a:cubicBezTo>
                      <a:pt x="348488" y="410945"/>
                      <a:pt x="367061" y="368154"/>
                      <a:pt x="297256" y="472849"/>
                    </a:cubicBezTo>
                    <a:cubicBezTo>
                      <a:pt x="261225" y="468346"/>
                      <a:pt x="222877" y="472823"/>
                      <a:pt x="189162" y="459339"/>
                    </a:cubicBezTo>
                    <a:cubicBezTo>
                      <a:pt x="155660" y="445940"/>
                      <a:pt x="166028" y="400027"/>
                      <a:pt x="148628" y="378279"/>
                    </a:cubicBezTo>
                    <a:cubicBezTo>
                      <a:pt x="138483" y="365600"/>
                      <a:pt x="120774" y="361402"/>
                      <a:pt x="108093" y="351259"/>
                    </a:cubicBezTo>
                    <a:cubicBezTo>
                      <a:pt x="98146" y="343302"/>
                      <a:pt x="90077" y="333246"/>
                      <a:pt x="81069" y="324239"/>
                    </a:cubicBezTo>
                    <a:cubicBezTo>
                      <a:pt x="89000" y="284588"/>
                      <a:pt x="92512" y="252511"/>
                      <a:pt x="108093" y="216160"/>
                    </a:cubicBezTo>
                    <a:cubicBezTo>
                      <a:pt x="125960" y="174475"/>
                      <a:pt x="131596" y="151619"/>
                      <a:pt x="175651" y="135100"/>
                    </a:cubicBezTo>
                    <a:cubicBezTo>
                      <a:pt x="197154" y="127037"/>
                      <a:pt x="220690" y="126093"/>
                      <a:pt x="243209" y="121590"/>
                    </a:cubicBezTo>
                    <a:cubicBezTo>
                      <a:pt x="238705" y="108080"/>
                      <a:pt x="240818" y="89956"/>
                      <a:pt x="229697" y="81060"/>
                    </a:cubicBezTo>
                    <a:cubicBezTo>
                      <a:pt x="194945" y="53262"/>
                      <a:pt x="126292" y="75775"/>
                      <a:pt x="94581" y="81060"/>
                    </a:cubicBezTo>
                    <a:cubicBezTo>
                      <a:pt x="85573" y="94570"/>
                      <a:pt x="67558" y="105352"/>
                      <a:pt x="67558" y="121590"/>
                    </a:cubicBezTo>
                    <a:cubicBezTo>
                      <a:pt x="67558" y="160956"/>
                      <a:pt x="109809" y="168400"/>
                      <a:pt x="135116" y="175630"/>
                    </a:cubicBezTo>
                    <a:cubicBezTo>
                      <a:pt x="169398" y="185424"/>
                      <a:pt x="197301" y="188768"/>
                      <a:pt x="229697" y="202650"/>
                    </a:cubicBezTo>
                    <a:cubicBezTo>
                      <a:pt x="248210" y="210583"/>
                      <a:pt x="264636" y="223301"/>
                      <a:pt x="283744" y="229670"/>
                    </a:cubicBezTo>
                    <a:cubicBezTo>
                      <a:pt x="305531" y="236931"/>
                      <a:pt x="328884" y="238199"/>
                      <a:pt x="351302" y="243180"/>
                    </a:cubicBezTo>
                    <a:cubicBezTo>
                      <a:pt x="369430" y="247208"/>
                      <a:pt x="387333" y="252187"/>
                      <a:pt x="405349" y="256690"/>
                    </a:cubicBezTo>
                    <a:cubicBezTo>
                      <a:pt x="400845" y="288213"/>
                      <a:pt x="408716" y="324257"/>
                      <a:pt x="391837" y="351259"/>
                    </a:cubicBezTo>
                    <a:cubicBezTo>
                      <a:pt x="381994" y="367006"/>
                      <a:pt x="356360" y="364769"/>
                      <a:pt x="337790" y="364769"/>
                    </a:cubicBezTo>
                    <a:cubicBezTo>
                      <a:pt x="288043" y="364769"/>
                      <a:pt x="238705" y="355762"/>
                      <a:pt x="189162" y="351259"/>
                    </a:cubicBezTo>
                    <a:cubicBezTo>
                      <a:pt x="169468" y="252799"/>
                      <a:pt x="175651" y="306672"/>
                      <a:pt x="175651" y="189140"/>
                    </a:cubicBezTo>
                  </a:path>
                </a:pathLst>
              </a:custGeom>
              <a:ln w="3175"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0" name="Freeform 179"/>
              <p:cNvSpPr/>
              <p:nvPr/>
            </p:nvSpPr>
            <p:spPr>
              <a:xfrm flipH="1">
                <a:off x="5180383" y="3067589"/>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1" name="Freeform 180"/>
              <p:cNvSpPr/>
              <p:nvPr/>
            </p:nvSpPr>
            <p:spPr>
              <a:xfrm>
                <a:off x="6287399" y="374984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2" name="Freeform 181"/>
              <p:cNvSpPr/>
              <p:nvPr/>
            </p:nvSpPr>
            <p:spPr>
              <a:xfrm flipV="1">
                <a:off x="7469086" y="526296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3" name="Freeform 182"/>
              <p:cNvSpPr/>
              <p:nvPr/>
            </p:nvSpPr>
            <p:spPr>
              <a:xfrm>
                <a:off x="4885456" y="5255380"/>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4" name="Freeform 183"/>
              <p:cNvSpPr/>
              <p:nvPr/>
            </p:nvSpPr>
            <p:spPr>
              <a:xfrm>
                <a:off x="7422388" y="2780915"/>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 name="Freeform 184"/>
              <p:cNvSpPr/>
              <p:nvPr/>
            </p:nvSpPr>
            <p:spPr>
              <a:xfrm rot="5400000" flipV="1">
                <a:off x="6427014" y="4535072"/>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6" name="Freeform 185"/>
              <p:cNvSpPr/>
              <p:nvPr/>
            </p:nvSpPr>
            <p:spPr>
              <a:xfrm>
                <a:off x="7422388" y="3859573"/>
                <a:ext cx="237070" cy="405299"/>
              </a:xfrm>
              <a:custGeom>
                <a:avLst/>
                <a:gdLst>
                  <a:gd name="connsiteX0" fmla="*/ 54180 w 237070"/>
                  <a:gd name="connsiteY0" fmla="*/ 54040 h 405299"/>
                  <a:gd name="connsiteX1" fmla="*/ 40669 w 237070"/>
                  <a:gd name="connsiteY1" fmla="*/ 121590 h 405299"/>
                  <a:gd name="connsiteX2" fmla="*/ 67692 w 237070"/>
                  <a:gd name="connsiteY2" fmla="*/ 189140 h 405299"/>
                  <a:gd name="connsiteX3" fmla="*/ 81204 w 237070"/>
                  <a:gd name="connsiteY3" fmla="*/ 229670 h 405299"/>
                  <a:gd name="connsiteX4" fmla="*/ 67692 w 237070"/>
                  <a:gd name="connsiteY4" fmla="*/ 270200 h 405299"/>
                  <a:gd name="connsiteX5" fmla="*/ 54180 w 237070"/>
                  <a:gd name="connsiteY5" fmla="*/ 310730 h 405299"/>
                  <a:gd name="connsiteX6" fmla="*/ 54180 w 237070"/>
                  <a:gd name="connsiteY6" fmla="*/ 391789 h 405299"/>
                  <a:gd name="connsiteX7" fmla="*/ 94715 w 237070"/>
                  <a:gd name="connsiteY7" fmla="*/ 405299 h 405299"/>
                  <a:gd name="connsiteX8" fmla="*/ 148762 w 237070"/>
                  <a:gd name="connsiteY8" fmla="*/ 351259 h 405299"/>
                  <a:gd name="connsiteX9" fmla="*/ 108227 w 237070"/>
                  <a:gd name="connsiteY9" fmla="*/ 337749 h 405299"/>
                  <a:gd name="connsiteX10" fmla="*/ 121738 w 237070"/>
                  <a:gd name="connsiteY10" fmla="*/ 391789 h 405299"/>
                  <a:gd name="connsiteX11" fmla="*/ 202808 w 237070"/>
                  <a:gd name="connsiteY11" fmla="*/ 364769 h 405299"/>
                  <a:gd name="connsiteX12" fmla="*/ 216320 w 237070"/>
                  <a:gd name="connsiteY12" fmla="*/ 270200 h 405299"/>
                  <a:gd name="connsiteX13" fmla="*/ 175785 w 237070"/>
                  <a:gd name="connsiteY13" fmla="*/ 256690 h 405299"/>
                  <a:gd name="connsiteX14" fmla="*/ 162273 w 237070"/>
                  <a:gd name="connsiteY14" fmla="*/ 216160 h 405299"/>
                  <a:gd name="connsiteX15" fmla="*/ 162273 w 237070"/>
                  <a:gd name="connsiteY15" fmla="*/ 175630 h 405299"/>
                  <a:gd name="connsiteX16" fmla="*/ 135250 w 237070"/>
                  <a:gd name="connsiteY16" fmla="*/ 216160 h 405299"/>
                  <a:gd name="connsiteX17" fmla="*/ 175785 w 237070"/>
                  <a:gd name="connsiteY17" fmla="*/ 229670 h 405299"/>
                  <a:gd name="connsiteX18" fmla="*/ 216320 w 237070"/>
                  <a:gd name="connsiteY18" fmla="*/ 135100 h 405299"/>
                  <a:gd name="connsiteX19" fmla="*/ 162273 w 237070"/>
                  <a:gd name="connsiteY19" fmla="*/ 94570 h 405299"/>
                  <a:gd name="connsiteX20" fmla="*/ 135250 w 237070"/>
                  <a:gd name="connsiteY20" fmla="*/ 54040 h 405299"/>
                  <a:gd name="connsiteX21" fmla="*/ 54180 w 237070"/>
                  <a:gd name="connsiteY21" fmla="*/ 0 h 405299"/>
                  <a:gd name="connsiteX22" fmla="*/ 27157 w 237070"/>
                  <a:gd name="connsiteY22" fmla="*/ 162120 h 405299"/>
                  <a:gd name="connsiteX23" fmla="*/ 40669 w 237070"/>
                  <a:gd name="connsiteY23" fmla="*/ 202650 h 405299"/>
                  <a:gd name="connsiteX24" fmla="*/ 81204 w 237070"/>
                  <a:gd name="connsiteY24" fmla="*/ 202650 h 40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7070" h="405299">
                    <a:moveTo>
                      <a:pt x="54180" y="54040"/>
                    </a:moveTo>
                    <a:cubicBezTo>
                      <a:pt x="49676" y="76557"/>
                      <a:pt x="34360" y="99511"/>
                      <a:pt x="40669" y="121590"/>
                    </a:cubicBezTo>
                    <a:cubicBezTo>
                      <a:pt x="70219" y="225001"/>
                      <a:pt x="106365" y="73137"/>
                      <a:pt x="67692" y="189140"/>
                    </a:cubicBezTo>
                    <a:lnTo>
                      <a:pt x="81204" y="229670"/>
                    </a:lnTo>
                    <a:cubicBezTo>
                      <a:pt x="76700" y="243180"/>
                      <a:pt x="67692" y="255959"/>
                      <a:pt x="67692" y="270200"/>
                    </a:cubicBezTo>
                    <a:cubicBezTo>
                      <a:pt x="67692" y="334232"/>
                      <a:pt x="106324" y="362864"/>
                      <a:pt x="54180" y="310730"/>
                    </a:cubicBezTo>
                    <a:cubicBezTo>
                      <a:pt x="45173" y="337749"/>
                      <a:pt x="27158" y="364770"/>
                      <a:pt x="54180" y="391789"/>
                    </a:cubicBezTo>
                    <a:cubicBezTo>
                      <a:pt x="64251" y="401859"/>
                      <a:pt x="81203" y="400796"/>
                      <a:pt x="94715" y="405299"/>
                    </a:cubicBezTo>
                    <a:cubicBezTo>
                      <a:pt x="110151" y="400154"/>
                      <a:pt x="169351" y="392433"/>
                      <a:pt x="148762" y="351259"/>
                    </a:cubicBezTo>
                    <a:cubicBezTo>
                      <a:pt x="142392" y="338521"/>
                      <a:pt x="121739" y="342252"/>
                      <a:pt x="108227" y="337749"/>
                    </a:cubicBezTo>
                    <a:cubicBezTo>
                      <a:pt x="112731" y="355762"/>
                      <a:pt x="103884" y="386689"/>
                      <a:pt x="121738" y="391789"/>
                    </a:cubicBezTo>
                    <a:cubicBezTo>
                      <a:pt x="149127" y="399614"/>
                      <a:pt x="202808" y="364769"/>
                      <a:pt x="202808" y="364769"/>
                    </a:cubicBezTo>
                    <a:cubicBezTo>
                      <a:pt x="233636" y="333946"/>
                      <a:pt x="254745" y="327829"/>
                      <a:pt x="216320" y="270200"/>
                    </a:cubicBezTo>
                    <a:cubicBezTo>
                      <a:pt x="208419" y="258350"/>
                      <a:pt x="189297" y="261193"/>
                      <a:pt x="175785" y="256690"/>
                    </a:cubicBezTo>
                    <a:cubicBezTo>
                      <a:pt x="171281" y="243180"/>
                      <a:pt x="155904" y="228897"/>
                      <a:pt x="162273" y="216160"/>
                    </a:cubicBezTo>
                    <a:cubicBezTo>
                      <a:pt x="183250" y="174210"/>
                      <a:pt x="254522" y="237121"/>
                      <a:pt x="162273" y="175630"/>
                    </a:cubicBezTo>
                    <a:cubicBezTo>
                      <a:pt x="153265" y="189140"/>
                      <a:pt x="131311" y="200407"/>
                      <a:pt x="135250" y="216160"/>
                    </a:cubicBezTo>
                    <a:cubicBezTo>
                      <a:pt x="138705" y="229977"/>
                      <a:pt x="163572" y="236997"/>
                      <a:pt x="175785" y="229670"/>
                    </a:cubicBezTo>
                    <a:cubicBezTo>
                      <a:pt x="189698" y="221323"/>
                      <a:pt x="210213" y="153420"/>
                      <a:pt x="216320" y="135100"/>
                    </a:cubicBezTo>
                    <a:cubicBezTo>
                      <a:pt x="198304" y="121590"/>
                      <a:pt x="178197" y="110492"/>
                      <a:pt x="162273" y="94570"/>
                    </a:cubicBezTo>
                    <a:cubicBezTo>
                      <a:pt x="150791" y="83089"/>
                      <a:pt x="147471" y="64732"/>
                      <a:pt x="135250" y="54040"/>
                    </a:cubicBezTo>
                    <a:cubicBezTo>
                      <a:pt x="110807" y="32655"/>
                      <a:pt x="54180" y="0"/>
                      <a:pt x="54180" y="0"/>
                    </a:cubicBezTo>
                    <a:cubicBezTo>
                      <a:pt x="-31232" y="28467"/>
                      <a:pt x="4282" y="2017"/>
                      <a:pt x="27157" y="162120"/>
                    </a:cubicBezTo>
                    <a:cubicBezTo>
                      <a:pt x="29171" y="176218"/>
                      <a:pt x="29276" y="194106"/>
                      <a:pt x="40669" y="202650"/>
                    </a:cubicBezTo>
                    <a:cubicBezTo>
                      <a:pt x="51479" y="210756"/>
                      <a:pt x="67692" y="202650"/>
                      <a:pt x="81204" y="202650"/>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7" name="Freeform 186"/>
              <p:cNvSpPr/>
              <p:nvPr/>
            </p:nvSpPr>
            <p:spPr>
              <a:xfrm flipV="1">
                <a:off x="6933046" y="376335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8" name="Freeform 187"/>
              <p:cNvSpPr/>
              <p:nvPr/>
            </p:nvSpPr>
            <p:spPr>
              <a:xfrm>
                <a:off x="4451222" y="3884942"/>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9" name="Freeform 188"/>
              <p:cNvSpPr/>
              <p:nvPr/>
            </p:nvSpPr>
            <p:spPr>
              <a:xfrm>
                <a:off x="6440578" y="526296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0" name="Freeform 189"/>
              <p:cNvSpPr/>
              <p:nvPr/>
            </p:nvSpPr>
            <p:spPr>
              <a:xfrm rot="16200000">
                <a:off x="7762690" y="4465383"/>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Freeform 190"/>
              <p:cNvSpPr/>
              <p:nvPr/>
            </p:nvSpPr>
            <p:spPr>
              <a:xfrm flipV="1">
                <a:off x="5392754" y="4318086"/>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2" name="Freeform 191"/>
              <p:cNvSpPr/>
              <p:nvPr/>
            </p:nvSpPr>
            <p:spPr>
              <a:xfrm>
                <a:off x="7652946" y="3326755"/>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3" name="Freeform 192"/>
              <p:cNvSpPr/>
              <p:nvPr/>
            </p:nvSpPr>
            <p:spPr>
              <a:xfrm rot="5400000">
                <a:off x="5480770" y="5214850"/>
                <a:ext cx="219488" cy="540398"/>
              </a:xfrm>
              <a:custGeom>
                <a:avLst/>
                <a:gdLst>
                  <a:gd name="connsiteX0" fmla="*/ 43837 w 344564"/>
                  <a:gd name="connsiteY0" fmla="*/ 270199 h 837618"/>
                  <a:gd name="connsiteX1" fmla="*/ 246511 w 344564"/>
                  <a:gd name="connsiteY1" fmla="*/ 283709 h 837618"/>
                  <a:gd name="connsiteX2" fmla="*/ 205976 w 344564"/>
                  <a:gd name="connsiteY2" fmla="*/ 310729 h 837618"/>
                  <a:gd name="connsiteX3" fmla="*/ 165441 w 344564"/>
                  <a:gd name="connsiteY3" fmla="*/ 324239 h 837618"/>
                  <a:gd name="connsiteX4" fmla="*/ 30325 w 344564"/>
                  <a:gd name="connsiteY4" fmla="*/ 337749 h 837618"/>
                  <a:gd name="connsiteX5" fmla="*/ 16813 w 344564"/>
                  <a:gd name="connsiteY5" fmla="*/ 378279 h 837618"/>
                  <a:gd name="connsiteX6" fmla="*/ 138418 w 344564"/>
                  <a:gd name="connsiteY6" fmla="*/ 391789 h 837618"/>
                  <a:gd name="connsiteX7" fmla="*/ 178953 w 344564"/>
                  <a:gd name="connsiteY7" fmla="*/ 378279 h 837618"/>
                  <a:gd name="connsiteX8" fmla="*/ 219488 w 344564"/>
                  <a:gd name="connsiteY8" fmla="*/ 351259 h 837618"/>
                  <a:gd name="connsiteX9" fmla="*/ 273534 w 344564"/>
                  <a:gd name="connsiteY9" fmla="*/ 364769 h 837618"/>
                  <a:gd name="connsiteX10" fmla="*/ 287046 w 344564"/>
                  <a:gd name="connsiteY10" fmla="*/ 405299 h 837618"/>
                  <a:gd name="connsiteX11" fmla="*/ 273534 w 344564"/>
                  <a:gd name="connsiteY11" fmla="*/ 445829 h 837618"/>
                  <a:gd name="connsiteX12" fmla="*/ 233000 w 344564"/>
                  <a:gd name="connsiteY12" fmla="*/ 459339 h 837618"/>
                  <a:gd name="connsiteX13" fmla="*/ 111395 w 344564"/>
                  <a:gd name="connsiteY13" fmla="*/ 472849 h 837618"/>
                  <a:gd name="connsiteX14" fmla="*/ 16813 w 344564"/>
                  <a:gd name="connsiteY14" fmla="*/ 459339 h 837618"/>
                  <a:gd name="connsiteX15" fmla="*/ 3302 w 344564"/>
                  <a:gd name="connsiteY15" fmla="*/ 499869 h 837618"/>
                  <a:gd name="connsiteX16" fmla="*/ 43837 w 344564"/>
                  <a:gd name="connsiteY16" fmla="*/ 526888 h 837618"/>
                  <a:gd name="connsiteX17" fmla="*/ 192465 w 344564"/>
                  <a:gd name="connsiteY17" fmla="*/ 499869 h 837618"/>
                  <a:gd name="connsiteX18" fmla="*/ 273534 w 344564"/>
                  <a:gd name="connsiteY18" fmla="*/ 445829 h 837618"/>
                  <a:gd name="connsiteX19" fmla="*/ 314069 w 344564"/>
                  <a:gd name="connsiteY19" fmla="*/ 580928 h 837618"/>
                  <a:gd name="connsiteX20" fmla="*/ 273534 w 344564"/>
                  <a:gd name="connsiteY20" fmla="*/ 594438 h 837618"/>
                  <a:gd name="connsiteX21" fmla="*/ 219488 w 344564"/>
                  <a:gd name="connsiteY21" fmla="*/ 607948 h 837618"/>
                  <a:gd name="connsiteX22" fmla="*/ 3302 w 344564"/>
                  <a:gd name="connsiteY22" fmla="*/ 607948 h 837618"/>
                  <a:gd name="connsiteX23" fmla="*/ 43837 w 344564"/>
                  <a:gd name="connsiteY23" fmla="*/ 648478 h 837618"/>
                  <a:gd name="connsiteX24" fmla="*/ 84372 w 344564"/>
                  <a:gd name="connsiteY24" fmla="*/ 661988 h 837618"/>
                  <a:gd name="connsiteX25" fmla="*/ 219488 w 344564"/>
                  <a:gd name="connsiteY25" fmla="*/ 648478 h 837618"/>
                  <a:gd name="connsiteX26" fmla="*/ 260023 w 344564"/>
                  <a:gd name="connsiteY26" fmla="*/ 634968 h 837618"/>
                  <a:gd name="connsiteX27" fmla="*/ 273534 w 344564"/>
                  <a:gd name="connsiteY27" fmla="*/ 594438 h 837618"/>
                  <a:gd name="connsiteX28" fmla="*/ 233000 w 344564"/>
                  <a:gd name="connsiteY28" fmla="*/ 432319 h 837618"/>
                  <a:gd name="connsiteX29" fmla="*/ 219488 w 344564"/>
                  <a:gd name="connsiteY29" fmla="*/ 378279 h 837618"/>
                  <a:gd name="connsiteX30" fmla="*/ 205976 w 344564"/>
                  <a:gd name="connsiteY30" fmla="*/ 310729 h 837618"/>
                  <a:gd name="connsiteX31" fmla="*/ 178953 w 344564"/>
                  <a:gd name="connsiteY31" fmla="*/ 243179 h 837618"/>
                  <a:gd name="connsiteX32" fmla="*/ 165441 w 344564"/>
                  <a:gd name="connsiteY32" fmla="*/ 189139 h 837618"/>
                  <a:gd name="connsiteX33" fmla="*/ 138418 w 344564"/>
                  <a:gd name="connsiteY33" fmla="*/ 94569 h 837618"/>
                  <a:gd name="connsiteX34" fmla="*/ 124906 w 344564"/>
                  <a:gd name="connsiteY34" fmla="*/ 0 h 837618"/>
                  <a:gd name="connsiteX35" fmla="*/ 124906 w 344564"/>
                  <a:gd name="connsiteY35" fmla="*/ 405299 h 837618"/>
                  <a:gd name="connsiteX36" fmla="*/ 138418 w 344564"/>
                  <a:gd name="connsiteY36" fmla="*/ 445829 h 837618"/>
                  <a:gd name="connsiteX37" fmla="*/ 165441 w 344564"/>
                  <a:gd name="connsiteY37" fmla="*/ 486359 h 837618"/>
                  <a:gd name="connsiteX38" fmla="*/ 192465 w 344564"/>
                  <a:gd name="connsiteY38" fmla="*/ 621458 h 837618"/>
                  <a:gd name="connsiteX39" fmla="*/ 192465 w 344564"/>
                  <a:gd name="connsiteY39" fmla="*/ 837618 h 83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4564" h="837618">
                    <a:moveTo>
                      <a:pt x="43837" y="270199"/>
                    </a:moveTo>
                    <a:cubicBezTo>
                      <a:pt x="111395" y="274702"/>
                      <a:pt x="180824" y="267289"/>
                      <a:pt x="246511" y="283709"/>
                    </a:cubicBezTo>
                    <a:cubicBezTo>
                      <a:pt x="262265" y="287647"/>
                      <a:pt x="220500" y="303468"/>
                      <a:pt x="205976" y="310729"/>
                    </a:cubicBezTo>
                    <a:cubicBezTo>
                      <a:pt x="193237" y="317098"/>
                      <a:pt x="179518" y="322074"/>
                      <a:pt x="165441" y="324239"/>
                    </a:cubicBezTo>
                    <a:cubicBezTo>
                      <a:pt x="120704" y="331121"/>
                      <a:pt x="75364" y="333246"/>
                      <a:pt x="30325" y="337749"/>
                    </a:cubicBezTo>
                    <a:cubicBezTo>
                      <a:pt x="25821" y="351259"/>
                      <a:pt x="14020" y="364315"/>
                      <a:pt x="16813" y="378279"/>
                    </a:cubicBezTo>
                    <a:cubicBezTo>
                      <a:pt x="27823" y="433321"/>
                      <a:pt x="127568" y="393339"/>
                      <a:pt x="138418" y="391789"/>
                    </a:cubicBezTo>
                    <a:cubicBezTo>
                      <a:pt x="151930" y="387286"/>
                      <a:pt x="166214" y="384648"/>
                      <a:pt x="178953" y="378279"/>
                    </a:cubicBezTo>
                    <a:cubicBezTo>
                      <a:pt x="193477" y="371018"/>
                      <a:pt x="203413" y="353555"/>
                      <a:pt x="219488" y="351259"/>
                    </a:cubicBezTo>
                    <a:cubicBezTo>
                      <a:pt x="237871" y="348633"/>
                      <a:pt x="255519" y="360266"/>
                      <a:pt x="273534" y="364769"/>
                    </a:cubicBezTo>
                    <a:cubicBezTo>
                      <a:pt x="278038" y="378279"/>
                      <a:pt x="287046" y="391058"/>
                      <a:pt x="287046" y="405299"/>
                    </a:cubicBezTo>
                    <a:cubicBezTo>
                      <a:pt x="287046" y="419540"/>
                      <a:pt x="283604" y="435760"/>
                      <a:pt x="273534" y="445829"/>
                    </a:cubicBezTo>
                    <a:cubicBezTo>
                      <a:pt x="263463" y="455899"/>
                      <a:pt x="247048" y="456998"/>
                      <a:pt x="233000" y="459339"/>
                    </a:cubicBezTo>
                    <a:cubicBezTo>
                      <a:pt x="192770" y="466043"/>
                      <a:pt x="151930" y="468346"/>
                      <a:pt x="111395" y="472849"/>
                    </a:cubicBezTo>
                    <a:cubicBezTo>
                      <a:pt x="79868" y="468346"/>
                      <a:pt x="47710" y="451616"/>
                      <a:pt x="16813" y="459339"/>
                    </a:cubicBezTo>
                    <a:cubicBezTo>
                      <a:pt x="2997" y="462793"/>
                      <a:pt x="-1988" y="486647"/>
                      <a:pt x="3302" y="499869"/>
                    </a:cubicBezTo>
                    <a:cubicBezTo>
                      <a:pt x="9334" y="514945"/>
                      <a:pt x="30325" y="517882"/>
                      <a:pt x="43837" y="526888"/>
                    </a:cubicBezTo>
                    <a:cubicBezTo>
                      <a:pt x="48420" y="526315"/>
                      <a:pt x="163624" y="519094"/>
                      <a:pt x="192465" y="499869"/>
                    </a:cubicBezTo>
                    <a:cubicBezTo>
                      <a:pt x="293679" y="432401"/>
                      <a:pt x="177151" y="477953"/>
                      <a:pt x="273534" y="445829"/>
                    </a:cubicBezTo>
                    <a:cubicBezTo>
                      <a:pt x="350392" y="465041"/>
                      <a:pt x="366416" y="450078"/>
                      <a:pt x="314069" y="580928"/>
                    </a:cubicBezTo>
                    <a:cubicBezTo>
                      <a:pt x="308779" y="594151"/>
                      <a:pt x="287229" y="590526"/>
                      <a:pt x="273534" y="594438"/>
                    </a:cubicBezTo>
                    <a:cubicBezTo>
                      <a:pt x="255679" y="599539"/>
                      <a:pt x="237503" y="603445"/>
                      <a:pt x="219488" y="607948"/>
                    </a:cubicBezTo>
                    <a:cubicBezTo>
                      <a:pt x="180536" y="603080"/>
                      <a:pt x="42254" y="576790"/>
                      <a:pt x="3302" y="607948"/>
                    </a:cubicBezTo>
                    <a:cubicBezTo>
                      <a:pt x="-11619" y="619883"/>
                      <a:pt x="27938" y="637880"/>
                      <a:pt x="43837" y="648478"/>
                    </a:cubicBezTo>
                    <a:cubicBezTo>
                      <a:pt x="55688" y="656378"/>
                      <a:pt x="70860" y="657485"/>
                      <a:pt x="84372" y="661988"/>
                    </a:cubicBezTo>
                    <a:cubicBezTo>
                      <a:pt x="129411" y="657485"/>
                      <a:pt x="174751" y="655360"/>
                      <a:pt x="219488" y="648478"/>
                    </a:cubicBezTo>
                    <a:cubicBezTo>
                      <a:pt x="233565" y="646313"/>
                      <a:pt x="249952" y="645038"/>
                      <a:pt x="260023" y="634968"/>
                    </a:cubicBezTo>
                    <a:cubicBezTo>
                      <a:pt x="270093" y="624899"/>
                      <a:pt x="269030" y="607948"/>
                      <a:pt x="273534" y="594438"/>
                    </a:cubicBezTo>
                    <a:cubicBezTo>
                      <a:pt x="251051" y="459551"/>
                      <a:pt x="273146" y="566123"/>
                      <a:pt x="233000" y="432319"/>
                    </a:cubicBezTo>
                    <a:cubicBezTo>
                      <a:pt x="227664" y="414534"/>
                      <a:pt x="223517" y="396405"/>
                      <a:pt x="219488" y="378279"/>
                    </a:cubicBezTo>
                    <a:cubicBezTo>
                      <a:pt x="214506" y="355863"/>
                      <a:pt x="212575" y="332723"/>
                      <a:pt x="205976" y="310729"/>
                    </a:cubicBezTo>
                    <a:cubicBezTo>
                      <a:pt x="199007" y="287500"/>
                      <a:pt x="186623" y="266186"/>
                      <a:pt x="178953" y="243179"/>
                    </a:cubicBezTo>
                    <a:cubicBezTo>
                      <a:pt x="173081" y="225564"/>
                      <a:pt x="170543" y="206992"/>
                      <a:pt x="165441" y="189139"/>
                    </a:cubicBezTo>
                    <a:cubicBezTo>
                      <a:pt x="150973" y="138506"/>
                      <a:pt x="148976" y="152631"/>
                      <a:pt x="138418" y="94569"/>
                    </a:cubicBezTo>
                    <a:cubicBezTo>
                      <a:pt x="132721" y="63240"/>
                      <a:pt x="129410" y="31523"/>
                      <a:pt x="124906" y="0"/>
                    </a:cubicBezTo>
                    <a:cubicBezTo>
                      <a:pt x="109465" y="200719"/>
                      <a:pt x="102785" y="184113"/>
                      <a:pt x="124906" y="405299"/>
                    </a:cubicBezTo>
                    <a:cubicBezTo>
                      <a:pt x="126323" y="419469"/>
                      <a:pt x="132049" y="433092"/>
                      <a:pt x="138418" y="445829"/>
                    </a:cubicBezTo>
                    <a:cubicBezTo>
                      <a:pt x="145680" y="460352"/>
                      <a:pt x="156433" y="472849"/>
                      <a:pt x="165441" y="486359"/>
                    </a:cubicBezTo>
                    <a:cubicBezTo>
                      <a:pt x="175617" y="527057"/>
                      <a:pt x="190624" y="580971"/>
                      <a:pt x="192465" y="621458"/>
                    </a:cubicBezTo>
                    <a:cubicBezTo>
                      <a:pt x="195737" y="693437"/>
                      <a:pt x="192465" y="765565"/>
                      <a:pt x="192465" y="837618"/>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Freeform 193"/>
              <p:cNvSpPr/>
              <p:nvPr/>
            </p:nvSpPr>
            <p:spPr>
              <a:xfrm>
                <a:off x="5861214" y="422220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Freeform 194"/>
              <p:cNvSpPr/>
              <p:nvPr/>
            </p:nvSpPr>
            <p:spPr>
              <a:xfrm rot="17005220">
                <a:off x="8109925" y="526296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4F622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Freeform 195"/>
              <p:cNvSpPr/>
              <p:nvPr/>
            </p:nvSpPr>
            <p:spPr>
              <a:xfrm rot="7499924">
                <a:off x="5017750" y="5949857"/>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Freeform 196"/>
              <p:cNvSpPr/>
              <p:nvPr/>
            </p:nvSpPr>
            <p:spPr>
              <a:xfrm rot="2676582">
                <a:off x="6603095" y="2579053"/>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8" name="Freeform 197"/>
              <p:cNvSpPr/>
              <p:nvPr/>
            </p:nvSpPr>
            <p:spPr>
              <a:xfrm>
                <a:off x="7812138" y="267959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9" name="Freeform 198"/>
              <p:cNvSpPr/>
              <p:nvPr/>
            </p:nvSpPr>
            <p:spPr>
              <a:xfrm>
                <a:off x="7931439" y="395264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0" name="Freeform 199"/>
              <p:cNvSpPr/>
              <p:nvPr/>
            </p:nvSpPr>
            <p:spPr>
              <a:xfrm>
                <a:off x="6838552" y="5627052"/>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1" name="Freeform 200"/>
              <p:cNvSpPr/>
              <p:nvPr/>
            </p:nvSpPr>
            <p:spPr>
              <a:xfrm rot="14741213">
                <a:off x="4451222" y="4653170"/>
                <a:ext cx="356973" cy="352611"/>
              </a:xfrm>
              <a:custGeom>
                <a:avLst/>
                <a:gdLst>
                  <a:gd name="connsiteX0" fmla="*/ 244380 w 356973"/>
                  <a:gd name="connsiteY0" fmla="*/ 13510 h 352611"/>
                  <a:gd name="connsiteX1" fmla="*/ 338962 w 356973"/>
                  <a:gd name="connsiteY1" fmla="*/ 54040 h 352611"/>
                  <a:gd name="connsiteX2" fmla="*/ 352473 w 356973"/>
                  <a:gd name="connsiteY2" fmla="*/ 94570 h 352611"/>
                  <a:gd name="connsiteX3" fmla="*/ 271404 w 356973"/>
                  <a:gd name="connsiteY3" fmla="*/ 81060 h 352611"/>
                  <a:gd name="connsiteX4" fmla="*/ 244380 w 356973"/>
                  <a:gd name="connsiteY4" fmla="*/ 54040 h 352611"/>
                  <a:gd name="connsiteX5" fmla="*/ 217357 w 356973"/>
                  <a:gd name="connsiteY5" fmla="*/ 13510 h 352611"/>
                  <a:gd name="connsiteX6" fmla="*/ 176822 w 356973"/>
                  <a:gd name="connsiteY6" fmla="*/ 0 h 352611"/>
                  <a:gd name="connsiteX7" fmla="*/ 136287 w 356973"/>
                  <a:gd name="connsiteY7" fmla="*/ 13510 h 352611"/>
                  <a:gd name="connsiteX8" fmla="*/ 190334 w 356973"/>
                  <a:gd name="connsiteY8" fmla="*/ 81060 h 352611"/>
                  <a:gd name="connsiteX9" fmla="*/ 284915 w 356973"/>
                  <a:gd name="connsiteY9" fmla="*/ 94570 h 352611"/>
                  <a:gd name="connsiteX10" fmla="*/ 352473 w 356973"/>
                  <a:gd name="connsiteY10" fmla="*/ 162120 h 352611"/>
                  <a:gd name="connsiteX11" fmla="*/ 338962 w 356973"/>
                  <a:gd name="connsiteY11" fmla="*/ 202650 h 352611"/>
                  <a:gd name="connsiteX12" fmla="*/ 244380 w 356973"/>
                  <a:gd name="connsiteY12" fmla="*/ 148610 h 352611"/>
                  <a:gd name="connsiteX13" fmla="*/ 190334 w 356973"/>
                  <a:gd name="connsiteY13" fmla="*/ 67550 h 352611"/>
                  <a:gd name="connsiteX14" fmla="*/ 163310 w 356973"/>
                  <a:gd name="connsiteY14" fmla="*/ 27020 h 352611"/>
                  <a:gd name="connsiteX15" fmla="*/ 82241 w 356973"/>
                  <a:gd name="connsiteY15" fmla="*/ 40530 h 352611"/>
                  <a:gd name="connsiteX16" fmla="*/ 109264 w 356973"/>
                  <a:gd name="connsiteY16" fmla="*/ 81060 h 352611"/>
                  <a:gd name="connsiteX17" fmla="*/ 203845 w 356973"/>
                  <a:gd name="connsiteY17" fmla="*/ 108080 h 352611"/>
                  <a:gd name="connsiteX18" fmla="*/ 244380 w 356973"/>
                  <a:gd name="connsiteY18" fmla="*/ 135100 h 352611"/>
                  <a:gd name="connsiteX19" fmla="*/ 284915 w 356973"/>
                  <a:gd name="connsiteY19" fmla="*/ 216160 h 352611"/>
                  <a:gd name="connsiteX20" fmla="*/ 271404 w 356973"/>
                  <a:gd name="connsiteY20" fmla="*/ 310729 h 352611"/>
                  <a:gd name="connsiteX21" fmla="*/ 176822 w 356973"/>
                  <a:gd name="connsiteY21" fmla="*/ 283709 h 352611"/>
                  <a:gd name="connsiteX22" fmla="*/ 149799 w 356973"/>
                  <a:gd name="connsiteY22" fmla="*/ 148610 h 352611"/>
                  <a:gd name="connsiteX23" fmla="*/ 28194 w 356973"/>
                  <a:gd name="connsiteY23" fmla="*/ 81060 h 352611"/>
                  <a:gd name="connsiteX24" fmla="*/ 68729 w 356973"/>
                  <a:gd name="connsiteY24" fmla="*/ 162120 h 352611"/>
                  <a:gd name="connsiteX25" fmla="*/ 149799 w 356973"/>
                  <a:gd name="connsiteY25" fmla="*/ 189140 h 352611"/>
                  <a:gd name="connsiteX26" fmla="*/ 230869 w 356973"/>
                  <a:gd name="connsiteY26" fmla="*/ 243179 h 352611"/>
                  <a:gd name="connsiteX27" fmla="*/ 176822 w 356973"/>
                  <a:gd name="connsiteY27" fmla="*/ 351259 h 352611"/>
                  <a:gd name="connsiteX28" fmla="*/ 122776 w 356973"/>
                  <a:gd name="connsiteY28" fmla="*/ 337749 h 352611"/>
                  <a:gd name="connsiteX29" fmla="*/ 109264 w 356973"/>
                  <a:gd name="connsiteY29" fmla="*/ 297219 h 352611"/>
                  <a:gd name="connsiteX30" fmla="*/ 95752 w 356973"/>
                  <a:gd name="connsiteY30" fmla="*/ 229669 h 352611"/>
                  <a:gd name="connsiteX31" fmla="*/ 55217 w 356973"/>
                  <a:gd name="connsiteY31" fmla="*/ 162120 h 352611"/>
                  <a:gd name="connsiteX32" fmla="*/ 14682 w 356973"/>
                  <a:gd name="connsiteY32" fmla="*/ 148610 h 352611"/>
                  <a:gd name="connsiteX33" fmla="*/ 14682 w 356973"/>
                  <a:gd name="connsiteY33" fmla="*/ 229669 h 352611"/>
                  <a:gd name="connsiteX34" fmla="*/ 82241 w 356973"/>
                  <a:gd name="connsiteY34" fmla="*/ 243179 h 352611"/>
                  <a:gd name="connsiteX35" fmla="*/ 149799 w 356973"/>
                  <a:gd name="connsiteY35" fmla="*/ 283709 h 35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56973" h="352611">
                    <a:moveTo>
                      <a:pt x="244380" y="13510"/>
                    </a:moveTo>
                    <a:cubicBezTo>
                      <a:pt x="288974" y="22428"/>
                      <a:pt x="315364" y="14715"/>
                      <a:pt x="338962" y="54040"/>
                    </a:cubicBezTo>
                    <a:cubicBezTo>
                      <a:pt x="346290" y="66251"/>
                      <a:pt x="365696" y="89282"/>
                      <a:pt x="352473" y="94570"/>
                    </a:cubicBezTo>
                    <a:cubicBezTo>
                      <a:pt x="327036" y="104743"/>
                      <a:pt x="298427" y="85563"/>
                      <a:pt x="271404" y="81060"/>
                    </a:cubicBezTo>
                    <a:cubicBezTo>
                      <a:pt x="262396" y="72053"/>
                      <a:pt x="252338" y="63986"/>
                      <a:pt x="244380" y="54040"/>
                    </a:cubicBezTo>
                    <a:cubicBezTo>
                      <a:pt x="234236" y="41361"/>
                      <a:pt x="230037" y="23653"/>
                      <a:pt x="217357" y="13510"/>
                    </a:cubicBezTo>
                    <a:cubicBezTo>
                      <a:pt x="206235" y="4614"/>
                      <a:pt x="190334" y="4503"/>
                      <a:pt x="176822" y="0"/>
                    </a:cubicBezTo>
                    <a:cubicBezTo>
                      <a:pt x="163310" y="4503"/>
                      <a:pt x="139742" y="-307"/>
                      <a:pt x="136287" y="13510"/>
                    </a:cubicBezTo>
                    <a:cubicBezTo>
                      <a:pt x="134660" y="20017"/>
                      <a:pt x="179847" y="77565"/>
                      <a:pt x="190334" y="81060"/>
                    </a:cubicBezTo>
                    <a:cubicBezTo>
                      <a:pt x="220547" y="91130"/>
                      <a:pt x="253388" y="90067"/>
                      <a:pt x="284915" y="94570"/>
                    </a:cubicBezTo>
                    <a:cubicBezTo>
                      <a:pt x="308558" y="110330"/>
                      <a:pt x="346843" y="128344"/>
                      <a:pt x="352473" y="162120"/>
                    </a:cubicBezTo>
                    <a:cubicBezTo>
                      <a:pt x="354815" y="176167"/>
                      <a:pt x="343466" y="189140"/>
                      <a:pt x="338962" y="202650"/>
                    </a:cubicBezTo>
                    <a:cubicBezTo>
                      <a:pt x="212504" y="181576"/>
                      <a:pt x="282848" y="217845"/>
                      <a:pt x="244380" y="148610"/>
                    </a:cubicBezTo>
                    <a:cubicBezTo>
                      <a:pt x="228607" y="120222"/>
                      <a:pt x="208349" y="94570"/>
                      <a:pt x="190334" y="67550"/>
                    </a:cubicBezTo>
                    <a:lnTo>
                      <a:pt x="163310" y="27020"/>
                    </a:lnTo>
                    <a:cubicBezTo>
                      <a:pt x="136287" y="31523"/>
                      <a:pt x="101614" y="21159"/>
                      <a:pt x="82241" y="40530"/>
                    </a:cubicBezTo>
                    <a:cubicBezTo>
                      <a:pt x="70759" y="52011"/>
                      <a:pt x="96584" y="70917"/>
                      <a:pt x="109264" y="81060"/>
                    </a:cubicBezTo>
                    <a:cubicBezTo>
                      <a:pt x="118075" y="88108"/>
                      <a:pt x="200315" y="107198"/>
                      <a:pt x="203845" y="108080"/>
                    </a:cubicBezTo>
                    <a:cubicBezTo>
                      <a:pt x="217357" y="117087"/>
                      <a:pt x="232897" y="123618"/>
                      <a:pt x="244380" y="135100"/>
                    </a:cubicBezTo>
                    <a:cubicBezTo>
                      <a:pt x="270574" y="161291"/>
                      <a:pt x="273925" y="183193"/>
                      <a:pt x="284915" y="216160"/>
                    </a:cubicBezTo>
                    <a:cubicBezTo>
                      <a:pt x="280411" y="247683"/>
                      <a:pt x="298408" y="293854"/>
                      <a:pt x="271404" y="310729"/>
                    </a:cubicBezTo>
                    <a:cubicBezTo>
                      <a:pt x="243598" y="328105"/>
                      <a:pt x="196497" y="309939"/>
                      <a:pt x="176822" y="283709"/>
                    </a:cubicBezTo>
                    <a:cubicBezTo>
                      <a:pt x="149265" y="246971"/>
                      <a:pt x="188012" y="174082"/>
                      <a:pt x="149799" y="148610"/>
                    </a:cubicBezTo>
                    <a:cubicBezTo>
                      <a:pt x="56878" y="86670"/>
                      <a:pt x="99540" y="104839"/>
                      <a:pt x="28194" y="81060"/>
                    </a:cubicBezTo>
                    <a:cubicBezTo>
                      <a:pt x="35557" y="103144"/>
                      <a:pt x="46673" y="148337"/>
                      <a:pt x="68729" y="162120"/>
                    </a:cubicBezTo>
                    <a:cubicBezTo>
                      <a:pt x="92885" y="177216"/>
                      <a:pt x="126097" y="173341"/>
                      <a:pt x="149799" y="189140"/>
                    </a:cubicBezTo>
                    <a:lnTo>
                      <a:pt x="230869" y="243179"/>
                    </a:lnTo>
                    <a:cubicBezTo>
                      <a:pt x="230367" y="244433"/>
                      <a:pt x="195503" y="345033"/>
                      <a:pt x="176822" y="351259"/>
                    </a:cubicBezTo>
                    <a:cubicBezTo>
                      <a:pt x="159205" y="357131"/>
                      <a:pt x="140791" y="342252"/>
                      <a:pt x="122776" y="337749"/>
                    </a:cubicBezTo>
                    <a:cubicBezTo>
                      <a:pt x="118272" y="324239"/>
                      <a:pt x="112718" y="311035"/>
                      <a:pt x="109264" y="297219"/>
                    </a:cubicBezTo>
                    <a:cubicBezTo>
                      <a:pt x="103694" y="274942"/>
                      <a:pt x="101322" y="251946"/>
                      <a:pt x="95752" y="229669"/>
                    </a:cubicBezTo>
                    <a:cubicBezTo>
                      <a:pt x="88249" y="199662"/>
                      <a:pt x="83333" y="178988"/>
                      <a:pt x="55217" y="162120"/>
                    </a:cubicBezTo>
                    <a:cubicBezTo>
                      <a:pt x="43004" y="154793"/>
                      <a:pt x="28194" y="153113"/>
                      <a:pt x="14682" y="148610"/>
                    </a:cubicBezTo>
                    <a:cubicBezTo>
                      <a:pt x="8132" y="168260"/>
                      <a:pt x="-14797" y="210019"/>
                      <a:pt x="14682" y="229669"/>
                    </a:cubicBezTo>
                    <a:cubicBezTo>
                      <a:pt x="33791" y="242407"/>
                      <a:pt x="59721" y="238676"/>
                      <a:pt x="82241" y="243179"/>
                    </a:cubicBezTo>
                    <a:cubicBezTo>
                      <a:pt x="116760" y="294951"/>
                      <a:pt x="93026" y="283709"/>
                      <a:pt x="149799" y="283709"/>
                    </a:cubicBezTo>
                  </a:path>
                </a:pathLst>
              </a:custGeom>
              <a:ln>
                <a:solidFill>
                  <a:schemeClr val="bg2">
                    <a:lumMod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2" name="Freeform 201"/>
              <p:cNvSpPr/>
              <p:nvPr/>
            </p:nvSpPr>
            <p:spPr>
              <a:xfrm>
                <a:off x="7144807" y="2406144"/>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3" name="Freeform 202"/>
              <p:cNvSpPr/>
              <p:nvPr/>
            </p:nvSpPr>
            <p:spPr>
              <a:xfrm>
                <a:off x="8186089" y="4581672"/>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66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4" name="Freeform 203"/>
              <p:cNvSpPr/>
              <p:nvPr/>
            </p:nvSpPr>
            <p:spPr>
              <a:xfrm>
                <a:off x="5093174" y="3645006"/>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5" name="Freeform 204"/>
              <p:cNvSpPr/>
              <p:nvPr/>
            </p:nvSpPr>
            <p:spPr>
              <a:xfrm>
                <a:off x="7913354" y="3310899"/>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6" name="Freeform 205"/>
              <p:cNvSpPr/>
              <p:nvPr/>
            </p:nvSpPr>
            <p:spPr>
              <a:xfrm>
                <a:off x="6854899" y="5007921"/>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7" name="Freeform 206"/>
              <p:cNvSpPr/>
              <p:nvPr/>
            </p:nvSpPr>
            <p:spPr>
              <a:xfrm>
                <a:off x="5963120" y="5796040"/>
                <a:ext cx="324279" cy="307634"/>
              </a:xfrm>
              <a:custGeom>
                <a:avLst/>
                <a:gdLst>
                  <a:gd name="connsiteX0" fmla="*/ 0 w 459396"/>
                  <a:gd name="connsiteY0" fmla="*/ 175630 h 490466"/>
                  <a:gd name="connsiteX1" fmla="*/ 67558 w 459396"/>
                  <a:gd name="connsiteY1" fmla="*/ 189140 h 490466"/>
                  <a:gd name="connsiteX2" fmla="*/ 94582 w 459396"/>
                  <a:gd name="connsiteY2" fmla="*/ 216160 h 490466"/>
                  <a:gd name="connsiteX3" fmla="*/ 135117 w 459396"/>
                  <a:gd name="connsiteY3" fmla="*/ 229670 h 490466"/>
                  <a:gd name="connsiteX4" fmla="*/ 202675 w 459396"/>
                  <a:gd name="connsiteY4" fmla="*/ 297220 h 490466"/>
                  <a:gd name="connsiteX5" fmla="*/ 216186 w 459396"/>
                  <a:gd name="connsiteY5" fmla="*/ 337750 h 490466"/>
                  <a:gd name="connsiteX6" fmla="*/ 243210 w 459396"/>
                  <a:gd name="connsiteY6" fmla="*/ 364770 h 490466"/>
                  <a:gd name="connsiteX7" fmla="*/ 283745 w 459396"/>
                  <a:gd name="connsiteY7" fmla="*/ 445829 h 490466"/>
                  <a:gd name="connsiteX8" fmla="*/ 270233 w 459396"/>
                  <a:gd name="connsiteY8" fmla="*/ 486359 h 490466"/>
                  <a:gd name="connsiteX9" fmla="*/ 189163 w 459396"/>
                  <a:gd name="connsiteY9" fmla="*/ 432319 h 490466"/>
                  <a:gd name="connsiteX10" fmla="*/ 202675 w 459396"/>
                  <a:gd name="connsiteY10" fmla="*/ 135100 h 490466"/>
                  <a:gd name="connsiteX11" fmla="*/ 243210 w 459396"/>
                  <a:gd name="connsiteY11" fmla="*/ 67550 h 490466"/>
                  <a:gd name="connsiteX12" fmla="*/ 283745 w 459396"/>
                  <a:gd name="connsiteY12" fmla="*/ 54040 h 490466"/>
                  <a:gd name="connsiteX13" fmla="*/ 324279 w 459396"/>
                  <a:gd name="connsiteY13" fmla="*/ 67550 h 490466"/>
                  <a:gd name="connsiteX14" fmla="*/ 297256 w 459396"/>
                  <a:gd name="connsiteY14" fmla="*/ 216160 h 490466"/>
                  <a:gd name="connsiteX15" fmla="*/ 243210 w 459396"/>
                  <a:gd name="connsiteY15" fmla="*/ 297220 h 490466"/>
                  <a:gd name="connsiteX16" fmla="*/ 189163 w 459396"/>
                  <a:gd name="connsiteY16" fmla="*/ 310730 h 490466"/>
                  <a:gd name="connsiteX17" fmla="*/ 162140 w 459396"/>
                  <a:gd name="connsiteY17" fmla="*/ 351260 h 490466"/>
                  <a:gd name="connsiteX18" fmla="*/ 121605 w 459396"/>
                  <a:gd name="connsiteY18" fmla="*/ 364770 h 490466"/>
                  <a:gd name="connsiteX19" fmla="*/ 27023 w 459396"/>
                  <a:gd name="connsiteY19" fmla="*/ 405300 h 490466"/>
                  <a:gd name="connsiteX20" fmla="*/ 40535 w 459396"/>
                  <a:gd name="connsiteY20" fmla="*/ 270200 h 490466"/>
                  <a:gd name="connsiteX21" fmla="*/ 81070 w 459396"/>
                  <a:gd name="connsiteY21" fmla="*/ 229670 h 490466"/>
                  <a:gd name="connsiteX22" fmla="*/ 175651 w 459396"/>
                  <a:gd name="connsiteY22" fmla="*/ 202650 h 490466"/>
                  <a:gd name="connsiteX23" fmla="*/ 351303 w 459396"/>
                  <a:gd name="connsiteY23" fmla="*/ 216160 h 490466"/>
                  <a:gd name="connsiteX24" fmla="*/ 378326 w 459396"/>
                  <a:gd name="connsiteY24" fmla="*/ 256690 h 490466"/>
                  <a:gd name="connsiteX25" fmla="*/ 418861 w 459396"/>
                  <a:gd name="connsiteY25" fmla="*/ 297220 h 490466"/>
                  <a:gd name="connsiteX26" fmla="*/ 459396 w 459396"/>
                  <a:gd name="connsiteY26" fmla="*/ 378280 h 490466"/>
                  <a:gd name="connsiteX27" fmla="*/ 418861 w 459396"/>
                  <a:gd name="connsiteY27" fmla="*/ 405300 h 490466"/>
                  <a:gd name="connsiteX28" fmla="*/ 229698 w 459396"/>
                  <a:gd name="connsiteY28" fmla="*/ 378280 h 490466"/>
                  <a:gd name="connsiteX29" fmla="*/ 202675 w 459396"/>
                  <a:gd name="connsiteY29" fmla="*/ 337750 h 490466"/>
                  <a:gd name="connsiteX30" fmla="*/ 162140 w 459396"/>
                  <a:gd name="connsiteY30" fmla="*/ 310730 h 490466"/>
                  <a:gd name="connsiteX31" fmla="*/ 148628 w 459396"/>
                  <a:gd name="connsiteY31" fmla="*/ 270200 h 490466"/>
                  <a:gd name="connsiteX32" fmla="*/ 121605 w 459396"/>
                  <a:gd name="connsiteY32" fmla="*/ 216160 h 490466"/>
                  <a:gd name="connsiteX33" fmla="*/ 94582 w 459396"/>
                  <a:gd name="connsiteY33" fmla="*/ 135100 h 490466"/>
                  <a:gd name="connsiteX34" fmla="*/ 54047 w 459396"/>
                  <a:gd name="connsiteY34" fmla="*/ 121590 h 490466"/>
                  <a:gd name="connsiteX35" fmla="*/ 54047 w 459396"/>
                  <a:gd name="connsiteY35" fmla="*/ 13510 h 490466"/>
                  <a:gd name="connsiteX36" fmla="*/ 94582 w 459396"/>
                  <a:gd name="connsiteY36" fmla="*/ 0 h 490466"/>
                  <a:gd name="connsiteX37" fmla="*/ 135117 w 459396"/>
                  <a:gd name="connsiteY37" fmla="*/ 13510 h 490466"/>
                  <a:gd name="connsiteX38" fmla="*/ 162140 w 459396"/>
                  <a:gd name="connsiteY38" fmla="*/ 94570 h 490466"/>
                  <a:gd name="connsiteX39" fmla="*/ 175651 w 459396"/>
                  <a:gd name="connsiteY39" fmla="*/ 135100 h 490466"/>
                  <a:gd name="connsiteX40" fmla="*/ 202675 w 459396"/>
                  <a:gd name="connsiteY40" fmla="*/ 189140 h 49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9396" h="490466">
                    <a:moveTo>
                      <a:pt x="0" y="175630"/>
                    </a:moveTo>
                    <a:cubicBezTo>
                      <a:pt x="22519" y="180133"/>
                      <a:pt x="46449" y="180095"/>
                      <a:pt x="67558" y="189140"/>
                    </a:cubicBezTo>
                    <a:cubicBezTo>
                      <a:pt x="79267" y="194157"/>
                      <a:pt x="83659" y="209607"/>
                      <a:pt x="94582" y="216160"/>
                    </a:cubicBezTo>
                    <a:cubicBezTo>
                      <a:pt x="106795" y="223487"/>
                      <a:pt x="121605" y="225167"/>
                      <a:pt x="135117" y="229670"/>
                    </a:cubicBezTo>
                    <a:cubicBezTo>
                      <a:pt x="175648" y="256688"/>
                      <a:pt x="180156" y="252188"/>
                      <a:pt x="202675" y="297220"/>
                    </a:cubicBezTo>
                    <a:cubicBezTo>
                      <a:pt x="209044" y="309957"/>
                      <a:pt x="208858" y="325539"/>
                      <a:pt x="216186" y="337750"/>
                    </a:cubicBezTo>
                    <a:cubicBezTo>
                      <a:pt x="222740" y="348673"/>
                      <a:pt x="235252" y="354824"/>
                      <a:pt x="243210" y="364770"/>
                    </a:cubicBezTo>
                    <a:cubicBezTo>
                      <a:pt x="273143" y="402181"/>
                      <a:pt x="269474" y="403022"/>
                      <a:pt x="283745" y="445829"/>
                    </a:cubicBezTo>
                    <a:cubicBezTo>
                      <a:pt x="279241" y="459339"/>
                      <a:pt x="283456" y="481071"/>
                      <a:pt x="270233" y="486359"/>
                    </a:cubicBezTo>
                    <a:cubicBezTo>
                      <a:pt x="224312" y="504725"/>
                      <a:pt x="205608" y="456984"/>
                      <a:pt x="189163" y="432319"/>
                    </a:cubicBezTo>
                    <a:cubicBezTo>
                      <a:pt x="193667" y="333246"/>
                      <a:pt x="194765" y="233959"/>
                      <a:pt x="202675" y="135100"/>
                    </a:cubicBezTo>
                    <a:cubicBezTo>
                      <a:pt x="204819" y="108307"/>
                      <a:pt x="219887" y="81542"/>
                      <a:pt x="243210" y="67550"/>
                    </a:cubicBezTo>
                    <a:cubicBezTo>
                      <a:pt x="255423" y="60223"/>
                      <a:pt x="270233" y="58543"/>
                      <a:pt x="283745" y="54040"/>
                    </a:cubicBezTo>
                    <a:cubicBezTo>
                      <a:pt x="297256" y="58543"/>
                      <a:pt x="321189" y="53647"/>
                      <a:pt x="324279" y="67550"/>
                    </a:cubicBezTo>
                    <a:cubicBezTo>
                      <a:pt x="327178" y="80594"/>
                      <a:pt x="315121" y="184006"/>
                      <a:pt x="297256" y="216160"/>
                    </a:cubicBezTo>
                    <a:cubicBezTo>
                      <a:pt x="281483" y="244548"/>
                      <a:pt x="274716" y="289345"/>
                      <a:pt x="243210" y="297220"/>
                    </a:cubicBezTo>
                    <a:lnTo>
                      <a:pt x="189163" y="310730"/>
                    </a:lnTo>
                    <a:cubicBezTo>
                      <a:pt x="180155" y="324240"/>
                      <a:pt x="174820" y="341117"/>
                      <a:pt x="162140" y="351260"/>
                    </a:cubicBezTo>
                    <a:cubicBezTo>
                      <a:pt x="151018" y="360156"/>
                      <a:pt x="134344" y="358401"/>
                      <a:pt x="121605" y="364770"/>
                    </a:cubicBezTo>
                    <a:cubicBezTo>
                      <a:pt x="28294" y="411420"/>
                      <a:pt x="139507" y="377183"/>
                      <a:pt x="27023" y="405300"/>
                    </a:cubicBezTo>
                    <a:cubicBezTo>
                      <a:pt x="31527" y="360267"/>
                      <a:pt x="27224" y="313456"/>
                      <a:pt x="40535" y="270200"/>
                    </a:cubicBezTo>
                    <a:cubicBezTo>
                      <a:pt x="46155" y="251938"/>
                      <a:pt x="65171" y="240268"/>
                      <a:pt x="81070" y="229670"/>
                    </a:cubicBezTo>
                    <a:cubicBezTo>
                      <a:pt x="92700" y="221918"/>
                      <a:pt x="168445" y="204451"/>
                      <a:pt x="175651" y="202650"/>
                    </a:cubicBezTo>
                    <a:cubicBezTo>
                      <a:pt x="234202" y="207153"/>
                      <a:pt x="294562" y="201031"/>
                      <a:pt x="351303" y="216160"/>
                    </a:cubicBezTo>
                    <a:cubicBezTo>
                      <a:pt x="366992" y="220343"/>
                      <a:pt x="367930" y="244217"/>
                      <a:pt x="378326" y="256690"/>
                    </a:cubicBezTo>
                    <a:cubicBezTo>
                      <a:pt x="390559" y="271368"/>
                      <a:pt x="406628" y="282542"/>
                      <a:pt x="418861" y="297220"/>
                    </a:cubicBezTo>
                    <a:cubicBezTo>
                      <a:pt x="447963" y="332138"/>
                      <a:pt x="445854" y="337659"/>
                      <a:pt x="459396" y="378280"/>
                    </a:cubicBezTo>
                    <a:cubicBezTo>
                      <a:pt x="445884" y="387287"/>
                      <a:pt x="435058" y="404143"/>
                      <a:pt x="418861" y="405300"/>
                    </a:cubicBezTo>
                    <a:cubicBezTo>
                      <a:pt x="321348" y="412264"/>
                      <a:pt x="298733" y="401289"/>
                      <a:pt x="229698" y="378280"/>
                    </a:cubicBezTo>
                    <a:cubicBezTo>
                      <a:pt x="220690" y="364770"/>
                      <a:pt x="214157" y="349231"/>
                      <a:pt x="202675" y="337750"/>
                    </a:cubicBezTo>
                    <a:cubicBezTo>
                      <a:pt x="191192" y="326268"/>
                      <a:pt x="172285" y="323409"/>
                      <a:pt x="162140" y="310730"/>
                    </a:cubicBezTo>
                    <a:cubicBezTo>
                      <a:pt x="153243" y="299610"/>
                      <a:pt x="154238" y="283289"/>
                      <a:pt x="148628" y="270200"/>
                    </a:cubicBezTo>
                    <a:cubicBezTo>
                      <a:pt x="140694" y="251689"/>
                      <a:pt x="129086" y="234859"/>
                      <a:pt x="121605" y="216160"/>
                    </a:cubicBezTo>
                    <a:cubicBezTo>
                      <a:pt x="111026" y="189716"/>
                      <a:pt x="121603" y="144106"/>
                      <a:pt x="94582" y="135100"/>
                    </a:cubicBezTo>
                    <a:lnTo>
                      <a:pt x="54047" y="121590"/>
                    </a:lnTo>
                    <a:cubicBezTo>
                      <a:pt x="41138" y="82867"/>
                      <a:pt x="25060" y="56985"/>
                      <a:pt x="54047" y="13510"/>
                    </a:cubicBezTo>
                    <a:cubicBezTo>
                      <a:pt x="61948" y="1660"/>
                      <a:pt x="81070" y="4503"/>
                      <a:pt x="94582" y="0"/>
                    </a:cubicBezTo>
                    <a:cubicBezTo>
                      <a:pt x="108094" y="4503"/>
                      <a:pt x="126838" y="1921"/>
                      <a:pt x="135117" y="13510"/>
                    </a:cubicBezTo>
                    <a:cubicBezTo>
                      <a:pt x="151673" y="36686"/>
                      <a:pt x="153132" y="67550"/>
                      <a:pt x="162140" y="94570"/>
                    </a:cubicBezTo>
                    <a:cubicBezTo>
                      <a:pt x="166644" y="108080"/>
                      <a:pt x="165580" y="125031"/>
                      <a:pt x="175651" y="135100"/>
                    </a:cubicBezTo>
                    <a:cubicBezTo>
                      <a:pt x="209044" y="168488"/>
                      <a:pt x="202675" y="149382"/>
                      <a:pt x="202675" y="18914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209" name="TextBox 208"/>
          <p:cNvSpPr txBox="1"/>
          <p:nvPr/>
        </p:nvSpPr>
        <p:spPr>
          <a:xfrm>
            <a:off x="4764902" y="6016767"/>
            <a:ext cx="3801228" cy="369332"/>
          </a:xfrm>
          <a:prstGeom prst="rect">
            <a:avLst/>
          </a:prstGeom>
          <a:noFill/>
        </p:spPr>
        <p:txBody>
          <a:bodyPr wrap="none" rtlCol="0">
            <a:spAutoFit/>
          </a:bodyPr>
          <a:lstStyle/>
          <a:p>
            <a:r>
              <a:rPr lang="en-US" dirty="0" smtClean="0"/>
              <a:t>Ideally, one graph per expressed gene.</a:t>
            </a:r>
            <a:endParaRPr lang="en-US" dirty="0"/>
          </a:p>
        </p:txBody>
      </p:sp>
      <p:sp>
        <p:nvSpPr>
          <p:cNvPr id="210" name="TextBox 209"/>
          <p:cNvSpPr txBox="1"/>
          <p:nvPr/>
        </p:nvSpPr>
        <p:spPr>
          <a:xfrm>
            <a:off x="461445" y="6021173"/>
            <a:ext cx="3385775" cy="369332"/>
          </a:xfrm>
          <a:prstGeom prst="rect">
            <a:avLst/>
          </a:prstGeom>
          <a:noFill/>
        </p:spPr>
        <p:txBody>
          <a:bodyPr wrap="none" rtlCol="0">
            <a:spAutoFit/>
          </a:bodyPr>
          <a:lstStyle/>
          <a:p>
            <a:r>
              <a:rPr lang="en-US" dirty="0" smtClean="0"/>
              <a:t>Entire chromosomes represented.</a:t>
            </a:r>
            <a:endParaRPr lang="en-US" dirty="0"/>
          </a:p>
        </p:txBody>
      </p:sp>
    </p:spTree>
    <p:extLst>
      <p:ext uri="{BB962C8B-B14F-4D97-AF65-F5344CB8AC3E}">
        <p14:creationId xmlns:p14="http://schemas.microsoft.com/office/powerpoint/2010/main" val="24168433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6200" y="-269900"/>
            <a:ext cx="9041777" cy="6426200"/>
          </a:xfrm>
          <a:prstGeom prst="rect">
            <a:avLst/>
          </a:prstGeom>
        </p:spPr>
      </p:pic>
      <p:pic>
        <p:nvPicPr>
          <p:cNvPr id="3" name="Picture 2" descr="inchworm-logo-med.jpg"/>
          <p:cNvPicPr>
            <a:picLocks noChangeAspect="1"/>
          </p:cNvPicPr>
          <p:nvPr/>
        </p:nvPicPr>
        <p:blipFill>
          <a:blip r:embed="rId4"/>
          <a:stretch>
            <a:fillRect/>
          </a:stretch>
        </p:blipFill>
        <p:spPr>
          <a:xfrm>
            <a:off x="1258786" y="1269800"/>
            <a:ext cx="1766404" cy="1766404"/>
          </a:xfrm>
          <a:prstGeom prst="rect">
            <a:avLst/>
          </a:prstGeom>
        </p:spPr>
      </p:pic>
      <p:pic>
        <p:nvPicPr>
          <p:cNvPr id="4" name="Picture 3" descr="ChrysalisLogo2011.png"/>
          <p:cNvPicPr>
            <a:picLocks noChangeAspect="1"/>
          </p:cNvPicPr>
          <p:nvPr/>
        </p:nvPicPr>
        <p:blipFill>
          <a:blip r:embed="rId5"/>
          <a:stretch>
            <a:fillRect/>
          </a:stretch>
        </p:blipFill>
        <p:spPr>
          <a:xfrm>
            <a:off x="3729372" y="1341760"/>
            <a:ext cx="1677512" cy="1677512"/>
          </a:xfrm>
          <a:prstGeom prst="rect">
            <a:avLst/>
          </a:prstGeom>
        </p:spPr>
      </p:pic>
      <p:pic>
        <p:nvPicPr>
          <p:cNvPr id="6" name="Picture 5" descr="ButterflyLogo2011.png"/>
          <p:cNvPicPr>
            <a:picLocks noChangeAspect="1"/>
          </p:cNvPicPr>
          <p:nvPr/>
        </p:nvPicPr>
        <p:blipFill>
          <a:blip r:embed="rId6"/>
          <a:stretch>
            <a:fillRect/>
          </a:stretch>
        </p:blipFill>
        <p:spPr>
          <a:xfrm>
            <a:off x="6100232" y="1341760"/>
            <a:ext cx="1677511" cy="1677511"/>
          </a:xfrm>
          <a:prstGeom prst="rect">
            <a:avLst/>
          </a:prstGeom>
        </p:spPr>
      </p:pic>
      <p:sp>
        <p:nvSpPr>
          <p:cNvPr id="8" name="TextBox 7"/>
          <p:cNvSpPr txBox="1"/>
          <p:nvPr/>
        </p:nvSpPr>
        <p:spPr>
          <a:xfrm>
            <a:off x="450755" y="3047493"/>
            <a:ext cx="1119918" cy="707886"/>
          </a:xfrm>
          <a:prstGeom prst="rect">
            <a:avLst/>
          </a:prstGeom>
          <a:solidFill>
            <a:srgbClr val="FFFFFF"/>
          </a:solidFill>
        </p:spPr>
        <p:txBody>
          <a:bodyPr wrap="none" rtlCol="0">
            <a:spAutoFit/>
          </a:bodyPr>
          <a:lstStyle/>
          <a:p>
            <a:pPr algn="ctr"/>
            <a:r>
              <a:rPr lang="en-US" sz="2000" b="1" dirty="0" smtClean="0"/>
              <a:t>RNA-</a:t>
            </a:r>
            <a:r>
              <a:rPr lang="en-US" sz="2000" b="1" dirty="0" err="1" smtClean="0"/>
              <a:t>Seq</a:t>
            </a:r>
            <a:r>
              <a:rPr lang="en-US" sz="2000" b="1" dirty="0" smtClean="0"/>
              <a:t/>
            </a:r>
            <a:br>
              <a:rPr lang="en-US" sz="2000" b="1" dirty="0" smtClean="0"/>
            </a:br>
            <a:r>
              <a:rPr lang="en-US" sz="2000" b="1" dirty="0" smtClean="0"/>
              <a:t>reads</a:t>
            </a:r>
            <a:endParaRPr lang="en-US" sz="2000" b="1" dirty="0"/>
          </a:p>
        </p:txBody>
      </p:sp>
      <p:sp>
        <p:nvSpPr>
          <p:cNvPr id="9" name="TextBox 8"/>
          <p:cNvSpPr txBox="1"/>
          <p:nvPr/>
        </p:nvSpPr>
        <p:spPr>
          <a:xfrm>
            <a:off x="2935989" y="3047493"/>
            <a:ext cx="941584" cy="707886"/>
          </a:xfrm>
          <a:prstGeom prst="rect">
            <a:avLst/>
          </a:prstGeom>
          <a:solidFill>
            <a:srgbClr val="FFFFFF"/>
          </a:solidFill>
        </p:spPr>
        <p:txBody>
          <a:bodyPr wrap="none" rtlCol="0">
            <a:spAutoFit/>
          </a:bodyPr>
          <a:lstStyle/>
          <a:p>
            <a:pPr algn="ctr"/>
            <a:r>
              <a:rPr lang="en-US" sz="2000" b="1" dirty="0" smtClean="0"/>
              <a:t>Linear</a:t>
            </a:r>
          </a:p>
          <a:p>
            <a:pPr algn="ctr"/>
            <a:r>
              <a:rPr lang="en-US" sz="2000" b="1" dirty="0" err="1" smtClean="0"/>
              <a:t>contigs</a:t>
            </a:r>
            <a:endParaRPr lang="en-US" sz="2000" b="1" dirty="0"/>
          </a:p>
        </p:txBody>
      </p:sp>
      <p:sp>
        <p:nvSpPr>
          <p:cNvPr id="10" name="TextBox 9"/>
          <p:cNvSpPr txBox="1"/>
          <p:nvPr/>
        </p:nvSpPr>
        <p:spPr>
          <a:xfrm>
            <a:off x="5278087" y="3036204"/>
            <a:ext cx="1168634" cy="707886"/>
          </a:xfrm>
          <a:prstGeom prst="rect">
            <a:avLst/>
          </a:prstGeom>
          <a:solidFill>
            <a:srgbClr val="FFFFFF"/>
          </a:solidFill>
        </p:spPr>
        <p:txBody>
          <a:bodyPr wrap="none" rtlCol="0">
            <a:spAutoFit/>
          </a:bodyPr>
          <a:lstStyle/>
          <a:p>
            <a:pPr algn="ctr"/>
            <a:r>
              <a:rPr lang="en-US" sz="2000" b="1" dirty="0" smtClean="0"/>
              <a:t>de-</a:t>
            </a:r>
            <a:r>
              <a:rPr lang="en-US" sz="2000" b="1" dirty="0" err="1" smtClean="0"/>
              <a:t>Bruijn</a:t>
            </a:r>
            <a:endParaRPr lang="en-US" sz="2000" b="1" dirty="0" smtClean="0"/>
          </a:p>
          <a:p>
            <a:pPr algn="ctr"/>
            <a:r>
              <a:rPr lang="en-US" sz="2000" b="1" dirty="0"/>
              <a:t>g</a:t>
            </a:r>
            <a:r>
              <a:rPr lang="en-US" sz="2000" b="1" dirty="0" smtClean="0"/>
              <a:t>raphs</a:t>
            </a:r>
          </a:p>
        </p:txBody>
      </p:sp>
      <p:sp>
        <p:nvSpPr>
          <p:cNvPr id="11" name="TextBox 10"/>
          <p:cNvSpPr txBox="1"/>
          <p:nvPr/>
        </p:nvSpPr>
        <p:spPr>
          <a:xfrm>
            <a:off x="7552822" y="2976938"/>
            <a:ext cx="1364476" cy="1015663"/>
          </a:xfrm>
          <a:prstGeom prst="rect">
            <a:avLst/>
          </a:prstGeom>
          <a:solidFill>
            <a:srgbClr val="FFFFFF"/>
          </a:solidFill>
        </p:spPr>
        <p:txBody>
          <a:bodyPr wrap="none" rtlCol="0">
            <a:spAutoFit/>
          </a:bodyPr>
          <a:lstStyle/>
          <a:p>
            <a:pPr algn="ctr"/>
            <a:r>
              <a:rPr lang="en-US" sz="2000" b="1" dirty="0" smtClean="0"/>
              <a:t>Transcripts</a:t>
            </a:r>
          </a:p>
          <a:p>
            <a:pPr algn="ctr"/>
            <a:r>
              <a:rPr lang="en-US" sz="2000" b="1" dirty="0" smtClean="0"/>
              <a:t>+</a:t>
            </a:r>
          </a:p>
          <a:p>
            <a:pPr algn="ctr"/>
            <a:r>
              <a:rPr lang="en-US" sz="2000" b="1" dirty="0" smtClean="0"/>
              <a:t>Isoforms</a:t>
            </a:r>
          </a:p>
        </p:txBody>
      </p:sp>
      <p:sp>
        <p:nvSpPr>
          <p:cNvPr id="7" name="Rectangle 6"/>
          <p:cNvSpPr/>
          <p:nvPr/>
        </p:nvSpPr>
        <p:spPr>
          <a:xfrm>
            <a:off x="721173" y="188159"/>
            <a:ext cx="8042644" cy="9251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273260" y="294463"/>
            <a:ext cx="4406149" cy="646331"/>
          </a:xfrm>
          <a:prstGeom prst="rect">
            <a:avLst/>
          </a:prstGeom>
          <a:noFill/>
        </p:spPr>
        <p:txBody>
          <a:bodyPr wrap="none" rtlCol="0">
            <a:spAutoFit/>
          </a:bodyPr>
          <a:lstStyle/>
          <a:p>
            <a:r>
              <a:rPr lang="en-US" sz="3600" dirty="0" smtClean="0"/>
              <a:t>Trinity – How it works:</a:t>
            </a:r>
            <a:endParaRPr lang="en-US" sz="3600" dirty="0"/>
          </a:p>
        </p:txBody>
      </p:sp>
      <p:sp>
        <p:nvSpPr>
          <p:cNvPr id="13" name="TextBox 12"/>
          <p:cNvSpPr txBox="1"/>
          <p:nvPr/>
        </p:nvSpPr>
        <p:spPr>
          <a:xfrm>
            <a:off x="4494721" y="6233401"/>
            <a:ext cx="2869445" cy="369332"/>
          </a:xfrm>
          <a:prstGeom prst="rect">
            <a:avLst/>
          </a:prstGeom>
          <a:noFill/>
        </p:spPr>
        <p:txBody>
          <a:bodyPr wrap="none" rtlCol="0">
            <a:spAutoFit/>
          </a:bodyPr>
          <a:lstStyle/>
          <a:p>
            <a:r>
              <a:rPr lang="en-US" dirty="0" smtClean="0"/>
              <a:t>Thousands of disjoint graphs</a:t>
            </a:r>
            <a:endParaRPr lang="en-US" dirty="0"/>
          </a:p>
        </p:txBody>
      </p:sp>
    </p:spTree>
    <p:extLst>
      <p:ext uri="{BB962C8B-B14F-4D97-AF65-F5344CB8AC3E}">
        <p14:creationId xmlns:p14="http://schemas.microsoft.com/office/powerpoint/2010/main" val="41264757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sp>
        <p:nvSpPr>
          <p:cNvPr id="4" name="TextBox 3"/>
          <p:cNvSpPr txBox="1"/>
          <p:nvPr/>
        </p:nvSpPr>
        <p:spPr>
          <a:xfrm>
            <a:off x="393700" y="1422400"/>
            <a:ext cx="5873448" cy="400110"/>
          </a:xfrm>
          <a:prstGeom prst="rect">
            <a:avLst/>
          </a:prstGeom>
          <a:noFill/>
        </p:spPr>
        <p:txBody>
          <a:bodyPr wrap="none" rtlCol="0">
            <a:spAutoFit/>
          </a:bodyPr>
          <a:lstStyle/>
          <a:p>
            <a:r>
              <a:rPr lang="en-US" sz="2000" dirty="0" smtClean="0"/>
              <a:t>Decompose all reads into overlapping </a:t>
            </a:r>
            <a:r>
              <a:rPr lang="en-US" sz="2000" dirty="0" err="1" smtClean="0"/>
              <a:t>Kmers</a:t>
            </a:r>
            <a:r>
              <a:rPr lang="en-US" sz="2000" dirty="0" smtClean="0"/>
              <a:t> (25-mers)</a:t>
            </a:r>
          </a:p>
        </p:txBody>
      </p:sp>
      <p:grpSp>
        <p:nvGrpSpPr>
          <p:cNvPr id="3" name="Group 88"/>
          <p:cNvGrpSpPr/>
          <p:nvPr/>
        </p:nvGrpSpPr>
        <p:grpSpPr>
          <a:xfrm>
            <a:off x="406400" y="2260600"/>
            <a:ext cx="5708411" cy="2201295"/>
            <a:chOff x="406400" y="2260600"/>
            <a:chExt cx="5708411" cy="2201295"/>
          </a:xfrm>
        </p:grpSpPr>
        <p:sp>
          <p:nvSpPr>
            <p:cNvPr id="6" name="TextBox 5"/>
            <p:cNvSpPr txBox="1"/>
            <p:nvPr/>
          </p:nvSpPr>
          <p:spPr>
            <a:xfrm>
              <a:off x="406400" y="2260600"/>
              <a:ext cx="4668315" cy="400110"/>
            </a:xfrm>
            <a:prstGeom prst="rect">
              <a:avLst/>
            </a:prstGeom>
            <a:noFill/>
          </p:spPr>
          <p:txBody>
            <a:bodyPr wrap="none" rtlCol="0">
              <a:spAutoFit/>
            </a:bodyPr>
            <a:lstStyle/>
            <a:p>
              <a:r>
                <a:rPr lang="en-US" sz="2000" dirty="0" smtClean="0"/>
                <a:t>Extend </a:t>
              </a:r>
              <a:r>
                <a:rPr lang="en-US" sz="2000" dirty="0" err="1" smtClean="0"/>
                <a:t>kmer</a:t>
              </a:r>
              <a:r>
                <a:rPr lang="en-US" sz="2000" dirty="0" smtClean="0"/>
                <a:t> at 3’ end, guided by coverage.</a:t>
              </a:r>
              <a:endParaRPr lang="en-US" sz="2000" dirty="0"/>
            </a:p>
          </p:txBody>
        </p:sp>
        <p:grpSp>
          <p:nvGrpSpPr>
            <p:cNvPr id="7" name="Group 85"/>
            <p:cNvGrpSpPr/>
            <p:nvPr/>
          </p:nvGrpSpPr>
          <p:grpSpPr>
            <a:xfrm>
              <a:off x="5191046" y="2594254"/>
              <a:ext cx="923765" cy="1867641"/>
              <a:chOff x="5191046" y="2594254"/>
              <a:chExt cx="92376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r>
                  <a:rPr lang="en-US" dirty="0" smtClean="0"/>
                  <a:t>G</a:t>
                </a:r>
                <a:endParaRPr lang="en-US" dirty="0"/>
              </a:p>
            </p:txBody>
          </p:sp>
          <p:sp>
            <p:nvSpPr>
              <p:cNvPr id="65" name="TextBox 64"/>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66" name="TextBox 65"/>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67" name="TextBox 66"/>
              <p:cNvSpPr txBox="1"/>
              <p:nvPr/>
            </p:nvSpPr>
            <p:spPr>
              <a:xfrm>
                <a:off x="5453429" y="4092563"/>
                <a:ext cx="312906" cy="369332"/>
              </a:xfrm>
              <a:prstGeom prst="rect">
                <a:avLst/>
              </a:prstGeom>
              <a:noFill/>
            </p:spPr>
            <p:txBody>
              <a:bodyPr wrap="none" rtlCol="0">
                <a:spAutoFit/>
              </a:bodyPr>
              <a:lstStyle/>
              <a:p>
                <a:r>
                  <a:rPr lang="en-US" dirty="0" smtClean="0"/>
                  <a:t>C</a:t>
                </a:r>
                <a:endParaRPr lang="en-US" dirty="0"/>
              </a:p>
            </p:txBody>
          </p:sp>
        </p:grpSp>
      </p:grpSp>
      <p:grpSp>
        <p:nvGrpSpPr>
          <p:cNvPr id="8" name="Group 87"/>
          <p:cNvGrpSpPr/>
          <p:nvPr/>
        </p:nvGrpSpPr>
        <p:grpSpPr>
          <a:xfrm>
            <a:off x="393700" y="1828800"/>
            <a:ext cx="8016212" cy="2036665"/>
            <a:chOff x="393700" y="1828800"/>
            <a:chExt cx="8016212" cy="2036665"/>
          </a:xfrm>
        </p:grpSpPr>
        <p:sp>
          <p:nvSpPr>
            <p:cNvPr id="5" name="TextBox 4"/>
            <p:cNvSpPr txBox="1"/>
            <p:nvPr/>
          </p:nvSpPr>
          <p:spPr>
            <a:xfrm>
              <a:off x="393700" y="1828800"/>
              <a:ext cx="8016212" cy="400110"/>
            </a:xfrm>
            <a:prstGeom prst="rect">
              <a:avLst/>
            </a:prstGeom>
            <a:noFill/>
          </p:spPr>
          <p:txBody>
            <a:bodyPr wrap="none" rtlCol="0">
              <a:spAutoFit/>
            </a:bodyPr>
            <a:lstStyle/>
            <a:p>
              <a:r>
                <a:rPr lang="en-US" sz="2000" dirty="0" smtClean="0"/>
                <a:t>Identify seed </a:t>
              </a:r>
              <a:r>
                <a:rPr lang="en-US" sz="2000" dirty="0" err="1" smtClean="0"/>
                <a:t>kmer</a:t>
              </a:r>
              <a:r>
                <a:rPr lang="en-US" sz="2000" dirty="0" smtClean="0"/>
                <a:t> as most abundant </a:t>
              </a:r>
              <a:r>
                <a:rPr lang="en-US" sz="2000" dirty="0" err="1" smtClean="0"/>
                <a:t>Kmer</a:t>
              </a:r>
              <a:r>
                <a:rPr lang="en-US" sz="2000" dirty="0" smtClean="0"/>
                <a:t>, ignoring low-complexity </a:t>
              </a:r>
              <a:r>
                <a:rPr lang="en-US" sz="2000" dirty="0" err="1" smtClean="0"/>
                <a:t>kmers</a:t>
              </a:r>
              <a:r>
                <a:rPr lang="en-US" sz="2000" dirty="0" smtClean="0"/>
                <a:t>.</a:t>
              </a:r>
              <a:endParaRPr lang="en-US" sz="2000" dirty="0"/>
            </a:p>
          </p:txBody>
        </p:sp>
        <p:grpSp>
          <p:nvGrpSpPr>
            <p:cNvPr id="9"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sp>
            <p:nvSpPr>
              <p:cNvPr id="85" name="TextBox 84"/>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grpSp>
      </p:gr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666723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56" y="40670"/>
            <a:ext cx="8859947" cy="1143000"/>
          </a:xfrm>
        </p:spPr>
        <p:txBody>
          <a:bodyPr>
            <a:normAutofit/>
          </a:bodyPr>
          <a:lstStyle/>
          <a:p>
            <a:r>
              <a:rPr lang="en-US" sz="2800" b="1" dirty="0" smtClean="0"/>
              <a:t>Next-gen Sequencing Transforming Modern Science</a:t>
            </a:r>
            <a:endParaRPr lang="en-US" sz="2800" b="1" dirty="0"/>
          </a:p>
        </p:txBody>
      </p:sp>
      <p:grpSp>
        <p:nvGrpSpPr>
          <p:cNvPr id="6" name="Group 5"/>
          <p:cNvGrpSpPr/>
          <p:nvPr/>
        </p:nvGrpSpPr>
        <p:grpSpPr>
          <a:xfrm>
            <a:off x="334180" y="1133534"/>
            <a:ext cx="4143832" cy="5450813"/>
            <a:chOff x="401016" y="1133534"/>
            <a:chExt cx="4143832" cy="5450813"/>
          </a:xfrm>
        </p:grpSpPr>
        <p:pic>
          <p:nvPicPr>
            <p:cNvPr id="21" name="Picture 20" descr="cell_pic.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723270" y="2548884"/>
              <a:ext cx="1740827" cy="1729273"/>
            </a:xfrm>
            <a:prstGeom prst="rect">
              <a:avLst/>
            </a:prstGeom>
          </p:spPr>
        </p:pic>
        <p:grpSp>
          <p:nvGrpSpPr>
            <p:cNvPr id="22" name="Group 21"/>
            <p:cNvGrpSpPr/>
            <p:nvPr/>
          </p:nvGrpSpPr>
          <p:grpSpPr>
            <a:xfrm>
              <a:off x="635122" y="1300654"/>
              <a:ext cx="3289683" cy="3648353"/>
              <a:chOff x="390364" y="1654440"/>
              <a:chExt cx="3039589" cy="3450740"/>
            </a:xfrm>
            <a:noFill/>
          </p:grpSpPr>
          <p:sp>
            <p:nvSpPr>
              <p:cNvPr id="13" name="TextBox 12"/>
              <p:cNvSpPr txBox="1"/>
              <p:nvPr/>
            </p:nvSpPr>
            <p:spPr>
              <a:xfrm>
                <a:off x="390364" y="1990347"/>
                <a:ext cx="2733641" cy="3114833"/>
              </a:xfrm>
              <a:prstGeom prst="rect">
                <a:avLst/>
              </a:prstGeom>
              <a:grpFill/>
              <a:ln>
                <a:noFill/>
              </a:ln>
            </p:spPr>
            <p:txBody>
              <a:bodyPr wrap="none" rtlCol="0">
                <a:spAutoFit/>
              </a:bodyPr>
              <a:lstStyle/>
              <a:p>
                <a:r>
                  <a:rPr lang="en-US" sz="1600" dirty="0" smtClean="0">
                    <a:ln w="3175" cmpd="sng">
                      <a:noFill/>
                    </a:ln>
                  </a:rPr>
                  <a:t>Chromatin structure</a:t>
                </a:r>
              </a:p>
              <a:p>
                <a:r>
                  <a:rPr lang="en-US" sz="1600" dirty="0">
                    <a:ln w="3175" cmpd="sng">
                      <a:noFill/>
                    </a:ln>
                  </a:rPr>
                  <a:t>	</a:t>
                </a:r>
                <a:r>
                  <a:rPr lang="en-US" sz="1600" dirty="0" smtClean="0">
                    <a:ln w="3175" cmpd="sng">
                      <a:noFill/>
                    </a:ln>
                  </a:rPr>
                  <a:t>Histone occupancy</a:t>
                </a:r>
              </a:p>
              <a:p>
                <a:r>
                  <a:rPr lang="en-US" sz="1600" dirty="0">
                    <a:ln w="3175" cmpd="sng">
                      <a:noFill/>
                    </a:ln>
                  </a:rPr>
                  <a:t>	</a:t>
                </a:r>
                <a:r>
                  <a:rPr lang="en-US" sz="1600" dirty="0" smtClean="0">
                    <a:ln w="3175" cmpd="sng">
                      <a:noFill/>
                    </a:ln>
                  </a:rPr>
                  <a:t>Transcription factor binding</a:t>
                </a:r>
              </a:p>
              <a:p>
                <a:r>
                  <a:rPr lang="en-US" sz="1600" dirty="0">
                    <a:ln w="3175" cmpd="sng">
                      <a:noFill/>
                    </a:ln>
                  </a:rPr>
                  <a:t>	</a:t>
                </a:r>
                <a:r>
                  <a:rPr lang="en-US" sz="1600" dirty="0" smtClean="0">
                    <a:ln w="3175" cmpd="sng">
                      <a:noFill/>
                    </a:ln>
                  </a:rPr>
                  <a:t>DNA 3D topology</a:t>
                </a:r>
              </a:p>
              <a:p>
                <a:endParaRPr lang="en-US" sz="1600" dirty="0" smtClean="0">
                  <a:ln w="3175" cmpd="sng">
                    <a:noFill/>
                  </a:ln>
                </a:endParaRPr>
              </a:p>
              <a:p>
                <a:r>
                  <a:rPr lang="en-US" sz="1600" dirty="0" smtClean="0">
                    <a:ln w="3175" cmpd="sng">
                      <a:noFill/>
                    </a:ln>
                  </a:rPr>
                  <a:t>Genes and transcripts</a:t>
                </a:r>
              </a:p>
              <a:p>
                <a:r>
                  <a:rPr lang="en-US" sz="1600" dirty="0">
                    <a:ln w="3175" cmpd="sng">
                      <a:noFill/>
                    </a:ln>
                  </a:rPr>
                  <a:t>	</a:t>
                </a:r>
                <a:r>
                  <a:rPr lang="en-US" sz="1600" dirty="0" smtClean="0">
                    <a:ln w="3175" cmpd="sng">
                      <a:noFill/>
                    </a:ln>
                  </a:rPr>
                  <a:t>gene content</a:t>
                </a:r>
              </a:p>
              <a:p>
                <a:r>
                  <a:rPr lang="en-US" sz="1600" dirty="0">
                    <a:ln w="3175" cmpd="sng">
                      <a:noFill/>
                    </a:ln>
                  </a:rPr>
                  <a:t>	</a:t>
                </a:r>
                <a:r>
                  <a:rPr lang="en-US" sz="1600" dirty="0" smtClean="0">
                    <a:ln w="3175" cmpd="sng">
                      <a:noFill/>
                    </a:ln>
                  </a:rPr>
                  <a:t>alternative splicing</a:t>
                </a:r>
              </a:p>
              <a:p>
                <a:r>
                  <a:rPr lang="en-US" sz="1600" dirty="0">
                    <a:ln w="3175" cmpd="sng">
                      <a:noFill/>
                    </a:ln>
                  </a:rPr>
                  <a:t>	</a:t>
                </a:r>
                <a:r>
                  <a:rPr lang="en-US" sz="1600" dirty="0" smtClean="0">
                    <a:ln w="3175" cmpd="sng">
                      <a:noFill/>
                    </a:ln>
                  </a:rPr>
                  <a:t>expression</a:t>
                </a:r>
              </a:p>
              <a:p>
                <a:r>
                  <a:rPr lang="en-US" sz="1600" dirty="0">
                    <a:ln w="3175" cmpd="sng">
                      <a:noFill/>
                    </a:ln>
                  </a:rPr>
                  <a:t>	</a:t>
                </a:r>
                <a:r>
                  <a:rPr lang="en-US" sz="1600" dirty="0" smtClean="0">
                    <a:ln w="3175" cmpd="sng">
                      <a:noFill/>
                    </a:ln>
                  </a:rPr>
                  <a:t>RNA-editing</a:t>
                </a:r>
              </a:p>
              <a:p>
                <a:r>
                  <a:rPr lang="en-US" sz="1600" dirty="0">
                    <a:ln w="3175" cmpd="sng">
                      <a:noFill/>
                    </a:ln>
                  </a:rPr>
                  <a:t>	</a:t>
                </a:r>
                <a:endParaRPr lang="en-US" sz="1600" dirty="0" smtClean="0">
                  <a:ln w="3175" cmpd="sng">
                    <a:noFill/>
                  </a:ln>
                </a:endParaRPr>
              </a:p>
              <a:p>
                <a:r>
                  <a:rPr lang="en-US" sz="1600" dirty="0">
                    <a:ln w="3175" cmpd="sng">
                      <a:noFill/>
                    </a:ln>
                  </a:rPr>
                  <a:t>	</a:t>
                </a:r>
                <a:endParaRPr lang="en-US" sz="1600" dirty="0" smtClean="0">
                  <a:ln w="3175" cmpd="sng">
                    <a:noFill/>
                  </a:ln>
                </a:endParaRPr>
              </a:p>
              <a:p>
                <a:endParaRPr lang="en-US" sz="1600" dirty="0" smtClean="0">
                  <a:ln w="3175" cmpd="sng">
                    <a:noFill/>
                  </a:ln>
                </a:endParaRPr>
              </a:p>
            </p:txBody>
          </p:sp>
          <p:sp>
            <p:nvSpPr>
              <p:cNvPr id="17" name="TextBox 16"/>
              <p:cNvSpPr txBox="1"/>
              <p:nvPr/>
            </p:nvSpPr>
            <p:spPr>
              <a:xfrm>
                <a:off x="426421" y="1654440"/>
                <a:ext cx="3003532" cy="378438"/>
              </a:xfrm>
              <a:prstGeom prst="rect">
                <a:avLst/>
              </a:prstGeom>
              <a:grpFill/>
              <a:ln>
                <a:noFill/>
              </a:ln>
            </p:spPr>
            <p:txBody>
              <a:bodyPr wrap="none" rtlCol="0">
                <a:spAutoFit/>
              </a:bodyPr>
              <a:lstStyle/>
              <a:p>
                <a:r>
                  <a:rPr lang="en-US" sz="2000" b="1" dirty="0" smtClean="0">
                    <a:ln w="3175" cmpd="sng">
                      <a:noFill/>
                    </a:ln>
                  </a:rPr>
                  <a:t>Molecular Biology of the Cell</a:t>
                </a:r>
                <a:endParaRPr lang="en-US" sz="2000" b="1" dirty="0">
                  <a:ln w="3175" cmpd="sng">
                    <a:noFill/>
                  </a:ln>
                </a:endParaRPr>
              </a:p>
            </p:txBody>
          </p:sp>
        </p:grpSp>
        <p:sp>
          <p:nvSpPr>
            <p:cNvPr id="3" name="Rectangle 2"/>
            <p:cNvSpPr/>
            <p:nvPr/>
          </p:nvSpPr>
          <p:spPr>
            <a:xfrm>
              <a:off x="401016" y="1133534"/>
              <a:ext cx="4143832" cy="545081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5513969" y="1300654"/>
            <a:ext cx="2924075" cy="2075078"/>
            <a:chOff x="5513969" y="1300654"/>
            <a:chExt cx="2924075" cy="2075078"/>
          </a:xfrm>
        </p:grpSpPr>
        <p:sp>
          <p:nvSpPr>
            <p:cNvPr id="14" name="TextBox 13"/>
            <p:cNvSpPr txBox="1"/>
            <p:nvPr/>
          </p:nvSpPr>
          <p:spPr>
            <a:xfrm>
              <a:off x="5754101" y="1504031"/>
              <a:ext cx="2198476" cy="369332"/>
            </a:xfrm>
            <a:prstGeom prst="rect">
              <a:avLst/>
            </a:prstGeom>
            <a:noFill/>
          </p:spPr>
          <p:txBody>
            <a:bodyPr wrap="none" rtlCol="0">
              <a:spAutoFit/>
            </a:bodyPr>
            <a:lstStyle/>
            <a:p>
              <a:r>
                <a:rPr lang="en-US" b="1" dirty="0" smtClean="0"/>
                <a:t>Sequencing Methods</a:t>
              </a:r>
              <a:endParaRPr lang="en-US" b="1" dirty="0"/>
            </a:p>
          </p:txBody>
        </p:sp>
        <p:sp>
          <p:nvSpPr>
            <p:cNvPr id="18" name="TextBox 17"/>
            <p:cNvSpPr txBox="1"/>
            <p:nvPr/>
          </p:nvSpPr>
          <p:spPr>
            <a:xfrm>
              <a:off x="6399547" y="1955239"/>
              <a:ext cx="1265791" cy="1200329"/>
            </a:xfrm>
            <a:prstGeom prst="rect">
              <a:avLst/>
            </a:prstGeom>
            <a:noFill/>
          </p:spPr>
          <p:txBody>
            <a:bodyPr wrap="none" rtlCol="0">
              <a:spAutoFit/>
            </a:bodyPr>
            <a:lstStyle/>
            <a:p>
              <a:r>
                <a:rPr lang="en-US" dirty="0" smtClean="0"/>
                <a:t>DNA-</a:t>
              </a:r>
              <a:r>
                <a:rPr lang="en-US" dirty="0" err="1" smtClean="0"/>
                <a:t>Seq</a:t>
              </a:r>
              <a:endParaRPr lang="en-US" dirty="0" smtClean="0"/>
            </a:p>
            <a:p>
              <a:r>
                <a:rPr lang="en-US" dirty="0" err="1" smtClean="0"/>
                <a:t>ChIP-Seq</a:t>
              </a:r>
              <a:endParaRPr lang="en-US" dirty="0" smtClean="0"/>
            </a:p>
            <a:p>
              <a:r>
                <a:rPr lang="en-US" dirty="0" smtClean="0"/>
                <a:t>RNA-</a:t>
              </a:r>
              <a:r>
                <a:rPr lang="en-US" dirty="0" err="1" smtClean="0"/>
                <a:t>Seq</a:t>
              </a:r>
              <a:endParaRPr lang="en-US" dirty="0" smtClean="0"/>
            </a:p>
            <a:p>
              <a:r>
                <a:rPr lang="en-US" dirty="0" smtClean="0"/>
                <a:t>Methyl-</a:t>
              </a:r>
              <a:r>
                <a:rPr lang="en-US" dirty="0" err="1" smtClean="0"/>
                <a:t>Seq</a:t>
              </a:r>
              <a:endParaRPr lang="en-US" dirty="0" smtClean="0"/>
            </a:p>
          </p:txBody>
        </p:sp>
        <p:sp>
          <p:nvSpPr>
            <p:cNvPr id="12" name="Rectangle 11"/>
            <p:cNvSpPr/>
            <p:nvPr/>
          </p:nvSpPr>
          <p:spPr>
            <a:xfrm>
              <a:off x="5513969" y="1300654"/>
              <a:ext cx="2924075" cy="207507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432443" y="4096321"/>
            <a:ext cx="3267980" cy="2323494"/>
            <a:chOff x="5515988" y="4096321"/>
            <a:chExt cx="3267980" cy="2323494"/>
          </a:xfrm>
        </p:grpSpPr>
        <p:sp>
          <p:nvSpPr>
            <p:cNvPr id="15" name="TextBox 14"/>
            <p:cNvSpPr txBox="1"/>
            <p:nvPr/>
          </p:nvSpPr>
          <p:spPr>
            <a:xfrm>
              <a:off x="5637138" y="4278157"/>
              <a:ext cx="3134191" cy="369332"/>
            </a:xfrm>
            <a:prstGeom prst="rect">
              <a:avLst/>
            </a:prstGeom>
            <a:noFill/>
          </p:spPr>
          <p:txBody>
            <a:bodyPr wrap="none" rtlCol="0">
              <a:spAutoFit/>
            </a:bodyPr>
            <a:lstStyle/>
            <a:p>
              <a:r>
                <a:rPr lang="en-US" b="1" dirty="0" smtClean="0"/>
                <a:t>Algorithms and Software Tools</a:t>
              </a:r>
              <a:endParaRPr lang="en-US" b="1" dirty="0"/>
            </a:p>
          </p:txBody>
        </p:sp>
        <p:sp>
          <p:nvSpPr>
            <p:cNvPr id="19" name="TextBox 18"/>
            <p:cNvSpPr txBox="1"/>
            <p:nvPr/>
          </p:nvSpPr>
          <p:spPr>
            <a:xfrm>
              <a:off x="5701073" y="4665488"/>
              <a:ext cx="3082895" cy="1754327"/>
            </a:xfrm>
            <a:prstGeom prst="rect">
              <a:avLst/>
            </a:prstGeom>
            <a:noFill/>
          </p:spPr>
          <p:txBody>
            <a:bodyPr wrap="none" rtlCol="0">
              <a:spAutoFit/>
            </a:bodyPr>
            <a:lstStyle/>
            <a:p>
              <a:r>
                <a:rPr lang="en-US" dirty="0" smtClean="0"/>
                <a:t>Sequence assembly</a:t>
              </a:r>
            </a:p>
            <a:p>
              <a:r>
                <a:rPr lang="en-US" dirty="0" smtClean="0"/>
                <a:t>Polymorphism calling</a:t>
              </a:r>
            </a:p>
            <a:p>
              <a:r>
                <a:rPr lang="en-US" dirty="0" smtClean="0"/>
                <a:t>Gene finding and </a:t>
              </a:r>
            </a:p>
            <a:p>
              <a:r>
                <a:rPr lang="en-US" dirty="0" smtClean="0"/>
                <a:t>    transcript reconstruction</a:t>
              </a:r>
            </a:p>
            <a:p>
              <a:r>
                <a:rPr lang="en-US" dirty="0" smtClean="0"/>
                <a:t>Differential Expression analysis</a:t>
              </a:r>
            </a:p>
            <a:p>
              <a:endParaRPr lang="en-US" dirty="0"/>
            </a:p>
          </p:txBody>
        </p:sp>
        <p:sp>
          <p:nvSpPr>
            <p:cNvPr id="16" name="Rectangle 15"/>
            <p:cNvSpPr/>
            <p:nvPr/>
          </p:nvSpPr>
          <p:spPr>
            <a:xfrm>
              <a:off x="5515988" y="4096321"/>
              <a:ext cx="3234562" cy="230419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a:endCxn id="12" idx="1"/>
          </p:cNvCxnSpPr>
          <p:nvPr/>
        </p:nvCxnSpPr>
        <p:spPr>
          <a:xfrm flipV="1">
            <a:off x="4478012" y="2338193"/>
            <a:ext cx="1035957" cy="1254789"/>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478012" y="3592982"/>
            <a:ext cx="954431" cy="1805420"/>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44441" y="3378301"/>
            <a:ext cx="0" cy="718020"/>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54288" y="5054120"/>
            <a:ext cx="1094245" cy="369332"/>
          </a:xfrm>
          <a:prstGeom prst="rect">
            <a:avLst/>
          </a:prstGeom>
          <a:noFill/>
        </p:spPr>
        <p:txBody>
          <a:bodyPr wrap="none" rtlCol="0">
            <a:spAutoFit/>
          </a:bodyPr>
          <a:lstStyle/>
          <a:p>
            <a:r>
              <a:rPr lang="en-US" b="1" dirty="0" smtClean="0"/>
              <a:t>Evolution</a:t>
            </a:r>
            <a:endParaRPr lang="en-US" b="1" dirty="0"/>
          </a:p>
        </p:txBody>
      </p:sp>
      <p:sp>
        <p:nvSpPr>
          <p:cNvPr id="26" name="TextBox 25"/>
          <p:cNvSpPr txBox="1"/>
          <p:nvPr/>
        </p:nvSpPr>
        <p:spPr>
          <a:xfrm>
            <a:off x="628630" y="6009058"/>
            <a:ext cx="2112477" cy="369332"/>
          </a:xfrm>
          <a:prstGeom prst="rect">
            <a:avLst/>
          </a:prstGeom>
          <a:noFill/>
        </p:spPr>
        <p:txBody>
          <a:bodyPr wrap="none" rtlCol="0">
            <a:spAutoFit/>
          </a:bodyPr>
          <a:lstStyle/>
          <a:p>
            <a:r>
              <a:rPr lang="en-US" b="1" dirty="0" smtClean="0"/>
              <a:t>Population Genetics</a:t>
            </a:r>
            <a:endParaRPr lang="en-US" b="1" dirty="0"/>
          </a:p>
        </p:txBody>
      </p:sp>
      <p:pic>
        <p:nvPicPr>
          <p:cNvPr id="29" name="Picture 28" descr="evotre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381" y="4386747"/>
            <a:ext cx="2138185" cy="1583841"/>
          </a:xfrm>
          <a:prstGeom prst="rect">
            <a:avLst/>
          </a:prstGeom>
        </p:spPr>
      </p:pic>
    </p:spTree>
    <p:extLst>
      <p:ext uri="{BB962C8B-B14F-4D97-AF65-F5344CB8AC3E}">
        <p14:creationId xmlns:p14="http://schemas.microsoft.com/office/powerpoint/2010/main" val="42259596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923765" cy="1867641"/>
            <a:chOff x="5191046" y="2594254"/>
            <a:chExt cx="923765" cy="1867641"/>
          </a:xfrm>
        </p:grpSpPr>
        <p:cxnSp>
          <p:nvCxnSpPr>
            <p:cNvPr id="57" name="Straight Connector 56"/>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r>
                <a:rPr lang="en-US" dirty="0" smtClean="0"/>
                <a:t>G</a:t>
              </a:r>
              <a:endParaRPr lang="en-US" dirty="0"/>
            </a:p>
          </p:txBody>
        </p:sp>
        <p:sp>
          <p:nvSpPr>
            <p:cNvPr id="65" name="TextBox 64"/>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66" name="TextBox 65"/>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67" name="TextBox 66"/>
            <p:cNvSpPr txBox="1"/>
            <p:nvPr/>
          </p:nvSpPr>
          <p:spPr>
            <a:xfrm>
              <a:off x="5453429" y="4092563"/>
              <a:ext cx="312906" cy="369332"/>
            </a:xfrm>
            <a:prstGeom prst="rect">
              <a:avLst/>
            </a:prstGeom>
            <a:noFill/>
          </p:spPr>
          <p:txBody>
            <a:bodyPr wrap="none" rtlCol="0">
              <a:spAutoFit/>
            </a:bodyPr>
            <a:lstStyle/>
            <a:p>
              <a:r>
                <a:rPr lang="en-US" dirty="0" smtClean="0"/>
                <a:t>C</a:t>
              </a:r>
              <a:endParaRPr lang="en-US" dirty="0"/>
            </a:p>
          </p:txBody>
        </p:sp>
        <p:sp>
          <p:nvSpPr>
            <p:cNvPr id="69" name="TextBox 68"/>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grpSp>
      <p:sp>
        <p:nvSpPr>
          <p:cNvPr id="24" name="Freeform 23"/>
          <p:cNvSpPr/>
          <p:nvPr/>
        </p:nvSpPr>
        <p:spPr>
          <a:xfrm>
            <a:off x="4406900" y="2590800"/>
            <a:ext cx="1485900" cy="11049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900" h="1104900">
                <a:moveTo>
                  <a:pt x="1346200" y="25400"/>
                </a:moveTo>
                <a:lnTo>
                  <a:pt x="1079500" y="0"/>
                </a:lnTo>
                <a:lnTo>
                  <a:pt x="749300" y="762000"/>
                </a:lnTo>
                <a:lnTo>
                  <a:pt x="0" y="800100"/>
                </a:lnTo>
                <a:lnTo>
                  <a:pt x="0" y="1104900"/>
                </a:lnTo>
                <a:lnTo>
                  <a:pt x="673100" y="1066800"/>
                </a:lnTo>
                <a:lnTo>
                  <a:pt x="1485900" y="330200"/>
                </a:lnTo>
                <a:lnTo>
                  <a:pt x="1346200" y="25400"/>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sp>
        <p:nvSpPr>
          <p:cNvPr id="26" name="TextBox 25"/>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pic>
        <p:nvPicPr>
          <p:cNvPr id="16" name="Picture 15"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30330830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867641"/>
            <a:chOff x="5191046" y="2594254"/>
            <a:chExt cx="102184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r>
                <a:rPr lang="en-US" dirty="0" smtClean="0"/>
                <a:t>G</a:t>
              </a:r>
              <a:endParaRPr lang="en-US" dirty="0"/>
            </a:p>
          </p:txBody>
        </p:sp>
        <p:sp>
          <p:nvSpPr>
            <p:cNvPr id="65" name="TextBox 64"/>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66" name="TextBox 65"/>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67" name="TextBox 66"/>
            <p:cNvSpPr txBox="1"/>
            <p:nvPr/>
          </p:nvSpPr>
          <p:spPr>
            <a:xfrm>
              <a:off x="5453429" y="4092563"/>
              <a:ext cx="312906" cy="369332"/>
            </a:xfrm>
            <a:prstGeom prst="rect">
              <a:avLst/>
            </a:prstGeom>
            <a:noFill/>
          </p:spPr>
          <p:txBody>
            <a:bodyPr wrap="none" rtlCol="0">
              <a:spAutoFit/>
            </a:bodyPr>
            <a:lstStyle/>
            <a:p>
              <a:r>
                <a:rPr lang="en-US" dirty="0" smtClean="0"/>
                <a:t>C</a:t>
              </a:r>
              <a:endParaRPr lang="en-US" dirty="0"/>
            </a:p>
          </p:txBody>
        </p:sp>
        <p:sp>
          <p:nvSpPr>
            <p:cNvPr id="69" name="TextBox 68"/>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71" name="TextBox 70"/>
            <p:cNvSpPr txBox="1"/>
            <p:nvPr/>
          </p:nvSpPr>
          <p:spPr>
            <a:xfrm>
              <a:off x="5950229" y="3238030"/>
              <a:ext cx="262662" cy="276999"/>
            </a:xfrm>
            <a:prstGeom prst="rect">
              <a:avLst/>
            </a:prstGeom>
            <a:noFill/>
          </p:spPr>
          <p:txBody>
            <a:bodyPr wrap="none" rtlCol="0">
              <a:spAutoFit/>
            </a:bodyPr>
            <a:lstStyle/>
            <a:p>
              <a:r>
                <a:rPr lang="en-US" sz="1200" dirty="0"/>
                <a:t>1</a:t>
              </a:r>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sp>
          <p:nvSpPr>
            <p:cNvPr id="85" name="TextBox 84"/>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grpSp>
      <p:sp>
        <p:nvSpPr>
          <p:cNvPr id="24" name="Freeform 23"/>
          <p:cNvSpPr/>
          <p:nvPr/>
        </p:nvSpPr>
        <p:spPr>
          <a:xfrm>
            <a:off x="4406900" y="3086100"/>
            <a:ext cx="1955800" cy="6096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689100"/>
              <a:gd name="connsiteY0" fmla="*/ 25400 h 1104900"/>
              <a:gd name="connsiteX1" fmla="*/ 1079500 w 1689100"/>
              <a:gd name="connsiteY1" fmla="*/ 0 h 1104900"/>
              <a:gd name="connsiteX2" fmla="*/ 749300 w 1689100"/>
              <a:gd name="connsiteY2" fmla="*/ 762000 h 1104900"/>
              <a:gd name="connsiteX3" fmla="*/ 0 w 1689100"/>
              <a:gd name="connsiteY3" fmla="*/ 800100 h 1104900"/>
              <a:gd name="connsiteX4" fmla="*/ 0 w 1689100"/>
              <a:gd name="connsiteY4" fmla="*/ 1104900 h 1104900"/>
              <a:gd name="connsiteX5" fmla="*/ 673100 w 1689100"/>
              <a:gd name="connsiteY5" fmla="*/ 1066800 h 1104900"/>
              <a:gd name="connsiteX6" fmla="*/ 1689100 w 1689100"/>
              <a:gd name="connsiteY6" fmla="*/ 922614 h 1104900"/>
              <a:gd name="connsiteX7" fmla="*/ 1346200 w 1689100"/>
              <a:gd name="connsiteY7" fmla="*/ 25400 h 1104900"/>
              <a:gd name="connsiteX0" fmla="*/ 1739900 w 1739900"/>
              <a:gd name="connsiteY0" fmla="*/ 606146 h 1104900"/>
              <a:gd name="connsiteX1" fmla="*/ 1079500 w 1739900"/>
              <a:gd name="connsiteY1" fmla="*/ 0 h 1104900"/>
              <a:gd name="connsiteX2" fmla="*/ 749300 w 1739900"/>
              <a:gd name="connsiteY2" fmla="*/ 762000 h 1104900"/>
              <a:gd name="connsiteX3" fmla="*/ 0 w 1739900"/>
              <a:gd name="connsiteY3" fmla="*/ 800100 h 1104900"/>
              <a:gd name="connsiteX4" fmla="*/ 0 w 1739900"/>
              <a:gd name="connsiteY4" fmla="*/ 1104900 h 1104900"/>
              <a:gd name="connsiteX5" fmla="*/ 673100 w 1739900"/>
              <a:gd name="connsiteY5" fmla="*/ 1066800 h 1104900"/>
              <a:gd name="connsiteX6" fmla="*/ 1689100 w 1739900"/>
              <a:gd name="connsiteY6" fmla="*/ 922614 h 1104900"/>
              <a:gd name="connsiteX7" fmla="*/ 1739900 w 1739900"/>
              <a:gd name="connsiteY7" fmla="*/ 606146 h 11049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739900 w 1739900"/>
              <a:gd name="connsiteY7" fmla="*/ 110846 h 6096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676400 w 1739900"/>
              <a:gd name="connsiteY7" fmla="*/ 419100 h 609600"/>
              <a:gd name="connsiteX8" fmla="*/ 1739900 w 1739900"/>
              <a:gd name="connsiteY8" fmla="*/ 110846 h 609600"/>
              <a:gd name="connsiteX0" fmla="*/ 1955800 w 1955800"/>
              <a:gd name="connsiteY0" fmla="*/ 110846 h 609600"/>
              <a:gd name="connsiteX1" fmla="*/ 1536700 w 1955800"/>
              <a:gd name="connsiteY1" fmla="*/ 0 h 609600"/>
              <a:gd name="connsiteX2" fmla="*/ 749300 w 1955800"/>
              <a:gd name="connsiteY2" fmla="*/ 266700 h 609600"/>
              <a:gd name="connsiteX3" fmla="*/ 0 w 1955800"/>
              <a:gd name="connsiteY3" fmla="*/ 304800 h 609600"/>
              <a:gd name="connsiteX4" fmla="*/ 0 w 1955800"/>
              <a:gd name="connsiteY4" fmla="*/ 609600 h 609600"/>
              <a:gd name="connsiteX5" fmla="*/ 673100 w 1955800"/>
              <a:gd name="connsiteY5" fmla="*/ 571500 h 609600"/>
              <a:gd name="connsiteX6" fmla="*/ 1689100 w 1955800"/>
              <a:gd name="connsiteY6" fmla="*/ 427314 h 609600"/>
              <a:gd name="connsiteX7" fmla="*/ 1676400 w 1955800"/>
              <a:gd name="connsiteY7" fmla="*/ 419100 h 609600"/>
              <a:gd name="connsiteX8" fmla="*/ 1955800 w 1955800"/>
              <a:gd name="connsiteY8" fmla="*/ 11084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5800" h="609600">
                <a:moveTo>
                  <a:pt x="1955800" y="110846"/>
                </a:moveTo>
                <a:lnTo>
                  <a:pt x="1536700" y="0"/>
                </a:lnTo>
                <a:lnTo>
                  <a:pt x="749300" y="266700"/>
                </a:lnTo>
                <a:lnTo>
                  <a:pt x="0" y="304800"/>
                </a:lnTo>
                <a:lnTo>
                  <a:pt x="0" y="609600"/>
                </a:lnTo>
                <a:lnTo>
                  <a:pt x="673100" y="571500"/>
                </a:lnTo>
                <a:lnTo>
                  <a:pt x="1689100" y="427314"/>
                </a:lnTo>
                <a:lnTo>
                  <a:pt x="1676400" y="419100"/>
                </a:lnTo>
                <a:lnTo>
                  <a:pt x="1955800" y="110846"/>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41519427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867641"/>
            <a:chOff x="5191046" y="2594254"/>
            <a:chExt cx="1021845" cy="186764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r>
                <a:rPr lang="en-US" dirty="0" smtClean="0"/>
                <a:t>G</a:t>
              </a:r>
              <a:endParaRPr lang="en-US" dirty="0"/>
            </a:p>
          </p:txBody>
        </p:sp>
        <p:sp>
          <p:nvSpPr>
            <p:cNvPr id="65" name="TextBox 64"/>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66" name="TextBox 65"/>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67" name="TextBox 66"/>
            <p:cNvSpPr txBox="1"/>
            <p:nvPr/>
          </p:nvSpPr>
          <p:spPr>
            <a:xfrm>
              <a:off x="5453429" y="4092563"/>
              <a:ext cx="312906" cy="369332"/>
            </a:xfrm>
            <a:prstGeom prst="rect">
              <a:avLst/>
            </a:prstGeom>
            <a:noFill/>
          </p:spPr>
          <p:txBody>
            <a:bodyPr wrap="none" rtlCol="0">
              <a:spAutoFit/>
            </a:bodyPr>
            <a:lstStyle/>
            <a:p>
              <a:r>
                <a:rPr lang="en-US" dirty="0" smtClean="0"/>
                <a:t>C</a:t>
              </a:r>
              <a:endParaRPr lang="en-US" dirty="0"/>
            </a:p>
          </p:txBody>
        </p:sp>
        <p:sp>
          <p:nvSpPr>
            <p:cNvPr id="69" name="TextBox 68"/>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71" name="TextBox 70"/>
            <p:cNvSpPr txBox="1"/>
            <p:nvPr/>
          </p:nvSpPr>
          <p:spPr>
            <a:xfrm>
              <a:off x="5950229" y="3238030"/>
              <a:ext cx="262662" cy="276999"/>
            </a:xfrm>
            <a:prstGeom prst="rect">
              <a:avLst/>
            </a:prstGeom>
            <a:noFill/>
          </p:spPr>
          <p:txBody>
            <a:bodyPr wrap="none" rtlCol="0">
              <a:spAutoFit/>
            </a:bodyPr>
            <a:lstStyle/>
            <a:p>
              <a:r>
                <a:rPr lang="en-US" sz="1200" dirty="0"/>
                <a:t>1</a:t>
              </a:r>
            </a:p>
          </p:txBody>
        </p:sp>
        <p:sp>
          <p:nvSpPr>
            <p:cNvPr id="73" name="TextBox 72"/>
            <p:cNvSpPr txBox="1"/>
            <p:nvPr/>
          </p:nvSpPr>
          <p:spPr>
            <a:xfrm>
              <a:off x="5928949" y="3802958"/>
              <a:ext cx="262662" cy="276999"/>
            </a:xfrm>
            <a:prstGeom prst="rect">
              <a:avLst/>
            </a:prstGeom>
            <a:noFill/>
          </p:spPr>
          <p:txBody>
            <a:bodyPr wrap="none" rtlCol="0">
              <a:spAutoFit/>
            </a:bodyPr>
            <a:lstStyle/>
            <a:p>
              <a:r>
                <a:rPr lang="en-US" sz="1200" dirty="0" smtClean="0"/>
                <a:t>0</a:t>
              </a:r>
              <a:endParaRPr lang="en-US" sz="1200" dirty="0"/>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sp>
          <p:nvSpPr>
            <p:cNvPr id="85" name="TextBox 84"/>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grpSp>
      <p:sp>
        <p:nvSpPr>
          <p:cNvPr id="24" name="Freeform 23"/>
          <p:cNvSpPr/>
          <p:nvPr/>
        </p:nvSpPr>
        <p:spPr>
          <a:xfrm>
            <a:off x="4406900" y="3352800"/>
            <a:ext cx="1955800" cy="800100"/>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689100"/>
              <a:gd name="connsiteY0" fmla="*/ 25400 h 1104900"/>
              <a:gd name="connsiteX1" fmla="*/ 1079500 w 1689100"/>
              <a:gd name="connsiteY1" fmla="*/ 0 h 1104900"/>
              <a:gd name="connsiteX2" fmla="*/ 749300 w 1689100"/>
              <a:gd name="connsiteY2" fmla="*/ 762000 h 1104900"/>
              <a:gd name="connsiteX3" fmla="*/ 0 w 1689100"/>
              <a:gd name="connsiteY3" fmla="*/ 800100 h 1104900"/>
              <a:gd name="connsiteX4" fmla="*/ 0 w 1689100"/>
              <a:gd name="connsiteY4" fmla="*/ 1104900 h 1104900"/>
              <a:gd name="connsiteX5" fmla="*/ 673100 w 1689100"/>
              <a:gd name="connsiteY5" fmla="*/ 1066800 h 1104900"/>
              <a:gd name="connsiteX6" fmla="*/ 1689100 w 1689100"/>
              <a:gd name="connsiteY6" fmla="*/ 922614 h 1104900"/>
              <a:gd name="connsiteX7" fmla="*/ 1346200 w 1689100"/>
              <a:gd name="connsiteY7" fmla="*/ 25400 h 1104900"/>
              <a:gd name="connsiteX0" fmla="*/ 1739900 w 1739900"/>
              <a:gd name="connsiteY0" fmla="*/ 606146 h 1104900"/>
              <a:gd name="connsiteX1" fmla="*/ 1079500 w 1739900"/>
              <a:gd name="connsiteY1" fmla="*/ 0 h 1104900"/>
              <a:gd name="connsiteX2" fmla="*/ 749300 w 1739900"/>
              <a:gd name="connsiteY2" fmla="*/ 762000 h 1104900"/>
              <a:gd name="connsiteX3" fmla="*/ 0 w 1739900"/>
              <a:gd name="connsiteY3" fmla="*/ 800100 h 1104900"/>
              <a:gd name="connsiteX4" fmla="*/ 0 w 1739900"/>
              <a:gd name="connsiteY4" fmla="*/ 1104900 h 1104900"/>
              <a:gd name="connsiteX5" fmla="*/ 673100 w 1739900"/>
              <a:gd name="connsiteY5" fmla="*/ 1066800 h 1104900"/>
              <a:gd name="connsiteX6" fmla="*/ 1689100 w 1739900"/>
              <a:gd name="connsiteY6" fmla="*/ 922614 h 1104900"/>
              <a:gd name="connsiteX7" fmla="*/ 1739900 w 1739900"/>
              <a:gd name="connsiteY7" fmla="*/ 606146 h 11049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739900 w 1739900"/>
              <a:gd name="connsiteY7" fmla="*/ 110846 h 609600"/>
              <a:gd name="connsiteX0" fmla="*/ 1739900 w 1739900"/>
              <a:gd name="connsiteY0" fmla="*/ 110846 h 609600"/>
              <a:gd name="connsiteX1" fmla="*/ 1536700 w 1739900"/>
              <a:gd name="connsiteY1" fmla="*/ 0 h 609600"/>
              <a:gd name="connsiteX2" fmla="*/ 749300 w 1739900"/>
              <a:gd name="connsiteY2" fmla="*/ 266700 h 609600"/>
              <a:gd name="connsiteX3" fmla="*/ 0 w 1739900"/>
              <a:gd name="connsiteY3" fmla="*/ 304800 h 609600"/>
              <a:gd name="connsiteX4" fmla="*/ 0 w 1739900"/>
              <a:gd name="connsiteY4" fmla="*/ 609600 h 609600"/>
              <a:gd name="connsiteX5" fmla="*/ 673100 w 1739900"/>
              <a:gd name="connsiteY5" fmla="*/ 571500 h 609600"/>
              <a:gd name="connsiteX6" fmla="*/ 1689100 w 1739900"/>
              <a:gd name="connsiteY6" fmla="*/ 427314 h 609600"/>
              <a:gd name="connsiteX7" fmla="*/ 1676400 w 1739900"/>
              <a:gd name="connsiteY7" fmla="*/ 419100 h 609600"/>
              <a:gd name="connsiteX8" fmla="*/ 1739900 w 1739900"/>
              <a:gd name="connsiteY8" fmla="*/ 110846 h 609600"/>
              <a:gd name="connsiteX0" fmla="*/ 1955800 w 1955800"/>
              <a:gd name="connsiteY0" fmla="*/ 110846 h 609600"/>
              <a:gd name="connsiteX1" fmla="*/ 1536700 w 1955800"/>
              <a:gd name="connsiteY1" fmla="*/ 0 h 609600"/>
              <a:gd name="connsiteX2" fmla="*/ 749300 w 1955800"/>
              <a:gd name="connsiteY2" fmla="*/ 266700 h 609600"/>
              <a:gd name="connsiteX3" fmla="*/ 0 w 1955800"/>
              <a:gd name="connsiteY3" fmla="*/ 304800 h 609600"/>
              <a:gd name="connsiteX4" fmla="*/ 0 w 1955800"/>
              <a:gd name="connsiteY4" fmla="*/ 609600 h 609600"/>
              <a:gd name="connsiteX5" fmla="*/ 673100 w 1955800"/>
              <a:gd name="connsiteY5" fmla="*/ 571500 h 609600"/>
              <a:gd name="connsiteX6" fmla="*/ 1689100 w 1955800"/>
              <a:gd name="connsiteY6" fmla="*/ 427314 h 609600"/>
              <a:gd name="connsiteX7" fmla="*/ 1676400 w 1955800"/>
              <a:gd name="connsiteY7" fmla="*/ 419100 h 609600"/>
              <a:gd name="connsiteX8" fmla="*/ 1955800 w 1955800"/>
              <a:gd name="connsiteY8" fmla="*/ 110846 h 609600"/>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689100 w 1955800"/>
              <a:gd name="connsiteY6" fmla="*/ 427314 h 980771"/>
              <a:gd name="connsiteX7" fmla="*/ 1676400 w 1955800"/>
              <a:gd name="connsiteY7" fmla="*/ 419100 h 980771"/>
              <a:gd name="connsiteX8" fmla="*/ 1863918 w 1955800"/>
              <a:gd name="connsiteY8" fmla="*/ 980771 h 980771"/>
              <a:gd name="connsiteX9" fmla="*/ 1955800 w 1955800"/>
              <a:gd name="connsiteY9" fmla="*/ 110846 h 980771"/>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689100 w 1955800"/>
              <a:gd name="connsiteY6" fmla="*/ 427314 h 980771"/>
              <a:gd name="connsiteX7" fmla="*/ 1676400 w 1955800"/>
              <a:gd name="connsiteY7" fmla="*/ 917271 h 980771"/>
              <a:gd name="connsiteX8" fmla="*/ 1863918 w 1955800"/>
              <a:gd name="connsiteY8" fmla="*/ 980771 h 980771"/>
              <a:gd name="connsiteX9" fmla="*/ 1955800 w 1955800"/>
              <a:gd name="connsiteY9" fmla="*/ 110846 h 980771"/>
              <a:gd name="connsiteX0" fmla="*/ 1955800 w 1955800"/>
              <a:gd name="connsiteY0" fmla="*/ 11084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190818 w 1955800"/>
              <a:gd name="connsiteY6" fmla="*/ 701952 h 980771"/>
              <a:gd name="connsiteX7" fmla="*/ 1676400 w 1955800"/>
              <a:gd name="connsiteY7" fmla="*/ 917271 h 980771"/>
              <a:gd name="connsiteX8" fmla="*/ 1863918 w 1955800"/>
              <a:gd name="connsiteY8" fmla="*/ 980771 h 980771"/>
              <a:gd name="connsiteX9" fmla="*/ 1955800 w 1955800"/>
              <a:gd name="connsiteY9" fmla="*/ 110846 h 980771"/>
              <a:gd name="connsiteX0" fmla="*/ 1955800 w 1955800"/>
              <a:gd name="connsiteY0" fmla="*/ 771716 h 980771"/>
              <a:gd name="connsiteX1" fmla="*/ 1536700 w 1955800"/>
              <a:gd name="connsiteY1" fmla="*/ 0 h 980771"/>
              <a:gd name="connsiteX2" fmla="*/ 749300 w 1955800"/>
              <a:gd name="connsiteY2" fmla="*/ 266700 h 980771"/>
              <a:gd name="connsiteX3" fmla="*/ 0 w 1955800"/>
              <a:gd name="connsiteY3" fmla="*/ 304800 h 980771"/>
              <a:gd name="connsiteX4" fmla="*/ 0 w 1955800"/>
              <a:gd name="connsiteY4" fmla="*/ 609600 h 980771"/>
              <a:gd name="connsiteX5" fmla="*/ 673100 w 1955800"/>
              <a:gd name="connsiteY5" fmla="*/ 571500 h 980771"/>
              <a:gd name="connsiteX6" fmla="*/ 1190818 w 1955800"/>
              <a:gd name="connsiteY6" fmla="*/ 701952 h 980771"/>
              <a:gd name="connsiteX7" fmla="*/ 1676400 w 1955800"/>
              <a:gd name="connsiteY7" fmla="*/ 917271 h 980771"/>
              <a:gd name="connsiteX8" fmla="*/ 1863918 w 1955800"/>
              <a:gd name="connsiteY8" fmla="*/ 980771 h 980771"/>
              <a:gd name="connsiteX9" fmla="*/ 1955800 w 1955800"/>
              <a:gd name="connsiteY9" fmla="*/ 771716 h 980771"/>
              <a:gd name="connsiteX0" fmla="*/ 1955800 w 1955800"/>
              <a:gd name="connsiteY0" fmla="*/ 771716 h 980771"/>
              <a:gd name="connsiteX1" fmla="*/ 1536700 w 1955800"/>
              <a:gd name="connsiteY1" fmla="*/ 0 h 980771"/>
              <a:gd name="connsiteX2" fmla="*/ 1536700 w 1955800"/>
              <a:gd name="connsiteY2" fmla="*/ 533400 h 980771"/>
              <a:gd name="connsiteX3" fmla="*/ 749300 w 1955800"/>
              <a:gd name="connsiteY3" fmla="*/ 266700 h 980771"/>
              <a:gd name="connsiteX4" fmla="*/ 0 w 1955800"/>
              <a:gd name="connsiteY4" fmla="*/ 304800 h 980771"/>
              <a:gd name="connsiteX5" fmla="*/ 0 w 1955800"/>
              <a:gd name="connsiteY5" fmla="*/ 609600 h 980771"/>
              <a:gd name="connsiteX6" fmla="*/ 673100 w 1955800"/>
              <a:gd name="connsiteY6" fmla="*/ 571500 h 980771"/>
              <a:gd name="connsiteX7" fmla="*/ 1190818 w 1955800"/>
              <a:gd name="connsiteY7" fmla="*/ 701952 h 980771"/>
              <a:gd name="connsiteX8" fmla="*/ 1676400 w 1955800"/>
              <a:gd name="connsiteY8" fmla="*/ 917271 h 980771"/>
              <a:gd name="connsiteX9" fmla="*/ 1863918 w 1955800"/>
              <a:gd name="connsiteY9" fmla="*/ 980771 h 980771"/>
              <a:gd name="connsiteX10" fmla="*/ 1955800 w 1955800"/>
              <a:gd name="connsiteY10" fmla="*/ 771716 h 980771"/>
              <a:gd name="connsiteX0" fmla="*/ 1955800 w 1955800"/>
              <a:gd name="connsiteY0" fmla="*/ 505016 h 714071"/>
              <a:gd name="connsiteX1" fmla="*/ 1930400 w 1955800"/>
              <a:gd name="connsiteY1" fmla="*/ 445881 h 714071"/>
              <a:gd name="connsiteX2" fmla="*/ 1536700 w 1955800"/>
              <a:gd name="connsiteY2" fmla="*/ 266700 h 714071"/>
              <a:gd name="connsiteX3" fmla="*/ 749300 w 1955800"/>
              <a:gd name="connsiteY3" fmla="*/ 0 h 714071"/>
              <a:gd name="connsiteX4" fmla="*/ 0 w 1955800"/>
              <a:gd name="connsiteY4" fmla="*/ 38100 h 714071"/>
              <a:gd name="connsiteX5" fmla="*/ 0 w 1955800"/>
              <a:gd name="connsiteY5" fmla="*/ 342900 h 714071"/>
              <a:gd name="connsiteX6" fmla="*/ 673100 w 1955800"/>
              <a:gd name="connsiteY6" fmla="*/ 304800 h 714071"/>
              <a:gd name="connsiteX7" fmla="*/ 1190818 w 1955800"/>
              <a:gd name="connsiteY7" fmla="*/ 435252 h 714071"/>
              <a:gd name="connsiteX8" fmla="*/ 1676400 w 1955800"/>
              <a:gd name="connsiteY8" fmla="*/ 650571 h 714071"/>
              <a:gd name="connsiteX9" fmla="*/ 1863918 w 1955800"/>
              <a:gd name="connsiteY9" fmla="*/ 714071 h 714071"/>
              <a:gd name="connsiteX10" fmla="*/ 1955800 w 1955800"/>
              <a:gd name="connsiteY10" fmla="*/ 505016 h 714071"/>
              <a:gd name="connsiteX0" fmla="*/ 1955800 w 1955800"/>
              <a:gd name="connsiteY0" fmla="*/ 505016 h 714071"/>
              <a:gd name="connsiteX1" fmla="*/ 1930400 w 1955800"/>
              <a:gd name="connsiteY1" fmla="*/ 445881 h 714071"/>
              <a:gd name="connsiteX2" fmla="*/ 1536700 w 1955800"/>
              <a:gd name="connsiteY2" fmla="*/ 266700 h 714071"/>
              <a:gd name="connsiteX3" fmla="*/ 749300 w 1955800"/>
              <a:gd name="connsiteY3" fmla="*/ 0 h 714071"/>
              <a:gd name="connsiteX4" fmla="*/ 0 w 1955800"/>
              <a:gd name="connsiteY4" fmla="*/ 38100 h 714071"/>
              <a:gd name="connsiteX5" fmla="*/ 0 w 1955800"/>
              <a:gd name="connsiteY5" fmla="*/ 342900 h 714071"/>
              <a:gd name="connsiteX6" fmla="*/ 673100 w 1955800"/>
              <a:gd name="connsiteY6" fmla="*/ 304800 h 714071"/>
              <a:gd name="connsiteX7" fmla="*/ 1190818 w 1955800"/>
              <a:gd name="connsiteY7" fmla="*/ 435252 h 714071"/>
              <a:gd name="connsiteX8" fmla="*/ 1406718 w 1955800"/>
              <a:gd name="connsiteY8" fmla="*/ 650571 h 714071"/>
              <a:gd name="connsiteX9" fmla="*/ 1863918 w 1955800"/>
              <a:gd name="connsiteY9" fmla="*/ 714071 h 714071"/>
              <a:gd name="connsiteX10" fmla="*/ 1955800 w 1955800"/>
              <a:gd name="connsiteY10"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863918 w 2235200"/>
              <a:gd name="connsiteY9" fmla="*/ 714071 h 714071"/>
              <a:gd name="connsiteX10" fmla="*/ 2235200 w 2235200"/>
              <a:gd name="connsiteY10" fmla="*/ 698500 h 714071"/>
              <a:gd name="connsiteX11" fmla="*/ 1955800 w 2235200"/>
              <a:gd name="connsiteY11"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607327 w 2235200"/>
              <a:gd name="connsiteY9" fmla="*/ 714071 h 714071"/>
              <a:gd name="connsiteX10" fmla="*/ 2235200 w 2235200"/>
              <a:gd name="connsiteY10" fmla="*/ 698500 h 714071"/>
              <a:gd name="connsiteX11" fmla="*/ 1955800 w 2235200"/>
              <a:gd name="connsiteY11" fmla="*/ 505016 h 714071"/>
              <a:gd name="connsiteX0" fmla="*/ 1955800 w 2235200"/>
              <a:gd name="connsiteY0" fmla="*/ 505016 h 714071"/>
              <a:gd name="connsiteX1" fmla="*/ 1930400 w 2235200"/>
              <a:gd name="connsiteY1" fmla="*/ 445881 h 714071"/>
              <a:gd name="connsiteX2" fmla="*/ 1536700 w 2235200"/>
              <a:gd name="connsiteY2" fmla="*/ 266700 h 714071"/>
              <a:gd name="connsiteX3" fmla="*/ 749300 w 2235200"/>
              <a:gd name="connsiteY3" fmla="*/ 0 h 714071"/>
              <a:gd name="connsiteX4" fmla="*/ 0 w 2235200"/>
              <a:gd name="connsiteY4" fmla="*/ 38100 h 714071"/>
              <a:gd name="connsiteX5" fmla="*/ 0 w 2235200"/>
              <a:gd name="connsiteY5" fmla="*/ 342900 h 714071"/>
              <a:gd name="connsiteX6" fmla="*/ 673100 w 2235200"/>
              <a:gd name="connsiteY6" fmla="*/ 304800 h 714071"/>
              <a:gd name="connsiteX7" fmla="*/ 1190818 w 2235200"/>
              <a:gd name="connsiteY7" fmla="*/ 435252 h 714071"/>
              <a:gd name="connsiteX8" fmla="*/ 1406718 w 2235200"/>
              <a:gd name="connsiteY8" fmla="*/ 650571 h 714071"/>
              <a:gd name="connsiteX9" fmla="*/ 1607327 w 2235200"/>
              <a:gd name="connsiteY9" fmla="*/ 714071 h 714071"/>
              <a:gd name="connsiteX10" fmla="*/ 2235200 w 2235200"/>
              <a:gd name="connsiteY10" fmla="*/ 698500 h 714071"/>
              <a:gd name="connsiteX11" fmla="*/ 1790700 w 2235200"/>
              <a:gd name="connsiteY11" fmla="*/ 698500 h 714071"/>
              <a:gd name="connsiteX12" fmla="*/ 1955800 w 2235200"/>
              <a:gd name="connsiteY12" fmla="*/ 505016 h 714071"/>
              <a:gd name="connsiteX0" fmla="*/ 1790700 w 2326640"/>
              <a:gd name="connsiteY0" fmla="*/ 698500 h 789940"/>
              <a:gd name="connsiteX1" fmla="*/ 1955800 w 2326640"/>
              <a:gd name="connsiteY1" fmla="*/ 505016 h 789940"/>
              <a:gd name="connsiteX2" fmla="*/ 1930400 w 2326640"/>
              <a:gd name="connsiteY2" fmla="*/ 445881 h 789940"/>
              <a:gd name="connsiteX3" fmla="*/ 1536700 w 2326640"/>
              <a:gd name="connsiteY3" fmla="*/ 266700 h 789940"/>
              <a:gd name="connsiteX4" fmla="*/ 749300 w 2326640"/>
              <a:gd name="connsiteY4" fmla="*/ 0 h 789940"/>
              <a:gd name="connsiteX5" fmla="*/ 0 w 2326640"/>
              <a:gd name="connsiteY5" fmla="*/ 38100 h 789940"/>
              <a:gd name="connsiteX6" fmla="*/ 0 w 2326640"/>
              <a:gd name="connsiteY6" fmla="*/ 342900 h 789940"/>
              <a:gd name="connsiteX7" fmla="*/ 673100 w 2326640"/>
              <a:gd name="connsiteY7" fmla="*/ 304800 h 789940"/>
              <a:gd name="connsiteX8" fmla="*/ 1190818 w 2326640"/>
              <a:gd name="connsiteY8" fmla="*/ 435252 h 789940"/>
              <a:gd name="connsiteX9" fmla="*/ 1406718 w 2326640"/>
              <a:gd name="connsiteY9" fmla="*/ 650571 h 789940"/>
              <a:gd name="connsiteX10" fmla="*/ 1607327 w 2326640"/>
              <a:gd name="connsiteY10" fmla="*/ 714071 h 789940"/>
              <a:gd name="connsiteX11" fmla="*/ 2326640 w 2326640"/>
              <a:gd name="connsiteY11" fmla="*/ 789940 h 789940"/>
              <a:gd name="connsiteX0" fmla="*/ 1790700 w 1955800"/>
              <a:gd name="connsiteY0" fmla="*/ 698500 h 714071"/>
              <a:gd name="connsiteX1" fmla="*/ 1955800 w 1955800"/>
              <a:gd name="connsiteY1" fmla="*/ 505016 h 714071"/>
              <a:gd name="connsiteX2" fmla="*/ 1930400 w 1955800"/>
              <a:gd name="connsiteY2" fmla="*/ 445881 h 714071"/>
              <a:gd name="connsiteX3" fmla="*/ 1536700 w 1955800"/>
              <a:gd name="connsiteY3" fmla="*/ 266700 h 714071"/>
              <a:gd name="connsiteX4" fmla="*/ 749300 w 1955800"/>
              <a:gd name="connsiteY4" fmla="*/ 0 h 714071"/>
              <a:gd name="connsiteX5" fmla="*/ 0 w 1955800"/>
              <a:gd name="connsiteY5" fmla="*/ 38100 h 714071"/>
              <a:gd name="connsiteX6" fmla="*/ 0 w 1955800"/>
              <a:gd name="connsiteY6" fmla="*/ 342900 h 714071"/>
              <a:gd name="connsiteX7" fmla="*/ 673100 w 1955800"/>
              <a:gd name="connsiteY7" fmla="*/ 304800 h 714071"/>
              <a:gd name="connsiteX8" fmla="*/ 1190818 w 1955800"/>
              <a:gd name="connsiteY8" fmla="*/ 435252 h 714071"/>
              <a:gd name="connsiteX9" fmla="*/ 1406718 w 1955800"/>
              <a:gd name="connsiteY9" fmla="*/ 650571 h 714071"/>
              <a:gd name="connsiteX10" fmla="*/ 1607327 w 1955800"/>
              <a:gd name="connsiteY10" fmla="*/ 714071 h 714071"/>
              <a:gd name="connsiteX0" fmla="*/ 1790700 w 1955800"/>
              <a:gd name="connsiteY0" fmla="*/ 698500 h 988709"/>
              <a:gd name="connsiteX1" fmla="*/ 1955800 w 1955800"/>
              <a:gd name="connsiteY1" fmla="*/ 505016 h 988709"/>
              <a:gd name="connsiteX2" fmla="*/ 1930400 w 1955800"/>
              <a:gd name="connsiteY2" fmla="*/ 445881 h 988709"/>
              <a:gd name="connsiteX3" fmla="*/ 1536700 w 1955800"/>
              <a:gd name="connsiteY3" fmla="*/ 266700 h 988709"/>
              <a:gd name="connsiteX4" fmla="*/ 749300 w 1955800"/>
              <a:gd name="connsiteY4" fmla="*/ 0 h 988709"/>
              <a:gd name="connsiteX5" fmla="*/ 0 w 1955800"/>
              <a:gd name="connsiteY5" fmla="*/ 38100 h 988709"/>
              <a:gd name="connsiteX6" fmla="*/ 0 w 1955800"/>
              <a:gd name="connsiteY6" fmla="*/ 342900 h 988709"/>
              <a:gd name="connsiteX7" fmla="*/ 673100 w 1955800"/>
              <a:gd name="connsiteY7" fmla="*/ 304800 h 988709"/>
              <a:gd name="connsiteX8" fmla="*/ 1190818 w 1955800"/>
              <a:gd name="connsiteY8" fmla="*/ 435252 h 988709"/>
              <a:gd name="connsiteX9" fmla="*/ 1406718 w 1955800"/>
              <a:gd name="connsiteY9" fmla="*/ 650571 h 988709"/>
              <a:gd name="connsiteX10" fmla="*/ 1607327 w 1955800"/>
              <a:gd name="connsiteY10" fmla="*/ 988709 h 988709"/>
              <a:gd name="connsiteX0" fmla="*/ 1790700 w 2012589"/>
              <a:gd name="connsiteY0" fmla="*/ 698500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0" fmla="*/ 1790700 w 2012589"/>
              <a:gd name="connsiteY0" fmla="*/ 698500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12" fmla="*/ 1790700 w 2012589"/>
              <a:gd name="connsiteY12" fmla="*/ 698500 h 988709"/>
              <a:gd name="connsiteX0" fmla="*/ 1607327 w 2012589"/>
              <a:gd name="connsiteY0" fmla="*/ 988709 h 988709"/>
              <a:gd name="connsiteX1" fmla="*/ 2012589 w 2012589"/>
              <a:gd name="connsiteY1" fmla="*/ 960438 h 988709"/>
              <a:gd name="connsiteX2" fmla="*/ 1955800 w 2012589"/>
              <a:gd name="connsiteY2" fmla="*/ 505016 h 988709"/>
              <a:gd name="connsiteX3" fmla="*/ 1930400 w 2012589"/>
              <a:gd name="connsiteY3" fmla="*/ 445881 h 988709"/>
              <a:gd name="connsiteX4" fmla="*/ 1536700 w 2012589"/>
              <a:gd name="connsiteY4" fmla="*/ 266700 h 988709"/>
              <a:gd name="connsiteX5" fmla="*/ 749300 w 2012589"/>
              <a:gd name="connsiteY5" fmla="*/ 0 h 988709"/>
              <a:gd name="connsiteX6" fmla="*/ 0 w 2012589"/>
              <a:gd name="connsiteY6" fmla="*/ 38100 h 988709"/>
              <a:gd name="connsiteX7" fmla="*/ 0 w 2012589"/>
              <a:gd name="connsiteY7" fmla="*/ 342900 h 988709"/>
              <a:gd name="connsiteX8" fmla="*/ 673100 w 2012589"/>
              <a:gd name="connsiteY8" fmla="*/ 304800 h 988709"/>
              <a:gd name="connsiteX9" fmla="*/ 1190818 w 2012589"/>
              <a:gd name="connsiteY9" fmla="*/ 435252 h 988709"/>
              <a:gd name="connsiteX10" fmla="*/ 1406718 w 2012589"/>
              <a:gd name="connsiteY10" fmla="*/ 650571 h 988709"/>
              <a:gd name="connsiteX11" fmla="*/ 1607327 w 2012589"/>
              <a:gd name="connsiteY11" fmla="*/ 988709 h 988709"/>
              <a:gd name="connsiteX0" fmla="*/ 1406718 w 2012589"/>
              <a:gd name="connsiteY0" fmla="*/ 650571 h 960438"/>
              <a:gd name="connsiteX1" fmla="*/ 2012589 w 2012589"/>
              <a:gd name="connsiteY1" fmla="*/ 960438 h 960438"/>
              <a:gd name="connsiteX2" fmla="*/ 1955800 w 2012589"/>
              <a:gd name="connsiteY2" fmla="*/ 505016 h 960438"/>
              <a:gd name="connsiteX3" fmla="*/ 1930400 w 2012589"/>
              <a:gd name="connsiteY3" fmla="*/ 445881 h 960438"/>
              <a:gd name="connsiteX4" fmla="*/ 1536700 w 2012589"/>
              <a:gd name="connsiteY4" fmla="*/ 266700 h 960438"/>
              <a:gd name="connsiteX5" fmla="*/ 749300 w 2012589"/>
              <a:gd name="connsiteY5" fmla="*/ 0 h 960438"/>
              <a:gd name="connsiteX6" fmla="*/ 0 w 2012589"/>
              <a:gd name="connsiteY6" fmla="*/ 38100 h 960438"/>
              <a:gd name="connsiteX7" fmla="*/ 0 w 2012589"/>
              <a:gd name="connsiteY7" fmla="*/ 342900 h 960438"/>
              <a:gd name="connsiteX8" fmla="*/ 673100 w 2012589"/>
              <a:gd name="connsiteY8" fmla="*/ 304800 h 960438"/>
              <a:gd name="connsiteX9" fmla="*/ 1190818 w 2012589"/>
              <a:gd name="connsiteY9" fmla="*/ 435252 h 960438"/>
              <a:gd name="connsiteX10" fmla="*/ 1406718 w 2012589"/>
              <a:gd name="connsiteY10" fmla="*/ 650571 h 960438"/>
              <a:gd name="connsiteX0" fmla="*/ 1406718 w 1955800"/>
              <a:gd name="connsiteY0" fmla="*/ 650571 h 800100"/>
              <a:gd name="connsiteX1" fmla="*/ 1828800 w 1955800"/>
              <a:gd name="connsiteY1" fmla="*/ 800100 h 800100"/>
              <a:gd name="connsiteX2" fmla="*/ 1955800 w 1955800"/>
              <a:gd name="connsiteY2" fmla="*/ 505016 h 800100"/>
              <a:gd name="connsiteX3" fmla="*/ 1930400 w 1955800"/>
              <a:gd name="connsiteY3" fmla="*/ 445881 h 800100"/>
              <a:gd name="connsiteX4" fmla="*/ 1536700 w 1955800"/>
              <a:gd name="connsiteY4" fmla="*/ 266700 h 800100"/>
              <a:gd name="connsiteX5" fmla="*/ 749300 w 1955800"/>
              <a:gd name="connsiteY5" fmla="*/ 0 h 800100"/>
              <a:gd name="connsiteX6" fmla="*/ 0 w 1955800"/>
              <a:gd name="connsiteY6" fmla="*/ 38100 h 800100"/>
              <a:gd name="connsiteX7" fmla="*/ 0 w 1955800"/>
              <a:gd name="connsiteY7" fmla="*/ 342900 h 800100"/>
              <a:gd name="connsiteX8" fmla="*/ 673100 w 1955800"/>
              <a:gd name="connsiteY8" fmla="*/ 304800 h 800100"/>
              <a:gd name="connsiteX9" fmla="*/ 1190818 w 1955800"/>
              <a:gd name="connsiteY9" fmla="*/ 435252 h 800100"/>
              <a:gd name="connsiteX10" fmla="*/ 1406718 w 1955800"/>
              <a:gd name="connsiteY10" fmla="*/ 650571 h 800100"/>
              <a:gd name="connsiteX0" fmla="*/ 1406718 w 1955800"/>
              <a:gd name="connsiteY0" fmla="*/ 650571 h 800100"/>
              <a:gd name="connsiteX1" fmla="*/ 1828800 w 1955800"/>
              <a:gd name="connsiteY1" fmla="*/ 800100 h 800100"/>
              <a:gd name="connsiteX2" fmla="*/ 1955800 w 1955800"/>
              <a:gd name="connsiteY2" fmla="*/ 505016 h 800100"/>
              <a:gd name="connsiteX3" fmla="*/ 1930400 w 1955800"/>
              <a:gd name="connsiteY3" fmla="*/ 445881 h 800100"/>
              <a:gd name="connsiteX4" fmla="*/ 1536700 w 1955800"/>
              <a:gd name="connsiteY4" fmla="*/ 266700 h 800100"/>
              <a:gd name="connsiteX5" fmla="*/ 749300 w 1955800"/>
              <a:gd name="connsiteY5" fmla="*/ 0 h 800100"/>
              <a:gd name="connsiteX6" fmla="*/ 0 w 1955800"/>
              <a:gd name="connsiteY6" fmla="*/ 38100 h 800100"/>
              <a:gd name="connsiteX7" fmla="*/ 0 w 1955800"/>
              <a:gd name="connsiteY7" fmla="*/ 342900 h 800100"/>
              <a:gd name="connsiteX8" fmla="*/ 673100 w 1955800"/>
              <a:gd name="connsiteY8" fmla="*/ 304800 h 800100"/>
              <a:gd name="connsiteX9" fmla="*/ 1190818 w 1955800"/>
              <a:gd name="connsiteY9" fmla="*/ 435252 h 800100"/>
              <a:gd name="connsiteX10" fmla="*/ 1406718 w 1955800"/>
              <a:gd name="connsiteY10" fmla="*/ 6505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5800" h="800100">
                <a:moveTo>
                  <a:pt x="1406718" y="650571"/>
                </a:moveTo>
                <a:lnTo>
                  <a:pt x="1828800" y="800100"/>
                </a:lnTo>
                <a:lnTo>
                  <a:pt x="1955800" y="505016"/>
                </a:lnTo>
                <a:lnTo>
                  <a:pt x="1930400" y="445881"/>
                </a:lnTo>
                <a:lnTo>
                  <a:pt x="1536700" y="266700"/>
                </a:lnTo>
                <a:lnTo>
                  <a:pt x="749300" y="0"/>
                </a:lnTo>
                <a:lnTo>
                  <a:pt x="0" y="38100"/>
                </a:lnTo>
                <a:lnTo>
                  <a:pt x="0" y="342900"/>
                </a:lnTo>
                <a:lnTo>
                  <a:pt x="673100" y="304800"/>
                </a:lnTo>
                <a:lnTo>
                  <a:pt x="1190818" y="435252"/>
                </a:lnTo>
                <a:lnTo>
                  <a:pt x="1406718" y="650571"/>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11978689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Inchworm Algorithm</a:t>
            </a:r>
            <a:endParaRPr lang="en-US" dirty="0"/>
          </a:p>
        </p:txBody>
      </p:sp>
      <p:grpSp>
        <p:nvGrpSpPr>
          <p:cNvPr id="3" name="Group 85"/>
          <p:cNvGrpSpPr/>
          <p:nvPr/>
        </p:nvGrpSpPr>
        <p:grpSpPr>
          <a:xfrm>
            <a:off x="5191046" y="2594254"/>
            <a:ext cx="1021845" cy="1942071"/>
            <a:chOff x="5191046" y="2594254"/>
            <a:chExt cx="1021845" cy="1942071"/>
          </a:xfrm>
        </p:grpSpPr>
        <p:cxnSp>
          <p:nvCxnSpPr>
            <p:cNvPr id="57" name="Straight Connector 56"/>
            <p:cNvCxnSpPr>
              <a:stCxn id="56"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457756" y="2594254"/>
              <a:ext cx="330289" cy="369332"/>
            </a:xfrm>
            <a:prstGeom prst="rect">
              <a:avLst/>
            </a:prstGeom>
            <a:noFill/>
          </p:spPr>
          <p:txBody>
            <a:bodyPr wrap="none" rtlCol="0">
              <a:spAutoFit/>
            </a:bodyPr>
            <a:lstStyle/>
            <a:p>
              <a:r>
                <a:rPr lang="en-US" dirty="0" smtClean="0"/>
                <a:t>G</a:t>
              </a:r>
              <a:endParaRPr lang="en-US" dirty="0"/>
            </a:p>
          </p:txBody>
        </p:sp>
        <p:sp>
          <p:nvSpPr>
            <p:cNvPr id="65" name="TextBox 64"/>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66" name="TextBox 65"/>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67" name="TextBox 66"/>
            <p:cNvSpPr txBox="1"/>
            <p:nvPr/>
          </p:nvSpPr>
          <p:spPr>
            <a:xfrm>
              <a:off x="5453429" y="4092563"/>
              <a:ext cx="312906" cy="369332"/>
            </a:xfrm>
            <a:prstGeom prst="rect">
              <a:avLst/>
            </a:prstGeom>
            <a:noFill/>
          </p:spPr>
          <p:txBody>
            <a:bodyPr wrap="none" rtlCol="0">
              <a:spAutoFit/>
            </a:bodyPr>
            <a:lstStyle/>
            <a:p>
              <a:r>
                <a:rPr lang="en-US" dirty="0" smtClean="0"/>
                <a:t>C</a:t>
              </a:r>
              <a:endParaRPr lang="en-US" dirty="0"/>
            </a:p>
          </p:txBody>
        </p:sp>
        <p:sp>
          <p:nvSpPr>
            <p:cNvPr id="69" name="TextBox 68"/>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71" name="TextBox 70"/>
            <p:cNvSpPr txBox="1"/>
            <p:nvPr/>
          </p:nvSpPr>
          <p:spPr>
            <a:xfrm>
              <a:off x="5950229" y="3238030"/>
              <a:ext cx="262662" cy="276999"/>
            </a:xfrm>
            <a:prstGeom prst="rect">
              <a:avLst/>
            </a:prstGeom>
            <a:noFill/>
          </p:spPr>
          <p:txBody>
            <a:bodyPr wrap="none" rtlCol="0">
              <a:spAutoFit/>
            </a:bodyPr>
            <a:lstStyle/>
            <a:p>
              <a:r>
                <a:rPr lang="en-US" sz="1200" dirty="0"/>
                <a:t>1</a:t>
              </a:r>
            </a:p>
          </p:txBody>
        </p:sp>
        <p:sp>
          <p:nvSpPr>
            <p:cNvPr id="73" name="TextBox 72"/>
            <p:cNvSpPr txBox="1"/>
            <p:nvPr/>
          </p:nvSpPr>
          <p:spPr>
            <a:xfrm>
              <a:off x="5928949" y="3802958"/>
              <a:ext cx="262662" cy="276999"/>
            </a:xfrm>
            <a:prstGeom prst="rect">
              <a:avLst/>
            </a:prstGeom>
            <a:noFill/>
          </p:spPr>
          <p:txBody>
            <a:bodyPr wrap="none" rtlCol="0">
              <a:spAutoFit/>
            </a:bodyPr>
            <a:lstStyle/>
            <a:p>
              <a:r>
                <a:rPr lang="en-US" sz="1200" dirty="0" smtClean="0"/>
                <a:t>0</a:t>
              </a:r>
              <a:endParaRPr lang="en-US" sz="1200" dirty="0"/>
            </a:p>
          </p:txBody>
        </p:sp>
        <p:sp>
          <p:nvSpPr>
            <p:cNvPr id="82" name="TextBox 81"/>
            <p:cNvSpPr txBox="1"/>
            <p:nvPr/>
          </p:nvSpPr>
          <p:spPr>
            <a:xfrm>
              <a:off x="5582019" y="4259326"/>
              <a:ext cx="262662" cy="276999"/>
            </a:xfrm>
            <a:prstGeom prst="rect">
              <a:avLst/>
            </a:prstGeom>
            <a:noFill/>
          </p:spPr>
          <p:txBody>
            <a:bodyPr wrap="none" rtlCol="0">
              <a:spAutoFit/>
            </a:bodyPr>
            <a:lstStyle/>
            <a:p>
              <a:r>
                <a:rPr lang="en-US" sz="1200" dirty="0" smtClean="0"/>
                <a:t>4</a:t>
              </a:r>
              <a:endParaRPr lang="en-US" sz="1200" dirty="0"/>
            </a:p>
          </p:txBody>
        </p:sp>
      </p:grpSp>
      <p:grpSp>
        <p:nvGrpSpPr>
          <p:cNvPr id="4" name="Group 86"/>
          <p:cNvGrpSpPr/>
          <p:nvPr/>
        </p:nvGrpSpPr>
        <p:grpSpPr>
          <a:xfrm>
            <a:off x="4146619" y="3354508"/>
            <a:ext cx="1122276" cy="510957"/>
            <a:chOff x="4146619" y="3354508"/>
            <a:chExt cx="1122276" cy="510957"/>
          </a:xfrm>
        </p:grpSpPr>
        <p:sp>
          <p:nvSpPr>
            <p:cNvPr id="56" name="TextBox 55"/>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sp>
          <p:nvSpPr>
            <p:cNvPr id="85" name="TextBox 84"/>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grpSp>
      <p:sp>
        <p:nvSpPr>
          <p:cNvPr id="25" name="Freeform 24"/>
          <p:cNvSpPr/>
          <p:nvPr/>
        </p:nvSpPr>
        <p:spPr>
          <a:xfrm>
            <a:off x="4406900" y="3352800"/>
            <a:ext cx="1511300" cy="1359932"/>
          </a:xfrm>
          <a:custGeom>
            <a:avLst/>
            <a:gdLst>
              <a:gd name="connsiteX0" fmla="*/ 1346200 w 1485900"/>
              <a:gd name="connsiteY0" fmla="*/ 25400 h 1104900"/>
              <a:gd name="connsiteX1" fmla="*/ 1079500 w 1485900"/>
              <a:gd name="connsiteY1" fmla="*/ 0 h 1104900"/>
              <a:gd name="connsiteX2" fmla="*/ 749300 w 1485900"/>
              <a:gd name="connsiteY2" fmla="*/ 762000 h 1104900"/>
              <a:gd name="connsiteX3" fmla="*/ 0 w 1485900"/>
              <a:gd name="connsiteY3" fmla="*/ 800100 h 1104900"/>
              <a:gd name="connsiteX4" fmla="*/ 0 w 1485900"/>
              <a:gd name="connsiteY4" fmla="*/ 1104900 h 1104900"/>
              <a:gd name="connsiteX5" fmla="*/ 673100 w 1485900"/>
              <a:gd name="connsiteY5" fmla="*/ 1066800 h 1104900"/>
              <a:gd name="connsiteX6" fmla="*/ 1485900 w 1485900"/>
              <a:gd name="connsiteY6" fmla="*/ 330200 h 1104900"/>
              <a:gd name="connsiteX7" fmla="*/ 1346200 w 1485900"/>
              <a:gd name="connsiteY7" fmla="*/ 25400 h 1104900"/>
              <a:gd name="connsiteX0" fmla="*/ 1346200 w 1346200"/>
              <a:gd name="connsiteY0" fmla="*/ 25400 h 2121932"/>
              <a:gd name="connsiteX1" fmla="*/ 1079500 w 1346200"/>
              <a:gd name="connsiteY1" fmla="*/ 0 h 2121932"/>
              <a:gd name="connsiteX2" fmla="*/ 749300 w 1346200"/>
              <a:gd name="connsiteY2" fmla="*/ 762000 h 2121932"/>
              <a:gd name="connsiteX3" fmla="*/ 0 w 1346200"/>
              <a:gd name="connsiteY3" fmla="*/ 800100 h 2121932"/>
              <a:gd name="connsiteX4" fmla="*/ 0 w 1346200"/>
              <a:gd name="connsiteY4" fmla="*/ 1104900 h 2121932"/>
              <a:gd name="connsiteX5" fmla="*/ 673100 w 1346200"/>
              <a:gd name="connsiteY5" fmla="*/ 1066800 h 2121932"/>
              <a:gd name="connsiteX6" fmla="*/ 1168400 w 1346200"/>
              <a:gd name="connsiteY6" fmla="*/ 2121932 h 2121932"/>
              <a:gd name="connsiteX7" fmla="*/ 1346200 w 1346200"/>
              <a:gd name="connsiteY7" fmla="*/ 25400 h 2121932"/>
              <a:gd name="connsiteX0" fmla="*/ 1511300 w 1511300"/>
              <a:gd name="connsiteY0" fmla="*/ 2041246 h 2121932"/>
              <a:gd name="connsiteX1" fmla="*/ 1079500 w 1511300"/>
              <a:gd name="connsiteY1" fmla="*/ 0 h 2121932"/>
              <a:gd name="connsiteX2" fmla="*/ 749300 w 1511300"/>
              <a:gd name="connsiteY2" fmla="*/ 762000 h 2121932"/>
              <a:gd name="connsiteX3" fmla="*/ 0 w 1511300"/>
              <a:gd name="connsiteY3" fmla="*/ 800100 h 2121932"/>
              <a:gd name="connsiteX4" fmla="*/ 0 w 1511300"/>
              <a:gd name="connsiteY4" fmla="*/ 1104900 h 2121932"/>
              <a:gd name="connsiteX5" fmla="*/ 673100 w 1511300"/>
              <a:gd name="connsiteY5" fmla="*/ 1066800 h 2121932"/>
              <a:gd name="connsiteX6" fmla="*/ 1168400 w 1511300"/>
              <a:gd name="connsiteY6" fmla="*/ 2121932 h 2121932"/>
              <a:gd name="connsiteX7" fmla="*/ 1511300 w 1511300"/>
              <a:gd name="connsiteY7" fmla="*/ 2041246 h 2121932"/>
              <a:gd name="connsiteX0" fmla="*/ 1511300 w 1511300"/>
              <a:gd name="connsiteY0" fmla="*/ 1279246 h 1359932"/>
              <a:gd name="connsiteX1" fmla="*/ 1473200 w 1511300"/>
              <a:gd name="connsiteY1" fmla="*/ 812800 h 1359932"/>
              <a:gd name="connsiteX2" fmla="*/ 749300 w 1511300"/>
              <a:gd name="connsiteY2" fmla="*/ 0 h 1359932"/>
              <a:gd name="connsiteX3" fmla="*/ 0 w 1511300"/>
              <a:gd name="connsiteY3" fmla="*/ 38100 h 1359932"/>
              <a:gd name="connsiteX4" fmla="*/ 0 w 1511300"/>
              <a:gd name="connsiteY4" fmla="*/ 342900 h 1359932"/>
              <a:gd name="connsiteX5" fmla="*/ 673100 w 1511300"/>
              <a:gd name="connsiteY5" fmla="*/ 304800 h 1359932"/>
              <a:gd name="connsiteX6" fmla="*/ 1168400 w 1511300"/>
              <a:gd name="connsiteY6" fmla="*/ 1359932 h 1359932"/>
              <a:gd name="connsiteX7" fmla="*/ 1511300 w 1511300"/>
              <a:gd name="connsiteY7" fmla="*/ 1279246 h 135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1300" h="1359932">
                <a:moveTo>
                  <a:pt x="1511300" y="1279246"/>
                </a:moveTo>
                <a:lnTo>
                  <a:pt x="1473200" y="812800"/>
                </a:lnTo>
                <a:lnTo>
                  <a:pt x="749300" y="0"/>
                </a:lnTo>
                <a:lnTo>
                  <a:pt x="0" y="38100"/>
                </a:lnTo>
                <a:lnTo>
                  <a:pt x="0" y="342900"/>
                </a:lnTo>
                <a:lnTo>
                  <a:pt x="673100" y="304800"/>
                </a:lnTo>
                <a:lnTo>
                  <a:pt x="1168400" y="1359932"/>
                </a:lnTo>
                <a:lnTo>
                  <a:pt x="1511300" y="1279246"/>
                </a:lnTo>
                <a:close/>
              </a:path>
            </a:pathLst>
          </a:custGeom>
          <a:solidFill>
            <a:srgbClr val="CCFFCC">
              <a:alpha val="2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1838593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sp>
        <p:nvSpPr>
          <p:cNvPr id="18" name="TextBox 17"/>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20" name="TextBox 19"/>
          <p:cNvSpPr txBox="1"/>
          <p:nvPr/>
        </p:nvSpPr>
        <p:spPr>
          <a:xfrm>
            <a:off x="5453429" y="4092563"/>
            <a:ext cx="312906" cy="369332"/>
          </a:xfrm>
          <a:prstGeom prst="rect">
            <a:avLst/>
          </a:prstGeom>
          <a:noFill/>
        </p:spPr>
        <p:txBody>
          <a:bodyPr wrap="none" rtlCol="0">
            <a:spAutoFit/>
          </a:bodyPr>
          <a:lstStyle/>
          <a:p>
            <a:r>
              <a:rPr lang="en-US" b="1" dirty="0" smtClean="0">
                <a:solidFill>
                  <a:srgbClr val="FF0000"/>
                </a:solidFill>
              </a:rPr>
              <a:t>C</a:t>
            </a:r>
            <a:endParaRPr lang="en-US" b="1" dirty="0">
              <a:solidFill>
                <a:srgbClr val="FF0000"/>
              </a:solidFill>
            </a:endParaRPr>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1" name="TextBox 40"/>
          <p:cNvSpPr txBox="1"/>
          <p:nvPr/>
        </p:nvSpPr>
        <p:spPr>
          <a:xfrm>
            <a:off x="5950229" y="3238030"/>
            <a:ext cx="262662" cy="276999"/>
          </a:xfrm>
          <a:prstGeom prst="rect">
            <a:avLst/>
          </a:prstGeom>
          <a:noFill/>
        </p:spPr>
        <p:txBody>
          <a:bodyPr wrap="none" rtlCol="0">
            <a:spAutoFit/>
          </a:bodyPr>
          <a:lstStyle/>
          <a:p>
            <a:r>
              <a:rPr lang="en-US" sz="1200" dirty="0"/>
              <a:t>1</a:t>
            </a:r>
          </a:p>
        </p:txBody>
      </p:sp>
      <p:sp>
        <p:nvSpPr>
          <p:cNvPr id="42" name="TextBox 41"/>
          <p:cNvSpPr txBox="1"/>
          <p:nvPr/>
        </p:nvSpPr>
        <p:spPr>
          <a:xfrm>
            <a:off x="5928949" y="3802958"/>
            <a:ext cx="262662" cy="276999"/>
          </a:xfrm>
          <a:prstGeom prst="rect">
            <a:avLst/>
          </a:prstGeom>
          <a:noFill/>
        </p:spPr>
        <p:txBody>
          <a:bodyPr wrap="none" rtlCol="0">
            <a:spAutoFit/>
          </a:bodyPr>
          <a:lstStyle/>
          <a:p>
            <a:r>
              <a:rPr lang="en-US" sz="1200" dirty="0" smtClean="0"/>
              <a:t>0</a:t>
            </a:r>
            <a:endParaRPr lang="en-US" sz="1200" dirty="0"/>
          </a:p>
        </p:txBody>
      </p:sp>
      <p:sp>
        <p:nvSpPr>
          <p:cNvPr id="43" name="TextBox 42"/>
          <p:cNvSpPr txBox="1"/>
          <p:nvPr/>
        </p:nvSpPr>
        <p:spPr>
          <a:xfrm>
            <a:off x="5582019" y="425932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1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0"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371169172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sp>
        <p:nvSpPr>
          <p:cNvPr id="18" name="TextBox 17"/>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20" name="TextBox 19"/>
          <p:cNvSpPr txBox="1"/>
          <p:nvPr/>
        </p:nvSpPr>
        <p:spPr>
          <a:xfrm>
            <a:off x="5453429" y="4092563"/>
            <a:ext cx="312906" cy="369332"/>
          </a:xfrm>
          <a:prstGeom prst="rect">
            <a:avLst/>
          </a:prstGeom>
          <a:noFill/>
        </p:spPr>
        <p:txBody>
          <a:bodyPr wrap="none" rtlCol="0">
            <a:spAutoFit/>
          </a:bodyPr>
          <a:lstStyle/>
          <a:p>
            <a:r>
              <a:rPr lang="en-US" b="1" dirty="0" smtClean="0">
                <a:solidFill>
                  <a:srgbClr val="FF0000"/>
                </a:solidFill>
              </a:rPr>
              <a:t>C</a:t>
            </a:r>
            <a:endParaRPr lang="en-US" b="1" dirty="0">
              <a:solidFill>
                <a:srgbClr val="FF0000"/>
              </a:solidFill>
            </a:endParaRPr>
          </a:p>
        </p:txBody>
      </p:sp>
      <p:grpSp>
        <p:nvGrpSpPr>
          <p:cNvPr id="2" name="Group 24"/>
          <p:cNvGrpSpPr/>
          <p:nvPr/>
        </p:nvGrpSpPr>
        <p:grpSpPr>
          <a:xfrm rot="2375246">
            <a:off x="5707211" y="4088909"/>
            <a:ext cx="605536" cy="1150689"/>
            <a:chOff x="5442973" y="3647467"/>
            <a:chExt cx="605536" cy="1150689"/>
          </a:xfrm>
        </p:grpSpPr>
        <p:cxnSp>
          <p:nvCxnSpPr>
            <p:cNvPr id="21" name="Straight Connector 20"/>
            <p:cNvCxnSpPr/>
            <p:nvPr/>
          </p:nvCxnSpPr>
          <p:spPr>
            <a:xfrm flipV="1">
              <a:off x="5442973" y="3647467"/>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5442973" y="4038389"/>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442973" y="422305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442973" y="4223055"/>
              <a:ext cx="290740" cy="5751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6"/>
          <p:cNvGrpSpPr/>
          <p:nvPr/>
        </p:nvGrpSpPr>
        <p:grpSpPr>
          <a:xfrm rot="19305232">
            <a:off x="5668620" y="1857397"/>
            <a:ext cx="605536" cy="1150689"/>
            <a:chOff x="5442973" y="3647467"/>
            <a:chExt cx="605536" cy="1150689"/>
          </a:xfrm>
        </p:grpSpPr>
        <p:cxnSp>
          <p:nvCxnSpPr>
            <p:cNvPr id="28" name="Straight Connector 27"/>
            <p:cNvCxnSpPr/>
            <p:nvPr/>
          </p:nvCxnSpPr>
          <p:spPr>
            <a:xfrm flipV="1">
              <a:off x="5442973" y="3647467"/>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442973" y="4038389"/>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442973" y="422305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442973" y="4223055"/>
              <a:ext cx="290740" cy="5751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5413641" y="1619003"/>
            <a:ext cx="330289" cy="369332"/>
          </a:xfrm>
          <a:prstGeom prst="rect">
            <a:avLst/>
          </a:prstGeom>
          <a:noFill/>
        </p:spPr>
        <p:txBody>
          <a:bodyPr wrap="none" rtlCol="0">
            <a:spAutoFit/>
          </a:bodyPr>
          <a:lstStyle/>
          <a:p>
            <a:r>
              <a:rPr lang="en-US" dirty="0" smtClean="0"/>
              <a:t>G</a:t>
            </a:r>
            <a:endParaRPr lang="en-US" dirty="0"/>
          </a:p>
        </p:txBody>
      </p:sp>
      <p:sp>
        <p:nvSpPr>
          <p:cNvPr id="33" name="TextBox 32"/>
          <p:cNvSpPr txBox="1"/>
          <p:nvPr/>
        </p:nvSpPr>
        <p:spPr>
          <a:xfrm>
            <a:off x="6158989" y="1731145"/>
            <a:ext cx="318229" cy="369332"/>
          </a:xfrm>
          <a:prstGeom prst="rect">
            <a:avLst/>
          </a:prstGeom>
          <a:noFill/>
        </p:spPr>
        <p:txBody>
          <a:bodyPr wrap="none" rtlCol="0">
            <a:spAutoFit/>
          </a:bodyPr>
          <a:lstStyle/>
          <a:p>
            <a:r>
              <a:rPr lang="en-US" dirty="0" smtClean="0"/>
              <a:t>A</a:t>
            </a:r>
            <a:endParaRPr lang="en-US" dirty="0"/>
          </a:p>
        </p:txBody>
      </p:sp>
      <p:sp>
        <p:nvSpPr>
          <p:cNvPr id="34" name="TextBox 33"/>
          <p:cNvSpPr txBox="1"/>
          <p:nvPr/>
        </p:nvSpPr>
        <p:spPr>
          <a:xfrm>
            <a:off x="6401233" y="2159786"/>
            <a:ext cx="366804" cy="369332"/>
          </a:xfrm>
          <a:prstGeom prst="rect">
            <a:avLst/>
          </a:prstGeom>
          <a:noFill/>
        </p:spPr>
        <p:txBody>
          <a:bodyPr wrap="square" rtlCol="0">
            <a:spAutoFit/>
          </a:bodyPr>
          <a:lstStyle/>
          <a:p>
            <a:r>
              <a:rPr lang="en-US" dirty="0" smtClean="0"/>
              <a:t>T</a:t>
            </a:r>
            <a:endParaRPr lang="en-US" dirty="0"/>
          </a:p>
        </p:txBody>
      </p:sp>
      <p:sp>
        <p:nvSpPr>
          <p:cNvPr id="35" name="TextBox 34"/>
          <p:cNvSpPr txBox="1"/>
          <p:nvPr/>
        </p:nvSpPr>
        <p:spPr>
          <a:xfrm>
            <a:off x="6334786" y="2767823"/>
            <a:ext cx="312906" cy="369332"/>
          </a:xfrm>
          <a:prstGeom prst="rect">
            <a:avLst/>
          </a:prstGeom>
          <a:noFill/>
        </p:spPr>
        <p:txBody>
          <a:bodyPr wrap="none" rtlCol="0">
            <a:spAutoFit/>
          </a:bodyPr>
          <a:lstStyle/>
          <a:p>
            <a:r>
              <a:rPr lang="en-US" dirty="0" smtClean="0"/>
              <a:t>C</a:t>
            </a:r>
            <a:endParaRPr lang="en-US" dirty="0"/>
          </a:p>
        </p:txBody>
      </p:sp>
      <p:sp>
        <p:nvSpPr>
          <p:cNvPr id="36" name="TextBox 35"/>
          <p:cNvSpPr txBox="1"/>
          <p:nvPr/>
        </p:nvSpPr>
        <p:spPr>
          <a:xfrm>
            <a:off x="6412088" y="3941074"/>
            <a:ext cx="330289" cy="369332"/>
          </a:xfrm>
          <a:prstGeom prst="rect">
            <a:avLst/>
          </a:prstGeom>
          <a:noFill/>
        </p:spPr>
        <p:txBody>
          <a:bodyPr wrap="none" rtlCol="0">
            <a:spAutoFit/>
          </a:bodyPr>
          <a:lstStyle/>
          <a:p>
            <a:r>
              <a:rPr lang="en-US" dirty="0" smtClean="0"/>
              <a:t>G</a:t>
            </a:r>
            <a:endParaRPr lang="en-US" dirty="0"/>
          </a:p>
        </p:txBody>
      </p:sp>
      <p:sp>
        <p:nvSpPr>
          <p:cNvPr id="37" name="TextBox 36"/>
          <p:cNvSpPr txBox="1"/>
          <p:nvPr/>
        </p:nvSpPr>
        <p:spPr>
          <a:xfrm>
            <a:off x="6359018" y="4520618"/>
            <a:ext cx="318229"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6045284" y="4912848"/>
            <a:ext cx="366804" cy="369332"/>
          </a:xfrm>
          <a:prstGeom prst="rect">
            <a:avLst/>
          </a:prstGeom>
          <a:noFill/>
        </p:spPr>
        <p:txBody>
          <a:bodyPr wrap="square" rtlCol="0">
            <a:spAutoFit/>
          </a:bodyPr>
          <a:lstStyle/>
          <a:p>
            <a:r>
              <a:rPr lang="en-US" dirty="0" smtClean="0"/>
              <a:t>T</a:t>
            </a:r>
            <a:endParaRPr lang="en-US" dirty="0"/>
          </a:p>
        </p:txBody>
      </p:sp>
      <p:sp>
        <p:nvSpPr>
          <p:cNvPr id="39" name="TextBox 38"/>
          <p:cNvSpPr txBox="1"/>
          <p:nvPr/>
        </p:nvSpPr>
        <p:spPr>
          <a:xfrm>
            <a:off x="5437232" y="5021636"/>
            <a:ext cx="312906" cy="369332"/>
          </a:xfrm>
          <a:prstGeom prst="rect">
            <a:avLst/>
          </a:prstGeom>
          <a:noFill/>
        </p:spPr>
        <p:txBody>
          <a:bodyPr wrap="none" rtlCol="0">
            <a:spAutoFit/>
          </a:bodyPr>
          <a:lstStyle/>
          <a:p>
            <a:r>
              <a:rPr lang="en-US" dirty="0" smtClean="0"/>
              <a:t>C</a:t>
            </a:r>
            <a:endParaRPr lang="en-US" dirty="0"/>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1" name="TextBox 40"/>
          <p:cNvSpPr txBox="1"/>
          <p:nvPr/>
        </p:nvSpPr>
        <p:spPr>
          <a:xfrm>
            <a:off x="5950229" y="3238030"/>
            <a:ext cx="262662" cy="276999"/>
          </a:xfrm>
          <a:prstGeom prst="rect">
            <a:avLst/>
          </a:prstGeom>
          <a:noFill/>
        </p:spPr>
        <p:txBody>
          <a:bodyPr wrap="none" rtlCol="0">
            <a:spAutoFit/>
          </a:bodyPr>
          <a:lstStyle/>
          <a:p>
            <a:r>
              <a:rPr lang="en-US" sz="1200" dirty="0"/>
              <a:t>1</a:t>
            </a:r>
          </a:p>
        </p:txBody>
      </p:sp>
      <p:sp>
        <p:nvSpPr>
          <p:cNvPr id="42" name="TextBox 41"/>
          <p:cNvSpPr txBox="1"/>
          <p:nvPr/>
        </p:nvSpPr>
        <p:spPr>
          <a:xfrm>
            <a:off x="5928949" y="3802958"/>
            <a:ext cx="262662" cy="276999"/>
          </a:xfrm>
          <a:prstGeom prst="rect">
            <a:avLst/>
          </a:prstGeom>
          <a:noFill/>
        </p:spPr>
        <p:txBody>
          <a:bodyPr wrap="none" rtlCol="0">
            <a:spAutoFit/>
          </a:bodyPr>
          <a:lstStyle/>
          <a:p>
            <a:r>
              <a:rPr lang="en-US" sz="1200" dirty="0" smtClean="0"/>
              <a:t>0</a:t>
            </a:r>
            <a:endParaRPr lang="en-US" sz="1200" dirty="0"/>
          </a:p>
        </p:txBody>
      </p:sp>
      <p:sp>
        <p:nvSpPr>
          <p:cNvPr id="43" name="TextBox 42"/>
          <p:cNvSpPr txBox="1"/>
          <p:nvPr/>
        </p:nvSpPr>
        <p:spPr>
          <a:xfrm>
            <a:off x="5582019" y="425932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46" name="TextBox 45"/>
          <p:cNvSpPr txBox="1"/>
          <p:nvPr/>
        </p:nvSpPr>
        <p:spPr>
          <a:xfrm>
            <a:off x="6568697" y="4172478"/>
            <a:ext cx="262662" cy="276999"/>
          </a:xfrm>
          <a:prstGeom prst="rect">
            <a:avLst/>
          </a:prstGeom>
          <a:noFill/>
        </p:spPr>
        <p:txBody>
          <a:bodyPr wrap="none" rtlCol="0">
            <a:spAutoFit/>
          </a:bodyPr>
          <a:lstStyle/>
          <a:p>
            <a:r>
              <a:rPr lang="en-US" sz="1200" dirty="0" smtClean="0"/>
              <a:t>1</a:t>
            </a:r>
            <a:endParaRPr lang="en-US" sz="1200" dirty="0"/>
          </a:p>
        </p:txBody>
      </p:sp>
      <p:sp>
        <p:nvSpPr>
          <p:cNvPr id="47" name="TextBox 46"/>
          <p:cNvSpPr txBox="1"/>
          <p:nvPr/>
        </p:nvSpPr>
        <p:spPr>
          <a:xfrm>
            <a:off x="6503997" y="4715694"/>
            <a:ext cx="262662" cy="276999"/>
          </a:xfrm>
          <a:prstGeom prst="rect">
            <a:avLst/>
          </a:prstGeom>
          <a:noFill/>
        </p:spPr>
        <p:txBody>
          <a:bodyPr wrap="none" rtlCol="0">
            <a:spAutoFit/>
          </a:bodyPr>
          <a:lstStyle/>
          <a:p>
            <a:r>
              <a:rPr lang="en-US" sz="1200" dirty="0" smtClean="0"/>
              <a:t>1</a:t>
            </a:r>
            <a:endParaRPr lang="en-US" sz="1200" dirty="0"/>
          </a:p>
        </p:txBody>
      </p:sp>
      <p:sp>
        <p:nvSpPr>
          <p:cNvPr id="48" name="TextBox 47"/>
          <p:cNvSpPr txBox="1"/>
          <p:nvPr/>
        </p:nvSpPr>
        <p:spPr>
          <a:xfrm>
            <a:off x="6157067" y="5063502"/>
            <a:ext cx="262662" cy="276999"/>
          </a:xfrm>
          <a:prstGeom prst="rect">
            <a:avLst/>
          </a:prstGeom>
          <a:noFill/>
        </p:spPr>
        <p:txBody>
          <a:bodyPr wrap="none" rtlCol="0">
            <a:spAutoFit/>
          </a:bodyPr>
          <a:lstStyle/>
          <a:p>
            <a:r>
              <a:rPr lang="en-US" sz="1200" dirty="0" smtClean="0"/>
              <a:t>1</a:t>
            </a:r>
            <a:endParaRPr lang="en-US" sz="1200" dirty="0"/>
          </a:p>
        </p:txBody>
      </p:sp>
      <p:sp>
        <p:nvSpPr>
          <p:cNvPr id="49" name="TextBox 48"/>
          <p:cNvSpPr txBox="1"/>
          <p:nvPr/>
        </p:nvSpPr>
        <p:spPr>
          <a:xfrm>
            <a:off x="5613294" y="5180289"/>
            <a:ext cx="262662" cy="276999"/>
          </a:xfrm>
          <a:prstGeom prst="rect">
            <a:avLst/>
          </a:prstGeom>
          <a:noFill/>
        </p:spPr>
        <p:txBody>
          <a:bodyPr wrap="none" rtlCol="0">
            <a:spAutoFit/>
          </a:bodyPr>
          <a:lstStyle/>
          <a:p>
            <a:r>
              <a:rPr lang="en-US" sz="1200" dirty="0" smtClean="0"/>
              <a:t>1</a:t>
            </a:r>
            <a:endParaRPr lang="en-US" sz="1200" dirty="0"/>
          </a:p>
        </p:txBody>
      </p:sp>
      <p:sp>
        <p:nvSpPr>
          <p:cNvPr id="50" name="TextBox 49"/>
          <p:cNvSpPr txBox="1"/>
          <p:nvPr/>
        </p:nvSpPr>
        <p:spPr>
          <a:xfrm>
            <a:off x="6325248" y="1910326"/>
            <a:ext cx="262662" cy="276999"/>
          </a:xfrm>
          <a:prstGeom prst="rect">
            <a:avLst/>
          </a:prstGeom>
          <a:noFill/>
        </p:spPr>
        <p:txBody>
          <a:bodyPr wrap="none" rtlCol="0">
            <a:spAutoFit/>
          </a:bodyPr>
          <a:lstStyle/>
          <a:p>
            <a:r>
              <a:rPr lang="en-US" sz="1200" dirty="0" smtClean="0"/>
              <a:t>5</a:t>
            </a:r>
            <a:endParaRPr lang="en-US" sz="1200" dirty="0"/>
          </a:p>
        </p:txBody>
      </p:sp>
      <p:sp>
        <p:nvSpPr>
          <p:cNvPr id="51" name="TextBox 50"/>
          <p:cNvSpPr txBox="1"/>
          <p:nvPr/>
        </p:nvSpPr>
        <p:spPr>
          <a:xfrm>
            <a:off x="6501070" y="2373299"/>
            <a:ext cx="262662" cy="276999"/>
          </a:xfrm>
          <a:prstGeom prst="rect">
            <a:avLst/>
          </a:prstGeom>
          <a:noFill/>
        </p:spPr>
        <p:txBody>
          <a:bodyPr wrap="none" rtlCol="0">
            <a:spAutoFit/>
          </a:bodyPr>
          <a:lstStyle/>
          <a:p>
            <a:r>
              <a:rPr lang="en-US" sz="1200" dirty="0"/>
              <a:t>1</a:t>
            </a:r>
          </a:p>
        </p:txBody>
      </p:sp>
      <p:sp>
        <p:nvSpPr>
          <p:cNvPr id="52" name="TextBox 51"/>
          <p:cNvSpPr txBox="1"/>
          <p:nvPr/>
        </p:nvSpPr>
        <p:spPr>
          <a:xfrm>
            <a:off x="6490645" y="2970795"/>
            <a:ext cx="262662" cy="276999"/>
          </a:xfrm>
          <a:prstGeom prst="rect">
            <a:avLst/>
          </a:prstGeom>
          <a:noFill/>
        </p:spPr>
        <p:txBody>
          <a:bodyPr wrap="none" rtlCol="0">
            <a:spAutoFit/>
          </a:bodyPr>
          <a:lstStyle/>
          <a:p>
            <a:r>
              <a:rPr lang="en-US" sz="1200" dirty="0" smtClean="0"/>
              <a:t>0</a:t>
            </a:r>
            <a:endParaRPr lang="en-US" sz="1200" dirty="0"/>
          </a:p>
        </p:txBody>
      </p:sp>
      <p:sp>
        <p:nvSpPr>
          <p:cNvPr id="53" name="TextBox 52"/>
          <p:cNvSpPr txBox="1"/>
          <p:nvPr/>
        </p:nvSpPr>
        <p:spPr>
          <a:xfrm>
            <a:off x="5619878" y="1796167"/>
            <a:ext cx="262662" cy="276999"/>
          </a:xfrm>
          <a:prstGeom prst="rect">
            <a:avLst/>
          </a:prstGeom>
          <a:noFill/>
        </p:spPr>
        <p:txBody>
          <a:bodyPr wrap="none" rtlCol="0">
            <a:spAutoFit/>
          </a:bodyPr>
          <a:lstStyle/>
          <a:p>
            <a:r>
              <a:rPr lang="en-US" sz="1200" dirty="0"/>
              <a:t>0</a:t>
            </a:r>
          </a:p>
        </p:txBody>
      </p:sp>
      <p:sp>
        <p:nvSpPr>
          <p:cNvPr id="4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54" name="Picture 53"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30802737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50" name="TextBox 49"/>
          <p:cNvSpPr txBox="1"/>
          <p:nvPr/>
        </p:nvSpPr>
        <p:spPr>
          <a:xfrm>
            <a:off x="6325248" y="1910326"/>
            <a:ext cx="262662" cy="276999"/>
          </a:xfrm>
          <a:prstGeom prst="rect">
            <a:avLst/>
          </a:prstGeom>
          <a:noFill/>
        </p:spPr>
        <p:txBody>
          <a:bodyPr wrap="none" rtlCol="0">
            <a:spAutoFit/>
          </a:bodyPr>
          <a:lstStyle/>
          <a:p>
            <a:r>
              <a:rPr lang="en-US" sz="1200" dirty="0" smtClean="0"/>
              <a:t>5</a:t>
            </a:r>
            <a:endParaRPr lang="en-US" sz="1200" dirty="0"/>
          </a:p>
        </p:txBody>
      </p:sp>
      <p:grpSp>
        <p:nvGrpSpPr>
          <p:cNvPr id="2" name="Group 44"/>
          <p:cNvGrpSpPr/>
          <p:nvPr/>
        </p:nvGrpSpPr>
        <p:grpSpPr>
          <a:xfrm>
            <a:off x="5191046" y="1619003"/>
            <a:ext cx="1640313" cy="3838285"/>
            <a:chOff x="5191046" y="1619003"/>
            <a:chExt cx="1640313" cy="3838285"/>
          </a:xfrm>
        </p:grpSpPr>
        <p:cxnSp>
          <p:nvCxnSpPr>
            <p:cNvPr id="10" name="Straight Connector 9"/>
            <p:cNvCxnSpPr/>
            <p:nvPr/>
          </p:nvCxnSpPr>
          <p:spPr>
            <a:xfrm flipV="1">
              <a:off x="5191046" y="3354508"/>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3"/>
            </p:cNvCxnSpPr>
            <p:nvPr/>
          </p:nvCxnSpPr>
          <p:spPr>
            <a:xfrm>
              <a:off x="5216143" y="3539174"/>
              <a:ext cx="580439"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4" idx="3"/>
            </p:cNvCxnSpPr>
            <p:nvPr/>
          </p:nvCxnSpPr>
          <p:spPr>
            <a:xfrm>
              <a:off x="5216143" y="3539174"/>
              <a:ext cx="265643"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96582" y="3072019"/>
              <a:ext cx="318229" cy="369332"/>
            </a:xfrm>
            <a:prstGeom prst="rect">
              <a:avLst/>
            </a:prstGeom>
            <a:noFill/>
          </p:spPr>
          <p:txBody>
            <a:bodyPr wrap="none" rtlCol="0">
              <a:spAutoFit/>
            </a:bodyPr>
            <a:lstStyle/>
            <a:p>
              <a:r>
                <a:rPr lang="en-US" dirty="0" smtClean="0"/>
                <a:t>A</a:t>
              </a:r>
              <a:endParaRPr lang="en-US" dirty="0"/>
            </a:p>
          </p:txBody>
        </p:sp>
        <p:sp>
          <p:nvSpPr>
            <p:cNvPr id="19" name="TextBox 18"/>
            <p:cNvSpPr txBox="1"/>
            <p:nvPr/>
          </p:nvSpPr>
          <p:spPr>
            <a:xfrm>
              <a:off x="5798900" y="3615166"/>
              <a:ext cx="300082" cy="369332"/>
            </a:xfrm>
            <a:prstGeom prst="rect">
              <a:avLst/>
            </a:prstGeom>
            <a:noFill/>
          </p:spPr>
          <p:txBody>
            <a:bodyPr wrap="none" rtlCol="0">
              <a:spAutoFit/>
            </a:bodyPr>
            <a:lstStyle/>
            <a:p>
              <a:r>
                <a:rPr lang="en-US" dirty="0" smtClean="0"/>
                <a:t>T</a:t>
              </a:r>
              <a:endParaRPr lang="en-US" dirty="0"/>
            </a:p>
          </p:txBody>
        </p:sp>
        <p:sp>
          <p:nvSpPr>
            <p:cNvPr id="20" name="TextBox 19"/>
            <p:cNvSpPr txBox="1"/>
            <p:nvPr/>
          </p:nvSpPr>
          <p:spPr>
            <a:xfrm>
              <a:off x="5453429" y="4092563"/>
              <a:ext cx="312906" cy="369332"/>
            </a:xfrm>
            <a:prstGeom prst="rect">
              <a:avLst/>
            </a:prstGeom>
            <a:noFill/>
          </p:spPr>
          <p:txBody>
            <a:bodyPr wrap="none" rtlCol="0">
              <a:spAutoFit/>
            </a:bodyPr>
            <a:lstStyle/>
            <a:p>
              <a:r>
                <a:rPr lang="en-US" b="1" dirty="0" smtClean="0">
                  <a:solidFill>
                    <a:srgbClr val="FF0000"/>
                  </a:solidFill>
                </a:rPr>
                <a:t>C</a:t>
              </a:r>
              <a:endParaRPr lang="en-US" b="1" dirty="0">
                <a:solidFill>
                  <a:srgbClr val="FF0000"/>
                </a:solidFill>
              </a:endParaRPr>
            </a:p>
          </p:txBody>
        </p:sp>
        <p:cxnSp>
          <p:nvCxnSpPr>
            <p:cNvPr id="21" name="Straight Connector 20"/>
            <p:cNvCxnSpPr/>
            <p:nvPr/>
          </p:nvCxnSpPr>
          <p:spPr>
            <a:xfrm rot="2375246" flipV="1">
              <a:off x="5926553" y="4054555"/>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375246" flipV="1">
              <a:off x="5765895" y="4500951"/>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375246">
              <a:off x="5648216" y="4643265"/>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2375246">
              <a:off x="5559912" y="4498190"/>
              <a:ext cx="290740" cy="57510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9305232" flipV="1">
              <a:off x="5524399" y="2016553"/>
              <a:ext cx="290740" cy="575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9305232">
              <a:off x="5725929" y="2413114"/>
              <a:ext cx="605536" cy="184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19305232">
              <a:off x="5880560" y="2468648"/>
              <a:ext cx="290740" cy="57510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413641" y="1619003"/>
              <a:ext cx="330289" cy="369332"/>
            </a:xfrm>
            <a:prstGeom prst="rect">
              <a:avLst/>
            </a:prstGeom>
            <a:noFill/>
          </p:spPr>
          <p:txBody>
            <a:bodyPr wrap="none" rtlCol="0">
              <a:spAutoFit/>
            </a:bodyPr>
            <a:lstStyle/>
            <a:p>
              <a:r>
                <a:rPr lang="en-US" dirty="0" smtClean="0"/>
                <a:t>G</a:t>
              </a:r>
              <a:endParaRPr lang="en-US" dirty="0"/>
            </a:p>
          </p:txBody>
        </p:sp>
        <p:sp>
          <p:nvSpPr>
            <p:cNvPr id="34" name="TextBox 33"/>
            <p:cNvSpPr txBox="1"/>
            <p:nvPr/>
          </p:nvSpPr>
          <p:spPr>
            <a:xfrm>
              <a:off x="6401233" y="2159786"/>
              <a:ext cx="366804" cy="369332"/>
            </a:xfrm>
            <a:prstGeom prst="rect">
              <a:avLst/>
            </a:prstGeom>
            <a:noFill/>
          </p:spPr>
          <p:txBody>
            <a:bodyPr wrap="square" rtlCol="0">
              <a:spAutoFit/>
            </a:bodyPr>
            <a:lstStyle/>
            <a:p>
              <a:r>
                <a:rPr lang="en-US" dirty="0" smtClean="0"/>
                <a:t>T</a:t>
              </a:r>
              <a:endParaRPr lang="en-US" dirty="0"/>
            </a:p>
          </p:txBody>
        </p:sp>
        <p:sp>
          <p:nvSpPr>
            <p:cNvPr id="35" name="TextBox 34"/>
            <p:cNvSpPr txBox="1"/>
            <p:nvPr/>
          </p:nvSpPr>
          <p:spPr>
            <a:xfrm>
              <a:off x="6334786" y="2767823"/>
              <a:ext cx="312906" cy="369332"/>
            </a:xfrm>
            <a:prstGeom prst="rect">
              <a:avLst/>
            </a:prstGeom>
            <a:noFill/>
          </p:spPr>
          <p:txBody>
            <a:bodyPr wrap="none" rtlCol="0">
              <a:spAutoFit/>
            </a:bodyPr>
            <a:lstStyle/>
            <a:p>
              <a:r>
                <a:rPr lang="en-US" dirty="0" smtClean="0"/>
                <a:t>C</a:t>
              </a:r>
              <a:endParaRPr lang="en-US" dirty="0"/>
            </a:p>
          </p:txBody>
        </p:sp>
        <p:sp>
          <p:nvSpPr>
            <p:cNvPr id="36" name="TextBox 35"/>
            <p:cNvSpPr txBox="1"/>
            <p:nvPr/>
          </p:nvSpPr>
          <p:spPr>
            <a:xfrm>
              <a:off x="6412088" y="3941074"/>
              <a:ext cx="330289" cy="369332"/>
            </a:xfrm>
            <a:prstGeom prst="rect">
              <a:avLst/>
            </a:prstGeom>
            <a:noFill/>
          </p:spPr>
          <p:txBody>
            <a:bodyPr wrap="none" rtlCol="0">
              <a:spAutoFit/>
            </a:bodyPr>
            <a:lstStyle/>
            <a:p>
              <a:r>
                <a:rPr lang="en-US" dirty="0" smtClean="0"/>
                <a:t>G</a:t>
              </a:r>
              <a:endParaRPr lang="en-US" dirty="0"/>
            </a:p>
          </p:txBody>
        </p:sp>
        <p:sp>
          <p:nvSpPr>
            <p:cNvPr id="37" name="TextBox 36"/>
            <p:cNvSpPr txBox="1"/>
            <p:nvPr/>
          </p:nvSpPr>
          <p:spPr>
            <a:xfrm>
              <a:off x="6359018" y="4520618"/>
              <a:ext cx="318229"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6045284" y="4912848"/>
              <a:ext cx="366804" cy="369332"/>
            </a:xfrm>
            <a:prstGeom prst="rect">
              <a:avLst/>
            </a:prstGeom>
            <a:noFill/>
          </p:spPr>
          <p:txBody>
            <a:bodyPr wrap="square" rtlCol="0">
              <a:spAutoFit/>
            </a:bodyPr>
            <a:lstStyle/>
            <a:p>
              <a:r>
                <a:rPr lang="en-US" dirty="0" smtClean="0"/>
                <a:t>T</a:t>
              </a:r>
              <a:endParaRPr lang="en-US" dirty="0"/>
            </a:p>
          </p:txBody>
        </p:sp>
        <p:sp>
          <p:nvSpPr>
            <p:cNvPr id="39" name="TextBox 38"/>
            <p:cNvSpPr txBox="1"/>
            <p:nvPr/>
          </p:nvSpPr>
          <p:spPr>
            <a:xfrm>
              <a:off x="5437232" y="5021636"/>
              <a:ext cx="312906" cy="369332"/>
            </a:xfrm>
            <a:prstGeom prst="rect">
              <a:avLst/>
            </a:prstGeom>
            <a:noFill/>
          </p:spPr>
          <p:txBody>
            <a:bodyPr wrap="none" rtlCol="0">
              <a:spAutoFit/>
            </a:bodyPr>
            <a:lstStyle/>
            <a:p>
              <a:r>
                <a:rPr lang="en-US" dirty="0" smtClean="0"/>
                <a:t>C</a:t>
              </a:r>
              <a:endParaRPr lang="en-US" dirty="0"/>
            </a:p>
          </p:txBody>
        </p:sp>
        <p:sp>
          <p:nvSpPr>
            <p:cNvPr id="41" name="TextBox 40"/>
            <p:cNvSpPr txBox="1"/>
            <p:nvPr/>
          </p:nvSpPr>
          <p:spPr>
            <a:xfrm>
              <a:off x="5950229" y="3238030"/>
              <a:ext cx="262662" cy="276999"/>
            </a:xfrm>
            <a:prstGeom prst="rect">
              <a:avLst/>
            </a:prstGeom>
            <a:noFill/>
          </p:spPr>
          <p:txBody>
            <a:bodyPr wrap="none" rtlCol="0">
              <a:spAutoFit/>
            </a:bodyPr>
            <a:lstStyle/>
            <a:p>
              <a:r>
                <a:rPr lang="en-US" sz="1200" dirty="0"/>
                <a:t>1</a:t>
              </a:r>
            </a:p>
          </p:txBody>
        </p:sp>
        <p:sp>
          <p:nvSpPr>
            <p:cNvPr id="42" name="TextBox 41"/>
            <p:cNvSpPr txBox="1"/>
            <p:nvPr/>
          </p:nvSpPr>
          <p:spPr>
            <a:xfrm>
              <a:off x="5928949" y="3802958"/>
              <a:ext cx="262662" cy="276999"/>
            </a:xfrm>
            <a:prstGeom prst="rect">
              <a:avLst/>
            </a:prstGeom>
            <a:noFill/>
          </p:spPr>
          <p:txBody>
            <a:bodyPr wrap="none" rtlCol="0">
              <a:spAutoFit/>
            </a:bodyPr>
            <a:lstStyle/>
            <a:p>
              <a:r>
                <a:rPr lang="en-US" sz="1200" dirty="0" smtClean="0"/>
                <a:t>0</a:t>
              </a:r>
              <a:endParaRPr lang="en-US" sz="1200" dirty="0"/>
            </a:p>
          </p:txBody>
        </p:sp>
        <p:sp>
          <p:nvSpPr>
            <p:cNvPr id="43" name="TextBox 42"/>
            <p:cNvSpPr txBox="1"/>
            <p:nvPr/>
          </p:nvSpPr>
          <p:spPr>
            <a:xfrm>
              <a:off x="5582019" y="4259326"/>
              <a:ext cx="262662" cy="276999"/>
            </a:xfrm>
            <a:prstGeom prst="rect">
              <a:avLst/>
            </a:prstGeom>
            <a:noFill/>
          </p:spPr>
          <p:txBody>
            <a:bodyPr wrap="none" rtlCol="0">
              <a:spAutoFit/>
            </a:bodyPr>
            <a:lstStyle/>
            <a:p>
              <a:r>
                <a:rPr lang="en-US" sz="1200" dirty="0" smtClean="0"/>
                <a:t>4</a:t>
              </a:r>
              <a:endParaRPr lang="en-US" sz="1200" dirty="0"/>
            </a:p>
          </p:txBody>
        </p:sp>
        <p:sp>
          <p:nvSpPr>
            <p:cNvPr id="46" name="TextBox 45"/>
            <p:cNvSpPr txBox="1"/>
            <p:nvPr/>
          </p:nvSpPr>
          <p:spPr>
            <a:xfrm>
              <a:off x="6568697" y="4172478"/>
              <a:ext cx="262662" cy="276999"/>
            </a:xfrm>
            <a:prstGeom prst="rect">
              <a:avLst/>
            </a:prstGeom>
            <a:noFill/>
          </p:spPr>
          <p:txBody>
            <a:bodyPr wrap="none" rtlCol="0">
              <a:spAutoFit/>
            </a:bodyPr>
            <a:lstStyle/>
            <a:p>
              <a:r>
                <a:rPr lang="en-US" sz="1200" dirty="0" smtClean="0"/>
                <a:t>1</a:t>
              </a:r>
              <a:endParaRPr lang="en-US" sz="1200" dirty="0"/>
            </a:p>
          </p:txBody>
        </p:sp>
        <p:sp>
          <p:nvSpPr>
            <p:cNvPr id="47" name="TextBox 46"/>
            <p:cNvSpPr txBox="1"/>
            <p:nvPr/>
          </p:nvSpPr>
          <p:spPr>
            <a:xfrm>
              <a:off x="6503997" y="4715694"/>
              <a:ext cx="262662" cy="276999"/>
            </a:xfrm>
            <a:prstGeom prst="rect">
              <a:avLst/>
            </a:prstGeom>
            <a:noFill/>
          </p:spPr>
          <p:txBody>
            <a:bodyPr wrap="none" rtlCol="0">
              <a:spAutoFit/>
            </a:bodyPr>
            <a:lstStyle/>
            <a:p>
              <a:r>
                <a:rPr lang="en-US" sz="1200" dirty="0" smtClean="0"/>
                <a:t>1</a:t>
              </a:r>
              <a:endParaRPr lang="en-US" sz="1200" dirty="0"/>
            </a:p>
          </p:txBody>
        </p:sp>
        <p:sp>
          <p:nvSpPr>
            <p:cNvPr id="48" name="TextBox 47"/>
            <p:cNvSpPr txBox="1"/>
            <p:nvPr/>
          </p:nvSpPr>
          <p:spPr>
            <a:xfrm>
              <a:off x="6157067" y="5063502"/>
              <a:ext cx="262662" cy="276999"/>
            </a:xfrm>
            <a:prstGeom prst="rect">
              <a:avLst/>
            </a:prstGeom>
            <a:noFill/>
          </p:spPr>
          <p:txBody>
            <a:bodyPr wrap="none" rtlCol="0">
              <a:spAutoFit/>
            </a:bodyPr>
            <a:lstStyle/>
            <a:p>
              <a:r>
                <a:rPr lang="en-US" sz="1200" dirty="0" smtClean="0"/>
                <a:t>1</a:t>
              </a:r>
              <a:endParaRPr lang="en-US" sz="1200" dirty="0"/>
            </a:p>
          </p:txBody>
        </p:sp>
        <p:sp>
          <p:nvSpPr>
            <p:cNvPr id="49" name="TextBox 48"/>
            <p:cNvSpPr txBox="1"/>
            <p:nvPr/>
          </p:nvSpPr>
          <p:spPr>
            <a:xfrm>
              <a:off x="5613294" y="5180289"/>
              <a:ext cx="262662" cy="276999"/>
            </a:xfrm>
            <a:prstGeom prst="rect">
              <a:avLst/>
            </a:prstGeom>
            <a:noFill/>
          </p:spPr>
          <p:txBody>
            <a:bodyPr wrap="none" rtlCol="0">
              <a:spAutoFit/>
            </a:bodyPr>
            <a:lstStyle/>
            <a:p>
              <a:r>
                <a:rPr lang="en-US" sz="1200" dirty="0" smtClean="0"/>
                <a:t>1</a:t>
              </a:r>
              <a:endParaRPr lang="en-US" sz="1200" dirty="0"/>
            </a:p>
          </p:txBody>
        </p:sp>
        <p:sp>
          <p:nvSpPr>
            <p:cNvPr id="51" name="TextBox 50"/>
            <p:cNvSpPr txBox="1"/>
            <p:nvPr/>
          </p:nvSpPr>
          <p:spPr>
            <a:xfrm>
              <a:off x="6501070" y="2373299"/>
              <a:ext cx="262662" cy="276999"/>
            </a:xfrm>
            <a:prstGeom prst="rect">
              <a:avLst/>
            </a:prstGeom>
            <a:noFill/>
          </p:spPr>
          <p:txBody>
            <a:bodyPr wrap="none" rtlCol="0">
              <a:spAutoFit/>
            </a:bodyPr>
            <a:lstStyle/>
            <a:p>
              <a:r>
                <a:rPr lang="en-US" sz="1200" dirty="0"/>
                <a:t>1</a:t>
              </a:r>
            </a:p>
          </p:txBody>
        </p:sp>
        <p:sp>
          <p:nvSpPr>
            <p:cNvPr id="52" name="TextBox 51"/>
            <p:cNvSpPr txBox="1"/>
            <p:nvPr/>
          </p:nvSpPr>
          <p:spPr>
            <a:xfrm>
              <a:off x="6490645" y="2970795"/>
              <a:ext cx="262662" cy="276999"/>
            </a:xfrm>
            <a:prstGeom prst="rect">
              <a:avLst/>
            </a:prstGeom>
            <a:noFill/>
          </p:spPr>
          <p:txBody>
            <a:bodyPr wrap="none" rtlCol="0">
              <a:spAutoFit/>
            </a:bodyPr>
            <a:lstStyle/>
            <a:p>
              <a:r>
                <a:rPr lang="en-US" sz="1200" dirty="0" smtClean="0"/>
                <a:t>0</a:t>
              </a:r>
              <a:endParaRPr lang="en-US" sz="1200" dirty="0"/>
            </a:p>
          </p:txBody>
        </p:sp>
        <p:sp>
          <p:nvSpPr>
            <p:cNvPr id="53" name="TextBox 52"/>
            <p:cNvSpPr txBox="1"/>
            <p:nvPr/>
          </p:nvSpPr>
          <p:spPr>
            <a:xfrm>
              <a:off x="5619878" y="1796167"/>
              <a:ext cx="262662" cy="276999"/>
            </a:xfrm>
            <a:prstGeom prst="rect">
              <a:avLst/>
            </a:prstGeom>
            <a:noFill/>
          </p:spPr>
          <p:txBody>
            <a:bodyPr wrap="none" rtlCol="0">
              <a:spAutoFit/>
            </a:bodyPr>
            <a:lstStyle/>
            <a:p>
              <a:r>
                <a:rPr lang="en-US" sz="1200" dirty="0"/>
                <a:t>0</a:t>
              </a:r>
            </a:p>
          </p:txBody>
        </p:sp>
      </p:grpSp>
      <p:sp>
        <p:nvSpPr>
          <p:cNvPr id="4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54" name="Picture 53"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1615614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grpId="0" nodeType="withEffect">
                                  <p:stCondLst>
                                    <p:cond delay="0"/>
                                  </p:stCondLst>
                                  <p:childTnLst>
                                    <p:animRot by="21600000">
                                      <p:cBhvr>
                                        <p:cTn id="6" dur="1000" fill="hold"/>
                                        <p:tgtEl>
                                          <p:spTgt spid="33"/>
                                        </p:tgtEl>
                                        <p:attrNameLst>
                                          <p:attrName>r</p:attrName>
                                        </p:attrNameLst>
                                      </p:cBhvr>
                                    </p:animRot>
                                  </p:childTnLst>
                                </p:cTn>
                              </p:par>
                            </p:childTnLst>
                          </p:cTn>
                        </p:par>
                        <p:par>
                          <p:cTn id="7" fill="hold">
                            <p:stCondLst>
                              <p:cond delay="1000"/>
                            </p:stCondLst>
                            <p:childTnLst>
                              <p:par>
                                <p:cTn id="8" presetID="9" presetClass="exit" presetSubtype="0" fill="hold" nodeType="afterEffect">
                                  <p:stCondLst>
                                    <p:cond delay="0"/>
                                  </p:stCondLst>
                                  <p:childTnLst>
                                    <p:animEffect transition="out" filter="dissolv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50" name="TextBox 49"/>
          <p:cNvSpPr txBox="1"/>
          <p:nvPr/>
        </p:nvSpPr>
        <p:spPr>
          <a:xfrm>
            <a:off x="6325248" y="1910326"/>
            <a:ext cx="262662" cy="276999"/>
          </a:xfrm>
          <a:prstGeom prst="rect">
            <a:avLst/>
          </a:prstGeom>
          <a:noFill/>
        </p:spPr>
        <p:txBody>
          <a:bodyPr wrap="none" rtlCol="0">
            <a:spAutoFit/>
          </a:bodyPr>
          <a:lstStyle/>
          <a:p>
            <a:r>
              <a:rPr lang="en-US" sz="1200" dirty="0" smtClean="0"/>
              <a:t>5</a:t>
            </a:r>
            <a:endParaRPr lang="en-US" sz="1200" dirty="0"/>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6" name="Picture 15"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26974209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50" name="TextBox 49"/>
          <p:cNvSpPr txBox="1"/>
          <p:nvPr/>
        </p:nvSpPr>
        <p:spPr>
          <a:xfrm>
            <a:off x="6325248" y="1910326"/>
            <a:ext cx="262662" cy="276999"/>
          </a:xfrm>
          <a:prstGeom prst="rect">
            <a:avLst/>
          </a:prstGeom>
          <a:noFill/>
        </p:spPr>
        <p:txBody>
          <a:bodyPr wrap="none" rtlCol="0">
            <a:spAutoFit/>
          </a:bodyPr>
          <a:lstStyle/>
          <a:p>
            <a:r>
              <a:rPr lang="en-US" sz="1200" dirty="0" smtClean="0"/>
              <a:t>5</a:t>
            </a:r>
            <a:endParaRPr lang="en-US" sz="1200" dirty="0"/>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grpSp>
        <p:nvGrpSpPr>
          <p:cNvPr id="3" name="Group 53"/>
          <p:cNvGrpSpPr/>
          <p:nvPr/>
        </p:nvGrpSpPr>
        <p:grpSpPr>
          <a:xfrm rot="164340" flipH="1">
            <a:off x="3448217" y="2978034"/>
            <a:ext cx="605536" cy="1150689"/>
            <a:chOff x="5442973" y="3647467"/>
            <a:chExt cx="605536" cy="1150689"/>
          </a:xfrm>
        </p:grpSpPr>
        <p:cxnSp>
          <p:nvCxnSpPr>
            <p:cNvPr id="16" name="Straight Connector 15"/>
            <p:cNvCxnSpPr/>
            <p:nvPr/>
          </p:nvCxnSpPr>
          <p:spPr>
            <a:xfrm flipV="1">
              <a:off x="5442973" y="3647467"/>
              <a:ext cx="290740" cy="575588"/>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442973" y="4038389"/>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42973" y="4223055"/>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442973" y="4223055"/>
              <a:ext cx="290740" cy="575101"/>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3481116" y="4046816"/>
            <a:ext cx="330289" cy="369332"/>
          </a:xfrm>
          <a:prstGeom prst="rect">
            <a:avLst/>
          </a:prstGeom>
          <a:noFill/>
        </p:spPr>
        <p:txBody>
          <a:bodyPr wrap="none" rtlCol="0">
            <a:spAutoFit/>
          </a:bodyPr>
          <a:lstStyle/>
          <a:p>
            <a:r>
              <a:rPr lang="en-US" dirty="0" smtClean="0"/>
              <a:t>G</a:t>
            </a:r>
            <a:endParaRPr lang="en-US" dirty="0"/>
          </a:p>
        </p:txBody>
      </p:sp>
      <p:sp>
        <p:nvSpPr>
          <p:cNvPr id="22" name="TextBox 21"/>
          <p:cNvSpPr txBox="1"/>
          <p:nvPr/>
        </p:nvSpPr>
        <p:spPr>
          <a:xfrm>
            <a:off x="3164917" y="3564012"/>
            <a:ext cx="318229"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3175772" y="3102273"/>
            <a:ext cx="366804" cy="369332"/>
          </a:xfrm>
          <a:prstGeom prst="rect">
            <a:avLst/>
          </a:prstGeom>
          <a:noFill/>
        </p:spPr>
        <p:txBody>
          <a:bodyPr wrap="square" rtlCol="0">
            <a:spAutoFit/>
          </a:bodyPr>
          <a:lstStyle/>
          <a:p>
            <a:r>
              <a:rPr lang="en-US" dirty="0" smtClean="0"/>
              <a:t>T</a:t>
            </a:r>
            <a:endParaRPr lang="en-US" dirty="0"/>
          </a:p>
        </p:txBody>
      </p:sp>
      <p:sp>
        <p:nvSpPr>
          <p:cNvPr id="24" name="TextBox 23"/>
          <p:cNvSpPr txBox="1"/>
          <p:nvPr/>
        </p:nvSpPr>
        <p:spPr>
          <a:xfrm>
            <a:off x="3494001" y="2566079"/>
            <a:ext cx="312906" cy="369332"/>
          </a:xfrm>
          <a:prstGeom prst="rect">
            <a:avLst/>
          </a:prstGeom>
          <a:noFill/>
        </p:spPr>
        <p:txBody>
          <a:bodyPr wrap="none" rtlCol="0">
            <a:spAutoFit/>
          </a:bodyPr>
          <a:lstStyle/>
          <a:p>
            <a:r>
              <a:rPr lang="en-US" dirty="0" smtClean="0"/>
              <a:t>C</a:t>
            </a:r>
            <a:endParaRPr lang="en-US" dirty="0"/>
          </a:p>
        </p:txBody>
      </p:sp>
      <p:sp>
        <p:nvSpPr>
          <p:cNvPr id="35" name="TextBox 34"/>
          <p:cNvSpPr txBox="1"/>
          <p:nvPr/>
        </p:nvSpPr>
        <p:spPr>
          <a:xfrm>
            <a:off x="3295510" y="3737438"/>
            <a:ext cx="262662" cy="276999"/>
          </a:xfrm>
          <a:prstGeom prst="rect">
            <a:avLst/>
          </a:prstGeom>
          <a:noFill/>
        </p:spPr>
        <p:txBody>
          <a:bodyPr wrap="none" rtlCol="0">
            <a:spAutoFit/>
          </a:bodyPr>
          <a:lstStyle/>
          <a:p>
            <a:r>
              <a:rPr lang="en-US" sz="1200" dirty="0" smtClean="0"/>
              <a:t>6</a:t>
            </a:r>
            <a:endParaRPr lang="en-US" sz="1200" dirty="0"/>
          </a:p>
        </p:txBody>
      </p:sp>
      <p:sp>
        <p:nvSpPr>
          <p:cNvPr id="36" name="TextBox 35"/>
          <p:cNvSpPr txBox="1"/>
          <p:nvPr/>
        </p:nvSpPr>
        <p:spPr>
          <a:xfrm>
            <a:off x="3614944" y="4236859"/>
            <a:ext cx="262662" cy="276999"/>
          </a:xfrm>
          <a:prstGeom prst="rect">
            <a:avLst/>
          </a:prstGeom>
          <a:noFill/>
        </p:spPr>
        <p:txBody>
          <a:bodyPr wrap="none" rtlCol="0">
            <a:spAutoFit/>
          </a:bodyPr>
          <a:lstStyle/>
          <a:p>
            <a:r>
              <a:rPr lang="en-US" sz="1200" dirty="0"/>
              <a:t>1</a:t>
            </a:r>
          </a:p>
        </p:txBody>
      </p:sp>
      <p:sp>
        <p:nvSpPr>
          <p:cNvPr id="37" name="TextBox 36"/>
          <p:cNvSpPr txBox="1"/>
          <p:nvPr/>
        </p:nvSpPr>
        <p:spPr>
          <a:xfrm>
            <a:off x="3263904" y="3300611"/>
            <a:ext cx="262662" cy="276999"/>
          </a:xfrm>
          <a:prstGeom prst="rect">
            <a:avLst/>
          </a:prstGeom>
          <a:noFill/>
        </p:spPr>
        <p:txBody>
          <a:bodyPr wrap="none" rtlCol="0">
            <a:spAutoFit/>
          </a:bodyPr>
          <a:lstStyle/>
          <a:p>
            <a:r>
              <a:rPr lang="en-US" sz="1200" dirty="0" smtClean="0"/>
              <a:t>0</a:t>
            </a:r>
            <a:endParaRPr lang="en-US" sz="1200" dirty="0"/>
          </a:p>
        </p:txBody>
      </p:sp>
      <p:sp>
        <p:nvSpPr>
          <p:cNvPr id="38" name="TextBox 37"/>
          <p:cNvSpPr txBox="1"/>
          <p:nvPr/>
        </p:nvSpPr>
        <p:spPr>
          <a:xfrm>
            <a:off x="3633404" y="2725659"/>
            <a:ext cx="262662" cy="276999"/>
          </a:xfrm>
          <a:prstGeom prst="rect">
            <a:avLst/>
          </a:prstGeom>
          <a:noFill/>
        </p:spPr>
        <p:txBody>
          <a:bodyPr wrap="none" rtlCol="0">
            <a:spAutoFit/>
          </a:bodyPr>
          <a:lstStyle/>
          <a:p>
            <a:r>
              <a:rPr lang="en-US" sz="1200" dirty="0" smtClean="0"/>
              <a:t>0</a:t>
            </a:r>
            <a:endParaRPr lang="en-US" sz="1200" dirty="0"/>
          </a:p>
        </p:txBody>
      </p:sp>
      <p:sp>
        <p:nvSpPr>
          <p:cNvPr id="2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30" name="Picture 29"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160345931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6619" y="3354508"/>
            <a:ext cx="1069524" cy="369332"/>
          </a:xfrm>
          <a:prstGeom prst="rect">
            <a:avLst/>
          </a:prstGeom>
          <a:noFill/>
        </p:spPr>
        <p:txBody>
          <a:bodyPr wrap="none" rtlCol="0">
            <a:spAutoFit/>
          </a:bodyPr>
          <a:lstStyle/>
          <a:p>
            <a:r>
              <a:rPr lang="en-US" b="1" dirty="0" smtClean="0">
                <a:solidFill>
                  <a:srgbClr val="FF0000"/>
                </a:solidFill>
              </a:rPr>
              <a:t>GATTACA</a:t>
            </a:r>
            <a:endParaRPr lang="en-US" b="1" dirty="0">
              <a:solidFill>
                <a:srgbClr val="FF0000"/>
              </a:solidFill>
            </a:endParaRPr>
          </a:p>
        </p:txBody>
      </p:sp>
      <p:cxnSp>
        <p:nvCxnSpPr>
          <p:cNvPr id="6" name="Straight Connector 5"/>
          <p:cNvCxnSpPr>
            <a:stCxn id="4" idx="3"/>
          </p:cNvCxnSpPr>
          <p:nvPr/>
        </p:nvCxnSpPr>
        <p:spPr>
          <a:xfrm flipV="1">
            <a:off x="5216143" y="2963586"/>
            <a:ext cx="265643" cy="575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57756" y="2594254"/>
            <a:ext cx="330289" cy="369332"/>
          </a:xfrm>
          <a:prstGeom prst="rect">
            <a:avLst/>
          </a:prstGeom>
          <a:noFill/>
        </p:spPr>
        <p:txBody>
          <a:bodyPr wrap="none" rtlCol="0">
            <a:spAutoFit/>
          </a:bodyPr>
          <a:lstStyle/>
          <a:p>
            <a:r>
              <a:rPr lang="en-US" b="1" dirty="0" smtClean="0">
                <a:solidFill>
                  <a:srgbClr val="FF0000"/>
                </a:solidFill>
              </a:rPr>
              <a:t>G</a:t>
            </a:r>
            <a:endParaRPr lang="en-US" b="1" dirty="0">
              <a:solidFill>
                <a:srgbClr val="FF0000"/>
              </a:solidFill>
            </a:endParaRPr>
          </a:p>
        </p:txBody>
      </p:sp>
      <p:cxnSp>
        <p:nvCxnSpPr>
          <p:cNvPr id="29" name="Straight Connector 28"/>
          <p:cNvCxnSpPr/>
          <p:nvPr/>
        </p:nvCxnSpPr>
        <p:spPr>
          <a:xfrm rot="19305232" flipV="1">
            <a:off x="5611613" y="2268085"/>
            <a:ext cx="605536" cy="18466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989" y="1731145"/>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40" name="TextBox 39"/>
          <p:cNvSpPr txBox="1"/>
          <p:nvPr/>
        </p:nvSpPr>
        <p:spPr>
          <a:xfrm>
            <a:off x="5591584" y="2770806"/>
            <a:ext cx="262662" cy="276999"/>
          </a:xfrm>
          <a:prstGeom prst="rect">
            <a:avLst/>
          </a:prstGeom>
          <a:noFill/>
        </p:spPr>
        <p:txBody>
          <a:bodyPr wrap="none" rtlCol="0">
            <a:spAutoFit/>
          </a:bodyPr>
          <a:lstStyle/>
          <a:p>
            <a:r>
              <a:rPr lang="en-US" sz="1200" dirty="0" smtClean="0"/>
              <a:t>4</a:t>
            </a:r>
            <a:endParaRPr lang="en-US" sz="1200" dirty="0"/>
          </a:p>
        </p:txBody>
      </p:sp>
      <p:sp>
        <p:nvSpPr>
          <p:cNvPr id="44" name="TextBox 43"/>
          <p:cNvSpPr txBox="1"/>
          <p:nvPr/>
        </p:nvSpPr>
        <p:spPr>
          <a:xfrm>
            <a:off x="5006233" y="3588466"/>
            <a:ext cx="262662" cy="276999"/>
          </a:xfrm>
          <a:prstGeom prst="rect">
            <a:avLst/>
          </a:prstGeom>
          <a:noFill/>
        </p:spPr>
        <p:txBody>
          <a:bodyPr wrap="none" rtlCol="0">
            <a:spAutoFit/>
          </a:bodyPr>
          <a:lstStyle/>
          <a:p>
            <a:r>
              <a:rPr lang="en-US" sz="1200" dirty="0" smtClean="0"/>
              <a:t>9</a:t>
            </a:r>
            <a:endParaRPr lang="en-US" sz="1200" dirty="0"/>
          </a:p>
        </p:txBody>
      </p:sp>
      <p:sp>
        <p:nvSpPr>
          <p:cNvPr id="50" name="TextBox 49"/>
          <p:cNvSpPr txBox="1"/>
          <p:nvPr/>
        </p:nvSpPr>
        <p:spPr>
          <a:xfrm>
            <a:off x="6325248" y="1910326"/>
            <a:ext cx="262662" cy="276999"/>
          </a:xfrm>
          <a:prstGeom prst="rect">
            <a:avLst/>
          </a:prstGeom>
          <a:noFill/>
        </p:spPr>
        <p:txBody>
          <a:bodyPr wrap="none" rtlCol="0">
            <a:spAutoFit/>
          </a:bodyPr>
          <a:lstStyle/>
          <a:p>
            <a:r>
              <a:rPr lang="en-US" sz="1200" dirty="0" smtClean="0"/>
              <a:t>5</a:t>
            </a:r>
            <a:endParaRPr lang="en-US" sz="1200" dirty="0"/>
          </a:p>
        </p:txBody>
      </p:sp>
      <p:grpSp>
        <p:nvGrpSpPr>
          <p:cNvPr id="2" name="Group 84"/>
          <p:cNvGrpSpPr/>
          <p:nvPr/>
        </p:nvGrpSpPr>
        <p:grpSpPr>
          <a:xfrm rot="19305232">
            <a:off x="6390157" y="1043659"/>
            <a:ext cx="605536" cy="1150689"/>
            <a:chOff x="5442973" y="3647467"/>
            <a:chExt cx="605536" cy="1150689"/>
          </a:xfrm>
        </p:grpSpPr>
        <p:cxnSp>
          <p:nvCxnSpPr>
            <p:cNvPr id="54" name="Straight Connector 53"/>
            <p:cNvCxnSpPr/>
            <p:nvPr/>
          </p:nvCxnSpPr>
          <p:spPr>
            <a:xfrm flipV="1">
              <a:off x="5442973" y="3647467"/>
              <a:ext cx="290740" cy="575588"/>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5442973" y="4038389"/>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442973" y="4223055"/>
              <a:ext cx="605536" cy="184666"/>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442973" y="4223055"/>
              <a:ext cx="290740" cy="57510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cxnSp>
        <p:nvCxnSpPr>
          <p:cNvPr id="19" name="Straight Connector 18"/>
          <p:cNvCxnSpPr/>
          <p:nvPr/>
        </p:nvCxnSpPr>
        <p:spPr>
          <a:xfrm rot="164340" flipH="1">
            <a:off x="3443793" y="3553516"/>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164917" y="3564012"/>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5" name="TextBox 34"/>
          <p:cNvSpPr txBox="1"/>
          <p:nvPr/>
        </p:nvSpPr>
        <p:spPr>
          <a:xfrm>
            <a:off x="3295510" y="3737438"/>
            <a:ext cx="262662" cy="276999"/>
          </a:xfrm>
          <a:prstGeom prst="rect">
            <a:avLst/>
          </a:prstGeom>
          <a:noFill/>
        </p:spPr>
        <p:txBody>
          <a:bodyPr wrap="none" rtlCol="0">
            <a:spAutoFit/>
          </a:bodyPr>
          <a:lstStyle/>
          <a:p>
            <a:r>
              <a:rPr lang="en-US" sz="1200" dirty="0" smtClean="0"/>
              <a:t>6</a:t>
            </a:r>
            <a:endParaRPr lang="en-US" sz="1200" dirty="0"/>
          </a:p>
        </p:txBody>
      </p:sp>
      <p:cxnSp>
        <p:nvCxnSpPr>
          <p:cNvPr id="32" name="Straight Connector 31"/>
          <p:cNvCxnSpPr/>
          <p:nvPr/>
        </p:nvCxnSpPr>
        <p:spPr>
          <a:xfrm rot="20597685" flipH="1">
            <a:off x="2580554" y="3932650"/>
            <a:ext cx="605536" cy="184666"/>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270272" y="4102746"/>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46" name="TextBox 45"/>
          <p:cNvSpPr txBox="1"/>
          <p:nvPr/>
        </p:nvSpPr>
        <p:spPr>
          <a:xfrm>
            <a:off x="2460582" y="4342790"/>
            <a:ext cx="262662" cy="276999"/>
          </a:xfrm>
          <a:prstGeom prst="rect">
            <a:avLst/>
          </a:prstGeom>
          <a:noFill/>
        </p:spPr>
        <p:txBody>
          <a:bodyPr wrap="none" rtlCol="0">
            <a:spAutoFit/>
          </a:bodyPr>
          <a:lstStyle/>
          <a:p>
            <a:r>
              <a:rPr lang="en-US" sz="1200" dirty="0" smtClean="0"/>
              <a:t>7</a:t>
            </a:r>
            <a:endParaRPr lang="en-US" sz="1200" dirty="0"/>
          </a:p>
        </p:txBody>
      </p:sp>
      <p:grpSp>
        <p:nvGrpSpPr>
          <p:cNvPr id="3" name="Group 79"/>
          <p:cNvGrpSpPr/>
          <p:nvPr/>
        </p:nvGrpSpPr>
        <p:grpSpPr>
          <a:xfrm rot="20597685" flipH="1">
            <a:off x="1702442" y="3912264"/>
            <a:ext cx="605536" cy="1150689"/>
            <a:chOff x="5442973" y="3647467"/>
            <a:chExt cx="605536" cy="1150689"/>
          </a:xfrm>
        </p:grpSpPr>
        <p:cxnSp>
          <p:nvCxnSpPr>
            <p:cNvPr id="37" name="Straight Connector 36"/>
            <p:cNvCxnSpPr/>
            <p:nvPr/>
          </p:nvCxnSpPr>
          <p:spPr>
            <a:xfrm flipV="1">
              <a:off x="5442973" y="3647467"/>
              <a:ext cx="290740" cy="575588"/>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442973" y="4038389"/>
              <a:ext cx="605536" cy="184666"/>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442973" y="4223055"/>
              <a:ext cx="605536" cy="184666"/>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442973" y="4223055"/>
              <a:ext cx="290740" cy="575101"/>
            </a:xfrm>
            <a:prstGeom prst="line">
              <a:avLst/>
            </a:prstGeom>
            <a:ln>
              <a:solidFill>
                <a:srgbClr val="660066"/>
              </a:solidFill>
              <a:prstDash val="sysDot"/>
            </a:ln>
          </p:spPr>
          <p:style>
            <a:lnRef idx="2">
              <a:schemeClr val="accent1"/>
            </a:lnRef>
            <a:fillRef idx="0">
              <a:schemeClr val="accent1"/>
            </a:fillRef>
            <a:effectRef idx="1">
              <a:schemeClr val="accent1"/>
            </a:effectRef>
            <a:fontRef idx="minor">
              <a:schemeClr val="tx1"/>
            </a:fontRef>
          </p:style>
        </p:cxnSp>
      </p:grpSp>
      <p:sp>
        <p:nvSpPr>
          <p:cNvPr id="2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Inchworm Algorithm</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7" name="TextBox 26"/>
          <p:cNvSpPr txBox="1"/>
          <p:nvPr/>
        </p:nvSpPr>
        <p:spPr>
          <a:xfrm>
            <a:off x="908266" y="6043656"/>
            <a:ext cx="7602437" cy="400110"/>
          </a:xfrm>
          <a:prstGeom prst="rect">
            <a:avLst/>
          </a:prstGeom>
          <a:noFill/>
        </p:spPr>
        <p:txBody>
          <a:bodyPr wrap="none" rtlCol="0">
            <a:spAutoFit/>
          </a:bodyPr>
          <a:lstStyle/>
          <a:p>
            <a:r>
              <a:rPr lang="en-US" sz="2000" dirty="0" smtClean="0"/>
              <a:t>Remove assembled </a:t>
            </a:r>
            <a:r>
              <a:rPr lang="en-US" sz="2000" dirty="0" err="1" smtClean="0"/>
              <a:t>kmers</a:t>
            </a:r>
            <a:r>
              <a:rPr lang="en-US" sz="2000" dirty="0" smtClean="0"/>
              <a:t> from catalog, then repeat the entire process.</a:t>
            </a:r>
            <a:endParaRPr lang="en-US" sz="2000" dirty="0"/>
          </a:p>
        </p:txBody>
      </p:sp>
      <p:sp>
        <p:nvSpPr>
          <p:cNvPr id="28" name="TextBox 27"/>
          <p:cNvSpPr txBox="1"/>
          <p:nvPr/>
        </p:nvSpPr>
        <p:spPr>
          <a:xfrm>
            <a:off x="925199" y="5554131"/>
            <a:ext cx="4113401" cy="400110"/>
          </a:xfrm>
          <a:prstGeom prst="rect">
            <a:avLst/>
          </a:prstGeom>
          <a:noFill/>
        </p:spPr>
        <p:txBody>
          <a:bodyPr wrap="none" rtlCol="0">
            <a:spAutoFit/>
          </a:bodyPr>
          <a:lstStyle/>
          <a:p>
            <a:r>
              <a:rPr lang="en-US" sz="2000" dirty="0" smtClean="0"/>
              <a:t>Report </a:t>
            </a:r>
            <a:r>
              <a:rPr lang="en-US" sz="2000" dirty="0" err="1" smtClean="0"/>
              <a:t>contig</a:t>
            </a:r>
            <a:r>
              <a:rPr lang="en-US" sz="2000" dirty="0" smtClean="0"/>
              <a:t>:      </a:t>
            </a:r>
            <a:r>
              <a:rPr lang="en-US" sz="2000" b="1" dirty="0" smtClean="0">
                <a:solidFill>
                  <a:srgbClr val="660066"/>
                </a:solidFill>
              </a:rPr>
              <a:t>….</a:t>
            </a:r>
            <a:r>
              <a:rPr lang="en-US" sz="2000" b="1" dirty="0" smtClean="0">
                <a:solidFill>
                  <a:srgbClr val="FF0000"/>
                </a:solidFill>
              </a:rPr>
              <a:t>AAGATTACAGA</a:t>
            </a:r>
            <a:r>
              <a:rPr lang="en-US" sz="2000" b="1" dirty="0" smtClean="0">
                <a:solidFill>
                  <a:schemeClr val="accent1"/>
                </a:solidFill>
              </a:rPr>
              <a:t>…. </a:t>
            </a:r>
            <a:endParaRPr lang="en-US" sz="2000" b="1" dirty="0">
              <a:solidFill>
                <a:schemeClr val="accent1"/>
              </a:solidFill>
            </a:endParaRPr>
          </a:p>
        </p:txBody>
      </p:sp>
      <p:pic>
        <p:nvPicPr>
          <p:cNvPr id="30" name="Picture 29" descr="inchworm-logo-med.jpg"/>
          <p:cNvPicPr>
            <a:picLocks noChangeAspect="1"/>
          </p:cNvPicPr>
          <p:nvPr/>
        </p:nvPicPr>
        <p:blipFill>
          <a:blip r:embed="rId3"/>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3408566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56" y="40670"/>
            <a:ext cx="8859947" cy="1143000"/>
          </a:xfrm>
        </p:spPr>
        <p:txBody>
          <a:bodyPr>
            <a:normAutofit/>
          </a:bodyPr>
          <a:lstStyle/>
          <a:p>
            <a:r>
              <a:rPr lang="en-US" sz="2800" b="1" dirty="0" smtClean="0">
                <a:solidFill>
                  <a:srgbClr val="FF0000"/>
                </a:solidFill>
              </a:rPr>
              <a:t>RNA-</a:t>
            </a:r>
            <a:r>
              <a:rPr lang="en-US" sz="2800" b="1" dirty="0" err="1" smtClean="0">
                <a:solidFill>
                  <a:srgbClr val="FF0000"/>
                </a:solidFill>
              </a:rPr>
              <a:t>Seq</a:t>
            </a:r>
            <a:r>
              <a:rPr lang="en-US" sz="2800" b="1" dirty="0" smtClean="0">
                <a:solidFill>
                  <a:srgbClr val="FF0000"/>
                </a:solidFill>
              </a:rPr>
              <a:t> as a Driving Technology</a:t>
            </a:r>
            <a:endParaRPr lang="en-US" sz="2800" b="1" dirty="0">
              <a:solidFill>
                <a:srgbClr val="FF0000"/>
              </a:solidFill>
            </a:endParaRPr>
          </a:p>
        </p:txBody>
      </p:sp>
      <p:grpSp>
        <p:nvGrpSpPr>
          <p:cNvPr id="6" name="Group 5"/>
          <p:cNvGrpSpPr/>
          <p:nvPr/>
        </p:nvGrpSpPr>
        <p:grpSpPr>
          <a:xfrm>
            <a:off x="334180" y="1133534"/>
            <a:ext cx="4143832" cy="5450813"/>
            <a:chOff x="401016" y="1133534"/>
            <a:chExt cx="4143832" cy="5450813"/>
          </a:xfrm>
        </p:grpSpPr>
        <p:pic>
          <p:nvPicPr>
            <p:cNvPr id="21" name="Picture 20" descr="cell_pic.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723270" y="2548884"/>
              <a:ext cx="1740827" cy="1729273"/>
            </a:xfrm>
            <a:prstGeom prst="rect">
              <a:avLst/>
            </a:prstGeom>
          </p:spPr>
        </p:pic>
        <p:grpSp>
          <p:nvGrpSpPr>
            <p:cNvPr id="22" name="Group 21"/>
            <p:cNvGrpSpPr/>
            <p:nvPr/>
          </p:nvGrpSpPr>
          <p:grpSpPr>
            <a:xfrm>
              <a:off x="635122" y="1300654"/>
              <a:ext cx="3289683" cy="3648353"/>
              <a:chOff x="390364" y="1654440"/>
              <a:chExt cx="3039589" cy="3450740"/>
            </a:xfrm>
            <a:noFill/>
          </p:grpSpPr>
          <p:sp>
            <p:nvSpPr>
              <p:cNvPr id="13" name="TextBox 12"/>
              <p:cNvSpPr txBox="1"/>
              <p:nvPr/>
            </p:nvSpPr>
            <p:spPr>
              <a:xfrm>
                <a:off x="390364" y="1990347"/>
                <a:ext cx="2733641" cy="3114833"/>
              </a:xfrm>
              <a:prstGeom prst="rect">
                <a:avLst/>
              </a:prstGeom>
              <a:grpFill/>
              <a:ln>
                <a:noFill/>
              </a:ln>
            </p:spPr>
            <p:txBody>
              <a:bodyPr wrap="none" rtlCol="0">
                <a:spAutoFit/>
              </a:bodyPr>
              <a:lstStyle/>
              <a:p>
                <a:r>
                  <a:rPr lang="en-US" sz="1600" dirty="0" smtClean="0">
                    <a:ln w="3175" cmpd="sng">
                      <a:noFill/>
                    </a:ln>
                  </a:rPr>
                  <a:t>Chromatin structure</a:t>
                </a:r>
              </a:p>
              <a:p>
                <a:r>
                  <a:rPr lang="en-US" sz="1600" dirty="0">
                    <a:ln w="3175" cmpd="sng">
                      <a:noFill/>
                    </a:ln>
                  </a:rPr>
                  <a:t>	</a:t>
                </a:r>
                <a:r>
                  <a:rPr lang="en-US" sz="1600" dirty="0" smtClean="0">
                    <a:ln w="3175" cmpd="sng">
                      <a:noFill/>
                    </a:ln>
                  </a:rPr>
                  <a:t>Histone occupancy</a:t>
                </a:r>
              </a:p>
              <a:p>
                <a:r>
                  <a:rPr lang="en-US" sz="1600" dirty="0">
                    <a:ln w="3175" cmpd="sng">
                      <a:noFill/>
                    </a:ln>
                  </a:rPr>
                  <a:t>	</a:t>
                </a:r>
                <a:r>
                  <a:rPr lang="en-US" sz="1600" dirty="0" smtClean="0">
                    <a:ln w="3175" cmpd="sng">
                      <a:noFill/>
                    </a:ln>
                  </a:rPr>
                  <a:t>Transcription factor binding</a:t>
                </a:r>
              </a:p>
              <a:p>
                <a:r>
                  <a:rPr lang="en-US" sz="1600" dirty="0">
                    <a:ln w="3175" cmpd="sng">
                      <a:noFill/>
                    </a:ln>
                  </a:rPr>
                  <a:t>	</a:t>
                </a:r>
                <a:r>
                  <a:rPr lang="en-US" sz="1600" dirty="0" smtClean="0">
                    <a:ln w="3175" cmpd="sng">
                      <a:noFill/>
                    </a:ln>
                  </a:rPr>
                  <a:t>DNA 3D topology</a:t>
                </a:r>
              </a:p>
              <a:p>
                <a:endParaRPr lang="en-US" sz="1600" dirty="0" smtClean="0">
                  <a:ln w="3175" cmpd="sng">
                    <a:noFill/>
                  </a:ln>
                </a:endParaRPr>
              </a:p>
              <a:p>
                <a:r>
                  <a:rPr lang="en-US" sz="1600" dirty="0" smtClean="0">
                    <a:ln w="3175" cmpd="sng">
                      <a:noFill/>
                    </a:ln>
                  </a:rPr>
                  <a:t>Genes and transcripts</a:t>
                </a:r>
              </a:p>
              <a:p>
                <a:r>
                  <a:rPr lang="en-US" sz="1600" dirty="0">
                    <a:ln w="3175" cmpd="sng">
                      <a:noFill/>
                    </a:ln>
                  </a:rPr>
                  <a:t>	</a:t>
                </a:r>
                <a:r>
                  <a:rPr lang="en-US" sz="1600" dirty="0" smtClean="0">
                    <a:ln w="3175" cmpd="sng">
                      <a:noFill/>
                    </a:ln>
                    <a:solidFill>
                      <a:srgbClr val="FF0000"/>
                    </a:solidFill>
                  </a:rPr>
                  <a:t>gene content</a:t>
                </a:r>
              </a:p>
              <a:p>
                <a:r>
                  <a:rPr lang="en-US" sz="1600" dirty="0">
                    <a:ln w="3175" cmpd="sng">
                      <a:noFill/>
                    </a:ln>
                    <a:solidFill>
                      <a:srgbClr val="FF0000"/>
                    </a:solidFill>
                  </a:rPr>
                  <a:t>	</a:t>
                </a:r>
                <a:r>
                  <a:rPr lang="en-US" sz="1600" dirty="0" smtClean="0">
                    <a:ln w="3175" cmpd="sng">
                      <a:noFill/>
                    </a:ln>
                    <a:solidFill>
                      <a:srgbClr val="FF0000"/>
                    </a:solidFill>
                  </a:rPr>
                  <a:t>alternative splicing</a:t>
                </a:r>
              </a:p>
              <a:p>
                <a:r>
                  <a:rPr lang="en-US" sz="1600" dirty="0">
                    <a:ln w="3175" cmpd="sng">
                      <a:noFill/>
                    </a:ln>
                    <a:solidFill>
                      <a:srgbClr val="FF0000"/>
                    </a:solidFill>
                  </a:rPr>
                  <a:t>	</a:t>
                </a:r>
                <a:r>
                  <a:rPr lang="en-US" sz="1600" dirty="0" smtClean="0">
                    <a:ln w="3175" cmpd="sng">
                      <a:noFill/>
                    </a:ln>
                    <a:solidFill>
                      <a:srgbClr val="FF0000"/>
                    </a:solidFill>
                  </a:rPr>
                  <a:t>expression</a:t>
                </a:r>
              </a:p>
              <a:p>
                <a:r>
                  <a:rPr lang="en-US" sz="1600" dirty="0">
                    <a:ln w="3175" cmpd="sng">
                      <a:noFill/>
                    </a:ln>
                  </a:rPr>
                  <a:t>	</a:t>
                </a:r>
                <a:r>
                  <a:rPr lang="en-US" sz="1600" dirty="0" smtClean="0">
                    <a:ln w="3175" cmpd="sng">
                      <a:noFill/>
                    </a:ln>
                  </a:rPr>
                  <a:t>RNA-editing</a:t>
                </a:r>
              </a:p>
              <a:p>
                <a:r>
                  <a:rPr lang="en-US" sz="1600" dirty="0">
                    <a:ln w="3175" cmpd="sng">
                      <a:noFill/>
                    </a:ln>
                  </a:rPr>
                  <a:t>	</a:t>
                </a:r>
                <a:endParaRPr lang="en-US" sz="1600" dirty="0" smtClean="0">
                  <a:ln w="3175" cmpd="sng">
                    <a:noFill/>
                  </a:ln>
                </a:endParaRPr>
              </a:p>
              <a:p>
                <a:r>
                  <a:rPr lang="en-US" sz="1600" dirty="0">
                    <a:ln w="3175" cmpd="sng">
                      <a:noFill/>
                    </a:ln>
                  </a:rPr>
                  <a:t>	</a:t>
                </a:r>
                <a:endParaRPr lang="en-US" sz="1600" dirty="0" smtClean="0">
                  <a:ln w="3175" cmpd="sng">
                    <a:noFill/>
                  </a:ln>
                </a:endParaRPr>
              </a:p>
              <a:p>
                <a:endParaRPr lang="en-US" sz="1600" dirty="0" smtClean="0">
                  <a:ln w="3175" cmpd="sng">
                    <a:noFill/>
                  </a:ln>
                </a:endParaRPr>
              </a:p>
            </p:txBody>
          </p:sp>
          <p:sp>
            <p:nvSpPr>
              <p:cNvPr id="17" name="TextBox 16"/>
              <p:cNvSpPr txBox="1"/>
              <p:nvPr/>
            </p:nvSpPr>
            <p:spPr>
              <a:xfrm>
                <a:off x="426421" y="1654440"/>
                <a:ext cx="3003532" cy="378438"/>
              </a:xfrm>
              <a:prstGeom prst="rect">
                <a:avLst/>
              </a:prstGeom>
              <a:grpFill/>
              <a:ln>
                <a:noFill/>
              </a:ln>
            </p:spPr>
            <p:txBody>
              <a:bodyPr wrap="none" rtlCol="0">
                <a:spAutoFit/>
              </a:bodyPr>
              <a:lstStyle/>
              <a:p>
                <a:r>
                  <a:rPr lang="en-US" sz="2000" b="1" dirty="0" smtClean="0">
                    <a:ln w="3175" cmpd="sng">
                      <a:noFill/>
                    </a:ln>
                  </a:rPr>
                  <a:t>Molecular Biology of the Cell</a:t>
                </a:r>
                <a:endParaRPr lang="en-US" sz="2000" b="1" dirty="0">
                  <a:ln w="3175" cmpd="sng">
                    <a:noFill/>
                  </a:ln>
                </a:endParaRPr>
              </a:p>
            </p:txBody>
          </p:sp>
        </p:grpSp>
        <p:sp>
          <p:nvSpPr>
            <p:cNvPr id="3" name="Rectangle 2"/>
            <p:cNvSpPr/>
            <p:nvPr/>
          </p:nvSpPr>
          <p:spPr>
            <a:xfrm>
              <a:off x="401016" y="1133534"/>
              <a:ext cx="4143832" cy="545081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5513969" y="1300654"/>
            <a:ext cx="2924075" cy="2075078"/>
            <a:chOff x="5513969" y="1300654"/>
            <a:chExt cx="2924075" cy="2075078"/>
          </a:xfrm>
        </p:grpSpPr>
        <p:sp>
          <p:nvSpPr>
            <p:cNvPr id="14" name="TextBox 13"/>
            <p:cNvSpPr txBox="1"/>
            <p:nvPr/>
          </p:nvSpPr>
          <p:spPr>
            <a:xfrm>
              <a:off x="5754101" y="1504031"/>
              <a:ext cx="2198476" cy="369332"/>
            </a:xfrm>
            <a:prstGeom prst="rect">
              <a:avLst/>
            </a:prstGeom>
            <a:noFill/>
          </p:spPr>
          <p:txBody>
            <a:bodyPr wrap="none" rtlCol="0">
              <a:spAutoFit/>
            </a:bodyPr>
            <a:lstStyle/>
            <a:p>
              <a:r>
                <a:rPr lang="en-US" b="1" dirty="0" smtClean="0"/>
                <a:t>Sequencing Methods</a:t>
              </a:r>
              <a:endParaRPr lang="en-US" b="1" dirty="0"/>
            </a:p>
          </p:txBody>
        </p:sp>
        <p:sp>
          <p:nvSpPr>
            <p:cNvPr id="18" name="TextBox 17"/>
            <p:cNvSpPr txBox="1"/>
            <p:nvPr/>
          </p:nvSpPr>
          <p:spPr>
            <a:xfrm>
              <a:off x="6399547" y="1955239"/>
              <a:ext cx="1265791" cy="1200329"/>
            </a:xfrm>
            <a:prstGeom prst="rect">
              <a:avLst/>
            </a:prstGeom>
            <a:noFill/>
          </p:spPr>
          <p:txBody>
            <a:bodyPr wrap="none" rtlCol="0">
              <a:spAutoFit/>
            </a:bodyPr>
            <a:lstStyle/>
            <a:p>
              <a:r>
                <a:rPr lang="en-US" dirty="0" smtClean="0"/>
                <a:t>DNA-</a:t>
              </a:r>
              <a:r>
                <a:rPr lang="en-US" dirty="0" err="1" smtClean="0"/>
                <a:t>Seq</a:t>
              </a:r>
              <a:endParaRPr lang="en-US" dirty="0" smtClean="0"/>
            </a:p>
            <a:p>
              <a:r>
                <a:rPr lang="en-US" dirty="0" err="1" smtClean="0"/>
                <a:t>ChIP-Seq</a:t>
              </a:r>
              <a:endParaRPr lang="en-US" dirty="0" smtClean="0"/>
            </a:p>
            <a:p>
              <a:r>
                <a:rPr lang="en-US" b="1" dirty="0" smtClean="0">
                  <a:solidFill>
                    <a:srgbClr val="FF0000"/>
                  </a:solidFill>
                </a:rPr>
                <a:t>RNA-</a:t>
              </a:r>
              <a:r>
                <a:rPr lang="en-US" b="1" dirty="0" err="1" smtClean="0">
                  <a:solidFill>
                    <a:srgbClr val="FF0000"/>
                  </a:solidFill>
                </a:rPr>
                <a:t>Seq</a:t>
              </a:r>
              <a:endParaRPr lang="en-US" b="1" dirty="0" smtClean="0">
                <a:solidFill>
                  <a:srgbClr val="FF0000"/>
                </a:solidFill>
              </a:endParaRPr>
            </a:p>
            <a:p>
              <a:r>
                <a:rPr lang="en-US" dirty="0" smtClean="0"/>
                <a:t>Methyl-</a:t>
              </a:r>
              <a:r>
                <a:rPr lang="en-US" dirty="0" err="1" smtClean="0"/>
                <a:t>Seq</a:t>
              </a:r>
              <a:endParaRPr lang="en-US" dirty="0" smtClean="0"/>
            </a:p>
          </p:txBody>
        </p:sp>
        <p:sp>
          <p:nvSpPr>
            <p:cNvPr id="12" name="Rectangle 11"/>
            <p:cNvSpPr/>
            <p:nvPr/>
          </p:nvSpPr>
          <p:spPr>
            <a:xfrm>
              <a:off x="5513969" y="1300654"/>
              <a:ext cx="2924075" cy="207507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432443" y="4096321"/>
            <a:ext cx="3267980" cy="2323494"/>
            <a:chOff x="5515988" y="4096321"/>
            <a:chExt cx="3267980" cy="2323494"/>
          </a:xfrm>
        </p:grpSpPr>
        <p:sp>
          <p:nvSpPr>
            <p:cNvPr id="15" name="TextBox 14"/>
            <p:cNvSpPr txBox="1"/>
            <p:nvPr/>
          </p:nvSpPr>
          <p:spPr>
            <a:xfrm>
              <a:off x="5637138" y="4278157"/>
              <a:ext cx="3134191" cy="369332"/>
            </a:xfrm>
            <a:prstGeom prst="rect">
              <a:avLst/>
            </a:prstGeom>
            <a:noFill/>
          </p:spPr>
          <p:txBody>
            <a:bodyPr wrap="none" rtlCol="0">
              <a:spAutoFit/>
            </a:bodyPr>
            <a:lstStyle/>
            <a:p>
              <a:r>
                <a:rPr lang="en-US" b="1" dirty="0" smtClean="0"/>
                <a:t>Algorithms and Software Tools</a:t>
              </a:r>
              <a:endParaRPr lang="en-US" b="1" dirty="0"/>
            </a:p>
          </p:txBody>
        </p:sp>
        <p:sp>
          <p:nvSpPr>
            <p:cNvPr id="19" name="TextBox 18"/>
            <p:cNvSpPr txBox="1"/>
            <p:nvPr/>
          </p:nvSpPr>
          <p:spPr>
            <a:xfrm>
              <a:off x="5701073" y="4665488"/>
              <a:ext cx="3082895" cy="1754327"/>
            </a:xfrm>
            <a:prstGeom prst="rect">
              <a:avLst/>
            </a:prstGeom>
            <a:noFill/>
          </p:spPr>
          <p:txBody>
            <a:bodyPr wrap="none" rtlCol="0">
              <a:spAutoFit/>
            </a:bodyPr>
            <a:lstStyle/>
            <a:p>
              <a:r>
                <a:rPr lang="en-US" dirty="0" smtClean="0">
                  <a:solidFill>
                    <a:srgbClr val="FF0000"/>
                  </a:solidFill>
                </a:rPr>
                <a:t>Sequence assembly</a:t>
              </a:r>
            </a:p>
            <a:p>
              <a:r>
                <a:rPr lang="en-US" dirty="0" smtClean="0">
                  <a:solidFill>
                    <a:srgbClr val="FF0000"/>
                  </a:solidFill>
                </a:rPr>
                <a:t>Polymorphism calling</a:t>
              </a:r>
            </a:p>
            <a:p>
              <a:r>
                <a:rPr lang="en-US" dirty="0" smtClean="0">
                  <a:solidFill>
                    <a:srgbClr val="FF0000"/>
                  </a:solidFill>
                </a:rPr>
                <a:t>Gene finding and </a:t>
              </a:r>
            </a:p>
            <a:p>
              <a:r>
                <a:rPr lang="en-US" dirty="0" smtClean="0">
                  <a:solidFill>
                    <a:srgbClr val="FF0000"/>
                  </a:solidFill>
                </a:rPr>
                <a:t>    transcript reconstruction</a:t>
              </a:r>
            </a:p>
            <a:p>
              <a:r>
                <a:rPr lang="en-US" dirty="0" smtClean="0">
                  <a:solidFill>
                    <a:srgbClr val="FF0000"/>
                  </a:solidFill>
                </a:rPr>
                <a:t>Differential Expression analysis</a:t>
              </a:r>
            </a:p>
            <a:p>
              <a:endParaRPr lang="en-US" dirty="0">
                <a:solidFill>
                  <a:srgbClr val="FF0000"/>
                </a:solidFill>
              </a:endParaRPr>
            </a:p>
          </p:txBody>
        </p:sp>
        <p:sp>
          <p:nvSpPr>
            <p:cNvPr id="16" name="Rectangle 15"/>
            <p:cNvSpPr/>
            <p:nvPr/>
          </p:nvSpPr>
          <p:spPr>
            <a:xfrm>
              <a:off x="5515988" y="4096321"/>
              <a:ext cx="3234562" cy="230419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Connector 7"/>
          <p:cNvCxnSpPr>
            <a:endCxn id="12" idx="1"/>
          </p:cNvCxnSpPr>
          <p:nvPr/>
        </p:nvCxnSpPr>
        <p:spPr>
          <a:xfrm flipV="1">
            <a:off x="4478012" y="2338193"/>
            <a:ext cx="1035957" cy="1254789"/>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478012" y="3592982"/>
            <a:ext cx="954431" cy="1805420"/>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944441" y="3378301"/>
            <a:ext cx="0" cy="718020"/>
          </a:xfrm>
          <a:prstGeom prst="line">
            <a:avLst/>
          </a:prstGeom>
          <a:ln w="38100" cmpd="sng">
            <a:solidFill>
              <a:srgbClr val="0000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54288" y="5054120"/>
            <a:ext cx="1094245" cy="369332"/>
          </a:xfrm>
          <a:prstGeom prst="rect">
            <a:avLst/>
          </a:prstGeom>
          <a:noFill/>
        </p:spPr>
        <p:txBody>
          <a:bodyPr wrap="none" rtlCol="0">
            <a:spAutoFit/>
          </a:bodyPr>
          <a:lstStyle/>
          <a:p>
            <a:r>
              <a:rPr lang="en-US" b="1" dirty="0" smtClean="0">
                <a:solidFill>
                  <a:srgbClr val="FF0000"/>
                </a:solidFill>
              </a:rPr>
              <a:t>Evolution</a:t>
            </a:r>
            <a:endParaRPr lang="en-US" b="1" dirty="0">
              <a:solidFill>
                <a:srgbClr val="FF0000"/>
              </a:solidFill>
            </a:endParaRPr>
          </a:p>
        </p:txBody>
      </p:sp>
      <p:sp>
        <p:nvSpPr>
          <p:cNvPr id="26" name="TextBox 25"/>
          <p:cNvSpPr txBox="1"/>
          <p:nvPr/>
        </p:nvSpPr>
        <p:spPr>
          <a:xfrm>
            <a:off x="628630" y="6009058"/>
            <a:ext cx="2112477" cy="369332"/>
          </a:xfrm>
          <a:prstGeom prst="rect">
            <a:avLst/>
          </a:prstGeom>
          <a:noFill/>
        </p:spPr>
        <p:txBody>
          <a:bodyPr wrap="none" rtlCol="0">
            <a:spAutoFit/>
          </a:bodyPr>
          <a:lstStyle/>
          <a:p>
            <a:r>
              <a:rPr lang="en-US" b="1" dirty="0" smtClean="0">
                <a:solidFill>
                  <a:srgbClr val="FF0000"/>
                </a:solidFill>
              </a:rPr>
              <a:t>Population Genetics</a:t>
            </a:r>
            <a:endParaRPr lang="en-US" b="1" dirty="0">
              <a:solidFill>
                <a:srgbClr val="FF0000"/>
              </a:solidFill>
            </a:endParaRPr>
          </a:p>
        </p:txBody>
      </p:sp>
      <p:pic>
        <p:nvPicPr>
          <p:cNvPr id="29" name="Picture 28" descr="evotre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381" y="4386747"/>
            <a:ext cx="2138185" cy="1583841"/>
          </a:xfrm>
          <a:prstGeom prst="rect">
            <a:avLst/>
          </a:prstGeom>
        </p:spPr>
      </p:pic>
    </p:spTree>
    <p:extLst>
      <p:ext uri="{BB962C8B-B14F-4D97-AF65-F5344CB8AC3E}">
        <p14:creationId xmlns:p14="http://schemas.microsoft.com/office/powerpoint/2010/main" val="4748800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7" name="Picture 6" descr="inchworm-logo-med.jpg"/>
          <p:cNvPicPr>
            <a:picLocks noChangeAspect="1"/>
          </p:cNvPicPr>
          <p:nvPr/>
        </p:nvPicPr>
        <p:blipFill>
          <a:blip r:embed="rId4"/>
          <a:stretch>
            <a:fillRect/>
          </a:stretch>
        </p:blipFill>
        <p:spPr>
          <a:xfrm>
            <a:off x="388540" y="165415"/>
            <a:ext cx="1159532" cy="1159532"/>
          </a:xfrm>
          <a:prstGeom prst="rect">
            <a:avLst/>
          </a:prstGeom>
        </p:spPr>
      </p:pic>
    </p:spTree>
    <p:extLst>
      <p:ext uri="{BB962C8B-B14F-4D97-AF65-F5344CB8AC3E}">
        <p14:creationId xmlns:p14="http://schemas.microsoft.com/office/powerpoint/2010/main" val="26944908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6" name="Picture 5"/>
          <p:cNvPicPr>
            <a:picLocks noChangeAspect="1"/>
          </p:cNvPicPr>
          <p:nvPr/>
        </p:nvPicPr>
        <p:blipFill>
          <a:blip r:embed="rId4"/>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5"/>
          <a:stretch>
            <a:fillRect/>
          </a:stretch>
        </p:blipFill>
        <p:spPr>
          <a:xfrm>
            <a:off x="388540" y="165415"/>
            <a:ext cx="1159532" cy="1159532"/>
          </a:xfrm>
          <a:prstGeom prst="rect">
            <a:avLst/>
          </a:prstGeom>
        </p:spPr>
      </p:pic>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9712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5" name="Picture 4"/>
          <p:cNvPicPr>
            <a:picLocks noChangeAspect="1"/>
          </p:cNvPicPr>
          <p:nvPr/>
        </p:nvPicPr>
        <p:blipFill>
          <a:blip r:embed="rId4"/>
          <a:stretch>
            <a:fillRect/>
          </a:stretch>
        </p:blipFill>
        <p:spPr>
          <a:xfrm>
            <a:off x="6019800" y="3873500"/>
            <a:ext cx="2070100" cy="1196058"/>
          </a:xfrm>
          <a:prstGeom prst="rect">
            <a:avLst/>
          </a:prstGeom>
        </p:spPr>
      </p:pic>
      <p:pic>
        <p:nvPicPr>
          <p:cNvPr id="6" name="Picture 5"/>
          <p:cNvPicPr>
            <a:picLocks noChangeAspect="1"/>
          </p:cNvPicPr>
          <p:nvPr/>
        </p:nvPicPr>
        <p:blipFill>
          <a:blip r:embed="rId5"/>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6"/>
          <a:stretch>
            <a:fillRect/>
          </a:stretch>
        </p:blipFill>
        <p:spPr>
          <a:xfrm>
            <a:off x="388540" y="165415"/>
            <a:ext cx="1159532" cy="1159532"/>
          </a:xfrm>
          <a:prstGeom prst="rect">
            <a:avLst/>
          </a:prstGeom>
        </p:spPr>
      </p:pic>
      <p:sp>
        <p:nvSpPr>
          <p:cNvPr id="8" name="TextBox 7"/>
          <p:cNvSpPr txBox="1"/>
          <p:nvPr/>
        </p:nvSpPr>
        <p:spPr>
          <a:xfrm>
            <a:off x="6870700" y="3080042"/>
            <a:ext cx="369888" cy="538609"/>
          </a:xfrm>
          <a:prstGeom prst="rect">
            <a:avLst/>
          </a:prstGeom>
          <a:noFill/>
        </p:spPr>
        <p:txBody>
          <a:bodyPr wrap="none" rtlCol="0">
            <a:spAutoFit/>
          </a:bodyPr>
          <a:lstStyle/>
          <a:p>
            <a:r>
              <a:rPr lang="en-US" sz="2900" b="1" dirty="0" smtClean="0"/>
              <a:t>+</a:t>
            </a:r>
            <a:endParaRPr lang="en-US" sz="2900" b="1" dirty="0"/>
          </a:p>
        </p:txBody>
      </p:sp>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65088" y="4148668"/>
            <a:ext cx="2441744" cy="1151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7377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8229600" cy="1143000"/>
          </a:xfrm>
        </p:spPr>
        <p:txBody>
          <a:bodyPr>
            <a:normAutofit/>
          </a:bodyPr>
          <a:lstStyle/>
          <a:p>
            <a:r>
              <a:rPr lang="en-US" sz="2800" dirty="0" smtClean="0"/>
              <a:t>Inchworm </a:t>
            </a:r>
            <a:r>
              <a:rPr lang="en-US" sz="2800" dirty="0" err="1" smtClean="0"/>
              <a:t>Contigs</a:t>
            </a:r>
            <a:r>
              <a:rPr lang="en-US" sz="2800" dirty="0" smtClean="0"/>
              <a:t> from Alt-Spliced Transcripts</a:t>
            </a:r>
            <a:endParaRPr lang="en-US" sz="2800" dirty="0"/>
          </a:p>
        </p:txBody>
      </p:sp>
      <p:pic>
        <p:nvPicPr>
          <p:cNvPr id="4" name="Picture 3"/>
          <p:cNvPicPr>
            <a:picLocks noChangeAspect="1"/>
          </p:cNvPicPr>
          <p:nvPr/>
        </p:nvPicPr>
        <p:blipFill>
          <a:blip r:embed="rId3"/>
          <a:stretch>
            <a:fillRect/>
          </a:stretch>
        </p:blipFill>
        <p:spPr>
          <a:xfrm>
            <a:off x="698500" y="2857500"/>
            <a:ext cx="3341428" cy="837351"/>
          </a:xfrm>
          <a:prstGeom prst="rect">
            <a:avLst/>
          </a:prstGeom>
        </p:spPr>
      </p:pic>
      <p:pic>
        <p:nvPicPr>
          <p:cNvPr id="5" name="Picture 4"/>
          <p:cNvPicPr>
            <a:picLocks noChangeAspect="1"/>
          </p:cNvPicPr>
          <p:nvPr/>
        </p:nvPicPr>
        <p:blipFill>
          <a:blip r:embed="rId4"/>
          <a:stretch>
            <a:fillRect/>
          </a:stretch>
        </p:blipFill>
        <p:spPr>
          <a:xfrm>
            <a:off x="6019800" y="3873500"/>
            <a:ext cx="2070100" cy="1196058"/>
          </a:xfrm>
          <a:prstGeom prst="rect">
            <a:avLst/>
          </a:prstGeom>
        </p:spPr>
      </p:pic>
      <p:pic>
        <p:nvPicPr>
          <p:cNvPr id="6" name="Picture 5"/>
          <p:cNvPicPr>
            <a:picLocks noChangeAspect="1"/>
          </p:cNvPicPr>
          <p:nvPr/>
        </p:nvPicPr>
        <p:blipFill>
          <a:blip r:embed="rId5"/>
          <a:stretch>
            <a:fillRect/>
          </a:stretch>
        </p:blipFill>
        <p:spPr>
          <a:xfrm>
            <a:off x="5597356" y="2660650"/>
            <a:ext cx="2441744" cy="273556"/>
          </a:xfrm>
          <a:prstGeom prst="rect">
            <a:avLst/>
          </a:prstGeom>
        </p:spPr>
      </p:pic>
      <p:pic>
        <p:nvPicPr>
          <p:cNvPr id="7" name="Picture 6" descr="inchworm-logo-med.jpg"/>
          <p:cNvPicPr>
            <a:picLocks noChangeAspect="1"/>
          </p:cNvPicPr>
          <p:nvPr/>
        </p:nvPicPr>
        <p:blipFill>
          <a:blip r:embed="rId6"/>
          <a:stretch>
            <a:fillRect/>
          </a:stretch>
        </p:blipFill>
        <p:spPr>
          <a:xfrm>
            <a:off x="388540" y="165415"/>
            <a:ext cx="1159532" cy="1159532"/>
          </a:xfrm>
          <a:prstGeom prst="rect">
            <a:avLst/>
          </a:prstGeom>
        </p:spPr>
      </p:pic>
      <p:sp>
        <p:nvSpPr>
          <p:cNvPr id="8" name="TextBox 7"/>
          <p:cNvSpPr txBox="1"/>
          <p:nvPr/>
        </p:nvSpPr>
        <p:spPr>
          <a:xfrm>
            <a:off x="6870700" y="3080042"/>
            <a:ext cx="369888" cy="538609"/>
          </a:xfrm>
          <a:prstGeom prst="rect">
            <a:avLst/>
          </a:prstGeom>
          <a:noFill/>
        </p:spPr>
        <p:txBody>
          <a:bodyPr wrap="none" rtlCol="0">
            <a:spAutoFit/>
          </a:bodyPr>
          <a:lstStyle/>
          <a:p>
            <a:r>
              <a:rPr lang="en-US" sz="2900" b="1" dirty="0" smtClean="0"/>
              <a:t>+</a:t>
            </a:r>
            <a:endParaRPr lang="en-US" sz="2900" b="1" dirty="0"/>
          </a:p>
        </p:txBody>
      </p:sp>
      <p:sp>
        <p:nvSpPr>
          <p:cNvPr id="9" name="Right Arrow 8"/>
          <p:cNvSpPr/>
          <p:nvPr/>
        </p:nvSpPr>
        <p:spPr>
          <a:xfrm>
            <a:off x="4508500" y="3357876"/>
            <a:ext cx="660400" cy="419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6389844" y="3030331"/>
            <a:ext cx="1229899" cy="1215232"/>
            <a:chOff x="6389844" y="3030331"/>
            <a:chExt cx="1229899" cy="1215232"/>
          </a:xfrm>
        </p:grpSpPr>
        <p:sp>
          <p:nvSpPr>
            <p:cNvPr id="11" name="Freeform 10"/>
            <p:cNvSpPr/>
            <p:nvPr/>
          </p:nvSpPr>
          <p:spPr>
            <a:xfrm>
              <a:off x="7101897" y="3030331"/>
              <a:ext cx="517846" cy="1198512"/>
            </a:xfrm>
            <a:custGeom>
              <a:avLst/>
              <a:gdLst>
                <a:gd name="connsiteX0" fmla="*/ 234263 w 517846"/>
                <a:gd name="connsiteY0" fmla="*/ 2600 h 1198512"/>
                <a:gd name="connsiteX1" fmla="*/ 12329 w 517846"/>
                <a:gd name="connsiteY1" fmla="*/ 39587 h 1198512"/>
                <a:gd name="connsiteX2" fmla="*/ 0 w 517846"/>
                <a:gd name="connsiteY2" fmla="*/ 76574 h 1198512"/>
                <a:gd name="connsiteX3" fmla="*/ 12329 w 517846"/>
                <a:gd name="connsiteY3" fmla="*/ 150548 h 1198512"/>
                <a:gd name="connsiteX4" fmla="*/ 61648 w 517846"/>
                <a:gd name="connsiteY4" fmla="*/ 224522 h 1198512"/>
                <a:gd name="connsiteX5" fmla="*/ 110967 w 517846"/>
                <a:gd name="connsiteY5" fmla="*/ 286167 h 1198512"/>
                <a:gd name="connsiteX6" fmla="*/ 147956 w 517846"/>
                <a:gd name="connsiteY6" fmla="*/ 310825 h 1198512"/>
                <a:gd name="connsiteX7" fmla="*/ 172615 w 517846"/>
                <a:gd name="connsiteY7" fmla="*/ 384799 h 1198512"/>
                <a:gd name="connsiteX8" fmla="*/ 221934 w 517846"/>
                <a:gd name="connsiteY8" fmla="*/ 471102 h 1198512"/>
                <a:gd name="connsiteX9" fmla="*/ 246593 w 517846"/>
                <a:gd name="connsiteY9" fmla="*/ 545076 h 1198512"/>
                <a:gd name="connsiteX10" fmla="*/ 345231 w 517846"/>
                <a:gd name="connsiteY10" fmla="*/ 619050 h 1198512"/>
                <a:gd name="connsiteX11" fmla="*/ 394549 w 517846"/>
                <a:gd name="connsiteY11" fmla="*/ 693024 h 1198512"/>
                <a:gd name="connsiteX12" fmla="*/ 406879 w 517846"/>
                <a:gd name="connsiteY12" fmla="*/ 730011 h 1198512"/>
                <a:gd name="connsiteX13" fmla="*/ 443868 w 517846"/>
                <a:gd name="connsiteY13" fmla="*/ 754669 h 1198512"/>
                <a:gd name="connsiteX14" fmla="*/ 468527 w 517846"/>
                <a:gd name="connsiteY14" fmla="*/ 791656 h 1198512"/>
                <a:gd name="connsiteX15" fmla="*/ 493187 w 517846"/>
                <a:gd name="connsiteY15" fmla="*/ 816313 h 1198512"/>
                <a:gd name="connsiteX16" fmla="*/ 517846 w 517846"/>
                <a:gd name="connsiteY16" fmla="*/ 890287 h 1198512"/>
                <a:gd name="connsiteX17" fmla="*/ 505516 w 517846"/>
                <a:gd name="connsiteY17" fmla="*/ 1050564 h 1198512"/>
                <a:gd name="connsiteX18" fmla="*/ 493187 w 517846"/>
                <a:gd name="connsiteY18" fmla="*/ 1087551 h 1198512"/>
                <a:gd name="connsiteX19" fmla="*/ 456198 w 517846"/>
                <a:gd name="connsiteY19" fmla="*/ 1112209 h 1198512"/>
                <a:gd name="connsiteX20" fmla="*/ 443868 w 517846"/>
                <a:gd name="connsiteY20" fmla="*/ 1149196 h 1198512"/>
                <a:gd name="connsiteX21" fmla="*/ 406879 w 517846"/>
                <a:gd name="connsiteY21" fmla="*/ 1161525 h 1198512"/>
                <a:gd name="connsiteX22" fmla="*/ 332901 w 517846"/>
                <a:gd name="connsiteY22" fmla="*/ 1198512 h 1198512"/>
                <a:gd name="connsiteX23" fmla="*/ 246593 w 517846"/>
                <a:gd name="connsiteY23" fmla="*/ 1186183 h 11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7846" h="1198512">
                  <a:moveTo>
                    <a:pt x="234263" y="2600"/>
                  </a:moveTo>
                  <a:cubicBezTo>
                    <a:pt x="216230" y="3802"/>
                    <a:pt x="57150" y="-16437"/>
                    <a:pt x="12329" y="39587"/>
                  </a:cubicBezTo>
                  <a:cubicBezTo>
                    <a:pt x="4210" y="49735"/>
                    <a:pt x="4110" y="64245"/>
                    <a:pt x="0" y="76574"/>
                  </a:cubicBezTo>
                  <a:cubicBezTo>
                    <a:pt x="4110" y="101232"/>
                    <a:pt x="2714" y="127473"/>
                    <a:pt x="12329" y="150548"/>
                  </a:cubicBezTo>
                  <a:cubicBezTo>
                    <a:pt x="23728" y="177904"/>
                    <a:pt x="45208" y="199864"/>
                    <a:pt x="61648" y="224522"/>
                  </a:cubicBezTo>
                  <a:cubicBezTo>
                    <a:pt x="79960" y="251988"/>
                    <a:pt x="85867" y="266088"/>
                    <a:pt x="110967" y="286167"/>
                  </a:cubicBezTo>
                  <a:cubicBezTo>
                    <a:pt x="122538" y="295423"/>
                    <a:pt x="135626" y="302606"/>
                    <a:pt x="147956" y="310825"/>
                  </a:cubicBezTo>
                  <a:cubicBezTo>
                    <a:pt x="156176" y="335483"/>
                    <a:pt x="158197" y="363173"/>
                    <a:pt x="172615" y="384799"/>
                  </a:cubicBezTo>
                  <a:cubicBezTo>
                    <a:pt x="194856" y="418159"/>
                    <a:pt x="206292" y="432000"/>
                    <a:pt x="221934" y="471102"/>
                  </a:cubicBezTo>
                  <a:cubicBezTo>
                    <a:pt x="231588" y="495235"/>
                    <a:pt x="228213" y="526698"/>
                    <a:pt x="246593" y="545076"/>
                  </a:cubicBezTo>
                  <a:cubicBezTo>
                    <a:pt x="317432" y="615911"/>
                    <a:pt x="280672" y="597532"/>
                    <a:pt x="345231" y="619050"/>
                  </a:cubicBezTo>
                  <a:cubicBezTo>
                    <a:pt x="361670" y="643708"/>
                    <a:pt x="385177" y="664909"/>
                    <a:pt x="394549" y="693024"/>
                  </a:cubicBezTo>
                  <a:cubicBezTo>
                    <a:pt x="398659" y="705353"/>
                    <a:pt x="398760" y="719863"/>
                    <a:pt x="406879" y="730011"/>
                  </a:cubicBezTo>
                  <a:cubicBezTo>
                    <a:pt x="416136" y="741582"/>
                    <a:pt x="431538" y="746450"/>
                    <a:pt x="443868" y="754669"/>
                  </a:cubicBezTo>
                  <a:cubicBezTo>
                    <a:pt x="452088" y="766998"/>
                    <a:pt x="459270" y="780086"/>
                    <a:pt x="468527" y="791656"/>
                  </a:cubicBezTo>
                  <a:cubicBezTo>
                    <a:pt x="475789" y="800733"/>
                    <a:pt x="487988" y="805916"/>
                    <a:pt x="493187" y="816313"/>
                  </a:cubicBezTo>
                  <a:cubicBezTo>
                    <a:pt x="504812" y="839561"/>
                    <a:pt x="517846" y="890287"/>
                    <a:pt x="517846" y="890287"/>
                  </a:cubicBezTo>
                  <a:cubicBezTo>
                    <a:pt x="513736" y="943713"/>
                    <a:pt x="512162" y="997394"/>
                    <a:pt x="505516" y="1050564"/>
                  </a:cubicBezTo>
                  <a:cubicBezTo>
                    <a:pt x="503904" y="1063460"/>
                    <a:pt x="501306" y="1077403"/>
                    <a:pt x="493187" y="1087551"/>
                  </a:cubicBezTo>
                  <a:cubicBezTo>
                    <a:pt x="483930" y="1099122"/>
                    <a:pt x="468528" y="1103990"/>
                    <a:pt x="456198" y="1112209"/>
                  </a:cubicBezTo>
                  <a:cubicBezTo>
                    <a:pt x="452088" y="1124538"/>
                    <a:pt x="453058" y="1140007"/>
                    <a:pt x="443868" y="1149196"/>
                  </a:cubicBezTo>
                  <a:cubicBezTo>
                    <a:pt x="434678" y="1158386"/>
                    <a:pt x="418504" y="1155713"/>
                    <a:pt x="406879" y="1161525"/>
                  </a:cubicBezTo>
                  <a:cubicBezTo>
                    <a:pt x="311273" y="1209325"/>
                    <a:pt x="425874" y="1167523"/>
                    <a:pt x="332901" y="1198512"/>
                  </a:cubicBezTo>
                  <a:lnTo>
                    <a:pt x="246593" y="1186183"/>
                  </a:ln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flipH="1">
              <a:off x="6389844" y="3047051"/>
              <a:ext cx="517846" cy="1198512"/>
            </a:xfrm>
            <a:custGeom>
              <a:avLst/>
              <a:gdLst>
                <a:gd name="connsiteX0" fmla="*/ 234263 w 517846"/>
                <a:gd name="connsiteY0" fmla="*/ 2600 h 1198512"/>
                <a:gd name="connsiteX1" fmla="*/ 12329 w 517846"/>
                <a:gd name="connsiteY1" fmla="*/ 39587 h 1198512"/>
                <a:gd name="connsiteX2" fmla="*/ 0 w 517846"/>
                <a:gd name="connsiteY2" fmla="*/ 76574 h 1198512"/>
                <a:gd name="connsiteX3" fmla="*/ 12329 w 517846"/>
                <a:gd name="connsiteY3" fmla="*/ 150548 h 1198512"/>
                <a:gd name="connsiteX4" fmla="*/ 61648 w 517846"/>
                <a:gd name="connsiteY4" fmla="*/ 224522 h 1198512"/>
                <a:gd name="connsiteX5" fmla="*/ 110967 w 517846"/>
                <a:gd name="connsiteY5" fmla="*/ 286167 h 1198512"/>
                <a:gd name="connsiteX6" fmla="*/ 147956 w 517846"/>
                <a:gd name="connsiteY6" fmla="*/ 310825 h 1198512"/>
                <a:gd name="connsiteX7" fmla="*/ 172615 w 517846"/>
                <a:gd name="connsiteY7" fmla="*/ 384799 h 1198512"/>
                <a:gd name="connsiteX8" fmla="*/ 221934 w 517846"/>
                <a:gd name="connsiteY8" fmla="*/ 471102 h 1198512"/>
                <a:gd name="connsiteX9" fmla="*/ 246593 w 517846"/>
                <a:gd name="connsiteY9" fmla="*/ 545076 h 1198512"/>
                <a:gd name="connsiteX10" fmla="*/ 345231 w 517846"/>
                <a:gd name="connsiteY10" fmla="*/ 619050 h 1198512"/>
                <a:gd name="connsiteX11" fmla="*/ 394549 w 517846"/>
                <a:gd name="connsiteY11" fmla="*/ 693024 h 1198512"/>
                <a:gd name="connsiteX12" fmla="*/ 406879 w 517846"/>
                <a:gd name="connsiteY12" fmla="*/ 730011 h 1198512"/>
                <a:gd name="connsiteX13" fmla="*/ 443868 w 517846"/>
                <a:gd name="connsiteY13" fmla="*/ 754669 h 1198512"/>
                <a:gd name="connsiteX14" fmla="*/ 468527 w 517846"/>
                <a:gd name="connsiteY14" fmla="*/ 791656 h 1198512"/>
                <a:gd name="connsiteX15" fmla="*/ 493187 w 517846"/>
                <a:gd name="connsiteY15" fmla="*/ 816313 h 1198512"/>
                <a:gd name="connsiteX16" fmla="*/ 517846 w 517846"/>
                <a:gd name="connsiteY16" fmla="*/ 890287 h 1198512"/>
                <a:gd name="connsiteX17" fmla="*/ 505516 w 517846"/>
                <a:gd name="connsiteY17" fmla="*/ 1050564 h 1198512"/>
                <a:gd name="connsiteX18" fmla="*/ 493187 w 517846"/>
                <a:gd name="connsiteY18" fmla="*/ 1087551 h 1198512"/>
                <a:gd name="connsiteX19" fmla="*/ 456198 w 517846"/>
                <a:gd name="connsiteY19" fmla="*/ 1112209 h 1198512"/>
                <a:gd name="connsiteX20" fmla="*/ 443868 w 517846"/>
                <a:gd name="connsiteY20" fmla="*/ 1149196 h 1198512"/>
                <a:gd name="connsiteX21" fmla="*/ 406879 w 517846"/>
                <a:gd name="connsiteY21" fmla="*/ 1161525 h 1198512"/>
                <a:gd name="connsiteX22" fmla="*/ 332901 w 517846"/>
                <a:gd name="connsiteY22" fmla="*/ 1198512 h 1198512"/>
                <a:gd name="connsiteX23" fmla="*/ 246593 w 517846"/>
                <a:gd name="connsiteY23" fmla="*/ 1186183 h 119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7846" h="1198512">
                  <a:moveTo>
                    <a:pt x="234263" y="2600"/>
                  </a:moveTo>
                  <a:cubicBezTo>
                    <a:pt x="216230" y="3802"/>
                    <a:pt x="57150" y="-16437"/>
                    <a:pt x="12329" y="39587"/>
                  </a:cubicBezTo>
                  <a:cubicBezTo>
                    <a:pt x="4210" y="49735"/>
                    <a:pt x="4110" y="64245"/>
                    <a:pt x="0" y="76574"/>
                  </a:cubicBezTo>
                  <a:cubicBezTo>
                    <a:pt x="4110" y="101232"/>
                    <a:pt x="2714" y="127473"/>
                    <a:pt x="12329" y="150548"/>
                  </a:cubicBezTo>
                  <a:cubicBezTo>
                    <a:pt x="23728" y="177904"/>
                    <a:pt x="45208" y="199864"/>
                    <a:pt x="61648" y="224522"/>
                  </a:cubicBezTo>
                  <a:cubicBezTo>
                    <a:pt x="79960" y="251988"/>
                    <a:pt x="85867" y="266088"/>
                    <a:pt x="110967" y="286167"/>
                  </a:cubicBezTo>
                  <a:cubicBezTo>
                    <a:pt x="122538" y="295423"/>
                    <a:pt x="135626" y="302606"/>
                    <a:pt x="147956" y="310825"/>
                  </a:cubicBezTo>
                  <a:cubicBezTo>
                    <a:pt x="156176" y="335483"/>
                    <a:pt x="158197" y="363173"/>
                    <a:pt x="172615" y="384799"/>
                  </a:cubicBezTo>
                  <a:cubicBezTo>
                    <a:pt x="194856" y="418159"/>
                    <a:pt x="206292" y="432000"/>
                    <a:pt x="221934" y="471102"/>
                  </a:cubicBezTo>
                  <a:cubicBezTo>
                    <a:pt x="231588" y="495235"/>
                    <a:pt x="228213" y="526698"/>
                    <a:pt x="246593" y="545076"/>
                  </a:cubicBezTo>
                  <a:cubicBezTo>
                    <a:pt x="317432" y="615911"/>
                    <a:pt x="280672" y="597532"/>
                    <a:pt x="345231" y="619050"/>
                  </a:cubicBezTo>
                  <a:cubicBezTo>
                    <a:pt x="361670" y="643708"/>
                    <a:pt x="385177" y="664909"/>
                    <a:pt x="394549" y="693024"/>
                  </a:cubicBezTo>
                  <a:cubicBezTo>
                    <a:pt x="398659" y="705353"/>
                    <a:pt x="398760" y="719863"/>
                    <a:pt x="406879" y="730011"/>
                  </a:cubicBezTo>
                  <a:cubicBezTo>
                    <a:pt x="416136" y="741582"/>
                    <a:pt x="431538" y="746450"/>
                    <a:pt x="443868" y="754669"/>
                  </a:cubicBezTo>
                  <a:cubicBezTo>
                    <a:pt x="452088" y="766998"/>
                    <a:pt x="459270" y="780086"/>
                    <a:pt x="468527" y="791656"/>
                  </a:cubicBezTo>
                  <a:cubicBezTo>
                    <a:pt x="475789" y="800733"/>
                    <a:pt x="487988" y="805916"/>
                    <a:pt x="493187" y="816313"/>
                  </a:cubicBezTo>
                  <a:cubicBezTo>
                    <a:pt x="504812" y="839561"/>
                    <a:pt x="517846" y="890287"/>
                    <a:pt x="517846" y="890287"/>
                  </a:cubicBezTo>
                  <a:cubicBezTo>
                    <a:pt x="513736" y="943713"/>
                    <a:pt x="512162" y="997394"/>
                    <a:pt x="505516" y="1050564"/>
                  </a:cubicBezTo>
                  <a:cubicBezTo>
                    <a:pt x="503904" y="1063460"/>
                    <a:pt x="501306" y="1077403"/>
                    <a:pt x="493187" y="1087551"/>
                  </a:cubicBezTo>
                  <a:cubicBezTo>
                    <a:pt x="483930" y="1099122"/>
                    <a:pt x="468528" y="1103990"/>
                    <a:pt x="456198" y="1112209"/>
                  </a:cubicBezTo>
                  <a:cubicBezTo>
                    <a:pt x="452088" y="1124538"/>
                    <a:pt x="453058" y="1140007"/>
                    <a:pt x="443868" y="1149196"/>
                  </a:cubicBezTo>
                  <a:cubicBezTo>
                    <a:pt x="434678" y="1158386"/>
                    <a:pt x="418504" y="1155713"/>
                    <a:pt x="406879" y="1161525"/>
                  </a:cubicBezTo>
                  <a:cubicBezTo>
                    <a:pt x="311273" y="1209325"/>
                    <a:pt x="425874" y="1167523"/>
                    <a:pt x="332901" y="1198512"/>
                  </a:cubicBezTo>
                  <a:lnTo>
                    <a:pt x="246593" y="1186183"/>
                  </a:lnTo>
                </a:path>
              </a:pathLst>
            </a:cu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860605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2749" y="4580018"/>
            <a:ext cx="8085241" cy="1878599"/>
          </a:xfrm>
          <a:prstGeom prst="rect">
            <a:avLst/>
          </a:prstGeom>
        </p:spPr>
      </p:pic>
      <p:pic>
        <p:nvPicPr>
          <p:cNvPr id="8" name="Picture 7"/>
          <p:cNvPicPr>
            <a:picLocks noChangeAspect="1"/>
          </p:cNvPicPr>
          <p:nvPr/>
        </p:nvPicPr>
        <p:blipFill>
          <a:blip r:embed="rId4"/>
          <a:stretch>
            <a:fillRect/>
          </a:stretch>
        </p:blipFill>
        <p:spPr>
          <a:xfrm>
            <a:off x="512749" y="1108231"/>
            <a:ext cx="2615660" cy="1579929"/>
          </a:xfrm>
          <a:prstGeom prst="rect">
            <a:avLst/>
          </a:prstGeom>
        </p:spPr>
      </p:pic>
      <p:pic>
        <p:nvPicPr>
          <p:cNvPr id="11" name="Picture 10" descr="ChrysalisLogo2011.png"/>
          <p:cNvPicPr>
            <a:picLocks noChangeAspect="1"/>
          </p:cNvPicPr>
          <p:nvPr/>
        </p:nvPicPr>
        <p:blipFill>
          <a:blip r:embed="rId5"/>
          <a:stretch>
            <a:fillRect/>
          </a:stretch>
        </p:blipFill>
        <p:spPr>
          <a:xfrm>
            <a:off x="3521947" y="1941987"/>
            <a:ext cx="1803399" cy="1803399"/>
          </a:xfrm>
          <a:prstGeom prst="rect">
            <a:avLst/>
          </a:prstGeom>
        </p:spPr>
      </p:pic>
      <p:sp>
        <p:nvSpPr>
          <p:cNvPr id="12" name="Right Arrow 11"/>
          <p:cNvSpPr/>
          <p:nvPr/>
        </p:nvSpPr>
        <p:spPr>
          <a:xfrm rot="2893236">
            <a:off x="2142606" y="3257153"/>
            <a:ext cx="2042917" cy="2704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344309" y="242585"/>
            <a:ext cx="2248125" cy="784830"/>
          </a:xfrm>
          <a:prstGeom prst="rect">
            <a:avLst/>
          </a:prstGeom>
          <a:noFill/>
        </p:spPr>
        <p:txBody>
          <a:bodyPr wrap="none" rtlCol="0">
            <a:spAutoFit/>
          </a:bodyPr>
          <a:lstStyle/>
          <a:p>
            <a:r>
              <a:rPr lang="en-US" sz="4500" dirty="0" smtClean="0">
                <a:solidFill>
                  <a:schemeClr val="accent1">
                    <a:lumMod val="75000"/>
                  </a:schemeClr>
                </a:solidFill>
              </a:rPr>
              <a:t>Chrysalis</a:t>
            </a:r>
            <a:endParaRPr lang="en-US" sz="4500" dirty="0">
              <a:solidFill>
                <a:schemeClr val="accent1">
                  <a:lumMod val="75000"/>
                </a:schemeClr>
              </a:solidFill>
            </a:endParaRPr>
          </a:p>
        </p:txBody>
      </p:sp>
      <p:sp>
        <p:nvSpPr>
          <p:cNvPr id="9" name="TextBox 8"/>
          <p:cNvSpPr txBox="1"/>
          <p:nvPr/>
        </p:nvSpPr>
        <p:spPr>
          <a:xfrm>
            <a:off x="563553" y="3369851"/>
            <a:ext cx="2368582" cy="800219"/>
          </a:xfrm>
          <a:prstGeom prst="rect">
            <a:avLst/>
          </a:prstGeom>
          <a:noFill/>
        </p:spPr>
        <p:txBody>
          <a:bodyPr wrap="none" rtlCol="0">
            <a:spAutoFit/>
          </a:bodyPr>
          <a:lstStyle/>
          <a:p>
            <a:r>
              <a:rPr lang="en-US" sz="2300" dirty="0" smtClean="0"/>
              <a:t>Integrate </a:t>
            </a:r>
            <a:r>
              <a:rPr lang="en-US" sz="2300" dirty="0" err="1" smtClean="0"/>
              <a:t>isoforms</a:t>
            </a:r>
            <a:endParaRPr lang="en-US" sz="2300" dirty="0" smtClean="0"/>
          </a:p>
          <a:p>
            <a:r>
              <a:rPr lang="en-US" sz="2300" dirty="0" smtClean="0"/>
              <a:t>via k-1 overlaps</a:t>
            </a:r>
            <a:endParaRPr lang="en-US" sz="2300" dirty="0"/>
          </a:p>
        </p:txBody>
      </p:sp>
      <p:grpSp>
        <p:nvGrpSpPr>
          <p:cNvPr id="16" name="Group 15"/>
          <p:cNvGrpSpPr/>
          <p:nvPr/>
        </p:nvGrpSpPr>
        <p:grpSpPr>
          <a:xfrm>
            <a:off x="4861828" y="317707"/>
            <a:ext cx="3499000" cy="4368383"/>
            <a:chOff x="4861828" y="317707"/>
            <a:chExt cx="3499000" cy="4368383"/>
          </a:xfrm>
        </p:grpSpPr>
        <p:pic>
          <p:nvPicPr>
            <p:cNvPr id="10" name="Picture 9"/>
            <p:cNvPicPr>
              <a:picLocks noChangeAspect="1"/>
            </p:cNvPicPr>
            <p:nvPr/>
          </p:nvPicPr>
          <p:blipFill>
            <a:blip r:embed="rId6"/>
            <a:stretch>
              <a:fillRect/>
            </a:stretch>
          </p:blipFill>
          <p:spPr>
            <a:xfrm>
              <a:off x="7097268" y="317707"/>
              <a:ext cx="1263560" cy="4368383"/>
            </a:xfrm>
            <a:prstGeom prst="rect">
              <a:avLst/>
            </a:prstGeom>
          </p:spPr>
        </p:pic>
        <p:sp>
          <p:nvSpPr>
            <p:cNvPr id="13" name="Right Arrow 12"/>
            <p:cNvSpPr/>
            <p:nvPr/>
          </p:nvSpPr>
          <p:spPr>
            <a:xfrm rot="19528530">
              <a:off x="6030376" y="3055315"/>
              <a:ext cx="899448" cy="3540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861828" y="3629864"/>
              <a:ext cx="2274982" cy="646331"/>
            </a:xfrm>
            <a:prstGeom prst="rect">
              <a:avLst/>
            </a:prstGeom>
            <a:noFill/>
          </p:spPr>
          <p:txBody>
            <a:bodyPr wrap="none" rtlCol="0">
              <a:spAutoFit/>
            </a:bodyPr>
            <a:lstStyle/>
            <a:p>
              <a:r>
                <a:rPr lang="en-US" dirty="0" smtClean="0"/>
                <a:t>Build de </a:t>
              </a:r>
              <a:r>
                <a:rPr lang="en-US" dirty="0" err="1" smtClean="0"/>
                <a:t>Bruijn</a:t>
              </a:r>
              <a:r>
                <a:rPr lang="en-US" dirty="0" smtClean="0"/>
                <a:t> Graphs</a:t>
              </a:r>
            </a:p>
            <a:p>
              <a:r>
                <a:rPr lang="en-US" dirty="0" smtClean="0"/>
                <a:t>(ideally, one per gene)</a:t>
              </a:r>
              <a:endParaRPr lang="en-US" dirty="0"/>
            </a:p>
          </p:txBody>
        </p:sp>
      </p:grpSp>
    </p:spTree>
    <p:extLst>
      <p:ext uri="{BB962C8B-B14F-4D97-AF65-F5344CB8AC3E}">
        <p14:creationId xmlns:p14="http://schemas.microsoft.com/office/powerpoint/2010/main" val="2925916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82471" y="203200"/>
            <a:ext cx="8621829" cy="6330950"/>
          </a:xfrm>
          <a:prstGeom prst="rect">
            <a:avLst/>
          </a:prstGeom>
        </p:spPr>
      </p:pic>
      <p:pic>
        <p:nvPicPr>
          <p:cNvPr id="7" name="Picture 6" descr="ButterflyLogo2011.png"/>
          <p:cNvPicPr>
            <a:picLocks noChangeAspect="1"/>
          </p:cNvPicPr>
          <p:nvPr/>
        </p:nvPicPr>
        <p:blipFill>
          <a:blip r:embed="rId4"/>
          <a:stretch>
            <a:fillRect/>
          </a:stretch>
        </p:blipFill>
        <p:spPr>
          <a:xfrm>
            <a:off x="6794500" y="114300"/>
            <a:ext cx="2222500" cy="2222500"/>
          </a:xfrm>
          <a:prstGeom prst="rect">
            <a:avLst/>
          </a:prstGeom>
        </p:spPr>
      </p:pic>
      <p:sp>
        <p:nvSpPr>
          <p:cNvPr id="4" name="TextBox 3"/>
          <p:cNvSpPr txBox="1"/>
          <p:nvPr/>
        </p:nvSpPr>
        <p:spPr>
          <a:xfrm>
            <a:off x="6747752" y="6080153"/>
            <a:ext cx="2381406" cy="369332"/>
          </a:xfrm>
          <a:prstGeom prst="rect">
            <a:avLst/>
          </a:prstGeom>
          <a:noFill/>
        </p:spPr>
        <p:txBody>
          <a:bodyPr wrap="none" rtlCol="0">
            <a:spAutoFit/>
          </a:bodyPr>
          <a:lstStyle/>
          <a:p>
            <a:r>
              <a:rPr lang="en-US" dirty="0" smtClean="0"/>
              <a:t>(</a:t>
            </a:r>
            <a:r>
              <a:rPr lang="en-US" dirty="0" err="1" smtClean="0"/>
              <a:t>isoforms</a:t>
            </a:r>
            <a:r>
              <a:rPr lang="en-US" dirty="0" smtClean="0"/>
              <a:t> and </a:t>
            </a:r>
            <a:r>
              <a:rPr lang="en-US" dirty="0" err="1" smtClean="0"/>
              <a:t>paralogs</a:t>
            </a:r>
            <a:r>
              <a:rPr lang="en-US" dirty="0" smtClean="0"/>
              <a:t>)</a:t>
            </a:r>
            <a:endParaRPr lang="en-US" dirty="0"/>
          </a:p>
        </p:txBody>
      </p:sp>
    </p:spTree>
    <p:extLst>
      <p:ext uri="{BB962C8B-B14F-4D97-AF65-F5344CB8AC3E}">
        <p14:creationId xmlns:p14="http://schemas.microsoft.com/office/powerpoint/2010/main" val="28961163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r>
              <a:rPr lang="en-US" dirty="0" smtClean="0"/>
              <a:t>Butterfly’s Compacted</a:t>
            </a:r>
            <a:br>
              <a:rPr lang="en-US" dirty="0" smtClean="0"/>
            </a:br>
            <a:r>
              <a:rPr lang="en-US" dirty="0" smtClean="0"/>
              <a:t>Sequence Graph</a:t>
            </a:r>
            <a:endParaRPr lang="en-US" dirty="0"/>
          </a:p>
        </p:txBody>
      </p:sp>
      <p:sp>
        <p:nvSpPr>
          <p:cNvPr id="4" name="TextBox 3"/>
          <p:cNvSpPr txBox="1"/>
          <p:nvPr/>
        </p:nvSpPr>
        <p:spPr>
          <a:xfrm>
            <a:off x="301230" y="3183213"/>
            <a:ext cx="2634054" cy="369332"/>
          </a:xfrm>
          <a:prstGeom prst="rect">
            <a:avLst/>
          </a:prstGeom>
          <a:noFill/>
        </p:spPr>
        <p:txBody>
          <a:bodyPr wrap="none" rtlCol="0">
            <a:spAutoFit/>
          </a:bodyPr>
          <a:lstStyle/>
          <a:p>
            <a:r>
              <a:rPr lang="en-US" dirty="0" smtClean="0"/>
              <a:t>Reconstructed Transcripts</a:t>
            </a:r>
            <a:endParaRPr lang="en-US" dirty="0"/>
          </a:p>
        </p:txBody>
      </p:sp>
      <p:sp>
        <p:nvSpPr>
          <p:cNvPr id="10" name="TextBox 9"/>
          <p:cNvSpPr txBox="1"/>
          <p:nvPr/>
        </p:nvSpPr>
        <p:spPr>
          <a:xfrm>
            <a:off x="306354" y="4395166"/>
            <a:ext cx="2694067" cy="369332"/>
          </a:xfrm>
          <a:prstGeom prst="rect">
            <a:avLst/>
          </a:prstGeom>
          <a:noFill/>
        </p:spPr>
        <p:txBody>
          <a:bodyPr wrap="none" rtlCol="0">
            <a:spAutoFit/>
          </a:bodyPr>
          <a:lstStyle/>
          <a:p>
            <a:r>
              <a:rPr lang="en-US" dirty="0" smtClean="0"/>
              <a:t>Aligned to Mouse Genome</a:t>
            </a:r>
            <a:endParaRPr lang="en-US" dirty="0"/>
          </a:p>
        </p:txBody>
      </p:sp>
      <p:sp>
        <p:nvSpPr>
          <p:cNvPr id="11" name="Rectangle 10"/>
          <p:cNvSpPr/>
          <p:nvPr/>
        </p:nvSpPr>
        <p:spPr>
          <a:xfrm>
            <a:off x="61990" y="3176655"/>
            <a:ext cx="9082010" cy="303303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stretch>
            <a:fillRect/>
          </a:stretch>
        </p:blipFill>
        <p:spPr>
          <a:xfrm>
            <a:off x="61990" y="5942445"/>
            <a:ext cx="777468" cy="888535"/>
          </a:xfrm>
          <a:prstGeom prst="rect">
            <a:avLst/>
          </a:prstGeom>
        </p:spPr>
      </p:pic>
    </p:spTree>
    <p:extLst>
      <p:ext uri="{BB962C8B-B14F-4D97-AF65-F5344CB8AC3E}">
        <p14:creationId xmlns:p14="http://schemas.microsoft.com/office/powerpoint/2010/main" val="244076462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r>
              <a:rPr lang="en-US" dirty="0" smtClean="0"/>
              <a:t>Butterfly’s Compacted</a:t>
            </a:r>
            <a:br>
              <a:rPr lang="en-US" dirty="0" smtClean="0"/>
            </a:br>
            <a:r>
              <a:rPr lang="en-US" dirty="0" smtClean="0"/>
              <a:t>Sequence Graph</a:t>
            </a:r>
            <a:endParaRPr lang="en-US" dirty="0"/>
          </a:p>
        </p:txBody>
      </p:sp>
      <p:sp>
        <p:nvSpPr>
          <p:cNvPr id="4" name="TextBox 3"/>
          <p:cNvSpPr txBox="1"/>
          <p:nvPr/>
        </p:nvSpPr>
        <p:spPr>
          <a:xfrm>
            <a:off x="301230" y="3183213"/>
            <a:ext cx="2634054" cy="369332"/>
          </a:xfrm>
          <a:prstGeom prst="rect">
            <a:avLst/>
          </a:prstGeom>
          <a:noFill/>
        </p:spPr>
        <p:txBody>
          <a:bodyPr wrap="none" rtlCol="0">
            <a:spAutoFit/>
          </a:bodyPr>
          <a:lstStyle/>
          <a:p>
            <a:r>
              <a:rPr lang="en-US" dirty="0" smtClean="0"/>
              <a:t>Reconstructed Transcripts</a:t>
            </a:r>
            <a:endParaRPr lang="en-US" dirty="0"/>
          </a:p>
        </p:txBody>
      </p:sp>
      <p:sp>
        <p:nvSpPr>
          <p:cNvPr id="10" name="TextBox 9"/>
          <p:cNvSpPr txBox="1"/>
          <p:nvPr/>
        </p:nvSpPr>
        <p:spPr>
          <a:xfrm>
            <a:off x="306354" y="4395166"/>
            <a:ext cx="2694067" cy="369332"/>
          </a:xfrm>
          <a:prstGeom prst="rect">
            <a:avLst/>
          </a:prstGeom>
          <a:noFill/>
        </p:spPr>
        <p:txBody>
          <a:bodyPr wrap="none" rtlCol="0">
            <a:spAutoFit/>
          </a:bodyPr>
          <a:lstStyle/>
          <a:p>
            <a:r>
              <a:rPr lang="en-US" dirty="0" smtClean="0"/>
              <a:t>Aligned to Mouse Genome</a:t>
            </a:r>
            <a:endParaRPr lang="en-US" dirty="0"/>
          </a:p>
        </p:txBody>
      </p:sp>
      <p:sp>
        <p:nvSpPr>
          <p:cNvPr id="11" name="Rectangle 10"/>
          <p:cNvSpPr/>
          <p:nvPr/>
        </p:nvSpPr>
        <p:spPr>
          <a:xfrm>
            <a:off x="61990" y="3863414"/>
            <a:ext cx="9082010" cy="234627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stretch>
            <a:fillRect/>
          </a:stretch>
        </p:blipFill>
        <p:spPr>
          <a:xfrm>
            <a:off x="61990" y="5942445"/>
            <a:ext cx="777468" cy="888535"/>
          </a:xfrm>
          <a:prstGeom prst="rect">
            <a:avLst/>
          </a:prstGeom>
        </p:spPr>
      </p:pic>
    </p:spTree>
    <p:extLst>
      <p:ext uri="{BB962C8B-B14F-4D97-AF65-F5344CB8AC3E}">
        <p14:creationId xmlns:p14="http://schemas.microsoft.com/office/powerpoint/2010/main" val="360075743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r>
              <a:rPr lang="en-US" dirty="0" smtClean="0"/>
              <a:t>Butterfly’s Compacted</a:t>
            </a:r>
            <a:br>
              <a:rPr lang="en-US" dirty="0" smtClean="0"/>
            </a:br>
            <a:r>
              <a:rPr lang="en-US" dirty="0" smtClean="0"/>
              <a:t>Sequence Graph</a:t>
            </a:r>
            <a:endParaRPr lang="en-US" dirty="0"/>
          </a:p>
        </p:txBody>
      </p:sp>
      <p:sp>
        <p:nvSpPr>
          <p:cNvPr id="4" name="TextBox 3"/>
          <p:cNvSpPr txBox="1"/>
          <p:nvPr/>
        </p:nvSpPr>
        <p:spPr>
          <a:xfrm>
            <a:off x="301230" y="3183213"/>
            <a:ext cx="2634054" cy="369332"/>
          </a:xfrm>
          <a:prstGeom prst="rect">
            <a:avLst/>
          </a:prstGeom>
          <a:noFill/>
        </p:spPr>
        <p:txBody>
          <a:bodyPr wrap="none" rtlCol="0">
            <a:spAutoFit/>
          </a:bodyPr>
          <a:lstStyle/>
          <a:p>
            <a:r>
              <a:rPr lang="en-US" dirty="0" smtClean="0"/>
              <a:t>Reconstructed Transcripts</a:t>
            </a:r>
            <a:endParaRPr lang="en-US" dirty="0"/>
          </a:p>
        </p:txBody>
      </p:sp>
      <p:sp>
        <p:nvSpPr>
          <p:cNvPr id="10" name="TextBox 9"/>
          <p:cNvSpPr txBox="1"/>
          <p:nvPr/>
        </p:nvSpPr>
        <p:spPr>
          <a:xfrm>
            <a:off x="306354" y="4395166"/>
            <a:ext cx="2694067" cy="369332"/>
          </a:xfrm>
          <a:prstGeom prst="rect">
            <a:avLst/>
          </a:prstGeom>
          <a:noFill/>
        </p:spPr>
        <p:txBody>
          <a:bodyPr wrap="none" rtlCol="0">
            <a:spAutoFit/>
          </a:bodyPr>
          <a:lstStyle/>
          <a:p>
            <a:r>
              <a:rPr lang="en-US" dirty="0" smtClean="0"/>
              <a:t>Aligned to Mouse Genome</a:t>
            </a:r>
            <a:endParaRPr lang="en-US" dirty="0"/>
          </a:p>
        </p:txBody>
      </p:sp>
      <p:sp>
        <p:nvSpPr>
          <p:cNvPr id="11" name="Rectangle 10"/>
          <p:cNvSpPr/>
          <p:nvPr/>
        </p:nvSpPr>
        <p:spPr>
          <a:xfrm>
            <a:off x="61990" y="4395167"/>
            <a:ext cx="9082010" cy="181452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stretch>
            <a:fillRect/>
          </a:stretch>
        </p:blipFill>
        <p:spPr>
          <a:xfrm>
            <a:off x="61990" y="5942445"/>
            <a:ext cx="777468" cy="888535"/>
          </a:xfrm>
          <a:prstGeom prst="rect">
            <a:avLst/>
          </a:prstGeom>
        </p:spPr>
      </p:pic>
    </p:spTree>
    <p:extLst>
      <p:ext uri="{BB962C8B-B14F-4D97-AF65-F5344CB8AC3E}">
        <p14:creationId xmlns:p14="http://schemas.microsoft.com/office/powerpoint/2010/main" val="24948933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90"/>
            <a:ext cx="8229600" cy="1143000"/>
          </a:xfrm>
        </p:spPr>
        <p:txBody>
          <a:bodyPr>
            <a:noAutofit/>
          </a:bodyPr>
          <a:lstStyle/>
          <a:p>
            <a:r>
              <a:rPr lang="en-US" sz="2800" dirty="0" smtClean="0"/>
              <a:t>Reconstruction of Alternatively Spliced Transcripts</a:t>
            </a:r>
            <a:endParaRPr lang="en-US" sz="2800" dirty="0"/>
          </a:p>
        </p:txBody>
      </p:sp>
      <p:pic>
        <p:nvPicPr>
          <p:cNvPr id="6" name="Picture 5" descr="Screen Shot 2012-09-18 at 7.25.1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332" y="735530"/>
            <a:ext cx="4541017" cy="2441125"/>
          </a:xfrm>
          <a:prstGeom prst="rect">
            <a:avLst/>
          </a:prstGeom>
        </p:spPr>
      </p:pic>
      <p:pic>
        <p:nvPicPr>
          <p:cNvPr id="7" name="Picture 6" descr="Screen Shot 2012-09-18 at 7.25.4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220" y="3552545"/>
            <a:ext cx="6188389" cy="646710"/>
          </a:xfrm>
          <a:prstGeom prst="rect">
            <a:avLst/>
          </a:prstGeom>
        </p:spPr>
      </p:pic>
      <p:pic>
        <p:nvPicPr>
          <p:cNvPr id="8" name="Picture 7" descr="Screen Shot 2012-09-18 at 7.26.1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30" y="4687912"/>
            <a:ext cx="8385570" cy="1391891"/>
          </a:xfrm>
          <a:prstGeom prst="rect">
            <a:avLst/>
          </a:prstGeom>
        </p:spPr>
      </p:pic>
      <p:sp>
        <p:nvSpPr>
          <p:cNvPr id="3" name="TextBox 2"/>
          <p:cNvSpPr txBox="1"/>
          <p:nvPr/>
        </p:nvSpPr>
        <p:spPr>
          <a:xfrm>
            <a:off x="476886" y="1769806"/>
            <a:ext cx="2272076" cy="646331"/>
          </a:xfrm>
          <a:prstGeom prst="rect">
            <a:avLst/>
          </a:prstGeom>
          <a:noFill/>
        </p:spPr>
        <p:txBody>
          <a:bodyPr wrap="none" rtlCol="0">
            <a:spAutoFit/>
          </a:bodyPr>
          <a:lstStyle/>
          <a:p>
            <a:r>
              <a:rPr lang="en-US" dirty="0" smtClean="0"/>
              <a:t>Butterfly’s Compacted</a:t>
            </a:r>
            <a:br>
              <a:rPr lang="en-US" dirty="0" smtClean="0"/>
            </a:br>
            <a:r>
              <a:rPr lang="en-US" dirty="0" smtClean="0"/>
              <a:t>Sequence Graph</a:t>
            </a:r>
            <a:endParaRPr lang="en-US" dirty="0"/>
          </a:p>
        </p:txBody>
      </p:sp>
      <p:sp>
        <p:nvSpPr>
          <p:cNvPr id="4" name="TextBox 3"/>
          <p:cNvSpPr txBox="1"/>
          <p:nvPr/>
        </p:nvSpPr>
        <p:spPr>
          <a:xfrm>
            <a:off x="301230" y="3183213"/>
            <a:ext cx="2634054" cy="369332"/>
          </a:xfrm>
          <a:prstGeom prst="rect">
            <a:avLst/>
          </a:prstGeom>
          <a:noFill/>
        </p:spPr>
        <p:txBody>
          <a:bodyPr wrap="none" rtlCol="0">
            <a:spAutoFit/>
          </a:bodyPr>
          <a:lstStyle/>
          <a:p>
            <a:r>
              <a:rPr lang="en-US" dirty="0" smtClean="0"/>
              <a:t>Reconstructed Transcripts</a:t>
            </a:r>
            <a:endParaRPr lang="en-US" dirty="0"/>
          </a:p>
        </p:txBody>
      </p:sp>
      <p:pic>
        <p:nvPicPr>
          <p:cNvPr id="9" name="Picture 8"/>
          <p:cNvPicPr>
            <a:picLocks noChangeAspect="1"/>
          </p:cNvPicPr>
          <p:nvPr/>
        </p:nvPicPr>
        <p:blipFill>
          <a:blip r:embed="rId6"/>
          <a:stretch>
            <a:fillRect/>
          </a:stretch>
        </p:blipFill>
        <p:spPr>
          <a:xfrm>
            <a:off x="61990" y="5942445"/>
            <a:ext cx="777468" cy="888535"/>
          </a:xfrm>
          <a:prstGeom prst="rect">
            <a:avLst/>
          </a:prstGeom>
        </p:spPr>
      </p:pic>
      <p:sp>
        <p:nvSpPr>
          <p:cNvPr id="10" name="TextBox 9"/>
          <p:cNvSpPr txBox="1"/>
          <p:nvPr/>
        </p:nvSpPr>
        <p:spPr>
          <a:xfrm>
            <a:off x="306354" y="4395166"/>
            <a:ext cx="2694067" cy="369332"/>
          </a:xfrm>
          <a:prstGeom prst="rect">
            <a:avLst/>
          </a:prstGeom>
          <a:noFill/>
        </p:spPr>
        <p:txBody>
          <a:bodyPr wrap="none" rtlCol="0">
            <a:spAutoFit/>
          </a:bodyPr>
          <a:lstStyle/>
          <a:p>
            <a:r>
              <a:rPr lang="en-US" dirty="0" smtClean="0"/>
              <a:t>Aligned to Mouse Genome</a:t>
            </a:r>
            <a:endParaRPr lang="en-US" dirty="0"/>
          </a:p>
        </p:txBody>
      </p:sp>
      <p:sp>
        <p:nvSpPr>
          <p:cNvPr id="5" name="TextBox 4"/>
          <p:cNvSpPr txBox="1"/>
          <p:nvPr/>
        </p:nvSpPr>
        <p:spPr>
          <a:xfrm>
            <a:off x="6257156" y="5098295"/>
            <a:ext cx="2192277" cy="369332"/>
          </a:xfrm>
          <a:prstGeom prst="rect">
            <a:avLst/>
          </a:prstGeom>
          <a:noFill/>
        </p:spPr>
        <p:txBody>
          <a:bodyPr wrap="none" rtlCol="0">
            <a:spAutoFit/>
          </a:bodyPr>
          <a:lstStyle/>
          <a:p>
            <a:r>
              <a:rPr lang="en-US" dirty="0" smtClean="0"/>
              <a:t>(Reference structure)</a:t>
            </a:r>
            <a:endParaRPr lang="en-US" dirty="0"/>
          </a:p>
        </p:txBody>
      </p:sp>
    </p:spTree>
    <p:extLst>
      <p:ext uri="{BB962C8B-B14F-4D97-AF65-F5344CB8AC3E}">
        <p14:creationId xmlns:p14="http://schemas.microsoft.com/office/powerpoint/2010/main" val="30648686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RNA-Sequencing Methodology</a:t>
            </a:r>
            <a:endParaRPr lang="en-US" dirty="0"/>
          </a:p>
        </p:txBody>
      </p:sp>
      <p:pic>
        <p:nvPicPr>
          <p:cNvPr id="4" name="Picture 3" descr="Screen Shot 2012-09-19 at 1.48.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18258"/>
            <a:ext cx="7874000" cy="4648200"/>
          </a:xfrm>
          <a:prstGeom prst="rect">
            <a:avLst/>
          </a:prstGeom>
        </p:spPr>
      </p:pic>
      <p:pic>
        <p:nvPicPr>
          <p:cNvPr id="5" name="Picture 4"/>
          <p:cNvPicPr>
            <a:picLocks noChangeAspect="1"/>
          </p:cNvPicPr>
          <p:nvPr/>
        </p:nvPicPr>
        <p:blipFill>
          <a:blip r:embed="rId4"/>
          <a:stretch>
            <a:fillRect/>
          </a:stretch>
        </p:blipFill>
        <p:spPr>
          <a:xfrm>
            <a:off x="879664" y="4430885"/>
            <a:ext cx="1357031" cy="1485053"/>
          </a:xfrm>
          <a:prstGeom prst="rect">
            <a:avLst/>
          </a:prstGeom>
        </p:spPr>
      </p:pic>
      <p:sp>
        <p:nvSpPr>
          <p:cNvPr id="7" name="TextBox 6"/>
          <p:cNvSpPr txBox="1"/>
          <p:nvPr/>
        </p:nvSpPr>
        <p:spPr>
          <a:xfrm>
            <a:off x="1814337" y="6512637"/>
            <a:ext cx="5724644" cy="307777"/>
          </a:xfrm>
          <a:prstGeom prst="rect">
            <a:avLst/>
          </a:prstGeom>
          <a:noFill/>
        </p:spPr>
        <p:txBody>
          <a:bodyPr wrap="none" rtlCol="0">
            <a:spAutoFit/>
          </a:bodyPr>
          <a:lstStyle/>
          <a:p>
            <a:r>
              <a:rPr lang="en-US" sz="1400" dirty="0" smtClean="0"/>
              <a:t>*Adapted from Wang, Gerstein, and Snyder, Nature Reviews Genetics, 2009</a:t>
            </a:r>
            <a:endParaRPr lang="en-US" sz="1400" dirty="0"/>
          </a:p>
        </p:txBody>
      </p:sp>
      <p:grpSp>
        <p:nvGrpSpPr>
          <p:cNvPr id="3" name="Group 2"/>
          <p:cNvGrpSpPr/>
          <p:nvPr/>
        </p:nvGrpSpPr>
        <p:grpSpPr>
          <a:xfrm>
            <a:off x="204111" y="1205349"/>
            <a:ext cx="1311239" cy="4135896"/>
            <a:chOff x="204111" y="1205349"/>
            <a:chExt cx="1311239" cy="4135896"/>
          </a:xfrm>
        </p:grpSpPr>
        <p:grpSp>
          <p:nvGrpSpPr>
            <p:cNvPr id="14" name="Group 13"/>
            <p:cNvGrpSpPr/>
            <p:nvPr/>
          </p:nvGrpSpPr>
          <p:grpSpPr>
            <a:xfrm>
              <a:off x="487602" y="1735054"/>
              <a:ext cx="589664" cy="3606191"/>
              <a:chOff x="566982" y="1746394"/>
              <a:chExt cx="589664" cy="3606191"/>
            </a:xfrm>
          </p:grpSpPr>
          <p:cxnSp>
            <p:nvCxnSpPr>
              <p:cNvPr id="9" name="Straight Arrow Connector 8"/>
              <p:cNvCxnSpPr/>
              <p:nvPr/>
            </p:nvCxnSpPr>
            <p:spPr>
              <a:xfrm>
                <a:off x="566982" y="1746394"/>
                <a:ext cx="589664" cy="0"/>
              </a:xfrm>
              <a:prstGeom prst="straightConnector1">
                <a:avLst/>
              </a:prstGeom>
              <a:ln w="28575" cmpd="sng">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66982" y="1746394"/>
                <a:ext cx="0" cy="3606191"/>
              </a:xfrm>
              <a:prstGeom prst="line">
                <a:avLst/>
              </a:prstGeom>
              <a:ln w="28575"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6982" y="5352585"/>
                <a:ext cx="312682" cy="0"/>
              </a:xfrm>
              <a:prstGeom prst="line">
                <a:avLst/>
              </a:prstGeom>
              <a:ln w="28575" cmpd="sng">
                <a:solidFill>
                  <a:srgbClr val="660066"/>
                </a:solidFill>
              </a:ln>
            </p:spPr>
            <p:style>
              <a:lnRef idx="2">
                <a:schemeClr val="accent1"/>
              </a:lnRef>
              <a:fillRef idx="0">
                <a:schemeClr val="accent1"/>
              </a:fillRef>
              <a:effectRef idx="1">
                <a:schemeClr val="accent1"/>
              </a:effectRef>
              <a:fontRef idx="minor">
                <a:schemeClr val="tx1"/>
              </a:fontRef>
            </p:style>
          </p:cxnSp>
        </p:grpSp>
        <p:sp>
          <p:nvSpPr>
            <p:cNvPr id="16" name="TextBox 15"/>
            <p:cNvSpPr txBox="1"/>
            <p:nvPr/>
          </p:nvSpPr>
          <p:spPr>
            <a:xfrm>
              <a:off x="204111" y="1205349"/>
              <a:ext cx="1311239" cy="523220"/>
            </a:xfrm>
            <a:prstGeom prst="rect">
              <a:avLst/>
            </a:prstGeom>
            <a:noFill/>
          </p:spPr>
          <p:txBody>
            <a:bodyPr wrap="none" rtlCol="0">
              <a:spAutoFit/>
            </a:bodyPr>
            <a:lstStyle/>
            <a:p>
              <a:r>
                <a:rPr lang="en-US" sz="1400" b="1" dirty="0" smtClean="0">
                  <a:solidFill>
                    <a:srgbClr val="660066"/>
                  </a:solidFill>
                </a:rPr>
                <a:t>Computational</a:t>
              </a:r>
            </a:p>
            <a:p>
              <a:r>
                <a:rPr lang="en-US" sz="1400" b="1" dirty="0" smtClean="0">
                  <a:solidFill>
                    <a:srgbClr val="660066"/>
                  </a:solidFill>
                </a:rPr>
                <a:t>Reconstruction</a:t>
              </a:r>
              <a:endParaRPr lang="en-US" sz="1400" b="1" dirty="0">
                <a:solidFill>
                  <a:srgbClr val="660066"/>
                </a:solidFill>
              </a:endParaRPr>
            </a:p>
          </p:txBody>
        </p:sp>
      </p:grpSp>
      <p:sp>
        <p:nvSpPr>
          <p:cNvPr id="10" name="TextBox 9"/>
          <p:cNvSpPr txBox="1"/>
          <p:nvPr/>
        </p:nvSpPr>
        <p:spPr>
          <a:xfrm>
            <a:off x="5990238" y="5142073"/>
            <a:ext cx="2836290" cy="923330"/>
          </a:xfrm>
          <a:prstGeom prst="rect">
            <a:avLst/>
          </a:prstGeom>
          <a:noFill/>
        </p:spPr>
        <p:txBody>
          <a:bodyPr wrap="square" rtlCol="0">
            <a:spAutoFit/>
          </a:bodyPr>
          <a:lstStyle/>
          <a:p>
            <a:pPr algn="ctr"/>
            <a:r>
              <a:rPr lang="en-US" dirty="0" smtClean="0"/>
              <a:t>*At Broad Institute, typically </a:t>
            </a:r>
            <a:r>
              <a:rPr lang="en-US" dirty="0" err="1" smtClean="0"/>
              <a:t>Illumina</a:t>
            </a:r>
            <a:r>
              <a:rPr lang="en-US" dirty="0" smtClean="0"/>
              <a:t> 76 or 101 base reads as paired ends</a:t>
            </a:r>
            <a:endParaRPr lang="en-US" dirty="0"/>
          </a:p>
        </p:txBody>
      </p:sp>
    </p:spTree>
    <p:extLst>
      <p:ext uri="{BB962C8B-B14F-4D97-AF65-F5344CB8AC3E}">
        <p14:creationId xmlns:p14="http://schemas.microsoft.com/office/powerpoint/2010/main" val="32596818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calcmode="lin" valueType="num">
                                      <p:cBhvr>
                                        <p:cTn id="8" dur="300" fill="hold"/>
                                        <p:tgtEl>
                                          <p:spTgt spid="3"/>
                                        </p:tgtEl>
                                        <p:attrNameLst>
                                          <p:attrName>ppt_x</p:attrName>
                                        </p:attrNameLst>
                                      </p:cBhvr>
                                      <p:tavLst>
                                        <p:tav tm="0">
                                          <p:val>
                                            <p:strVal val="#ppt_x"/>
                                          </p:val>
                                        </p:tav>
                                        <p:tav tm="100000">
                                          <p:val>
                                            <p:strVal val="#ppt_x"/>
                                          </p:val>
                                        </p:tav>
                                      </p:tavLst>
                                    </p:anim>
                                    <p:anim calcmode="lin" valueType="num">
                                      <p:cBhvr>
                                        <p:cTn id="9" dur="3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28" y="137536"/>
            <a:ext cx="8229600" cy="1143000"/>
          </a:xfrm>
        </p:spPr>
        <p:txBody>
          <a:bodyPr>
            <a:noAutofit/>
          </a:bodyPr>
          <a:lstStyle/>
          <a:p>
            <a:r>
              <a:rPr lang="en-US" sz="3200" dirty="0" smtClean="0"/>
              <a:t>Teasing Apart Transcripts of </a:t>
            </a:r>
            <a:r>
              <a:rPr lang="en-US" sz="3200" dirty="0" err="1" smtClean="0"/>
              <a:t>Paralogous</a:t>
            </a:r>
            <a:r>
              <a:rPr lang="en-US" sz="3200" dirty="0" smtClean="0"/>
              <a:t> Genes</a:t>
            </a:r>
            <a:endParaRPr lang="en-US" sz="3200" dirty="0"/>
          </a:p>
        </p:txBody>
      </p:sp>
      <p:pic>
        <p:nvPicPr>
          <p:cNvPr id="4" name="Picture 3" descr="Picture 19.png"/>
          <p:cNvPicPr>
            <a:picLocks noChangeAspect="1"/>
          </p:cNvPicPr>
          <p:nvPr/>
        </p:nvPicPr>
        <p:blipFill>
          <a:blip r:embed="rId3"/>
          <a:stretch>
            <a:fillRect/>
          </a:stretch>
        </p:blipFill>
        <p:spPr>
          <a:xfrm>
            <a:off x="5659924" y="1341438"/>
            <a:ext cx="3484076" cy="5287962"/>
          </a:xfrm>
          <a:prstGeom prst="rect">
            <a:avLst/>
          </a:prstGeom>
        </p:spPr>
      </p:pic>
      <p:pic>
        <p:nvPicPr>
          <p:cNvPr id="5" name="Picture 4" descr="Picture 20.png"/>
          <p:cNvPicPr>
            <a:picLocks noChangeAspect="1"/>
          </p:cNvPicPr>
          <p:nvPr/>
        </p:nvPicPr>
        <p:blipFill>
          <a:blip r:embed="rId4"/>
          <a:stretch>
            <a:fillRect/>
          </a:stretch>
        </p:blipFill>
        <p:spPr>
          <a:xfrm>
            <a:off x="253999" y="2382778"/>
            <a:ext cx="5556347" cy="2163822"/>
          </a:xfrm>
          <a:prstGeom prst="rect">
            <a:avLst/>
          </a:prstGeom>
        </p:spPr>
      </p:pic>
      <p:pic>
        <p:nvPicPr>
          <p:cNvPr id="6" name="Picture 5"/>
          <p:cNvPicPr>
            <a:picLocks noChangeAspect="1"/>
          </p:cNvPicPr>
          <p:nvPr/>
        </p:nvPicPr>
        <p:blipFill>
          <a:blip r:embed="rId5"/>
          <a:stretch>
            <a:fillRect/>
          </a:stretch>
        </p:blipFill>
        <p:spPr>
          <a:xfrm>
            <a:off x="114300" y="5266871"/>
            <a:ext cx="1295400" cy="1480457"/>
          </a:xfrm>
          <a:prstGeom prst="rect">
            <a:avLst/>
          </a:prstGeom>
        </p:spPr>
      </p:pic>
      <p:sp>
        <p:nvSpPr>
          <p:cNvPr id="7" name="TextBox 6"/>
          <p:cNvSpPr txBox="1"/>
          <p:nvPr/>
        </p:nvSpPr>
        <p:spPr>
          <a:xfrm>
            <a:off x="6395665" y="1199106"/>
            <a:ext cx="846067" cy="369332"/>
          </a:xfrm>
          <a:prstGeom prst="rect">
            <a:avLst/>
          </a:prstGeom>
          <a:noFill/>
        </p:spPr>
        <p:txBody>
          <a:bodyPr wrap="none" rtlCol="0">
            <a:spAutoFit/>
          </a:bodyPr>
          <a:lstStyle/>
          <a:p>
            <a:r>
              <a:rPr lang="en-US" i="1" dirty="0" smtClean="0"/>
              <a:t>Ap2a1</a:t>
            </a:r>
            <a:endParaRPr lang="en-US" i="1" dirty="0"/>
          </a:p>
        </p:txBody>
      </p:sp>
      <p:sp>
        <p:nvSpPr>
          <p:cNvPr id="8" name="TextBox 7"/>
          <p:cNvSpPr txBox="1"/>
          <p:nvPr/>
        </p:nvSpPr>
        <p:spPr>
          <a:xfrm>
            <a:off x="7631808" y="1182173"/>
            <a:ext cx="846067" cy="369332"/>
          </a:xfrm>
          <a:prstGeom prst="rect">
            <a:avLst/>
          </a:prstGeom>
          <a:noFill/>
        </p:spPr>
        <p:txBody>
          <a:bodyPr wrap="none" rtlCol="0">
            <a:spAutoFit/>
          </a:bodyPr>
          <a:lstStyle/>
          <a:p>
            <a:r>
              <a:rPr lang="en-US" i="1" dirty="0" smtClean="0"/>
              <a:t>Ap2a2</a:t>
            </a:r>
            <a:endParaRPr lang="en-US" i="1" dirty="0"/>
          </a:p>
        </p:txBody>
      </p:sp>
      <p:sp>
        <p:nvSpPr>
          <p:cNvPr id="9" name="Rectangle 8"/>
          <p:cNvSpPr/>
          <p:nvPr/>
        </p:nvSpPr>
        <p:spPr>
          <a:xfrm>
            <a:off x="253998" y="2187045"/>
            <a:ext cx="5556347" cy="255961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3913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28" y="137536"/>
            <a:ext cx="8229600" cy="1143000"/>
          </a:xfrm>
        </p:spPr>
        <p:txBody>
          <a:bodyPr>
            <a:noAutofit/>
          </a:bodyPr>
          <a:lstStyle/>
          <a:p>
            <a:r>
              <a:rPr lang="en-US" sz="3200" dirty="0" smtClean="0"/>
              <a:t>Teasing Apart Transcripts of </a:t>
            </a:r>
            <a:r>
              <a:rPr lang="en-US" sz="3200" dirty="0" err="1" smtClean="0"/>
              <a:t>Paralogous</a:t>
            </a:r>
            <a:r>
              <a:rPr lang="en-US" sz="3200" dirty="0" smtClean="0"/>
              <a:t> Genes</a:t>
            </a:r>
            <a:endParaRPr lang="en-US" sz="3200" dirty="0"/>
          </a:p>
        </p:txBody>
      </p:sp>
      <p:pic>
        <p:nvPicPr>
          <p:cNvPr id="4" name="Picture 3" descr="Picture 19.png"/>
          <p:cNvPicPr>
            <a:picLocks noChangeAspect="1"/>
          </p:cNvPicPr>
          <p:nvPr/>
        </p:nvPicPr>
        <p:blipFill>
          <a:blip r:embed="rId3"/>
          <a:stretch>
            <a:fillRect/>
          </a:stretch>
        </p:blipFill>
        <p:spPr>
          <a:xfrm>
            <a:off x="5659924" y="1341438"/>
            <a:ext cx="3484076" cy="5287962"/>
          </a:xfrm>
          <a:prstGeom prst="rect">
            <a:avLst/>
          </a:prstGeom>
        </p:spPr>
      </p:pic>
      <p:pic>
        <p:nvPicPr>
          <p:cNvPr id="5" name="Picture 4" descr="Picture 20.png"/>
          <p:cNvPicPr>
            <a:picLocks noChangeAspect="1"/>
          </p:cNvPicPr>
          <p:nvPr/>
        </p:nvPicPr>
        <p:blipFill>
          <a:blip r:embed="rId4"/>
          <a:stretch>
            <a:fillRect/>
          </a:stretch>
        </p:blipFill>
        <p:spPr>
          <a:xfrm>
            <a:off x="253999" y="2382778"/>
            <a:ext cx="5556347" cy="2163822"/>
          </a:xfrm>
          <a:prstGeom prst="rect">
            <a:avLst/>
          </a:prstGeom>
        </p:spPr>
      </p:pic>
      <p:pic>
        <p:nvPicPr>
          <p:cNvPr id="6" name="Picture 5"/>
          <p:cNvPicPr>
            <a:picLocks noChangeAspect="1"/>
          </p:cNvPicPr>
          <p:nvPr/>
        </p:nvPicPr>
        <p:blipFill>
          <a:blip r:embed="rId5"/>
          <a:stretch>
            <a:fillRect/>
          </a:stretch>
        </p:blipFill>
        <p:spPr>
          <a:xfrm>
            <a:off x="114300" y="5266871"/>
            <a:ext cx="1295400" cy="1480457"/>
          </a:xfrm>
          <a:prstGeom prst="rect">
            <a:avLst/>
          </a:prstGeom>
        </p:spPr>
      </p:pic>
      <p:sp>
        <p:nvSpPr>
          <p:cNvPr id="7" name="TextBox 6"/>
          <p:cNvSpPr txBox="1"/>
          <p:nvPr/>
        </p:nvSpPr>
        <p:spPr>
          <a:xfrm>
            <a:off x="6395665" y="1199106"/>
            <a:ext cx="846067" cy="369332"/>
          </a:xfrm>
          <a:prstGeom prst="rect">
            <a:avLst/>
          </a:prstGeom>
          <a:noFill/>
        </p:spPr>
        <p:txBody>
          <a:bodyPr wrap="none" rtlCol="0">
            <a:spAutoFit/>
          </a:bodyPr>
          <a:lstStyle/>
          <a:p>
            <a:r>
              <a:rPr lang="en-US" i="1" dirty="0" smtClean="0"/>
              <a:t>Ap2a1</a:t>
            </a:r>
            <a:endParaRPr lang="en-US" i="1" dirty="0"/>
          </a:p>
        </p:txBody>
      </p:sp>
      <p:sp>
        <p:nvSpPr>
          <p:cNvPr id="8" name="TextBox 7"/>
          <p:cNvSpPr txBox="1"/>
          <p:nvPr/>
        </p:nvSpPr>
        <p:spPr>
          <a:xfrm>
            <a:off x="7631808" y="1182173"/>
            <a:ext cx="846067" cy="369332"/>
          </a:xfrm>
          <a:prstGeom prst="rect">
            <a:avLst/>
          </a:prstGeom>
          <a:noFill/>
        </p:spPr>
        <p:txBody>
          <a:bodyPr wrap="none" rtlCol="0">
            <a:spAutoFit/>
          </a:bodyPr>
          <a:lstStyle/>
          <a:p>
            <a:r>
              <a:rPr lang="en-US" i="1" dirty="0" smtClean="0"/>
              <a:t>Ap2a2</a:t>
            </a:r>
            <a:endParaRPr lang="en-US" i="1" dirty="0"/>
          </a:p>
        </p:txBody>
      </p:sp>
    </p:spTree>
    <p:extLst>
      <p:ext uri="{BB962C8B-B14F-4D97-AF65-F5344CB8AC3E}">
        <p14:creationId xmlns:p14="http://schemas.microsoft.com/office/powerpoint/2010/main" val="266871052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07"/>
            <a:ext cx="8229600" cy="1143000"/>
          </a:xfrm>
        </p:spPr>
        <p:txBody>
          <a:bodyPr>
            <a:normAutofit/>
          </a:bodyPr>
          <a:lstStyle/>
          <a:p>
            <a:r>
              <a:rPr lang="en-US" sz="3600" dirty="0" smtClean="0"/>
              <a:t>Strand-specific RNA-</a:t>
            </a:r>
            <a:r>
              <a:rPr lang="en-US" sz="3600" dirty="0" err="1" smtClean="0"/>
              <a:t>Seq</a:t>
            </a:r>
            <a:r>
              <a:rPr lang="en-US" sz="3600" dirty="0" smtClean="0"/>
              <a:t> is Preferred</a:t>
            </a:r>
            <a:endParaRPr lang="en-US" sz="3600" dirty="0"/>
          </a:p>
        </p:txBody>
      </p:sp>
      <p:grpSp>
        <p:nvGrpSpPr>
          <p:cNvPr id="10" name="Group 9"/>
          <p:cNvGrpSpPr/>
          <p:nvPr/>
        </p:nvGrpSpPr>
        <p:grpSpPr>
          <a:xfrm>
            <a:off x="196557" y="2472081"/>
            <a:ext cx="8868721" cy="4020845"/>
            <a:chOff x="90717" y="2279280"/>
            <a:chExt cx="8868721" cy="4020845"/>
          </a:xfrm>
        </p:grpSpPr>
        <p:pic>
          <p:nvPicPr>
            <p:cNvPr id="6" name="Picture 5" descr="Screen Shot 2012-09-19 at 1.37.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7" y="2279280"/>
              <a:ext cx="4673600" cy="584200"/>
            </a:xfrm>
            <a:prstGeom prst="rect">
              <a:avLst/>
            </a:prstGeom>
          </p:spPr>
        </p:pic>
        <p:pic>
          <p:nvPicPr>
            <p:cNvPr id="8" name="Picture 7" descr="Screen Shot 2012-09-19 at 1.3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7" y="2679743"/>
              <a:ext cx="8868721" cy="3620382"/>
            </a:xfrm>
            <a:prstGeom prst="rect">
              <a:avLst/>
            </a:prstGeom>
          </p:spPr>
        </p:pic>
        <p:pic>
          <p:nvPicPr>
            <p:cNvPr id="9" name="Picture 8" descr="broad-logo.jpg"/>
            <p:cNvPicPr>
              <a:picLocks noChangeAspect="1"/>
            </p:cNvPicPr>
            <p:nvPr/>
          </p:nvPicPr>
          <p:blipFill>
            <a:blip r:embed="rId5"/>
            <a:stretch>
              <a:fillRect/>
            </a:stretch>
          </p:blipFill>
          <p:spPr>
            <a:xfrm>
              <a:off x="5007152" y="2380275"/>
              <a:ext cx="1569848" cy="394293"/>
            </a:xfrm>
            <a:prstGeom prst="rect">
              <a:avLst/>
            </a:prstGeom>
          </p:spPr>
        </p:pic>
      </p:grpSp>
      <p:sp>
        <p:nvSpPr>
          <p:cNvPr id="3" name="TextBox 2"/>
          <p:cNvSpPr txBox="1"/>
          <p:nvPr/>
        </p:nvSpPr>
        <p:spPr>
          <a:xfrm>
            <a:off x="385709" y="5188238"/>
            <a:ext cx="8114872" cy="461665"/>
          </a:xfrm>
          <a:prstGeom prst="rect">
            <a:avLst/>
          </a:prstGeom>
          <a:solidFill>
            <a:schemeClr val="bg1">
              <a:lumMod val="85000"/>
            </a:schemeClr>
          </a:solidFill>
          <a:ln>
            <a:solidFill>
              <a:schemeClr val="tx1"/>
            </a:solidFill>
            <a:prstDash val="dot"/>
          </a:ln>
        </p:spPr>
        <p:txBody>
          <a:bodyPr wrap="none" rtlCol="0">
            <a:spAutoFit/>
          </a:bodyPr>
          <a:lstStyle/>
          <a:p>
            <a:r>
              <a:rPr lang="en-US" sz="2400" dirty="0" smtClean="0">
                <a:ln>
                  <a:solidFill>
                    <a:srgbClr val="FF6600"/>
                  </a:solidFill>
                </a:ln>
              </a:rPr>
              <a:t>‘</a:t>
            </a:r>
            <a:r>
              <a:rPr lang="en-US" sz="2400" dirty="0" err="1" smtClean="0">
                <a:ln>
                  <a:solidFill>
                    <a:srgbClr val="FF6600"/>
                  </a:solidFill>
                </a:ln>
              </a:rPr>
              <a:t>dUTP</a:t>
            </a:r>
            <a:r>
              <a:rPr lang="en-US" sz="2400" dirty="0" smtClean="0">
                <a:ln>
                  <a:solidFill>
                    <a:srgbClr val="FF6600"/>
                  </a:solidFill>
                </a:ln>
              </a:rPr>
              <a:t> second strand marking’ identified as the leading protocol </a:t>
            </a:r>
            <a:endParaRPr lang="en-US" sz="2400" dirty="0">
              <a:ln>
                <a:solidFill>
                  <a:srgbClr val="FF6600"/>
                </a:solidFill>
              </a:ln>
            </a:endParaRPr>
          </a:p>
        </p:txBody>
      </p:sp>
      <p:sp>
        <p:nvSpPr>
          <p:cNvPr id="4" name="TextBox 3"/>
          <p:cNvSpPr txBox="1"/>
          <p:nvPr/>
        </p:nvSpPr>
        <p:spPr>
          <a:xfrm>
            <a:off x="1111302" y="880165"/>
            <a:ext cx="6988812" cy="1938992"/>
          </a:xfrm>
          <a:prstGeom prst="rect">
            <a:avLst/>
          </a:prstGeom>
          <a:noFill/>
        </p:spPr>
        <p:txBody>
          <a:bodyPr wrap="none" rtlCol="0">
            <a:spAutoFit/>
          </a:bodyPr>
          <a:lstStyle/>
          <a:p>
            <a:r>
              <a:rPr lang="en-US" sz="2400" dirty="0" smtClean="0"/>
              <a:t>Computationally: fewer confounding graph structures:</a:t>
            </a:r>
          </a:p>
          <a:p>
            <a:r>
              <a:rPr lang="en-US" sz="2400" dirty="0"/>
              <a:t> </a:t>
            </a:r>
            <a:r>
              <a:rPr lang="en-US" sz="2400" dirty="0" smtClean="0"/>
              <a:t>           ex.  Forward != reverse complement </a:t>
            </a:r>
          </a:p>
          <a:p>
            <a:r>
              <a:rPr lang="en-US" sz="2400" dirty="0"/>
              <a:t>	</a:t>
            </a:r>
            <a:r>
              <a:rPr lang="en-US" sz="2400" dirty="0" smtClean="0"/>
              <a:t>	     </a:t>
            </a:r>
            <a:r>
              <a:rPr lang="en-US" sz="2000" dirty="0" smtClean="0"/>
              <a:t>       (GGAA != TTCC)</a:t>
            </a:r>
          </a:p>
          <a:p>
            <a:r>
              <a:rPr lang="en-US" sz="2400" dirty="0" smtClean="0"/>
              <a:t>Biologically: separate </a:t>
            </a:r>
            <a:r>
              <a:rPr lang="en-US" sz="2400" dirty="0"/>
              <a:t>sense vs. antisense transcription</a:t>
            </a:r>
          </a:p>
          <a:p>
            <a:endParaRPr lang="en-US" sz="2400" dirty="0"/>
          </a:p>
        </p:txBody>
      </p:sp>
    </p:spTree>
    <p:extLst>
      <p:ext uri="{BB962C8B-B14F-4D97-AF65-F5344CB8AC3E}">
        <p14:creationId xmlns:p14="http://schemas.microsoft.com/office/powerpoint/2010/main" val="22373952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3313" y="459141"/>
            <a:ext cx="5428139" cy="461665"/>
          </a:xfrm>
          <a:prstGeom prst="rect">
            <a:avLst/>
          </a:prstGeom>
          <a:noFill/>
        </p:spPr>
        <p:txBody>
          <a:bodyPr wrap="none" rtlCol="0">
            <a:spAutoFit/>
          </a:bodyPr>
          <a:lstStyle/>
          <a:p>
            <a:r>
              <a:rPr lang="en-US" sz="2400" b="1" dirty="0" smtClean="0"/>
              <a:t>Overlapping UTRs from Opposite Strands</a:t>
            </a:r>
            <a:endParaRPr lang="en-US" sz="2400" b="1" dirty="0"/>
          </a:p>
        </p:txBody>
      </p:sp>
      <p:pic>
        <p:nvPicPr>
          <p:cNvPr id="6" name="Picture 5"/>
          <p:cNvPicPr>
            <a:picLocks noChangeAspect="1"/>
          </p:cNvPicPr>
          <p:nvPr/>
        </p:nvPicPr>
        <p:blipFill>
          <a:blip r:embed="rId3"/>
          <a:stretch>
            <a:fillRect/>
          </a:stretch>
        </p:blipFill>
        <p:spPr>
          <a:xfrm>
            <a:off x="7440056" y="353306"/>
            <a:ext cx="1067904" cy="854323"/>
          </a:xfrm>
          <a:prstGeom prst="rect">
            <a:avLst/>
          </a:prstGeom>
        </p:spPr>
      </p:pic>
      <p:sp>
        <p:nvSpPr>
          <p:cNvPr id="8" name="TextBox 7"/>
          <p:cNvSpPr txBox="1"/>
          <p:nvPr/>
        </p:nvSpPr>
        <p:spPr>
          <a:xfrm>
            <a:off x="6767123" y="1239235"/>
            <a:ext cx="2253617" cy="523220"/>
          </a:xfrm>
          <a:prstGeom prst="rect">
            <a:avLst/>
          </a:prstGeom>
          <a:noFill/>
        </p:spPr>
        <p:txBody>
          <a:bodyPr wrap="none" rtlCol="0">
            <a:spAutoFit/>
          </a:bodyPr>
          <a:lstStyle/>
          <a:p>
            <a:pPr algn="ctr"/>
            <a:r>
              <a:rPr lang="en-US" sz="1400" i="1" dirty="0" err="1" smtClean="0"/>
              <a:t>Schizosacharomyces</a:t>
            </a:r>
            <a:r>
              <a:rPr lang="en-US" sz="1400" i="1" dirty="0" smtClean="0"/>
              <a:t> </a:t>
            </a:r>
            <a:r>
              <a:rPr lang="en-US" sz="1400" i="1" dirty="0" err="1" smtClean="0"/>
              <a:t>pombe</a:t>
            </a:r>
            <a:endParaRPr lang="en-US" sz="1400" i="1" dirty="0" smtClean="0"/>
          </a:p>
          <a:p>
            <a:pPr algn="ctr"/>
            <a:r>
              <a:rPr lang="en-US" sz="1400" dirty="0" smtClean="0"/>
              <a:t>(fission yeast)</a:t>
            </a:r>
            <a:endParaRPr lang="en-US" sz="1400" dirty="0"/>
          </a:p>
        </p:txBody>
      </p:sp>
      <p:grpSp>
        <p:nvGrpSpPr>
          <p:cNvPr id="10" name="Group 9"/>
          <p:cNvGrpSpPr/>
          <p:nvPr/>
        </p:nvGrpSpPr>
        <p:grpSpPr>
          <a:xfrm>
            <a:off x="368300" y="2007220"/>
            <a:ext cx="8394700" cy="3783560"/>
            <a:chOff x="368300" y="2007220"/>
            <a:chExt cx="8394700" cy="3783560"/>
          </a:xfrm>
        </p:grpSpPr>
        <p:pic>
          <p:nvPicPr>
            <p:cNvPr id="7" name="Picture 6" descr="Screen Shot 2012-09-17 at 3.01.1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00" y="2120480"/>
              <a:ext cx="8394700" cy="3670300"/>
            </a:xfrm>
            <a:prstGeom prst="rect">
              <a:avLst/>
            </a:prstGeom>
          </p:spPr>
        </p:pic>
        <p:sp>
          <p:nvSpPr>
            <p:cNvPr id="9" name="Rectangle 8"/>
            <p:cNvSpPr/>
            <p:nvPr/>
          </p:nvSpPr>
          <p:spPr>
            <a:xfrm>
              <a:off x="368300" y="2007220"/>
              <a:ext cx="731645" cy="6577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1" name="Straight Arrow Connector 10"/>
          <p:cNvCxnSpPr/>
          <p:nvPr/>
        </p:nvCxnSpPr>
        <p:spPr>
          <a:xfrm flipH="1">
            <a:off x="3986582" y="4880230"/>
            <a:ext cx="3633785"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852173" y="4639624"/>
            <a:ext cx="1287700"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4080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Antisense-dominated Transcription</a:t>
            </a:r>
            <a:endParaRPr lang="en-US" dirty="0"/>
          </a:p>
        </p:txBody>
      </p:sp>
      <p:pic>
        <p:nvPicPr>
          <p:cNvPr id="5" name="Picture 4" descr="Screen shot 2011-11-09 at 12.4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3878"/>
            <a:ext cx="9144000" cy="5094659"/>
          </a:xfrm>
          <a:prstGeom prst="rect">
            <a:avLst/>
          </a:prstGeom>
        </p:spPr>
      </p:pic>
      <p:pic>
        <p:nvPicPr>
          <p:cNvPr id="4" name="Picture 3"/>
          <p:cNvPicPr>
            <a:picLocks noChangeAspect="1"/>
          </p:cNvPicPr>
          <p:nvPr/>
        </p:nvPicPr>
        <p:blipFill>
          <a:blip r:embed="rId4"/>
          <a:stretch>
            <a:fillRect/>
          </a:stretch>
        </p:blipFill>
        <p:spPr>
          <a:xfrm>
            <a:off x="7982281" y="5851375"/>
            <a:ext cx="1067904" cy="854323"/>
          </a:xfrm>
          <a:prstGeom prst="rect">
            <a:avLst/>
          </a:prstGeom>
        </p:spPr>
      </p:pic>
      <p:sp>
        <p:nvSpPr>
          <p:cNvPr id="7" name="Rectangle 6"/>
          <p:cNvSpPr/>
          <p:nvPr/>
        </p:nvSpPr>
        <p:spPr>
          <a:xfrm>
            <a:off x="3333911" y="4198595"/>
            <a:ext cx="2346085" cy="8114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5838754" y="4909142"/>
            <a:ext cx="2681240"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3845463" y="4907672"/>
            <a:ext cx="1651778"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222607" y="4904732"/>
            <a:ext cx="1310265" cy="0"/>
          </a:xfrm>
          <a:prstGeom prst="straightConnector1">
            <a:avLst/>
          </a:prstGeom>
          <a:ln w="38100">
            <a:solidFill>
              <a:srgbClr val="00009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70727" y="2163982"/>
            <a:ext cx="1562145"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679997" y="2163982"/>
            <a:ext cx="3006803"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4903" y="2316382"/>
            <a:ext cx="1722338" cy="0"/>
          </a:xfrm>
          <a:prstGeom prst="straightConnector1">
            <a:avLst/>
          </a:prstGeom>
          <a:ln w="38100">
            <a:solidFill>
              <a:schemeClr val="accent2">
                <a:lumMod val="75000"/>
              </a:schemeClr>
            </a:solidFill>
            <a:headEnd type="none"/>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7613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578"/>
            <a:ext cx="8229600" cy="1143000"/>
          </a:xfrm>
        </p:spPr>
        <p:txBody>
          <a:bodyPr>
            <a:normAutofit/>
          </a:bodyPr>
          <a:lstStyle/>
          <a:p>
            <a:r>
              <a:rPr lang="en-US" sz="2400" dirty="0" smtClean="0"/>
              <a:t>* Use the </a:t>
            </a:r>
            <a:r>
              <a:rPr lang="en-US" sz="2400" dirty="0" err="1" smtClean="0"/>
              <a:t>Jaccard</a:t>
            </a:r>
            <a:r>
              <a:rPr lang="en-US" sz="2400" dirty="0" smtClean="0"/>
              <a:t> Clip Option *</a:t>
            </a:r>
            <a:endParaRPr lang="en-US" sz="2400" dirty="0"/>
          </a:p>
        </p:txBody>
      </p:sp>
      <p:pic>
        <p:nvPicPr>
          <p:cNvPr id="4" name="Picture 3" descr="Screen Shot 2012-10-23 at 7.58.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96" y="1410579"/>
            <a:ext cx="8009230" cy="4844172"/>
          </a:xfrm>
          <a:prstGeom prst="rect">
            <a:avLst/>
          </a:prstGeom>
        </p:spPr>
      </p:pic>
      <p:sp>
        <p:nvSpPr>
          <p:cNvPr id="3" name="TextBox 2"/>
          <p:cNvSpPr txBox="1"/>
          <p:nvPr/>
        </p:nvSpPr>
        <p:spPr>
          <a:xfrm>
            <a:off x="903775" y="166563"/>
            <a:ext cx="7783025" cy="400110"/>
          </a:xfrm>
          <a:prstGeom prst="rect">
            <a:avLst/>
          </a:prstGeom>
          <a:noFill/>
        </p:spPr>
        <p:txBody>
          <a:bodyPr wrap="none" rtlCol="0">
            <a:spAutoFit/>
          </a:bodyPr>
          <a:lstStyle/>
          <a:p>
            <a:r>
              <a:rPr lang="en-US" sz="2000" dirty="0" smtClean="0"/>
              <a:t>Compact genomes and Not using strand-specific data = fusion transcripts</a:t>
            </a:r>
            <a:endParaRPr lang="en-US" sz="2000" dirty="0"/>
          </a:p>
        </p:txBody>
      </p:sp>
      <p:sp>
        <p:nvSpPr>
          <p:cNvPr id="5" name="TextBox 4"/>
          <p:cNvSpPr txBox="1"/>
          <p:nvPr/>
        </p:nvSpPr>
        <p:spPr>
          <a:xfrm>
            <a:off x="282575" y="5770086"/>
            <a:ext cx="612380" cy="307777"/>
          </a:xfrm>
          <a:prstGeom prst="rect">
            <a:avLst/>
          </a:prstGeom>
          <a:noFill/>
        </p:spPr>
        <p:txBody>
          <a:bodyPr wrap="none" rtlCol="0">
            <a:spAutoFit/>
          </a:bodyPr>
          <a:lstStyle/>
          <a:p>
            <a:r>
              <a:rPr lang="en-US" sz="1400" dirty="0" smtClean="0"/>
              <a:t>genes</a:t>
            </a:r>
            <a:endParaRPr lang="en-US" sz="1400" dirty="0"/>
          </a:p>
        </p:txBody>
      </p:sp>
      <p:sp>
        <p:nvSpPr>
          <p:cNvPr id="7" name="TextBox 6"/>
          <p:cNvSpPr txBox="1"/>
          <p:nvPr/>
        </p:nvSpPr>
        <p:spPr>
          <a:xfrm>
            <a:off x="186471" y="4719418"/>
            <a:ext cx="989336" cy="523220"/>
          </a:xfrm>
          <a:prstGeom prst="rect">
            <a:avLst/>
          </a:prstGeom>
          <a:noFill/>
        </p:spPr>
        <p:txBody>
          <a:bodyPr wrap="none" rtlCol="0">
            <a:spAutoFit/>
          </a:bodyPr>
          <a:lstStyle/>
          <a:p>
            <a:r>
              <a:rPr lang="en-US" sz="1400" dirty="0" smtClean="0"/>
              <a:t>Read </a:t>
            </a:r>
            <a:br>
              <a:rPr lang="en-US" sz="1400" dirty="0" smtClean="0"/>
            </a:br>
            <a:r>
              <a:rPr lang="en-US" sz="1400" dirty="0" smtClean="0"/>
              <a:t>alignments</a:t>
            </a:r>
            <a:endParaRPr lang="en-US" sz="1400" dirty="0"/>
          </a:p>
        </p:txBody>
      </p:sp>
      <p:sp>
        <p:nvSpPr>
          <p:cNvPr id="8" name="TextBox 7"/>
          <p:cNvSpPr txBox="1"/>
          <p:nvPr/>
        </p:nvSpPr>
        <p:spPr>
          <a:xfrm>
            <a:off x="233834" y="4042459"/>
            <a:ext cx="851515" cy="523220"/>
          </a:xfrm>
          <a:prstGeom prst="rect">
            <a:avLst/>
          </a:prstGeom>
          <a:noFill/>
        </p:spPr>
        <p:txBody>
          <a:bodyPr wrap="none" rtlCol="0">
            <a:spAutoFit/>
          </a:bodyPr>
          <a:lstStyle/>
          <a:p>
            <a:r>
              <a:rPr lang="en-US" sz="1400" dirty="0" smtClean="0"/>
              <a:t>Read </a:t>
            </a:r>
            <a:br>
              <a:rPr lang="en-US" sz="1400" dirty="0" smtClean="0"/>
            </a:br>
            <a:r>
              <a:rPr lang="en-US" sz="1400" dirty="0" smtClean="0"/>
              <a:t>coverage</a:t>
            </a:r>
            <a:endParaRPr lang="en-US" sz="1400" dirty="0"/>
          </a:p>
        </p:txBody>
      </p:sp>
      <p:sp>
        <p:nvSpPr>
          <p:cNvPr id="9" name="TextBox 8"/>
          <p:cNvSpPr txBox="1"/>
          <p:nvPr/>
        </p:nvSpPr>
        <p:spPr>
          <a:xfrm>
            <a:off x="223202" y="3607682"/>
            <a:ext cx="1127933" cy="307777"/>
          </a:xfrm>
          <a:prstGeom prst="rect">
            <a:avLst/>
          </a:prstGeom>
          <a:noFill/>
        </p:spPr>
        <p:txBody>
          <a:bodyPr wrap="none" rtlCol="0">
            <a:spAutoFit/>
          </a:bodyPr>
          <a:lstStyle/>
          <a:p>
            <a:r>
              <a:rPr lang="en-US" sz="1400" dirty="0" err="1" smtClean="0"/>
              <a:t>Jaccard</a:t>
            </a:r>
            <a:r>
              <a:rPr lang="en-US" sz="1400" dirty="0" smtClean="0"/>
              <a:t> </a:t>
            </a:r>
            <a:r>
              <a:rPr lang="en-US" sz="1400" dirty="0" err="1" smtClean="0"/>
              <a:t>coeff</a:t>
            </a:r>
            <a:endParaRPr lang="en-US" sz="1400" dirty="0"/>
          </a:p>
        </p:txBody>
      </p:sp>
    </p:spTree>
    <p:extLst>
      <p:ext uri="{BB962C8B-B14F-4D97-AF65-F5344CB8AC3E}">
        <p14:creationId xmlns:p14="http://schemas.microsoft.com/office/powerpoint/2010/main" val="8190450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5"/>
            <a:ext cx="8229600" cy="1143000"/>
          </a:xfrm>
        </p:spPr>
        <p:txBody>
          <a:bodyPr/>
          <a:lstStyle/>
          <a:p>
            <a:r>
              <a:rPr lang="en-US" dirty="0" smtClean="0"/>
              <a:t>Post-publication of Trinity</a:t>
            </a:r>
            <a:endParaRPr lang="en-US" dirty="0"/>
          </a:p>
        </p:txBody>
      </p:sp>
      <p:sp>
        <p:nvSpPr>
          <p:cNvPr id="3" name="Content Placeholder 2"/>
          <p:cNvSpPr>
            <a:spLocks noGrp="1"/>
          </p:cNvSpPr>
          <p:nvPr>
            <p:ph idx="1"/>
          </p:nvPr>
        </p:nvSpPr>
        <p:spPr>
          <a:xfrm>
            <a:off x="1917092" y="1315906"/>
            <a:ext cx="7559924" cy="4411237"/>
          </a:xfrm>
        </p:spPr>
        <p:txBody>
          <a:bodyPr>
            <a:normAutofit/>
          </a:bodyPr>
          <a:lstStyle/>
          <a:p>
            <a:r>
              <a:rPr lang="en-US" sz="2800" dirty="0" smtClean="0"/>
              <a:t>Since May, 2011:</a:t>
            </a:r>
          </a:p>
          <a:p>
            <a:pPr lvl="1"/>
            <a:r>
              <a:rPr lang="en-US" sz="2400" dirty="0"/>
              <a:t>Approx. 750 software downloads per </a:t>
            </a:r>
            <a:r>
              <a:rPr lang="en-US" sz="2400" dirty="0" smtClean="0"/>
              <a:t>month</a:t>
            </a:r>
          </a:p>
          <a:p>
            <a:pPr lvl="1"/>
            <a:r>
              <a:rPr lang="en-US" sz="2400" dirty="0" smtClean="0"/>
              <a:t>More than 100 literature citations </a:t>
            </a:r>
          </a:p>
          <a:p>
            <a:pPr lvl="1"/>
            <a:r>
              <a:rPr lang="en-US" sz="2400" dirty="0" smtClean="0"/>
              <a:t>Open Source software development contributions from developers world-wide.</a:t>
            </a:r>
          </a:p>
          <a:p>
            <a:endParaRPr lang="en-US" sz="2800" dirty="0" smtClean="0"/>
          </a:p>
          <a:p>
            <a:endParaRPr lang="en-US" sz="2800" dirty="0"/>
          </a:p>
        </p:txBody>
      </p:sp>
      <p:pic>
        <p:nvPicPr>
          <p:cNvPr id="4" name="Picture 3"/>
          <p:cNvPicPr>
            <a:picLocks noChangeAspect="1"/>
          </p:cNvPicPr>
          <p:nvPr/>
        </p:nvPicPr>
        <p:blipFill>
          <a:blip r:embed="rId3"/>
          <a:stretch>
            <a:fillRect/>
          </a:stretch>
        </p:blipFill>
        <p:spPr>
          <a:xfrm>
            <a:off x="457200" y="1758065"/>
            <a:ext cx="1459892" cy="1920319"/>
          </a:xfrm>
          <a:prstGeom prst="rect">
            <a:avLst/>
          </a:prstGeom>
        </p:spPr>
      </p:pic>
      <p:grpSp>
        <p:nvGrpSpPr>
          <p:cNvPr id="7" name="Group 6"/>
          <p:cNvGrpSpPr/>
          <p:nvPr/>
        </p:nvGrpSpPr>
        <p:grpSpPr>
          <a:xfrm>
            <a:off x="2805874" y="3678384"/>
            <a:ext cx="4814361" cy="2992798"/>
            <a:chOff x="2805874" y="3678384"/>
            <a:chExt cx="4814361" cy="2992798"/>
          </a:xfrm>
        </p:grpSpPr>
        <p:pic>
          <p:nvPicPr>
            <p:cNvPr id="5" name="Picture 4" descr="Screen Shot 2012-09-19 at 3.26.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874" y="3720221"/>
              <a:ext cx="4814361" cy="2950961"/>
            </a:xfrm>
            <a:prstGeom prst="rect">
              <a:avLst/>
            </a:prstGeom>
          </p:spPr>
        </p:pic>
        <p:sp>
          <p:nvSpPr>
            <p:cNvPr id="6" name="TextBox 5"/>
            <p:cNvSpPr txBox="1"/>
            <p:nvPr/>
          </p:nvSpPr>
          <p:spPr>
            <a:xfrm>
              <a:off x="4297718" y="3678384"/>
              <a:ext cx="2499753" cy="369332"/>
            </a:xfrm>
            <a:prstGeom prst="rect">
              <a:avLst/>
            </a:prstGeom>
            <a:noFill/>
          </p:spPr>
          <p:txBody>
            <a:bodyPr wrap="none" rtlCol="0">
              <a:spAutoFit/>
            </a:bodyPr>
            <a:lstStyle/>
            <a:p>
              <a:r>
                <a:rPr lang="en-US" dirty="0" smtClean="0"/>
                <a:t>Trinity is now 10x faster!</a:t>
              </a:r>
              <a:endParaRPr lang="en-US" dirty="0"/>
            </a:p>
          </p:txBody>
        </p:sp>
      </p:grpSp>
    </p:spTree>
    <p:extLst>
      <p:ext uri="{BB962C8B-B14F-4D97-AF65-F5344CB8AC3E}">
        <p14:creationId xmlns:p14="http://schemas.microsoft.com/office/powerpoint/2010/main" val="1670334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12" y="438873"/>
            <a:ext cx="8229600" cy="1143000"/>
          </a:xfrm>
        </p:spPr>
        <p:txBody>
          <a:bodyPr>
            <a:noAutofit/>
          </a:bodyPr>
          <a:lstStyle/>
          <a:p>
            <a:r>
              <a:rPr lang="en-US" sz="3200" dirty="0" smtClean="0"/>
              <a:t>Trinity as a foundation for </a:t>
            </a:r>
            <a:r>
              <a:rPr lang="en-US" sz="3200" dirty="0" err="1"/>
              <a:t>t</a:t>
            </a:r>
            <a:r>
              <a:rPr lang="en-US" sz="3200" dirty="0" err="1" smtClean="0"/>
              <a:t>ranscriptomics</a:t>
            </a:r>
            <a:r>
              <a:rPr lang="en-US" sz="3200" dirty="0" smtClean="0"/>
              <a:t/>
            </a:r>
            <a:br>
              <a:rPr lang="en-US" sz="3200" dirty="0" smtClean="0"/>
            </a:br>
            <a:r>
              <a:rPr lang="en-US" sz="3200" dirty="0" smtClean="0"/>
              <a:t>in diverse organisms</a:t>
            </a:r>
            <a:endParaRPr lang="en-US" sz="3200" dirty="0"/>
          </a:p>
        </p:txBody>
      </p:sp>
      <p:pic>
        <p:nvPicPr>
          <p:cNvPr id="6" name="Picture 5" descr="trinity_butt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078" y="1995394"/>
            <a:ext cx="2660742" cy="3523357"/>
          </a:xfrm>
          <a:prstGeom prst="rect">
            <a:avLst/>
          </a:prstGeom>
        </p:spPr>
      </p:pic>
      <p:sp>
        <p:nvSpPr>
          <p:cNvPr id="10" name="TextBox 9"/>
          <p:cNvSpPr txBox="1"/>
          <p:nvPr/>
        </p:nvSpPr>
        <p:spPr>
          <a:xfrm>
            <a:off x="5786610" y="3860411"/>
            <a:ext cx="3233252" cy="400110"/>
          </a:xfrm>
          <a:prstGeom prst="rect">
            <a:avLst/>
          </a:prstGeom>
          <a:noFill/>
        </p:spPr>
        <p:txBody>
          <a:bodyPr wrap="none" rtlCol="0">
            <a:spAutoFit/>
          </a:bodyPr>
          <a:lstStyle/>
          <a:p>
            <a:r>
              <a:rPr lang="en-US" sz="2000" dirty="0" smtClean="0"/>
              <a:t>Comparative </a:t>
            </a:r>
            <a:r>
              <a:rPr lang="en-US" sz="2000" dirty="0" err="1" smtClean="0"/>
              <a:t>Transcriptomics</a:t>
            </a:r>
            <a:endParaRPr lang="en-US" sz="2000" dirty="0"/>
          </a:p>
        </p:txBody>
      </p:sp>
      <p:sp>
        <p:nvSpPr>
          <p:cNvPr id="12" name="TextBox 11"/>
          <p:cNvSpPr txBox="1"/>
          <p:nvPr/>
        </p:nvSpPr>
        <p:spPr>
          <a:xfrm>
            <a:off x="5770974" y="1977478"/>
            <a:ext cx="2530561" cy="400110"/>
          </a:xfrm>
          <a:prstGeom prst="rect">
            <a:avLst/>
          </a:prstGeom>
          <a:noFill/>
        </p:spPr>
        <p:txBody>
          <a:bodyPr wrap="none" rtlCol="0">
            <a:spAutoFit/>
          </a:bodyPr>
          <a:lstStyle/>
          <a:p>
            <a:r>
              <a:rPr lang="en-US" sz="2000" dirty="0" smtClean="0"/>
              <a:t>Differential Expression</a:t>
            </a:r>
            <a:endParaRPr lang="en-US" sz="2000" dirty="0"/>
          </a:p>
        </p:txBody>
      </p:sp>
      <p:sp>
        <p:nvSpPr>
          <p:cNvPr id="13" name="TextBox 12"/>
          <p:cNvSpPr txBox="1"/>
          <p:nvPr/>
        </p:nvSpPr>
        <p:spPr>
          <a:xfrm>
            <a:off x="5733002" y="2914232"/>
            <a:ext cx="1730311" cy="400110"/>
          </a:xfrm>
          <a:prstGeom prst="rect">
            <a:avLst/>
          </a:prstGeom>
          <a:noFill/>
        </p:spPr>
        <p:txBody>
          <a:bodyPr wrap="none" rtlCol="0">
            <a:spAutoFit/>
          </a:bodyPr>
          <a:lstStyle/>
          <a:p>
            <a:r>
              <a:rPr lang="en-US" sz="2000" dirty="0" smtClean="0"/>
              <a:t> SNPs &amp; Alleles</a:t>
            </a:r>
            <a:endParaRPr lang="en-US" sz="2000" dirty="0"/>
          </a:p>
        </p:txBody>
      </p:sp>
      <p:sp>
        <p:nvSpPr>
          <p:cNvPr id="14" name="TextBox 13"/>
          <p:cNvSpPr txBox="1"/>
          <p:nvPr/>
        </p:nvSpPr>
        <p:spPr>
          <a:xfrm>
            <a:off x="5776794" y="2409124"/>
            <a:ext cx="2189922" cy="400110"/>
          </a:xfrm>
          <a:prstGeom prst="rect">
            <a:avLst/>
          </a:prstGeom>
          <a:noFill/>
        </p:spPr>
        <p:txBody>
          <a:bodyPr wrap="none" rtlCol="0">
            <a:spAutoFit/>
          </a:bodyPr>
          <a:lstStyle/>
          <a:p>
            <a:r>
              <a:rPr lang="en-US" sz="2000" dirty="0" smtClean="0"/>
              <a:t>Alternative Splicing</a:t>
            </a:r>
            <a:endParaRPr lang="en-US" sz="2000" dirty="0"/>
          </a:p>
        </p:txBody>
      </p:sp>
      <p:sp>
        <p:nvSpPr>
          <p:cNvPr id="15" name="TextBox 14"/>
          <p:cNvSpPr txBox="1"/>
          <p:nvPr/>
        </p:nvSpPr>
        <p:spPr>
          <a:xfrm>
            <a:off x="247868" y="3472578"/>
            <a:ext cx="1681069" cy="584776"/>
          </a:xfrm>
          <a:prstGeom prst="rect">
            <a:avLst/>
          </a:prstGeom>
          <a:noFill/>
        </p:spPr>
        <p:txBody>
          <a:bodyPr wrap="none" rtlCol="0">
            <a:spAutoFit/>
          </a:bodyPr>
          <a:lstStyle/>
          <a:p>
            <a:r>
              <a:rPr lang="en-US" sz="3200" b="1" dirty="0" smtClean="0"/>
              <a:t>RNA-</a:t>
            </a:r>
            <a:r>
              <a:rPr lang="en-US" sz="3200" b="1" dirty="0" err="1" smtClean="0"/>
              <a:t>Seq</a:t>
            </a:r>
            <a:endParaRPr lang="en-US" sz="3200" b="1" dirty="0"/>
          </a:p>
        </p:txBody>
      </p:sp>
      <p:cxnSp>
        <p:nvCxnSpPr>
          <p:cNvPr id="17" name="Straight Arrow Connector 16"/>
          <p:cNvCxnSpPr/>
          <p:nvPr/>
        </p:nvCxnSpPr>
        <p:spPr>
          <a:xfrm>
            <a:off x="1906148" y="3821540"/>
            <a:ext cx="439549" cy="0"/>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070701" y="2218559"/>
            <a:ext cx="7159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070701" y="2642544"/>
            <a:ext cx="7159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080777" y="3149988"/>
            <a:ext cx="7159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107581" y="4092247"/>
            <a:ext cx="6712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795855" y="3356963"/>
            <a:ext cx="2213341" cy="400110"/>
          </a:xfrm>
          <a:prstGeom prst="rect">
            <a:avLst/>
          </a:prstGeom>
          <a:noFill/>
        </p:spPr>
        <p:txBody>
          <a:bodyPr wrap="none" rtlCol="0">
            <a:spAutoFit/>
          </a:bodyPr>
          <a:lstStyle/>
          <a:p>
            <a:r>
              <a:rPr lang="en-US" sz="2000" dirty="0" smtClean="0"/>
              <a:t>Coding annotations</a:t>
            </a:r>
            <a:endParaRPr lang="en-US" sz="2000" dirty="0"/>
          </a:p>
        </p:txBody>
      </p:sp>
      <p:cxnSp>
        <p:nvCxnSpPr>
          <p:cNvPr id="16" name="Straight Arrow Connector 15"/>
          <p:cNvCxnSpPr/>
          <p:nvPr/>
        </p:nvCxnSpPr>
        <p:spPr>
          <a:xfrm>
            <a:off x="5073991" y="3614255"/>
            <a:ext cx="7159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16966" y="4347284"/>
            <a:ext cx="2968756" cy="400110"/>
          </a:xfrm>
          <a:prstGeom prst="rect">
            <a:avLst/>
          </a:prstGeom>
          <a:noFill/>
        </p:spPr>
        <p:txBody>
          <a:bodyPr wrap="none" rtlCol="0">
            <a:spAutoFit/>
          </a:bodyPr>
          <a:lstStyle/>
          <a:p>
            <a:r>
              <a:rPr lang="en-US" sz="2000" dirty="0" smtClean="0"/>
              <a:t>Fusion transcripts (Cancer)</a:t>
            </a:r>
            <a:endParaRPr lang="en-US" sz="2000" dirty="0"/>
          </a:p>
        </p:txBody>
      </p:sp>
      <p:sp>
        <p:nvSpPr>
          <p:cNvPr id="8" name="TextBox 7"/>
          <p:cNvSpPr txBox="1"/>
          <p:nvPr/>
        </p:nvSpPr>
        <p:spPr>
          <a:xfrm>
            <a:off x="5810100" y="4795565"/>
            <a:ext cx="2956233" cy="400110"/>
          </a:xfrm>
          <a:prstGeom prst="rect">
            <a:avLst/>
          </a:prstGeom>
          <a:noFill/>
        </p:spPr>
        <p:txBody>
          <a:bodyPr wrap="none" rtlCol="0">
            <a:spAutoFit/>
          </a:bodyPr>
          <a:lstStyle/>
          <a:p>
            <a:r>
              <a:rPr lang="en-US" sz="2000" dirty="0" smtClean="0"/>
              <a:t>Support proteomic studies</a:t>
            </a:r>
            <a:endParaRPr lang="en-US" sz="2000" dirty="0"/>
          </a:p>
        </p:txBody>
      </p:sp>
      <p:cxnSp>
        <p:nvCxnSpPr>
          <p:cNvPr id="23" name="Straight Arrow Connector 22"/>
          <p:cNvCxnSpPr/>
          <p:nvPr/>
        </p:nvCxnSpPr>
        <p:spPr>
          <a:xfrm>
            <a:off x="5091851" y="4558971"/>
            <a:ext cx="6712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082987" y="5032995"/>
            <a:ext cx="67128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04258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18"/>
            <a:ext cx="8229600" cy="1143000"/>
          </a:xfrm>
        </p:spPr>
        <p:txBody>
          <a:bodyPr>
            <a:noAutofit/>
          </a:bodyPr>
          <a:lstStyle/>
          <a:p>
            <a:r>
              <a:rPr lang="en-US" sz="2800" dirty="0" smtClean="0"/>
              <a:t>Abundance Estimation Using Expectation Maximization</a:t>
            </a:r>
            <a:endParaRPr lang="en-US" sz="2800" dirty="0"/>
          </a:p>
        </p:txBody>
      </p:sp>
      <p:pic>
        <p:nvPicPr>
          <p:cNvPr id="5" name="Picture 4"/>
          <p:cNvPicPr>
            <a:picLocks noChangeAspect="1"/>
          </p:cNvPicPr>
          <p:nvPr/>
        </p:nvPicPr>
        <p:blipFill>
          <a:blip r:embed="rId2"/>
          <a:stretch>
            <a:fillRect/>
          </a:stretch>
        </p:blipFill>
        <p:spPr>
          <a:xfrm>
            <a:off x="457200" y="1798176"/>
            <a:ext cx="8160341" cy="3396732"/>
          </a:xfrm>
          <a:prstGeom prst="rect">
            <a:avLst/>
          </a:prstGeom>
        </p:spPr>
      </p:pic>
      <p:sp>
        <p:nvSpPr>
          <p:cNvPr id="6" name="TextBox 5"/>
          <p:cNvSpPr txBox="1"/>
          <p:nvPr/>
        </p:nvSpPr>
        <p:spPr>
          <a:xfrm>
            <a:off x="620543" y="1538436"/>
            <a:ext cx="7840120" cy="369332"/>
          </a:xfrm>
          <a:prstGeom prst="rect">
            <a:avLst/>
          </a:prstGeom>
          <a:noFill/>
        </p:spPr>
        <p:txBody>
          <a:bodyPr wrap="none" rtlCol="0">
            <a:spAutoFit/>
          </a:bodyPr>
          <a:lstStyle/>
          <a:p>
            <a:r>
              <a:rPr lang="en-US" dirty="0" smtClean="0"/>
              <a:t>RSEM fractionally allocates multi-mapped reads according to maximum likelihood </a:t>
            </a:r>
            <a:endParaRPr lang="en-US" dirty="0"/>
          </a:p>
        </p:txBody>
      </p:sp>
      <p:sp>
        <p:nvSpPr>
          <p:cNvPr id="7" name="TextBox 6"/>
          <p:cNvSpPr txBox="1"/>
          <p:nvPr/>
        </p:nvSpPr>
        <p:spPr>
          <a:xfrm>
            <a:off x="367195" y="5547907"/>
            <a:ext cx="8319605" cy="830997"/>
          </a:xfrm>
          <a:prstGeom prst="rect">
            <a:avLst/>
          </a:prstGeom>
          <a:noFill/>
        </p:spPr>
        <p:txBody>
          <a:bodyPr wrap="none" rtlCol="0">
            <a:spAutoFit/>
          </a:bodyPr>
          <a:lstStyle/>
          <a:p>
            <a:r>
              <a:rPr lang="en-US" sz="1600" dirty="0"/>
              <a:t>RSEM: accurate transcript quantification from RNA-</a:t>
            </a:r>
            <a:r>
              <a:rPr lang="en-US" sz="1600" dirty="0" err="1"/>
              <a:t>Seq</a:t>
            </a:r>
            <a:r>
              <a:rPr lang="en-US" sz="1600" dirty="0"/>
              <a:t> data with or without a reference genome.</a:t>
            </a:r>
          </a:p>
          <a:p>
            <a:r>
              <a:rPr lang="en-US" sz="1600" dirty="0"/>
              <a:t>Bo Li and Colin N Dewey.</a:t>
            </a:r>
          </a:p>
          <a:p>
            <a:r>
              <a:rPr lang="en-US" sz="1600" dirty="0"/>
              <a:t>BMC Bioinformatics. 2011; 12: 323.</a:t>
            </a:r>
            <a:endParaRPr lang="en-US" sz="1600" dirty="0" smtClean="0"/>
          </a:p>
        </p:txBody>
      </p:sp>
    </p:spTree>
    <p:extLst>
      <p:ext uri="{BB962C8B-B14F-4D97-AF65-F5344CB8AC3E}">
        <p14:creationId xmlns:p14="http://schemas.microsoft.com/office/powerpoint/2010/main" val="20508919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Expression Values</a:t>
            </a:r>
            <a:endParaRPr lang="en-US" dirty="0"/>
          </a:p>
        </p:txBody>
      </p:sp>
      <p:sp>
        <p:nvSpPr>
          <p:cNvPr id="3" name="Content Placeholder 2"/>
          <p:cNvSpPr>
            <a:spLocks noGrp="1"/>
          </p:cNvSpPr>
          <p:nvPr>
            <p:ph idx="1"/>
          </p:nvPr>
        </p:nvSpPr>
        <p:spPr>
          <a:xfrm>
            <a:off x="457200" y="1031083"/>
            <a:ext cx="8229600" cy="4525963"/>
          </a:xfrm>
        </p:spPr>
        <p:txBody>
          <a:bodyPr/>
          <a:lstStyle/>
          <a:p>
            <a:pPr marL="0" indent="0">
              <a:buNone/>
            </a:pPr>
            <a:endParaRPr lang="en-US" dirty="0" smtClean="0"/>
          </a:p>
          <a:p>
            <a:r>
              <a:rPr lang="en-US" dirty="0" smtClean="0"/>
              <a:t>Normalized for both length of the transcript and total depth of sequencing.</a:t>
            </a:r>
            <a:endParaRPr lang="en-US" dirty="0"/>
          </a:p>
          <a:p>
            <a:endParaRPr lang="en-US" dirty="0" smtClean="0"/>
          </a:p>
          <a:p>
            <a:r>
              <a:rPr lang="en-US" dirty="0" smtClean="0"/>
              <a:t>Number of RNA-</a:t>
            </a:r>
            <a:r>
              <a:rPr lang="en-US" dirty="0" err="1" smtClean="0"/>
              <a:t>Seq</a:t>
            </a:r>
            <a:r>
              <a:rPr lang="en-US" dirty="0" smtClean="0"/>
              <a:t> </a:t>
            </a:r>
            <a:r>
              <a:rPr lang="en-US" sz="4000" b="1" dirty="0">
                <a:solidFill>
                  <a:srgbClr val="FF6600"/>
                </a:solidFill>
              </a:rPr>
              <a:t>F</a:t>
            </a:r>
            <a:r>
              <a:rPr lang="en-US" dirty="0" smtClean="0"/>
              <a:t>ragments </a:t>
            </a:r>
            <a:br>
              <a:rPr lang="en-US" dirty="0" smtClean="0"/>
            </a:br>
            <a:r>
              <a:rPr lang="en-US" dirty="0" smtClean="0"/>
              <a:t>    </a:t>
            </a:r>
            <a:r>
              <a:rPr lang="en-US" sz="4000" b="1" dirty="0" smtClean="0">
                <a:solidFill>
                  <a:srgbClr val="FF6600"/>
                </a:solidFill>
              </a:rPr>
              <a:t>P</a:t>
            </a:r>
            <a:r>
              <a:rPr lang="en-US" dirty="0" smtClean="0"/>
              <a:t>er </a:t>
            </a:r>
            <a:r>
              <a:rPr lang="en-US" sz="4000" b="1" dirty="0" err="1">
                <a:solidFill>
                  <a:srgbClr val="FF6600"/>
                </a:solidFill>
              </a:rPr>
              <a:t>K</a:t>
            </a:r>
            <a:r>
              <a:rPr lang="en-US" dirty="0" err="1" smtClean="0"/>
              <a:t>ilobase</a:t>
            </a:r>
            <a:r>
              <a:rPr lang="en-US" dirty="0" smtClean="0"/>
              <a:t> of transcript</a:t>
            </a:r>
            <a:br>
              <a:rPr lang="en-US" dirty="0" smtClean="0"/>
            </a:br>
            <a:r>
              <a:rPr lang="en-US" dirty="0" smtClean="0"/>
              <a:t>            per total </a:t>
            </a:r>
            <a:r>
              <a:rPr lang="en-US" sz="4000" b="1" dirty="0" smtClean="0">
                <a:solidFill>
                  <a:srgbClr val="FF6600"/>
                </a:solidFill>
              </a:rPr>
              <a:t>M</a:t>
            </a:r>
            <a:r>
              <a:rPr lang="en-US" dirty="0" smtClean="0"/>
              <a:t>illion fragments mapped</a:t>
            </a:r>
            <a:endParaRPr lang="en-US" dirty="0"/>
          </a:p>
        </p:txBody>
      </p:sp>
      <p:sp>
        <p:nvSpPr>
          <p:cNvPr id="4" name="TextBox 3"/>
          <p:cNvSpPr txBox="1"/>
          <p:nvPr/>
        </p:nvSpPr>
        <p:spPr>
          <a:xfrm>
            <a:off x="3417339" y="5308260"/>
            <a:ext cx="1669447" cy="830997"/>
          </a:xfrm>
          <a:prstGeom prst="rect">
            <a:avLst/>
          </a:prstGeom>
          <a:noFill/>
        </p:spPr>
        <p:txBody>
          <a:bodyPr wrap="none" rtlCol="0">
            <a:spAutoFit/>
          </a:bodyPr>
          <a:lstStyle/>
          <a:p>
            <a:r>
              <a:rPr lang="en-US" sz="4800" b="1" dirty="0" smtClean="0">
                <a:solidFill>
                  <a:srgbClr val="FF6600"/>
                </a:solidFill>
              </a:rPr>
              <a:t>FPKM</a:t>
            </a:r>
            <a:endParaRPr lang="en-US" sz="4800" b="1" dirty="0">
              <a:solidFill>
                <a:srgbClr val="FF6600"/>
              </a:solidFill>
            </a:endParaRPr>
          </a:p>
        </p:txBody>
      </p:sp>
      <p:sp>
        <p:nvSpPr>
          <p:cNvPr id="6" name="TextBox 5"/>
          <p:cNvSpPr txBox="1"/>
          <p:nvPr/>
        </p:nvSpPr>
        <p:spPr>
          <a:xfrm>
            <a:off x="615360" y="6111224"/>
            <a:ext cx="8071440" cy="369332"/>
          </a:xfrm>
          <a:prstGeom prst="rect">
            <a:avLst/>
          </a:prstGeom>
          <a:noFill/>
        </p:spPr>
        <p:txBody>
          <a:bodyPr wrap="none" rtlCol="0">
            <a:spAutoFit/>
          </a:bodyPr>
          <a:lstStyle/>
          <a:p>
            <a:r>
              <a:rPr lang="en-US" dirty="0" smtClean="0"/>
              <a:t>Note, </a:t>
            </a:r>
            <a:r>
              <a:rPr lang="en-US" b="1" dirty="0" smtClean="0">
                <a:solidFill>
                  <a:srgbClr val="FF0000"/>
                </a:solidFill>
              </a:rPr>
              <a:t>R</a:t>
            </a:r>
            <a:r>
              <a:rPr lang="en-US" dirty="0" smtClean="0"/>
              <a:t>PKM : </a:t>
            </a:r>
            <a:r>
              <a:rPr lang="en-US" b="1" dirty="0" smtClean="0">
                <a:solidFill>
                  <a:srgbClr val="FF0000"/>
                </a:solidFill>
              </a:rPr>
              <a:t>R</a:t>
            </a:r>
            <a:r>
              <a:rPr lang="en-US" dirty="0" smtClean="0"/>
              <a:t>eads per …   instead of Fragments is often used with single-end reads.</a:t>
            </a:r>
            <a:endParaRPr lang="en-US" dirty="0"/>
          </a:p>
        </p:txBody>
      </p:sp>
    </p:spTree>
    <p:extLst>
      <p:ext uri="{BB962C8B-B14F-4D97-AF65-F5344CB8AC3E}">
        <p14:creationId xmlns:p14="http://schemas.microsoft.com/office/powerpoint/2010/main" val="16843581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sp>
        <p:nvSpPr>
          <p:cNvPr id="8" name="Rectangle 7"/>
          <p:cNvSpPr/>
          <p:nvPr/>
        </p:nvSpPr>
        <p:spPr>
          <a:xfrm>
            <a:off x="0" y="1912470"/>
            <a:ext cx="9144000" cy="49305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84917" y="5442923"/>
            <a:ext cx="6367188" cy="1058426"/>
            <a:chOff x="1169314" y="4744559"/>
            <a:chExt cx="7903882" cy="1538449"/>
          </a:xfrm>
        </p:grpSpPr>
        <p:pic>
          <p:nvPicPr>
            <p:cNvPr id="9" name="Picture 8" descr="Picture 3.png"/>
            <p:cNvPicPr>
              <a:picLocks noChangeAspect="1"/>
            </p:cNvPicPr>
            <p:nvPr/>
          </p:nvPicPr>
          <p:blipFill>
            <a:blip r:embed="rId4"/>
            <a:stretch>
              <a:fillRect/>
            </a:stretch>
          </p:blipFill>
          <p:spPr>
            <a:xfrm>
              <a:off x="1169314" y="4744559"/>
              <a:ext cx="7903882" cy="1538449"/>
            </a:xfrm>
            <a:prstGeom prst="rect">
              <a:avLst/>
            </a:prstGeom>
            <a:ln w="44450">
              <a:gradFill flip="none" rotWithShape="1">
                <a:gsLst>
                  <a:gs pos="0">
                    <a:schemeClr val="accent1"/>
                  </a:gs>
                  <a:gs pos="100000">
                    <a:srgbClr val="FFFFFF"/>
                  </a:gs>
                </a:gsLst>
                <a:lin ang="0" scaled="1"/>
                <a:tileRect/>
              </a:gradFill>
              <a:prstDash val="sysDash"/>
            </a:ln>
          </p:spPr>
        </p:pic>
        <p:sp>
          <p:nvSpPr>
            <p:cNvPr id="10" name="TextBox 9"/>
            <p:cNvSpPr txBox="1"/>
            <p:nvPr/>
          </p:nvSpPr>
          <p:spPr>
            <a:xfrm>
              <a:off x="6855532" y="5432854"/>
              <a:ext cx="1880027" cy="402625"/>
            </a:xfrm>
            <a:prstGeom prst="rect">
              <a:avLst/>
            </a:prstGeom>
            <a:noFill/>
          </p:spPr>
          <p:txBody>
            <a:bodyPr wrap="none" rtlCol="0">
              <a:spAutoFit/>
            </a:bodyPr>
            <a:lstStyle/>
            <a:p>
              <a:r>
                <a:rPr lang="en-US" sz="1200" dirty="0" smtClean="0"/>
                <a:t>Nature Biotech, 2010</a:t>
              </a:r>
              <a:endParaRPr lang="en-US" sz="1200" dirty="0"/>
            </a:p>
          </p:txBody>
        </p:sp>
      </p:grpSp>
    </p:spTree>
    <p:extLst>
      <p:ext uri="{BB962C8B-B14F-4D97-AF65-F5344CB8AC3E}">
        <p14:creationId xmlns:p14="http://schemas.microsoft.com/office/powerpoint/2010/main" val="13963136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558"/>
            <a:ext cx="8229600" cy="1143000"/>
          </a:xfrm>
        </p:spPr>
        <p:txBody>
          <a:bodyPr>
            <a:normAutofit/>
          </a:bodyPr>
          <a:lstStyle/>
          <a:p>
            <a:r>
              <a:rPr lang="en-US" sz="3600" dirty="0" smtClean="0"/>
              <a:t>RSEM Abundance Estimates</a:t>
            </a:r>
            <a:endParaRPr lang="en-US" sz="3600" dirty="0"/>
          </a:p>
        </p:txBody>
      </p:sp>
      <p:grpSp>
        <p:nvGrpSpPr>
          <p:cNvPr id="11" name="Group 10"/>
          <p:cNvGrpSpPr/>
          <p:nvPr/>
        </p:nvGrpSpPr>
        <p:grpSpPr>
          <a:xfrm>
            <a:off x="2216238" y="1554386"/>
            <a:ext cx="4147120" cy="2308324"/>
            <a:chOff x="5093466" y="1720473"/>
            <a:chExt cx="4147120" cy="2308324"/>
          </a:xfrm>
        </p:grpSpPr>
        <p:sp>
          <p:nvSpPr>
            <p:cNvPr id="9" name="TextBox 8"/>
            <p:cNvSpPr txBox="1"/>
            <p:nvPr/>
          </p:nvSpPr>
          <p:spPr>
            <a:xfrm>
              <a:off x="5093466" y="1720473"/>
              <a:ext cx="2187994" cy="2308324"/>
            </a:xfrm>
            <a:prstGeom prst="rect">
              <a:avLst/>
            </a:prstGeom>
            <a:noFill/>
          </p:spPr>
          <p:txBody>
            <a:bodyPr wrap="none" rtlCol="0">
              <a:spAutoFit/>
            </a:bodyPr>
            <a:lstStyle/>
            <a:p>
              <a:r>
                <a:rPr lang="en-US" dirty="0" smtClean="0"/>
                <a:t>0       </a:t>
              </a:r>
              <a:r>
                <a:rPr lang="en-US" dirty="0" err="1" smtClean="0"/>
                <a:t>transcript_id</a:t>
              </a:r>
              <a:endParaRPr lang="en-US" dirty="0" smtClean="0"/>
            </a:p>
            <a:p>
              <a:r>
                <a:rPr lang="en-US" dirty="0" smtClean="0"/>
                <a:t>1       </a:t>
              </a:r>
              <a:r>
                <a:rPr lang="en-US" dirty="0" err="1" smtClean="0"/>
                <a:t>gene_id</a:t>
              </a:r>
              <a:endParaRPr lang="en-US" dirty="0" smtClean="0"/>
            </a:p>
            <a:p>
              <a:r>
                <a:rPr lang="en-US" dirty="0" smtClean="0"/>
                <a:t>2       length</a:t>
              </a:r>
            </a:p>
            <a:p>
              <a:r>
                <a:rPr lang="en-US" dirty="0" smtClean="0"/>
                <a:t>3       </a:t>
              </a:r>
              <a:r>
                <a:rPr lang="en-US" dirty="0" err="1" smtClean="0"/>
                <a:t>effective_length</a:t>
              </a:r>
              <a:endParaRPr lang="en-US" dirty="0" smtClean="0"/>
            </a:p>
            <a:p>
              <a:r>
                <a:rPr lang="en-US" dirty="0" smtClean="0"/>
                <a:t>4       </a:t>
              </a:r>
              <a:r>
                <a:rPr lang="en-US" dirty="0" err="1" smtClean="0"/>
                <a:t>expected_count</a:t>
              </a:r>
              <a:endParaRPr lang="en-US" dirty="0" smtClean="0"/>
            </a:p>
            <a:p>
              <a:r>
                <a:rPr lang="en-US" dirty="0" smtClean="0"/>
                <a:t>5       TPM</a:t>
              </a:r>
            </a:p>
            <a:p>
              <a:r>
                <a:rPr lang="en-US" dirty="0" smtClean="0"/>
                <a:t>6       FPKM</a:t>
              </a:r>
            </a:p>
            <a:p>
              <a:r>
                <a:rPr lang="en-US" dirty="0" smtClean="0"/>
                <a:t>7       </a:t>
              </a:r>
              <a:r>
                <a:rPr lang="en-US" dirty="0" err="1" smtClean="0"/>
                <a:t>IsoPct</a:t>
              </a:r>
              <a:endParaRPr lang="en-US" dirty="0"/>
            </a:p>
          </p:txBody>
        </p:sp>
        <p:sp>
          <p:nvSpPr>
            <p:cNvPr id="10" name="TextBox 9"/>
            <p:cNvSpPr txBox="1"/>
            <p:nvPr/>
          </p:nvSpPr>
          <p:spPr>
            <a:xfrm>
              <a:off x="7291991" y="1720473"/>
              <a:ext cx="1948595" cy="2308324"/>
            </a:xfrm>
            <a:prstGeom prst="rect">
              <a:avLst/>
            </a:prstGeom>
            <a:noFill/>
          </p:spPr>
          <p:txBody>
            <a:bodyPr wrap="none" rtlCol="0">
              <a:spAutoFit/>
            </a:bodyPr>
            <a:lstStyle/>
            <a:p>
              <a:r>
                <a:rPr lang="de-DE" dirty="0" smtClean="0"/>
                <a:t>comp100_c0_seq1</a:t>
              </a:r>
            </a:p>
            <a:p>
              <a:r>
                <a:rPr lang="de-DE" dirty="0" smtClean="0"/>
                <a:t>comp100_c0</a:t>
              </a:r>
            </a:p>
            <a:p>
              <a:r>
                <a:rPr lang="de-DE" dirty="0" smtClean="0"/>
                <a:t>727</a:t>
              </a:r>
            </a:p>
            <a:p>
              <a:r>
                <a:rPr lang="de-DE" dirty="0" smtClean="0"/>
                <a:t>534.74</a:t>
              </a:r>
            </a:p>
            <a:p>
              <a:r>
                <a:rPr lang="de-DE" dirty="0" smtClean="0"/>
                <a:t>14.00</a:t>
              </a:r>
            </a:p>
            <a:p>
              <a:r>
                <a:rPr lang="de-DE" dirty="0" smtClean="0"/>
                <a:t>328.11</a:t>
              </a:r>
            </a:p>
            <a:p>
              <a:r>
                <a:rPr lang="de-DE" dirty="0" smtClean="0"/>
                <a:t>532.77</a:t>
              </a:r>
            </a:p>
            <a:p>
              <a:r>
                <a:rPr lang="de-DE" dirty="0" smtClean="0"/>
                <a:t>100.00</a:t>
              </a:r>
              <a:endParaRPr lang="en-US" dirty="0"/>
            </a:p>
          </p:txBody>
        </p:sp>
      </p:grpSp>
    </p:spTree>
    <p:extLst>
      <p:ext uri="{BB962C8B-B14F-4D97-AF65-F5344CB8AC3E}">
        <p14:creationId xmlns:p14="http://schemas.microsoft.com/office/powerpoint/2010/main" val="28695887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272"/>
            <a:ext cx="8229600" cy="1143000"/>
          </a:xfrm>
        </p:spPr>
        <p:txBody>
          <a:bodyPr/>
          <a:lstStyle/>
          <a:p>
            <a:r>
              <a:rPr lang="en-US" dirty="0" smtClean="0"/>
              <a:t>Technical Replicates</a:t>
            </a:r>
            <a:endParaRPr lang="en-US" dirty="0"/>
          </a:p>
        </p:txBody>
      </p:sp>
      <p:pic>
        <p:nvPicPr>
          <p:cNvPr id="4" name="Picture 3" descr="Screen Shot 2012-10-24 at 8.02.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782" y="828206"/>
            <a:ext cx="6093293" cy="5355728"/>
          </a:xfrm>
          <a:prstGeom prst="rect">
            <a:avLst/>
          </a:prstGeom>
        </p:spPr>
      </p:pic>
      <p:sp>
        <p:nvSpPr>
          <p:cNvPr id="5" name="TextBox 4"/>
          <p:cNvSpPr txBox="1"/>
          <p:nvPr/>
        </p:nvSpPr>
        <p:spPr>
          <a:xfrm>
            <a:off x="3639010" y="6239148"/>
            <a:ext cx="2203210" cy="369332"/>
          </a:xfrm>
          <a:prstGeom prst="rect">
            <a:avLst/>
          </a:prstGeom>
          <a:noFill/>
        </p:spPr>
        <p:txBody>
          <a:bodyPr wrap="none" rtlCol="0">
            <a:spAutoFit/>
          </a:bodyPr>
          <a:lstStyle/>
          <a:p>
            <a:r>
              <a:rPr lang="en-US" b="1" dirty="0" smtClean="0"/>
              <a:t>Log2(rep1_counts+1)</a:t>
            </a:r>
            <a:endParaRPr lang="en-US" b="1" dirty="0"/>
          </a:p>
        </p:txBody>
      </p:sp>
      <p:sp>
        <p:nvSpPr>
          <p:cNvPr id="6" name="TextBox 5"/>
          <p:cNvSpPr txBox="1"/>
          <p:nvPr/>
        </p:nvSpPr>
        <p:spPr>
          <a:xfrm rot="16200000">
            <a:off x="111054" y="3281177"/>
            <a:ext cx="2203210" cy="369332"/>
          </a:xfrm>
          <a:prstGeom prst="rect">
            <a:avLst/>
          </a:prstGeom>
          <a:noFill/>
        </p:spPr>
        <p:txBody>
          <a:bodyPr wrap="none" rtlCol="0">
            <a:spAutoFit/>
          </a:bodyPr>
          <a:lstStyle/>
          <a:p>
            <a:r>
              <a:rPr lang="en-US" b="1" dirty="0" smtClean="0"/>
              <a:t>Log2(rep2_counts+1)</a:t>
            </a:r>
            <a:endParaRPr lang="en-US" b="1" dirty="0"/>
          </a:p>
        </p:txBody>
      </p:sp>
      <p:sp>
        <p:nvSpPr>
          <p:cNvPr id="7" name="TextBox 6"/>
          <p:cNvSpPr txBox="1"/>
          <p:nvPr/>
        </p:nvSpPr>
        <p:spPr>
          <a:xfrm>
            <a:off x="128854" y="6423814"/>
            <a:ext cx="3103997" cy="369332"/>
          </a:xfrm>
          <a:prstGeom prst="rect">
            <a:avLst/>
          </a:prstGeom>
          <a:noFill/>
        </p:spPr>
        <p:txBody>
          <a:bodyPr wrap="none" rtlCol="0">
            <a:spAutoFit/>
          </a:bodyPr>
          <a:lstStyle/>
          <a:p>
            <a:r>
              <a:rPr lang="it-IT" dirty="0" smtClean="0"/>
              <a:t>Data from </a:t>
            </a:r>
            <a:r>
              <a:rPr lang="it-IT" dirty="0" err="1" smtClean="0"/>
              <a:t>Marioni</a:t>
            </a:r>
            <a:r>
              <a:rPr lang="it-IT" dirty="0" smtClean="0"/>
              <a:t> </a:t>
            </a:r>
            <a:r>
              <a:rPr lang="it-IT" dirty="0"/>
              <a:t>et al. [2008]</a:t>
            </a:r>
            <a:endParaRPr lang="en-US" dirty="0"/>
          </a:p>
        </p:txBody>
      </p:sp>
      <p:sp>
        <p:nvSpPr>
          <p:cNvPr id="8" name="TextBox 7"/>
          <p:cNvSpPr txBox="1"/>
          <p:nvPr/>
        </p:nvSpPr>
        <p:spPr>
          <a:xfrm>
            <a:off x="128854" y="6108455"/>
            <a:ext cx="2403222" cy="369332"/>
          </a:xfrm>
          <a:prstGeom prst="rect">
            <a:avLst/>
          </a:prstGeom>
          <a:noFill/>
        </p:spPr>
        <p:txBody>
          <a:bodyPr wrap="none" rtlCol="0">
            <a:spAutoFit/>
          </a:bodyPr>
          <a:lstStyle/>
          <a:p>
            <a:r>
              <a:rPr lang="en-US" dirty="0" smtClean="0"/>
              <a:t>Kidney </a:t>
            </a:r>
            <a:r>
              <a:rPr lang="en-US" dirty="0" err="1" smtClean="0"/>
              <a:t>rna-seq</a:t>
            </a:r>
            <a:r>
              <a:rPr lang="en-US" dirty="0" smtClean="0"/>
              <a:t> samples</a:t>
            </a:r>
            <a:endParaRPr lang="en-US" dirty="0"/>
          </a:p>
        </p:txBody>
      </p:sp>
      <p:sp>
        <p:nvSpPr>
          <p:cNvPr id="9" name="TextBox 8"/>
          <p:cNvSpPr txBox="1"/>
          <p:nvPr/>
        </p:nvSpPr>
        <p:spPr>
          <a:xfrm>
            <a:off x="3543981" y="2650257"/>
            <a:ext cx="1183174" cy="369332"/>
          </a:xfrm>
          <a:prstGeom prst="rect">
            <a:avLst/>
          </a:prstGeom>
          <a:noFill/>
        </p:spPr>
        <p:txBody>
          <a:bodyPr wrap="none" rtlCol="0">
            <a:spAutoFit/>
          </a:bodyPr>
          <a:lstStyle/>
          <a:p>
            <a:r>
              <a:rPr lang="en-US" dirty="0" smtClean="0"/>
              <a:t>R^2=0.999</a:t>
            </a:r>
            <a:endParaRPr lang="en-US" dirty="0"/>
          </a:p>
        </p:txBody>
      </p:sp>
    </p:spTree>
    <p:extLst>
      <p:ext uri="{BB962C8B-B14F-4D97-AF65-F5344CB8AC3E}">
        <p14:creationId xmlns:p14="http://schemas.microsoft.com/office/powerpoint/2010/main" val="144901226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10-24 at 8.06.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42" y="957040"/>
            <a:ext cx="6037617" cy="5134873"/>
          </a:xfrm>
          <a:prstGeom prst="rect">
            <a:avLst/>
          </a:prstGeom>
        </p:spPr>
      </p:pic>
      <p:sp>
        <p:nvSpPr>
          <p:cNvPr id="2" name="Title 1"/>
          <p:cNvSpPr>
            <a:spLocks noGrp="1"/>
          </p:cNvSpPr>
          <p:nvPr>
            <p:ph type="title"/>
          </p:nvPr>
        </p:nvSpPr>
        <p:spPr>
          <a:xfrm>
            <a:off x="457200" y="-130272"/>
            <a:ext cx="8229600" cy="1143000"/>
          </a:xfrm>
        </p:spPr>
        <p:txBody>
          <a:bodyPr/>
          <a:lstStyle/>
          <a:p>
            <a:r>
              <a:rPr lang="en-US" dirty="0" smtClean="0"/>
              <a:t>Technical Replicates</a:t>
            </a:r>
            <a:endParaRPr lang="en-US" dirty="0"/>
          </a:p>
        </p:txBody>
      </p:sp>
      <p:sp>
        <p:nvSpPr>
          <p:cNvPr id="5" name="TextBox 4"/>
          <p:cNvSpPr txBox="1"/>
          <p:nvPr/>
        </p:nvSpPr>
        <p:spPr>
          <a:xfrm>
            <a:off x="3639010" y="6239148"/>
            <a:ext cx="2203210" cy="369332"/>
          </a:xfrm>
          <a:prstGeom prst="rect">
            <a:avLst/>
          </a:prstGeom>
          <a:noFill/>
        </p:spPr>
        <p:txBody>
          <a:bodyPr wrap="none" rtlCol="0">
            <a:spAutoFit/>
          </a:bodyPr>
          <a:lstStyle/>
          <a:p>
            <a:r>
              <a:rPr lang="en-US" b="1" dirty="0" smtClean="0"/>
              <a:t>Log2(rep1_counts+1)</a:t>
            </a:r>
            <a:endParaRPr lang="en-US" b="1" dirty="0"/>
          </a:p>
        </p:txBody>
      </p:sp>
      <p:sp>
        <p:nvSpPr>
          <p:cNvPr id="6" name="TextBox 5"/>
          <p:cNvSpPr txBox="1"/>
          <p:nvPr/>
        </p:nvSpPr>
        <p:spPr>
          <a:xfrm rot="16200000">
            <a:off x="111054" y="3281177"/>
            <a:ext cx="2203210" cy="369332"/>
          </a:xfrm>
          <a:prstGeom prst="rect">
            <a:avLst/>
          </a:prstGeom>
          <a:noFill/>
        </p:spPr>
        <p:txBody>
          <a:bodyPr wrap="none" rtlCol="0">
            <a:spAutoFit/>
          </a:bodyPr>
          <a:lstStyle/>
          <a:p>
            <a:r>
              <a:rPr lang="en-US" b="1" dirty="0" smtClean="0"/>
              <a:t>Log2(rep2_counts+1)</a:t>
            </a:r>
            <a:endParaRPr lang="en-US" b="1" dirty="0"/>
          </a:p>
        </p:txBody>
      </p:sp>
      <p:sp>
        <p:nvSpPr>
          <p:cNvPr id="7" name="TextBox 6"/>
          <p:cNvSpPr txBox="1"/>
          <p:nvPr/>
        </p:nvSpPr>
        <p:spPr>
          <a:xfrm>
            <a:off x="128854" y="6423814"/>
            <a:ext cx="3103997" cy="369332"/>
          </a:xfrm>
          <a:prstGeom prst="rect">
            <a:avLst/>
          </a:prstGeom>
          <a:noFill/>
        </p:spPr>
        <p:txBody>
          <a:bodyPr wrap="none" rtlCol="0">
            <a:spAutoFit/>
          </a:bodyPr>
          <a:lstStyle/>
          <a:p>
            <a:r>
              <a:rPr lang="it-IT" dirty="0" smtClean="0"/>
              <a:t>Data from </a:t>
            </a:r>
            <a:r>
              <a:rPr lang="it-IT" dirty="0" err="1" smtClean="0"/>
              <a:t>Marioni</a:t>
            </a:r>
            <a:r>
              <a:rPr lang="it-IT" dirty="0" smtClean="0"/>
              <a:t> </a:t>
            </a:r>
            <a:r>
              <a:rPr lang="it-IT" dirty="0"/>
              <a:t>et al. [2008]</a:t>
            </a:r>
            <a:endParaRPr lang="en-US" dirty="0"/>
          </a:p>
        </p:txBody>
      </p:sp>
      <p:sp>
        <p:nvSpPr>
          <p:cNvPr id="8" name="TextBox 7"/>
          <p:cNvSpPr txBox="1"/>
          <p:nvPr/>
        </p:nvSpPr>
        <p:spPr>
          <a:xfrm>
            <a:off x="128854" y="6108455"/>
            <a:ext cx="2403222" cy="369332"/>
          </a:xfrm>
          <a:prstGeom prst="rect">
            <a:avLst/>
          </a:prstGeom>
          <a:noFill/>
        </p:spPr>
        <p:txBody>
          <a:bodyPr wrap="none" rtlCol="0">
            <a:spAutoFit/>
          </a:bodyPr>
          <a:lstStyle/>
          <a:p>
            <a:r>
              <a:rPr lang="en-US" dirty="0" smtClean="0"/>
              <a:t>Kidney </a:t>
            </a:r>
            <a:r>
              <a:rPr lang="en-US" dirty="0" err="1" smtClean="0"/>
              <a:t>rna-seq</a:t>
            </a:r>
            <a:r>
              <a:rPr lang="en-US" dirty="0" smtClean="0"/>
              <a:t> samples</a:t>
            </a:r>
            <a:endParaRPr lang="en-US" dirty="0"/>
          </a:p>
        </p:txBody>
      </p:sp>
      <p:sp>
        <p:nvSpPr>
          <p:cNvPr id="9" name="TextBox 8"/>
          <p:cNvSpPr txBox="1"/>
          <p:nvPr/>
        </p:nvSpPr>
        <p:spPr>
          <a:xfrm>
            <a:off x="3543981" y="2650257"/>
            <a:ext cx="1183174" cy="369332"/>
          </a:xfrm>
          <a:prstGeom prst="rect">
            <a:avLst/>
          </a:prstGeom>
          <a:noFill/>
        </p:spPr>
        <p:txBody>
          <a:bodyPr wrap="none" rtlCol="0">
            <a:spAutoFit/>
          </a:bodyPr>
          <a:lstStyle/>
          <a:p>
            <a:r>
              <a:rPr lang="en-US" dirty="0" smtClean="0"/>
              <a:t>R^2=0.999</a:t>
            </a:r>
            <a:endParaRPr lang="en-US" dirty="0"/>
          </a:p>
        </p:txBody>
      </p:sp>
      <p:sp>
        <p:nvSpPr>
          <p:cNvPr id="10" name="TextBox 9"/>
          <p:cNvSpPr txBox="1"/>
          <p:nvPr/>
        </p:nvSpPr>
        <p:spPr>
          <a:xfrm>
            <a:off x="5411849" y="4733089"/>
            <a:ext cx="1705477" cy="646331"/>
          </a:xfrm>
          <a:prstGeom prst="rect">
            <a:avLst/>
          </a:prstGeom>
          <a:noFill/>
        </p:spPr>
        <p:txBody>
          <a:bodyPr wrap="none" rtlCol="0">
            <a:spAutoFit/>
          </a:bodyPr>
          <a:lstStyle/>
          <a:p>
            <a:r>
              <a:rPr lang="en-US" dirty="0" smtClean="0">
                <a:solidFill>
                  <a:srgbClr val="FF0000"/>
                </a:solidFill>
              </a:rPr>
              <a:t>Poisson, 4-fold </a:t>
            </a:r>
            <a:br>
              <a:rPr lang="en-US" dirty="0" smtClean="0">
                <a:solidFill>
                  <a:srgbClr val="FF0000"/>
                </a:solidFill>
              </a:rPr>
            </a:br>
            <a:r>
              <a:rPr lang="en-US" dirty="0" err="1" smtClean="0">
                <a:solidFill>
                  <a:srgbClr val="FF0000"/>
                </a:solidFill>
              </a:rPr>
              <a:t>stdev</a:t>
            </a:r>
            <a:r>
              <a:rPr lang="en-US" dirty="0" smtClean="0">
                <a:solidFill>
                  <a:srgbClr val="FF0000"/>
                </a:solidFill>
              </a:rPr>
              <a:t> </a:t>
            </a:r>
            <a:r>
              <a:rPr lang="en-US" dirty="0" err="1" smtClean="0">
                <a:solidFill>
                  <a:srgbClr val="FF0000"/>
                </a:solidFill>
              </a:rPr>
              <a:t>pts</a:t>
            </a:r>
            <a:r>
              <a:rPr lang="en-US" dirty="0" smtClean="0">
                <a:solidFill>
                  <a:srgbClr val="FF0000"/>
                </a:solidFill>
              </a:rPr>
              <a:t> shown</a:t>
            </a:r>
            <a:endParaRPr lang="en-US" dirty="0">
              <a:solidFill>
                <a:srgbClr val="FF0000"/>
              </a:solidFill>
            </a:endParaRPr>
          </a:p>
        </p:txBody>
      </p:sp>
      <p:sp>
        <p:nvSpPr>
          <p:cNvPr id="4" name="TextBox 3"/>
          <p:cNvSpPr txBox="1"/>
          <p:nvPr/>
        </p:nvSpPr>
        <p:spPr>
          <a:xfrm>
            <a:off x="344661" y="699858"/>
            <a:ext cx="8512892" cy="369332"/>
          </a:xfrm>
          <a:prstGeom prst="rect">
            <a:avLst/>
          </a:prstGeom>
          <a:noFill/>
        </p:spPr>
        <p:txBody>
          <a:bodyPr wrap="none" rtlCol="0">
            <a:spAutoFit/>
          </a:bodyPr>
          <a:lstStyle/>
          <a:p>
            <a:r>
              <a:rPr lang="en-US" dirty="0" smtClean="0"/>
              <a:t>Variation observed matches  expectations due to random sampling (Poisson distribution)</a:t>
            </a:r>
            <a:endParaRPr lang="en-US" dirty="0"/>
          </a:p>
        </p:txBody>
      </p:sp>
    </p:spTree>
    <p:extLst>
      <p:ext uri="{BB962C8B-B14F-4D97-AF65-F5344CB8AC3E}">
        <p14:creationId xmlns:p14="http://schemas.microsoft.com/office/powerpoint/2010/main" val="64807579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938"/>
            <a:ext cx="8229600" cy="1143000"/>
          </a:xfrm>
        </p:spPr>
        <p:txBody>
          <a:bodyPr>
            <a:noAutofit/>
          </a:bodyPr>
          <a:lstStyle/>
          <a:p>
            <a:r>
              <a:rPr lang="en-US" sz="3200" dirty="0" smtClean="0"/>
              <a:t>Identifying Differentially Expressed Transcripts</a:t>
            </a:r>
            <a:endParaRPr lang="en-US" sz="3200" dirty="0"/>
          </a:p>
        </p:txBody>
      </p:sp>
      <p:sp>
        <p:nvSpPr>
          <p:cNvPr id="3" name="Content Placeholder 2"/>
          <p:cNvSpPr>
            <a:spLocks noGrp="1"/>
          </p:cNvSpPr>
          <p:nvPr>
            <p:ph idx="1"/>
          </p:nvPr>
        </p:nvSpPr>
        <p:spPr>
          <a:xfrm>
            <a:off x="457200" y="1708102"/>
            <a:ext cx="8229600" cy="4525963"/>
          </a:xfrm>
        </p:spPr>
        <p:txBody>
          <a:bodyPr>
            <a:normAutofit/>
          </a:bodyPr>
          <a:lstStyle/>
          <a:p>
            <a:r>
              <a:rPr lang="en-US" sz="2400" dirty="0" smtClean="0"/>
              <a:t>Statistical tests performed on fragment counts (not FPKM values).</a:t>
            </a:r>
          </a:p>
          <a:p>
            <a:r>
              <a:rPr lang="en-US" sz="2400" dirty="0" smtClean="0"/>
              <a:t>Given observed read counts for a transcript in each of two samples, what’s the probability they were derived from the same distribution (null hypothesis)?  (ex. Fishers exact test)</a:t>
            </a:r>
          </a:p>
          <a:p>
            <a:pPr marL="457200" lvl="1" indent="0">
              <a:buNone/>
            </a:pPr>
            <a:r>
              <a:rPr lang="en-US" sz="2000" dirty="0" smtClean="0"/>
              <a:t>If (P &lt;= 0.05), significantly different</a:t>
            </a:r>
            <a:endParaRPr lang="en-US" sz="2000" dirty="0"/>
          </a:p>
          <a:p>
            <a:r>
              <a:rPr lang="en-US" sz="2400" dirty="0" smtClean="0"/>
              <a:t>Don’t forget to adjust P-values due to false discovery rate (FDR) resulting from running many (thousands of) statistical tests.  (ex. use Q-values)</a:t>
            </a:r>
          </a:p>
        </p:txBody>
      </p:sp>
    </p:spTree>
    <p:extLst>
      <p:ext uri="{BB962C8B-B14F-4D97-AF65-F5344CB8AC3E}">
        <p14:creationId xmlns:p14="http://schemas.microsoft.com/office/powerpoint/2010/main" val="322484837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7"/>
            <a:ext cx="8229600" cy="1143000"/>
          </a:xfrm>
        </p:spPr>
        <p:txBody>
          <a:bodyPr/>
          <a:lstStyle/>
          <a:p>
            <a:r>
              <a:rPr lang="en-US" dirty="0" smtClean="0"/>
              <a:t>Kidney vs. Liver</a:t>
            </a:r>
            <a:endParaRPr lang="en-US" dirty="0"/>
          </a:p>
        </p:txBody>
      </p:sp>
      <p:sp>
        <p:nvSpPr>
          <p:cNvPr id="5" name="TextBox 4"/>
          <p:cNvSpPr txBox="1"/>
          <p:nvPr/>
        </p:nvSpPr>
        <p:spPr>
          <a:xfrm>
            <a:off x="4160120" y="6073980"/>
            <a:ext cx="1620831" cy="369332"/>
          </a:xfrm>
          <a:prstGeom prst="rect">
            <a:avLst/>
          </a:prstGeom>
          <a:noFill/>
        </p:spPr>
        <p:txBody>
          <a:bodyPr wrap="none" rtlCol="0">
            <a:spAutoFit/>
          </a:bodyPr>
          <a:lstStyle/>
          <a:p>
            <a:r>
              <a:rPr lang="en-US" dirty="0" smtClean="0"/>
              <a:t>Log2(kidney+1)</a:t>
            </a:r>
            <a:endParaRPr lang="en-US" dirty="0"/>
          </a:p>
        </p:txBody>
      </p:sp>
      <p:sp>
        <p:nvSpPr>
          <p:cNvPr id="6" name="TextBox 5"/>
          <p:cNvSpPr txBox="1"/>
          <p:nvPr/>
        </p:nvSpPr>
        <p:spPr>
          <a:xfrm rot="16200000">
            <a:off x="698892" y="3128776"/>
            <a:ext cx="1406567" cy="369332"/>
          </a:xfrm>
          <a:prstGeom prst="rect">
            <a:avLst/>
          </a:prstGeom>
          <a:noFill/>
        </p:spPr>
        <p:txBody>
          <a:bodyPr wrap="none" rtlCol="0">
            <a:spAutoFit/>
          </a:bodyPr>
          <a:lstStyle/>
          <a:p>
            <a:r>
              <a:rPr lang="en-US" dirty="0" smtClean="0"/>
              <a:t>Log2(liver+1)</a:t>
            </a:r>
            <a:endParaRPr lang="en-US" dirty="0"/>
          </a:p>
        </p:txBody>
      </p:sp>
      <p:pic>
        <p:nvPicPr>
          <p:cNvPr id="9" name="Picture 8" descr="Screen Shot 2012-10-24 at 8.39.0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14" y="943639"/>
            <a:ext cx="5720062" cy="5037767"/>
          </a:xfrm>
          <a:prstGeom prst="rect">
            <a:avLst/>
          </a:prstGeom>
        </p:spPr>
      </p:pic>
    </p:spTree>
    <p:extLst>
      <p:ext uri="{BB962C8B-B14F-4D97-AF65-F5344CB8AC3E}">
        <p14:creationId xmlns:p14="http://schemas.microsoft.com/office/powerpoint/2010/main" val="371263251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Increased Power for Identifying Differentially Expressed Transcripts With Deeper Sequencing</a:t>
            </a:r>
            <a:endParaRPr lang="en-US" sz="3200" dirty="0"/>
          </a:p>
        </p:txBody>
      </p:sp>
      <p:pic>
        <p:nvPicPr>
          <p:cNvPr id="4" name="Picture 3"/>
          <p:cNvPicPr>
            <a:picLocks noChangeAspect="1"/>
          </p:cNvPicPr>
          <p:nvPr/>
        </p:nvPicPr>
        <p:blipFill>
          <a:blip r:embed="rId2"/>
          <a:stretch>
            <a:fillRect/>
          </a:stretch>
        </p:blipFill>
        <p:spPr>
          <a:xfrm>
            <a:off x="2055231" y="1800326"/>
            <a:ext cx="4897896" cy="4897896"/>
          </a:xfrm>
          <a:prstGeom prst="rect">
            <a:avLst/>
          </a:prstGeom>
        </p:spPr>
      </p:pic>
      <p:sp>
        <p:nvSpPr>
          <p:cNvPr id="5" name="TextBox 4"/>
          <p:cNvSpPr txBox="1"/>
          <p:nvPr/>
        </p:nvSpPr>
        <p:spPr>
          <a:xfrm rot="16200000">
            <a:off x="688938" y="3876171"/>
            <a:ext cx="1861920" cy="369332"/>
          </a:xfrm>
          <a:prstGeom prst="rect">
            <a:avLst/>
          </a:prstGeom>
          <a:noFill/>
        </p:spPr>
        <p:txBody>
          <a:bodyPr wrap="none" rtlCol="0">
            <a:spAutoFit/>
          </a:bodyPr>
          <a:lstStyle/>
          <a:p>
            <a:r>
              <a:rPr lang="en-US" dirty="0" smtClean="0"/>
              <a:t>Log2(fold change)</a:t>
            </a:r>
            <a:endParaRPr lang="en-US" dirty="0"/>
          </a:p>
        </p:txBody>
      </p:sp>
      <p:sp>
        <p:nvSpPr>
          <p:cNvPr id="6" name="TextBox 5"/>
          <p:cNvSpPr txBox="1"/>
          <p:nvPr/>
        </p:nvSpPr>
        <p:spPr>
          <a:xfrm>
            <a:off x="3585800" y="6513556"/>
            <a:ext cx="2173905" cy="369332"/>
          </a:xfrm>
          <a:prstGeom prst="rect">
            <a:avLst/>
          </a:prstGeom>
          <a:noFill/>
        </p:spPr>
        <p:txBody>
          <a:bodyPr wrap="none" rtlCol="0">
            <a:spAutoFit/>
          </a:bodyPr>
          <a:lstStyle/>
          <a:p>
            <a:r>
              <a:rPr lang="en-US" dirty="0" smtClean="0"/>
              <a:t>Average log2(counts)</a:t>
            </a:r>
            <a:endParaRPr lang="en-US" dirty="0"/>
          </a:p>
        </p:txBody>
      </p:sp>
      <p:sp>
        <p:nvSpPr>
          <p:cNvPr id="3" name="TextBox 2"/>
          <p:cNvSpPr txBox="1"/>
          <p:nvPr/>
        </p:nvSpPr>
        <p:spPr>
          <a:xfrm>
            <a:off x="1915531" y="1480593"/>
            <a:ext cx="5511094" cy="461665"/>
          </a:xfrm>
          <a:prstGeom prst="rect">
            <a:avLst/>
          </a:prstGeom>
          <a:noFill/>
        </p:spPr>
        <p:txBody>
          <a:bodyPr wrap="none" rtlCol="0">
            <a:spAutoFit/>
          </a:bodyPr>
          <a:lstStyle/>
          <a:p>
            <a:r>
              <a:rPr lang="en-US" sz="2400" b="1" dirty="0" smtClean="0"/>
              <a:t>MA plot:  log(Counts) vs. log(Fold change)</a:t>
            </a:r>
            <a:endParaRPr lang="en-US" sz="2400" b="1" dirty="0"/>
          </a:p>
        </p:txBody>
      </p:sp>
      <p:sp>
        <p:nvSpPr>
          <p:cNvPr id="7" name="TextBox 6"/>
          <p:cNvSpPr txBox="1"/>
          <p:nvPr/>
        </p:nvSpPr>
        <p:spPr>
          <a:xfrm>
            <a:off x="4494635" y="4099127"/>
            <a:ext cx="1534378" cy="924820"/>
          </a:xfrm>
          <a:prstGeom prst="rect">
            <a:avLst/>
          </a:prstGeom>
          <a:noFill/>
        </p:spPr>
        <p:txBody>
          <a:bodyPr wrap="square" rtlCol="0">
            <a:spAutoFit/>
          </a:bodyPr>
          <a:lstStyle/>
          <a:p>
            <a:r>
              <a:rPr lang="en-US" dirty="0" smtClean="0"/>
              <a:t>* 2-fold is stat significant here.</a:t>
            </a:r>
            <a:endParaRPr lang="en-US" dirty="0"/>
          </a:p>
        </p:txBody>
      </p:sp>
      <p:sp>
        <p:nvSpPr>
          <p:cNvPr id="8" name="TextBox 7"/>
          <p:cNvSpPr txBox="1"/>
          <p:nvPr/>
        </p:nvSpPr>
        <p:spPr>
          <a:xfrm>
            <a:off x="2858750" y="4074702"/>
            <a:ext cx="1385672" cy="1200329"/>
          </a:xfrm>
          <a:prstGeom prst="rect">
            <a:avLst/>
          </a:prstGeom>
          <a:noFill/>
        </p:spPr>
        <p:txBody>
          <a:bodyPr wrap="square" rtlCol="0">
            <a:spAutoFit/>
          </a:bodyPr>
          <a:lstStyle/>
          <a:p>
            <a:r>
              <a:rPr lang="en-US" dirty="0" smtClean="0"/>
              <a:t>* 2-fold is NOT  stat significant here.</a:t>
            </a:r>
            <a:endParaRPr lang="en-US" dirty="0"/>
          </a:p>
        </p:txBody>
      </p:sp>
    </p:spTree>
    <p:extLst>
      <p:ext uri="{BB962C8B-B14F-4D97-AF65-F5344CB8AC3E}">
        <p14:creationId xmlns:p14="http://schemas.microsoft.com/office/powerpoint/2010/main" val="372046802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0-22 at 10.13.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4" y="83496"/>
            <a:ext cx="9144000" cy="6789799"/>
          </a:xfrm>
          <a:prstGeom prst="rect">
            <a:avLst/>
          </a:prstGeom>
        </p:spPr>
      </p:pic>
      <p:sp>
        <p:nvSpPr>
          <p:cNvPr id="2" name="Title 1"/>
          <p:cNvSpPr>
            <a:spLocks noGrp="1"/>
          </p:cNvSpPr>
          <p:nvPr>
            <p:ph type="title"/>
          </p:nvPr>
        </p:nvSpPr>
        <p:spPr>
          <a:xfrm>
            <a:off x="254408" y="67587"/>
            <a:ext cx="8229600" cy="1143000"/>
          </a:xfrm>
          <a:solidFill>
            <a:srgbClr val="FFFFFF"/>
          </a:solidFill>
        </p:spPr>
        <p:txBody>
          <a:bodyPr>
            <a:noAutofit/>
          </a:bodyPr>
          <a:lstStyle/>
          <a:p>
            <a:r>
              <a:rPr lang="en-US" sz="2400" dirty="0" smtClean="0"/>
              <a:t>Normalization Required</a:t>
            </a:r>
            <a:br>
              <a:rPr lang="en-US" sz="2400" dirty="0" smtClean="0"/>
            </a:br>
            <a:r>
              <a:rPr lang="en-US" sz="2400" dirty="0" smtClean="0"/>
              <a:t>Otherwise, housekeeping genes look diff expressed </a:t>
            </a:r>
            <a:br>
              <a:rPr lang="en-US" sz="2400" dirty="0" smtClean="0"/>
            </a:br>
            <a:r>
              <a:rPr lang="en-US" sz="2400" dirty="0" smtClean="0"/>
              <a:t>due to sample composition differences</a:t>
            </a:r>
            <a:endParaRPr lang="en-US" sz="2400" dirty="0"/>
          </a:p>
        </p:txBody>
      </p:sp>
      <p:sp>
        <p:nvSpPr>
          <p:cNvPr id="3" name="TextBox 2"/>
          <p:cNvSpPr txBox="1"/>
          <p:nvPr/>
        </p:nvSpPr>
        <p:spPr>
          <a:xfrm>
            <a:off x="7620272" y="643166"/>
            <a:ext cx="1596863" cy="830997"/>
          </a:xfrm>
          <a:prstGeom prst="rect">
            <a:avLst/>
          </a:prstGeom>
          <a:solidFill>
            <a:srgbClr val="FFFFFF"/>
          </a:solidFill>
        </p:spPr>
        <p:txBody>
          <a:bodyPr wrap="square" rtlCol="0">
            <a:spAutoFit/>
          </a:bodyPr>
          <a:lstStyle/>
          <a:p>
            <a:r>
              <a:rPr lang="en-US" sz="1600" dirty="0" smtClean="0"/>
              <a:t>Subset of genes highly expressed in liver</a:t>
            </a:r>
            <a:endParaRPr lang="en-US" sz="1600" dirty="0"/>
          </a:p>
        </p:txBody>
      </p:sp>
      <p:sp>
        <p:nvSpPr>
          <p:cNvPr id="5" name="TextBox 4"/>
          <p:cNvSpPr txBox="1"/>
          <p:nvPr/>
        </p:nvSpPr>
        <p:spPr>
          <a:xfrm>
            <a:off x="1270129" y="1425938"/>
            <a:ext cx="1043876" cy="584776"/>
          </a:xfrm>
          <a:prstGeom prst="rect">
            <a:avLst/>
          </a:prstGeom>
          <a:noFill/>
        </p:spPr>
        <p:txBody>
          <a:bodyPr wrap="none" rtlCol="0">
            <a:spAutoFit/>
          </a:bodyPr>
          <a:lstStyle/>
          <a:p>
            <a:r>
              <a:rPr lang="en-US" sz="1600" dirty="0" smtClean="0"/>
              <a:t>Technical</a:t>
            </a:r>
            <a:br>
              <a:rPr lang="en-US" sz="1600" dirty="0" smtClean="0"/>
            </a:br>
            <a:r>
              <a:rPr lang="en-US" sz="1600" dirty="0" smtClean="0"/>
              <a:t> replicates</a:t>
            </a:r>
            <a:endParaRPr lang="en-US" sz="1600" dirty="0"/>
          </a:p>
        </p:txBody>
      </p:sp>
      <p:sp>
        <p:nvSpPr>
          <p:cNvPr id="6" name="TextBox 5"/>
          <p:cNvSpPr txBox="1"/>
          <p:nvPr/>
        </p:nvSpPr>
        <p:spPr>
          <a:xfrm>
            <a:off x="1214905" y="3552080"/>
            <a:ext cx="1290838" cy="338554"/>
          </a:xfrm>
          <a:prstGeom prst="rect">
            <a:avLst/>
          </a:prstGeom>
          <a:noFill/>
        </p:spPr>
        <p:txBody>
          <a:bodyPr wrap="none" rtlCol="0">
            <a:spAutoFit/>
          </a:bodyPr>
          <a:lstStyle/>
          <a:p>
            <a:r>
              <a:rPr lang="en-US" sz="1600" dirty="0" smtClean="0"/>
              <a:t>Liver - kidney</a:t>
            </a:r>
            <a:endParaRPr lang="en-US" sz="1600" dirty="0"/>
          </a:p>
        </p:txBody>
      </p:sp>
      <p:sp>
        <p:nvSpPr>
          <p:cNvPr id="7" name="TextBox 6"/>
          <p:cNvSpPr txBox="1"/>
          <p:nvPr/>
        </p:nvSpPr>
        <p:spPr>
          <a:xfrm>
            <a:off x="0" y="6488668"/>
            <a:ext cx="4479073" cy="369332"/>
          </a:xfrm>
          <a:prstGeom prst="rect">
            <a:avLst/>
          </a:prstGeom>
          <a:solidFill>
            <a:srgbClr val="FFFFFF"/>
          </a:solidFill>
        </p:spPr>
        <p:txBody>
          <a:bodyPr wrap="none" rtlCol="0">
            <a:spAutoFit/>
          </a:bodyPr>
          <a:lstStyle/>
          <a:p>
            <a:r>
              <a:rPr lang="en-US" dirty="0" smtClean="0"/>
              <a:t>Robinson and </a:t>
            </a:r>
            <a:r>
              <a:rPr lang="en-US" dirty="0" err="1" smtClean="0"/>
              <a:t>Oshlack</a:t>
            </a:r>
            <a:r>
              <a:rPr lang="en-US" dirty="0" smtClean="0"/>
              <a:t>, Genome Biology, 2010</a:t>
            </a:r>
            <a:endParaRPr lang="en-US" dirty="0"/>
          </a:p>
        </p:txBody>
      </p:sp>
      <p:sp>
        <p:nvSpPr>
          <p:cNvPr id="8" name="Rectangle 7"/>
          <p:cNvSpPr/>
          <p:nvPr/>
        </p:nvSpPr>
        <p:spPr>
          <a:xfrm>
            <a:off x="8263765" y="225051"/>
            <a:ext cx="723482" cy="1620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97642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lstStyle/>
          <a:p>
            <a:r>
              <a:rPr lang="en-US" dirty="0" smtClean="0"/>
              <a:t>Differential Expression Pipeline</a:t>
            </a:r>
            <a:endParaRPr lang="en-US" dirty="0"/>
          </a:p>
        </p:txBody>
      </p:sp>
      <p:sp>
        <p:nvSpPr>
          <p:cNvPr id="4" name="TextBox 3"/>
          <p:cNvSpPr txBox="1"/>
          <p:nvPr/>
        </p:nvSpPr>
        <p:spPr>
          <a:xfrm>
            <a:off x="880306" y="2681107"/>
            <a:ext cx="443579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Align reads to Trinity transcripts using Bowtie</a:t>
            </a:r>
            <a:endParaRPr lang="en-US" dirty="0"/>
          </a:p>
        </p:txBody>
      </p:sp>
      <p:sp>
        <p:nvSpPr>
          <p:cNvPr id="5" name="TextBox 4"/>
          <p:cNvSpPr txBox="1"/>
          <p:nvPr/>
        </p:nvSpPr>
        <p:spPr>
          <a:xfrm>
            <a:off x="988583" y="3907682"/>
            <a:ext cx="41976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Estimate transcript abundance using RSEM</a:t>
            </a:r>
            <a:endParaRPr lang="en-US" dirty="0"/>
          </a:p>
        </p:txBody>
      </p:sp>
      <p:sp>
        <p:nvSpPr>
          <p:cNvPr id="6" name="TextBox 5"/>
          <p:cNvSpPr txBox="1"/>
          <p:nvPr/>
        </p:nvSpPr>
        <p:spPr>
          <a:xfrm>
            <a:off x="988583" y="5047676"/>
            <a:ext cx="4057521"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smtClean="0"/>
              <a:t>Statistical analysis to identify significantly </a:t>
            </a:r>
            <a:br>
              <a:rPr lang="en-US" dirty="0" smtClean="0"/>
            </a:br>
            <a:r>
              <a:rPr lang="en-US" dirty="0" smtClean="0"/>
              <a:t>differently expressed transcripts</a:t>
            </a:r>
            <a:br>
              <a:rPr lang="en-US" dirty="0" smtClean="0"/>
            </a:br>
            <a:r>
              <a:rPr lang="en-US" dirty="0" smtClean="0"/>
              <a:t>using </a:t>
            </a:r>
            <a:r>
              <a:rPr lang="en-US" dirty="0" err="1" smtClean="0"/>
              <a:t>Bioconductor</a:t>
            </a:r>
            <a:endParaRPr lang="en-US" dirty="0"/>
          </a:p>
        </p:txBody>
      </p:sp>
      <p:sp>
        <p:nvSpPr>
          <p:cNvPr id="7" name="TextBox 6"/>
          <p:cNvSpPr txBox="1"/>
          <p:nvPr/>
        </p:nvSpPr>
        <p:spPr>
          <a:xfrm>
            <a:off x="1115406" y="1417638"/>
            <a:ext cx="1123324" cy="369332"/>
          </a:xfrm>
          <a:prstGeom prst="rect">
            <a:avLst/>
          </a:prstGeom>
          <a:noFill/>
          <a:ln>
            <a:solidFill>
              <a:schemeClr val="tx1"/>
            </a:solidFill>
          </a:ln>
        </p:spPr>
        <p:txBody>
          <a:bodyPr wrap="none" rtlCol="0">
            <a:spAutoFit/>
          </a:bodyPr>
          <a:lstStyle/>
          <a:p>
            <a:r>
              <a:rPr lang="en-US" dirty="0" err="1" smtClean="0"/>
              <a:t>Sample_A</a:t>
            </a:r>
            <a:endParaRPr lang="en-US" dirty="0"/>
          </a:p>
        </p:txBody>
      </p:sp>
      <p:sp>
        <p:nvSpPr>
          <p:cNvPr id="8" name="TextBox 7"/>
          <p:cNvSpPr txBox="1"/>
          <p:nvPr/>
        </p:nvSpPr>
        <p:spPr>
          <a:xfrm>
            <a:off x="2572962" y="1417638"/>
            <a:ext cx="1120820" cy="369332"/>
          </a:xfrm>
          <a:prstGeom prst="rect">
            <a:avLst/>
          </a:prstGeom>
          <a:noFill/>
          <a:ln>
            <a:solidFill>
              <a:srgbClr val="000000"/>
            </a:solidFill>
          </a:ln>
        </p:spPr>
        <p:txBody>
          <a:bodyPr wrap="none" rtlCol="0">
            <a:spAutoFit/>
          </a:bodyPr>
          <a:lstStyle/>
          <a:p>
            <a:r>
              <a:rPr lang="en-US" dirty="0" err="1" smtClean="0"/>
              <a:t>Sample_B</a:t>
            </a:r>
            <a:endParaRPr lang="en-US" dirty="0"/>
          </a:p>
        </p:txBody>
      </p:sp>
      <p:sp>
        <p:nvSpPr>
          <p:cNvPr id="9" name="TextBox 8"/>
          <p:cNvSpPr txBox="1"/>
          <p:nvPr/>
        </p:nvSpPr>
        <p:spPr>
          <a:xfrm>
            <a:off x="3925284" y="1446499"/>
            <a:ext cx="1120820" cy="369332"/>
          </a:xfrm>
          <a:prstGeom prst="rect">
            <a:avLst/>
          </a:prstGeom>
          <a:noFill/>
          <a:ln>
            <a:solidFill>
              <a:srgbClr val="000000"/>
            </a:solidFill>
          </a:ln>
        </p:spPr>
        <p:txBody>
          <a:bodyPr wrap="none" rtlCol="0">
            <a:spAutoFit/>
          </a:bodyPr>
          <a:lstStyle/>
          <a:p>
            <a:r>
              <a:rPr lang="en-US" dirty="0" err="1" smtClean="0"/>
              <a:t>Sample_C</a:t>
            </a:r>
            <a:endParaRPr lang="en-US" dirty="0"/>
          </a:p>
        </p:txBody>
      </p:sp>
      <p:sp>
        <p:nvSpPr>
          <p:cNvPr id="10" name="TextBox 9"/>
          <p:cNvSpPr txBox="1"/>
          <p:nvPr/>
        </p:nvSpPr>
        <p:spPr>
          <a:xfrm>
            <a:off x="6315532" y="2663464"/>
            <a:ext cx="1730950" cy="369332"/>
          </a:xfrm>
          <a:prstGeom prst="rect">
            <a:avLst/>
          </a:prstGeom>
          <a:noFill/>
          <a:ln>
            <a:solidFill>
              <a:srgbClr val="000000"/>
            </a:solidFill>
          </a:ln>
        </p:spPr>
        <p:txBody>
          <a:bodyPr wrap="none" rtlCol="0">
            <a:spAutoFit/>
          </a:bodyPr>
          <a:lstStyle/>
          <a:p>
            <a:r>
              <a:rPr lang="en-US" dirty="0" smtClean="0"/>
              <a:t>Trinity Assembly</a:t>
            </a:r>
            <a:endParaRPr lang="en-US" dirty="0"/>
          </a:p>
        </p:txBody>
      </p:sp>
      <p:sp>
        <p:nvSpPr>
          <p:cNvPr id="11" name="TextBox 10"/>
          <p:cNvSpPr txBox="1"/>
          <p:nvPr/>
        </p:nvSpPr>
        <p:spPr>
          <a:xfrm>
            <a:off x="6315532" y="1786970"/>
            <a:ext cx="1967205" cy="369332"/>
          </a:xfrm>
          <a:prstGeom prst="rect">
            <a:avLst/>
          </a:prstGeom>
          <a:noFill/>
          <a:ln>
            <a:solidFill>
              <a:srgbClr val="000000"/>
            </a:solidFill>
          </a:ln>
        </p:spPr>
        <p:txBody>
          <a:bodyPr wrap="none" rtlCol="0">
            <a:spAutoFit/>
          </a:bodyPr>
          <a:lstStyle/>
          <a:p>
            <a:r>
              <a:rPr lang="en-US" dirty="0" smtClean="0"/>
              <a:t>Combined samples</a:t>
            </a:r>
            <a:endParaRPr lang="en-US" dirty="0"/>
          </a:p>
        </p:txBody>
      </p:sp>
      <p:sp>
        <p:nvSpPr>
          <p:cNvPr id="13" name="Freeform 12"/>
          <p:cNvSpPr/>
          <p:nvPr/>
        </p:nvSpPr>
        <p:spPr>
          <a:xfrm>
            <a:off x="1603375" y="1793875"/>
            <a:ext cx="4683125" cy="238125"/>
          </a:xfrm>
          <a:custGeom>
            <a:avLst/>
            <a:gdLst>
              <a:gd name="connsiteX0" fmla="*/ 15875 w 4683125"/>
              <a:gd name="connsiteY0" fmla="*/ 0 h 238125"/>
              <a:gd name="connsiteX1" fmla="*/ 0 w 4683125"/>
              <a:gd name="connsiteY1" fmla="*/ 238125 h 238125"/>
              <a:gd name="connsiteX2" fmla="*/ 4683125 w 4683125"/>
              <a:gd name="connsiteY2" fmla="*/ 238125 h 238125"/>
              <a:gd name="connsiteX3" fmla="*/ 4683125 w 4683125"/>
              <a:gd name="connsiteY3" fmla="*/ 238125 h 238125"/>
              <a:gd name="connsiteX4" fmla="*/ 4683125 w 4683125"/>
              <a:gd name="connsiteY4" fmla="*/ 238125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3125" h="238125">
                <a:moveTo>
                  <a:pt x="15875" y="0"/>
                </a:moveTo>
                <a:lnTo>
                  <a:pt x="0" y="238125"/>
                </a:lnTo>
                <a:lnTo>
                  <a:pt x="4683125" y="238125"/>
                </a:lnTo>
                <a:lnTo>
                  <a:pt x="4683125" y="238125"/>
                </a:lnTo>
                <a:lnTo>
                  <a:pt x="4683125" y="238125"/>
                </a:lnTo>
              </a:path>
            </a:pathLst>
          </a:cu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8" idx="2"/>
          </p:cNvCxnSpPr>
          <p:nvPr/>
        </p:nvCxnSpPr>
        <p:spPr>
          <a:xfrm>
            <a:off x="3133372" y="1786970"/>
            <a:ext cx="0" cy="2450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2"/>
          </p:cNvCxnSpPr>
          <p:nvPr/>
        </p:nvCxnSpPr>
        <p:spPr>
          <a:xfrm>
            <a:off x="4485694" y="1815831"/>
            <a:ext cx="6931" cy="21616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209844" y="2156302"/>
            <a:ext cx="6931" cy="507162"/>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1"/>
            <a:endCxn id="4" idx="3"/>
          </p:cNvCxnSpPr>
          <p:nvPr/>
        </p:nvCxnSpPr>
        <p:spPr>
          <a:xfrm flipH="1">
            <a:off x="5316098" y="2848130"/>
            <a:ext cx="999434" cy="17643"/>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603375" y="2032000"/>
            <a:ext cx="0" cy="609508"/>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33372" y="2035175"/>
            <a:ext cx="0" cy="609508"/>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485694" y="2057400"/>
            <a:ext cx="0" cy="609508"/>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133372" y="3066314"/>
            <a:ext cx="0" cy="743686"/>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603375" y="3066314"/>
            <a:ext cx="0" cy="743686"/>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492625" y="3066314"/>
            <a:ext cx="0" cy="743686"/>
          </a:xfrm>
          <a:prstGeom prst="line">
            <a:avLst/>
          </a:prstGeom>
          <a:ln>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36" name="Right Arrow 35"/>
          <p:cNvSpPr/>
          <p:nvPr/>
        </p:nvSpPr>
        <p:spPr>
          <a:xfrm rot="5400000">
            <a:off x="2725534" y="4118090"/>
            <a:ext cx="681413" cy="1112812"/>
          </a:xfrm>
          <a:prstGeom prst="right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84977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Statistical Analysis Software for Identifying Differentially Expressed Transcripts</a:t>
            </a:r>
            <a:endParaRPr lang="en-US" sz="3200" dirty="0"/>
          </a:p>
        </p:txBody>
      </p:sp>
      <p:sp>
        <p:nvSpPr>
          <p:cNvPr id="3" name="Content Placeholder 2"/>
          <p:cNvSpPr>
            <a:spLocks noGrp="1"/>
          </p:cNvSpPr>
          <p:nvPr>
            <p:ph idx="1"/>
          </p:nvPr>
        </p:nvSpPr>
        <p:spPr>
          <a:xfrm>
            <a:off x="1649812" y="1909991"/>
            <a:ext cx="4669480" cy="3712717"/>
          </a:xfrm>
        </p:spPr>
        <p:txBody>
          <a:bodyPr>
            <a:normAutofit/>
          </a:bodyPr>
          <a:lstStyle/>
          <a:p>
            <a:r>
              <a:rPr lang="en-US" dirty="0" err="1" smtClean="0"/>
              <a:t>Bioconductor</a:t>
            </a:r>
            <a:endParaRPr lang="en-US" dirty="0" smtClean="0"/>
          </a:p>
          <a:p>
            <a:pPr lvl="1"/>
            <a:r>
              <a:rPr lang="en-US" dirty="0" err="1" smtClean="0"/>
              <a:t>EdgeR</a:t>
            </a:r>
            <a:endParaRPr lang="en-US" dirty="0" smtClean="0"/>
          </a:p>
          <a:p>
            <a:pPr lvl="1"/>
            <a:r>
              <a:rPr lang="en-US" dirty="0" err="1" smtClean="0"/>
              <a:t>DEGseq</a:t>
            </a:r>
            <a:endParaRPr lang="en-US" dirty="0" smtClean="0"/>
          </a:p>
          <a:p>
            <a:pPr lvl="1"/>
            <a:r>
              <a:rPr lang="en-US" dirty="0" err="1" smtClean="0"/>
              <a:t>DESeq</a:t>
            </a:r>
            <a:endParaRPr lang="en-US" dirty="0" smtClean="0"/>
          </a:p>
          <a:p>
            <a:pPr lvl="1"/>
            <a:r>
              <a:rPr lang="en-US" dirty="0" smtClean="0"/>
              <a:t>And others…</a:t>
            </a:r>
          </a:p>
        </p:txBody>
      </p:sp>
    </p:spTree>
    <p:extLst>
      <p:ext uri="{BB962C8B-B14F-4D97-AF65-F5344CB8AC3E}">
        <p14:creationId xmlns:p14="http://schemas.microsoft.com/office/powerpoint/2010/main" val="2522351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97" y="626925"/>
            <a:ext cx="8229600" cy="1143000"/>
          </a:xfrm>
        </p:spPr>
        <p:txBody>
          <a:bodyPr>
            <a:normAutofit fontScale="90000"/>
          </a:bodyPr>
          <a:lstStyle/>
          <a:p>
            <a:r>
              <a:rPr lang="en-US" dirty="0" smtClean="0"/>
              <a:t>Examples of Results</a:t>
            </a:r>
            <a:br>
              <a:rPr lang="en-US" dirty="0" smtClean="0"/>
            </a:br>
            <a:r>
              <a:rPr lang="en-US" dirty="0" smtClean="0"/>
              <a:t>(example </a:t>
            </a:r>
            <a:r>
              <a:rPr lang="en-US" dirty="0" err="1" smtClean="0"/>
              <a:t>edgeR</a:t>
            </a:r>
            <a:r>
              <a:rPr lang="en-US" dirty="0" smtClean="0"/>
              <a:t>)</a:t>
            </a:r>
            <a:endParaRPr lang="en-US" dirty="0"/>
          </a:p>
        </p:txBody>
      </p:sp>
      <p:sp>
        <p:nvSpPr>
          <p:cNvPr id="4" name="TextBox 3"/>
          <p:cNvSpPr txBox="1"/>
          <p:nvPr/>
        </p:nvSpPr>
        <p:spPr>
          <a:xfrm>
            <a:off x="1485784" y="2581346"/>
            <a:ext cx="1389999" cy="1200329"/>
          </a:xfrm>
          <a:prstGeom prst="rect">
            <a:avLst/>
          </a:prstGeom>
          <a:noFill/>
        </p:spPr>
        <p:txBody>
          <a:bodyPr wrap="none" rtlCol="0">
            <a:spAutoFit/>
          </a:bodyPr>
          <a:lstStyle/>
          <a:p>
            <a:r>
              <a:rPr lang="fi-FI" dirty="0" smtClean="0"/>
              <a:t>0       </a:t>
            </a:r>
            <a:r>
              <a:rPr lang="fi-FI" dirty="0" err="1" smtClean="0"/>
              <a:t>logFC</a:t>
            </a:r>
            <a:endParaRPr lang="fi-FI" dirty="0" smtClean="0"/>
          </a:p>
          <a:p>
            <a:r>
              <a:rPr lang="fi-FI" dirty="0" smtClean="0"/>
              <a:t>1       </a:t>
            </a:r>
            <a:r>
              <a:rPr lang="fi-FI" dirty="0" err="1" smtClean="0"/>
              <a:t>logCPM</a:t>
            </a:r>
            <a:endParaRPr lang="fi-FI" dirty="0" smtClean="0"/>
          </a:p>
          <a:p>
            <a:r>
              <a:rPr lang="fi-FI" dirty="0" smtClean="0"/>
              <a:t>2       </a:t>
            </a:r>
            <a:r>
              <a:rPr lang="fi-FI" dirty="0" err="1" smtClean="0"/>
              <a:t>PValue</a:t>
            </a:r>
            <a:endParaRPr lang="fi-FI" dirty="0" smtClean="0"/>
          </a:p>
          <a:p>
            <a:r>
              <a:rPr lang="fi-FI" dirty="0" smtClean="0"/>
              <a:t>3       FDR</a:t>
            </a:r>
            <a:endParaRPr lang="en-US" dirty="0"/>
          </a:p>
        </p:txBody>
      </p:sp>
      <p:sp>
        <p:nvSpPr>
          <p:cNvPr id="5" name="TextBox 4"/>
          <p:cNvSpPr txBox="1"/>
          <p:nvPr/>
        </p:nvSpPr>
        <p:spPr>
          <a:xfrm>
            <a:off x="3403191" y="2290841"/>
            <a:ext cx="2417361" cy="1754327"/>
          </a:xfrm>
          <a:prstGeom prst="rect">
            <a:avLst/>
          </a:prstGeom>
          <a:noFill/>
        </p:spPr>
        <p:txBody>
          <a:bodyPr wrap="none" rtlCol="0">
            <a:spAutoFit/>
          </a:bodyPr>
          <a:lstStyle/>
          <a:p>
            <a:r>
              <a:rPr lang="de-DE" dirty="0" smtClean="0"/>
              <a:t>comp217_c0_seq1</a:t>
            </a:r>
          </a:p>
          <a:p>
            <a:r>
              <a:rPr lang="de-DE" dirty="0" smtClean="0"/>
              <a:t>6.69056684523186</a:t>
            </a:r>
          </a:p>
          <a:p>
            <a:r>
              <a:rPr lang="de-DE" dirty="0" smtClean="0"/>
              <a:t>16.1146897543805</a:t>
            </a:r>
          </a:p>
          <a:p>
            <a:r>
              <a:rPr lang="de-DE" dirty="0" smtClean="0"/>
              <a:t>2.06844466442231e-15</a:t>
            </a:r>
          </a:p>
          <a:p>
            <a:r>
              <a:rPr lang="de-DE" dirty="0" smtClean="0"/>
              <a:t>9.01969581996253e-13</a:t>
            </a:r>
          </a:p>
          <a:p>
            <a:endParaRPr lang="en-US" dirty="0"/>
          </a:p>
        </p:txBody>
      </p:sp>
      <p:sp>
        <p:nvSpPr>
          <p:cNvPr id="3" name="TextBox 2"/>
          <p:cNvSpPr txBox="1"/>
          <p:nvPr/>
        </p:nvSpPr>
        <p:spPr>
          <a:xfrm>
            <a:off x="5466302" y="2797051"/>
            <a:ext cx="1824726" cy="369332"/>
          </a:xfrm>
          <a:prstGeom prst="rect">
            <a:avLst/>
          </a:prstGeom>
          <a:noFill/>
        </p:spPr>
        <p:txBody>
          <a:bodyPr wrap="none" rtlCol="0">
            <a:spAutoFit/>
          </a:bodyPr>
          <a:lstStyle/>
          <a:p>
            <a:r>
              <a:rPr lang="en-US" dirty="0" smtClean="0"/>
              <a:t>(expression level)</a:t>
            </a:r>
            <a:endParaRPr lang="en-US" dirty="0"/>
          </a:p>
        </p:txBody>
      </p:sp>
    </p:spTree>
    <p:extLst>
      <p:ext uri="{BB962C8B-B14F-4D97-AF65-F5344CB8AC3E}">
        <p14:creationId xmlns:p14="http://schemas.microsoft.com/office/powerpoint/2010/main" val="22837811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sp>
        <p:nvSpPr>
          <p:cNvPr id="8" name="Rectangle 7"/>
          <p:cNvSpPr/>
          <p:nvPr/>
        </p:nvSpPr>
        <p:spPr>
          <a:xfrm>
            <a:off x="5573059" y="1912470"/>
            <a:ext cx="3570940" cy="49305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10496" y="4311579"/>
            <a:ext cx="5520945" cy="22473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168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2-10-22 at 1.55.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99" y="1485305"/>
            <a:ext cx="3394327" cy="3112979"/>
          </a:xfrm>
          <a:prstGeom prst="rect">
            <a:avLst/>
          </a:prstGeom>
        </p:spPr>
      </p:pic>
      <p:pic>
        <p:nvPicPr>
          <p:cNvPr id="5" name="Picture 4" descr="Screen Shot 2012-10-22 at 1.58.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9225" y="1673976"/>
            <a:ext cx="3409615" cy="2940908"/>
          </a:xfrm>
          <a:prstGeom prst="rect">
            <a:avLst/>
          </a:prstGeom>
        </p:spPr>
      </p:pic>
      <p:sp>
        <p:nvSpPr>
          <p:cNvPr id="7" name="TextBox 6"/>
          <p:cNvSpPr txBox="1"/>
          <p:nvPr/>
        </p:nvSpPr>
        <p:spPr>
          <a:xfrm>
            <a:off x="1205104" y="948913"/>
            <a:ext cx="2917122" cy="646331"/>
          </a:xfrm>
          <a:prstGeom prst="rect">
            <a:avLst/>
          </a:prstGeom>
          <a:noFill/>
        </p:spPr>
        <p:txBody>
          <a:bodyPr wrap="none" rtlCol="0">
            <a:spAutoFit/>
          </a:bodyPr>
          <a:lstStyle/>
          <a:p>
            <a:pPr algn="ctr"/>
            <a:r>
              <a:rPr lang="en-US" dirty="0" smtClean="0"/>
              <a:t>Volcano plot</a:t>
            </a:r>
          </a:p>
          <a:p>
            <a:pPr algn="ctr"/>
            <a:r>
              <a:rPr lang="en-US" dirty="0" smtClean="0"/>
              <a:t>( fold change vs. significance)</a:t>
            </a:r>
            <a:endParaRPr lang="en-US" dirty="0"/>
          </a:p>
        </p:txBody>
      </p:sp>
      <p:sp>
        <p:nvSpPr>
          <p:cNvPr id="8" name="TextBox 7"/>
          <p:cNvSpPr txBox="1"/>
          <p:nvPr/>
        </p:nvSpPr>
        <p:spPr>
          <a:xfrm>
            <a:off x="4917004" y="967454"/>
            <a:ext cx="2814668" cy="646331"/>
          </a:xfrm>
          <a:prstGeom prst="rect">
            <a:avLst/>
          </a:prstGeom>
          <a:noFill/>
        </p:spPr>
        <p:txBody>
          <a:bodyPr wrap="none" rtlCol="0">
            <a:spAutoFit/>
          </a:bodyPr>
          <a:lstStyle/>
          <a:p>
            <a:pPr algn="ctr"/>
            <a:r>
              <a:rPr lang="en-US" dirty="0" smtClean="0"/>
              <a:t>MA plot</a:t>
            </a:r>
          </a:p>
          <a:p>
            <a:pPr algn="ctr"/>
            <a:r>
              <a:rPr lang="en-US" dirty="0" smtClean="0"/>
              <a:t>(abundance vs. fold change)</a:t>
            </a:r>
            <a:endParaRPr lang="en-US" dirty="0"/>
          </a:p>
        </p:txBody>
      </p:sp>
      <p:sp>
        <p:nvSpPr>
          <p:cNvPr id="9" name="TextBox 8"/>
          <p:cNvSpPr txBox="1"/>
          <p:nvPr/>
        </p:nvSpPr>
        <p:spPr>
          <a:xfrm>
            <a:off x="1270032" y="5024719"/>
            <a:ext cx="6182026" cy="646331"/>
          </a:xfrm>
          <a:prstGeom prst="rect">
            <a:avLst/>
          </a:prstGeom>
          <a:noFill/>
        </p:spPr>
        <p:txBody>
          <a:bodyPr wrap="none" rtlCol="0">
            <a:spAutoFit/>
          </a:bodyPr>
          <a:lstStyle/>
          <a:p>
            <a:pPr algn="ctr"/>
            <a:r>
              <a:rPr lang="en-US" dirty="0" smtClean="0"/>
              <a:t>Significantly differently expressed transcripts have FDR &lt;= 0.001</a:t>
            </a:r>
          </a:p>
          <a:p>
            <a:pPr algn="ctr"/>
            <a:r>
              <a:rPr lang="en-US" dirty="0" smtClean="0"/>
              <a:t>(shown in red)</a:t>
            </a:r>
            <a:endParaRPr lang="en-US" dirty="0"/>
          </a:p>
        </p:txBody>
      </p:sp>
      <p:sp>
        <p:nvSpPr>
          <p:cNvPr id="11" name="TextBox 10"/>
          <p:cNvSpPr txBox="1"/>
          <p:nvPr/>
        </p:nvSpPr>
        <p:spPr>
          <a:xfrm>
            <a:off x="1408244" y="333742"/>
            <a:ext cx="6743177" cy="523220"/>
          </a:xfrm>
          <a:prstGeom prst="rect">
            <a:avLst/>
          </a:prstGeom>
          <a:noFill/>
        </p:spPr>
        <p:txBody>
          <a:bodyPr wrap="none" rtlCol="0">
            <a:spAutoFit/>
          </a:bodyPr>
          <a:lstStyle/>
          <a:p>
            <a:r>
              <a:rPr lang="en-US" sz="2800" dirty="0" smtClean="0"/>
              <a:t>Plotting Pairwise Differential Expression Data</a:t>
            </a:r>
            <a:endParaRPr lang="en-US" sz="2800" dirty="0"/>
          </a:p>
        </p:txBody>
      </p:sp>
      <p:sp>
        <p:nvSpPr>
          <p:cNvPr id="12" name="TextBox 11"/>
          <p:cNvSpPr txBox="1"/>
          <p:nvPr/>
        </p:nvSpPr>
        <p:spPr>
          <a:xfrm>
            <a:off x="1865042" y="5886894"/>
            <a:ext cx="5336692" cy="646331"/>
          </a:xfrm>
          <a:prstGeom prst="rect">
            <a:avLst/>
          </a:prstGeom>
          <a:noFill/>
        </p:spPr>
        <p:txBody>
          <a:bodyPr wrap="none" rtlCol="0">
            <a:spAutoFit/>
          </a:bodyPr>
          <a:lstStyle/>
          <a:p>
            <a:r>
              <a:rPr lang="en-US" dirty="0" smtClean="0"/>
              <a:t>No replicates available, so modeled by </a:t>
            </a:r>
            <a:r>
              <a:rPr lang="en-US" dirty="0" err="1" smtClean="0"/>
              <a:t>edgeR</a:t>
            </a:r>
            <a:r>
              <a:rPr lang="en-US" dirty="0" smtClean="0"/>
              <a:t> using the </a:t>
            </a:r>
            <a:br>
              <a:rPr lang="en-US" dirty="0" smtClean="0"/>
            </a:br>
            <a:r>
              <a:rPr lang="en-US" dirty="0" smtClean="0"/>
              <a:t>Negative Binomial with dispersion manually set to 0.1</a:t>
            </a:r>
            <a:endParaRPr lang="en-US" dirty="0"/>
          </a:p>
        </p:txBody>
      </p:sp>
      <p:sp>
        <p:nvSpPr>
          <p:cNvPr id="2" name="TextBox 1"/>
          <p:cNvSpPr txBox="1"/>
          <p:nvPr/>
        </p:nvSpPr>
        <p:spPr>
          <a:xfrm>
            <a:off x="5563024" y="4414143"/>
            <a:ext cx="1824726" cy="369332"/>
          </a:xfrm>
          <a:prstGeom prst="rect">
            <a:avLst/>
          </a:prstGeom>
          <a:noFill/>
        </p:spPr>
        <p:txBody>
          <a:bodyPr wrap="none" rtlCol="0">
            <a:spAutoFit/>
          </a:bodyPr>
          <a:lstStyle/>
          <a:p>
            <a:r>
              <a:rPr lang="en-US" dirty="0" smtClean="0"/>
              <a:t>(expression level)</a:t>
            </a:r>
            <a:endParaRPr lang="en-US" dirty="0"/>
          </a:p>
        </p:txBody>
      </p:sp>
    </p:spTree>
    <p:extLst>
      <p:ext uri="{BB962C8B-B14F-4D97-AF65-F5344CB8AC3E}">
        <p14:creationId xmlns:p14="http://schemas.microsoft.com/office/powerpoint/2010/main" val="890151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Multiple Samples</a:t>
            </a:r>
            <a:endParaRPr lang="en-US" dirty="0"/>
          </a:p>
        </p:txBody>
      </p:sp>
      <p:pic>
        <p:nvPicPr>
          <p:cNvPr id="5" name="Picture 4"/>
          <p:cNvPicPr>
            <a:picLocks noChangeAspect="1"/>
          </p:cNvPicPr>
          <p:nvPr/>
        </p:nvPicPr>
        <p:blipFill>
          <a:blip r:embed="rId2"/>
          <a:stretch>
            <a:fillRect/>
          </a:stretch>
        </p:blipFill>
        <p:spPr>
          <a:xfrm>
            <a:off x="859935" y="1438731"/>
            <a:ext cx="2975081" cy="4929694"/>
          </a:xfrm>
          <a:prstGeom prst="rect">
            <a:avLst/>
          </a:prstGeom>
        </p:spPr>
      </p:pic>
      <p:sp>
        <p:nvSpPr>
          <p:cNvPr id="3" name="TextBox 2"/>
          <p:cNvSpPr txBox="1"/>
          <p:nvPr/>
        </p:nvSpPr>
        <p:spPr>
          <a:xfrm>
            <a:off x="4089400" y="2349500"/>
            <a:ext cx="4609593" cy="2862323"/>
          </a:xfrm>
          <a:prstGeom prst="rect">
            <a:avLst/>
          </a:prstGeom>
          <a:noFill/>
        </p:spPr>
        <p:txBody>
          <a:bodyPr wrap="none" rtlCol="0">
            <a:spAutoFit/>
          </a:bodyPr>
          <a:lstStyle/>
          <a:p>
            <a:r>
              <a:rPr lang="en-US" b="1" dirty="0" err="1" smtClean="0"/>
              <a:t>Heatmaps</a:t>
            </a:r>
            <a:r>
              <a:rPr lang="en-US" dirty="0" smtClean="0"/>
              <a:t> provide an effective tool</a:t>
            </a:r>
            <a:br>
              <a:rPr lang="en-US" dirty="0" smtClean="0"/>
            </a:br>
            <a:r>
              <a:rPr lang="en-US" dirty="0" smtClean="0"/>
              <a:t>for navigating differential expression across</a:t>
            </a:r>
            <a:br>
              <a:rPr lang="en-US" dirty="0" smtClean="0"/>
            </a:br>
            <a:r>
              <a:rPr lang="en-US" dirty="0" smtClean="0"/>
              <a:t>multiple samples.</a:t>
            </a:r>
          </a:p>
          <a:p>
            <a:endParaRPr lang="en-US" dirty="0"/>
          </a:p>
          <a:p>
            <a:r>
              <a:rPr lang="en-US" b="1" dirty="0" smtClean="0"/>
              <a:t>Clustering</a:t>
            </a:r>
            <a:r>
              <a:rPr lang="en-US" dirty="0" smtClean="0"/>
              <a:t> can be performed across both axes:</a:t>
            </a:r>
          </a:p>
          <a:p>
            <a:r>
              <a:rPr lang="en-US" dirty="0"/>
              <a:t>	</a:t>
            </a:r>
            <a:r>
              <a:rPr lang="en-US" dirty="0" smtClean="0"/>
              <a:t>-cluster transcripts with similar expression</a:t>
            </a:r>
            <a:br>
              <a:rPr lang="en-US" dirty="0" smtClean="0"/>
            </a:br>
            <a:r>
              <a:rPr lang="en-US" dirty="0" smtClean="0"/>
              <a:t>	patters.</a:t>
            </a:r>
          </a:p>
          <a:p>
            <a:r>
              <a:rPr lang="en-US" dirty="0" smtClean="0"/>
              <a:t>	-cluster samples according to similar</a:t>
            </a:r>
            <a:br>
              <a:rPr lang="en-US" dirty="0" smtClean="0"/>
            </a:br>
            <a:r>
              <a:rPr lang="en-US" dirty="0" smtClean="0"/>
              <a:t>	expression values among transcripts.</a:t>
            </a:r>
            <a:endParaRPr lang="en-US" dirty="0"/>
          </a:p>
          <a:p>
            <a:r>
              <a:rPr lang="en-US" dirty="0" smtClean="0"/>
              <a:t>	</a:t>
            </a:r>
          </a:p>
        </p:txBody>
      </p:sp>
    </p:spTree>
    <p:extLst>
      <p:ext uri="{BB962C8B-B14F-4D97-AF65-F5344CB8AC3E}">
        <p14:creationId xmlns:p14="http://schemas.microsoft.com/office/powerpoint/2010/main" val="224770406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738"/>
            <a:ext cx="8229600" cy="1143000"/>
          </a:xfrm>
        </p:spPr>
        <p:txBody>
          <a:bodyPr>
            <a:noAutofit/>
          </a:bodyPr>
          <a:lstStyle/>
          <a:p>
            <a:r>
              <a:rPr lang="en-US" sz="2800" dirty="0" smtClean="0"/>
              <a:t>Examining Patterns of Expression Across Samples</a:t>
            </a:r>
            <a:endParaRPr lang="en-US" sz="2800" dirty="0"/>
          </a:p>
        </p:txBody>
      </p:sp>
      <p:pic>
        <p:nvPicPr>
          <p:cNvPr id="4" name="Picture 3"/>
          <p:cNvPicPr>
            <a:picLocks noChangeAspect="1"/>
          </p:cNvPicPr>
          <p:nvPr/>
        </p:nvPicPr>
        <p:blipFill>
          <a:blip r:embed="rId2"/>
          <a:stretch>
            <a:fillRect/>
          </a:stretch>
        </p:blipFill>
        <p:spPr>
          <a:xfrm>
            <a:off x="1149516" y="2059393"/>
            <a:ext cx="6869298" cy="4371371"/>
          </a:xfrm>
          <a:prstGeom prst="rect">
            <a:avLst/>
          </a:prstGeom>
        </p:spPr>
      </p:pic>
      <p:sp>
        <p:nvSpPr>
          <p:cNvPr id="3" name="TextBox 2"/>
          <p:cNvSpPr txBox="1"/>
          <p:nvPr/>
        </p:nvSpPr>
        <p:spPr>
          <a:xfrm>
            <a:off x="1435100" y="1237734"/>
            <a:ext cx="6339371" cy="369332"/>
          </a:xfrm>
          <a:prstGeom prst="rect">
            <a:avLst/>
          </a:prstGeom>
          <a:noFill/>
        </p:spPr>
        <p:txBody>
          <a:bodyPr wrap="none" rtlCol="0">
            <a:spAutoFit/>
          </a:bodyPr>
          <a:lstStyle/>
          <a:p>
            <a:r>
              <a:rPr lang="en-US" dirty="0" smtClean="0"/>
              <a:t>Can extract clusters of transcripts and examine them separately.</a:t>
            </a:r>
            <a:endParaRPr lang="en-US" dirty="0"/>
          </a:p>
        </p:txBody>
      </p:sp>
    </p:spTree>
    <p:extLst>
      <p:ext uri="{BB962C8B-B14F-4D97-AF65-F5344CB8AC3E}">
        <p14:creationId xmlns:p14="http://schemas.microsoft.com/office/powerpoint/2010/main" val="59588987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Tutorial</a:t>
            </a:r>
            <a:endParaRPr lang="en-US" dirty="0"/>
          </a:p>
        </p:txBody>
      </p:sp>
      <p:sp>
        <p:nvSpPr>
          <p:cNvPr id="3" name="Content Placeholder 2"/>
          <p:cNvSpPr>
            <a:spLocks noGrp="1"/>
          </p:cNvSpPr>
          <p:nvPr>
            <p:ph idx="1"/>
          </p:nvPr>
        </p:nvSpPr>
        <p:spPr>
          <a:xfrm>
            <a:off x="634720" y="1286145"/>
            <a:ext cx="8229600" cy="4525963"/>
          </a:xfrm>
        </p:spPr>
        <p:txBody>
          <a:bodyPr>
            <a:normAutofit/>
          </a:bodyPr>
          <a:lstStyle/>
          <a:p>
            <a:r>
              <a:rPr lang="en-US" dirty="0" smtClean="0"/>
              <a:t>Trinity</a:t>
            </a:r>
          </a:p>
          <a:p>
            <a:pPr lvl="1"/>
            <a:r>
              <a:rPr lang="en-US" dirty="0" smtClean="0"/>
              <a:t>De novo assembly using Trinity</a:t>
            </a:r>
          </a:p>
          <a:p>
            <a:pPr lvl="1"/>
            <a:r>
              <a:rPr lang="en-US" dirty="0" smtClean="0"/>
              <a:t>Bowtie and RSEM for abundance estimation</a:t>
            </a:r>
          </a:p>
          <a:p>
            <a:pPr lvl="1"/>
            <a:r>
              <a:rPr lang="en-US" dirty="0" err="1" smtClean="0"/>
              <a:t>edgeR</a:t>
            </a:r>
            <a:r>
              <a:rPr lang="en-US" dirty="0" smtClean="0"/>
              <a:t> for differential expression analysis</a:t>
            </a:r>
            <a:endParaRPr lang="en-US" dirty="0"/>
          </a:p>
        </p:txBody>
      </p:sp>
    </p:spTree>
    <p:extLst>
      <p:ext uri="{BB962C8B-B14F-4D97-AF65-F5344CB8AC3E}">
        <p14:creationId xmlns:p14="http://schemas.microsoft.com/office/powerpoint/2010/main" val="14306228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sp>
        <p:nvSpPr>
          <p:cNvPr id="8" name="Rectangle 7"/>
          <p:cNvSpPr/>
          <p:nvPr/>
        </p:nvSpPr>
        <p:spPr>
          <a:xfrm>
            <a:off x="5573059" y="1912470"/>
            <a:ext cx="3570940" cy="49305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5132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573059" y="3643117"/>
            <a:ext cx="3570940" cy="3199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1474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bt0510-421-F1.gif"/>
          <p:cNvPicPr>
            <a:picLocks noChangeAspect="1"/>
          </p:cNvPicPr>
          <p:nvPr/>
        </p:nvPicPr>
        <p:blipFill>
          <a:blip r:embed="rId3"/>
          <a:stretch>
            <a:fillRect/>
          </a:stretch>
        </p:blipFill>
        <p:spPr>
          <a:xfrm>
            <a:off x="646920" y="508000"/>
            <a:ext cx="7884492" cy="6017551"/>
          </a:xfrm>
          <a:prstGeom prst="rect">
            <a:avLst/>
          </a:prstGeom>
        </p:spPr>
      </p:pic>
      <p:sp>
        <p:nvSpPr>
          <p:cNvPr id="6" name="TextBox 5"/>
          <p:cNvSpPr txBox="1"/>
          <p:nvPr/>
        </p:nvSpPr>
        <p:spPr>
          <a:xfrm>
            <a:off x="1169314" y="14214"/>
            <a:ext cx="7391980" cy="538609"/>
          </a:xfrm>
          <a:prstGeom prst="rect">
            <a:avLst/>
          </a:prstGeom>
          <a:noFill/>
        </p:spPr>
        <p:txBody>
          <a:bodyPr wrap="none" rtlCol="0">
            <a:spAutoFit/>
          </a:bodyPr>
          <a:lstStyle/>
          <a:p>
            <a:r>
              <a:rPr lang="en-US" sz="2800" b="1" dirty="0" smtClean="0"/>
              <a:t>Transcript Reconstruction from RNA-</a:t>
            </a:r>
            <a:r>
              <a:rPr lang="en-US" sz="2800" b="1" dirty="0" err="1" smtClean="0"/>
              <a:t>Seq</a:t>
            </a:r>
            <a:r>
              <a:rPr lang="en-US" sz="2800" b="1" dirty="0" smtClean="0"/>
              <a:t> Reads</a:t>
            </a:r>
            <a:endParaRPr lang="en-US" sz="2800" b="1" dirty="0"/>
          </a:p>
        </p:txBody>
      </p:sp>
      <p:sp>
        <p:nvSpPr>
          <p:cNvPr id="9" name="Rectangle 8"/>
          <p:cNvSpPr/>
          <p:nvPr/>
        </p:nvSpPr>
        <p:spPr>
          <a:xfrm>
            <a:off x="3413851" y="5407204"/>
            <a:ext cx="1310919" cy="7783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7644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1043</TotalTime>
  <Words>4435</Words>
  <Application>Microsoft Macintosh PowerPoint</Application>
  <PresentationFormat>On-screen Show (4:3)</PresentationFormat>
  <Paragraphs>721</Paragraphs>
  <Slides>63</Slides>
  <Notes>48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Leveraging Trinity for de novo transcriptome assembly and analysis</vt:lpstr>
      <vt:lpstr>Next-gen Sequencing Transforming Modern Science</vt:lpstr>
      <vt:lpstr>RNA-Seq as a Driving Technology</vt:lpstr>
      <vt:lpstr>RNA-Sequencing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Read Assembly Using de Bruijn Graphs</vt:lpstr>
      <vt:lpstr>Short Read Assembly Using de Bruijn Graphs</vt:lpstr>
      <vt:lpstr>Short Read Assembly Using de Bruijn Graphs</vt:lpstr>
      <vt:lpstr>Short Read Assembly Using de Bruijn Graphs</vt:lpstr>
      <vt:lpstr>Contrasting Genome and Transcriptome Assembly</vt:lpstr>
      <vt:lpstr>Trinity Aggregates Isolated Transcript Graphs</vt:lpstr>
      <vt:lpstr>PowerPoint Presentation</vt:lpstr>
      <vt:lpstr>Inchworm Algorithm</vt:lpstr>
      <vt:lpstr>Inchworm Algorithm</vt:lpstr>
      <vt:lpstr>Inchworm Algorithm</vt:lpstr>
      <vt:lpstr>Inchworm Algorithm</vt:lpstr>
      <vt:lpstr>Inchworm Algorithm</vt:lpstr>
      <vt:lpstr>PowerPoint Presentation</vt:lpstr>
      <vt:lpstr>PowerPoint Presentation</vt:lpstr>
      <vt:lpstr>PowerPoint Presentation</vt:lpstr>
      <vt:lpstr>PowerPoint Presentation</vt:lpstr>
      <vt:lpstr>PowerPoint Presentation</vt:lpstr>
      <vt:lpstr>PowerPoint Presentation</vt:lpstr>
      <vt:lpstr>Inchworm Contigs from Alt-Spliced Transcripts</vt:lpstr>
      <vt:lpstr>Inchworm Contigs from Alt-Spliced Transcripts</vt:lpstr>
      <vt:lpstr>Inchworm Contigs from Alt-Spliced Transcripts</vt:lpstr>
      <vt:lpstr>Inchworm Contigs from Alt-Spliced Transcripts</vt:lpstr>
      <vt:lpstr>PowerPoint Presentation</vt:lpstr>
      <vt:lpstr>PowerPoint Presentation</vt:lpstr>
      <vt:lpstr>Reconstruction of Alternatively Spliced Transcripts</vt:lpstr>
      <vt:lpstr>Reconstruction of Alternatively Spliced Transcripts</vt:lpstr>
      <vt:lpstr>Reconstruction of Alternatively Spliced Transcripts</vt:lpstr>
      <vt:lpstr>Reconstruction of Alternatively Spliced Transcripts</vt:lpstr>
      <vt:lpstr>Teasing Apart Transcripts of Paralogous Genes</vt:lpstr>
      <vt:lpstr>Teasing Apart Transcripts of Paralogous Genes</vt:lpstr>
      <vt:lpstr>Strand-specific RNA-Seq is Preferred</vt:lpstr>
      <vt:lpstr>PowerPoint Presentation</vt:lpstr>
      <vt:lpstr>Antisense-dominated Transcription</vt:lpstr>
      <vt:lpstr>* Use the Jaccard Clip Option *</vt:lpstr>
      <vt:lpstr>Post-publication of Trinity</vt:lpstr>
      <vt:lpstr>Trinity as a foundation for transcriptomics in diverse organisms</vt:lpstr>
      <vt:lpstr>Abundance Estimation Using Expectation Maximization</vt:lpstr>
      <vt:lpstr>Normalized Expression Values</vt:lpstr>
      <vt:lpstr>RSEM Abundance Estimates</vt:lpstr>
      <vt:lpstr>Technical Replicates</vt:lpstr>
      <vt:lpstr>Technical Replicates</vt:lpstr>
      <vt:lpstr>Identifying Differentially Expressed Transcripts</vt:lpstr>
      <vt:lpstr>Kidney vs. Liver</vt:lpstr>
      <vt:lpstr>Increased Power for Identifying Differentially Expressed Transcripts With Deeper Sequencing</vt:lpstr>
      <vt:lpstr>Normalization Required Otherwise, housekeeping genes look diff expressed  due to sample composition differences</vt:lpstr>
      <vt:lpstr>Differential Expression Pipeline</vt:lpstr>
      <vt:lpstr>Statistical Analysis Software for Identifying Differentially Expressed Transcripts</vt:lpstr>
      <vt:lpstr>Examples of Results (example edgeR)</vt:lpstr>
      <vt:lpstr>PowerPoint Presentation</vt:lpstr>
      <vt:lpstr>Comparing Multiple Samples</vt:lpstr>
      <vt:lpstr>Examining Patterns of Expression Across Samples</vt:lpstr>
      <vt:lpstr>Hands-on Tutorial</vt:lpstr>
    </vt:vector>
  </TitlesOfParts>
  <Company>Broad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Trinity for de novo transcriptome assembly and analysis</dc:title>
  <dc:creator>Brian Haas</dc:creator>
  <cp:lastModifiedBy>Brian Haas</cp:lastModifiedBy>
  <cp:revision>32</cp:revision>
  <dcterms:created xsi:type="dcterms:W3CDTF">2012-10-23T11:48:00Z</dcterms:created>
  <dcterms:modified xsi:type="dcterms:W3CDTF">2012-10-25T12:19:47Z</dcterms:modified>
</cp:coreProperties>
</file>