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1" r:id="rId3"/>
    <p:sldId id="305" r:id="rId4"/>
    <p:sldId id="306" r:id="rId5"/>
    <p:sldId id="293" r:id="rId6"/>
    <p:sldId id="307" r:id="rId7"/>
    <p:sldId id="309" r:id="rId8"/>
    <p:sldId id="311" r:id="rId9"/>
    <p:sldId id="312" r:id="rId10"/>
    <p:sldId id="315" r:id="rId11"/>
    <p:sldId id="314" r:id="rId12"/>
    <p:sldId id="310" r:id="rId13"/>
    <p:sldId id="316" r:id="rId14"/>
    <p:sldId id="318" r:id="rId15"/>
    <p:sldId id="317" r:id="rId16"/>
    <p:sldId id="328" r:id="rId17"/>
    <p:sldId id="329" r:id="rId18"/>
    <p:sldId id="323" r:id="rId19"/>
    <p:sldId id="326" r:id="rId20"/>
    <p:sldId id="330" r:id="rId21"/>
    <p:sldId id="319" r:id="rId22"/>
    <p:sldId id="325" r:id="rId23"/>
    <p:sldId id="327" r:id="rId24"/>
    <p:sldId id="308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8C7"/>
    <a:srgbClr val="D0D1D2"/>
    <a:srgbClr val="1573B9"/>
    <a:srgbClr val="BDD3AE"/>
    <a:srgbClr val="EFD8A2"/>
    <a:srgbClr val="E7C0A5"/>
    <a:srgbClr val="0365C0"/>
    <a:srgbClr val="0070C0"/>
    <a:srgbClr val="1E71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9" autoAdjust="0"/>
  </p:normalViewPr>
  <p:slideViewPr>
    <p:cSldViewPr snapToGrid="0">
      <p:cViewPr varScale="1">
        <p:scale>
          <a:sx n="116" d="100"/>
          <a:sy n="116" d="100"/>
        </p:scale>
        <p:origin x="12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733F0-BCE9-4C1D-8123-C8B375A346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778B-7371-4831-8334-1B0FCE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Mutation tells how to apply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6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5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DEC-C860-43F6-BB94-18B32EFFD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C3D0-9278-4390-8701-332D0C5A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4926-7106-4DCC-B92D-D9CEACA1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583F-4FBD-4AAA-B099-83881DE7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DACC-A8DD-44DE-9DB5-BF1F212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31AD-7488-4964-9C62-068F622E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A3BC-837A-4E76-B4CB-EBB96414D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37C7-A894-40F1-829D-D7F2539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9F14-31FD-49C4-AC6B-6B7D4B24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380A-67D8-40CA-B225-3293915D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4A4E5-0DE7-464D-B4A3-96CFE687E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8E748-4905-467B-8C76-4F063825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2E80-EE9A-4AC6-93AE-8E277701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7844-1775-49D9-BA90-AB336315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1570-7190-4890-96CC-39BC13B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A597-8485-4855-A15A-0452ADDC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7D1D-4EEA-4AB8-A5AD-26590575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170E-CEF5-47EA-902C-6C8F8F9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4C29-7E4D-4E27-AAD3-25A776E0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C0F6-E2AD-4913-8ACE-59A5DEF8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83F5-743F-445B-869E-65BB49D7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15A9-98FD-475D-888E-0B66F377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14C6-8F3D-4757-98FB-C57C3A2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A90A-1348-444F-9536-4064E7CE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27F5-FA52-4628-ABBC-4B7F0994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E838-BE46-4F2A-B9A2-3B3EE452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0CB-37EB-4C60-AACE-CA801BB8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255F0-D9C0-431F-9CE5-B8AA90D1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D957-0005-409B-86E4-DFEFF0A6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8EF3E-2CB4-4D1B-946C-8F6E44E4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C7A-28F8-439F-AD52-1D219F84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662-C506-4A9E-B0DD-E659D221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8B11-0482-461B-A13A-3D16C14F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C89A-19FD-4838-AEDF-817A17A5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47A00-B010-4F64-882D-1B52D40A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2590D-4E6A-4695-AC73-428AED70A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C3234-CAF6-4F77-8C92-6A1E0A28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089D1-380A-4545-ABFE-C3926B9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48B3-CF28-4E7A-B66F-87209C21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3BB-2C64-4B14-AB6A-B2BB233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E1A95-737D-427D-AD58-EDD13204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0BB6D-FBD2-497D-A76D-0693C785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F26A-97EB-4167-9A5D-01886B2E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F5BE6-CA50-4860-9A17-32D51D2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C5030-0A63-44DC-81A1-2450BD85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21E4A-E055-434A-A0FA-5D7ECFE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A631-4F4C-4CE3-B57B-EFE62755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A944-A922-430A-B77A-A39E1850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8F9D-F8A4-4033-83E6-58CE69A9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4B738-3B1B-42DC-B3FA-D3690E7A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958F-F0F6-4C21-9AF9-B4AAA7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F647-F537-443C-AAB8-ABE6B706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1736-9E9C-442A-8D43-9BA8E882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20F5F-87C6-4389-A74A-866DB6D8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D697-1D07-4C88-A16D-19CB14C46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555C-07A3-4207-97EA-5379C856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B788-B147-473B-BB46-099449D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9871-62B7-455C-97B3-710F366F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E33A-4763-4346-8F22-8D157CA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63E2-F7F4-47EC-A742-11610CC1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0A60-53A5-44F3-9EB2-F17452561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423B-8F55-49FD-A178-0C87A8A1FEE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2A75-E5AB-48E3-B4C5-E4BE8B13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3D9A-00DB-4D3F-8442-999BA1B67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1795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Be able to mutate and summarize </a:t>
            </a:r>
            <a:r>
              <a:rPr lang="en-US" sz="3000"/>
              <a:t>within groups.</a:t>
            </a:r>
            <a:endParaRPr lang="en-US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Transformation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cont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56288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368546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55753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368546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-89522" y="808978"/>
            <a:ext cx="10295038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3EB2AF-06FE-4C63-99D3-9BF99E0DFF39}"/>
              </a:ext>
            </a:extLst>
          </p:cNvPr>
          <p:cNvSpPr txBox="1">
            <a:spLocks/>
          </p:cNvSpPr>
          <p:nvPr/>
        </p:nvSpPr>
        <p:spPr>
          <a:xfrm>
            <a:off x="1782383" y="27839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 used with summarization!!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2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56288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4318226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55753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069" y="4312881"/>
            <a:ext cx="675615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1726534" y="808978"/>
            <a:ext cx="8478982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F03C6-CF0E-4196-8FDB-315E42BA114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3C536-5A37-451F-9136-0F3A61D51185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7602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87602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92226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87067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922269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58010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58010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621403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621402"/>
            <a:ext cx="615829" cy="397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1619904" y="797508"/>
            <a:ext cx="8726243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6284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87602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92226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87067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922269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58010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58010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621403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621402"/>
            <a:ext cx="615829" cy="397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657937" y="797508"/>
            <a:ext cx="2688210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E42372-4282-470C-A211-1B3DEC4A7CCF}"/>
              </a:ext>
            </a:extLst>
          </p:cNvPr>
          <p:cNvSpPr/>
          <p:nvPr/>
        </p:nvSpPr>
        <p:spPr>
          <a:xfrm>
            <a:off x="3794760" y="99060"/>
            <a:ext cx="1295400" cy="60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D758E-8049-4AE0-82B2-823D6C5D4DEF}"/>
              </a:ext>
            </a:extLst>
          </p:cNvPr>
          <p:cNvSpPr txBox="1"/>
          <p:nvPr/>
        </p:nvSpPr>
        <p:spPr>
          <a:xfrm>
            <a:off x="3720407" y="31379"/>
            <a:ext cx="184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573B9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702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87602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92226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87067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922269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58010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58010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621403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621402"/>
            <a:ext cx="615829" cy="397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9041689" y="797508"/>
            <a:ext cx="1304457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6F6AF-61DE-4140-98BC-46DC65B9D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1285743"/>
            <a:ext cx="2275010" cy="8695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E30F6D-122E-43C2-A48E-3198D8C93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3344054"/>
            <a:ext cx="2275010" cy="8695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BE3479-46FD-4205-B9E9-BA63765C4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5385348"/>
            <a:ext cx="2275010" cy="8695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053A86-7B8F-438F-8269-9203DD6F1C9F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A0CC5-F170-42D6-B02C-309DD3BF54F1}"/>
              </a:ext>
            </a:extLst>
          </p:cNvPr>
          <p:cNvSpPr txBox="1"/>
          <p:nvPr/>
        </p:nvSpPr>
        <p:spPr>
          <a:xfrm>
            <a:off x="2690469" y="3394130"/>
            <a:ext cx="2121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68279-A77C-4674-96CB-46CE1D0EF47C}"/>
              </a:ext>
            </a:extLst>
          </p:cNvPr>
          <p:cNvSpPr txBox="1"/>
          <p:nvPr/>
        </p:nvSpPr>
        <p:spPr>
          <a:xfrm>
            <a:off x="2690469" y="5435424"/>
            <a:ext cx="2121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F403C-CCDF-44C3-8A34-2AB74A68B605}"/>
              </a:ext>
            </a:extLst>
          </p:cNvPr>
          <p:cNvSpPr/>
          <p:nvPr/>
        </p:nvSpPr>
        <p:spPr>
          <a:xfrm>
            <a:off x="7657937" y="797508"/>
            <a:ext cx="2688210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Split-Apply-</a:t>
            </a:r>
            <a:r>
              <a:rPr lang="en-US" dirty="0"/>
              <a:t>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87602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92226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87067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922269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58010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58010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621403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621402"/>
            <a:ext cx="615829" cy="397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531378" y="769677"/>
            <a:ext cx="1304457" cy="606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32600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081223" y="565928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D994C1-4E4E-4379-915F-20374935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52203" y="3088694"/>
            <a:ext cx="615829" cy="3974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9D4055-BD1A-4D5F-A61F-F9C73DB10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62" y="3088694"/>
            <a:ext cx="615829" cy="3974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12C4D6-2330-4256-A36F-72133D29A8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52203" y="3433774"/>
            <a:ext cx="615829" cy="3974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7CC88D-2D8D-4455-9B88-A257A642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61" y="3433773"/>
            <a:ext cx="615829" cy="3974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6C396C-4472-48F2-8889-D2557FC6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52203" y="3778853"/>
            <a:ext cx="615829" cy="3974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622FB7-181A-4C8A-B7C4-3415FE9F0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61" y="3778852"/>
            <a:ext cx="615829" cy="3974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3EE653-2ED4-4FFD-A9B1-2699D3159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1285743"/>
            <a:ext cx="2275010" cy="8695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F4C645-1F5F-4343-81E0-C55E6FDAA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3344054"/>
            <a:ext cx="2275010" cy="8695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F669EA-2907-48FC-B7A6-F13BDE677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065" y="5385348"/>
            <a:ext cx="2275010" cy="869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9F34EF-D583-42EA-8397-A757B61F0702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31CFC-DF10-42E7-97DE-02E2977457F4}"/>
              </a:ext>
            </a:extLst>
          </p:cNvPr>
          <p:cNvSpPr txBox="1"/>
          <p:nvPr/>
        </p:nvSpPr>
        <p:spPr>
          <a:xfrm>
            <a:off x="2690469" y="3394130"/>
            <a:ext cx="2121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3DD083-5D6E-47F0-96F9-2BCC1A4C1E01}"/>
              </a:ext>
            </a:extLst>
          </p:cNvPr>
          <p:cNvSpPr txBox="1"/>
          <p:nvPr/>
        </p:nvSpPr>
        <p:spPr>
          <a:xfrm>
            <a:off x="2690469" y="5435424"/>
            <a:ext cx="2121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</p:spTree>
    <p:extLst>
      <p:ext uri="{BB962C8B-B14F-4D97-AF65-F5344CB8AC3E}">
        <p14:creationId xmlns:p14="http://schemas.microsoft.com/office/powerpoint/2010/main" val="414744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56288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368546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55753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368546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-89522" y="808978"/>
            <a:ext cx="10295038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3EB2AF-06FE-4C63-99D3-9BF99E0DFF39}"/>
              </a:ext>
            </a:extLst>
          </p:cNvPr>
          <p:cNvSpPr txBox="1">
            <a:spLocks/>
          </p:cNvSpPr>
          <p:nvPr/>
        </p:nvSpPr>
        <p:spPr>
          <a:xfrm>
            <a:off x="1782383" y="2428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 used with summarization!!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FCE73D-9046-43E1-909E-C06CCC6AD88B}"/>
              </a:ext>
            </a:extLst>
          </p:cNvPr>
          <p:cNvSpPr txBox="1">
            <a:spLocks/>
          </p:cNvSpPr>
          <p:nvPr/>
        </p:nvSpPr>
        <p:spPr>
          <a:xfrm>
            <a:off x="1782383" y="31271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7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2562882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829775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6" y="4368546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808978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01" y="2557537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3804" y="4368546"/>
            <a:ext cx="654236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-89522" y="808978"/>
            <a:ext cx="10295038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3EB2AF-06FE-4C63-99D3-9BF99E0DFF39}"/>
              </a:ext>
            </a:extLst>
          </p:cNvPr>
          <p:cNvSpPr txBox="1">
            <a:spLocks/>
          </p:cNvSpPr>
          <p:nvPr/>
        </p:nvSpPr>
        <p:spPr>
          <a:xfrm>
            <a:off x="1782383" y="2428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 used with summarization!!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FCE73D-9046-43E1-909E-C06CCC6AD88B}"/>
              </a:ext>
            </a:extLst>
          </p:cNvPr>
          <p:cNvSpPr txBox="1">
            <a:spLocks/>
          </p:cNvSpPr>
          <p:nvPr/>
        </p:nvSpPr>
        <p:spPr>
          <a:xfrm>
            <a:off x="1782383" y="31271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BUT……………………………………………!!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9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6" y="2620595"/>
            <a:ext cx="7278714" cy="1805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6" y="887488"/>
            <a:ext cx="7278714" cy="18056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22" y="4375939"/>
            <a:ext cx="7278714" cy="180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671" y="866691"/>
            <a:ext cx="654236" cy="1858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671" y="2615250"/>
            <a:ext cx="654236" cy="1858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839" y="4370594"/>
            <a:ext cx="675615" cy="185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1" y="1533861"/>
            <a:ext cx="615829" cy="39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1533861"/>
            <a:ext cx="615829" cy="39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3266969"/>
            <a:ext cx="615829" cy="397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3266968"/>
            <a:ext cx="615829" cy="397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1792" y="5067680"/>
            <a:ext cx="615829" cy="39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850" y="5067679"/>
            <a:ext cx="615829" cy="397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B9572-9027-4203-B4DF-F3AF84DC9D29}"/>
              </a:ext>
            </a:extLst>
          </p:cNvPr>
          <p:cNvSpPr/>
          <p:nvPr/>
        </p:nvSpPr>
        <p:spPr>
          <a:xfrm>
            <a:off x="1726534" y="808978"/>
            <a:ext cx="8478982" cy="588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F03C6-CF0E-4196-8FDB-315E42BA1142}"/>
              </a:ext>
            </a:extLst>
          </p:cNvPr>
          <p:cNvSpPr txBox="1"/>
          <p:nvPr/>
        </p:nvSpPr>
        <p:spPr>
          <a:xfrm>
            <a:off x="456370" y="623641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3C536-5A37-451F-9136-0F3A61D51185}"/>
              </a:ext>
            </a:extLst>
          </p:cNvPr>
          <p:cNvSpPr txBox="1"/>
          <p:nvPr/>
        </p:nvSpPr>
        <p:spPr>
          <a:xfrm>
            <a:off x="1104993" y="623641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0774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Split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-Apply-Combine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5" y="143458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143458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3480834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3480833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5522128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5522127"/>
            <a:ext cx="615829" cy="3430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1962462" y="1085757"/>
            <a:ext cx="3656169" cy="125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mutation</a:t>
            </a:r>
          </a:p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190256-8803-40FA-B331-2BC8F31758ED}"/>
              </a:ext>
            </a:extLst>
          </p:cNvPr>
          <p:cNvSpPr txBox="1"/>
          <p:nvPr/>
        </p:nvSpPr>
        <p:spPr>
          <a:xfrm>
            <a:off x="1959537" y="3108428"/>
            <a:ext cx="3656169" cy="125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mutation</a:t>
            </a:r>
          </a:p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1594380" y="656404"/>
            <a:ext cx="8751767" cy="620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C5B0B-FBE0-4238-BAC5-9DAC690912BC}"/>
              </a:ext>
            </a:extLst>
          </p:cNvPr>
          <p:cNvSpPr txBox="1"/>
          <p:nvPr/>
        </p:nvSpPr>
        <p:spPr>
          <a:xfrm>
            <a:off x="1959537" y="5196339"/>
            <a:ext cx="3656169" cy="125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mutation</a:t>
            </a:r>
          </a:p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9241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1573B9"/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52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5" y="143458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143458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3480834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3480833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5522128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5522127"/>
            <a:ext cx="615829" cy="343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657937" y="1417178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1959537" y="1382263"/>
            <a:ext cx="3656169" cy="67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68E548-01C7-461D-B41B-BFADBE1E1D15}"/>
              </a:ext>
            </a:extLst>
          </p:cNvPr>
          <p:cNvSpPr txBox="1"/>
          <p:nvPr/>
        </p:nvSpPr>
        <p:spPr>
          <a:xfrm>
            <a:off x="1960055" y="3480833"/>
            <a:ext cx="3656169" cy="67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709167-7793-4492-8A45-BBA932447614}"/>
              </a:ext>
            </a:extLst>
          </p:cNvPr>
          <p:cNvSpPr txBox="1"/>
          <p:nvPr/>
        </p:nvSpPr>
        <p:spPr>
          <a:xfrm>
            <a:off x="1959536" y="5536163"/>
            <a:ext cx="3656169" cy="67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>
                <a:solidFill>
                  <a:schemeClr val="bg1"/>
                </a:solidFill>
              </a:rPr>
              <a:t>mutate</a:t>
            </a:r>
          </a:p>
        </p:txBody>
      </p:sp>
    </p:spTree>
    <p:extLst>
      <p:ext uri="{BB962C8B-B14F-4D97-AF65-F5344CB8AC3E}">
        <p14:creationId xmlns:p14="http://schemas.microsoft.com/office/powerpoint/2010/main" val="254703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5" y="143458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143458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3480834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3480833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5522128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5522127"/>
            <a:ext cx="615829" cy="343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657937" y="1417178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A69DB4-569B-4519-BFB8-8A0B34589DAF}"/>
              </a:ext>
            </a:extLst>
          </p:cNvPr>
          <p:cNvSpPr txBox="1"/>
          <p:nvPr/>
        </p:nvSpPr>
        <p:spPr>
          <a:xfrm>
            <a:off x="2596350" y="3340588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1913-6CAF-430F-8694-8331260950F3}"/>
              </a:ext>
            </a:extLst>
          </p:cNvPr>
          <p:cNvSpPr txBox="1"/>
          <p:nvPr/>
        </p:nvSpPr>
        <p:spPr>
          <a:xfrm>
            <a:off x="2477568" y="5414554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</p:spTree>
    <p:extLst>
      <p:ext uri="{BB962C8B-B14F-4D97-AF65-F5344CB8AC3E}">
        <p14:creationId xmlns:p14="http://schemas.microsoft.com/office/powerpoint/2010/main" val="85148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</a:t>
            </a:r>
            <a:r>
              <a:rPr lang="en-US" dirty="0"/>
              <a:t>Apply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5" y="143458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143458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3480834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3480833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46506" y="5522128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64" y="5522127"/>
            <a:ext cx="615829" cy="343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550213" y="1417178"/>
            <a:ext cx="2795934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A69DB4-569B-4519-BFB8-8A0B34589DAF}"/>
              </a:ext>
            </a:extLst>
          </p:cNvPr>
          <p:cNvSpPr txBox="1"/>
          <p:nvPr/>
        </p:nvSpPr>
        <p:spPr>
          <a:xfrm>
            <a:off x="2596350" y="3340588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1913-6CAF-430F-8694-8331260950F3}"/>
              </a:ext>
            </a:extLst>
          </p:cNvPr>
          <p:cNvSpPr txBox="1"/>
          <p:nvPr/>
        </p:nvSpPr>
        <p:spPr>
          <a:xfrm>
            <a:off x="2477568" y="5414554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EBBD833-E1E8-4DB0-A108-1EC7D8CC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5488" y="894643"/>
            <a:ext cx="654236" cy="16038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BEB0B2-7355-4FA3-B2BD-91226DA82F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5488" y="2956342"/>
            <a:ext cx="654236" cy="16038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0FA897-4302-4494-BEE6-403D7A0279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98391" y="5007934"/>
            <a:ext cx="654236" cy="16038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D510E3D-B029-49D2-A96D-BD6B101BEF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875231" y="894643"/>
            <a:ext cx="654236" cy="16038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DEFD798-BC32-4EC1-A96A-38411AEC2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875231" y="2956342"/>
            <a:ext cx="654236" cy="16038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E2E2C3-555E-4347-90E1-50328F6F95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858134" y="5007934"/>
            <a:ext cx="654236" cy="16038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262FF6-F82C-4BD7-B4AA-EC7A554751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417877" y="894643"/>
            <a:ext cx="654236" cy="16038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734226-957E-411C-B8F9-E6C3C1FC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417877" y="2956342"/>
            <a:ext cx="654236" cy="16038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991917-C497-4750-B444-433B88C9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400780" y="5007934"/>
            <a:ext cx="654236" cy="16038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819DCB-9C80-416B-9904-5440681366E3}"/>
              </a:ext>
            </a:extLst>
          </p:cNvPr>
          <p:cNvSpPr txBox="1"/>
          <p:nvPr/>
        </p:nvSpPr>
        <p:spPr>
          <a:xfrm>
            <a:off x="7454051" y="60242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B0D9CF-500E-460D-B3DB-149007F5449A}"/>
              </a:ext>
            </a:extLst>
          </p:cNvPr>
          <p:cNvSpPr txBox="1"/>
          <p:nvPr/>
        </p:nvSpPr>
        <p:spPr>
          <a:xfrm>
            <a:off x="8058880" y="600926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7F51B3-B48B-4389-8ACB-B896A7470F34}"/>
              </a:ext>
            </a:extLst>
          </p:cNvPr>
          <p:cNvSpPr txBox="1"/>
          <p:nvPr/>
        </p:nvSpPr>
        <p:spPr>
          <a:xfrm>
            <a:off x="8379381" y="568509"/>
            <a:ext cx="10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mean(Y)</a:t>
            </a:r>
          </a:p>
        </p:txBody>
      </p:sp>
    </p:spTree>
    <p:extLst>
      <p:ext uri="{BB962C8B-B14F-4D97-AF65-F5344CB8AC3E}">
        <p14:creationId xmlns:p14="http://schemas.microsoft.com/office/powerpoint/2010/main" val="170644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483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Split-Apply-</a:t>
            </a:r>
            <a:r>
              <a:rPr lang="en-US" dirty="0"/>
              <a:t>Combine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BFACE-E331-4301-88EE-7E210B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3002768"/>
            <a:ext cx="7278714" cy="15582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562B6B5-14F5-4CF5-AEF4-3092DE84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923451"/>
            <a:ext cx="7278714" cy="155824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4D2684-41CD-4293-81A9-26FCD9A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0" y="5042804"/>
            <a:ext cx="7278714" cy="15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D5FD0-C042-4DB7-99EA-5AB91717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909894"/>
            <a:ext cx="654236" cy="1603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D7FC9-E34E-4697-8379-C1BE6F5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15" y="2971593"/>
            <a:ext cx="654236" cy="1603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8F0A-1F9F-4026-864E-04ED1E4ABD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18" y="5023185"/>
            <a:ext cx="654236" cy="1603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EF4BF-4594-4AB8-80E4-F782A5E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22646" y="1886806"/>
            <a:ext cx="615829" cy="3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0BD5D-8E5A-4A17-90AE-2696FBC5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705" y="1886806"/>
            <a:ext cx="615829" cy="343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0F9B9-BD6B-42A7-BDB4-450E7AB6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22647" y="3398456"/>
            <a:ext cx="615829" cy="343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1EFD2-93EC-4588-8CBA-4764760D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705" y="3398455"/>
            <a:ext cx="615829" cy="343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089853-4B9F-4C6D-94A7-55A59BFB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9744" y="4913342"/>
            <a:ext cx="615829" cy="34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79E2DB-42B0-43C5-8813-06B8B527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802" y="4913341"/>
            <a:ext cx="615829" cy="343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C1DD23-7D28-444E-868C-2D64E1A0D751}"/>
              </a:ext>
            </a:extLst>
          </p:cNvPr>
          <p:cNvSpPr/>
          <p:nvPr/>
        </p:nvSpPr>
        <p:spPr>
          <a:xfrm>
            <a:off x="7550212" y="453714"/>
            <a:ext cx="4353269" cy="6404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3198B-2921-475E-B85C-D3C3F9A91E82}"/>
              </a:ext>
            </a:extLst>
          </p:cNvPr>
          <p:cNvSpPr txBox="1"/>
          <p:nvPr/>
        </p:nvSpPr>
        <p:spPr>
          <a:xfrm>
            <a:off x="470427" y="60145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40818-F0D7-477C-AE77-4AD7790ECD6D}"/>
              </a:ext>
            </a:extLst>
          </p:cNvPr>
          <p:cNvSpPr txBox="1"/>
          <p:nvPr/>
        </p:nvSpPr>
        <p:spPr>
          <a:xfrm>
            <a:off x="1120152" y="598514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3B9D1-B48A-4F5A-BFEA-FF12993F5417}"/>
              </a:ext>
            </a:extLst>
          </p:cNvPr>
          <p:cNvSpPr/>
          <p:nvPr/>
        </p:nvSpPr>
        <p:spPr>
          <a:xfrm>
            <a:off x="1681903" y="1427278"/>
            <a:ext cx="5838986" cy="523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7BF3D6-EC22-4A54-996F-01A0CF1FDAFE}"/>
              </a:ext>
            </a:extLst>
          </p:cNvPr>
          <p:cNvSpPr/>
          <p:nvPr/>
        </p:nvSpPr>
        <p:spPr>
          <a:xfrm>
            <a:off x="1580958" y="656404"/>
            <a:ext cx="2688210" cy="5440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B29-6281-4448-A64F-3C7DC938842B}"/>
              </a:ext>
            </a:extLst>
          </p:cNvPr>
          <p:cNvGrpSpPr/>
          <p:nvPr/>
        </p:nvGrpSpPr>
        <p:grpSpPr>
          <a:xfrm>
            <a:off x="1548300" y="612929"/>
            <a:ext cx="5462722" cy="2122355"/>
            <a:chOff x="1733550" y="990517"/>
            <a:chExt cx="5462722" cy="714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C1E4AE-4C69-4145-8E17-6805A2B3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68F421-03A6-4D5F-B106-337C09E9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43C471-D55C-481A-BE30-377AC44FB916}"/>
              </a:ext>
            </a:extLst>
          </p:cNvPr>
          <p:cNvGrpSpPr/>
          <p:nvPr/>
        </p:nvGrpSpPr>
        <p:grpSpPr>
          <a:xfrm>
            <a:off x="1565397" y="2682352"/>
            <a:ext cx="5462722" cy="2122355"/>
            <a:chOff x="1733550" y="990517"/>
            <a:chExt cx="5462722" cy="7144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7432980-C245-44A4-B3F6-D5F582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270204F-C455-418A-A7B6-300683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E7539D-D0BE-4E4A-8454-4B34C9DC9CAD}"/>
              </a:ext>
            </a:extLst>
          </p:cNvPr>
          <p:cNvGrpSpPr/>
          <p:nvPr/>
        </p:nvGrpSpPr>
        <p:grpSpPr>
          <a:xfrm>
            <a:off x="1577283" y="4735644"/>
            <a:ext cx="5462722" cy="2122355"/>
            <a:chOff x="1733550" y="990517"/>
            <a:chExt cx="5462722" cy="71445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E1320C-B2C4-40E4-BE46-2912FE48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3550" y="990517"/>
              <a:ext cx="5462722" cy="71445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B032CA1-49C3-4DFE-9C1C-7192302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800" y="1127590"/>
              <a:ext cx="1952625" cy="44086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B994A09-A853-4939-B030-E3B1A4BD23EB}"/>
              </a:ext>
            </a:extLst>
          </p:cNvPr>
          <p:cNvSpPr txBox="1"/>
          <p:nvPr/>
        </p:nvSpPr>
        <p:spPr>
          <a:xfrm>
            <a:off x="2596350" y="1291096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A69DB4-569B-4519-BFB8-8A0B34589DAF}"/>
              </a:ext>
            </a:extLst>
          </p:cNvPr>
          <p:cNvSpPr txBox="1"/>
          <p:nvPr/>
        </p:nvSpPr>
        <p:spPr>
          <a:xfrm>
            <a:off x="2596350" y="3340588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1913-6CAF-430F-8694-8331260950F3}"/>
              </a:ext>
            </a:extLst>
          </p:cNvPr>
          <p:cNvSpPr txBox="1"/>
          <p:nvPr/>
        </p:nvSpPr>
        <p:spPr>
          <a:xfrm>
            <a:off x="2477568" y="5414554"/>
            <a:ext cx="2121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mean(y)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EBBD833-E1E8-4DB0-A108-1EC7D8CC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1629" y="1346863"/>
            <a:ext cx="654236" cy="16038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BEB0B2-7355-4FA3-B2BD-91226DA82F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1629" y="2873964"/>
            <a:ext cx="654236" cy="16038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0FA897-4302-4494-BEE6-403D7A0279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1629" y="4399148"/>
            <a:ext cx="654236" cy="16038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D510E3D-B029-49D2-A96D-BD6B101BEF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51372" y="1346863"/>
            <a:ext cx="654236" cy="16038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DEFD798-BC32-4EC1-A96A-38411AEC2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51372" y="2873964"/>
            <a:ext cx="654236" cy="16038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E2E2C3-555E-4347-90E1-50328F6F95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0D1D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551372" y="4399148"/>
            <a:ext cx="654236" cy="16038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262FF6-F82C-4BD7-B4AA-EC7A554751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94018" y="1346863"/>
            <a:ext cx="654236" cy="16038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734226-957E-411C-B8F9-E6C3C1FC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94018" y="2873964"/>
            <a:ext cx="654236" cy="16038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991917-C497-4750-B444-433B88C9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588C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094018" y="4399148"/>
            <a:ext cx="654236" cy="16038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819DCB-9C80-416B-9904-5440681366E3}"/>
              </a:ext>
            </a:extLst>
          </p:cNvPr>
          <p:cNvSpPr txBox="1"/>
          <p:nvPr/>
        </p:nvSpPr>
        <p:spPr>
          <a:xfrm>
            <a:off x="10130192" y="1054640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B0D9CF-500E-460D-B3DB-149007F5449A}"/>
              </a:ext>
            </a:extLst>
          </p:cNvPr>
          <p:cNvSpPr txBox="1"/>
          <p:nvPr/>
        </p:nvSpPr>
        <p:spPr>
          <a:xfrm>
            <a:off x="10735021" y="1053146"/>
            <a:ext cx="5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7F51B3-B48B-4389-8ACB-B896A7470F34}"/>
              </a:ext>
            </a:extLst>
          </p:cNvPr>
          <p:cNvSpPr txBox="1"/>
          <p:nvPr/>
        </p:nvSpPr>
        <p:spPr>
          <a:xfrm>
            <a:off x="11055522" y="1020729"/>
            <a:ext cx="10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mean(Y)</a:t>
            </a:r>
          </a:p>
        </p:txBody>
      </p:sp>
    </p:spTree>
    <p:extLst>
      <p:ext uri="{BB962C8B-B14F-4D97-AF65-F5344CB8AC3E}">
        <p14:creationId xmlns:p14="http://schemas.microsoft.com/office/powerpoint/2010/main" val="458509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1573B9"/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FE055D-2783-40E2-BE0A-6AD8D512DE5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315343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D57D13-B597-4984-9173-35F89182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123997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C06D8E-30C1-4828-A274-8FA54B84A96B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</p:spTree>
    <p:extLst>
      <p:ext uri="{BB962C8B-B14F-4D97-AF65-F5344CB8AC3E}">
        <p14:creationId xmlns:p14="http://schemas.microsoft.com/office/powerpoint/2010/main" val="280024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337374"/>
              </p:ext>
            </p:extLst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1573B9"/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FE055D-2783-40E2-BE0A-6AD8D512DE5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364122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32B4-5BF5-4973-BD19-F0A5AF04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03" y="1862821"/>
            <a:ext cx="10515600" cy="4351338"/>
          </a:xfrm>
        </p:spPr>
        <p:txBody>
          <a:bodyPr/>
          <a:lstStyle/>
          <a:p>
            <a:r>
              <a:rPr lang="en-US" dirty="0"/>
              <a:t>Functions take </a:t>
            </a:r>
            <a:r>
              <a:rPr lang="en-US" b="1" dirty="0"/>
              <a:t>inputs</a:t>
            </a:r>
            <a:r>
              <a:rPr lang="en-US" dirty="0"/>
              <a:t>, apply a </a:t>
            </a:r>
            <a:r>
              <a:rPr lang="en-US" b="1" dirty="0"/>
              <a:t>rule</a:t>
            </a:r>
            <a:r>
              <a:rPr lang="en-US" dirty="0"/>
              <a:t>, and return </a:t>
            </a:r>
            <a:r>
              <a:rPr lang="en-US" b="1" dirty="0"/>
              <a:t>outputs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B335DC-D901-43AC-8AC8-E10CCBE9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3" y="3450834"/>
            <a:ext cx="3658195" cy="907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A0438-9CFD-4B40-BE23-DAFD130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33" y="3452532"/>
            <a:ext cx="3658195" cy="89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ABF4B8-287F-44A5-BDF4-DDDC9C04FE02}"/>
              </a:ext>
            </a:extLst>
          </p:cNvPr>
          <p:cNvSpPr/>
          <p:nvPr/>
        </p:nvSpPr>
        <p:spPr>
          <a:xfrm>
            <a:off x="6096000" y="436497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Many to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A219-6F0F-4DDA-BEDC-136872787855}"/>
              </a:ext>
            </a:extLst>
          </p:cNvPr>
          <p:cNvSpPr/>
          <p:nvPr/>
        </p:nvSpPr>
        <p:spPr>
          <a:xfrm>
            <a:off x="1072487" y="436497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One to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C87A-71B0-420B-A36E-8DFFC050212E}"/>
              </a:ext>
            </a:extLst>
          </p:cNvPr>
          <p:cNvSpPr/>
          <p:nvPr/>
        </p:nvSpPr>
        <p:spPr>
          <a:xfrm>
            <a:off x="1072487" y="4727146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column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19D04-D8B8-4EE5-9295-11C272197681}"/>
              </a:ext>
            </a:extLst>
          </p:cNvPr>
          <p:cNvSpPr/>
          <p:nvPr/>
        </p:nvSpPr>
        <p:spPr>
          <a:xfrm>
            <a:off x="6096000" y="4736777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500" dirty="0"/>
              <a:t>Takes a column(s) &amp; returns a </a:t>
            </a:r>
            <a:r>
              <a:rPr lang="en-US" sz="1500" u="sng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0E1B3-CB57-43AE-9357-5E2C9F02B26D}"/>
              </a:ext>
            </a:extLst>
          </p:cNvPr>
          <p:cNvSpPr/>
          <p:nvPr/>
        </p:nvSpPr>
        <p:spPr>
          <a:xfrm>
            <a:off x="1072487" y="284781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Used in </a:t>
            </a:r>
            <a:r>
              <a:rPr lang="en-US" sz="2200" b="1" dirty="0">
                <a:solidFill>
                  <a:srgbClr val="0070C0"/>
                </a:solidFill>
              </a:rPr>
              <a:t>Mutation</a:t>
            </a:r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2C6DE-A99A-4090-9276-7743EE83686E}"/>
              </a:ext>
            </a:extLst>
          </p:cNvPr>
          <p:cNvSpPr/>
          <p:nvPr/>
        </p:nvSpPr>
        <p:spPr>
          <a:xfrm>
            <a:off x="6071203" y="28646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200" dirty="0"/>
              <a:t>Used in </a:t>
            </a:r>
            <a:r>
              <a:rPr lang="en-US" sz="2200" b="1" dirty="0">
                <a:solidFill>
                  <a:srgbClr val="0070C0"/>
                </a:solidFill>
              </a:rPr>
              <a:t>Summarization</a:t>
            </a:r>
            <a:r>
              <a:rPr lang="en-US" sz="2200" dirty="0"/>
              <a:t> typically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14F4AE-112A-463E-8B33-6AE512B2DB3E}"/>
              </a:ext>
            </a:extLst>
          </p:cNvPr>
          <p:cNvSpPr/>
          <p:nvPr/>
        </p:nvSpPr>
        <p:spPr>
          <a:xfrm>
            <a:off x="6591838" y="5370629"/>
            <a:ext cx="2110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mean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median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minimum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….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BF01F-59DA-4CF6-98C8-63F7FB86F9B0}"/>
              </a:ext>
            </a:extLst>
          </p:cNvPr>
          <p:cNvSpPr/>
          <p:nvPr/>
        </p:nvSpPr>
        <p:spPr>
          <a:xfrm>
            <a:off x="1542166" y="5370629"/>
            <a:ext cx="2110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square root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squares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+, –, x, ÷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1573B9"/>
                </a:solidFill>
              </a:rPr>
              <a:t>….</a:t>
            </a:r>
          </a:p>
        </p:txBody>
      </p:sp>
      <p:pic>
        <p:nvPicPr>
          <p:cNvPr id="15" name="Picture 2" descr="Image result for function math">
            <a:extLst>
              <a:ext uri="{FF2B5EF4-FFF2-40B4-BE49-F238E27FC236}">
                <a16:creationId xmlns:a16="http://schemas.microsoft.com/office/drawing/2014/main" id="{15111A33-65B0-4FD8-BD8E-711E44C7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64" y="349114"/>
            <a:ext cx="1416560" cy="14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7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rgbClr val="1573B9"/>
                          </a:solidFill>
                        </a:rPr>
                        <a:t>group_by</a:t>
                      </a:r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FE055D-2783-40E2-BE0A-6AD8D512DE5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4029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Split-Apply-Combine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F596-64FE-4B65-BABE-109D69E8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w/ row verbs</a:t>
            </a:r>
          </a:p>
          <a:p>
            <a:endParaRPr lang="en-US" dirty="0"/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select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filter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arrange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mutate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6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Split-Apply-Combine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F596-64FE-4B65-BABE-109D69E8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w/ row verbs</a:t>
            </a:r>
          </a:p>
          <a:p>
            <a:endParaRPr lang="en-US" dirty="0"/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filter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arrange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mutate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summarize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705C6A-6AB8-4584-8422-2638E80DF672}"/>
              </a:ext>
            </a:extLst>
          </p:cNvPr>
          <p:cNvSpPr/>
          <p:nvPr/>
        </p:nvSpPr>
        <p:spPr>
          <a:xfrm>
            <a:off x="1414888" y="3118999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F7A87-F516-4BC7-B4C0-83224FFCF4CD}"/>
              </a:ext>
            </a:extLst>
          </p:cNvPr>
          <p:cNvSpPr/>
          <p:nvPr/>
        </p:nvSpPr>
        <p:spPr>
          <a:xfrm>
            <a:off x="1414888" y="3507633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83C0CC-88B4-431E-9EF9-F63AF418EA1E}"/>
              </a:ext>
            </a:extLst>
          </p:cNvPr>
          <p:cNvSpPr/>
          <p:nvPr/>
        </p:nvSpPr>
        <p:spPr>
          <a:xfrm>
            <a:off x="1399885" y="3915570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CA6444-3C81-4029-837B-4FEBC9BBCB28}"/>
              </a:ext>
            </a:extLst>
          </p:cNvPr>
          <p:cNvSpPr/>
          <p:nvPr/>
        </p:nvSpPr>
        <p:spPr>
          <a:xfrm>
            <a:off x="1399885" y="4310898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913-C57A-40D3-9F0D-6F52DA4A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Split-Apply-Combine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F596-64FE-4B65-BABE-109D69E8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w/ row verbs</a:t>
            </a:r>
          </a:p>
          <a:p>
            <a:endParaRPr lang="en-US" dirty="0"/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filter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arrange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mutate</a:t>
            </a:r>
          </a:p>
          <a:p>
            <a:pPr marL="914400" lvl="1" indent="-346075">
              <a:buFont typeface="Wingdings" panose="05000000000000000000" pitchFamily="2" charset="2"/>
              <a:buChar char="q"/>
            </a:pPr>
            <a:r>
              <a:rPr lang="en-US" sz="5000" dirty="0">
                <a:solidFill>
                  <a:schemeClr val="bg1">
                    <a:lumMod val="50000"/>
                  </a:schemeClr>
                </a:solidFill>
              </a:rPr>
              <a:t>summarize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705C6A-6AB8-4584-8422-2638E80DF672}"/>
              </a:ext>
            </a:extLst>
          </p:cNvPr>
          <p:cNvSpPr/>
          <p:nvPr/>
        </p:nvSpPr>
        <p:spPr>
          <a:xfrm>
            <a:off x="1431364" y="3143713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F7A87-F516-4BC7-B4C0-83224FFCF4CD}"/>
              </a:ext>
            </a:extLst>
          </p:cNvPr>
          <p:cNvSpPr/>
          <p:nvPr/>
        </p:nvSpPr>
        <p:spPr>
          <a:xfrm>
            <a:off x="1431364" y="3532347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83C0CC-88B4-431E-9EF9-F63AF418EA1E}"/>
              </a:ext>
            </a:extLst>
          </p:cNvPr>
          <p:cNvSpPr/>
          <p:nvPr/>
        </p:nvSpPr>
        <p:spPr>
          <a:xfrm>
            <a:off x="1416361" y="3940284"/>
            <a:ext cx="4956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CA6444-3C81-4029-837B-4FEBC9BBCB28}"/>
              </a:ext>
            </a:extLst>
          </p:cNvPr>
          <p:cNvSpPr/>
          <p:nvPr/>
        </p:nvSpPr>
        <p:spPr>
          <a:xfrm>
            <a:off x="1416361" y="4227933"/>
            <a:ext cx="909223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3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9735</TotalTime>
  <Words>556</Words>
  <Application>Microsoft Office PowerPoint</Application>
  <PresentationFormat>Widescreen</PresentationFormat>
  <Paragraphs>194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“5 verbs + one other tool can do 90% of all your data manipulation.”</vt:lpstr>
      <vt:lpstr>“5 verbs + one other tool can do 90% of all your data manipulation.”</vt:lpstr>
      <vt:lpstr>“5 verbs + one other tool can do 90% of all your data manipulation.”</vt:lpstr>
      <vt:lpstr>Review: What’s a Function?</vt:lpstr>
      <vt:lpstr>“5 verbs + one other tool can do 90% of all your data manipulation.”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Group By: Split-Apply-Combine</vt:lpstr>
      <vt:lpstr>“5 verbs + one other tool can do 90% of all your data manipulation.”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Tyler Rinker</dc:creator>
  <cp:lastModifiedBy>Tyler Rinker</cp:lastModifiedBy>
  <cp:revision>156</cp:revision>
  <dcterms:created xsi:type="dcterms:W3CDTF">2018-03-20T22:50:16Z</dcterms:created>
  <dcterms:modified xsi:type="dcterms:W3CDTF">2018-04-06T16:20:40Z</dcterms:modified>
</cp:coreProperties>
</file>