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95" r:id="rId2"/>
    <p:sldId id="396" r:id="rId3"/>
    <p:sldId id="279" r:id="rId4"/>
    <p:sldId id="394" r:id="rId5"/>
    <p:sldId id="406" r:id="rId6"/>
    <p:sldId id="391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392" r:id="rId16"/>
    <p:sldId id="397" r:id="rId17"/>
    <p:sldId id="410" r:id="rId18"/>
    <p:sldId id="407" r:id="rId19"/>
    <p:sldId id="408" r:id="rId20"/>
    <p:sldId id="409" r:id="rId21"/>
    <p:sldId id="411" r:id="rId22"/>
    <p:sldId id="412" r:id="rId23"/>
    <p:sldId id="41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" y="5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5D0BA-C5CC-4748-AE46-B61F31062CCD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3F799-0B82-4296-AD99-D8E54283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16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73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use the </a:t>
            </a:r>
            <a:r>
              <a:rPr lang="en-US" dirty="0" err="1"/>
              <a:t>tansforms</a:t>
            </a:r>
            <a:r>
              <a:rPr lang="en-US" dirty="0"/>
              <a:t> to add summary representations to the visual.  Adding this makes our visualizations more powerful because we can add more layers.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80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56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1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0202-DA5C-4A5B-9BB3-DB760D087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8093F-18A3-46EE-AE0C-7CE732499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DBEC7-CB72-4C2E-BEC8-54EC0886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3C69C-5C6E-487E-A08A-D06B4E2D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FEB68-55E9-436B-953A-52FE832D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6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9C49-6953-499C-9001-E9C942F8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73B60-A8B1-4387-A7C2-8FFD687F2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4E3D4-72B6-4BB6-A3B0-254B3F3E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103FC-E3F1-4076-8249-7AC308E8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95BD8-6FC4-454C-8B00-7B947167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5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F5E09-0744-459E-AC77-4D18C42B3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EF7EB-5983-4B30-96FF-2FE80DA61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9E735-40FE-4A9D-953A-3C338FC6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4870-A2CD-4B03-8811-34D43787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E41CF-EAFD-4961-9FEA-32CD0A41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3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CC74-CE34-4C5C-A9CE-BD6E4A8F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C4CDE-C8BF-412D-A44A-7B11B63A4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92FA8-0A16-4ABE-AA34-F67797DC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A36C6-18B6-4CC7-A570-072FCBA8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4A29D-0614-4987-BF64-CFBE7693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5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B35F-350C-4EF5-9125-85E20F86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FDA55-8FF4-402E-B6BD-ED64C423A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5DEE-7611-48E4-A0E0-E5B7740C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DD3A3-193C-4AB1-9BCA-EC289278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10445-FA55-4AE3-A304-134DE691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6FD2-9B87-4F6A-ACD4-478BBE5C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00581-35D6-4B9B-A0FE-B99857D3D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4AAFB-5F73-4378-A18B-FAFFECDF7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39224-C7E9-49AF-BB74-0E6D9F493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C94F6-E1A8-42B6-951E-A997FA63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B47D0-5B7A-4893-B871-F7D86AD7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0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5D9-0E05-4463-BC04-D2D100C7C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55E2B-55A9-4AE4-8EA5-50280C906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ACFBB-6138-4451-9103-121EDD87E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88D75-0F6A-45BA-AC93-45629C09A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3ADC7F-B846-429C-888B-33F352E9F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9033A-ED2A-440D-AF03-41890D99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491E3-C031-46B6-ACA1-9AC6F537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B1FC3-8716-486D-8F8F-61626838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9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A75F-C8B2-4DD4-A56E-C094B75C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0DC58-C111-4964-B91F-414D7AC5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C48A4-279A-447A-8FF8-9C9839AB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E985B-ECA3-47A3-BB51-A4DB9DEC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0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D4879-EFE0-4687-921F-A819813A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52267-C4FF-4CEF-9B2A-DBFDC07C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7A968-EBE2-4C2D-A74D-2BB23EBB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E0B1D-EC39-4E00-81A5-153EB654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D9CC-97AB-4175-A29F-C8A4F644D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6E50D-CA0F-458F-925F-9AC8DA2AF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157B0-208F-42A2-85CB-3178C5F6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534C5-ABFE-4249-9AB5-59022402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EBC09-AF9E-4CB4-92CB-681267F2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7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5548-74E0-468D-94F9-46F9041E6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72DC2-C9B4-46E2-BA56-CA0E4E8FD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6186E-7A2D-4F6A-98B5-BF3F4D39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55FB1-3A94-40FB-BB47-9D4323D2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3294F-1FC4-412C-9D3B-8CD1212C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5303D-6B26-449E-87C0-17744245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5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CE77D-D83D-45B7-8CA7-4F889FD5A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17B4D-1E3B-4859-9A11-3B160BCF4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0D90E-9043-4780-9F74-655A39A18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1E63B-B13E-4884-A06A-FCFDEDCB16F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EB8F4-8E4D-492F-9AEF-73507C1BE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1399D-8AA5-423D-B920-C46102D24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2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perceptualedge.com/articles/misc/Graph_Selection_Matrix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perceptualedge.com/articles/misc/Graph_Selection_Matrix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perceptualedge.com/articles/misc/Graph_Selection_Matrix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perceptualedge.com/articles/misc/Graph_Selection_Matrix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perceptualedge.com/articles/misc/Graph_Selection_Matrix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ft-interactive/chart-doctor/blob/master/visual-vocabulary/Visual-vocabulary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perceptualedge.com/articles/misc/Graph_Selection_Matrix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r-statistics.co/Top50-Ggplot2-Visualizations-MasterList-R-Cod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tQEXW0lVts?rel=0;start=126;end=218" TargetMode="External"/><Relationship Id="rId5" Type="http://schemas.openxmlformats.org/officeDocument/2006/relationships/hyperlink" Target="https://youtu.be/ZtQEXW0lVts?t=126" TargetMode="Externa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perceptualedge.com/articles/misc/Graph_Selection_Matrix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perceptualedge.com/articles/misc/Graph_Selection_Matrix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perceptualedge.com/articles/misc/Graph_Selection_Matrix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perceptualedge.com/articles/misc/Graph_Selection_Matrix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05BA2-9269-4937-9E64-C370DCCB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Module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7DE65-5C2F-48F4-8DC4-BB37148A8F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Viz Grammar &amp; Theory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180FB-3A28-47F8-876A-38870DC57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57787" cy="368458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How do I make?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9501B-2CE0-4F2E-A045-C48B743DF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Viz Design [Relationships]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C1720-2BEF-48F2-A6F4-3A8245F9C98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How do I make __ to show __?</a:t>
            </a:r>
          </a:p>
          <a:p>
            <a:pPr marL="0" indent="0">
              <a:buNone/>
            </a:pPr>
            <a:r>
              <a:rPr lang="en-US" dirty="0"/>
              <a:t>What patterns am I looking for?</a:t>
            </a:r>
          </a:p>
        </p:txBody>
      </p:sp>
      <p:pic>
        <p:nvPicPr>
          <p:cNvPr id="1026" name="Picture 2" descr="Image result for finished">
            <a:extLst>
              <a:ext uri="{FF2B5EF4-FFF2-40B4-BE49-F238E27FC236}">
                <a16:creationId xmlns:a16="http://schemas.microsoft.com/office/drawing/2014/main" id="{AF427F96-1FAC-49D9-B88A-8D8EA47E8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24882">
            <a:off x="1508596" y="1537787"/>
            <a:ext cx="2436629" cy="225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74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9A9C-D127-4F92-A196-3E6DBB50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4686300" cy="1325563"/>
          </a:xfrm>
        </p:spPr>
        <p:txBody>
          <a:bodyPr/>
          <a:lstStyle/>
          <a:p>
            <a:r>
              <a:rPr lang="en-US" dirty="0" err="1"/>
              <a:t>Few’s</a:t>
            </a:r>
            <a:r>
              <a:rPr lang="en-US" dirty="0"/>
              <a:t> Graph Selection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51D85-CD97-411E-A8DA-8E9A1E8A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51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</a:t>
            </a:r>
            <a:r>
              <a:rPr lang="en-US" b="1" dirty="0"/>
              <a:t>relationship </a:t>
            </a:r>
            <a:r>
              <a:rPr lang="en-US" dirty="0"/>
              <a:t>you want to examine?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F568F65C-E772-4B4B-B1A2-35A633887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965" y="0"/>
            <a:ext cx="636943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D91B9E-EFA0-419F-A6DD-F62D69EEC474}"/>
              </a:ext>
            </a:extLst>
          </p:cNvPr>
          <p:cNvSpPr/>
          <p:nvPr/>
        </p:nvSpPr>
        <p:spPr>
          <a:xfrm>
            <a:off x="5805889" y="3150824"/>
            <a:ext cx="1248117" cy="82626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21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9A9C-D127-4F92-A196-3E6DBB50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4686300" cy="1325563"/>
          </a:xfrm>
        </p:spPr>
        <p:txBody>
          <a:bodyPr/>
          <a:lstStyle/>
          <a:p>
            <a:r>
              <a:rPr lang="en-US" dirty="0" err="1"/>
              <a:t>Few’s</a:t>
            </a:r>
            <a:r>
              <a:rPr lang="en-US" dirty="0"/>
              <a:t> Graph Selection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51D85-CD97-411E-A8DA-8E9A1E8A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51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</a:t>
            </a:r>
            <a:r>
              <a:rPr lang="en-US" b="1" dirty="0"/>
              <a:t>relationship </a:t>
            </a:r>
            <a:r>
              <a:rPr lang="en-US" dirty="0"/>
              <a:t>you want to examine?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F568F65C-E772-4B4B-B1A2-35A633887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965" y="0"/>
            <a:ext cx="636943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D91B9E-EFA0-419F-A6DD-F62D69EEC474}"/>
              </a:ext>
            </a:extLst>
          </p:cNvPr>
          <p:cNvSpPr/>
          <p:nvPr/>
        </p:nvSpPr>
        <p:spPr>
          <a:xfrm>
            <a:off x="5827922" y="3910988"/>
            <a:ext cx="1299991" cy="84829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86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9A9C-D127-4F92-A196-3E6DBB50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4686300" cy="1325563"/>
          </a:xfrm>
        </p:spPr>
        <p:txBody>
          <a:bodyPr/>
          <a:lstStyle/>
          <a:p>
            <a:r>
              <a:rPr lang="en-US" dirty="0" err="1"/>
              <a:t>Few’s</a:t>
            </a:r>
            <a:r>
              <a:rPr lang="en-US" dirty="0"/>
              <a:t> Graph Selection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51D85-CD97-411E-A8DA-8E9A1E8A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51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</a:t>
            </a:r>
            <a:r>
              <a:rPr lang="en-US" b="1" dirty="0"/>
              <a:t>relationship</a:t>
            </a:r>
            <a:r>
              <a:rPr lang="en-US" dirty="0"/>
              <a:t> you want to examine?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F568F65C-E772-4B4B-B1A2-35A633887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965" y="0"/>
            <a:ext cx="636943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D91B9E-EFA0-419F-A6DD-F62D69EEC474}"/>
              </a:ext>
            </a:extLst>
          </p:cNvPr>
          <p:cNvSpPr/>
          <p:nvPr/>
        </p:nvSpPr>
        <p:spPr>
          <a:xfrm>
            <a:off x="5838940" y="4726236"/>
            <a:ext cx="1333041" cy="90338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37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9A9C-D127-4F92-A196-3E6DBB50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4686300" cy="1325563"/>
          </a:xfrm>
        </p:spPr>
        <p:txBody>
          <a:bodyPr/>
          <a:lstStyle/>
          <a:p>
            <a:r>
              <a:rPr lang="en-US" dirty="0" err="1"/>
              <a:t>Few’s</a:t>
            </a:r>
            <a:r>
              <a:rPr lang="en-US" dirty="0"/>
              <a:t> Graph Selection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51D85-CD97-411E-A8DA-8E9A1E8A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51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relationship you want to examine?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F568F65C-E772-4B4B-B1A2-35A633887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965" y="0"/>
            <a:ext cx="636943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D91B9E-EFA0-419F-A6DD-F62D69EEC474}"/>
              </a:ext>
            </a:extLst>
          </p:cNvPr>
          <p:cNvSpPr/>
          <p:nvPr/>
        </p:nvSpPr>
        <p:spPr>
          <a:xfrm>
            <a:off x="5805889" y="5582053"/>
            <a:ext cx="1333041" cy="51027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Image result for hmm">
            <a:extLst>
              <a:ext uri="{FF2B5EF4-FFF2-40B4-BE49-F238E27FC236}">
                <a16:creationId xmlns:a16="http://schemas.microsoft.com/office/drawing/2014/main" id="{F38F7526-D40C-41C2-917C-696714996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376" y="5443277"/>
            <a:ext cx="738589" cy="78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10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9A9C-D127-4F92-A196-3E6DBB50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4686300" cy="1325563"/>
          </a:xfrm>
        </p:spPr>
        <p:txBody>
          <a:bodyPr/>
          <a:lstStyle/>
          <a:p>
            <a:r>
              <a:rPr lang="en-US" dirty="0" err="1"/>
              <a:t>Few’s</a:t>
            </a:r>
            <a:r>
              <a:rPr lang="en-US" dirty="0"/>
              <a:t> Graph Selection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51D85-CD97-411E-A8DA-8E9A1E8A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51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</a:t>
            </a:r>
            <a:r>
              <a:rPr lang="en-US" b="1" dirty="0"/>
              <a:t>relationship</a:t>
            </a:r>
            <a:r>
              <a:rPr lang="en-US" dirty="0"/>
              <a:t> you want to examine?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F568F65C-E772-4B4B-B1A2-35A633887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965" y="0"/>
            <a:ext cx="636943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D91B9E-EFA0-419F-A6DD-F62D69EEC474}"/>
              </a:ext>
            </a:extLst>
          </p:cNvPr>
          <p:cNvSpPr/>
          <p:nvPr/>
        </p:nvSpPr>
        <p:spPr>
          <a:xfrm>
            <a:off x="5720965" y="6067313"/>
            <a:ext cx="1333041" cy="79068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24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9A9C-D127-4F92-A196-3E6DBB50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66" y="167173"/>
            <a:ext cx="4686300" cy="1325563"/>
          </a:xfrm>
        </p:spPr>
        <p:txBody>
          <a:bodyPr/>
          <a:lstStyle/>
          <a:p>
            <a:r>
              <a:rPr lang="en-US" dirty="0"/>
              <a:t>Financial Times Visual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51D85-CD97-411E-A8DA-8E9A1E8A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900" y="479425"/>
            <a:ext cx="39751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relationship you want to examine?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9C150F33-E3A5-487F-B57D-7F0F7DEDD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1893408"/>
            <a:ext cx="11480800" cy="487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81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9A9C-D127-4F92-A196-3E6DBB50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4686300" cy="1325563"/>
          </a:xfrm>
        </p:spPr>
        <p:txBody>
          <a:bodyPr/>
          <a:lstStyle/>
          <a:p>
            <a:r>
              <a:rPr lang="en-US" dirty="0"/>
              <a:t>Ggplot2 </a:t>
            </a:r>
            <a:br>
              <a:rPr lang="en-US" dirty="0"/>
            </a:br>
            <a:r>
              <a:rPr lang="en-US" dirty="0" err="1"/>
              <a:t>Cheatsheet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51D85-CD97-411E-A8DA-8E9A1E8A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51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</a:t>
            </a:r>
            <a:r>
              <a:rPr lang="en-US" dirty="0" err="1"/>
              <a:t>geoms</a:t>
            </a:r>
            <a:r>
              <a:rPr lang="en-US" dirty="0"/>
              <a:t> for investigating 1, 2, &amp; 3 variables?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F568F65C-E772-4B4B-B1A2-35A633887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965" y="0"/>
            <a:ext cx="6369435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74131B-596E-4917-B9EE-CF2B8F8FA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967" y="0"/>
            <a:ext cx="70610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26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7711-D947-4C56-B5EA-035CA227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Resource: Cookbook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814A8-F1BD-40B8-81BC-787C3E69C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http://r-statistics.co/Top50-Ggplot2-Visualizations-MasterList-R-Code.html</a:t>
            </a:r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 ggplot2 visuals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relationship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w/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</a:t>
            </a:r>
          </a:p>
        </p:txBody>
      </p:sp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D5856B33-EF07-4925-BF28-3F12259BAD55}"/>
              </a:ext>
            </a:extLst>
          </p:cNvPr>
          <p:cNvSpPr/>
          <p:nvPr/>
        </p:nvSpPr>
        <p:spPr>
          <a:xfrm>
            <a:off x="908482" y="1864311"/>
            <a:ext cx="10055440" cy="34327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97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76CF-91E6-4867-BBD1-9E40FF66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patterns am I looking for?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AC5D1-1A52-4D36-BBB6-87E07A9637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82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E5CC-3154-49C9-BB1F-527A2550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DBDAED-F8EC-487C-97B5-5107812DA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02" y="0"/>
            <a:ext cx="6646396" cy="68316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01F186-B1B1-4241-89E7-DB35804A3D4C}"/>
              </a:ext>
            </a:extLst>
          </p:cNvPr>
          <p:cNvSpPr/>
          <p:nvPr/>
        </p:nvSpPr>
        <p:spPr>
          <a:xfrm>
            <a:off x="7750205" y="2727055"/>
            <a:ext cx="38972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At the heart of quantitative reasoning is a single question: 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Compared to what?</a:t>
            </a:r>
          </a:p>
          <a:p>
            <a:pPr algn="r"/>
            <a:endParaRPr lang="en-US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r"/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-Edward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Tufte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2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7A96FF-7EB2-44ED-8641-9DF755A64666}"/>
              </a:ext>
            </a:extLst>
          </p:cNvPr>
          <p:cNvSpPr txBox="1"/>
          <p:nvPr/>
        </p:nvSpPr>
        <p:spPr>
          <a:xfrm>
            <a:off x="92076" y="6275988"/>
            <a:ext cx="12281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Lesson Objective: </a:t>
            </a:r>
            <a:r>
              <a:rPr lang="en-US" sz="3000" dirty="0"/>
              <a:t>Select theory based </a:t>
            </a:r>
            <a:r>
              <a:rPr lang="en-US" sz="3000" dirty="0" err="1"/>
              <a:t>geoms</a:t>
            </a:r>
            <a:r>
              <a:rPr lang="en-US" sz="3000" dirty="0"/>
              <a:t> &amp; aesthetics to represent data.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5EB39E-1D22-4CDE-B3A6-A4B99E7D9545}"/>
              </a:ext>
            </a:extLst>
          </p:cNvPr>
          <p:cNvSpPr/>
          <p:nvPr/>
        </p:nvSpPr>
        <p:spPr>
          <a:xfrm>
            <a:off x="6209533" y="300484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7" name="Picture 4" descr="Image result for tidyr hadley">
            <a:extLst>
              <a:ext uri="{FF2B5EF4-FFF2-40B4-BE49-F238E27FC236}">
                <a16:creationId xmlns:a16="http://schemas.microsoft.com/office/drawing/2014/main" id="{395C1A40-9138-4140-B6B9-EE628D510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43" y="1796063"/>
            <a:ext cx="10205717" cy="391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6CAF69-9803-4ABD-A0C7-6127687DFAB8}"/>
              </a:ext>
            </a:extLst>
          </p:cNvPr>
          <p:cNvSpPr/>
          <p:nvPr/>
        </p:nvSpPr>
        <p:spPr>
          <a:xfrm>
            <a:off x="6542652" y="3869111"/>
            <a:ext cx="1231900" cy="922337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23392B-2A30-4CCA-8E90-61EB6758B850}"/>
              </a:ext>
            </a:extLst>
          </p:cNvPr>
          <p:cNvSpPr/>
          <p:nvPr/>
        </p:nvSpPr>
        <p:spPr>
          <a:xfrm rot="21428416">
            <a:off x="6486938" y="3841187"/>
            <a:ext cx="1129674" cy="636013"/>
          </a:xfrm>
          <a:custGeom>
            <a:avLst/>
            <a:gdLst>
              <a:gd name="connsiteX0" fmla="*/ 1059656 w 1059656"/>
              <a:gd name="connsiteY0" fmla="*/ 0 h 585788"/>
              <a:gd name="connsiteX1" fmla="*/ 912019 w 1059656"/>
              <a:gd name="connsiteY1" fmla="*/ 166688 h 585788"/>
              <a:gd name="connsiteX2" fmla="*/ 783431 w 1059656"/>
              <a:gd name="connsiteY2" fmla="*/ 269081 h 585788"/>
              <a:gd name="connsiteX3" fmla="*/ 557213 w 1059656"/>
              <a:gd name="connsiteY3" fmla="*/ 411956 h 585788"/>
              <a:gd name="connsiteX4" fmla="*/ 364331 w 1059656"/>
              <a:gd name="connsiteY4" fmla="*/ 497681 h 585788"/>
              <a:gd name="connsiteX5" fmla="*/ 195263 w 1059656"/>
              <a:gd name="connsiteY5" fmla="*/ 550069 h 585788"/>
              <a:gd name="connsiteX6" fmla="*/ 0 w 1059656"/>
              <a:gd name="connsiteY6" fmla="*/ 585788 h 5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9656" h="585788">
                <a:moveTo>
                  <a:pt x="1059656" y="0"/>
                </a:moveTo>
                <a:cubicBezTo>
                  <a:pt x="1008856" y="60920"/>
                  <a:pt x="958056" y="121841"/>
                  <a:pt x="912019" y="166688"/>
                </a:cubicBezTo>
                <a:cubicBezTo>
                  <a:pt x="865982" y="211535"/>
                  <a:pt x="842565" y="228203"/>
                  <a:pt x="783431" y="269081"/>
                </a:cubicBezTo>
                <a:cubicBezTo>
                  <a:pt x="724297" y="309959"/>
                  <a:pt x="627063" y="373856"/>
                  <a:pt x="557213" y="411956"/>
                </a:cubicBezTo>
                <a:cubicBezTo>
                  <a:pt x="487363" y="450056"/>
                  <a:pt x="424656" y="474662"/>
                  <a:pt x="364331" y="497681"/>
                </a:cubicBezTo>
                <a:cubicBezTo>
                  <a:pt x="304006" y="520700"/>
                  <a:pt x="255985" y="535385"/>
                  <a:pt x="195263" y="550069"/>
                </a:cubicBezTo>
                <a:cubicBezTo>
                  <a:pt x="134541" y="564754"/>
                  <a:pt x="67270" y="575271"/>
                  <a:pt x="0" y="585788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D68846-F97B-424B-A542-C9199E2BC6FA}"/>
              </a:ext>
            </a:extLst>
          </p:cNvPr>
          <p:cNvSpPr/>
          <p:nvPr/>
        </p:nvSpPr>
        <p:spPr>
          <a:xfrm>
            <a:off x="8095343" y="3105694"/>
            <a:ext cx="2339340" cy="3255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065C07E3-2B1D-4178-8315-B6739B595FAB}"/>
              </a:ext>
            </a:extLst>
          </p:cNvPr>
          <p:cNvSpPr/>
          <p:nvPr/>
        </p:nvSpPr>
        <p:spPr>
          <a:xfrm>
            <a:off x="7751692" y="2356281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5D0D92-D323-4C57-B8DC-AE6F8DA3C632}"/>
              </a:ext>
            </a:extLst>
          </p:cNvPr>
          <p:cNvSpPr/>
          <p:nvPr/>
        </p:nvSpPr>
        <p:spPr>
          <a:xfrm>
            <a:off x="8074025" y="3374180"/>
            <a:ext cx="2917825" cy="5691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0222256A-3A3D-4DA4-908A-8F15DD152998}"/>
              </a:ext>
            </a:extLst>
          </p:cNvPr>
          <p:cNvSpPr/>
          <p:nvPr/>
        </p:nvSpPr>
        <p:spPr>
          <a:xfrm>
            <a:off x="5233266" y="3035623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612527-4761-48E0-AB03-C5DD36AAC7EB}"/>
              </a:ext>
            </a:extLst>
          </p:cNvPr>
          <p:cNvSpPr/>
          <p:nvPr/>
        </p:nvSpPr>
        <p:spPr>
          <a:xfrm>
            <a:off x="5519292" y="2523124"/>
            <a:ext cx="2195764" cy="624649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C50A3E6-E365-49E5-97CC-A7BBCFEC7F0A}"/>
              </a:ext>
            </a:extLst>
          </p:cNvPr>
          <p:cNvSpPr txBox="1">
            <a:spLocks/>
          </p:cNvSpPr>
          <p:nvPr/>
        </p:nvSpPr>
        <p:spPr>
          <a:xfrm>
            <a:off x="261492" y="663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Analysis: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Visualization Theory &amp; Grammar</a:t>
            </a: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AA21F1F0-1080-4944-865D-3A253ED93EBC}"/>
              </a:ext>
            </a:extLst>
          </p:cNvPr>
          <p:cNvSpPr/>
          <p:nvPr/>
        </p:nvSpPr>
        <p:spPr>
          <a:xfrm>
            <a:off x="7676243" y="2007347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DD8CCA2-6EC9-49F2-A6B5-4056E5C9E0A9}"/>
              </a:ext>
            </a:extLst>
          </p:cNvPr>
          <p:cNvSpPr/>
          <p:nvPr/>
        </p:nvSpPr>
        <p:spPr>
          <a:xfrm>
            <a:off x="5519292" y="2236661"/>
            <a:ext cx="2232400" cy="752227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stealth" w="lg" len="lg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3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BB0D6B-AA0E-4130-9C93-756F525EA0A9}"/>
              </a:ext>
            </a:extLst>
          </p:cNvPr>
          <p:cNvSpPr/>
          <p:nvPr/>
        </p:nvSpPr>
        <p:spPr>
          <a:xfrm>
            <a:off x="7738368" y="2727055"/>
            <a:ext cx="38972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</a:rPr>
              <a:t>At the heart of quantitative reasoning is a single question: 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</a:rPr>
              <a:t>Compared to what?</a:t>
            </a:r>
          </a:p>
          <a:p>
            <a:pPr algn="r"/>
            <a:endParaRPr lang="en-US" i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</a:endParaRPr>
          </a:p>
          <a:p>
            <a:pPr algn="r"/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</a:rPr>
              <a:t>-Edward </a:t>
            </a:r>
            <a:r>
              <a:rPr lang="en-US" i="1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</a:rPr>
              <a:t>Tufte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</a:rPr>
              <a:t>-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4E5CC-3154-49C9-BB1F-527A25507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63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DBDAED-F8EC-487C-97B5-5107812DA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9965" y="0"/>
            <a:ext cx="6646396" cy="68316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E3EF23-DC45-433B-95AC-661DE6A99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948" y="896864"/>
            <a:ext cx="9341706" cy="51932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2952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3494-72B9-4A63-8CCE-0C8E790B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64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Patterns Do You See?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2D2C7A-BB6A-4B60-8519-047FCDB16A1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39073" y="750987"/>
            <a:ext cx="7820398" cy="570407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0EAB69D-5D82-4BFC-AED9-DBFA579A3326}"/>
              </a:ext>
            </a:extLst>
          </p:cNvPr>
          <p:cNvGrpSpPr/>
          <p:nvPr/>
        </p:nvGrpSpPr>
        <p:grpSpPr>
          <a:xfrm>
            <a:off x="3212120" y="1306369"/>
            <a:ext cx="5612919" cy="4717473"/>
            <a:chOff x="2837470" y="1198419"/>
            <a:chExt cx="5612919" cy="4717473"/>
          </a:xfrm>
        </p:grpSpPr>
        <p:pic>
          <p:nvPicPr>
            <p:cNvPr id="2050" name="Picture 2" descr="Origin of the Texas Sharpshooter">
              <a:extLst>
                <a:ext uri="{FF2B5EF4-FFF2-40B4-BE49-F238E27FC236}">
                  <a16:creationId xmlns:a16="http://schemas.microsoft.com/office/drawing/2014/main" id="{3E5FC6F7-6AB2-42D7-A0C0-59FD7FFC49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7470" y="1198419"/>
              <a:ext cx="5612919" cy="4717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F8E2D75-2B5E-4937-BC85-1C03F1C83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88952" y="3012013"/>
              <a:ext cx="177523" cy="16906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962CC89-C75D-403D-8BF1-451CE4A93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>
              <a:off x="4377713" y="3320263"/>
              <a:ext cx="177524" cy="16907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297B6C6-32DE-4759-85A4-C38DB7E2A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122662" y="2151053"/>
              <a:ext cx="156696" cy="14923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87E30E8-34DC-4885-8DFC-8B068628B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28281" y="1825037"/>
              <a:ext cx="166471" cy="1585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2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3494-72B9-4A63-8CCE-0C8E790B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64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Patterns Do You See?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2D2C7A-BB6A-4B60-8519-047FCDB16A1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39073" y="750987"/>
            <a:ext cx="7820398" cy="5704077"/>
          </a:xfrm>
          <a:prstGeom prst="rect">
            <a:avLst/>
          </a:prstGeom>
        </p:spPr>
      </p:pic>
      <p:pic>
        <p:nvPicPr>
          <p:cNvPr id="6" name="Online Media 5">
            <a:hlinkClick r:id="" action="ppaction://media"/>
            <a:extLst>
              <a:ext uri="{FF2B5EF4-FFF2-40B4-BE49-F238E27FC236}">
                <a16:creationId xmlns:a16="http://schemas.microsoft.com/office/drawing/2014/main" id="{DC1C870B-748E-40B1-8F60-C4DFAD78A7C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001982" y="1208894"/>
            <a:ext cx="8309264" cy="46739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3888003-326D-4F02-A5E0-5A299CB9C9BB}"/>
              </a:ext>
            </a:extLst>
          </p:cNvPr>
          <p:cNvSpPr/>
          <p:nvPr/>
        </p:nvSpPr>
        <p:spPr>
          <a:xfrm>
            <a:off x="9840074" y="6578135"/>
            <a:ext cx="23519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https://youtu.be/ZtQEXW0lVts?t=126</a:t>
            </a:r>
          </a:p>
        </p:txBody>
      </p:sp>
      <p:sp>
        <p:nvSpPr>
          <p:cNvPr id="14" name="Rectangle 13">
            <a:hlinkClick r:id="rId5"/>
            <a:extLst>
              <a:ext uri="{FF2B5EF4-FFF2-40B4-BE49-F238E27FC236}">
                <a16:creationId xmlns:a16="http://schemas.microsoft.com/office/drawing/2014/main" id="{1666760E-49A0-449E-AB84-12C86383DA4F}"/>
              </a:ext>
            </a:extLst>
          </p:cNvPr>
          <p:cNvSpPr/>
          <p:nvPr/>
        </p:nvSpPr>
        <p:spPr>
          <a:xfrm>
            <a:off x="9840074" y="6578135"/>
            <a:ext cx="2390026" cy="334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54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3494-72B9-4A63-8CCE-0C8E790B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64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Patterns Do You See?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2D2C7A-BB6A-4B60-8519-047FCDB16A1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39073" y="750987"/>
            <a:ext cx="7820398" cy="570407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CE41AD-7FB0-430C-8DC0-876E1E2499D0}"/>
              </a:ext>
            </a:extLst>
          </p:cNvPr>
          <p:cNvSpPr/>
          <p:nvPr/>
        </p:nvSpPr>
        <p:spPr>
          <a:xfrm>
            <a:off x="2039073" y="2842599"/>
            <a:ext cx="86867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Roboto"/>
              </a:rPr>
              <a:t>“You didn't see</a:t>
            </a:r>
            <a:r>
              <a:rPr lang="en-US" sz="4000" dirty="0">
                <a:solidFill>
                  <a:srgbClr val="0070C0"/>
                </a:solidFill>
                <a:latin typeface="Roboto"/>
              </a:rPr>
              <a:t> what was, Jeanne.  </a:t>
            </a:r>
          </a:p>
          <a:p>
            <a:r>
              <a:rPr lang="en-US" sz="4000" dirty="0">
                <a:solidFill>
                  <a:srgbClr val="0070C0"/>
                </a:solidFill>
                <a:latin typeface="Roboto"/>
              </a:rPr>
              <a:t>  </a:t>
            </a:r>
            <a:r>
              <a:rPr lang="en-US" sz="4000" b="1" dirty="0">
                <a:solidFill>
                  <a:srgbClr val="0070C0"/>
                </a:solidFill>
                <a:latin typeface="Roboto"/>
              </a:rPr>
              <a:t>You saw</a:t>
            </a:r>
            <a:r>
              <a:rPr lang="en-US" sz="4000" dirty="0">
                <a:solidFill>
                  <a:srgbClr val="0070C0"/>
                </a:solidFill>
                <a:latin typeface="Roboto"/>
              </a:rPr>
              <a:t> what </a:t>
            </a:r>
            <a:r>
              <a:rPr lang="en-US" sz="4000" b="1" dirty="0">
                <a:solidFill>
                  <a:srgbClr val="0070C0"/>
                </a:solidFill>
                <a:latin typeface="Roboto"/>
              </a:rPr>
              <a:t>you</a:t>
            </a:r>
            <a:r>
              <a:rPr lang="en-US" sz="4000" dirty="0">
                <a:solidFill>
                  <a:srgbClr val="0070C0"/>
                </a:solidFill>
                <a:latin typeface="Roboto"/>
              </a:rPr>
              <a:t> wanted to </a:t>
            </a:r>
            <a:r>
              <a:rPr lang="en-US" sz="4000" b="1" dirty="0">
                <a:solidFill>
                  <a:srgbClr val="0070C0"/>
                </a:solidFill>
                <a:latin typeface="Roboto"/>
              </a:rPr>
              <a:t>see.”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24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AB37AD-62F6-459D-AE1E-00A26FAB7E28}"/>
              </a:ext>
            </a:extLst>
          </p:cNvPr>
          <p:cNvSpPr/>
          <p:nvPr/>
        </p:nvSpPr>
        <p:spPr>
          <a:xfrm>
            <a:off x="6209533" y="300484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2052" name="Picture 4" descr="Image result for tidyr hadley">
            <a:extLst>
              <a:ext uri="{FF2B5EF4-FFF2-40B4-BE49-F238E27FC236}">
                <a16:creationId xmlns:a16="http://schemas.microsoft.com/office/drawing/2014/main" id="{40DBA615-578C-4754-8434-709299082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43" y="1796063"/>
            <a:ext cx="10205717" cy="391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E67881-FF13-43F5-8D2F-0F071DBE5143}"/>
              </a:ext>
            </a:extLst>
          </p:cNvPr>
          <p:cNvSpPr/>
          <p:nvPr/>
        </p:nvSpPr>
        <p:spPr>
          <a:xfrm>
            <a:off x="6549280" y="3840974"/>
            <a:ext cx="1231900" cy="922337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A4E600-B2DF-445E-8954-A9DB275B03A2}"/>
              </a:ext>
            </a:extLst>
          </p:cNvPr>
          <p:cNvCxnSpPr>
            <a:cxnSpLocks/>
          </p:cNvCxnSpPr>
          <p:nvPr/>
        </p:nvCxnSpPr>
        <p:spPr>
          <a:xfrm>
            <a:off x="1175934" y="3544396"/>
            <a:ext cx="30284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ECD459C-61D5-4F20-9EC5-00787E75C0FA}"/>
              </a:ext>
            </a:extLst>
          </p:cNvPr>
          <p:cNvSpPr/>
          <p:nvPr/>
        </p:nvSpPr>
        <p:spPr>
          <a:xfrm rot="21428416">
            <a:off x="6486938" y="3841187"/>
            <a:ext cx="1129674" cy="636013"/>
          </a:xfrm>
          <a:custGeom>
            <a:avLst/>
            <a:gdLst>
              <a:gd name="connsiteX0" fmla="*/ 1059656 w 1059656"/>
              <a:gd name="connsiteY0" fmla="*/ 0 h 585788"/>
              <a:gd name="connsiteX1" fmla="*/ 912019 w 1059656"/>
              <a:gd name="connsiteY1" fmla="*/ 166688 h 585788"/>
              <a:gd name="connsiteX2" fmla="*/ 783431 w 1059656"/>
              <a:gd name="connsiteY2" fmla="*/ 269081 h 585788"/>
              <a:gd name="connsiteX3" fmla="*/ 557213 w 1059656"/>
              <a:gd name="connsiteY3" fmla="*/ 411956 h 585788"/>
              <a:gd name="connsiteX4" fmla="*/ 364331 w 1059656"/>
              <a:gd name="connsiteY4" fmla="*/ 497681 h 585788"/>
              <a:gd name="connsiteX5" fmla="*/ 195263 w 1059656"/>
              <a:gd name="connsiteY5" fmla="*/ 550069 h 585788"/>
              <a:gd name="connsiteX6" fmla="*/ 0 w 1059656"/>
              <a:gd name="connsiteY6" fmla="*/ 585788 h 5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9656" h="585788">
                <a:moveTo>
                  <a:pt x="1059656" y="0"/>
                </a:moveTo>
                <a:cubicBezTo>
                  <a:pt x="1008856" y="60920"/>
                  <a:pt x="958056" y="121841"/>
                  <a:pt x="912019" y="166688"/>
                </a:cubicBezTo>
                <a:cubicBezTo>
                  <a:pt x="865982" y="211535"/>
                  <a:pt x="842565" y="228203"/>
                  <a:pt x="783431" y="269081"/>
                </a:cubicBezTo>
                <a:cubicBezTo>
                  <a:pt x="724297" y="309959"/>
                  <a:pt x="627063" y="373856"/>
                  <a:pt x="557213" y="411956"/>
                </a:cubicBezTo>
                <a:cubicBezTo>
                  <a:pt x="487363" y="450056"/>
                  <a:pt x="424656" y="474662"/>
                  <a:pt x="364331" y="497681"/>
                </a:cubicBezTo>
                <a:cubicBezTo>
                  <a:pt x="304006" y="520700"/>
                  <a:pt x="255985" y="535385"/>
                  <a:pt x="195263" y="550069"/>
                </a:cubicBezTo>
                <a:cubicBezTo>
                  <a:pt x="134541" y="564754"/>
                  <a:pt x="67270" y="575271"/>
                  <a:pt x="0" y="585788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3E2071-ECD4-42C9-8193-4EA357512F8C}"/>
              </a:ext>
            </a:extLst>
          </p:cNvPr>
          <p:cNvSpPr/>
          <p:nvPr/>
        </p:nvSpPr>
        <p:spPr>
          <a:xfrm>
            <a:off x="8095343" y="3105694"/>
            <a:ext cx="2339340" cy="3255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1CA74E-0864-47A7-863A-F742ADBFD8FC}"/>
              </a:ext>
            </a:extLst>
          </p:cNvPr>
          <p:cNvSpPr/>
          <p:nvPr/>
        </p:nvSpPr>
        <p:spPr>
          <a:xfrm>
            <a:off x="8074025" y="3374180"/>
            <a:ext cx="2917825" cy="5691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" descr="Image result for readr hex">
            <a:extLst>
              <a:ext uri="{FF2B5EF4-FFF2-40B4-BE49-F238E27FC236}">
                <a16:creationId xmlns:a16="http://schemas.microsoft.com/office/drawing/2014/main" id="{A1BCA231-E133-4295-9E83-08DE89E40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774" y="2881891"/>
            <a:ext cx="1168061" cy="135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tidyr hex icon">
            <a:extLst>
              <a:ext uri="{FF2B5EF4-FFF2-40B4-BE49-F238E27FC236}">
                <a16:creationId xmlns:a16="http://schemas.microsoft.com/office/drawing/2014/main" id="{99010AE7-7CA7-43DD-A320-ECA994430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090" y="2881891"/>
            <a:ext cx="1168061" cy="135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2D00EF9-BAD9-4233-B138-15EF3BCDB1AE}"/>
              </a:ext>
            </a:extLst>
          </p:cNvPr>
          <p:cNvSpPr/>
          <p:nvPr/>
        </p:nvSpPr>
        <p:spPr>
          <a:xfrm>
            <a:off x="6572298" y="2546351"/>
            <a:ext cx="1244652" cy="498248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4" descr="Image result for tidyr hex">
            <a:extLst>
              <a:ext uri="{FF2B5EF4-FFF2-40B4-BE49-F238E27FC236}">
                <a16:creationId xmlns:a16="http://schemas.microsoft.com/office/drawing/2014/main" id="{0ACBB199-28F4-443F-8184-7EE25A50E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997" y="2137939"/>
            <a:ext cx="1244652" cy="140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862C65-7D60-4FCA-A5A1-BD3AF73B50AA}"/>
              </a:ext>
            </a:extLst>
          </p:cNvPr>
          <p:cNvSpPr/>
          <p:nvPr/>
        </p:nvSpPr>
        <p:spPr>
          <a:xfrm>
            <a:off x="4824997" y="3374180"/>
            <a:ext cx="1482189" cy="369333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2" descr="Image result for dplyr hex">
            <a:extLst>
              <a:ext uri="{FF2B5EF4-FFF2-40B4-BE49-F238E27FC236}">
                <a16:creationId xmlns:a16="http://schemas.microsoft.com/office/drawing/2014/main" id="{1F103AB5-5CD6-4579-BDC9-82F88ADB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977" y="2620649"/>
            <a:ext cx="1244652" cy="140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B8141DE-F752-47C9-A12E-C0809DEA2170}"/>
              </a:ext>
            </a:extLst>
          </p:cNvPr>
          <p:cNvGrpSpPr/>
          <p:nvPr/>
        </p:nvGrpSpPr>
        <p:grpSpPr>
          <a:xfrm>
            <a:off x="67225" y="2850141"/>
            <a:ext cx="2025603" cy="1353909"/>
            <a:chOff x="8056362" y="120215"/>
            <a:chExt cx="2025603" cy="1353909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85377983-809E-4876-AC68-DA1A83F2FE69}"/>
                </a:ext>
              </a:extLst>
            </p:cNvPr>
            <p:cNvSpPr/>
            <p:nvPr/>
          </p:nvSpPr>
          <p:spPr>
            <a:xfrm rot="16200000">
              <a:off x="7956332" y="220245"/>
              <a:ext cx="1353909" cy="1153849"/>
            </a:xfrm>
            <a:prstGeom prst="hexagon">
              <a:avLst>
                <a:gd name="adj" fmla="val 30503"/>
                <a:gd name="vf" fmla="val 115470"/>
              </a:avLst>
            </a:prstGeom>
            <a:solidFill>
              <a:schemeClr val="bg1"/>
            </a:solidFill>
            <a:ln w="28575">
              <a:solidFill>
                <a:srgbClr val="1573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8" descr="Image result for sql ops">
              <a:extLst>
                <a:ext uri="{FF2B5EF4-FFF2-40B4-BE49-F238E27FC236}">
                  <a16:creationId xmlns:a16="http://schemas.microsoft.com/office/drawing/2014/main" id="{66E7F09D-E7D4-4D81-A5BA-223F00747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5343" y="120215"/>
              <a:ext cx="1056347" cy="1055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910F27-4E9D-4F7B-B27F-FD0C782E045C}"/>
                </a:ext>
              </a:extLst>
            </p:cNvPr>
            <p:cNvSpPr txBox="1"/>
            <p:nvPr/>
          </p:nvSpPr>
          <p:spPr>
            <a:xfrm>
              <a:off x="8221415" y="911872"/>
              <a:ext cx="1860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1573B9"/>
                  </a:solidFill>
                </a:rPr>
                <a:t>sql</a:t>
              </a:r>
              <a:r>
                <a:rPr lang="en-US" dirty="0">
                  <a:solidFill>
                    <a:srgbClr val="1573B9"/>
                  </a:solidFill>
                </a:rPr>
                <a:t> ops</a:t>
              </a:r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6AD7EDF9-A5FD-4480-B4F5-A0FB68BE61E1}"/>
              </a:ext>
            </a:extLst>
          </p:cNvPr>
          <p:cNvSpPr txBox="1">
            <a:spLocks/>
          </p:cNvSpPr>
          <p:nvPr/>
        </p:nvSpPr>
        <p:spPr>
          <a:xfrm>
            <a:off x="261492" y="663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Analysis: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Visualization Theory &amp; Grammar</a:t>
            </a:r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ECCC963A-14A5-48AF-BCFF-FBB5E0F4B3BA}"/>
              </a:ext>
            </a:extLst>
          </p:cNvPr>
          <p:cNvSpPr/>
          <p:nvPr/>
        </p:nvSpPr>
        <p:spPr>
          <a:xfrm>
            <a:off x="7751692" y="2356281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9D1B0E15-9BDA-4338-A64E-9B0498ADA638}"/>
              </a:ext>
            </a:extLst>
          </p:cNvPr>
          <p:cNvSpPr/>
          <p:nvPr/>
        </p:nvSpPr>
        <p:spPr>
          <a:xfrm>
            <a:off x="5233266" y="3035623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FBF2BD4-4C4B-4E48-B0F7-C1BB4F6EA4EF}"/>
              </a:ext>
            </a:extLst>
          </p:cNvPr>
          <p:cNvSpPr/>
          <p:nvPr/>
        </p:nvSpPr>
        <p:spPr>
          <a:xfrm>
            <a:off x="5519292" y="2523124"/>
            <a:ext cx="2195764" cy="624649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FBDE850D-E3AA-41DE-B6FD-8F5CBFF39F78}"/>
              </a:ext>
            </a:extLst>
          </p:cNvPr>
          <p:cNvSpPr/>
          <p:nvPr/>
        </p:nvSpPr>
        <p:spPr>
          <a:xfrm>
            <a:off x="7676243" y="2007347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6754844-6B73-4D83-8EAD-737123B8C474}"/>
              </a:ext>
            </a:extLst>
          </p:cNvPr>
          <p:cNvSpPr/>
          <p:nvPr/>
        </p:nvSpPr>
        <p:spPr>
          <a:xfrm>
            <a:off x="5519292" y="2236661"/>
            <a:ext cx="2232400" cy="752227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stealth" w="lg" len="lg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4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BE15345-2EEB-4365-BF27-6D89080DE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76" y="271611"/>
            <a:ext cx="6007582" cy="34083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4207B0-96C7-4183-AB02-E113F6E97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679" y="957360"/>
            <a:ext cx="6011577" cy="33696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3FBB1A-7F76-4769-8B00-4FA6EC2904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340" y="3215264"/>
            <a:ext cx="6011578" cy="33376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E19C01-3411-4CD8-A54E-6DC6E83D7119}"/>
              </a:ext>
            </a:extLst>
          </p:cNvPr>
          <p:cNvSpPr txBox="1"/>
          <p:nvPr/>
        </p:nvSpPr>
        <p:spPr>
          <a:xfrm>
            <a:off x="7472150" y="5128322"/>
            <a:ext cx="4525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Let’s apply it.......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AB644A-CCD9-43E7-AD52-7C6D209EFE1A}"/>
              </a:ext>
            </a:extLst>
          </p:cNvPr>
          <p:cNvSpPr txBox="1"/>
          <p:nvPr/>
        </p:nvSpPr>
        <p:spPr>
          <a:xfrm rot="2745837">
            <a:off x="10154316" y="420828"/>
            <a:ext cx="2819933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86121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76CF-91E6-4867-BBD1-9E40FF66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__ to show __?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AC5D1-1A52-4D36-BBB6-87E07A9637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relationship(s) do I want to explore?</a:t>
            </a:r>
          </a:p>
        </p:txBody>
      </p:sp>
    </p:spTree>
    <p:extLst>
      <p:ext uri="{BB962C8B-B14F-4D97-AF65-F5344CB8AC3E}">
        <p14:creationId xmlns:p14="http://schemas.microsoft.com/office/powerpoint/2010/main" val="3861265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9A9C-D127-4F92-A196-3E6DBB50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4686300" cy="1325563"/>
          </a:xfrm>
        </p:spPr>
        <p:txBody>
          <a:bodyPr/>
          <a:lstStyle/>
          <a:p>
            <a:r>
              <a:rPr lang="en-US" dirty="0" err="1"/>
              <a:t>Few’s</a:t>
            </a:r>
            <a:r>
              <a:rPr lang="en-US" dirty="0"/>
              <a:t> Graph Selection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51D85-CD97-411E-A8DA-8E9A1E8A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51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relationship you want to examine?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F568F65C-E772-4B4B-B1A2-35A633887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965" y="0"/>
            <a:ext cx="6369435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4D91B9E-EFA0-419F-A6DD-F62D69EEC474}"/>
              </a:ext>
            </a:extLst>
          </p:cNvPr>
          <p:cNvSpPr/>
          <p:nvPr/>
        </p:nvSpPr>
        <p:spPr>
          <a:xfrm>
            <a:off x="5720965" y="1105698"/>
            <a:ext cx="1143002" cy="46989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5ED81B-F405-4EE6-879E-D847A3B5D0DC}"/>
              </a:ext>
            </a:extLst>
          </p:cNvPr>
          <p:cNvCxnSpPr>
            <a:stCxn id="6" idx="4"/>
          </p:cNvCxnSpPr>
          <p:nvPr/>
        </p:nvCxnSpPr>
        <p:spPr>
          <a:xfrm>
            <a:off x="6292466" y="1575594"/>
            <a:ext cx="0" cy="473707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AB9DD5E-0D19-4417-8BF6-A81B0028FE69}"/>
              </a:ext>
            </a:extLst>
          </p:cNvPr>
          <p:cNvSpPr/>
          <p:nvPr/>
        </p:nvSpPr>
        <p:spPr>
          <a:xfrm>
            <a:off x="349247" y="3679338"/>
            <a:ext cx="491788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/>
              <a:t>How do I </a:t>
            </a:r>
            <a:r>
              <a:rPr lang="en-US" sz="5000" dirty="0">
                <a:solidFill>
                  <a:srgbClr val="7030A0"/>
                </a:solidFill>
              </a:rPr>
              <a:t>make __ </a:t>
            </a:r>
            <a:r>
              <a:rPr lang="en-US" sz="5000" dirty="0"/>
              <a:t>to </a:t>
            </a:r>
            <a:r>
              <a:rPr lang="en-US" sz="5000" dirty="0">
                <a:solidFill>
                  <a:srgbClr val="C00000"/>
                </a:solidFill>
              </a:rPr>
              <a:t>show __</a:t>
            </a:r>
            <a:r>
              <a:rPr lang="en-US" sz="5000" dirty="0"/>
              <a:t>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C9A3227-5A10-4973-BDEE-B85A78F1897E}"/>
              </a:ext>
            </a:extLst>
          </p:cNvPr>
          <p:cNvSpPr/>
          <p:nvPr/>
        </p:nvSpPr>
        <p:spPr>
          <a:xfrm>
            <a:off x="7273826" y="0"/>
            <a:ext cx="4533709" cy="4191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1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9A9C-D127-4F92-A196-3E6DBB50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4686300" cy="1325563"/>
          </a:xfrm>
        </p:spPr>
        <p:txBody>
          <a:bodyPr/>
          <a:lstStyle/>
          <a:p>
            <a:r>
              <a:rPr lang="en-US" dirty="0" err="1"/>
              <a:t>Few’s</a:t>
            </a:r>
            <a:r>
              <a:rPr lang="en-US" dirty="0"/>
              <a:t> Graph Selection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51D85-CD97-411E-A8DA-8E9A1E8A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51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</a:t>
            </a:r>
            <a:r>
              <a:rPr lang="en-US" b="1" dirty="0"/>
              <a:t>relationship </a:t>
            </a:r>
            <a:r>
              <a:rPr lang="en-US" dirty="0"/>
              <a:t>you want to examine?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F568F65C-E772-4B4B-B1A2-35A633887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965" y="0"/>
            <a:ext cx="636943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D91B9E-EFA0-419F-A6DD-F62D69EEC474}"/>
              </a:ext>
            </a:extLst>
          </p:cNvPr>
          <p:cNvSpPr/>
          <p:nvPr/>
        </p:nvSpPr>
        <p:spPr>
          <a:xfrm>
            <a:off x="5805889" y="1498294"/>
            <a:ext cx="1333041" cy="59491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94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9A9C-D127-4F92-A196-3E6DBB50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4686300" cy="1325563"/>
          </a:xfrm>
        </p:spPr>
        <p:txBody>
          <a:bodyPr/>
          <a:lstStyle/>
          <a:p>
            <a:r>
              <a:rPr lang="en-US" dirty="0" err="1"/>
              <a:t>Few’s</a:t>
            </a:r>
            <a:r>
              <a:rPr lang="en-US" dirty="0"/>
              <a:t> Graph Selection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51D85-CD97-411E-A8DA-8E9A1E8A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51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</a:t>
            </a:r>
            <a:r>
              <a:rPr lang="en-US" b="1" dirty="0"/>
              <a:t>relationship </a:t>
            </a:r>
            <a:r>
              <a:rPr lang="en-US" dirty="0"/>
              <a:t>you want to examine?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F568F65C-E772-4B4B-B1A2-35A633887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965" y="0"/>
            <a:ext cx="636943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D91B9E-EFA0-419F-A6DD-F62D69EEC474}"/>
              </a:ext>
            </a:extLst>
          </p:cNvPr>
          <p:cNvSpPr/>
          <p:nvPr/>
        </p:nvSpPr>
        <p:spPr>
          <a:xfrm>
            <a:off x="5827923" y="2049137"/>
            <a:ext cx="1333041" cy="48474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2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9A9C-D127-4F92-A196-3E6DBB50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4686300" cy="1325563"/>
          </a:xfrm>
        </p:spPr>
        <p:txBody>
          <a:bodyPr/>
          <a:lstStyle/>
          <a:p>
            <a:r>
              <a:rPr lang="en-US" dirty="0" err="1"/>
              <a:t>Few’s</a:t>
            </a:r>
            <a:r>
              <a:rPr lang="en-US" dirty="0"/>
              <a:t> Graph Selection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51D85-CD97-411E-A8DA-8E9A1E8A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51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</a:t>
            </a:r>
            <a:r>
              <a:rPr lang="en-US" b="1" dirty="0"/>
              <a:t>relationship</a:t>
            </a:r>
            <a:r>
              <a:rPr lang="en-US" dirty="0"/>
              <a:t> you want to examine?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F568F65C-E772-4B4B-B1A2-35A633887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965" y="0"/>
            <a:ext cx="636943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D91B9E-EFA0-419F-A6DD-F62D69EEC474}"/>
              </a:ext>
            </a:extLst>
          </p:cNvPr>
          <p:cNvSpPr/>
          <p:nvPr/>
        </p:nvSpPr>
        <p:spPr>
          <a:xfrm>
            <a:off x="5827923" y="2511846"/>
            <a:ext cx="1333041" cy="70507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86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3958</TotalTime>
  <Words>347</Words>
  <Application>Microsoft Office PowerPoint</Application>
  <PresentationFormat>Widescreen</PresentationFormat>
  <Paragraphs>63</Paragraphs>
  <Slides>23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Roboto</vt:lpstr>
      <vt:lpstr>Times New Roman</vt:lpstr>
      <vt:lpstr>Office Theme</vt:lpstr>
      <vt:lpstr>Data Visualization Module</vt:lpstr>
      <vt:lpstr>PowerPoint Presentation</vt:lpstr>
      <vt:lpstr>PowerPoint Presentation</vt:lpstr>
      <vt:lpstr>PowerPoint Presentation</vt:lpstr>
      <vt:lpstr>How do I make __ to show __?</vt:lpstr>
      <vt:lpstr>Few’s Graph Selection Matrix</vt:lpstr>
      <vt:lpstr>Few’s Graph Selection Matrix</vt:lpstr>
      <vt:lpstr>Few’s Graph Selection Matrix</vt:lpstr>
      <vt:lpstr>Few’s Graph Selection Matrix</vt:lpstr>
      <vt:lpstr>Few’s Graph Selection Matrix</vt:lpstr>
      <vt:lpstr>Few’s Graph Selection Matrix</vt:lpstr>
      <vt:lpstr>Few’s Graph Selection Matrix</vt:lpstr>
      <vt:lpstr>Few’s Graph Selection Matrix</vt:lpstr>
      <vt:lpstr>Few’s Graph Selection Matrix</vt:lpstr>
      <vt:lpstr>Financial Times Visual Vocabulary</vt:lpstr>
      <vt:lpstr>Ggplot2  Cheatsheet</vt:lpstr>
      <vt:lpstr>Resource: Cookbook</vt:lpstr>
      <vt:lpstr>What patterns am I looking for?</vt:lpstr>
      <vt:lpstr>PowerPoint Presentation</vt:lpstr>
      <vt:lpstr>PowerPoint Presentation</vt:lpstr>
      <vt:lpstr>What Patterns Do You See?</vt:lpstr>
      <vt:lpstr>What Patterns Do You See?</vt:lpstr>
      <vt:lpstr>What Patterns Do You See?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Rinker</dc:creator>
  <cp:lastModifiedBy>Tyler Rinker</cp:lastModifiedBy>
  <cp:revision>28</cp:revision>
  <dcterms:created xsi:type="dcterms:W3CDTF">2018-04-09T17:57:37Z</dcterms:created>
  <dcterms:modified xsi:type="dcterms:W3CDTF">2018-04-12T14:49:19Z</dcterms:modified>
</cp:coreProperties>
</file>