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96" r:id="rId2"/>
    <p:sldId id="279" r:id="rId3"/>
    <p:sldId id="301" r:id="rId4"/>
    <p:sldId id="414" r:id="rId5"/>
    <p:sldId id="415" r:id="rId6"/>
    <p:sldId id="41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9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5D0BA-C5CC-4748-AE46-B61F31062CCD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3F799-0B82-4296-AD99-D8E54283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16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use the </a:t>
            </a:r>
            <a:r>
              <a:rPr lang="en-US" dirty="0" err="1"/>
              <a:t>tansforms</a:t>
            </a:r>
            <a:r>
              <a:rPr lang="en-US" dirty="0"/>
              <a:t> to add summary representations to the visual.  Adding this makes our visualizations more powerful because we can add more layers.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78B-7371-4831-8334-1B0FCEC1AB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80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78B-7371-4831-8334-1B0FCEC1A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56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78B-7371-4831-8334-1B0FCEC1A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37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class I’ll demonstrate the process and think aloud, you’ll start exploring here with EDA….continue for HW, and present code/process plus summaries and visuals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3F799-0B82-4296-AD99-D8E54283B2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63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0202-DA5C-4A5B-9BB3-DB760D087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8093F-18A3-46EE-AE0C-7CE732499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DBEC7-CB72-4C2E-BEC8-54EC0886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3C69C-5C6E-487E-A08A-D06B4E2D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FEB68-55E9-436B-953A-52FE832D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6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9C49-6953-499C-9001-E9C942F8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73B60-A8B1-4387-A7C2-8FFD687F2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4E3D4-72B6-4BB6-A3B0-254B3F3E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103FC-E3F1-4076-8249-7AC308E8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95BD8-6FC4-454C-8B00-7B947167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5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F5E09-0744-459E-AC77-4D18C42B3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EF7EB-5983-4B30-96FF-2FE80DA61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9E735-40FE-4A9D-953A-3C338FC6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4870-A2CD-4B03-8811-34D43787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E41CF-EAFD-4961-9FEA-32CD0A41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3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CC74-CE34-4C5C-A9CE-BD6E4A8F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C4CDE-C8BF-412D-A44A-7B11B63A4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92FA8-0A16-4ABE-AA34-F67797DC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A36C6-18B6-4CC7-A570-072FCBA8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4A29D-0614-4987-BF64-CFBE7693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5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B35F-350C-4EF5-9125-85E20F86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FDA55-8FF4-402E-B6BD-ED64C423A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5DEE-7611-48E4-A0E0-E5B7740C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DD3A3-193C-4AB1-9BCA-EC289278B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10445-FA55-4AE3-A304-134DE691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6FD2-9B87-4F6A-ACD4-478BBE5C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00581-35D6-4B9B-A0FE-B99857D3D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4AAFB-5F73-4378-A18B-FAFFECDF7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39224-C7E9-49AF-BB74-0E6D9F493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C94F6-E1A8-42B6-951E-A997FA63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B47D0-5B7A-4893-B871-F7D86AD7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0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05D9-0E05-4463-BC04-D2D100C7C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55E2B-55A9-4AE4-8EA5-50280C906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ACFBB-6138-4451-9103-121EDD87E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88D75-0F6A-45BA-AC93-45629C09A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3ADC7F-B846-429C-888B-33F352E9F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69033A-ED2A-440D-AF03-41890D99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491E3-C031-46B6-ACA1-9AC6F537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B1FC3-8716-486D-8F8F-61626838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9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A75F-C8B2-4DD4-A56E-C094B75C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0DC58-C111-4964-B91F-414D7AC5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C48A4-279A-447A-8FF8-9C9839AB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E985B-ECA3-47A3-BB51-A4DB9DEC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0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D4879-EFE0-4687-921F-A819813A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52267-C4FF-4CEF-9B2A-DBFDC07C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7A968-EBE2-4C2D-A74D-2BB23EBB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4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E0B1D-EC39-4E00-81A5-153EB6541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D9CC-97AB-4175-A29F-C8A4F644D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6E50D-CA0F-458F-925F-9AC8DA2AF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157B0-208F-42A2-85CB-3178C5F6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534C5-ABFE-4249-9AB5-59022402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EBC09-AF9E-4CB4-92CB-681267F2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7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D5548-74E0-468D-94F9-46F9041E6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72DC2-C9B4-46E2-BA56-CA0E4E8FD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6186E-7A2D-4F6A-98B5-BF3F4D39E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55FB1-3A94-40FB-BB47-9D4323D22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3294F-1FC4-412C-9D3B-8CD1212C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5303D-6B26-449E-87C0-17744245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5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CE77D-D83D-45B7-8CA7-4F889FD5A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17B4D-1E3B-4859-9A11-3B160BCF4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0D90E-9043-4780-9F74-655A39A18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1E63B-B13E-4884-A06A-FCFDEDCB16F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EB8F4-8E4D-492F-9AEF-73507C1BE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1399D-8AA5-423D-B920-C46102D24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2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ceptualedge.com/articles/misc/Graph_Selection_Matrix.pdf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7A96FF-7EB2-44ED-8641-9DF755A64666}"/>
              </a:ext>
            </a:extLst>
          </p:cNvPr>
          <p:cNvSpPr txBox="1"/>
          <p:nvPr/>
        </p:nvSpPr>
        <p:spPr>
          <a:xfrm>
            <a:off x="92076" y="6275988"/>
            <a:ext cx="12281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Lesson Objective: </a:t>
            </a:r>
            <a:r>
              <a:rPr lang="en-US" sz="3000" dirty="0"/>
              <a:t>Explore data via “question – query – learn” loop.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5EB39E-1D22-4CDE-B3A6-A4B99E7D9545}"/>
              </a:ext>
            </a:extLst>
          </p:cNvPr>
          <p:cNvSpPr/>
          <p:nvPr/>
        </p:nvSpPr>
        <p:spPr>
          <a:xfrm>
            <a:off x="6209533" y="300484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7" name="Picture 4" descr="Image result for tidyr hadley">
            <a:extLst>
              <a:ext uri="{FF2B5EF4-FFF2-40B4-BE49-F238E27FC236}">
                <a16:creationId xmlns:a16="http://schemas.microsoft.com/office/drawing/2014/main" id="{395C1A40-9138-4140-B6B9-EE628D510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43" y="1796063"/>
            <a:ext cx="10205717" cy="391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F6CAF69-9803-4ABD-A0C7-6127687DFAB8}"/>
              </a:ext>
            </a:extLst>
          </p:cNvPr>
          <p:cNvSpPr/>
          <p:nvPr/>
        </p:nvSpPr>
        <p:spPr>
          <a:xfrm>
            <a:off x="6542652" y="3869111"/>
            <a:ext cx="1231900" cy="922337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23392B-2A30-4CCA-8E90-61EB6758B850}"/>
              </a:ext>
            </a:extLst>
          </p:cNvPr>
          <p:cNvSpPr/>
          <p:nvPr/>
        </p:nvSpPr>
        <p:spPr>
          <a:xfrm rot="21428416">
            <a:off x="6486938" y="3841187"/>
            <a:ext cx="1129674" cy="636013"/>
          </a:xfrm>
          <a:custGeom>
            <a:avLst/>
            <a:gdLst>
              <a:gd name="connsiteX0" fmla="*/ 1059656 w 1059656"/>
              <a:gd name="connsiteY0" fmla="*/ 0 h 585788"/>
              <a:gd name="connsiteX1" fmla="*/ 912019 w 1059656"/>
              <a:gd name="connsiteY1" fmla="*/ 166688 h 585788"/>
              <a:gd name="connsiteX2" fmla="*/ 783431 w 1059656"/>
              <a:gd name="connsiteY2" fmla="*/ 269081 h 585788"/>
              <a:gd name="connsiteX3" fmla="*/ 557213 w 1059656"/>
              <a:gd name="connsiteY3" fmla="*/ 411956 h 585788"/>
              <a:gd name="connsiteX4" fmla="*/ 364331 w 1059656"/>
              <a:gd name="connsiteY4" fmla="*/ 497681 h 585788"/>
              <a:gd name="connsiteX5" fmla="*/ 195263 w 1059656"/>
              <a:gd name="connsiteY5" fmla="*/ 550069 h 585788"/>
              <a:gd name="connsiteX6" fmla="*/ 0 w 1059656"/>
              <a:gd name="connsiteY6" fmla="*/ 585788 h 58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9656" h="585788">
                <a:moveTo>
                  <a:pt x="1059656" y="0"/>
                </a:moveTo>
                <a:cubicBezTo>
                  <a:pt x="1008856" y="60920"/>
                  <a:pt x="958056" y="121841"/>
                  <a:pt x="912019" y="166688"/>
                </a:cubicBezTo>
                <a:cubicBezTo>
                  <a:pt x="865982" y="211535"/>
                  <a:pt x="842565" y="228203"/>
                  <a:pt x="783431" y="269081"/>
                </a:cubicBezTo>
                <a:cubicBezTo>
                  <a:pt x="724297" y="309959"/>
                  <a:pt x="627063" y="373856"/>
                  <a:pt x="557213" y="411956"/>
                </a:cubicBezTo>
                <a:cubicBezTo>
                  <a:pt x="487363" y="450056"/>
                  <a:pt x="424656" y="474662"/>
                  <a:pt x="364331" y="497681"/>
                </a:cubicBezTo>
                <a:cubicBezTo>
                  <a:pt x="304006" y="520700"/>
                  <a:pt x="255985" y="535385"/>
                  <a:pt x="195263" y="550069"/>
                </a:cubicBezTo>
                <a:cubicBezTo>
                  <a:pt x="134541" y="564754"/>
                  <a:pt x="67270" y="575271"/>
                  <a:pt x="0" y="585788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D68846-F97B-424B-A542-C9199E2BC6FA}"/>
              </a:ext>
            </a:extLst>
          </p:cNvPr>
          <p:cNvSpPr/>
          <p:nvPr/>
        </p:nvSpPr>
        <p:spPr>
          <a:xfrm>
            <a:off x="8095343" y="3105694"/>
            <a:ext cx="2339340" cy="32551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065C07E3-2B1D-4178-8315-B6739B595FAB}"/>
              </a:ext>
            </a:extLst>
          </p:cNvPr>
          <p:cNvSpPr/>
          <p:nvPr/>
        </p:nvSpPr>
        <p:spPr>
          <a:xfrm>
            <a:off x="7751692" y="2356281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5D0D92-D323-4C57-B8DC-AE6F8DA3C632}"/>
              </a:ext>
            </a:extLst>
          </p:cNvPr>
          <p:cNvSpPr/>
          <p:nvPr/>
        </p:nvSpPr>
        <p:spPr>
          <a:xfrm>
            <a:off x="8074025" y="3374180"/>
            <a:ext cx="2917825" cy="56917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0222256A-3A3D-4DA4-908A-8F15DD152998}"/>
              </a:ext>
            </a:extLst>
          </p:cNvPr>
          <p:cNvSpPr/>
          <p:nvPr/>
        </p:nvSpPr>
        <p:spPr>
          <a:xfrm>
            <a:off x="5233266" y="3035623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612527-4761-48E0-AB03-C5DD36AAC7EB}"/>
              </a:ext>
            </a:extLst>
          </p:cNvPr>
          <p:cNvSpPr/>
          <p:nvPr/>
        </p:nvSpPr>
        <p:spPr>
          <a:xfrm>
            <a:off x="5519292" y="2523124"/>
            <a:ext cx="2195764" cy="624649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C50A3E6-E365-49E5-97CC-A7BBCFEC7F0A}"/>
              </a:ext>
            </a:extLst>
          </p:cNvPr>
          <p:cNvSpPr txBox="1">
            <a:spLocks/>
          </p:cNvSpPr>
          <p:nvPr/>
        </p:nvSpPr>
        <p:spPr>
          <a:xfrm>
            <a:off x="261492" y="663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Analysis: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Exploratory Data Analysis</a:t>
            </a: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AA21F1F0-1080-4944-865D-3A253ED93EBC}"/>
              </a:ext>
            </a:extLst>
          </p:cNvPr>
          <p:cNvSpPr/>
          <p:nvPr/>
        </p:nvSpPr>
        <p:spPr>
          <a:xfrm>
            <a:off x="7676243" y="2007347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DD8CCA2-6EC9-49F2-A6B5-4056E5C9E0A9}"/>
              </a:ext>
            </a:extLst>
          </p:cNvPr>
          <p:cNvSpPr/>
          <p:nvPr/>
        </p:nvSpPr>
        <p:spPr>
          <a:xfrm>
            <a:off x="5519292" y="2236661"/>
            <a:ext cx="2232400" cy="752227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stealth" w="lg" len="lg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108D06BC-8EE2-4F0B-8E46-EA1D4202C668}"/>
              </a:ext>
            </a:extLst>
          </p:cNvPr>
          <p:cNvSpPr/>
          <p:nvPr/>
        </p:nvSpPr>
        <p:spPr>
          <a:xfrm>
            <a:off x="5851013" y="2734138"/>
            <a:ext cx="1687163" cy="142278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0ED7BF0-BE81-486F-A059-8AC25DA1D1F5}"/>
              </a:ext>
            </a:extLst>
          </p:cNvPr>
          <p:cNvCxnSpPr>
            <a:stCxn id="18" idx="0"/>
          </p:cNvCxnSpPr>
          <p:nvPr/>
        </p:nvCxnSpPr>
        <p:spPr>
          <a:xfrm flipH="1">
            <a:off x="6908800" y="2250722"/>
            <a:ext cx="842892" cy="978671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60C368E-3FC9-4E7F-A156-D4103AB2AED7}"/>
              </a:ext>
            </a:extLst>
          </p:cNvPr>
          <p:cNvSpPr txBox="1"/>
          <p:nvPr/>
        </p:nvSpPr>
        <p:spPr>
          <a:xfrm>
            <a:off x="6273128" y="3254294"/>
            <a:ext cx="12018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380513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8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9AB37AD-62F6-459D-AE1E-00A26FAB7E28}"/>
              </a:ext>
            </a:extLst>
          </p:cNvPr>
          <p:cNvSpPr/>
          <p:nvPr/>
        </p:nvSpPr>
        <p:spPr>
          <a:xfrm>
            <a:off x="6209533" y="300484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2052" name="Picture 4" descr="Image result for tidyr hadley">
            <a:extLst>
              <a:ext uri="{FF2B5EF4-FFF2-40B4-BE49-F238E27FC236}">
                <a16:creationId xmlns:a16="http://schemas.microsoft.com/office/drawing/2014/main" id="{40DBA615-578C-4754-8434-709299082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43" y="1796063"/>
            <a:ext cx="10205717" cy="391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E67881-FF13-43F5-8D2F-0F071DBE5143}"/>
              </a:ext>
            </a:extLst>
          </p:cNvPr>
          <p:cNvSpPr/>
          <p:nvPr/>
        </p:nvSpPr>
        <p:spPr>
          <a:xfrm>
            <a:off x="6549280" y="3840974"/>
            <a:ext cx="1231900" cy="922337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A4E600-B2DF-445E-8954-A9DB275B03A2}"/>
              </a:ext>
            </a:extLst>
          </p:cNvPr>
          <p:cNvCxnSpPr>
            <a:cxnSpLocks/>
          </p:cNvCxnSpPr>
          <p:nvPr/>
        </p:nvCxnSpPr>
        <p:spPr>
          <a:xfrm>
            <a:off x="1175934" y="3544396"/>
            <a:ext cx="30284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ECD459C-61D5-4F20-9EC5-00787E75C0FA}"/>
              </a:ext>
            </a:extLst>
          </p:cNvPr>
          <p:cNvSpPr/>
          <p:nvPr/>
        </p:nvSpPr>
        <p:spPr>
          <a:xfrm rot="21428416">
            <a:off x="6486938" y="3841187"/>
            <a:ext cx="1129674" cy="636013"/>
          </a:xfrm>
          <a:custGeom>
            <a:avLst/>
            <a:gdLst>
              <a:gd name="connsiteX0" fmla="*/ 1059656 w 1059656"/>
              <a:gd name="connsiteY0" fmla="*/ 0 h 585788"/>
              <a:gd name="connsiteX1" fmla="*/ 912019 w 1059656"/>
              <a:gd name="connsiteY1" fmla="*/ 166688 h 585788"/>
              <a:gd name="connsiteX2" fmla="*/ 783431 w 1059656"/>
              <a:gd name="connsiteY2" fmla="*/ 269081 h 585788"/>
              <a:gd name="connsiteX3" fmla="*/ 557213 w 1059656"/>
              <a:gd name="connsiteY3" fmla="*/ 411956 h 585788"/>
              <a:gd name="connsiteX4" fmla="*/ 364331 w 1059656"/>
              <a:gd name="connsiteY4" fmla="*/ 497681 h 585788"/>
              <a:gd name="connsiteX5" fmla="*/ 195263 w 1059656"/>
              <a:gd name="connsiteY5" fmla="*/ 550069 h 585788"/>
              <a:gd name="connsiteX6" fmla="*/ 0 w 1059656"/>
              <a:gd name="connsiteY6" fmla="*/ 585788 h 58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9656" h="585788">
                <a:moveTo>
                  <a:pt x="1059656" y="0"/>
                </a:moveTo>
                <a:cubicBezTo>
                  <a:pt x="1008856" y="60920"/>
                  <a:pt x="958056" y="121841"/>
                  <a:pt x="912019" y="166688"/>
                </a:cubicBezTo>
                <a:cubicBezTo>
                  <a:pt x="865982" y="211535"/>
                  <a:pt x="842565" y="228203"/>
                  <a:pt x="783431" y="269081"/>
                </a:cubicBezTo>
                <a:cubicBezTo>
                  <a:pt x="724297" y="309959"/>
                  <a:pt x="627063" y="373856"/>
                  <a:pt x="557213" y="411956"/>
                </a:cubicBezTo>
                <a:cubicBezTo>
                  <a:pt x="487363" y="450056"/>
                  <a:pt x="424656" y="474662"/>
                  <a:pt x="364331" y="497681"/>
                </a:cubicBezTo>
                <a:cubicBezTo>
                  <a:pt x="304006" y="520700"/>
                  <a:pt x="255985" y="535385"/>
                  <a:pt x="195263" y="550069"/>
                </a:cubicBezTo>
                <a:cubicBezTo>
                  <a:pt x="134541" y="564754"/>
                  <a:pt x="67270" y="575271"/>
                  <a:pt x="0" y="585788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3E2071-ECD4-42C9-8193-4EA357512F8C}"/>
              </a:ext>
            </a:extLst>
          </p:cNvPr>
          <p:cNvSpPr/>
          <p:nvPr/>
        </p:nvSpPr>
        <p:spPr>
          <a:xfrm>
            <a:off x="8095343" y="3105694"/>
            <a:ext cx="2339340" cy="32551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1CA74E-0864-47A7-863A-F742ADBFD8FC}"/>
              </a:ext>
            </a:extLst>
          </p:cNvPr>
          <p:cNvSpPr/>
          <p:nvPr/>
        </p:nvSpPr>
        <p:spPr>
          <a:xfrm>
            <a:off x="8074025" y="3374180"/>
            <a:ext cx="2917825" cy="56917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" descr="Image result for readr hex">
            <a:extLst>
              <a:ext uri="{FF2B5EF4-FFF2-40B4-BE49-F238E27FC236}">
                <a16:creationId xmlns:a16="http://schemas.microsoft.com/office/drawing/2014/main" id="{A1BCA231-E133-4295-9E83-08DE89E40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774" y="2881891"/>
            <a:ext cx="1168061" cy="135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tidyr hex icon">
            <a:extLst>
              <a:ext uri="{FF2B5EF4-FFF2-40B4-BE49-F238E27FC236}">
                <a16:creationId xmlns:a16="http://schemas.microsoft.com/office/drawing/2014/main" id="{99010AE7-7CA7-43DD-A320-ECA994430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090" y="2881891"/>
            <a:ext cx="1168061" cy="135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2D00EF9-BAD9-4233-B138-15EF3BCDB1AE}"/>
              </a:ext>
            </a:extLst>
          </p:cNvPr>
          <p:cNvSpPr/>
          <p:nvPr/>
        </p:nvSpPr>
        <p:spPr>
          <a:xfrm>
            <a:off x="6572298" y="2546351"/>
            <a:ext cx="1244652" cy="498248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4" descr="Image result for tidyr hex">
            <a:extLst>
              <a:ext uri="{FF2B5EF4-FFF2-40B4-BE49-F238E27FC236}">
                <a16:creationId xmlns:a16="http://schemas.microsoft.com/office/drawing/2014/main" id="{0ACBB199-28F4-443F-8184-7EE25A50E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997" y="2137939"/>
            <a:ext cx="1244652" cy="140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862C65-7D60-4FCA-A5A1-BD3AF73B50AA}"/>
              </a:ext>
            </a:extLst>
          </p:cNvPr>
          <p:cNvSpPr/>
          <p:nvPr/>
        </p:nvSpPr>
        <p:spPr>
          <a:xfrm>
            <a:off x="4824997" y="3374180"/>
            <a:ext cx="1482189" cy="369333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2" descr="Image result for dplyr hex">
            <a:extLst>
              <a:ext uri="{FF2B5EF4-FFF2-40B4-BE49-F238E27FC236}">
                <a16:creationId xmlns:a16="http://schemas.microsoft.com/office/drawing/2014/main" id="{1F103AB5-5CD6-4579-BDC9-82F88ADB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977" y="2620649"/>
            <a:ext cx="1244652" cy="140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B8141DE-F752-47C9-A12E-C0809DEA2170}"/>
              </a:ext>
            </a:extLst>
          </p:cNvPr>
          <p:cNvGrpSpPr/>
          <p:nvPr/>
        </p:nvGrpSpPr>
        <p:grpSpPr>
          <a:xfrm>
            <a:off x="67225" y="2850141"/>
            <a:ext cx="2025603" cy="1353909"/>
            <a:chOff x="8056362" y="120215"/>
            <a:chExt cx="2025603" cy="1353909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85377983-809E-4876-AC68-DA1A83F2FE69}"/>
                </a:ext>
              </a:extLst>
            </p:cNvPr>
            <p:cNvSpPr/>
            <p:nvPr/>
          </p:nvSpPr>
          <p:spPr>
            <a:xfrm rot="16200000">
              <a:off x="7956332" y="220245"/>
              <a:ext cx="1353909" cy="1153849"/>
            </a:xfrm>
            <a:prstGeom prst="hexagon">
              <a:avLst>
                <a:gd name="adj" fmla="val 30503"/>
                <a:gd name="vf" fmla="val 115470"/>
              </a:avLst>
            </a:prstGeom>
            <a:solidFill>
              <a:schemeClr val="bg1"/>
            </a:solidFill>
            <a:ln w="28575">
              <a:solidFill>
                <a:srgbClr val="1573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Picture 8" descr="Image result for sql ops">
              <a:extLst>
                <a:ext uri="{FF2B5EF4-FFF2-40B4-BE49-F238E27FC236}">
                  <a16:creationId xmlns:a16="http://schemas.microsoft.com/office/drawing/2014/main" id="{66E7F09D-E7D4-4D81-A5BA-223F00747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5343" y="120215"/>
              <a:ext cx="1056347" cy="1055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910F27-4E9D-4F7B-B27F-FD0C782E045C}"/>
                </a:ext>
              </a:extLst>
            </p:cNvPr>
            <p:cNvSpPr txBox="1"/>
            <p:nvPr/>
          </p:nvSpPr>
          <p:spPr>
            <a:xfrm>
              <a:off x="8221415" y="911872"/>
              <a:ext cx="1860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1573B9"/>
                  </a:solidFill>
                </a:rPr>
                <a:t>sql</a:t>
              </a:r>
              <a:r>
                <a:rPr lang="en-US" dirty="0">
                  <a:solidFill>
                    <a:srgbClr val="1573B9"/>
                  </a:solidFill>
                </a:rPr>
                <a:t> ops</a:t>
              </a:r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6AD7EDF9-A5FD-4480-B4F5-A0FB68BE61E1}"/>
              </a:ext>
            </a:extLst>
          </p:cNvPr>
          <p:cNvSpPr txBox="1">
            <a:spLocks/>
          </p:cNvSpPr>
          <p:nvPr/>
        </p:nvSpPr>
        <p:spPr>
          <a:xfrm>
            <a:off x="261492" y="663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Analysis: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Exploratory Data Analysis</a:t>
            </a:r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ECCC963A-14A5-48AF-BCFF-FBB5E0F4B3BA}"/>
              </a:ext>
            </a:extLst>
          </p:cNvPr>
          <p:cNvSpPr/>
          <p:nvPr/>
        </p:nvSpPr>
        <p:spPr>
          <a:xfrm>
            <a:off x="7751692" y="2356281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9D1B0E15-9BDA-4338-A64E-9B0498ADA638}"/>
              </a:ext>
            </a:extLst>
          </p:cNvPr>
          <p:cNvSpPr/>
          <p:nvPr/>
        </p:nvSpPr>
        <p:spPr>
          <a:xfrm>
            <a:off x="5233266" y="3035623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FBF2BD4-4C4B-4E48-B0F7-C1BB4F6EA4EF}"/>
              </a:ext>
            </a:extLst>
          </p:cNvPr>
          <p:cNvSpPr/>
          <p:nvPr/>
        </p:nvSpPr>
        <p:spPr>
          <a:xfrm>
            <a:off x="5519292" y="2523124"/>
            <a:ext cx="2195764" cy="624649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FBDE850D-E3AA-41DE-B6FD-8F5CBFF39F78}"/>
              </a:ext>
            </a:extLst>
          </p:cNvPr>
          <p:cNvSpPr/>
          <p:nvPr/>
        </p:nvSpPr>
        <p:spPr>
          <a:xfrm>
            <a:off x="7676243" y="2007347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6754844-6B73-4D83-8EAD-737123B8C474}"/>
              </a:ext>
            </a:extLst>
          </p:cNvPr>
          <p:cNvSpPr/>
          <p:nvPr/>
        </p:nvSpPr>
        <p:spPr>
          <a:xfrm>
            <a:off x="5519292" y="2236661"/>
            <a:ext cx="2232400" cy="752227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stealth" w="lg" len="lg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7E03F4AE-8B99-4161-B9C2-2D47D53A75E3}"/>
              </a:ext>
            </a:extLst>
          </p:cNvPr>
          <p:cNvSpPr/>
          <p:nvPr/>
        </p:nvSpPr>
        <p:spPr>
          <a:xfrm>
            <a:off x="7751692" y="2356281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226C6E13-7B01-4D49-81EC-8ABABE29A932}"/>
              </a:ext>
            </a:extLst>
          </p:cNvPr>
          <p:cNvSpPr/>
          <p:nvPr/>
        </p:nvSpPr>
        <p:spPr>
          <a:xfrm>
            <a:off x="5851013" y="2734138"/>
            <a:ext cx="1687163" cy="142278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73FAB5-200E-49B9-9386-C96E2AEC0AE7}"/>
              </a:ext>
            </a:extLst>
          </p:cNvPr>
          <p:cNvCxnSpPr/>
          <p:nvPr/>
        </p:nvCxnSpPr>
        <p:spPr>
          <a:xfrm flipH="1">
            <a:off x="6908800" y="2250722"/>
            <a:ext cx="842892" cy="978671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44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hadley wickham">
            <a:extLst>
              <a:ext uri="{FF2B5EF4-FFF2-40B4-BE49-F238E27FC236}">
                <a16:creationId xmlns:a16="http://schemas.microsoft.com/office/drawing/2014/main" id="{99591685-04AD-4FEB-96E6-752F8DD42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12564" cy="171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48712EF-0B5E-4B07-8B9D-2D72141C2A95}"/>
              </a:ext>
            </a:extLst>
          </p:cNvPr>
          <p:cNvSpPr/>
          <p:nvPr/>
        </p:nvSpPr>
        <p:spPr>
          <a:xfrm>
            <a:off x="1892318" y="162425"/>
            <a:ext cx="4689315" cy="1613118"/>
          </a:xfrm>
          <a:prstGeom prst="wedgeRoundRectCallout">
            <a:avLst>
              <a:gd name="adj1" fmla="val -64206"/>
              <a:gd name="adj2" fmla="val -531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9AFC7-AC26-4691-B19B-5E98D075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318" y="278178"/>
            <a:ext cx="4662019" cy="138161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“5 verbs + one other tool can do 90% of all your data manipulation.”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2465E4-4616-4D89-956D-D037CF5A42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27747" y="1965277"/>
          <a:ext cx="9014346" cy="4533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2949">
                  <a:extLst>
                    <a:ext uri="{9D8B030D-6E8A-4147-A177-3AD203B41FA5}">
                      <a16:colId xmlns:a16="http://schemas.microsoft.com/office/drawing/2014/main" val="2618855927"/>
                    </a:ext>
                  </a:extLst>
                </a:gridCol>
                <a:gridCol w="6571397">
                  <a:extLst>
                    <a:ext uri="{9D8B030D-6E8A-4147-A177-3AD203B41FA5}">
                      <a16:colId xmlns:a16="http://schemas.microsoft.com/office/drawing/2014/main" val="2507269804"/>
                    </a:ext>
                  </a:extLst>
                </a:gridCol>
              </a:tblGrid>
              <a:tr h="64693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Pick columns by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567319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Grab rows matching a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211670"/>
                  </a:ext>
                </a:extLst>
              </a:tr>
              <a:tr h="64693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arrange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Reorder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34230"/>
                  </a:ext>
                </a:extLst>
              </a:tr>
              <a:tr h="64548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mutate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Add new columns/variables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637470"/>
                  </a:ext>
                </a:extLst>
              </a:tr>
              <a:tr h="666641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summarize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Reduce variables to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513847"/>
                  </a:ext>
                </a:extLst>
              </a:tr>
              <a:tr h="398497">
                <a:tc>
                  <a:txBody>
                    <a:bodyPr/>
                    <a:lstStyle/>
                    <a:p>
                      <a:endParaRPr lang="en-US" sz="3600" b="1" dirty="0">
                        <a:solidFill>
                          <a:srgbClr val="1573B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34034"/>
                  </a:ext>
                </a:extLst>
              </a:tr>
              <a:tr h="64693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1573B9"/>
                          </a:solidFill>
                        </a:rPr>
                        <a:t>group_by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Split-Apply-Combine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537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E155B5F-DB94-48E2-8D8D-92766DE7AB5A}"/>
              </a:ext>
            </a:extLst>
          </p:cNvPr>
          <p:cNvSpPr txBox="1"/>
          <p:nvPr/>
        </p:nvSpPr>
        <p:spPr>
          <a:xfrm rot="2745837">
            <a:off x="10154316" y="420828"/>
            <a:ext cx="2819933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46152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1E19C01-3411-4CD8-A54E-6DC6E83D7119}"/>
              </a:ext>
            </a:extLst>
          </p:cNvPr>
          <p:cNvSpPr txBox="1"/>
          <p:nvPr/>
        </p:nvSpPr>
        <p:spPr>
          <a:xfrm>
            <a:off x="7472150" y="5128322"/>
            <a:ext cx="4525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Let’s apply it.......</a:t>
            </a:r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EC9E2D08-5ED4-47D9-9CC5-B3546CD3F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" y="528187"/>
            <a:ext cx="5653105" cy="589484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DD941D12-2C8D-42AD-9A42-D60718689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538897" y="528188"/>
            <a:ext cx="5058051" cy="589484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5AB644A-CCD9-43E7-AD52-7C6D209EFE1A}"/>
              </a:ext>
            </a:extLst>
          </p:cNvPr>
          <p:cNvSpPr txBox="1"/>
          <p:nvPr/>
        </p:nvSpPr>
        <p:spPr>
          <a:xfrm rot="2745837">
            <a:off x="10154316" y="420828"/>
            <a:ext cx="2819933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Recap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DDD8517-58CD-4FD7-A3EC-D63CA3C1ED27}"/>
              </a:ext>
            </a:extLst>
          </p:cNvPr>
          <p:cNvGrpSpPr/>
          <p:nvPr/>
        </p:nvGrpSpPr>
        <p:grpSpPr>
          <a:xfrm>
            <a:off x="8688756" y="6122670"/>
            <a:ext cx="1046244" cy="784290"/>
            <a:chOff x="2837470" y="1198419"/>
            <a:chExt cx="5612919" cy="4717473"/>
          </a:xfrm>
        </p:grpSpPr>
        <p:pic>
          <p:nvPicPr>
            <p:cNvPr id="16" name="Picture 2" descr="Origin of the Texas Sharpshooter">
              <a:extLst>
                <a:ext uri="{FF2B5EF4-FFF2-40B4-BE49-F238E27FC236}">
                  <a16:creationId xmlns:a16="http://schemas.microsoft.com/office/drawing/2014/main" id="{470AAD3F-DE08-4559-80D5-297EBDEF2E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7470" y="1198419"/>
              <a:ext cx="5612919" cy="4717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ED5FAFA-6273-474E-A4C3-3E92F03D9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288952" y="3012013"/>
              <a:ext cx="177523" cy="16906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FF17061-AD9B-4BF7-95F9-9ACFD4EFE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>
              <a:off x="4377713" y="3320263"/>
              <a:ext cx="177524" cy="16907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F56A1EF-50FD-4ACA-8E22-D18EE1670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122662" y="2151053"/>
              <a:ext cx="156696" cy="14923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9422F95-FB46-4224-8432-4FAC89A9E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28281" y="1825037"/>
              <a:ext cx="166471" cy="1585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2406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FC6E579-817A-4D52-80FC-15733E4EEBFC}"/>
              </a:ext>
            </a:extLst>
          </p:cNvPr>
          <p:cNvSpPr/>
          <p:nvPr/>
        </p:nvSpPr>
        <p:spPr>
          <a:xfrm>
            <a:off x="5766188" y="195883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6" name="Picture 4" descr="Image result for tidyr hadley">
            <a:extLst>
              <a:ext uri="{FF2B5EF4-FFF2-40B4-BE49-F238E27FC236}">
                <a16:creationId xmlns:a16="http://schemas.microsoft.com/office/drawing/2014/main" id="{B8F7775D-6E8F-48B3-9556-D14D67E65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78" y="753128"/>
            <a:ext cx="10205717" cy="391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5BF6044-5AD6-4DD6-A580-1ACBDBF58088}"/>
              </a:ext>
            </a:extLst>
          </p:cNvPr>
          <p:cNvSpPr/>
          <p:nvPr/>
        </p:nvSpPr>
        <p:spPr>
          <a:xfrm>
            <a:off x="6071538" y="2816166"/>
            <a:ext cx="1231900" cy="922337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43BAC53-41BA-4D25-AA80-F4BDCAE33EDF}"/>
              </a:ext>
            </a:extLst>
          </p:cNvPr>
          <p:cNvSpPr/>
          <p:nvPr/>
        </p:nvSpPr>
        <p:spPr>
          <a:xfrm rot="21428416">
            <a:off x="6043593" y="2795169"/>
            <a:ext cx="1129674" cy="636013"/>
          </a:xfrm>
          <a:custGeom>
            <a:avLst/>
            <a:gdLst>
              <a:gd name="connsiteX0" fmla="*/ 1059656 w 1059656"/>
              <a:gd name="connsiteY0" fmla="*/ 0 h 585788"/>
              <a:gd name="connsiteX1" fmla="*/ 912019 w 1059656"/>
              <a:gd name="connsiteY1" fmla="*/ 166688 h 585788"/>
              <a:gd name="connsiteX2" fmla="*/ 783431 w 1059656"/>
              <a:gd name="connsiteY2" fmla="*/ 269081 h 585788"/>
              <a:gd name="connsiteX3" fmla="*/ 557213 w 1059656"/>
              <a:gd name="connsiteY3" fmla="*/ 411956 h 585788"/>
              <a:gd name="connsiteX4" fmla="*/ 364331 w 1059656"/>
              <a:gd name="connsiteY4" fmla="*/ 497681 h 585788"/>
              <a:gd name="connsiteX5" fmla="*/ 195263 w 1059656"/>
              <a:gd name="connsiteY5" fmla="*/ 550069 h 585788"/>
              <a:gd name="connsiteX6" fmla="*/ 0 w 1059656"/>
              <a:gd name="connsiteY6" fmla="*/ 585788 h 58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9656" h="585788">
                <a:moveTo>
                  <a:pt x="1059656" y="0"/>
                </a:moveTo>
                <a:cubicBezTo>
                  <a:pt x="1008856" y="60920"/>
                  <a:pt x="958056" y="121841"/>
                  <a:pt x="912019" y="166688"/>
                </a:cubicBezTo>
                <a:cubicBezTo>
                  <a:pt x="865982" y="211535"/>
                  <a:pt x="842565" y="228203"/>
                  <a:pt x="783431" y="269081"/>
                </a:cubicBezTo>
                <a:cubicBezTo>
                  <a:pt x="724297" y="309959"/>
                  <a:pt x="627063" y="373856"/>
                  <a:pt x="557213" y="411956"/>
                </a:cubicBezTo>
                <a:cubicBezTo>
                  <a:pt x="487363" y="450056"/>
                  <a:pt x="424656" y="474662"/>
                  <a:pt x="364331" y="497681"/>
                </a:cubicBezTo>
                <a:cubicBezTo>
                  <a:pt x="304006" y="520700"/>
                  <a:pt x="255985" y="535385"/>
                  <a:pt x="195263" y="550069"/>
                </a:cubicBezTo>
                <a:cubicBezTo>
                  <a:pt x="134541" y="564754"/>
                  <a:pt x="67270" y="575271"/>
                  <a:pt x="0" y="585788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FA434-0098-4934-B826-635FF9C9F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09" y="6769"/>
            <a:ext cx="10515600" cy="1325563"/>
          </a:xfrm>
        </p:spPr>
        <p:txBody>
          <a:bodyPr/>
          <a:lstStyle/>
          <a:p>
            <a:r>
              <a:rPr lang="en-US" dirty="0"/>
              <a:t>…This Enable us to do EDA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D3A51F-27CC-40EC-98A4-AD5A23D94F8B}"/>
              </a:ext>
            </a:extLst>
          </p:cNvPr>
          <p:cNvSpPr/>
          <p:nvPr/>
        </p:nvSpPr>
        <p:spPr>
          <a:xfrm>
            <a:off x="7651998" y="2059676"/>
            <a:ext cx="2339340" cy="32551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C324A6-0A3B-460A-A8EA-08F48ABBAE1F}"/>
              </a:ext>
            </a:extLst>
          </p:cNvPr>
          <p:cNvSpPr/>
          <p:nvPr/>
        </p:nvSpPr>
        <p:spPr>
          <a:xfrm>
            <a:off x="7651998" y="2328162"/>
            <a:ext cx="2917825" cy="56917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EA79A0-AB5E-4BFA-B94C-32D9926CB0B4}"/>
              </a:ext>
            </a:extLst>
          </p:cNvPr>
          <p:cNvSpPr txBox="1"/>
          <p:nvPr/>
        </p:nvSpPr>
        <p:spPr>
          <a:xfrm>
            <a:off x="5695806" y="2190838"/>
            <a:ext cx="17244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EDA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9C980E-0122-4AC5-9EE3-65D52E66B783}"/>
              </a:ext>
            </a:extLst>
          </p:cNvPr>
          <p:cNvSpPr/>
          <p:nvPr/>
        </p:nvSpPr>
        <p:spPr>
          <a:xfrm>
            <a:off x="1079284" y="2271265"/>
            <a:ext cx="2804102" cy="56917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0667FA-20BB-4B35-BFA5-586F22D520D6}"/>
              </a:ext>
            </a:extLst>
          </p:cNvPr>
          <p:cNvSpPr/>
          <p:nvPr/>
        </p:nvSpPr>
        <p:spPr>
          <a:xfrm>
            <a:off x="3883386" y="2190838"/>
            <a:ext cx="463568" cy="922337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FB05A8-119D-432F-9EEA-138B4EF4B132}"/>
              </a:ext>
            </a:extLst>
          </p:cNvPr>
          <p:cNvSpPr/>
          <p:nvPr/>
        </p:nvSpPr>
        <p:spPr>
          <a:xfrm>
            <a:off x="3034537" y="4744407"/>
            <a:ext cx="68125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Generate </a:t>
            </a:r>
            <a:r>
              <a:rPr lang="en-US" sz="2400" b="1" dirty="0">
                <a:solidFill>
                  <a:srgbClr val="333333"/>
                </a:solidFill>
                <a:latin typeface="Helvetica Neue"/>
              </a:rPr>
              <a:t>questions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about your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Search for answers by </a:t>
            </a:r>
            <a:r>
              <a:rPr lang="en-US" sz="2400" b="1" dirty="0">
                <a:solidFill>
                  <a:srgbClr val="333333"/>
                </a:solidFill>
                <a:latin typeface="Helvetica Neue"/>
              </a:rPr>
              <a:t>visualizing &amp; transforming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your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Use what you learn to </a:t>
            </a:r>
            <a:r>
              <a:rPr lang="en-US" sz="2400" b="1" dirty="0">
                <a:solidFill>
                  <a:srgbClr val="333333"/>
                </a:solidFill>
                <a:latin typeface="Helvetica Neue"/>
              </a:rPr>
              <a:t>refine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your questions and/or generate new questions.</a:t>
            </a:r>
            <a:endParaRPr lang="en-US" sz="2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5372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A7763A-80C2-453A-B787-6FD35C39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890" y="1091045"/>
            <a:ext cx="10515600" cy="4364181"/>
          </a:xfrm>
        </p:spPr>
        <p:txBody>
          <a:bodyPr>
            <a:noAutofit/>
          </a:bodyPr>
          <a:lstStyle/>
          <a:p>
            <a:r>
              <a:rPr lang="en-US" sz="5500" dirty="0"/>
              <a:t>First I’ll model….</a:t>
            </a:r>
            <a:br>
              <a:rPr lang="en-US" sz="5500" dirty="0"/>
            </a:br>
            <a:br>
              <a:rPr lang="en-US" sz="5500" dirty="0"/>
            </a:br>
            <a:r>
              <a:rPr lang="en-US" sz="5500" dirty="0"/>
              <a:t>                ….then, you do</a:t>
            </a:r>
            <a:br>
              <a:rPr lang="en-US" sz="5500" dirty="0"/>
            </a:br>
            <a:br>
              <a:rPr lang="en-US" sz="5500" dirty="0"/>
            </a:br>
            <a:r>
              <a:rPr lang="en-US" sz="5500" dirty="0"/>
              <a:t>                              …..finally, you demo</a:t>
            </a:r>
          </a:p>
        </p:txBody>
      </p:sp>
    </p:spTree>
    <p:extLst>
      <p:ext uri="{BB962C8B-B14F-4D97-AF65-F5344CB8AC3E}">
        <p14:creationId xmlns:p14="http://schemas.microsoft.com/office/powerpoint/2010/main" val="3050903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5212</TotalTime>
  <Words>184</Words>
  <Application>Microsoft Office PowerPoint</Application>
  <PresentationFormat>Widescreen</PresentationFormat>
  <Paragraphs>33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“5 verbs + one other tool can do 90% of all your data manipulation.”</vt:lpstr>
      <vt:lpstr>PowerPoint Presentation</vt:lpstr>
      <vt:lpstr>…This Enable us to do EDA</vt:lpstr>
      <vt:lpstr>First I’ll model….                  ….then, you do                                …..finally, you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Rinker</dc:creator>
  <cp:lastModifiedBy>Tyler Rinker</cp:lastModifiedBy>
  <cp:revision>44</cp:revision>
  <dcterms:created xsi:type="dcterms:W3CDTF">2018-04-09T17:57:37Z</dcterms:created>
  <dcterms:modified xsi:type="dcterms:W3CDTF">2018-04-13T11:43:27Z</dcterms:modified>
</cp:coreProperties>
</file>