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96" r:id="rId2"/>
    <p:sldId id="279" r:id="rId3"/>
    <p:sldId id="406" r:id="rId4"/>
    <p:sldId id="407" r:id="rId5"/>
    <p:sldId id="399" r:id="rId6"/>
    <p:sldId id="415" r:id="rId7"/>
    <p:sldId id="416" r:id="rId8"/>
    <p:sldId id="417" r:id="rId9"/>
    <p:sldId id="418" r:id="rId10"/>
    <p:sldId id="4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47223" y="5870514"/>
            <a:ext cx="1228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Objectives: </a:t>
            </a:r>
            <a:r>
              <a:rPr lang="en-US" sz="3000" dirty="0"/>
              <a:t>Select and filter data in SQL.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64097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4C44753-5D94-4A07-8B2B-4ADDCE71C09E}"/>
              </a:ext>
            </a:extLst>
          </p:cNvPr>
          <p:cNvSpPr/>
          <p:nvPr/>
        </p:nvSpPr>
        <p:spPr>
          <a:xfrm>
            <a:off x="1903848" y="30942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6A579305-4D4E-4ABA-B7D8-2EFD4FE2FA8B}"/>
              </a:ext>
            </a:extLst>
          </p:cNvPr>
          <p:cNvSpPr/>
          <p:nvPr/>
        </p:nvSpPr>
        <p:spPr>
          <a:xfrm>
            <a:off x="9800689" y="3110028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27C7A5-4449-40B8-A757-BB08C6584A2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322948" y="3218503"/>
            <a:ext cx="1286402" cy="2177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2FF27D-2496-4FCA-A06A-BE5509091504}"/>
              </a:ext>
            </a:extLst>
          </p:cNvPr>
          <p:cNvSpPr/>
          <p:nvPr/>
        </p:nvSpPr>
        <p:spPr>
          <a:xfrm>
            <a:off x="2107096" y="3387256"/>
            <a:ext cx="7816132" cy="1241678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36FD511B-B44F-4CE3-8FB5-8CBC76ED93D4}"/>
              </a:ext>
            </a:extLst>
          </p:cNvPr>
          <p:cNvSpPr/>
          <p:nvPr/>
        </p:nvSpPr>
        <p:spPr>
          <a:xfrm>
            <a:off x="562197" y="3110028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E5A5D9-64E8-4E35-8FAF-4055058CEAB4}"/>
              </a:ext>
            </a:extLst>
          </p:cNvPr>
          <p:cNvSpPr/>
          <p:nvPr/>
        </p:nvSpPr>
        <p:spPr>
          <a:xfrm rot="10800000">
            <a:off x="771747" y="1390460"/>
            <a:ext cx="9181881" cy="1850018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4D637-F399-4AA3-A049-AEBD7AA245D1}"/>
              </a:ext>
            </a:extLst>
          </p:cNvPr>
          <p:cNvSpPr txBox="1"/>
          <p:nvPr/>
        </p:nvSpPr>
        <p:spPr>
          <a:xfrm>
            <a:off x="48785" y="3354072"/>
            <a:ext cx="1381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Gathering</a:t>
            </a:r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B310-5C84-4586-882F-742855FD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Fuzzy Search for a Column in a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99B8-E292-4B01-A1A6-F6896C0A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COLUMN_NAME, TABLE_NAME, TABLE_SCHEMA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INFORMATION_SCHEMA.COLUMNS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COLUMN_NAME LIKE '%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%' </a:t>
            </a:r>
          </a:p>
        </p:txBody>
      </p:sp>
    </p:spTree>
    <p:extLst>
      <p:ext uri="{BB962C8B-B14F-4D97-AF65-F5344CB8AC3E}">
        <p14:creationId xmlns:p14="http://schemas.microsoft.com/office/powerpoint/2010/main" val="422196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52082" y="2838927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BE204-C8AB-4451-BEC0-5432546003C8}"/>
              </a:ext>
            </a:extLst>
          </p:cNvPr>
          <p:cNvSpPr/>
          <p:nvPr/>
        </p:nvSpPr>
        <p:spPr>
          <a:xfrm rot="20971846" flipH="1" flipV="1">
            <a:off x="3867095" y="2728468"/>
            <a:ext cx="1370759" cy="249521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009D3B7-3F4D-4CAB-B902-CEC0F66D91AA}"/>
              </a:ext>
            </a:extLst>
          </p:cNvPr>
          <p:cNvSpPr/>
          <p:nvPr/>
        </p:nvSpPr>
        <p:spPr>
          <a:xfrm>
            <a:off x="5123000" y="2680936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4E50F175-D8AB-4054-8459-2D8BF5AC83E8}"/>
              </a:ext>
            </a:extLst>
          </p:cNvPr>
          <p:cNvSpPr/>
          <p:nvPr/>
        </p:nvSpPr>
        <p:spPr>
          <a:xfrm>
            <a:off x="2178709" y="3021415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77E5ED7-41C2-47E6-AA23-F849EBD9A49F}"/>
              </a:ext>
            </a:extLst>
          </p:cNvPr>
          <p:cNvSpPr/>
          <p:nvPr/>
        </p:nvSpPr>
        <p:spPr>
          <a:xfrm>
            <a:off x="9849945" y="3152539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A74682-A543-4469-A7DB-B6B6472A4E74}"/>
              </a:ext>
            </a:extLst>
          </p:cNvPr>
          <p:cNvCxnSpPr>
            <a:cxnSpLocks/>
          </p:cNvCxnSpPr>
          <p:nvPr/>
        </p:nvCxnSpPr>
        <p:spPr>
          <a:xfrm flipH="1" flipV="1">
            <a:off x="2534681" y="3229393"/>
            <a:ext cx="1074669" cy="1088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6B9A07F-4D38-43D4-96FD-177074310157}"/>
              </a:ext>
            </a:extLst>
          </p:cNvPr>
          <p:cNvSpPr/>
          <p:nvPr/>
        </p:nvSpPr>
        <p:spPr>
          <a:xfrm>
            <a:off x="2393832" y="3464698"/>
            <a:ext cx="7668032" cy="1426090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 descr="Image result for readr hex">
            <a:extLst>
              <a:ext uri="{FF2B5EF4-FFF2-40B4-BE49-F238E27FC236}">
                <a16:creationId xmlns:a16="http://schemas.microsoft.com/office/drawing/2014/main" id="{82740DDE-90DC-460A-A92E-7C8942F9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58" y="2551429"/>
            <a:ext cx="524016" cy="6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D94E6386-DF24-4E6D-AF19-12A7E074251D}"/>
              </a:ext>
            </a:extLst>
          </p:cNvPr>
          <p:cNvSpPr/>
          <p:nvPr/>
        </p:nvSpPr>
        <p:spPr>
          <a:xfrm>
            <a:off x="562197" y="3110028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C0FDE10-037A-4390-BD94-9863BB2B0FE9}"/>
              </a:ext>
            </a:extLst>
          </p:cNvPr>
          <p:cNvSpPr/>
          <p:nvPr/>
        </p:nvSpPr>
        <p:spPr>
          <a:xfrm rot="10800000">
            <a:off x="771747" y="1390460"/>
            <a:ext cx="9181881" cy="1850018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  <p:pic>
        <p:nvPicPr>
          <p:cNvPr id="1026" name="Picture 2" descr="Image result for r icon">
            <a:extLst>
              <a:ext uri="{FF2B5EF4-FFF2-40B4-BE49-F238E27FC236}">
                <a16:creationId xmlns:a16="http://schemas.microsoft.com/office/drawing/2014/main" id="{5C9308A9-8888-4BB1-A092-02E959AE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332" y="2270737"/>
            <a:ext cx="2427187" cy="18811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rrow">
            <a:extLst>
              <a:ext uri="{FF2B5EF4-FFF2-40B4-BE49-F238E27FC236}">
                <a16:creationId xmlns:a16="http://schemas.microsoft.com/office/drawing/2014/main" id="{221068C2-6C96-437D-B9AC-4133FDDA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7581" y="2322725"/>
            <a:ext cx="391412" cy="181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con csv">
            <a:extLst>
              <a:ext uri="{FF2B5EF4-FFF2-40B4-BE49-F238E27FC236}">
                <a16:creationId xmlns:a16="http://schemas.microsoft.com/office/drawing/2014/main" id="{8AE91DAE-4895-4181-8516-A11A6CAA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3" y="2138778"/>
            <a:ext cx="1743476" cy="214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9D64045-9ED0-45B3-A1C5-7C207E181762}"/>
              </a:ext>
            </a:extLst>
          </p:cNvPr>
          <p:cNvGrpSpPr/>
          <p:nvPr/>
        </p:nvGrpSpPr>
        <p:grpSpPr>
          <a:xfrm>
            <a:off x="8892540" y="1142447"/>
            <a:ext cx="2641731" cy="1933241"/>
            <a:chOff x="6019800" y="3903518"/>
            <a:chExt cx="3332018" cy="2500696"/>
          </a:xfrm>
        </p:grpSpPr>
        <p:pic>
          <p:nvPicPr>
            <p:cNvPr id="1032" name="Picture 8" descr="Image result for ggplot2">
              <a:extLst>
                <a:ext uri="{FF2B5EF4-FFF2-40B4-BE49-F238E27FC236}">
                  <a16:creationId xmlns:a16="http://schemas.microsoft.com/office/drawing/2014/main" id="{37E5F7BB-FF9D-483E-9276-0F28689E5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265" y="4755573"/>
              <a:ext cx="1942059" cy="1387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document icon">
              <a:extLst>
                <a:ext uri="{FF2B5EF4-FFF2-40B4-BE49-F238E27FC236}">
                  <a16:creationId xmlns:a16="http://schemas.microsoft.com/office/drawing/2014/main" id="{BC070C58-19AA-4471-A702-0E159A80F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903518"/>
              <a:ext cx="3332018" cy="250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6" descr="Image result for icon csv">
            <a:extLst>
              <a:ext uri="{FF2B5EF4-FFF2-40B4-BE49-F238E27FC236}">
                <a16:creationId xmlns:a16="http://schemas.microsoft.com/office/drawing/2014/main" id="{C4DFD9B3-EEBF-4E87-967E-5CC52E4F9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45" y="3305847"/>
            <a:ext cx="1743476" cy="214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arrow">
            <a:extLst>
              <a:ext uri="{FF2B5EF4-FFF2-40B4-BE49-F238E27FC236}">
                <a16:creationId xmlns:a16="http://schemas.microsoft.com/office/drawing/2014/main" id="{220F9EF6-3C6B-4884-9509-D85E193A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96869">
            <a:off x="7974626" y="2792792"/>
            <a:ext cx="391412" cy="181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arrow">
            <a:extLst>
              <a:ext uri="{FF2B5EF4-FFF2-40B4-BE49-F238E27FC236}">
                <a16:creationId xmlns:a16="http://schemas.microsoft.com/office/drawing/2014/main" id="{66C6B48A-653A-4D43-88EC-1CAE62333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3131" flipV="1">
            <a:off x="7904379" y="1703538"/>
            <a:ext cx="391412" cy="181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SQL: Intro to Querying &amp; Exporting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EDE853-9568-4C7A-9125-A86D88751550}"/>
              </a:ext>
            </a:extLst>
          </p:cNvPr>
          <p:cNvSpPr txBox="1">
            <a:spLocks/>
          </p:cNvSpPr>
          <p:nvPr/>
        </p:nvSpPr>
        <p:spPr>
          <a:xfrm>
            <a:off x="-83128" y="548760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SELECT, FROM, WHERE</a:t>
            </a:r>
          </a:p>
        </p:txBody>
      </p:sp>
      <p:pic>
        <p:nvPicPr>
          <p:cNvPr id="4098" name="Picture 2" descr="Image result for cowboy harmonica">
            <a:extLst>
              <a:ext uri="{FF2B5EF4-FFF2-40B4-BE49-F238E27FC236}">
                <a16:creationId xmlns:a16="http://schemas.microsoft.com/office/drawing/2014/main" id="{5C5AFC64-4AF5-480A-909A-BD088E7C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98" y="446555"/>
            <a:ext cx="3075465" cy="23138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john popper harmonica">
            <a:extLst>
              <a:ext uri="{FF2B5EF4-FFF2-40B4-BE49-F238E27FC236}">
                <a16:creationId xmlns:a16="http://schemas.microsoft.com/office/drawing/2014/main" id="{48150D8F-4E4D-4B39-B4D7-4AD0A823F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03" y="434790"/>
            <a:ext cx="4141099" cy="232559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harmonica">
            <a:extLst>
              <a:ext uri="{FF2B5EF4-FFF2-40B4-BE49-F238E27FC236}">
                <a16:creationId xmlns:a16="http://schemas.microsoft.com/office/drawing/2014/main" id="{1D886516-BB3E-431B-A94D-4EE9A038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90" y="3396716"/>
            <a:ext cx="3687963" cy="27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73313-E6CA-4B38-A9C4-3A88F9E6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-635"/>
            <a:ext cx="6976110" cy="1325563"/>
          </a:xfrm>
        </p:spPr>
        <p:txBody>
          <a:bodyPr/>
          <a:lstStyle/>
          <a:p>
            <a:r>
              <a:rPr lang="en-US" b="1" dirty="0"/>
              <a:t>Rules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69E323-3D98-42FF-BF69-6A2A98916059}"/>
              </a:ext>
            </a:extLst>
          </p:cNvPr>
          <p:cNvSpPr txBox="1">
            <a:spLocks/>
          </p:cNvSpPr>
          <p:nvPr/>
        </p:nvSpPr>
        <p:spPr>
          <a:xfrm>
            <a:off x="933450" y="233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E47D9-C7F9-43E4-9A37-FDD4F1713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740" y="342106"/>
            <a:ext cx="1215390" cy="1215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09777-C85D-4060-9F91-6AE308469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130" y="342106"/>
            <a:ext cx="1215390" cy="1215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E10DB-0713-4A96-BC9A-332AC6137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0" y="342106"/>
            <a:ext cx="1215390" cy="1215390"/>
          </a:xfrm>
          <a:prstGeom prst="rect">
            <a:avLst/>
          </a:prstGeom>
        </p:spPr>
      </p:pic>
      <p:sp>
        <p:nvSpPr>
          <p:cNvPr id="12" name="Title 6">
            <a:extLst>
              <a:ext uri="{FF2B5EF4-FFF2-40B4-BE49-F238E27FC236}">
                <a16:creationId xmlns:a16="http://schemas.microsoft.com/office/drawing/2014/main" id="{5C345373-55BC-41C3-88EF-7664580750C6}"/>
              </a:ext>
            </a:extLst>
          </p:cNvPr>
          <p:cNvSpPr txBox="1">
            <a:spLocks/>
          </p:cNvSpPr>
          <p:nvPr/>
        </p:nvSpPr>
        <p:spPr>
          <a:xfrm>
            <a:off x="163830" y="1021556"/>
            <a:ext cx="7597140" cy="5174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3300" dirty="0"/>
              <a:t>Don’t lock-up the database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300" dirty="0"/>
              <a:t>Don’t lock-up the database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300" dirty="0"/>
              <a:t>If you’re unsure ask the dev </a:t>
            </a:r>
            <a:r>
              <a:rPr lang="en-US" sz="3300" b="1" dirty="0"/>
              <a:t>manager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300" dirty="0"/>
              <a:t>Use </a:t>
            </a:r>
            <a:r>
              <a:rPr lang="en-US" sz="3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WITH(NOLOCK)</a:t>
            </a:r>
            <a:r>
              <a:rPr lang="en-US" sz="2000" dirty="0">
                <a:solidFill>
                  <a:srgbClr val="0070C0"/>
                </a:solidFill>
              </a:rPr>
              <a:t>[</a:t>
            </a:r>
            <a:r>
              <a:rPr lang="en-US" sz="2000" dirty="0"/>
              <a:t>see rules 1 &amp; 2]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300" dirty="0"/>
              <a:t>Test with </a:t>
            </a:r>
            <a:r>
              <a:rPr lang="en-US" sz="3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TOP(100)</a:t>
            </a:r>
            <a:r>
              <a:rPr lang="en-US" sz="3300" dirty="0"/>
              <a:t>first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300" dirty="0"/>
              <a:t>Long queries @ </a:t>
            </a:r>
            <a:r>
              <a:rPr lang="en-US" sz="3300" b="1" dirty="0"/>
              <a:t>night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Learning SQL for Querying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DB3F83-244B-423E-A6D7-543D92A54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074" y="2461972"/>
            <a:ext cx="6812877" cy="36845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Querying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About the data structure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F04D4A-825C-4573-BD45-B44F26C9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75" y="2461971"/>
            <a:ext cx="623172" cy="503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3D50B8-9C91-4331-8FDD-5D66796A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41" y="3178881"/>
            <a:ext cx="656315" cy="5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R vs SQL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3E9228-C457-4AFD-A565-A5FDF7D776E7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2883669" y="2102835"/>
          <a:ext cx="5727700" cy="2757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45">
                  <a:extLst>
                    <a:ext uri="{9D8B030D-6E8A-4147-A177-3AD203B41FA5}">
                      <a16:colId xmlns:a16="http://schemas.microsoft.com/office/drawing/2014/main" val="129481930"/>
                    </a:ext>
                  </a:extLst>
                </a:gridCol>
                <a:gridCol w="1728846">
                  <a:extLst>
                    <a:ext uri="{9D8B030D-6E8A-4147-A177-3AD203B41FA5}">
                      <a16:colId xmlns:a16="http://schemas.microsoft.com/office/drawing/2014/main" val="481149085"/>
                    </a:ext>
                  </a:extLst>
                </a:gridCol>
                <a:gridCol w="2364509">
                  <a:extLst>
                    <a:ext uri="{9D8B030D-6E8A-4147-A177-3AD203B41FA5}">
                      <a16:colId xmlns:a16="http://schemas.microsoft.com/office/drawing/2014/main" val="1355083782"/>
                    </a:ext>
                  </a:extLst>
                </a:gridCol>
              </a:tblGrid>
              <a:tr h="5324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55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Insensitive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07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Query Order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271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Lang 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Declarative/Functional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132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32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747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7350058"/>
                  </a:ext>
                </a:extLst>
              </a:tr>
            </a:tbl>
          </a:graphicData>
        </a:graphic>
      </p:graphicFrame>
      <p:pic>
        <p:nvPicPr>
          <p:cNvPr id="18" name="Picture 2" descr="Image result for r icon">
            <a:extLst>
              <a:ext uri="{FF2B5EF4-FFF2-40B4-BE49-F238E27FC236}">
                <a16:creationId xmlns:a16="http://schemas.microsoft.com/office/drawing/2014/main" id="{19F281EC-5158-4705-9EC2-EF926F0D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31" y="2168592"/>
            <a:ext cx="474123" cy="36745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3B8BF79-8A2A-4778-ABDE-E24A1C037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91" y="2204197"/>
            <a:ext cx="772846" cy="4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6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55" y="191943"/>
            <a:ext cx="3979430" cy="1325563"/>
          </a:xfrm>
        </p:spPr>
        <p:txBody>
          <a:bodyPr/>
          <a:lstStyle/>
          <a:p>
            <a:r>
              <a:rPr lang="en-US" dirty="0"/>
              <a:t>R vs SQL</a:t>
            </a:r>
          </a:p>
        </p:txBody>
      </p:sp>
      <p:pic>
        <p:nvPicPr>
          <p:cNvPr id="2050" name="Picture 2" descr="Image result for hang my hat">
            <a:extLst>
              <a:ext uri="{FF2B5EF4-FFF2-40B4-BE49-F238E27FC236}">
                <a16:creationId xmlns:a16="http://schemas.microsoft.com/office/drawing/2014/main" id="{FC942121-CE57-4B57-9AF1-8F87A500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4" y="2318604"/>
            <a:ext cx="3444903" cy="25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2BFD8D70-A886-409D-A783-A287DB45B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29" y="3372103"/>
            <a:ext cx="772846" cy="4057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r icon">
            <a:extLst>
              <a:ext uri="{FF2B5EF4-FFF2-40B4-BE49-F238E27FC236}">
                <a16:creationId xmlns:a16="http://schemas.microsoft.com/office/drawing/2014/main" id="{0EBD568B-965D-44D6-9B84-578340AF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16" y="3463282"/>
            <a:ext cx="474123" cy="367458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0CF3D2-5E26-4804-AA7F-3BE9ACA2BB1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31118072"/>
              </p:ext>
            </p:extLst>
          </p:nvPr>
        </p:nvGraphicFramePr>
        <p:xfrm>
          <a:off x="6569127" y="102146"/>
          <a:ext cx="5189918" cy="66537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94959">
                  <a:extLst>
                    <a:ext uri="{9D8B030D-6E8A-4147-A177-3AD203B41FA5}">
                      <a16:colId xmlns:a16="http://schemas.microsoft.com/office/drawing/2014/main" val="1876412784"/>
                    </a:ext>
                  </a:extLst>
                </a:gridCol>
                <a:gridCol w="2594959">
                  <a:extLst>
                    <a:ext uri="{9D8B030D-6E8A-4147-A177-3AD203B41FA5}">
                      <a16:colId xmlns:a16="http://schemas.microsoft.com/office/drawing/2014/main" val="1088372334"/>
                    </a:ext>
                  </a:extLst>
                </a:gridCol>
              </a:tblGrid>
              <a:tr h="5579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60647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r>
                        <a:rPr lang="en-US" b="1" dirty="0"/>
                        <a:t>select()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SELECT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8157217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r>
                        <a:rPr lang="en-US" b="1" dirty="0"/>
                        <a:t>filter()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5282645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==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4685260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!=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&lt;&gt;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8206071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!x  %in%  y  c(')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NOT IN 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472540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r>
                        <a:rPr lang="en-US" b="1" dirty="0"/>
                        <a:t>arrange()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ORDER BY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8426886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r>
                        <a:rPr lang="en-US" b="1" dirty="0" err="1"/>
                        <a:t>group_by</a:t>
                      </a:r>
                      <a:r>
                        <a:rPr lang="en-US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GROUP BY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0176256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r>
                        <a:rPr lang="en-US" b="1" dirty="0"/>
                        <a:t>mutate()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7273820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r>
                        <a:rPr lang="en-US" b="1" dirty="0"/>
                        <a:t>summarize()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Inside SELECT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7836963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count()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COUNT()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0498138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sum()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SUM()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6941917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mean()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i="1" dirty="0"/>
                        <a:t>AVE()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3363752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r>
                        <a:rPr lang="en-US" b="1" dirty="0" err="1"/>
                        <a:t>left_join</a:t>
                      </a:r>
                      <a:r>
                        <a:rPr lang="en-US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LEFT JOIN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2087846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r>
                        <a:rPr lang="en-US" b="1" dirty="0" err="1"/>
                        <a:t>inner_join</a:t>
                      </a:r>
                      <a:r>
                        <a:rPr lang="en-US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JOIN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761766"/>
                  </a:ext>
                </a:extLst>
              </a:tr>
            </a:tbl>
          </a:graphicData>
        </a:graphic>
      </p:graphicFrame>
      <p:pic>
        <p:nvPicPr>
          <p:cNvPr id="13" name="Picture 2" descr="Image result for r icon">
            <a:extLst>
              <a:ext uri="{FF2B5EF4-FFF2-40B4-BE49-F238E27FC236}">
                <a16:creationId xmlns:a16="http://schemas.microsoft.com/office/drawing/2014/main" id="{F886EA78-0DC2-4AD2-8914-D7E2A42D1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65" y="177377"/>
            <a:ext cx="474123" cy="36745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837D2D4A-009B-4323-A23F-EE3D090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10" y="158234"/>
            <a:ext cx="772846" cy="4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6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55" y="191943"/>
            <a:ext cx="3979430" cy="1325563"/>
          </a:xfrm>
        </p:spPr>
        <p:txBody>
          <a:bodyPr/>
          <a:lstStyle/>
          <a:p>
            <a:r>
              <a:rPr lang="en-US" dirty="0"/>
              <a:t>SQL Boiler 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2FC41-C4F3-4156-89BD-E4C145013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62100" y="1978602"/>
            <a:ext cx="8532524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i="1" dirty="0"/>
              <a:t>columns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i="1" dirty="0"/>
              <a:t>table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condition</a:t>
            </a:r>
          </a:p>
          <a:p>
            <a:endParaRPr lang="en-US" dirty="0"/>
          </a:p>
        </p:txBody>
      </p:sp>
      <p:pic>
        <p:nvPicPr>
          <p:cNvPr id="11" name="Picture 6" descr="Image result for harmonica">
            <a:extLst>
              <a:ext uri="{FF2B5EF4-FFF2-40B4-BE49-F238E27FC236}">
                <a16:creationId xmlns:a16="http://schemas.microsoft.com/office/drawing/2014/main" id="{ABFFBA9C-6A57-48F8-8A78-29537320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81" y="1810883"/>
            <a:ext cx="3687963" cy="27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1034168-8B97-4145-9EE2-4E2E2C39E1EE}"/>
              </a:ext>
            </a:extLst>
          </p:cNvPr>
          <p:cNvSpPr txBox="1">
            <a:spLocks/>
          </p:cNvSpPr>
          <p:nvPr/>
        </p:nvSpPr>
        <p:spPr>
          <a:xfrm>
            <a:off x="7350831" y="1085273"/>
            <a:ext cx="3979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42571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11353</TotalTime>
  <Words>218</Words>
  <Application>Microsoft Office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SQL: Intro to Querying &amp; Exporting</vt:lpstr>
      <vt:lpstr>Rules</vt:lpstr>
      <vt:lpstr>Learning SQL for Querying</vt:lpstr>
      <vt:lpstr>R vs SQL</vt:lpstr>
      <vt:lpstr>R vs SQL</vt:lpstr>
      <vt:lpstr>SQL Boiler Plate</vt:lpstr>
      <vt:lpstr>Bonus: Fuzzy Search for a Column in a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159</cp:revision>
  <dcterms:created xsi:type="dcterms:W3CDTF">2018-04-09T17:57:37Z</dcterms:created>
  <dcterms:modified xsi:type="dcterms:W3CDTF">2018-04-18T19:00:12Z</dcterms:modified>
</cp:coreProperties>
</file>