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9" r:id="rId3"/>
    <p:sldId id="274" r:id="rId4"/>
    <p:sldId id="291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3" r:id="rId13"/>
    <p:sldId id="292" r:id="rId14"/>
    <p:sldId id="293" r:id="rId15"/>
    <p:sldId id="294" r:id="rId16"/>
    <p:sldId id="304" r:id="rId17"/>
    <p:sldId id="305" r:id="rId18"/>
    <p:sldId id="306" r:id="rId19"/>
    <p:sldId id="307" r:id="rId20"/>
    <p:sldId id="308" r:id="rId21"/>
    <p:sldId id="30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1573B9"/>
    <a:srgbClr val="1E7145"/>
    <a:srgbClr val="FFFFFF"/>
    <a:srgbClr val="EAEBCB"/>
    <a:srgbClr val="EBEB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59" autoAdjust="0"/>
  </p:normalViewPr>
  <p:slideViewPr>
    <p:cSldViewPr snapToGrid="0">
      <p:cViewPr>
        <p:scale>
          <a:sx n="66" d="100"/>
          <a:sy n="66" d="100"/>
        </p:scale>
        <p:origin x="978" y="4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733F0-BCE9-4C1D-8123-C8B375A346A3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E778B-7371-4831-8334-1B0FCEC1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50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2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25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55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Mutation tells how to apply the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63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8DEC-C860-43F6-BB94-18B32EFFD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6C3D0-9278-4390-8701-332D0C5AE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D4926-7106-4DCC-B92D-D9CEACA1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D583F-4FBD-4AAA-B099-83881DE77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FDACC-A8DD-44DE-9DB5-BF1F2128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1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31AD-7488-4964-9C62-068F622E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CA3BC-837A-4E76-B4CB-EBB96414D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037C7-A894-40F1-829D-D7F25395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79F14-31FD-49C4-AC6B-6B7D4B24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A380A-67D8-40CA-B225-3293915D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4A4E5-0DE7-464D-B4A3-96CFE687E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8E748-4905-467B-8C76-4F0638253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2E80-EE9A-4AC6-93AE-8E277701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27844-1775-49D9-BA90-AB336315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41570-7190-4890-96CC-39BC13B1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2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A597-8485-4855-A15A-0452ADDC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7D1D-4EEA-4AB8-A5AD-265905756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A170E-CEF5-47EA-902C-6C8F8F95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54C29-7E4D-4E27-AAD3-25A776E0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0C0F6-E2AD-4913-8ACE-59A5DEF8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4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83F5-743F-445B-869E-65BB49D75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715A9-98FD-475D-888E-0B66F377A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414C6-8F3D-4757-98FB-C57C3A29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AA90A-1348-444F-9536-4064E7CE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E27F5-FA52-4628-ABBC-4B7F0994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0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E838-BE46-4F2A-B9A2-3B3EE452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670CB-37EB-4C60-AACE-CA801BB8A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255F0-D9C0-431F-9CE5-B8AA90D1D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CD957-0005-409B-86E4-DFEFF0A6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8EF3E-2CB4-4D1B-946C-8F6E44E4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FDC7A-28F8-439F-AD52-1D219F84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9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F662-C506-4A9E-B0DD-E659D221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08B11-0482-461B-A13A-3D16C14FE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FC89A-19FD-4838-AEDF-817A17A52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47A00-B010-4F64-882D-1B52D40A4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2590D-4E6A-4695-AC73-428AED70A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4C3234-CAF6-4F77-8C92-6A1E0A28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089D1-380A-4545-ABFE-C3926B9A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848B3-CF28-4E7A-B66F-87209C21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5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B3BB-2C64-4B14-AB6A-B2BB2338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E1A95-737D-427D-AD58-EDD13204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0BB6D-FBD2-497D-A76D-0693C7859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1F26A-97EB-4167-9A5D-01886B2E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F5BE6-CA50-4860-9A17-32D51D2E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C5030-0A63-44DC-81A1-2450BD85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21E4A-E055-434A-A0FA-5D7ECFE4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3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A631-4F4C-4CE3-B57B-EFE62755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9A944-A922-430A-B77A-A39E18509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F8F9D-F8A4-4033-83E6-58CE69A9D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4B738-3B1B-42DC-B3FA-D3690E7A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B958F-F0F6-4C21-9AF9-B4AAA7AD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3F647-F537-443C-AAB8-ABE6B706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2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1736-9E9C-442A-8D43-9BA8E882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20F5F-87C6-4389-A74A-866DB6D8D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4D697-1D07-4C88-A16D-19CB14C46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7555C-07A3-4207-97EA-5379C856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9B788-B147-473B-BB46-099449D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A9871-62B7-455C-97B3-710F366F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5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8E33A-4763-4346-8F22-8D157CAF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A63E2-F7F4-47EC-A742-11610CC12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30A60-53A5-44F3-9EB2-F17452561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7423B-8F55-49FD-A178-0C87A8A1FEE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82A75-E5AB-48E3-B4C5-E4BE8B131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73D9A-00DB-4D3F-8442-999BA1B67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0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-ss_ag2k9E?list=PLNtpLD4WiWbw9Cgcg6IU75u-44TrrN3A4?rel=0;start=1288;end=1381" TargetMode="External"/><Relationship Id="rId6" Type="http://schemas.openxmlformats.org/officeDocument/2006/relationships/hyperlink" Target="https://youtu.be/K-ss_ag2k9E?list=PLNtpLD4WiWbw9Cgcg6IU75u-44TrrN3A4&amp;t=1288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7A96FF-7EB2-44ED-8641-9DF755A64666}"/>
              </a:ext>
            </a:extLst>
          </p:cNvPr>
          <p:cNvSpPr txBox="1"/>
          <p:nvPr/>
        </p:nvSpPr>
        <p:spPr>
          <a:xfrm>
            <a:off x="92076" y="6275988"/>
            <a:ext cx="117951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Lesson Objective: </a:t>
            </a:r>
            <a:r>
              <a:rPr lang="en-US" sz="3000" dirty="0"/>
              <a:t>Be able to select, filter, arrange, and mutate data sets.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EB39E-1D22-4CDE-B3A6-A4B99E7D9545}"/>
              </a:ext>
            </a:extLst>
          </p:cNvPr>
          <p:cNvSpPr/>
          <p:nvPr/>
        </p:nvSpPr>
        <p:spPr>
          <a:xfrm>
            <a:off x="6209533" y="300484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7" name="Picture 4" descr="Image result for tidyr hadley">
            <a:extLst>
              <a:ext uri="{FF2B5EF4-FFF2-40B4-BE49-F238E27FC236}">
                <a16:creationId xmlns:a16="http://schemas.microsoft.com/office/drawing/2014/main" id="{395C1A40-9138-4140-B6B9-EE628D510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3" y="1796063"/>
            <a:ext cx="10205717" cy="39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6CAF69-9803-4ABD-A0C7-6127687DFAB8}"/>
              </a:ext>
            </a:extLst>
          </p:cNvPr>
          <p:cNvSpPr/>
          <p:nvPr/>
        </p:nvSpPr>
        <p:spPr>
          <a:xfrm>
            <a:off x="6542652" y="3869111"/>
            <a:ext cx="1231900" cy="922337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23392B-2A30-4CCA-8E90-61EB6758B850}"/>
              </a:ext>
            </a:extLst>
          </p:cNvPr>
          <p:cNvSpPr/>
          <p:nvPr/>
        </p:nvSpPr>
        <p:spPr>
          <a:xfrm rot="21428416">
            <a:off x="6486938" y="3841187"/>
            <a:ext cx="1129674" cy="636013"/>
          </a:xfrm>
          <a:custGeom>
            <a:avLst/>
            <a:gdLst>
              <a:gd name="connsiteX0" fmla="*/ 1059656 w 1059656"/>
              <a:gd name="connsiteY0" fmla="*/ 0 h 585788"/>
              <a:gd name="connsiteX1" fmla="*/ 912019 w 1059656"/>
              <a:gd name="connsiteY1" fmla="*/ 166688 h 585788"/>
              <a:gd name="connsiteX2" fmla="*/ 783431 w 1059656"/>
              <a:gd name="connsiteY2" fmla="*/ 269081 h 585788"/>
              <a:gd name="connsiteX3" fmla="*/ 557213 w 1059656"/>
              <a:gd name="connsiteY3" fmla="*/ 411956 h 585788"/>
              <a:gd name="connsiteX4" fmla="*/ 364331 w 1059656"/>
              <a:gd name="connsiteY4" fmla="*/ 497681 h 585788"/>
              <a:gd name="connsiteX5" fmla="*/ 195263 w 1059656"/>
              <a:gd name="connsiteY5" fmla="*/ 550069 h 585788"/>
              <a:gd name="connsiteX6" fmla="*/ 0 w 1059656"/>
              <a:gd name="connsiteY6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56" h="585788">
                <a:moveTo>
                  <a:pt x="1059656" y="0"/>
                </a:moveTo>
                <a:cubicBezTo>
                  <a:pt x="1008856" y="60920"/>
                  <a:pt x="958056" y="121841"/>
                  <a:pt x="912019" y="166688"/>
                </a:cubicBezTo>
                <a:cubicBezTo>
                  <a:pt x="865982" y="211535"/>
                  <a:pt x="842565" y="228203"/>
                  <a:pt x="783431" y="269081"/>
                </a:cubicBezTo>
                <a:cubicBezTo>
                  <a:pt x="724297" y="309959"/>
                  <a:pt x="627063" y="373856"/>
                  <a:pt x="557213" y="411956"/>
                </a:cubicBezTo>
                <a:cubicBezTo>
                  <a:pt x="487363" y="450056"/>
                  <a:pt x="424656" y="474662"/>
                  <a:pt x="364331" y="497681"/>
                </a:cubicBezTo>
                <a:cubicBezTo>
                  <a:pt x="304006" y="520700"/>
                  <a:pt x="255985" y="535385"/>
                  <a:pt x="195263" y="550069"/>
                </a:cubicBezTo>
                <a:cubicBezTo>
                  <a:pt x="134541" y="564754"/>
                  <a:pt x="67270" y="575271"/>
                  <a:pt x="0" y="585788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D68846-F97B-424B-A542-C9199E2BC6FA}"/>
              </a:ext>
            </a:extLst>
          </p:cNvPr>
          <p:cNvSpPr/>
          <p:nvPr/>
        </p:nvSpPr>
        <p:spPr>
          <a:xfrm>
            <a:off x="8095343" y="3105694"/>
            <a:ext cx="2339340" cy="325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065C07E3-2B1D-4178-8315-B6739B595FAB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5D0D92-D323-4C57-B8DC-AE6F8DA3C632}"/>
              </a:ext>
            </a:extLst>
          </p:cNvPr>
          <p:cNvSpPr/>
          <p:nvPr/>
        </p:nvSpPr>
        <p:spPr>
          <a:xfrm>
            <a:off x="8074025" y="3374180"/>
            <a:ext cx="2917825" cy="569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0222256A-3A3D-4DA4-908A-8F15DD152998}"/>
              </a:ext>
            </a:extLst>
          </p:cNvPr>
          <p:cNvSpPr/>
          <p:nvPr/>
        </p:nvSpPr>
        <p:spPr>
          <a:xfrm>
            <a:off x="5233266" y="3035623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612527-4761-48E0-AB03-C5DD36AAC7EB}"/>
              </a:ext>
            </a:extLst>
          </p:cNvPr>
          <p:cNvSpPr/>
          <p:nvPr/>
        </p:nvSpPr>
        <p:spPr>
          <a:xfrm>
            <a:off x="5519292" y="2523124"/>
            <a:ext cx="2195764" cy="624649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50A3E6-E365-49E5-97CC-A7BBCFEC7F0A}"/>
              </a:ext>
            </a:extLst>
          </p:cNvPr>
          <p:cNvSpPr txBox="1">
            <a:spLocks/>
          </p:cNvSpPr>
          <p:nvPr/>
        </p:nvSpPr>
        <p:spPr>
          <a:xfrm>
            <a:off x="261492" y="663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Analysis: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805136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hadley wickham">
            <a:extLst>
              <a:ext uri="{FF2B5EF4-FFF2-40B4-BE49-F238E27FC236}">
                <a16:creationId xmlns:a16="http://schemas.microsoft.com/office/drawing/2014/main" id="{99591685-04AD-4FEB-96E6-752F8DD4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2564" cy="171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48712EF-0B5E-4B07-8B9D-2D72141C2A95}"/>
              </a:ext>
            </a:extLst>
          </p:cNvPr>
          <p:cNvSpPr/>
          <p:nvPr/>
        </p:nvSpPr>
        <p:spPr>
          <a:xfrm>
            <a:off x="1892318" y="162425"/>
            <a:ext cx="4689315" cy="1613118"/>
          </a:xfrm>
          <a:prstGeom prst="wedgeRoundRectCallout">
            <a:avLst>
              <a:gd name="adj1" fmla="val -64206"/>
              <a:gd name="adj2" fmla="val -531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318" y="278178"/>
            <a:ext cx="4662019" cy="138161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“5 verbs + one other tool can do 90% of all your data manipulation.”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2465E4-4616-4D89-956D-D037CF5A4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639699"/>
              </p:ext>
            </p:extLst>
          </p:nvPr>
        </p:nvGraphicFramePr>
        <p:xfrm>
          <a:off x="1927747" y="1965277"/>
          <a:ext cx="9014346" cy="4533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949">
                  <a:extLst>
                    <a:ext uri="{9D8B030D-6E8A-4147-A177-3AD203B41FA5}">
                      <a16:colId xmlns:a16="http://schemas.microsoft.com/office/drawing/2014/main" val="2618855927"/>
                    </a:ext>
                  </a:extLst>
                </a:gridCol>
                <a:gridCol w="6571397">
                  <a:extLst>
                    <a:ext uri="{9D8B030D-6E8A-4147-A177-3AD203B41FA5}">
                      <a16:colId xmlns:a16="http://schemas.microsoft.com/office/drawing/2014/main" val="2507269804"/>
                    </a:ext>
                  </a:extLst>
                </a:gridCol>
              </a:tblGrid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Pick columns by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67319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Grab rows matching a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11670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arrange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Reorder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34230"/>
                  </a:ext>
                </a:extLst>
              </a:tr>
              <a:tr h="64548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mutate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Add new columns/variables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37470"/>
                  </a:ext>
                </a:extLst>
              </a:tr>
              <a:tr h="666641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summarize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Reduce variables to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13847"/>
                  </a:ext>
                </a:extLst>
              </a:tr>
              <a:tr h="398497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4034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53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957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hadley wickham">
            <a:extLst>
              <a:ext uri="{FF2B5EF4-FFF2-40B4-BE49-F238E27FC236}">
                <a16:creationId xmlns:a16="http://schemas.microsoft.com/office/drawing/2014/main" id="{99591685-04AD-4FEB-96E6-752F8DD4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2564" cy="171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48712EF-0B5E-4B07-8B9D-2D72141C2A95}"/>
              </a:ext>
            </a:extLst>
          </p:cNvPr>
          <p:cNvSpPr/>
          <p:nvPr/>
        </p:nvSpPr>
        <p:spPr>
          <a:xfrm>
            <a:off x="1892318" y="162425"/>
            <a:ext cx="4689315" cy="1613118"/>
          </a:xfrm>
          <a:prstGeom prst="wedgeRoundRectCallout">
            <a:avLst>
              <a:gd name="adj1" fmla="val -64206"/>
              <a:gd name="adj2" fmla="val -531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318" y="278178"/>
            <a:ext cx="4662019" cy="138161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“5 verbs + one other tool can do 90% of all your data manipulation.”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2465E4-4616-4D89-956D-D037CF5A42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27747" y="1965277"/>
          <a:ext cx="9014346" cy="4533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949">
                  <a:extLst>
                    <a:ext uri="{9D8B030D-6E8A-4147-A177-3AD203B41FA5}">
                      <a16:colId xmlns:a16="http://schemas.microsoft.com/office/drawing/2014/main" val="2618855927"/>
                    </a:ext>
                  </a:extLst>
                </a:gridCol>
                <a:gridCol w="6571397">
                  <a:extLst>
                    <a:ext uri="{9D8B030D-6E8A-4147-A177-3AD203B41FA5}">
                      <a16:colId xmlns:a16="http://schemas.microsoft.com/office/drawing/2014/main" val="2507269804"/>
                    </a:ext>
                  </a:extLst>
                </a:gridCol>
              </a:tblGrid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Pick columns by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67319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Grab rows matching a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11670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arrange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Reorder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34230"/>
                  </a:ext>
                </a:extLst>
              </a:tr>
              <a:tr h="64548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mutate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Add new columns/variables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37470"/>
                  </a:ext>
                </a:extLst>
              </a:tr>
              <a:tr h="666641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summarize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Reduce variables to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13847"/>
                  </a:ext>
                </a:extLst>
              </a:tr>
              <a:tr h="398497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4034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r>
                        <a:rPr lang="en-US" sz="3600" b="1" dirty="0" err="1">
                          <a:solidFill>
                            <a:srgbClr val="1573B9"/>
                          </a:solidFill>
                        </a:rPr>
                        <a:t>group_by</a:t>
                      </a:r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Split-Apply-Combine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53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52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2465E4-4616-4D89-956D-D037CF5A4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495025"/>
              </p:ext>
            </p:extLst>
          </p:nvPr>
        </p:nvGraphicFramePr>
        <p:xfrm>
          <a:off x="1927747" y="1965277"/>
          <a:ext cx="9014346" cy="4533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949">
                  <a:extLst>
                    <a:ext uri="{9D8B030D-6E8A-4147-A177-3AD203B41FA5}">
                      <a16:colId xmlns:a16="http://schemas.microsoft.com/office/drawing/2014/main" val="2618855927"/>
                    </a:ext>
                  </a:extLst>
                </a:gridCol>
                <a:gridCol w="6571397">
                  <a:extLst>
                    <a:ext uri="{9D8B030D-6E8A-4147-A177-3AD203B41FA5}">
                      <a16:colId xmlns:a16="http://schemas.microsoft.com/office/drawing/2014/main" val="2507269804"/>
                    </a:ext>
                  </a:extLst>
                </a:gridCol>
              </a:tblGrid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Pick columns by name</a:t>
                      </a:r>
                      <a:endParaRPr lang="en-US" sz="3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67319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Grab rows matching a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11670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r>
                        <a:rPr lang="en-US" sz="3600" b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arrange</a:t>
                      </a:r>
                      <a:endParaRPr lang="en-US" sz="3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Reorder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34230"/>
                  </a:ext>
                </a:extLst>
              </a:tr>
              <a:tr h="64548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mutate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Add new columns/variables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37470"/>
                  </a:ext>
                </a:extLst>
              </a:tr>
              <a:tr h="666641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summarize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Reduce variables to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13847"/>
                  </a:ext>
                </a:extLst>
              </a:tr>
              <a:tr h="398497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4034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53771"/>
                  </a:ext>
                </a:extLst>
              </a:tr>
            </a:tbl>
          </a:graphicData>
        </a:graphic>
      </p:graphicFrame>
      <p:sp>
        <p:nvSpPr>
          <p:cNvPr id="10" name="Title 6">
            <a:extLst>
              <a:ext uri="{FF2B5EF4-FFF2-40B4-BE49-F238E27FC236}">
                <a16:creationId xmlns:a16="http://schemas.microsoft.com/office/drawing/2014/main" id="{C688C0ED-35D8-4BAF-978C-C837071D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Mutate &amp; Summarize Use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68937-F38B-42CF-81F4-E681554C0874}"/>
              </a:ext>
            </a:extLst>
          </p:cNvPr>
          <p:cNvSpPr/>
          <p:nvPr/>
        </p:nvSpPr>
        <p:spPr>
          <a:xfrm>
            <a:off x="1796829" y="5409667"/>
            <a:ext cx="8415037" cy="9847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D9C81E-FF9B-4A4B-B9EE-D813D0C60130}"/>
              </a:ext>
            </a:extLst>
          </p:cNvPr>
          <p:cNvSpPr txBox="1"/>
          <p:nvPr/>
        </p:nvSpPr>
        <p:spPr>
          <a:xfrm>
            <a:off x="1902786" y="5524766"/>
            <a:ext cx="8552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They tell you how to apply a function</a:t>
            </a:r>
          </a:p>
        </p:txBody>
      </p:sp>
    </p:spTree>
    <p:extLst>
      <p:ext uri="{BB962C8B-B14F-4D97-AF65-F5344CB8AC3E}">
        <p14:creationId xmlns:p14="http://schemas.microsoft.com/office/powerpoint/2010/main" val="43624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32B4-5BF5-4973-BD19-F0A5AF04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403" y="1862821"/>
            <a:ext cx="10515600" cy="4351338"/>
          </a:xfrm>
        </p:spPr>
        <p:txBody>
          <a:bodyPr/>
          <a:lstStyle/>
          <a:p>
            <a:r>
              <a:rPr lang="en-US" dirty="0"/>
              <a:t>Functions take </a:t>
            </a:r>
            <a:r>
              <a:rPr lang="en-US" b="1" dirty="0">
                <a:solidFill>
                  <a:srgbClr val="0070C0"/>
                </a:solidFill>
              </a:rPr>
              <a:t>inputs</a:t>
            </a:r>
            <a:r>
              <a:rPr lang="en-US" dirty="0"/>
              <a:t>, apply a </a:t>
            </a:r>
            <a:r>
              <a:rPr lang="en-US" b="1" dirty="0">
                <a:solidFill>
                  <a:srgbClr val="0070C0"/>
                </a:solidFill>
              </a:rPr>
              <a:t>rule</a:t>
            </a:r>
            <a:r>
              <a:rPr lang="en-US" dirty="0"/>
              <a:t>, and return </a:t>
            </a:r>
            <a:r>
              <a:rPr lang="en-US" b="1" dirty="0">
                <a:solidFill>
                  <a:srgbClr val="0070C0"/>
                </a:solidFill>
              </a:rPr>
              <a:t>outputs</a:t>
            </a:r>
          </a:p>
          <a:p>
            <a:endParaRPr lang="en-US" dirty="0"/>
          </a:p>
        </p:txBody>
      </p:sp>
      <p:pic>
        <p:nvPicPr>
          <p:cNvPr id="1026" name="Picture 2" descr="Image result for function math">
            <a:extLst>
              <a:ext uri="{FF2B5EF4-FFF2-40B4-BE49-F238E27FC236}">
                <a16:creationId xmlns:a16="http://schemas.microsoft.com/office/drawing/2014/main" id="{C937A373-4396-46CF-BA98-C90336560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732" y="3156390"/>
            <a:ext cx="3150419" cy="312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5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32B4-5BF5-4973-BD19-F0A5AF04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403" y="1862821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Functions take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inputs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apply a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rule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and return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outputs</a:t>
            </a:r>
          </a:p>
          <a:p>
            <a:r>
              <a:rPr lang="en-US" dirty="0"/>
              <a:t>Two types: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3B335DC-D901-43AC-8AC8-E10CCBE9F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163" y="3632067"/>
            <a:ext cx="3658195" cy="907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1A0438-9CFD-4B40-BE23-DAFD130FB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833" y="3633765"/>
            <a:ext cx="3658195" cy="8909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ABF4B8-287F-44A5-BDF4-DDDC9C04FE02}"/>
              </a:ext>
            </a:extLst>
          </p:cNvPr>
          <p:cNvSpPr/>
          <p:nvPr/>
        </p:nvSpPr>
        <p:spPr>
          <a:xfrm>
            <a:off x="6096000" y="4546209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200" dirty="0"/>
              <a:t>Many to 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E2A219-6F0F-4DDA-BEDC-136872787855}"/>
              </a:ext>
            </a:extLst>
          </p:cNvPr>
          <p:cNvSpPr/>
          <p:nvPr/>
        </p:nvSpPr>
        <p:spPr>
          <a:xfrm>
            <a:off x="1072487" y="4546209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200" dirty="0"/>
              <a:t>One to 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06C87A-71B0-420B-A36E-8DFFC050212E}"/>
              </a:ext>
            </a:extLst>
          </p:cNvPr>
          <p:cNvSpPr/>
          <p:nvPr/>
        </p:nvSpPr>
        <p:spPr>
          <a:xfrm>
            <a:off x="1072487" y="4908379"/>
            <a:ext cx="6096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500" dirty="0"/>
              <a:t>Takes a column(s) &amp; returns a </a:t>
            </a:r>
            <a:r>
              <a:rPr lang="en-US" sz="1500" u="sng" dirty="0"/>
              <a:t>column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319D04-D8B8-4EE5-9295-11C272197681}"/>
              </a:ext>
            </a:extLst>
          </p:cNvPr>
          <p:cNvSpPr/>
          <p:nvPr/>
        </p:nvSpPr>
        <p:spPr>
          <a:xfrm>
            <a:off x="6096000" y="4918010"/>
            <a:ext cx="6096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500" dirty="0"/>
              <a:t>Takes a column(s) &amp; returns a </a:t>
            </a:r>
            <a:r>
              <a:rPr lang="en-US" sz="1500" u="sng" dirty="0"/>
              <a:t>value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40E1B3-CB57-43AE-9357-5E2C9F02B26D}"/>
              </a:ext>
            </a:extLst>
          </p:cNvPr>
          <p:cNvSpPr/>
          <p:nvPr/>
        </p:nvSpPr>
        <p:spPr>
          <a:xfrm>
            <a:off x="1072487" y="3029047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200" dirty="0"/>
              <a:t>Used in </a:t>
            </a:r>
            <a:r>
              <a:rPr lang="en-US" sz="2200" b="1" dirty="0">
                <a:solidFill>
                  <a:srgbClr val="0070C0"/>
                </a:solidFill>
              </a:rPr>
              <a:t>Mutate</a:t>
            </a:r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52C6DE-A99A-4090-9276-7743EE83686E}"/>
              </a:ext>
            </a:extLst>
          </p:cNvPr>
          <p:cNvSpPr/>
          <p:nvPr/>
        </p:nvSpPr>
        <p:spPr>
          <a:xfrm>
            <a:off x="6096000" y="3035684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200" dirty="0"/>
              <a:t>Used in </a:t>
            </a:r>
            <a:r>
              <a:rPr lang="en-US" sz="2200" b="1" dirty="0">
                <a:solidFill>
                  <a:srgbClr val="0070C0"/>
                </a:solidFill>
              </a:rPr>
              <a:t>Summarize</a:t>
            </a:r>
            <a:r>
              <a:rPr lang="en-US" sz="2200" dirty="0"/>
              <a:t> typically</a:t>
            </a:r>
          </a:p>
        </p:txBody>
      </p:sp>
    </p:spTree>
    <p:extLst>
      <p:ext uri="{BB962C8B-B14F-4D97-AF65-F5344CB8AC3E}">
        <p14:creationId xmlns:p14="http://schemas.microsoft.com/office/powerpoint/2010/main" val="229877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2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32B4-5BF5-4973-BD19-F0A5AF04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403" y="1862821"/>
            <a:ext cx="10515600" cy="373276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Functions take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inputs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apply a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rule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and return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outputs</a:t>
            </a:r>
          </a:p>
          <a:p>
            <a:r>
              <a:rPr lang="en-US" dirty="0"/>
              <a:t>Two types: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3B335DC-D901-43AC-8AC8-E10CCBE9F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163" y="3632067"/>
            <a:ext cx="3658195" cy="907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1A0438-9CFD-4B40-BE23-DAFD130FB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833" y="3633765"/>
            <a:ext cx="3658195" cy="8909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ABF4B8-287F-44A5-BDF4-DDDC9C04FE02}"/>
              </a:ext>
            </a:extLst>
          </p:cNvPr>
          <p:cNvSpPr/>
          <p:nvPr/>
        </p:nvSpPr>
        <p:spPr>
          <a:xfrm>
            <a:off x="6095999" y="3314420"/>
            <a:ext cx="60712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b="1" dirty="0">
                <a:solidFill>
                  <a:srgbClr val="0070C0"/>
                </a:solidFill>
              </a:rPr>
              <a:t>Summarize:</a:t>
            </a:r>
            <a:r>
              <a:rPr lang="en-US" sz="2200" dirty="0"/>
              <a:t> Many to 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E2A219-6F0F-4DDA-BEDC-136872787855}"/>
              </a:ext>
            </a:extLst>
          </p:cNvPr>
          <p:cNvSpPr/>
          <p:nvPr/>
        </p:nvSpPr>
        <p:spPr>
          <a:xfrm>
            <a:off x="1058839" y="3312434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200" b="1" dirty="0">
                <a:solidFill>
                  <a:srgbClr val="0070C0"/>
                </a:solidFill>
              </a:rPr>
              <a:t>Mutate:</a:t>
            </a:r>
            <a:r>
              <a:rPr lang="en-US" sz="2200" dirty="0"/>
              <a:t> One to 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06C87A-71B0-420B-A36E-8DFFC050212E}"/>
              </a:ext>
            </a:extLst>
          </p:cNvPr>
          <p:cNvSpPr/>
          <p:nvPr/>
        </p:nvSpPr>
        <p:spPr>
          <a:xfrm>
            <a:off x="1004248" y="4463233"/>
            <a:ext cx="6096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500" dirty="0"/>
              <a:t>Takes a column(s) &amp; returns a </a:t>
            </a:r>
            <a:r>
              <a:rPr lang="en-US" sz="1500" u="sng" dirty="0"/>
              <a:t>column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319D04-D8B8-4EE5-9295-11C272197681}"/>
              </a:ext>
            </a:extLst>
          </p:cNvPr>
          <p:cNvSpPr/>
          <p:nvPr/>
        </p:nvSpPr>
        <p:spPr>
          <a:xfrm>
            <a:off x="6096000" y="4541508"/>
            <a:ext cx="6096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500" dirty="0"/>
              <a:t>Takes a column(s) &amp; returns a </a:t>
            </a:r>
            <a:r>
              <a:rPr lang="en-US" sz="1500" u="sng" dirty="0"/>
              <a:t>value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B4D2BE-1260-4D92-BC79-7F94DF087320}"/>
              </a:ext>
            </a:extLst>
          </p:cNvPr>
          <p:cNvSpPr/>
          <p:nvPr/>
        </p:nvSpPr>
        <p:spPr>
          <a:xfrm>
            <a:off x="6558887" y="5016666"/>
            <a:ext cx="21108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1573B9"/>
                </a:solidFill>
              </a:rPr>
              <a:t>mean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1573B9"/>
                </a:solidFill>
              </a:rPr>
              <a:t>median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1573B9"/>
                </a:solidFill>
              </a:rPr>
              <a:t>minimum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1573B9"/>
                </a:solidFill>
              </a:rPr>
              <a:t>….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0B998-DAD0-4862-B086-4FE174172A50}"/>
              </a:ext>
            </a:extLst>
          </p:cNvPr>
          <p:cNvSpPr/>
          <p:nvPr/>
        </p:nvSpPr>
        <p:spPr>
          <a:xfrm>
            <a:off x="1509215" y="5016666"/>
            <a:ext cx="21108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1573B9"/>
                </a:solidFill>
              </a:rPr>
              <a:t>square root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1573B9"/>
                </a:solidFill>
              </a:rPr>
              <a:t>squares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1573B9"/>
                </a:solidFill>
              </a:rPr>
              <a:t>+, –, x, ÷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1573B9"/>
                </a:solidFill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521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2465E4-4616-4D89-956D-D037CF5A4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585185"/>
              </p:ext>
            </p:extLst>
          </p:nvPr>
        </p:nvGraphicFramePr>
        <p:xfrm>
          <a:off x="1927747" y="1965277"/>
          <a:ext cx="9014346" cy="4533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949">
                  <a:extLst>
                    <a:ext uri="{9D8B030D-6E8A-4147-A177-3AD203B41FA5}">
                      <a16:colId xmlns:a16="http://schemas.microsoft.com/office/drawing/2014/main" val="2618855927"/>
                    </a:ext>
                  </a:extLst>
                </a:gridCol>
                <a:gridCol w="6571397">
                  <a:extLst>
                    <a:ext uri="{9D8B030D-6E8A-4147-A177-3AD203B41FA5}">
                      <a16:colId xmlns:a16="http://schemas.microsoft.com/office/drawing/2014/main" val="2507269804"/>
                    </a:ext>
                  </a:extLst>
                </a:gridCol>
              </a:tblGrid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Pick columns by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67319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Grab rows matching a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11670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arrange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Reorder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34230"/>
                  </a:ext>
                </a:extLst>
              </a:tr>
              <a:tr h="64548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mutate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Add new columns/variables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37470"/>
                  </a:ext>
                </a:extLst>
              </a:tr>
              <a:tr h="666641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summarize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Reduce variables to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13847"/>
                  </a:ext>
                </a:extLst>
              </a:tr>
              <a:tr h="398497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4034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r>
                        <a:rPr lang="en-US" sz="3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group_by</a:t>
                      </a:r>
                      <a:endParaRPr lang="en-US" sz="3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Split-Apply-Combine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53771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B40C11D2-944D-4753-9911-DFA4BBAF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Session’s Focus: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8CD58C-494C-4B93-AD61-31DC5FB0EDA5}"/>
              </a:ext>
            </a:extLst>
          </p:cNvPr>
          <p:cNvSpPr txBox="1"/>
          <p:nvPr/>
        </p:nvSpPr>
        <p:spPr>
          <a:xfrm rot="2745837">
            <a:off x="10154316" y="420828"/>
            <a:ext cx="281993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This Session</a:t>
            </a:r>
          </a:p>
        </p:txBody>
      </p:sp>
    </p:spTree>
    <p:extLst>
      <p:ext uri="{BB962C8B-B14F-4D97-AF65-F5344CB8AC3E}">
        <p14:creationId xmlns:p14="http://schemas.microsoft.com/office/powerpoint/2010/main" val="713723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6ECE-60E0-48F5-9A59-B15997B2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170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5700" b="1" dirty="0"/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3135235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EE4F-1E46-405A-A2DA-E6C25F78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Points</a:t>
            </a:r>
          </a:p>
        </p:txBody>
      </p:sp>
      <p:pic>
        <p:nvPicPr>
          <p:cNvPr id="1026" name="Picture 2" descr="Image result for rope">
            <a:extLst>
              <a:ext uri="{FF2B5EF4-FFF2-40B4-BE49-F238E27FC236}">
                <a16:creationId xmlns:a16="http://schemas.microsoft.com/office/drawing/2014/main" id="{3BF38DCD-6A43-434C-BD50-DBDC3E9EC6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9390529" cy="420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m ruler">
            <a:extLst>
              <a:ext uri="{FF2B5EF4-FFF2-40B4-BE49-F238E27FC236}">
                <a16:creationId xmlns:a16="http://schemas.microsoft.com/office/drawing/2014/main" id="{822E10F3-E59F-4700-BA33-1874612D2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30651"/>
            <a:ext cx="10515600" cy="119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54E979-D3C7-4E20-963C-DC5FF881DD59}"/>
              </a:ext>
            </a:extLst>
          </p:cNvPr>
          <p:cNvSpPr/>
          <p:nvPr/>
        </p:nvSpPr>
        <p:spPr>
          <a:xfrm>
            <a:off x="1963271" y="3638550"/>
            <a:ext cx="2796988" cy="308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3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EE4F-1E46-405A-A2DA-E6C25F78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Points</a:t>
            </a:r>
          </a:p>
        </p:txBody>
      </p:sp>
      <p:pic>
        <p:nvPicPr>
          <p:cNvPr id="1026" name="Picture 2" descr="Image result for rope">
            <a:extLst>
              <a:ext uri="{FF2B5EF4-FFF2-40B4-BE49-F238E27FC236}">
                <a16:creationId xmlns:a16="http://schemas.microsoft.com/office/drawing/2014/main" id="{3BF38DCD-6A43-434C-BD50-DBDC3E9EC6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9390529" cy="420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m ruler">
            <a:extLst>
              <a:ext uri="{FF2B5EF4-FFF2-40B4-BE49-F238E27FC236}">
                <a16:creationId xmlns:a16="http://schemas.microsoft.com/office/drawing/2014/main" id="{822E10F3-E59F-4700-BA33-1874612D2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30651"/>
            <a:ext cx="10515600" cy="119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54E979-D3C7-4E20-963C-DC5FF881DD59}"/>
              </a:ext>
            </a:extLst>
          </p:cNvPr>
          <p:cNvSpPr/>
          <p:nvPr/>
        </p:nvSpPr>
        <p:spPr>
          <a:xfrm>
            <a:off x="1963271" y="3638550"/>
            <a:ext cx="2796988" cy="308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7282B3-9ADC-426E-BF78-026A80EB2FC6}"/>
              </a:ext>
            </a:extLst>
          </p:cNvPr>
          <p:cNvSpPr/>
          <p:nvPr/>
        </p:nvSpPr>
        <p:spPr>
          <a:xfrm>
            <a:off x="5115922" y="1531357"/>
            <a:ext cx="101601" cy="1139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12890A-28F6-47F6-833C-D71057B02AC7}"/>
              </a:ext>
            </a:extLst>
          </p:cNvPr>
          <p:cNvSpPr/>
          <p:nvPr/>
        </p:nvSpPr>
        <p:spPr>
          <a:xfrm>
            <a:off x="8577579" y="1540656"/>
            <a:ext cx="101601" cy="1139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scissors">
            <a:extLst>
              <a:ext uri="{FF2B5EF4-FFF2-40B4-BE49-F238E27FC236}">
                <a16:creationId xmlns:a16="http://schemas.microsoft.com/office/drawing/2014/main" id="{2223B7F6-6063-4BA5-A9AE-85E18200C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68" y="1442388"/>
            <a:ext cx="3093466" cy="27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scissors">
            <a:extLst>
              <a:ext uri="{FF2B5EF4-FFF2-40B4-BE49-F238E27FC236}">
                <a16:creationId xmlns:a16="http://schemas.microsoft.com/office/drawing/2014/main" id="{69CD1E66-652A-4F8E-9FF1-97B62560C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066" y="1434270"/>
            <a:ext cx="3093466" cy="27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3FF290-D9E3-4B2F-A4E5-610BE45EBF81}"/>
              </a:ext>
            </a:extLst>
          </p:cNvPr>
          <p:cNvSpPr txBox="1"/>
          <p:nvPr/>
        </p:nvSpPr>
        <p:spPr>
          <a:xfrm>
            <a:off x="3988301" y="5428904"/>
            <a:ext cx="5340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cut points = {5, 9}</a:t>
            </a:r>
          </a:p>
        </p:txBody>
      </p:sp>
    </p:spTree>
    <p:extLst>
      <p:ext uri="{BB962C8B-B14F-4D97-AF65-F5344CB8AC3E}">
        <p14:creationId xmlns:p14="http://schemas.microsoft.com/office/powerpoint/2010/main" val="354751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AB37AD-62F6-459D-AE1E-00A26FAB7E28}"/>
              </a:ext>
            </a:extLst>
          </p:cNvPr>
          <p:cNvSpPr/>
          <p:nvPr/>
        </p:nvSpPr>
        <p:spPr>
          <a:xfrm>
            <a:off x="6209533" y="300484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2052" name="Picture 4" descr="Image result for tidyr hadley">
            <a:extLst>
              <a:ext uri="{FF2B5EF4-FFF2-40B4-BE49-F238E27FC236}">
                <a16:creationId xmlns:a16="http://schemas.microsoft.com/office/drawing/2014/main" id="{40DBA615-578C-4754-8434-709299082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3" y="1796063"/>
            <a:ext cx="10205717" cy="39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E67881-FF13-43F5-8D2F-0F071DBE5143}"/>
              </a:ext>
            </a:extLst>
          </p:cNvPr>
          <p:cNvSpPr/>
          <p:nvPr/>
        </p:nvSpPr>
        <p:spPr>
          <a:xfrm>
            <a:off x="6549280" y="3840974"/>
            <a:ext cx="1231900" cy="922337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A4E600-B2DF-445E-8954-A9DB275B03A2}"/>
              </a:ext>
            </a:extLst>
          </p:cNvPr>
          <p:cNvCxnSpPr>
            <a:cxnSpLocks/>
          </p:cNvCxnSpPr>
          <p:nvPr/>
        </p:nvCxnSpPr>
        <p:spPr>
          <a:xfrm>
            <a:off x="1175934" y="3544396"/>
            <a:ext cx="30284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ECD459C-61D5-4F20-9EC5-00787E75C0FA}"/>
              </a:ext>
            </a:extLst>
          </p:cNvPr>
          <p:cNvSpPr/>
          <p:nvPr/>
        </p:nvSpPr>
        <p:spPr>
          <a:xfrm rot="21428416">
            <a:off x="6486938" y="3841187"/>
            <a:ext cx="1129674" cy="636013"/>
          </a:xfrm>
          <a:custGeom>
            <a:avLst/>
            <a:gdLst>
              <a:gd name="connsiteX0" fmla="*/ 1059656 w 1059656"/>
              <a:gd name="connsiteY0" fmla="*/ 0 h 585788"/>
              <a:gd name="connsiteX1" fmla="*/ 912019 w 1059656"/>
              <a:gd name="connsiteY1" fmla="*/ 166688 h 585788"/>
              <a:gd name="connsiteX2" fmla="*/ 783431 w 1059656"/>
              <a:gd name="connsiteY2" fmla="*/ 269081 h 585788"/>
              <a:gd name="connsiteX3" fmla="*/ 557213 w 1059656"/>
              <a:gd name="connsiteY3" fmla="*/ 411956 h 585788"/>
              <a:gd name="connsiteX4" fmla="*/ 364331 w 1059656"/>
              <a:gd name="connsiteY4" fmla="*/ 497681 h 585788"/>
              <a:gd name="connsiteX5" fmla="*/ 195263 w 1059656"/>
              <a:gd name="connsiteY5" fmla="*/ 550069 h 585788"/>
              <a:gd name="connsiteX6" fmla="*/ 0 w 1059656"/>
              <a:gd name="connsiteY6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56" h="585788">
                <a:moveTo>
                  <a:pt x="1059656" y="0"/>
                </a:moveTo>
                <a:cubicBezTo>
                  <a:pt x="1008856" y="60920"/>
                  <a:pt x="958056" y="121841"/>
                  <a:pt x="912019" y="166688"/>
                </a:cubicBezTo>
                <a:cubicBezTo>
                  <a:pt x="865982" y="211535"/>
                  <a:pt x="842565" y="228203"/>
                  <a:pt x="783431" y="269081"/>
                </a:cubicBezTo>
                <a:cubicBezTo>
                  <a:pt x="724297" y="309959"/>
                  <a:pt x="627063" y="373856"/>
                  <a:pt x="557213" y="411956"/>
                </a:cubicBezTo>
                <a:cubicBezTo>
                  <a:pt x="487363" y="450056"/>
                  <a:pt x="424656" y="474662"/>
                  <a:pt x="364331" y="497681"/>
                </a:cubicBezTo>
                <a:cubicBezTo>
                  <a:pt x="304006" y="520700"/>
                  <a:pt x="255985" y="535385"/>
                  <a:pt x="195263" y="550069"/>
                </a:cubicBezTo>
                <a:cubicBezTo>
                  <a:pt x="134541" y="564754"/>
                  <a:pt x="67270" y="575271"/>
                  <a:pt x="0" y="585788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3E2071-ECD4-42C9-8193-4EA357512F8C}"/>
              </a:ext>
            </a:extLst>
          </p:cNvPr>
          <p:cNvSpPr/>
          <p:nvPr/>
        </p:nvSpPr>
        <p:spPr>
          <a:xfrm>
            <a:off x="8095343" y="3105694"/>
            <a:ext cx="2339340" cy="325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1CA74E-0864-47A7-863A-F742ADBFD8FC}"/>
              </a:ext>
            </a:extLst>
          </p:cNvPr>
          <p:cNvSpPr/>
          <p:nvPr/>
        </p:nvSpPr>
        <p:spPr>
          <a:xfrm>
            <a:off x="8074025" y="3374180"/>
            <a:ext cx="2917825" cy="569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" descr="Image result for readr hex">
            <a:extLst>
              <a:ext uri="{FF2B5EF4-FFF2-40B4-BE49-F238E27FC236}">
                <a16:creationId xmlns:a16="http://schemas.microsoft.com/office/drawing/2014/main" id="{A1BCA231-E133-4295-9E83-08DE89E40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774" y="2881891"/>
            <a:ext cx="1168061" cy="13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tidyr hex icon">
            <a:extLst>
              <a:ext uri="{FF2B5EF4-FFF2-40B4-BE49-F238E27FC236}">
                <a16:creationId xmlns:a16="http://schemas.microsoft.com/office/drawing/2014/main" id="{99010AE7-7CA7-43DD-A320-ECA994430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90" y="2881891"/>
            <a:ext cx="1168061" cy="13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2D00EF9-BAD9-4233-B138-15EF3BCDB1AE}"/>
              </a:ext>
            </a:extLst>
          </p:cNvPr>
          <p:cNvSpPr/>
          <p:nvPr/>
        </p:nvSpPr>
        <p:spPr>
          <a:xfrm>
            <a:off x="6572298" y="2546351"/>
            <a:ext cx="1244652" cy="498248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4" descr="Image result for tidyr hex">
            <a:extLst>
              <a:ext uri="{FF2B5EF4-FFF2-40B4-BE49-F238E27FC236}">
                <a16:creationId xmlns:a16="http://schemas.microsoft.com/office/drawing/2014/main" id="{0ACBB199-28F4-443F-8184-7EE25A50E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997" y="2137939"/>
            <a:ext cx="1244652" cy="140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862C65-7D60-4FCA-A5A1-BD3AF73B50AA}"/>
              </a:ext>
            </a:extLst>
          </p:cNvPr>
          <p:cNvSpPr/>
          <p:nvPr/>
        </p:nvSpPr>
        <p:spPr>
          <a:xfrm>
            <a:off x="4824997" y="3374180"/>
            <a:ext cx="1482189" cy="369333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2" descr="Image result for dplyr hex">
            <a:extLst>
              <a:ext uri="{FF2B5EF4-FFF2-40B4-BE49-F238E27FC236}">
                <a16:creationId xmlns:a16="http://schemas.microsoft.com/office/drawing/2014/main" id="{1F103AB5-5CD6-4579-BDC9-82F88ADB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977" y="2620649"/>
            <a:ext cx="1244652" cy="140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B8141DE-F752-47C9-A12E-C0809DEA2170}"/>
              </a:ext>
            </a:extLst>
          </p:cNvPr>
          <p:cNvGrpSpPr/>
          <p:nvPr/>
        </p:nvGrpSpPr>
        <p:grpSpPr>
          <a:xfrm>
            <a:off x="67225" y="2850141"/>
            <a:ext cx="2025603" cy="1353909"/>
            <a:chOff x="8056362" y="120215"/>
            <a:chExt cx="2025603" cy="1353909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85377983-809E-4876-AC68-DA1A83F2FE69}"/>
                </a:ext>
              </a:extLst>
            </p:cNvPr>
            <p:cNvSpPr/>
            <p:nvPr/>
          </p:nvSpPr>
          <p:spPr>
            <a:xfrm rot="16200000">
              <a:off x="7956332" y="220245"/>
              <a:ext cx="1353909" cy="1153849"/>
            </a:xfrm>
            <a:prstGeom prst="hexagon">
              <a:avLst>
                <a:gd name="adj" fmla="val 30503"/>
                <a:gd name="vf" fmla="val 115470"/>
              </a:avLst>
            </a:prstGeom>
            <a:solidFill>
              <a:schemeClr val="bg1"/>
            </a:solidFill>
            <a:ln w="28575">
              <a:solidFill>
                <a:srgbClr val="1573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8" descr="Image result for sql ops">
              <a:extLst>
                <a:ext uri="{FF2B5EF4-FFF2-40B4-BE49-F238E27FC236}">
                  <a16:creationId xmlns:a16="http://schemas.microsoft.com/office/drawing/2014/main" id="{66E7F09D-E7D4-4D81-A5BA-223F00747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5343" y="120215"/>
              <a:ext cx="1056347" cy="1055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910F27-4E9D-4F7B-B27F-FD0C782E045C}"/>
                </a:ext>
              </a:extLst>
            </p:cNvPr>
            <p:cNvSpPr txBox="1"/>
            <p:nvPr/>
          </p:nvSpPr>
          <p:spPr>
            <a:xfrm>
              <a:off x="8221415" y="911872"/>
              <a:ext cx="186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1573B9"/>
                  </a:solidFill>
                </a:rPr>
                <a:t>sql</a:t>
              </a:r>
              <a:r>
                <a:rPr lang="en-US" dirty="0">
                  <a:solidFill>
                    <a:srgbClr val="1573B9"/>
                  </a:solidFill>
                </a:rPr>
                <a:t> ops</a:t>
              </a:r>
            </a:p>
          </p:txBody>
        </p:sp>
      </p:grp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B8922192-85D4-4479-AC09-4ADD23A6C302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B43780F7-9505-42B1-9980-BB74CD61D790}"/>
              </a:ext>
            </a:extLst>
          </p:cNvPr>
          <p:cNvSpPr/>
          <p:nvPr/>
        </p:nvSpPr>
        <p:spPr>
          <a:xfrm>
            <a:off x="5726866" y="2549395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9E3BCAF-E81E-4CC6-9835-BB8109CFEEF9}"/>
              </a:ext>
            </a:extLst>
          </p:cNvPr>
          <p:cNvSpPr/>
          <p:nvPr/>
        </p:nvSpPr>
        <p:spPr>
          <a:xfrm>
            <a:off x="6096000" y="2419949"/>
            <a:ext cx="1685768" cy="365761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AD7EDF9-A5FD-4480-B4F5-A0FB68BE61E1}"/>
              </a:ext>
            </a:extLst>
          </p:cNvPr>
          <p:cNvSpPr txBox="1">
            <a:spLocks/>
          </p:cNvSpPr>
          <p:nvPr/>
        </p:nvSpPr>
        <p:spPr>
          <a:xfrm>
            <a:off x="261492" y="663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Analysis: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928448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EE4F-1E46-405A-A2DA-E6C25F78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Points</a:t>
            </a:r>
          </a:p>
        </p:txBody>
      </p:sp>
      <p:pic>
        <p:nvPicPr>
          <p:cNvPr id="1026" name="Picture 2" descr="Image result for rope">
            <a:extLst>
              <a:ext uri="{FF2B5EF4-FFF2-40B4-BE49-F238E27FC236}">
                <a16:creationId xmlns:a16="http://schemas.microsoft.com/office/drawing/2014/main" id="{3BF38DCD-6A43-434C-BD50-DBDC3E9EC6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9390529" cy="420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m ruler">
            <a:extLst>
              <a:ext uri="{FF2B5EF4-FFF2-40B4-BE49-F238E27FC236}">
                <a16:creationId xmlns:a16="http://schemas.microsoft.com/office/drawing/2014/main" id="{822E10F3-E59F-4700-BA33-1874612D2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30651"/>
            <a:ext cx="10515600" cy="119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54E979-D3C7-4E20-963C-DC5FF881DD59}"/>
              </a:ext>
            </a:extLst>
          </p:cNvPr>
          <p:cNvSpPr/>
          <p:nvPr/>
        </p:nvSpPr>
        <p:spPr>
          <a:xfrm>
            <a:off x="1963271" y="3638550"/>
            <a:ext cx="2796988" cy="308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7282B3-9ADC-426E-BF78-026A80EB2FC6}"/>
              </a:ext>
            </a:extLst>
          </p:cNvPr>
          <p:cNvSpPr/>
          <p:nvPr/>
        </p:nvSpPr>
        <p:spPr>
          <a:xfrm>
            <a:off x="5115922" y="1531357"/>
            <a:ext cx="101601" cy="1139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12890A-28F6-47F6-833C-D71057B02AC7}"/>
              </a:ext>
            </a:extLst>
          </p:cNvPr>
          <p:cNvSpPr/>
          <p:nvPr/>
        </p:nvSpPr>
        <p:spPr>
          <a:xfrm>
            <a:off x="8577579" y="1540656"/>
            <a:ext cx="101601" cy="1139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scissors">
            <a:extLst>
              <a:ext uri="{FF2B5EF4-FFF2-40B4-BE49-F238E27FC236}">
                <a16:creationId xmlns:a16="http://schemas.microsoft.com/office/drawing/2014/main" id="{2223B7F6-6063-4BA5-A9AE-85E18200C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68" y="1442388"/>
            <a:ext cx="3093466" cy="27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scissors">
            <a:extLst>
              <a:ext uri="{FF2B5EF4-FFF2-40B4-BE49-F238E27FC236}">
                <a16:creationId xmlns:a16="http://schemas.microsoft.com/office/drawing/2014/main" id="{69CD1E66-652A-4F8E-9FF1-97B62560C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066" y="1434270"/>
            <a:ext cx="3093466" cy="27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3FF290-D9E3-4B2F-A4E5-610BE45EBF81}"/>
              </a:ext>
            </a:extLst>
          </p:cNvPr>
          <p:cNvSpPr txBox="1"/>
          <p:nvPr/>
        </p:nvSpPr>
        <p:spPr>
          <a:xfrm>
            <a:off x="3988301" y="5428904"/>
            <a:ext cx="7768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cut points = {</a:t>
            </a:r>
            <a:r>
              <a:rPr lang="en-US" sz="5400" dirty="0">
                <a:solidFill>
                  <a:srgbClr val="0070C0"/>
                </a:solidFill>
              </a:rPr>
              <a:t>0</a:t>
            </a:r>
            <a:r>
              <a:rPr lang="en-US" sz="5400" dirty="0"/>
              <a:t>, 5, 9, </a:t>
            </a:r>
            <a:r>
              <a:rPr lang="en-US" sz="5400" dirty="0">
                <a:solidFill>
                  <a:srgbClr val="C00000"/>
                </a:solidFill>
              </a:rPr>
              <a:t>11</a:t>
            </a:r>
            <a:r>
              <a:rPr lang="en-US" sz="5400" dirty="0"/>
              <a:t>}</a:t>
            </a:r>
          </a:p>
        </p:txBody>
      </p:sp>
      <p:pic>
        <p:nvPicPr>
          <p:cNvPr id="3074" name="Picture 2" descr="Image result for r icon">
            <a:extLst>
              <a:ext uri="{FF2B5EF4-FFF2-40B4-BE49-F238E27FC236}">
                <a16:creationId xmlns:a16="http://schemas.microsoft.com/office/drawing/2014/main" id="{E6679754-5AFF-4486-BEBE-DF5E5C143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67803"/>
            <a:ext cx="2954990" cy="229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scissors">
            <a:extLst>
              <a:ext uri="{FF2B5EF4-FFF2-40B4-BE49-F238E27FC236}">
                <a16:creationId xmlns:a16="http://schemas.microsoft.com/office/drawing/2014/main" id="{58A238DC-FF94-4D5C-B52E-3CC7314DB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5547" y="1426153"/>
            <a:ext cx="3093466" cy="27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scissors">
            <a:extLst>
              <a:ext uri="{FF2B5EF4-FFF2-40B4-BE49-F238E27FC236}">
                <a16:creationId xmlns:a16="http://schemas.microsoft.com/office/drawing/2014/main" id="{5A75089E-BDBC-455F-97CA-78F7EF052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10253">
            <a:off x="9965821" y="988253"/>
            <a:ext cx="3093466" cy="27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11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6ECE-60E0-48F5-9A59-B15997B2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170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5700" b="1" dirty="0"/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356776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D57D13-B597-4984-9173-35F89182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-137020"/>
            <a:ext cx="10515600" cy="1325563"/>
          </a:xfrm>
        </p:spPr>
        <p:txBody>
          <a:bodyPr/>
          <a:lstStyle/>
          <a:p>
            <a:r>
              <a:rPr lang="en-US" dirty="0"/>
              <a:t>Piping</a:t>
            </a:r>
          </a:p>
        </p:txBody>
      </p:sp>
      <p:pic>
        <p:nvPicPr>
          <p:cNvPr id="3" name="Picture 2" descr="Image result for hadley wickham">
            <a:extLst>
              <a:ext uri="{FF2B5EF4-FFF2-40B4-BE49-F238E27FC236}">
                <a16:creationId xmlns:a16="http://schemas.microsoft.com/office/drawing/2014/main" id="{23FFBC03-771C-4FE2-8B30-EADFBE9D1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5436"/>
            <a:ext cx="1712564" cy="171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3A8B842C-88AB-4215-97C1-CD7EBBD61FC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676947" y="912250"/>
            <a:ext cx="9032716" cy="50809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67F84B-BCC2-44E6-AB76-24425AC127AE}"/>
              </a:ext>
            </a:extLst>
          </p:cNvPr>
          <p:cNvSpPr/>
          <p:nvPr/>
        </p:nvSpPr>
        <p:spPr>
          <a:xfrm>
            <a:off x="7139233" y="65963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https://youtu.be/K-ss_ag2k9E?list=PLNtpLD4WiWbw9Cgcg6IU75u-44TrrN3A4&amp;t=1288</a:t>
            </a:r>
          </a:p>
        </p:txBody>
      </p:sp>
      <p:sp>
        <p:nvSpPr>
          <p:cNvPr id="5" name="Rectangle 4">
            <a:hlinkClick r:id="rId6"/>
            <a:extLst>
              <a:ext uri="{FF2B5EF4-FFF2-40B4-BE49-F238E27FC236}">
                <a16:creationId xmlns:a16="http://schemas.microsoft.com/office/drawing/2014/main" id="{B980EBD5-DFB1-4593-941C-4B031AA18C08}"/>
              </a:ext>
            </a:extLst>
          </p:cNvPr>
          <p:cNvSpPr/>
          <p:nvPr/>
        </p:nvSpPr>
        <p:spPr>
          <a:xfrm>
            <a:off x="7139233" y="6596390"/>
            <a:ext cx="5052767" cy="238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6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6ECE-60E0-48F5-9A59-B15997B2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170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5700" b="1" dirty="0"/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128515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hadley wickham">
            <a:extLst>
              <a:ext uri="{FF2B5EF4-FFF2-40B4-BE49-F238E27FC236}">
                <a16:creationId xmlns:a16="http://schemas.microsoft.com/office/drawing/2014/main" id="{99591685-04AD-4FEB-96E6-752F8DD4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2564" cy="171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48712EF-0B5E-4B07-8B9D-2D72141C2A95}"/>
              </a:ext>
            </a:extLst>
          </p:cNvPr>
          <p:cNvSpPr/>
          <p:nvPr/>
        </p:nvSpPr>
        <p:spPr>
          <a:xfrm>
            <a:off x="1892318" y="162425"/>
            <a:ext cx="4689315" cy="1613118"/>
          </a:xfrm>
          <a:prstGeom prst="wedgeRoundRectCallout">
            <a:avLst>
              <a:gd name="adj1" fmla="val -64206"/>
              <a:gd name="adj2" fmla="val -531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318" y="278178"/>
            <a:ext cx="4662019" cy="138161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“5 verbs + one other tool can do 90% of all your data manipulation.”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631429-8AE0-480F-898B-F23803253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hadley wickham">
            <a:extLst>
              <a:ext uri="{FF2B5EF4-FFF2-40B4-BE49-F238E27FC236}">
                <a16:creationId xmlns:a16="http://schemas.microsoft.com/office/drawing/2014/main" id="{99591685-04AD-4FEB-96E6-752F8DD4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2564" cy="171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48712EF-0B5E-4B07-8B9D-2D72141C2A95}"/>
              </a:ext>
            </a:extLst>
          </p:cNvPr>
          <p:cNvSpPr/>
          <p:nvPr/>
        </p:nvSpPr>
        <p:spPr>
          <a:xfrm>
            <a:off x="1892318" y="162425"/>
            <a:ext cx="4689315" cy="1613118"/>
          </a:xfrm>
          <a:prstGeom prst="wedgeRoundRectCallout">
            <a:avLst>
              <a:gd name="adj1" fmla="val -64206"/>
              <a:gd name="adj2" fmla="val -531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318" y="278178"/>
            <a:ext cx="4662019" cy="138161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“5 verbs + one other tool can do 90% of all your data manipulation.”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2465E4-4616-4D89-956D-D037CF5A4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028688"/>
              </p:ext>
            </p:extLst>
          </p:nvPr>
        </p:nvGraphicFramePr>
        <p:xfrm>
          <a:off x="1927747" y="1965277"/>
          <a:ext cx="9014346" cy="4533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949">
                  <a:extLst>
                    <a:ext uri="{9D8B030D-6E8A-4147-A177-3AD203B41FA5}">
                      <a16:colId xmlns:a16="http://schemas.microsoft.com/office/drawing/2014/main" val="2618855927"/>
                    </a:ext>
                  </a:extLst>
                </a:gridCol>
                <a:gridCol w="6571397">
                  <a:extLst>
                    <a:ext uri="{9D8B030D-6E8A-4147-A177-3AD203B41FA5}">
                      <a16:colId xmlns:a16="http://schemas.microsoft.com/office/drawing/2014/main" val="2507269804"/>
                    </a:ext>
                  </a:extLst>
                </a:gridCol>
              </a:tblGrid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Pick columns by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67319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11670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34230"/>
                  </a:ext>
                </a:extLst>
              </a:tr>
              <a:tr h="645482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37470"/>
                  </a:ext>
                </a:extLst>
              </a:tr>
              <a:tr h="666641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13847"/>
                  </a:ext>
                </a:extLst>
              </a:tr>
              <a:tr h="398497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4034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53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708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hadley wickham">
            <a:extLst>
              <a:ext uri="{FF2B5EF4-FFF2-40B4-BE49-F238E27FC236}">
                <a16:creationId xmlns:a16="http://schemas.microsoft.com/office/drawing/2014/main" id="{99591685-04AD-4FEB-96E6-752F8DD4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2564" cy="171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48712EF-0B5E-4B07-8B9D-2D72141C2A95}"/>
              </a:ext>
            </a:extLst>
          </p:cNvPr>
          <p:cNvSpPr/>
          <p:nvPr/>
        </p:nvSpPr>
        <p:spPr>
          <a:xfrm>
            <a:off x="1892318" y="162425"/>
            <a:ext cx="4689315" cy="1613118"/>
          </a:xfrm>
          <a:prstGeom prst="wedgeRoundRectCallout">
            <a:avLst>
              <a:gd name="adj1" fmla="val -64206"/>
              <a:gd name="adj2" fmla="val -531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318" y="278178"/>
            <a:ext cx="4662019" cy="138161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“5 verbs + one other tool can do 90% of all your data manipulation.”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2465E4-4616-4D89-956D-D037CF5A4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222922"/>
              </p:ext>
            </p:extLst>
          </p:nvPr>
        </p:nvGraphicFramePr>
        <p:xfrm>
          <a:off x="1927747" y="1965277"/>
          <a:ext cx="9014346" cy="4533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949">
                  <a:extLst>
                    <a:ext uri="{9D8B030D-6E8A-4147-A177-3AD203B41FA5}">
                      <a16:colId xmlns:a16="http://schemas.microsoft.com/office/drawing/2014/main" val="2618855927"/>
                    </a:ext>
                  </a:extLst>
                </a:gridCol>
                <a:gridCol w="6571397">
                  <a:extLst>
                    <a:ext uri="{9D8B030D-6E8A-4147-A177-3AD203B41FA5}">
                      <a16:colId xmlns:a16="http://schemas.microsoft.com/office/drawing/2014/main" val="2507269804"/>
                    </a:ext>
                  </a:extLst>
                </a:gridCol>
              </a:tblGrid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Pick columns by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67319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Grab rows matching a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11670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34230"/>
                  </a:ext>
                </a:extLst>
              </a:tr>
              <a:tr h="645482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37470"/>
                  </a:ext>
                </a:extLst>
              </a:tr>
              <a:tr h="666641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13847"/>
                  </a:ext>
                </a:extLst>
              </a:tr>
              <a:tr h="398497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4034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53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hadley wickham">
            <a:extLst>
              <a:ext uri="{FF2B5EF4-FFF2-40B4-BE49-F238E27FC236}">
                <a16:creationId xmlns:a16="http://schemas.microsoft.com/office/drawing/2014/main" id="{99591685-04AD-4FEB-96E6-752F8DD4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2564" cy="171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48712EF-0B5E-4B07-8B9D-2D72141C2A95}"/>
              </a:ext>
            </a:extLst>
          </p:cNvPr>
          <p:cNvSpPr/>
          <p:nvPr/>
        </p:nvSpPr>
        <p:spPr>
          <a:xfrm>
            <a:off x="1892318" y="162425"/>
            <a:ext cx="4689315" cy="1613118"/>
          </a:xfrm>
          <a:prstGeom prst="wedgeRoundRectCallout">
            <a:avLst>
              <a:gd name="adj1" fmla="val -64206"/>
              <a:gd name="adj2" fmla="val -531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318" y="278178"/>
            <a:ext cx="4662019" cy="138161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“5 verbs + one other tool can do 90% of all your data manipulation.”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2465E4-4616-4D89-956D-D037CF5A4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606831"/>
              </p:ext>
            </p:extLst>
          </p:nvPr>
        </p:nvGraphicFramePr>
        <p:xfrm>
          <a:off x="1927747" y="1965277"/>
          <a:ext cx="9014346" cy="4533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949">
                  <a:extLst>
                    <a:ext uri="{9D8B030D-6E8A-4147-A177-3AD203B41FA5}">
                      <a16:colId xmlns:a16="http://schemas.microsoft.com/office/drawing/2014/main" val="2618855927"/>
                    </a:ext>
                  </a:extLst>
                </a:gridCol>
                <a:gridCol w="6571397">
                  <a:extLst>
                    <a:ext uri="{9D8B030D-6E8A-4147-A177-3AD203B41FA5}">
                      <a16:colId xmlns:a16="http://schemas.microsoft.com/office/drawing/2014/main" val="2507269804"/>
                    </a:ext>
                  </a:extLst>
                </a:gridCol>
              </a:tblGrid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Pick columns by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67319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Grab rows matching a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11670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arrange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Reorder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34230"/>
                  </a:ext>
                </a:extLst>
              </a:tr>
              <a:tr h="645482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37470"/>
                  </a:ext>
                </a:extLst>
              </a:tr>
              <a:tr h="666641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13847"/>
                  </a:ext>
                </a:extLst>
              </a:tr>
              <a:tr h="398497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4034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53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76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hadley wickham">
            <a:extLst>
              <a:ext uri="{FF2B5EF4-FFF2-40B4-BE49-F238E27FC236}">
                <a16:creationId xmlns:a16="http://schemas.microsoft.com/office/drawing/2014/main" id="{99591685-04AD-4FEB-96E6-752F8DD4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2564" cy="171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48712EF-0B5E-4B07-8B9D-2D72141C2A95}"/>
              </a:ext>
            </a:extLst>
          </p:cNvPr>
          <p:cNvSpPr/>
          <p:nvPr/>
        </p:nvSpPr>
        <p:spPr>
          <a:xfrm>
            <a:off x="1892318" y="162425"/>
            <a:ext cx="4689315" cy="1613118"/>
          </a:xfrm>
          <a:prstGeom prst="wedgeRoundRectCallout">
            <a:avLst>
              <a:gd name="adj1" fmla="val -64206"/>
              <a:gd name="adj2" fmla="val -531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318" y="278178"/>
            <a:ext cx="4662019" cy="138161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“5 verbs + one other tool can do 90% of all your data manipulation.”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2465E4-4616-4D89-956D-D037CF5A4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012513"/>
              </p:ext>
            </p:extLst>
          </p:nvPr>
        </p:nvGraphicFramePr>
        <p:xfrm>
          <a:off x="1927747" y="1965277"/>
          <a:ext cx="9014346" cy="4533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949">
                  <a:extLst>
                    <a:ext uri="{9D8B030D-6E8A-4147-A177-3AD203B41FA5}">
                      <a16:colId xmlns:a16="http://schemas.microsoft.com/office/drawing/2014/main" val="2618855927"/>
                    </a:ext>
                  </a:extLst>
                </a:gridCol>
                <a:gridCol w="6571397">
                  <a:extLst>
                    <a:ext uri="{9D8B030D-6E8A-4147-A177-3AD203B41FA5}">
                      <a16:colId xmlns:a16="http://schemas.microsoft.com/office/drawing/2014/main" val="2507269804"/>
                    </a:ext>
                  </a:extLst>
                </a:gridCol>
              </a:tblGrid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Pick columns by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67319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Grab rows matching a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11670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arrange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Reorder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34230"/>
                  </a:ext>
                </a:extLst>
              </a:tr>
              <a:tr h="64548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mutate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Add new columns/variables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37470"/>
                  </a:ext>
                </a:extLst>
              </a:tr>
              <a:tr h="666641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13847"/>
                  </a:ext>
                </a:extLst>
              </a:tr>
              <a:tr h="398497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4034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53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12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8444</TotalTime>
  <Words>515</Words>
  <Application>Microsoft Office PowerPoint</Application>
  <PresentationFormat>Widescreen</PresentationFormat>
  <Paragraphs>121</Paragraphs>
  <Slides>21</Slides>
  <Notes>5</Notes>
  <HiddenSlides>1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Piping</vt:lpstr>
      <vt:lpstr>Let’s Code!</vt:lpstr>
      <vt:lpstr>“5 verbs + one other tool can do 90% of all your data manipulation.”</vt:lpstr>
      <vt:lpstr>“5 verbs + one other tool can do 90% of all your data manipulation.”</vt:lpstr>
      <vt:lpstr>“5 verbs + one other tool can do 90% of all your data manipulation.”</vt:lpstr>
      <vt:lpstr>“5 verbs + one other tool can do 90% of all your data manipulation.”</vt:lpstr>
      <vt:lpstr>“5 verbs + one other tool can do 90% of all your data manipulation.”</vt:lpstr>
      <vt:lpstr>“5 verbs + one other tool can do 90% of all your data manipulation.”</vt:lpstr>
      <vt:lpstr>“5 verbs + one other tool can do 90% of all your data manipulation.”</vt:lpstr>
      <vt:lpstr>Mutate &amp; Summarize Use Functions</vt:lpstr>
      <vt:lpstr>What’s a Function?</vt:lpstr>
      <vt:lpstr>What’s a Function?</vt:lpstr>
      <vt:lpstr>What’s a Function?</vt:lpstr>
      <vt:lpstr>This Session’s Focus:</vt:lpstr>
      <vt:lpstr>Let’s Code!</vt:lpstr>
      <vt:lpstr>Cut Points</vt:lpstr>
      <vt:lpstr>Cut Points</vt:lpstr>
      <vt:lpstr>Cut Points</vt:lpstr>
      <vt:lpstr>Let’s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</dc:title>
  <dc:creator>Tyler Rinker</dc:creator>
  <cp:lastModifiedBy>Tyler Rinker</cp:lastModifiedBy>
  <cp:revision>142</cp:revision>
  <dcterms:created xsi:type="dcterms:W3CDTF">2018-03-20T22:50:16Z</dcterms:created>
  <dcterms:modified xsi:type="dcterms:W3CDTF">2018-05-02T19:35:16Z</dcterms:modified>
</cp:coreProperties>
</file>