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95" r:id="rId2"/>
    <p:sldId id="396" r:id="rId3"/>
    <p:sldId id="279" r:id="rId4"/>
    <p:sldId id="394" r:id="rId5"/>
    <p:sldId id="406" r:id="rId6"/>
    <p:sldId id="391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392" r:id="rId16"/>
    <p:sldId id="416" r:id="rId17"/>
    <p:sldId id="417" r:id="rId18"/>
    <p:sldId id="397" r:id="rId19"/>
    <p:sldId id="410" r:id="rId20"/>
    <p:sldId id="407" r:id="rId21"/>
    <p:sldId id="408" r:id="rId22"/>
    <p:sldId id="409" r:id="rId23"/>
    <p:sldId id="411" r:id="rId24"/>
    <p:sldId id="412" r:id="rId25"/>
    <p:sldId id="413" r:id="rId26"/>
    <p:sldId id="41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3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5D0BA-C5CC-4748-AE46-B61F31062CCD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3F799-0B82-4296-AD99-D8E54283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1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the </a:t>
            </a:r>
            <a:r>
              <a:rPr lang="en-US" dirty="0" err="1"/>
              <a:t>tansforms</a:t>
            </a:r>
            <a:r>
              <a:rPr lang="en-US" dirty="0"/>
              <a:t> to add summary representations to the visual.  Adding this makes our visualizations more powerful because we can add more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80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5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778B-7371-4831-8334-1B0FCEC1A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0202-DA5C-4A5B-9BB3-DB760D087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8093F-18A3-46EE-AE0C-7CE732499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BEC7-CB72-4C2E-BEC8-54EC0886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C69C-5C6E-487E-A08A-D06B4E2D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FEB68-55E9-436B-953A-52FE832D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6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9C49-6953-499C-9001-E9C942F8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73B60-A8B1-4387-A7C2-8FFD687F2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E3D4-72B6-4BB6-A3B0-254B3F3E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103FC-E3F1-4076-8249-7AC308E8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95BD8-6FC4-454C-8B00-7B947167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5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F5E09-0744-459E-AC77-4D18C42B3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EF7EB-5983-4B30-96FF-2FE80DA6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E735-40FE-4A9D-953A-3C338FC6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4870-A2CD-4B03-8811-34D43787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41CF-EAFD-4961-9FEA-32CD0A41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3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CC74-CE34-4C5C-A9CE-BD6E4A8F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4CDE-C8BF-412D-A44A-7B11B63A4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2FA8-0A16-4ABE-AA34-F67797DC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A36C6-18B6-4CC7-A570-072FCBA8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4A29D-0614-4987-BF64-CFBE7693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B35F-350C-4EF5-9125-85E20F86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FDA55-8FF4-402E-B6BD-ED64C423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5DEE-7611-48E4-A0E0-E5B7740C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DD3A3-193C-4AB1-9BCA-EC289278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10445-FA55-4AE3-A304-134DE691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6FD2-9B87-4F6A-ACD4-478BBE5C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0581-35D6-4B9B-A0FE-B99857D3D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4AAFB-5F73-4378-A18B-FAFFECDF7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39224-C7E9-49AF-BB74-0E6D9F49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C94F6-E1A8-42B6-951E-A997FA63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47D0-5B7A-4893-B871-F7D86AD7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0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5D9-0E05-4463-BC04-D2D100C7C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55E2B-55A9-4AE4-8EA5-50280C906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ACFBB-6138-4451-9103-121EDD87E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88D75-0F6A-45BA-AC93-45629C09A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ADC7F-B846-429C-888B-33F352E9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9033A-ED2A-440D-AF03-41890D99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491E3-C031-46B6-ACA1-9AC6F537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B1FC3-8716-486D-8F8F-61626838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9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A75F-C8B2-4DD4-A56E-C094B75C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0DC58-C111-4964-B91F-414D7AC5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C48A4-279A-447A-8FF8-9C9839AB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E985B-ECA3-47A3-BB51-A4DB9DEC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0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D4879-EFE0-4687-921F-A819813A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52267-C4FF-4CEF-9B2A-DBFDC07C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7A968-EBE2-4C2D-A74D-2BB23EBB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0B1D-EC39-4E00-81A5-153EB654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D9CC-97AB-4175-A29F-C8A4F644D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6E50D-CA0F-458F-925F-9AC8DA2AF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157B0-208F-42A2-85CB-3178C5F6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534C5-ABFE-4249-9AB5-59022402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EBC09-AF9E-4CB4-92CB-681267F2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5548-74E0-468D-94F9-46F9041E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72DC2-C9B4-46E2-BA56-CA0E4E8FD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6186E-7A2D-4F6A-98B5-BF3F4D39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55FB1-3A94-40FB-BB47-9D4323D2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E63B-B13E-4884-A06A-FCFDEDCB16F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3294F-1FC4-412C-9D3B-8CD1212C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5303D-6B26-449E-87C0-17744245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5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CE77D-D83D-45B7-8CA7-4F889FD5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17B4D-1E3B-4859-9A11-3B160BCF4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0D90E-9043-4780-9F74-655A39A18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1E63B-B13E-4884-A06A-FCFDEDCB16F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EB8F4-8E4D-492F-9AEF-73507C1BE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399D-8AA5-423D-B920-C46102D24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40A57-B8C2-4DC0-B27D-A6BDBB9BC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erceptualedge.com/articles/misc/Graph_Selection_Matrix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erceptualedge.com/articles/misc/Graph_Selection_Matrix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erceptualedge.com/articles/misc/Graph_Selection_Matrix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erceptualedge.com/articles/misc/Graph_Selection_Matrix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erceptualedge.com/articles/misc/Graph_Selection_Matrix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ft-interactive/chart-doctor/blob/master/visual-vocabulary/Visual-vocabulary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ft-interactive/chart-doctor/blob/master/visual-vocabulary/Visual-vocabulary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ft-interactive/chart-doctor/blob/master/visual-vocabulary/Visual-vocabulary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erceptualedge.com/articles/misc/Graph_Selection_Matrix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r-statistics.co/Top50-Ggplot2-Visualizations-MasterList-R-Cod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tQEXW0lVts?rel=0;start=126;end=218" TargetMode="External"/><Relationship Id="rId5" Type="http://schemas.openxmlformats.org/officeDocument/2006/relationships/hyperlink" Target="https://youtu.be/ZtQEXW0lVts?t=126" TargetMode="Externa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erceptualedge.com/articles/misc/Graph_Selection_Matrix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erceptualedge.com/articles/misc/Graph_Selection_Matrix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erceptualedge.com/articles/misc/Graph_Selection_Matrix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erceptualedge.com/articles/misc/Graph_Selection_Matrix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5BA2-9269-4937-9E64-C370DCCB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7DE65-5C2F-48F4-8DC4-BB37148A8F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solidFill>
                  <a:schemeClr val="bg1">
                    <a:lumMod val="50000"/>
                  </a:schemeClr>
                </a:solidFill>
              </a:rPr>
              <a:t>Viz Grammar &amp; Theory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180FB-3A28-47F8-876A-38870DC57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57787" cy="368458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do I make?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9501B-2CE0-4F2E-A045-C48B743DF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Viz Design [Relationships]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C1720-2BEF-48F2-A6F4-3A8245F9C9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How do I make __ to show __?</a:t>
            </a:r>
          </a:p>
          <a:p>
            <a:pPr marL="0" indent="0">
              <a:buNone/>
            </a:pPr>
            <a:r>
              <a:rPr lang="en-US" dirty="0"/>
              <a:t>What patterns am I looking for?</a:t>
            </a:r>
          </a:p>
        </p:txBody>
      </p:sp>
      <p:pic>
        <p:nvPicPr>
          <p:cNvPr id="1026" name="Picture 2" descr="Image result for finished">
            <a:extLst>
              <a:ext uri="{FF2B5EF4-FFF2-40B4-BE49-F238E27FC236}">
                <a16:creationId xmlns:a16="http://schemas.microsoft.com/office/drawing/2014/main" id="{AF427F96-1FAC-49D9-B88A-8D8EA47E8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4882">
            <a:off x="1508596" y="1537787"/>
            <a:ext cx="2436629" cy="225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74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9A9C-D127-4F92-A196-3E6DBB50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4686300" cy="1325563"/>
          </a:xfrm>
        </p:spPr>
        <p:txBody>
          <a:bodyPr/>
          <a:lstStyle/>
          <a:p>
            <a:r>
              <a:rPr lang="en-US" dirty="0" err="1"/>
              <a:t>Few’s</a:t>
            </a:r>
            <a:r>
              <a:rPr lang="en-US" dirty="0"/>
              <a:t> Graph Selection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1D85-CD97-411E-A8DA-8E9A1E8A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5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</a:t>
            </a:r>
            <a:r>
              <a:rPr lang="en-US" b="1" dirty="0"/>
              <a:t>relationship </a:t>
            </a:r>
            <a:r>
              <a:rPr lang="en-US" dirty="0"/>
              <a:t>you want to examine?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568F65C-E772-4B4B-B1A2-35A633887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965" y="0"/>
            <a:ext cx="636943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D91B9E-EFA0-419F-A6DD-F62D69EEC474}"/>
              </a:ext>
            </a:extLst>
          </p:cNvPr>
          <p:cNvSpPr/>
          <p:nvPr/>
        </p:nvSpPr>
        <p:spPr>
          <a:xfrm>
            <a:off x="5805889" y="3150824"/>
            <a:ext cx="1248117" cy="82626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9BC8CC-EB66-4F46-9D49-FAD499E0A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457" y="3299922"/>
            <a:ext cx="1720490" cy="171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2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9A9C-D127-4F92-A196-3E6DBB50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4686300" cy="1325563"/>
          </a:xfrm>
        </p:spPr>
        <p:txBody>
          <a:bodyPr/>
          <a:lstStyle/>
          <a:p>
            <a:r>
              <a:rPr lang="en-US" dirty="0" err="1"/>
              <a:t>Few’s</a:t>
            </a:r>
            <a:r>
              <a:rPr lang="en-US" dirty="0"/>
              <a:t> Graph Selection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1D85-CD97-411E-A8DA-8E9A1E8A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5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</a:t>
            </a:r>
            <a:r>
              <a:rPr lang="en-US" b="1" dirty="0"/>
              <a:t>relationship </a:t>
            </a:r>
            <a:r>
              <a:rPr lang="en-US" dirty="0"/>
              <a:t>you want to examine?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568F65C-E772-4B4B-B1A2-35A633887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965" y="0"/>
            <a:ext cx="636943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D91B9E-EFA0-419F-A6DD-F62D69EEC474}"/>
              </a:ext>
            </a:extLst>
          </p:cNvPr>
          <p:cNvSpPr/>
          <p:nvPr/>
        </p:nvSpPr>
        <p:spPr>
          <a:xfrm>
            <a:off x="5827922" y="3910988"/>
            <a:ext cx="1299991" cy="84829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861467-3686-4419-90CB-2C2966746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524" y="3265653"/>
            <a:ext cx="1793186" cy="179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8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9A9C-D127-4F92-A196-3E6DBB50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4686300" cy="1325563"/>
          </a:xfrm>
        </p:spPr>
        <p:txBody>
          <a:bodyPr/>
          <a:lstStyle/>
          <a:p>
            <a:r>
              <a:rPr lang="en-US" dirty="0" err="1"/>
              <a:t>Few’s</a:t>
            </a:r>
            <a:r>
              <a:rPr lang="en-US" dirty="0"/>
              <a:t> Graph Selection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1D85-CD97-411E-A8DA-8E9A1E8A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5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</a:t>
            </a:r>
            <a:r>
              <a:rPr lang="en-US" b="1" dirty="0"/>
              <a:t>relationship</a:t>
            </a:r>
            <a:r>
              <a:rPr lang="en-US" dirty="0"/>
              <a:t> you want to examine?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568F65C-E772-4B4B-B1A2-35A633887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965" y="0"/>
            <a:ext cx="636943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D91B9E-EFA0-419F-A6DD-F62D69EEC474}"/>
              </a:ext>
            </a:extLst>
          </p:cNvPr>
          <p:cNvSpPr/>
          <p:nvPr/>
        </p:nvSpPr>
        <p:spPr>
          <a:xfrm>
            <a:off x="5838940" y="4726236"/>
            <a:ext cx="1333041" cy="90338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6FAC3C-B220-404A-9369-4601B4BD5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191" y="3315360"/>
            <a:ext cx="1696925" cy="169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3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9A9C-D127-4F92-A196-3E6DBB50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4686300" cy="1325563"/>
          </a:xfrm>
        </p:spPr>
        <p:txBody>
          <a:bodyPr/>
          <a:lstStyle/>
          <a:p>
            <a:r>
              <a:rPr lang="en-US" dirty="0" err="1"/>
              <a:t>Few’s</a:t>
            </a:r>
            <a:r>
              <a:rPr lang="en-US" dirty="0"/>
              <a:t> Graph Selection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1D85-CD97-411E-A8DA-8E9A1E8A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5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relationship you want to examine?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568F65C-E772-4B4B-B1A2-35A633887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965" y="0"/>
            <a:ext cx="636943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D91B9E-EFA0-419F-A6DD-F62D69EEC474}"/>
              </a:ext>
            </a:extLst>
          </p:cNvPr>
          <p:cNvSpPr/>
          <p:nvPr/>
        </p:nvSpPr>
        <p:spPr>
          <a:xfrm>
            <a:off x="5805889" y="5582053"/>
            <a:ext cx="1333041" cy="51027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065DA-E220-4B89-B4D6-6477CF246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191" y="3315360"/>
            <a:ext cx="1706567" cy="169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03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9A9C-D127-4F92-A196-3E6DBB50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4686300" cy="1325563"/>
          </a:xfrm>
        </p:spPr>
        <p:txBody>
          <a:bodyPr/>
          <a:lstStyle/>
          <a:p>
            <a:r>
              <a:rPr lang="en-US" dirty="0" err="1"/>
              <a:t>Few’s</a:t>
            </a:r>
            <a:r>
              <a:rPr lang="en-US" dirty="0"/>
              <a:t> Graph Selection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1D85-CD97-411E-A8DA-8E9A1E8A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5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</a:t>
            </a:r>
            <a:r>
              <a:rPr lang="en-US" b="1" dirty="0"/>
              <a:t>relationship</a:t>
            </a:r>
            <a:r>
              <a:rPr lang="en-US" dirty="0"/>
              <a:t> you want to examine?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568F65C-E772-4B4B-B1A2-35A633887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965" y="0"/>
            <a:ext cx="636943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D91B9E-EFA0-419F-A6DD-F62D69EEC474}"/>
              </a:ext>
            </a:extLst>
          </p:cNvPr>
          <p:cNvSpPr/>
          <p:nvPr/>
        </p:nvSpPr>
        <p:spPr>
          <a:xfrm>
            <a:off x="5720965" y="6067313"/>
            <a:ext cx="1333041" cy="79068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B65D9-9A02-499B-B32E-749064778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191" y="3315360"/>
            <a:ext cx="1692104" cy="169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24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9A9C-D127-4F92-A196-3E6DBB50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66" y="167173"/>
            <a:ext cx="4686300" cy="1325563"/>
          </a:xfrm>
        </p:spPr>
        <p:txBody>
          <a:bodyPr/>
          <a:lstStyle/>
          <a:p>
            <a:r>
              <a:rPr lang="en-US" dirty="0"/>
              <a:t>Financial Times Visual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1D85-CD97-411E-A8DA-8E9A1E8A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0" y="479425"/>
            <a:ext cx="3975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relationship you want to examine?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9C150F33-E3A5-487F-B57D-7F0F7DEDD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893408"/>
            <a:ext cx="11480800" cy="48745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6F8980-31EE-4A87-89E2-7AFD4D837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517" y="90008"/>
            <a:ext cx="1656036" cy="66008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098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9A9C-D127-4F92-A196-3E6DBB50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66" y="167173"/>
            <a:ext cx="4686300" cy="1325563"/>
          </a:xfrm>
        </p:spPr>
        <p:txBody>
          <a:bodyPr/>
          <a:lstStyle/>
          <a:p>
            <a:r>
              <a:rPr lang="en-US" dirty="0"/>
              <a:t>Financial Times Visual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1D85-CD97-411E-A8DA-8E9A1E8A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0" y="479425"/>
            <a:ext cx="3975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the relationship you want to examine?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9C150F33-E3A5-487F-B57D-7F0F7DEDD2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5600" y="1893408"/>
            <a:ext cx="11480800" cy="48745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6F8980-31EE-4A87-89E2-7AFD4D837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517" y="90008"/>
            <a:ext cx="1656036" cy="66008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CC4065-F481-4125-8556-E38E0924FFA2}"/>
              </a:ext>
            </a:extLst>
          </p:cNvPr>
          <p:cNvCxnSpPr/>
          <p:nvPr/>
        </p:nvCxnSpPr>
        <p:spPr>
          <a:xfrm flipH="1">
            <a:off x="6487391" y="533400"/>
            <a:ext cx="4128654" cy="145819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9A3ECF-A81B-45CE-B6BD-D5C519E16EFB}"/>
              </a:ext>
            </a:extLst>
          </p:cNvPr>
          <p:cNvCxnSpPr>
            <a:cxnSpLocks/>
          </p:cNvCxnSpPr>
          <p:nvPr/>
        </p:nvCxnSpPr>
        <p:spPr>
          <a:xfrm flipH="1">
            <a:off x="3723409" y="1164312"/>
            <a:ext cx="6851072" cy="9796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2304C8-3743-4CF7-A4A8-5D84817F6342}"/>
              </a:ext>
            </a:extLst>
          </p:cNvPr>
          <p:cNvCxnSpPr>
            <a:cxnSpLocks/>
          </p:cNvCxnSpPr>
          <p:nvPr/>
        </p:nvCxnSpPr>
        <p:spPr>
          <a:xfrm flipH="1">
            <a:off x="9092045" y="1738745"/>
            <a:ext cx="1482436" cy="40524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97A480-17C2-44A5-A138-7F5014014E1C}"/>
              </a:ext>
            </a:extLst>
          </p:cNvPr>
          <p:cNvCxnSpPr>
            <a:cxnSpLocks/>
          </p:cNvCxnSpPr>
          <p:nvPr/>
        </p:nvCxnSpPr>
        <p:spPr>
          <a:xfrm flipH="1" flipV="1">
            <a:off x="966355" y="2298654"/>
            <a:ext cx="9608126" cy="234754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815380-62AB-4EBA-B809-34B399BC0D1E}"/>
              </a:ext>
            </a:extLst>
          </p:cNvPr>
          <p:cNvCxnSpPr>
            <a:cxnSpLocks/>
          </p:cNvCxnSpPr>
          <p:nvPr/>
        </p:nvCxnSpPr>
        <p:spPr>
          <a:xfrm flipH="1" flipV="1">
            <a:off x="5046518" y="2221489"/>
            <a:ext cx="5527963" cy="120505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D5F441-E4F5-4388-B14F-2A56B4D894CB}"/>
              </a:ext>
            </a:extLst>
          </p:cNvPr>
          <p:cNvCxnSpPr>
            <a:cxnSpLocks/>
          </p:cNvCxnSpPr>
          <p:nvPr/>
        </p:nvCxnSpPr>
        <p:spPr>
          <a:xfrm flipH="1" flipV="1">
            <a:off x="2385398" y="2185555"/>
            <a:ext cx="8190238" cy="215563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6FF0C-3F0F-4D29-A918-DEEE1BEA01BC}"/>
              </a:ext>
            </a:extLst>
          </p:cNvPr>
          <p:cNvCxnSpPr>
            <a:cxnSpLocks/>
          </p:cNvCxnSpPr>
          <p:nvPr/>
        </p:nvCxnSpPr>
        <p:spPr>
          <a:xfrm flipH="1" flipV="1">
            <a:off x="10186555" y="2250882"/>
            <a:ext cx="387926" cy="307873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A1D696-E096-4E36-9ADA-5F01C61F51CE}"/>
              </a:ext>
            </a:extLst>
          </p:cNvPr>
          <p:cNvCxnSpPr>
            <a:cxnSpLocks/>
          </p:cNvCxnSpPr>
          <p:nvPr/>
        </p:nvCxnSpPr>
        <p:spPr>
          <a:xfrm flipH="1" flipV="1">
            <a:off x="7716954" y="2221156"/>
            <a:ext cx="2857527" cy="3606746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765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9A9C-D127-4F92-A196-3E6DBB50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66" y="167173"/>
            <a:ext cx="4686300" cy="1325563"/>
          </a:xfrm>
        </p:spPr>
        <p:txBody>
          <a:bodyPr/>
          <a:lstStyle/>
          <a:p>
            <a:r>
              <a:rPr lang="en-US" dirty="0"/>
              <a:t>Financial Times Visual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1D85-CD97-411E-A8DA-8E9A1E8A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0" y="479425"/>
            <a:ext cx="3975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relationship you want to examine?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9C150F33-E3A5-487F-B57D-7F0F7DEDD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893408"/>
            <a:ext cx="11480800" cy="487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61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9A9C-D127-4F92-A196-3E6DBB50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4686300" cy="1325563"/>
          </a:xfrm>
        </p:spPr>
        <p:txBody>
          <a:bodyPr/>
          <a:lstStyle/>
          <a:p>
            <a:r>
              <a:rPr lang="en-US" dirty="0"/>
              <a:t>Ggplot2 </a:t>
            </a:r>
            <a:br>
              <a:rPr lang="en-US" dirty="0"/>
            </a:b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1D85-CD97-411E-A8DA-8E9A1E8A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5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</a:t>
            </a:r>
            <a:r>
              <a:rPr lang="en-US" dirty="0" err="1"/>
              <a:t>geoms</a:t>
            </a:r>
            <a:r>
              <a:rPr lang="en-US" dirty="0"/>
              <a:t> for investigating 1, 2, &amp; 3 variables?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568F65C-E772-4B4B-B1A2-35A633887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965" y="0"/>
            <a:ext cx="636943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4131B-596E-4917-B9EE-CF2B8F8FA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67" y="0"/>
            <a:ext cx="7061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26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7711-D947-4C56-B5EA-035CA227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Resource: Cookbook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14A8-F1BD-40B8-81BC-787C3E69C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http://r-statistics.co/Top50-Ggplot2-Visualizations-MasterList-R-Code.html</a:t>
            </a:r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 ggplot2 visuals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relationship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w/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</a:p>
        </p:txBody>
      </p:sp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D5856B33-EF07-4925-BF28-3F12259BAD55}"/>
              </a:ext>
            </a:extLst>
          </p:cNvPr>
          <p:cNvSpPr/>
          <p:nvPr/>
        </p:nvSpPr>
        <p:spPr>
          <a:xfrm>
            <a:off x="908482" y="1864311"/>
            <a:ext cx="10055440" cy="34327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9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A96FF-7EB2-44ED-8641-9DF755A64666}"/>
              </a:ext>
            </a:extLst>
          </p:cNvPr>
          <p:cNvSpPr txBox="1"/>
          <p:nvPr/>
        </p:nvSpPr>
        <p:spPr>
          <a:xfrm>
            <a:off x="-44578" y="5929502"/>
            <a:ext cx="12281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Lesson Objective: </a:t>
            </a:r>
            <a:r>
              <a:rPr lang="en-US" sz="3000" dirty="0"/>
              <a:t>Select </a:t>
            </a:r>
            <a:r>
              <a:rPr lang="en-US" sz="3000" dirty="0" err="1"/>
              <a:t>geoms</a:t>
            </a:r>
            <a:r>
              <a:rPr lang="en-US" sz="3000" dirty="0"/>
              <a:t> &amp; aesthetics to explore relationships between</a:t>
            </a:r>
          </a:p>
          <a:p>
            <a:r>
              <a:rPr lang="en-US" sz="3000"/>
              <a:t>                                 variables</a:t>
            </a:r>
            <a:r>
              <a:rPr lang="en-US" sz="30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EB39E-1D22-4CDE-B3A6-A4B99E7D9545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7" name="Picture 4" descr="Image result for tidyr hadley">
            <a:extLst>
              <a:ext uri="{FF2B5EF4-FFF2-40B4-BE49-F238E27FC236}">
                <a16:creationId xmlns:a16="http://schemas.microsoft.com/office/drawing/2014/main" id="{395C1A40-9138-4140-B6B9-EE628D51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6CAF69-9803-4ABD-A0C7-6127687DFAB8}"/>
              </a:ext>
            </a:extLst>
          </p:cNvPr>
          <p:cNvSpPr/>
          <p:nvPr/>
        </p:nvSpPr>
        <p:spPr>
          <a:xfrm>
            <a:off x="6542652" y="3869111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23392B-2A30-4CCA-8E90-61EB6758B850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D68846-F97B-424B-A542-C9199E2BC6FA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065C07E3-2B1D-4178-8315-B6739B595FAB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5D0D92-D323-4C57-B8DC-AE6F8DA3C632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0222256A-3A3D-4DA4-908A-8F15DD152998}"/>
              </a:ext>
            </a:extLst>
          </p:cNvPr>
          <p:cNvSpPr/>
          <p:nvPr/>
        </p:nvSpPr>
        <p:spPr>
          <a:xfrm>
            <a:off x="5233266" y="30356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612527-4761-48E0-AB03-C5DD36AAC7EB}"/>
              </a:ext>
            </a:extLst>
          </p:cNvPr>
          <p:cNvSpPr/>
          <p:nvPr/>
        </p:nvSpPr>
        <p:spPr>
          <a:xfrm>
            <a:off x="5519292" y="2523124"/>
            <a:ext cx="2195764" cy="624649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50A3E6-E365-49E5-97CC-A7BBCFEC7F0A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Visualization Design &amp; Relationships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AA21F1F0-1080-4944-865D-3A253ED93EBC}"/>
              </a:ext>
            </a:extLst>
          </p:cNvPr>
          <p:cNvSpPr/>
          <p:nvPr/>
        </p:nvSpPr>
        <p:spPr>
          <a:xfrm>
            <a:off x="7676243" y="2007347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DD8CCA2-6EC9-49F2-A6B5-4056E5C9E0A9}"/>
              </a:ext>
            </a:extLst>
          </p:cNvPr>
          <p:cNvSpPr/>
          <p:nvPr/>
        </p:nvSpPr>
        <p:spPr>
          <a:xfrm>
            <a:off x="5519292" y="2236661"/>
            <a:ext cx="2232400" cy="752227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stealth" w="lg" len="lg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3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76CF-91E6-4867-BBD1-9E40FF66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patterns am I looking for?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AC5D1-1A52-4D36-BBB6-87E07A963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82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E5CC-3154-49C9-BB1F-527A2550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DBDAED-F8EC-487C-97B5-5107812DA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02" y="0"/>
            <a:ext cx="6646396" cy="68316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01F186-B1B1-4241-89E7-DB35804A3D4C}"/>
              </a:ext>
            </a:extLst>
          </p:cNvPr>
          <p:cNvSpPr/>
          <p:nvPr/>
        </p:nvSpPr>
        <p:spPr>
          <a:xfrm>
            <a:off x="7750205" y="2727055"/>
            <a:ext cx="38972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At the heart of quantitative reasoning is a single question: 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Compared to what?</a:t>
            </a:r>
          </a:p>
          <a:p>
            <a:pPr algn="r"/>
            <a:endParaRPr lang="en-US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r"/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-Edward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Tufte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26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BB0D6B-AA0E-4130-9C93-756F525EA0A9}"/>
              </a:ext>
            </a:extLst>
          </p:cNvPr>
          <p:cNvSpPr/>
          <p:nvPr/>
        </p:nvSpPr>
        <p:spPr>
          <a:xfrm>
            <a:off x="7738368" y="2727055"/>
            <a:ext cx="38972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</a:rPr>
              <a:t>At the heart of quantitative reasoning is a single question: 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</a:rPr>
              <a:t>Compared to what?</a:t>
            </a:r>
          </a:p>
          <a:p>
            <a:pPr algn="r"/>
            <a:endParaRPr lang="en-US" i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</a:endParaRPr>
          </a:p>
          <a:p>
            <a:pPr algn="r"/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</a:rPr>
              <a:t>-Edward 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</a:rPr>
              <a:t>Tufte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</a:rPr>
              <a:t>-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4E5CC-3154-49C9-BB1F-527A2550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63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DBDAED-F8EC-487C-97B5-5107812DA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965" y="0"/>
            <a:ext cx="6646396" cy="6831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E3EF23-DC45-433B-95AC-661DE6A9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948" y="896864"/>
            <a:ext cx="9341706" cy="51932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2952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3494-72B9-4A63-8CCE-0C8E790B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4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Patterns Do You See?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D2C7A-BB6A-4B60-8519-047FCDB16A1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39073" y="767715"/>
            <a:ext cx="7820398" cy="5704077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1CA4F13-A38D-4325-B660-CFB2C92C5ECD}"/>
              </a:ext>
            </a:extLst>
          </p:cNvPr>
          <p:cNvSpPr/>
          <p:nvPr/>
        </p:nvSpPr>
        <p:spPr>
          <a:xfrm>
            <a:off x="3276600" y="3332018"/>
            <a:ext cx="2189018" cy="3089564"/>
          </a:xfrm>
          <a:custGeom>
            <a:avLst/>
            <a:gdLst>
              <a:gd name="connsiteX0" fmla="*/ 1212273 w 2189018"/>
              <a:gd name="connsiteY0" fmla="*/ 277091 h 3089564"/>
              <a:gd name="connsiteX1" fmla="*/ 1177636 w 2189018"/>
              <a:gd name="connsiteY1" fmla="*/ 865909 h 3089564"/>
              <a:gd name="connsiteX2" fmla="*/ 1004455 w 2189018"/>
              <a:gd name="connsiteY2" fmla="*/ 1420091 h 3089564"/>
              <a:gd name="connsiteX3" fmla="*/ 484909 w 2189018"/>
              <a:gd name="connsiteY3" fmla="*/ 2092037 h 3089564"/>
              <a:gd name="connsiteX4" fmla="*/ 117764 w 2189018"/>
              <a:gd name="connsiteY4" fmla="*/ 2479964 h 3089564"/>
              <a:gd name="connsiteX5" fmla="*/ 0 w 2189018"/>
              <a:gd name="connsiteY5" fmla="*/ 2743200 h 3089564"/>
              <a:gd name="connsiteX6" fmla="*/ 76200 w 2189018"/>
              <a:gd name="connsiteY6" fmla="*/ 2902527 h 3089564"/>
              <a:gd name="connsiteX7" fmla="*/ 394855 w 2189018"/>
              <a:gd name="connsiteY7" fmla="*/ 3089564 h 3089564"/>
              <a:gd name="connsiteX8" fmla="*/ 782782 w 2189018"/>
              <a:gd name="connsiteY8" fmla="*/ 2964873 h 3089564"/>
              <a:gd name="connsiteX9" fmla="*/ 1219200 w 2189018"/>
              <a:gd name="connsiteY9" fmla="*/ 2576946 h 3089564"/>
              <a:gd name="connsiteX10" fmla="*/ 1887682 w 2189018"/>
              <a:gd name="connsiteY10" fmla="*/ 2050473 h 3089564"/>
              <a:gd name="connsiteX11" fmla="*/ 2085109 w 2189018"/>
              <a:gd name="connsiteY11" fmla="*/ 1558637 h 3089564"/>
              <a:gd name="connsiteX12" fmla="*/ 2189018 w 2189018"/>
              <a:gd name="connsiteY12" fmla="*/ 886691 h 3089564"/>
              <a:gd name="connsiteX13" fmla="*/ 1995055 w 2189018"/>
              <a:gd name="connsiteY13" fmla="*/ 110837 h 3089564"/>
              <a:gd name="connsiteX14" fmla="*/ 1537855 w 2189018"/>
              <a:gd name="connsiteY14" fmla="*/ 0 h 3089564"/>
              <a:gd name="connsiteX15" fmla="*/ 1212273 w 2189018"/>
              <a:gd name="connsiteY15" fmla="*/ 277091 h 308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89018" h="3089564">
                <a:moveTo>
                  <a:pt x="1212273" y="277091"/>
                </a:moveTo>
                <a:lnTo>
                  <a:pt x="1177636" y="865909"/>
                </a:lnTo>
                <a:lnTo>
                  <a:pt x="1004455" y="1420091"/>
                </a:lnTo>
                <a:lnTo>
                  <a:pt x="484909" y="2092037"/>
                </a:lnTo>
                <a:lnTo>
                  <a:pt x="117764" y="2479964"/>
                </a:lnTo>
                <a:lnTo>
                  <a:pt x="0" y="2743200"/>
                </a:lnTo>
                <a:lnTo>
                  <a:pt x="76200" y="2902527"/>
                </a:lnTo>
                <a:lnTo>
                  <a:pt x="394855" y="3089564"/>
                </a:lnTo>
                <a:lnTo>
                  <a:pt x="782782" y="2964873"/>
                </a:lnTo>
                <a:lnTo>
                  <a:pt x="1219200" y="2576946"/>
                </a:lnTo>
                <a:lnTo>
                  <a:pt x="1887682" y="2050473"/>
                </a:lnTo>
                <a:lnTo>
                  <a:pt x="2085109" y="1558637"/>
                </a:lnTo>
                <a:lnTo>
                  <a:pt x="2189018" y="886691"/>
                </a:lnTo>
                <a:lnTo>
                  <a:pt x="1995055" y="110837"/>
                </a:lnTo>
                <a:lnTo>
                  <a:pt x="1537855" y="0"/>
                </a:lnTo>
                <a:lnTo>
                  <a:pt x="1212273" y="277091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6BB9568-1F8F-43ED-9AA5-1F6CEF0E686A}"/>
              </a:ext>
            </a:extLst>
          </p:cNvPr>
          <p:cNvSpPr/>
          <p:nvPr/>
        </p:nvSpPr>
        <p:spPr>
          <a:xfrm>
            <a:off x="6407727" y="789709"/>
            <a:ext cx="3110346" cy="1932709"/>
          </a:xfrm>
          <a:custGeom>
            <a:avLst/>
            <a:gdLst>
              <a:gd name="connsiteX0" fmla="*/ 1392382 w 3110346"/>
              <a:gd name="connsiteY0" fmla="*/ 180109 h 1932709"/>
              <a:gd name="connsiteX1" fmla="*/ 1115291 w 3110346"/>
              <a:gd name="connsiteY1" fmla="*/ 581891 h 1932709"/>
              <a:gd name="connsiteX2" fmla="*/ 789709 w 3110346"/>
              <a:gd name="connsiteY2" fmla="*/ 789709 h 1932709"/>
              <a:gd name="connsiteX3" fmla="*/ 464128 w 3110346"/>
              <a:gd name="connsiteY3" fmla="*/ 858982 h 1932709"/>
              <a:gd name="connsiteX4" fmla="*/ 180109 w 3110346"/>
              <a:gd name="connsiteY4" fmla="*/ 1018309 h 1932709"/>
              <a:gd name="connsiteX5" fmla="*/ 6928 w 3110346"/>
              <a:gd name="connsiteY5" fmla="*/ 1399309 h 1932709"/>
              <a:gd name="connsiteX6" fmla="*/ 0 w 3110346"/>
              <a:gd name="connsiteY6" fmla="*/ 1808018 h 1932709"/>
              <a:gd name="connsiteX7" fmla="*/ 110837 w 3110346"/>
              <a:gd name="connsiteY7" fmla="*/ 1932709 h 1932709"/>
              <a:gd name="connsiteX8" fmla="*/ 408709 w 3110346"/>
              <a:gd name="connsiteY8" fmla="*/ 1842655 h 1932709"/>
              <a:gd name="connsiteX9" fmla="*/ 1018309 w 3110346"/>
              <a:gd name="connsiteY9" fmla="*/ 1343891 h 1932709"/>
              <a:gd name="connsiteX10" fmla="*/ 1350818 w 3110346"/>
              <a:gd name="connsiteY10" fmla="*/ 1350818 h 1932709"/>
              <a:gd name="connsiteX11" fmla="*/ 1392382 w 3110346"/>
              <a:gd name="connsiteY11" fmla="*/ 1420091 h 1932709"/>
              <a:gd name="connsiteX12" fmla="*/ 1634837 w 3110346"/>
              <a:gd name="connsiteY12" fmla="*/ 1406236 h 1932709"/>
              <a:gd name="connsiteX13" fmla="*/ 1988128 w 3110346"/>
              <a:gd name="connsiteY13" fmla="*/ 1364673 h 1932709"/>
              <a:gd name="connsiteX14" fmla="*/ 2320637 w 3110346"/>
              <a:gd name="connsiteY14" fmla="*/ 1427018 h 1932709"/>
              <a:gd name="connsiteX15" fmla="*/ 2528455 w 3110346"/>
              <a:gd name="connsiteY15" fmla="*/ 1288473 h 1932709"/>
              <a:gd name="connsiteX16" fmla="*/ 2860964 w 3110346"/>
              <a:gd name="connsiteY16" fmla="*/ 1177636 h 1932709"/>
              <a:gd name="connsiteX17" fmla="*/ 3068782 w 3110346"/>
              <a:gd name="connsiteY17" fmla="*/ 1278082 h 1932709"/>
              <a:gd name="connsiteX18" fmla="*/ 3110346 w 3110346"/>
              <a:gd name="connsiteY18" fmla="*/ 1129146 h 1932709"/>
              <a:gd name="connsiteX19" fmla="*/ 3013364 w 3110346"/>
              <a:gd name="connsiteY19" fmla="*/ 962891 h 1932709"/>
              <a:gd name="connsiteX20" fmla="*/ 2770909 w 3110346"/>
              <a:gd name="connsiteY20" fmla="*/ 498764 h 1932709"/>
              <a:gd name="connsiteX21" fmla="*/ 2701637 w 3110346"/>
              <a:gd name="connsiteY21" fmla="*/ 62346 h 1932709"/>
              <a:gd name="connsiteX22" fmla="*/ 2452255 w 3110346"/>
              <a:gd name="connsiteY22" fmla="*/ 0 h 1932709"/>
              <a:gd name="connsiteX23" fmla="*/ 2206337 w 3110346"/>
              <a:gd name="connsiteY23" fmla="*/ 124691 h 1932709"/>
              <a:gd name="connsiteX24" fmla="*/ 2043546 w 3110346"/>
              <a:gd name="connsiteY24" fmla="*/ 180109 h 1932709"/>
              <a:gd name="connsiteX25" fmla="*/ 1686791 w 3110346"/>
              <a:gd name="connsiteY25" fmla="*/ 121227 h 1932709"/>
              <a:gd name="connsiteX26" fmla="*/ 1648691 w 3110346"/>
              <a:gd name="connsiteY26" fmla="*/ 114300 h 1932709"/>
              <a:gd name="connsiteX27" fmla="*/ 1392382 w 3110346"/>
              <a:gd name="connsiteY27" fmla="*/ 180109 h 193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110346" h="1932709">
                <a:moveTo>
                  <a:pt x="1392382" y="180109"/>
                </a:moveTo>
                <a:lnTo>
                  <a:pt x="1115291" y="581891"/>
                </a:lnTo>
                <a:lnTo>
                  <a:pt x="789709" y="789709"/>
                </a:lnTo>
                <a:lnTo>
                  <a:pt x="464128" y="858982"/>
                </a:lnTo>
                <a:lnTo>
                  <a:pt x="180109" y="1018309"/>
                </a:lnTo>
                <a:lnTo>
                  <a:pt x="6928" y="1399309"/>
                </a:lnTo>
                <a:lnTo>
                  <a:pt x="0" y="1808018"/>
                </a:lnTo>
                <a:lnTo>
                  <a:pt x="110837" y="1932709"/>
                </a:lnTo>
                <a:lnTo>
                  <a:pt x="408709" y="1842655"/>
                </a:lnTo>
                <a:lnTo>
                  <a:pt x="1018309" y="1343891"/>
                </a:lnTo>
                <a:lnTo>
                  <a:pt x="1350818" y="1350818"/>
                </a:lnTo>
                <a:lnTo>
                  <a:pt x="1392382" y="1420091"/>
                </a:lnTo>
                <a:lnTo>
                  <a:pt x="1634837" y="1406236"/>
                </a:lnTo>
                <a:lnTo>
                  <a:pt x="1988128" y="1364673"/>
                </a:lnTo>
                <a:lnTo>
                  <a:pt x="2320637" y="1427018"/>
                </a:lnTo>
                <a:lnTo>
                  <a:pt x="2528455" y="1288473"/>
                </a:lnTo>
                <a:lnTo>
                  <a:pt x="2860964" y="1177636"/>
                </a:lnTo>
                <a:lnTo>
                  <a:pt x="3068782" y="1278082"/>
                </a:lnTo>
                <a:lnTo>
                  <a:pt x="3110346" y="1129146"/>
                </a:lnTo>
                <a:lnTo>
                  <a:pt x="3013364" y="962891"/>
                </a:lnTo>
                <a:lnTo>
                  <a:pt x="2770909" y="498764"/>
                </a:lnTo>
                <a:lnTo>
                  <a:pt x="2701637" y="62346"/>
                </a:lnTo>
                <a:lnTo>
                  <a:pt x="2452255" y="0"/>
                </a:lnTo>
                <a:lnTo>
                  <a:pt x="2206337" y="124691"/>
                </a:lnTo>
                <a:lnTo>
                  <a:pt x="2043546" y="180109"/>
                </a:lnTo>
                <a:lnTo>
                  <a:pt x="1686791" y="121227"/>
                </a:lnTo>
                <a:lnTo>
                  <a:pt x="1648691" y="114300"/>
                </a:lnTo>
                <a:lnTo>
                  <a:pt x="1392382" y="180109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EAB69D-5D82-4BFC-AED9-DBFA579A3326}"/>
              </a:ext>
            </a:extLst>
          </p:cNvPr>
          <p:cNvGrpSpPr/>
          <p:nvPr/>
        </p:nvGrpSpPr>
        <p:grpSpPr>
          <a:xfrm>
            <a:off x="3289540" y="1178215"/>
            <a:ext cx="5612919" cy="4717473"/>
            <a:chOff x="2837470" y="1198419"/>
            <a:chExt cx="5612919" cy="4717473"/>
          </a:xfrm>
        </p:grpSpPr>
        <p:pic>
          <p:nvPicPr>
            <p:cNvPr id="2050" name="Picture 2" descr="Origin of the Texas Sharpshooter">
              <a:extLst>
                <a:ext uri="{FF2B5EF4-FFF2-40B4-BE49-F238E27FC236}">
                  <a16:creationId xmlns:a16="http://schemas.microsoft.com/office/drawing/2014/main" id="{3E5FC6F7-6AB2-42D7-A0C0-59FD7FFC4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7470" y="1198419"/>
              <a:ext cx="5612919" cy="4717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8E2D75-2B5E-4937-BC85-1C03F1C83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88952" y="3012013"/>
              <a:ext cx="177523" cy="16906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62CC89-C75D-403D-8BF1-451CE4A93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4377713" y="3320263"/>
              <a:ext cx="177524" cy="16907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97B6C6-32DE-4759-85A4-C38DB7E2A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22662" y="2151053"/>
              <a:ext cx="156696" cy="14923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7E30E8-34DC-4885-8DFC-8B068628B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28281" y="1825037"/>
              <a:ext cx="166471" cy="158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2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3494-72B9-4A63-8CCE-0C8E790B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4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Patterns Do You See?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D2C7A-BB6A-4B60-8519-047FCDB16A1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39073" y="750987"/>
            <a:ext cx="7820398" cy="5704077"/>
          </a:xfrm>
          <a:prstGeom prst="rect">
            <a:avLst/>
          </a:prstGeom>
        </p:spPr>
      </p:pic>
      <p:pic>
        <p:nvPicPr>
          <p:cNvPr id="6" name="Online Media 5">
            <a:hlinkClick r:id="" action="ppaction://media"/>
            <a:extLst>
              <a:ext uri="{FF2B5EF4-FFF2-40B4-BE49-F238E27FC236}">
                <a16:creationId xmlns:a16="http://schemas.microsoft.com/office/drawing/2014/main" id="{DC1C870B-748E-40B1-8F60-C4DFAD78A7C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01982" y="1208894"/>
            <a:ext cx="8309264" cy="46739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3888003-326D-4F02-A5E0-5A299CB9C9BB}"/>
              </a:ext>
            </a:extLst>
          </p:cNvPr>
          <p:cNvSpPr/>
          <p:nvPr/>
        </p:nvSpPr>
        <p:spPr>
          <a:xfrm>
            <a:off x="9840074" y="6578135"/>
            <a:ext cx="23519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https://youtu.be/ZtQEXW0lVts?t=126</a:t>
            </a:r>
          </a:p>
        </p:txBody>
      </p:sp>
      <p:sp>
        <p:nvSpPr>
          <p:cNvPr id="14" name="Rectangle 13">
            <a:hlinkClick r:id="rId5"/>
            <a:extLst>
              <a:ext uri="{FF2B5EF4-FFF2-40B4-BE49-F238E27FC236}">
                <a16:creationId xmlns:a16="http://schemas.microsoft.com/office/drawing/2014/main" id="{1666760E-49A0-449E-AB84-12C86383DA4F}"/>
              </a:ext>
            </a:extLst>
          </p:cNvPr>
          <p:cNvSpPr/>
          <p:nvPr/>
        </p:nvSpPr>
        <p:spPr>
          <a:xfrm>
            <a:off x="9840074" y="6578135"/>
            <a:ext cx="2390026" cy="334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4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3494-72B9-4A63-8CCE-0C8E790B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4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Patterns Do You See?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D2C7A-BB6A-4B60-8519-047FCDB16A1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39073" y="750987"/>
            <a:ext cx="7820398" cy="57040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CE41AD-7FB0-430C-8DC0-876E1E2499D0}"/>
              </a:ext>
            </a:extLst>
          </p:cNvPr>
          <p:cNvSpPr/>
          <p:nvPr/>
        </p:nvSpPr>
        <p:spPr>
          <a:xfrm>
            <a:off x="0" y="2828745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Roboto"/>
              </a:rPr>
              <a:t>“You didn't see</a:t>
            </a:r>
            <a:r>
              <a:rPr lang="en-US" sz="4000" dirty="0">
                <a:solidFill>
                  <a:srgbClr val="0070C0"/>
                </a:solidFill>
                <a:latin typeface="Roboto"/>
              </a:rPr>
              <a:t> what was, Jeanne.  </a:t>
            </a:r>
          </a:p>
          <a:p>
            <a:pPr algn="ctr"/>
            <a:r>
              <a:rPr lang="en-US" sz="4000" dirty="0">
                <a:solidFill>
                  <a:srgbClr val="0070C0"/>
                </a:solidFill>
                <a:latin typeface="Roboto"/>
              </a:rPr>
              <a:t>  </a:t>
            </a:r>
            <a:r>
              <a:rPr lang="en-US" sz="4000" b="1" dirty="0">
                <a:solidFill>
                  <a:srgbClr val="0070C0"/>
                </a:solidFill>
                <a:latin typeface="Roboto"/>
              </a:rPr>
              <a:t>You saw</a:t>
            </a:r>
            <a:r>
              <a:rPr lang="en-US" sz="4000" dirty="0">
                <a:solidFill>
                  <a:srgbClr val="0070C0"/>
                </a:solidFill>
                <a:latin typeface="Roboto"/>
              </a:rPr>
              <a:t> what </a:t>
            </a:r>
            <a:r>
              <a:rPr lang="en-US" sz="4000" b="1" dirty="0">
                <a:solidFill>
                  <a:srgbClr val="0070C0"/>
                </a:solidFill>
                <a:latin typeface="Roboto"/>
              </a:rPr>
              <a:t>you</a:t>
            </a:r>
            <a:r>
              <a:rPr lang="en-US" sz="4000" dirty="0">
                <a:solidFill>
                  <a:srgbClr val="0070C0"/>
                </a:solidFill>
                <a:latin typeface="Roboto"/>
              </a:rPr>
              <a:t> wanted to </a:t>
            </a:r>
            <a:r>
              <a:rPr lang="en-US" sz="4000" b="1" dirty="0">
                <a:solidFill>
                  <a:srgbClr val="0070C0"/>
                </a:solidFill>
                <a:latin typeface="Roboto"/>
              </a:rPr>
              <a:t>see.”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41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6ECE-60E0-48F5-9A59-B15997B2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17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5700" b="1" dirty="0"/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140403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AB37AD-62F6-459D-AE1E-00A26FAB7E28}"/>
              </a:ext>
            </a:extLst>
          </p:cNvPr>
          <p:cNvSpPr/>
          <p:nvPr/>
        </p:nvSpPr>
        <p:spPr>
          <a:xfrm>
            <a:off x="6209533" y="300484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2052" name="Picture 4" descr="Image result for tidyr hadley">
            <a:extLst>
              <a:ext uri="{FF2B5EF4-FFF2-40B4-BE49-F238E27FC236}">
                <a16:creationId xmlns:a16="http://schemas.microsoft.com/office/drawing/2014/main" id="{40DBA615-578C-4754-8434-709299082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96063"/>
            <a:ext cx="10205717" cy="39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E67881-FF13-43F5-8D2F-0F071DBE5143}"/>
              </a:ext>
            </a:extLst>
          </p:cNvPr>
          <p:cNvSpPr/>
          <p:nvPr/>
        </p:nvSpPr>
        <p:spPr>
          <a:xfrm>
            <a:off x="6549280" y="3840974"/>
            <a:ext cx="1231900" cy="922337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A4E600-B2DF-445E-8954-A9DB275B03A2}"/>
              </a:ext>
            </a:extLst>
          </p:cNvPr>
          <p:cNvCxnSpPr>
            <a:cxnSpLocks/>
          </p:cNvCxnSpPr>
          <p:nvPr/>
        </p:nvCxnSpPr>
        <p:spPr>
          <a:xfrm>
            <a:off x="1175934" y="3544396"/>
            <a:ext cx="30284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ECD459C-61D5-4F20-9EC5-00787E75C0FA}"/>
              </a:ext>
            </a:extLst>
          </p:cNvPr>
          <p:cNvSpPr/>
          <p:nvPr/>
        </p:nvSpPr>
        <p:spPr>
          <a:xfrm rot="21428416">
            <a:off x="6486938" y="3841187"/>
            <a:ext cx="1129674" cy="636013"/>
          </a:xfrm>
          <a:custGeom>
            <a:avLst/>
            <a:gdLst>
              <a:gd name="connsiteX0" fmla="*/ 1059656 w 1059656"/>
              <a:gd name="connsiteY0" fmla="*/ 0 h 585788"/>
              <a:gd name="connsiteX1" fmla="*/ 912019 w 1059656"/>
              <a:gd name="connsiteY1" fmla="*/ 166688 h 585788"/>
              <a:gd name="connsiteX2" fmla="*/ 783431 w 1059656"/>
              <a:gd name="connsiteY2" fmla="*/ 269081 h 585788"/>
              <a:gd name="connsiteX3" fmla="*/ 557213 w 1059656"/>
              <a:gd name="connsiteY3" fmla="*/ 411956 h 585788"/>
              <a:gd name="connsiteX4" fmla="*/ 364331 w 1059656"/>
              <a:gd name="connsiteY4" fmla="*/ 497681 h 585788"/>
              <a:gd name="connsiteX5" fmla="*/ 195263 w 1059656"/>
              <a:gd name="connsiteY5" fmla="*/ 550069 h 585788"/>
              <a:gd name="connsiteX6" fmla="*/ 0 w 1059656"/>
              <a:gd name="connsiteY6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56" h="585788">
                <a:moveTo>
                  <a:pt x="1059656" y="0"/>
                </a:moveTo>
                <a:cubicBezTo>
                  <a:pt x="1008856" y="60920"/>
                  <a:pt x="958056" y="121841"/>
                  <a:pt x="912019" y="166688"/>
                </a:cubicBezTo>
                <a:cubicBezTo>
                  <a:pt x="865982" y="211535"/>
                  <a:pt x="842565" y="228203"/>
                  <a:pt x="783431" y="269081"/>
                </a:cubicBezTo>
                <a:cubicBezTo>
                  <a:pt x="724297" y="309959"/>
                  <a:pt x="627063" y="373856"/>
                  <a:pt x="557213" y="411956"/>
                </a:cubicBezTo>
                <a:cubicBezTo>
                  <a:pt x="487363" y="450056"/>
                  <a:pt x="424656" y="474662"/>
                  <a:pt x="364331" y="497681"/>
                </a:cubicBezTo>
                <a:cubicBezTo>
                  <a:pt x="304006" y="520700"/>
                  <a:pt x="255985" y="535385"/>
                  <a:pt x="195263" y="550069"/>
                </a:cubicBezTo>
                <a:cubicBezTo>
                  <a:pt x="134541" y="564754"/>
                  <a:pt x="67270" y="575271"/>
                  <a:pt x="0" y="585788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E2071-ECD4-42C9-8193-4EA357512F8C}"/>
              </a:ext>
            </a:extLst>
          </p:cNvPr>
          <p:cNvSpPr/>
          <p:nvPr/>
        </p:nvSpPr>
        <p:spPr>
          <a:xfrm>
            <a:off x="8095343" y="3105694"/>
            <a:ext cx="2339340" cy="325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CA74E-0864-47A7-863A-F742ADBFD8FC}"/>
              </a:ext>
            </a:extLst>
          </p:cNvPr>
          <p:cNvSpPr/>
          <p:nvPr/>
        </p:nvSpPr>
        <p:spPr>
          <a:xfrm>
            <a:off x="8074025" y="3374180"/>
            <a:ext cx="2917825" cy="569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 descr="Image result for readr hex">
            <a:extLst>
              <a:ext uri="{FF2B5EF4-FFF2-40B4-BE49-F238E27FC236}">
                <a16:creationId xmlns:a16="http://schemas.microsoft.com/office/drawing/2014/main" id="{A1BCA231-E133-4295-9E83-08DE89E40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74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tidyr hex icon">
            <a:extLst>
              <a:ext uri="{FF2B5EF4-FFF2-40B4-BE49-F238E27FC236}">
                <a16:creationId xmlns:a16="http://schemas.microsoft.com/office/drawing/2014/main" id="{99010AE7-7CA7-43DD-A320-ECA99443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90" y="2881891"/>
            <a:ext cx="1168061" cy="13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D00EF9-BAD9-4233-B138-15EF3BCDB1AE}"/>
              </a:ext>
            </a:extLst>
          </p:cNvPr>
          <p:cNvSpPr/>
          <p:nvPr/>
        </p:nvSpPr>
        <p:spPr>
          <a:xfrm>
            <a:off x="6572298" y="2546351"/>
            <a:ext cx="1244652" cy="498248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4" descr="Image result for tidyr hex">
            <a:extLst>
              <a:ext uri="{FF2B5EF4-FFF2-40B4-BE49-F238E27FC236}">
                <a16:creationId xmlns:a16="http://schemas.microsoft.com/office/drawing/2014/main" id="{0ACBB199-28F4-443F-8184-7EE25A50E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97" y="2137939"/>
            <a:ext cx="1244652" cy="140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862C65-7D60-4FCA-A5A1-BD3AF73B50AA}"/>
              </a:ext>
            </a:extLst>
          </p:cNvPr>
          <p:cNvSpPr/>
          <p:nvPr/>
        </p:nvSpPr>
        <p:spPr>
          <a:xfrm>
            <a:off x="4824997" y="3374180"/>
            <a:ext cx="1482189" cy="369333"/>
          </a:xfrm>
          <a:prstGeom prst="rect">
            <a:avLst/>
          </a:prstGeom>
          <a:solidFill>
            <a:srgbClr val="EAE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2" descr="Image result for dplyr hex">
            <a:extLst>
              <a:ext uri="{FF2B5EF4-FFF2-40B4-BE49-F238E27FC236}">
                <a16:creationId xmlns:a16="http://schemas.microsoft.com/office/drawing/2014/main" id="{1F103AB5-5CD6-4579-BDC9-82F88ADB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977" y="2620649"/>
            <a:ext cx="1244652" cy="140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B8141DE-F752-47C9-A12E-C0809DEA2170}"/>
              </a:ext>
            </a:extLst>
          </p:cNvPr>
          <p:cNvGrpSpPr/>
          <p:nvPr/>
        </p:nvGrpSpPr>
        <p:grpSpPr>
          <a:xfrm>
            <a:off x="67225" y="2850141"/>
            <a:ext cx="2025603" cy="1353909"/>
            <a:chOff x="8056362" y="120215"/>
            <a:chExt cx="2025603" cy="1353909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85377983-809E-4876-AC68-DA1A83F2FE69}"/>
                </a:ext>
              </a:extLst>
            </p:cNvPr>
            <p:cNvSpPr/>
            <p:nvPr/>
          </p:nvSpPr>
          <p:spPr>
            <a:xfrm rot="16200000">
              <a:off x="7956332" y="220245"/>
              <a:ext cx="1353909" cy="1153849"/>
            </a:xfrm>
            <a:prstGeom prst="hexagon">
              <a:avLst>
                <a:gd name="adj" fmla="val 30503"/>
                <a:gd name="vf" fmla="val 115470"/>
              </a:avLst>
            </a:prstGeom>
            <a:solidFill>
              <a:schemeClr val="bg1"/>
            </a:solidFill>
            <a:ln w="28575">
              <a:solidFill>
                <a:srgbClr val="1573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8" descr="Image result for sql ops">
              <a:extLst>
                <a:ext uri="{FF2B5EF4-FFF2-40B4-BE49-F238E27FC236}">
                  <a16:creationId xmlns:a16="http://schemas.microsoft.com/office/drawing/2014/main" id="{66E7F09D-E7D4-4D81-A5BA-223F00747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343" y="120215"/>
              <a:ext cx="1056347" cy="1055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910F27-4E9D-4F7B-B27F-FD0C782E045C}"/>
                </a:ext>
              </a:extLst>
            </p:cNvPr>
            <p:cNvSpPr txBox="1"/>
            <p:nvPr/>
          </p:nvSpPr>
          <p:spPr>
            <a:xfrm>
              <a:off x="8221415" y="911872"/>
              <a:ext cx="1860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1573B9"/>
                  </a:solidFill>
                </a:rPr>
                <a:t>sql</a:t>
              </a:r>
              <a:r>
                <a:rPr lang="en-US" dirty="0">
                  <a:solidFill>
                    <a:srgbClr val="1573B9"/>
                  </a:solidFill>
                </a:rPr>
                <a:t> ops</a:t>
              </a: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6AD7EDF9-A5FD-4480-B4F5-A0FB68BE61E1}"/>
              </a:ext>
            </a:extLst>
          </p:cNvPr>
          <p:cNvSpPr txBox="1">
            <a:spLocks/>
          </p:cNvSpPr>
          <p:nvPr/>
        </p:nvSpPr>
        <p:spPr>
          <a:xfrm>
            <a:off x="261492" y="663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Visualization Design &amp; Relationships</a:t>
            </a: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ECCC963A-14A5-48AF-BCFF-FBB5E0F4B3BA}"/>
              </a:ext>
            </a:extLst>
          </p:cNvPr>
          <p:cNvSpPr/>
          <p:nvPr/>
        </p:nvSpPr>
        <p:spPr>
          <a:xfrm>
            <a:off x="7751692" y="2356281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9D1B0E15-9BDA-4338-A64E-9B0498ADA638}"/>
              </a:ext>
            </a:extLst>
          </p:cNvPr>
          <p:cNvSpPr/>
          <p:nvPr/>
        </p:nvSpPr>
        <p:spPr>
          <a:xfrm>
            <a:off x="5233266" y="3035623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BF2BD4-4C4B-4E48-B0F7-C1BB4F6EA4EF}"/>
              </a:ext>
            </a:extLst>
          </p:cNvPr>
          <p:cNvSpPr/>
          <p:nvPr/>
        </p:nvSpPr>
        <p:spPr>
          <a:xfrm>
            <a:off x="5519292" y="2523124"/>
            <a:ext cx="2195764" cy="624649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FBDE850D-E3AA-41DE-B6FD-8F5CBFF39F78}"/>
              </a:ext>
            </a:extLst>
          </p:cNvPr>
          <p:cNvSpPr/>
          <p:nvPr/>
        </p:nvSpPr>
        <p:spPr>
          <a:xfrm>
            <a:off x="7676243" y="2007347"/>
            <a:ext cx="419100" cy="36576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754844-6B73-4D83-8EAD-737123B8C474}"/>
              </a:ext>
            </a:extLst>
          </p:cNvPr>
          <p:cNvSpPr/>
          <p:nvPr/>
        </p:nvSpPr>
        <p:spPr>
          <a:xfrm>
            <a:off x="5519292" y="2236661"/>
            <a:ext cx="2232400" cy="752227"/>
          </a:xfrm>
          <a:custGeom>
            <a:avLst/>
            <a:gdLst>
              <a:gd name="connsiteX0" fmla="*/ 2219357 w 2219357"/>
              <a:gd name="connsiteY0" fmla="*/ 12399 h 663328"/>
              <a:gd name="connsiteX1" fmla="*/ 1791604 w 2219357"/>
              <a:gd name="connsiteY1" fmla="*/ 0 h 663328"/>
              <a:gd name="connsiteX2" fmla="*/ 1605624 w 2219357"/>
              <a:gd name="connsiteY2" fmla="*/ 12399 h 663328"/>
              <a:gd name="connsiteX3" fmla="*/ 1320456 w 2219357"/>
              <a:gd name="connsiteY3" fmla="*/ 30997 h 663328"/>
              <a:gd name="connsiteX4" fmla="*/ 1022888 w 2219357"/>
              <a:gd name="connsiteY4" fmla="*/ 86791 h 663328"/>
              <a:gd name="connsiteX5" fmla="*/ 737719 w 2219357"/>
              <a:gd name="connsiteY5" fmla="*/ 198378 h 663328"/>
              <a:gd name="connsiteX6" fmla="*/ 551740 w 2219357"/>
              <a:gd name="connsiteY6" fmla="*/ 309966 h 663328"/>
              <a:gd name="connsiteX7" fmla="*/ 306866 w 2219357"/>
              <a:gd name="connsiteY7" fmla="*/ 464949 h 663328"/>
              <a:gd name="connsiteX8" fmla="*/ 117787 w 2219357"/>
              <a:gd name="connsiteY8" fmla="*/ 564138 h 663328"/>
              <a:gd name="connsiteX9" fmla="*/ 0 w 2219357"/>
              <a:gd name="connsiteY9" fmla="*/ 663328 h 663328"/>
              <a:gd name="connsiteX10" fmla="*/ 0 w 2219357"/>
              <a:gd name="connsiteY10" fmla="*/ 663328 h 6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357" h="663328">
                <a:moveTo>
                  <a:pt x="2219357" y="12399"/>
                </a:moveTo>
                <a:lnTo>
                  <a:pt x="1791604" y="0"/>
                </a:lnTo>
                <a:cubicBezTo>
                  <a:pt x="1689315" y="0"/>
                  <a:pt x="1605624" y="12399"/>
                  <a:pt x="1605624" y="12399"/>
                </a:cubicBezTo>
                <a:cubicBezTo>
                  <a:pt x="1527099" y="17565"/>
                  <a:pt x="1417579" y="18598"/>
                  <a:pt x="1320456" y="30997"/>
                </a:cubicBezTo>
                <a:cubicBezTo>
                  <a:pt x="1223333" y="43396"/>
                  <a:pt x="1120011" y="58894"/>
                  <a:pt x="1022888" y="86791"/>
                </a:cubicBezTo>
                <a:cubicBezTo>
                  <a:pt x="925765" y="114688"/>
                  <a:pt x="816244" y="161182"/>
                  <a:pt x="737719" y="198378"/>
                </a:cubicBezTo>
                <a:cubicBezTo>
                  <a:pt x="659194" y="235574"/>
                  <a:pt x="623549" y="265538"/>
                  <a:pt x="551740" y="309966"/>
                </a:cubicBezTo>
                <a:cubicBezTo>
                  <a:pt x="479931" y="354394"/>
                  <a:pt x="379191" y="422587"/>
                  <a:pt x="306866" y="464949"/>
                </a:cubicBezTo>
                <a:cubicBezTo>
                  <a:pt x="234541" y="507311"/>
                  <a:pt x="168931" y="531075"/>
                  <a:pt x="117787" y="564138"/>
                </a:cubicBezTo>
                <a:cubicBezTo>
                  <a:pt x="66643" y="597201"/>
                  <a:pt x="0" y="663328"/>
                  <a:pt x="0" y="663328"/>
                </a:cubicBezTo>
                <a:lnTo>
                  <a:pt x="0" y="663328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prstDash val="sysDot"/>
            <a:headEnd type="stealth" w="lg" len="lg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4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BE15345-2EEB-4365-BF27-6D89080DE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76" y="238954"/>
            <a:ext cx="6007582" cy="34083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4207B0-96C7-4183-AB02-E113F6E97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264" y="919260"/>
            <a:ext cx="6011577" cy="33696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3FBB1A-7F76-4769-8B00-4FA6EC290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4234" y="3333015"/>
            <a:ext cx="6011578" cy="33376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E19C01-3411-4CD8-A54E-6DC6E83D7119}"/>
              </a:ext>
            </a:extLst>
          </p:cNvPr>
          <p:cNvSpPr txBox="1"/>
          <p:nvPr/>
        </p:nvSpPr>
        <p:spPr>
          <a:xfrm>
            <a:off x="7472150" y="5128322"/>
            <a:ext cx="4525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Let’s apply it.......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AB644A-CCD9-43E7-AD52-7C6D209EFE1A}"/>
              </a:ext>
            </a:extLst>
          </p:cNvPr>
          <p:cNvSpPr txBox="1"/>
          <p:nvPr/>
        </p:nvSpPr>
        <p:spPr>
          <a:xfrm rot="2745837">
            <a:off x="10154316" y="420828"/>
            <a:ext cx="2819933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86121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76CF-91E6-4867-BBD1-9E40FF66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__ to show __?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AC5D1-1A52-4D36-BBB6-87E07A963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relationship(s) do I want to explore?</a:t>
            </a:r>
          </a:p>
        </p:txBody>
      </p:sp>
    </p:spTree>
    <p:extLst>
      <p:ext uri="{BB962C8B-B14F-4D97-AF65-F5344CB8AC3E}">
        <p14:creationId xmlns:p14="http://schemas.microsoft.com/office/powerpoint/2010/main" val="386126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9A9C-D127-4F92-A196-3E6DBB50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4686300" cy="1325563"/>
          </a:xfrm>
        </p:spPr>
        <p:txBody>
          <a:bodyPr/>
          <a:lstStyle/>
          <a:p>
            <a:r>
              <a:rPr lang="en-US" dirty="0" err="1"/>
              <a:t>Few’s</a:t>
            </a:r>
            <a:r>
              <a:rPr lang="en-US" dirty="0"/>
              <a:t> Graph Selection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1D85-CD97-411E-A8DA-8E9A1E8A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5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relationship you want to examine?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568F65C-E772-4B4B-B1A2-35A633887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965" y="0"/>
            <a:ext cx="6369435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4D91B9E-EFA0-419F-A6DD-F62D69EEC474}"/>
              </a:ext>
            </a:extLst>
          </p:cNvPr>
          <p:cNvSpPr/>
          <p:nvPr/>
        </p:nvSpPr>
        <p:spPr>
          <a:xfrm>
            <a:off x="5720965" y="1105698"/>
            <a:ext cx="1143002" cy="46989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5ED81B-F405-4EE6-879E-D847A3B5D0DC}"/>
              </a:ext>
            </a:extLst>
          </p:cNvPr>
          <p:cNvCxnSpPr>
            <a:stCxn id="6" idx="4"/>
          </p:cNvCxnSpPr>
          <p:nvPr/>
        </p:nvCxnSpPr>
        <p:spPr>
          <a:xfrm>
            <a:off x="6292466" y="1575594"/>
            <a:ext cx="0" cy="473707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AB9DD5E-0D19-4417-8BF6-A81B0028FE69}"/>
              </a:ext>
            </a:extLst>
          </p:cNvPr>
          <p:cNvSpPr/>
          <p:nvPr/>
        </p:nvSpPr>
        <p:spPr>
          <a:xfrm>
            <a:off x="349247" y="3679338"/>
            <a:ext cx="49178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/>
              <a:t>How do I </a:t>
            </a:r>
            <a:r>
              <a:rPr lang="en-US" sz="5000" dirty="0">
                <a:solidFill>
                  <a:srgbClr val="7030A0"/>
                </a:solidFill>
              </a:rPr>
              <a:t>make __ </a:t>
            </a:r>
            <a:r>
              <a:rPr lang="en-US" sz="5000" dirty="0"/>
              <a:t>to </a:t>
            </a:r>
            <a:r>
              <a:rPr lang="en-US" sz="5000" dirty="0">
                <a:solidFill>
                  <a:srgbClr val="C00000"/>
                </a:solidFill>
              </a:rPr>
              <a:t>show __</a:t>
            </a:r>
            <a:r>
              <a:rPr lang="en-US" sz="5000" dirty="0"/>
              <a:t>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9A3227-5A10-4973-BDEE-B85A78F1897E}"/>
              </a:ext>
            </a:extLst>
          </p:cNvPr>
          <p:cNvSpPr/>
          <p:nvPr/>
        </p:nvSpPr>
        <p:spPr>
          <a:xfrm>
            <a:off x="7273826" y="0"/>
            <a:ext cx="4533709" cy="4191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1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9A9C-D127-4F92-A196-3E6DBB50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4686300" cy="1325563"/>
          </a:xfrm>
        </p:spPr>
        <p:txBody>
          <a:bodyPr/>
          <a:lstStyle/>
          <a:p>
            <a:r>
              <a:rPr lang="en-US" dirty="0" err="1"/>
              <a:t>Few’s</a:t>
            </a:r>
            <a:r>
              <a:rPr lang="en-US" dirty="0"/>
              <a:t> Graph Selection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1D85-CD97-411E-A8DA-8E9A1E8A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5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</a:t>
            </a:r>
            <a:r>
              <a:rPr lang="en-US" b="1" dirty="0"/>
              <a:t>relationship </a:t>
            </a:r>
            <a:r>
              <a:rPr lang="en-US" dirty="0"/>
              <a:t>you want to examine?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568F65C-E772-4B4B-B1A2-35A633887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965" y="0"/>
            <a:ext cx="636943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D91B9E-EFA0-419F-A6DD-F62D69EEC474}"/>
              </a:ext>
            </a:extLst>
          </p:cNvPr>
          <p:cNvSpPr/>
          <p:nvPr/>
        </p:nvSpPr>
        <p:spPr>
          <a:xfrm>
            <a:off x="5805889" y="1498294"/>
            <a:ext cx="1333041" cy="59491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9D3468-2AD9-4B31-93FD-E26BA63D7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802" y="3291605"/>
            <a:ext cx="1794410" cy="17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9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9A9C-D127-4F92-A196-3E6DBB50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4686300" cy="1325563"/>
          </a:xfrm>
        </p:spPr>
        <p:txBody>
          <a:bodyPr/>
          <a:lstStyle/>
          <a:p>
            <a:r>
              <a:rPr lang="en-US" dirty="0" err="1"/>
              <a:t>Few’s</a:t>
            </a:r>
            <a:r>
              <a:rPr lang="en-US" dirty="0"/>
              <a:t> Graph Selection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1D85-CD97-411E-A8DA-8E9A1E8A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5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</a:t>
            </a:r>
            <a:r>
              <a:rPr lang="en-US" b="1" dirty="0"/>
              <a:t>relationship </a:t>
            </a:r>
            <a:r>
              <a:rPr lang="en-US" dirty="0"/>
              <a:t>you want to examine?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568F65C-E772-4B4B-B1A2-35A633887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965" y="0"/>
            <a:ext cx="636943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D91B9E-EFA0-419F-A6DD-F62D69EEC474}"/>
              </a:ext>
            </a:extLst>
          </p:cNvPr>
          <p:cNvSpPr/>
          <p:nvPr/>
        </p:nvSpPr>
        <p:spPr>
          <a:xfrm>
            <a:off x="5827923" y="2049137"/>
            <a:ext cx="1333041" cy="48474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9203E-FD78-4DDA-8AEB-08C30B440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802" y="3291605"/>
            <a:ext cx="1794410" cy="176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2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9A9C-D127-4F92-A196-3E6DBB50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4686300" cy="1325563"/>
          </a:xfrm>
        </p:spPr>
        <p:txBody>
          <a:bodyPr/>
          <a:lstStyle/>
          <a:p>
            <a:r>
              <a:rPr lang="en-US" dirty="0" err="1"/>
              <a:t>Few’s</a:t>
            </a:r>
            <a:r>
              <a:rPr lang="en-US" dirty="0"/>
              <a:t> Graph Selection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1D85-CD97-411E-A8DA-8E9A1E8A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5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</a:t>
            </a:r>
            <a:r>
              <a:rPr lang="en-US" b="1" dirty="0"/>
              <a:t>relationship</a:t>
            </a:r>
            <a:r>
              <a:rPr lang="en-US" dirty="0"/>
              <a:t> you want to examine?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F568F65C-E772-4B4B-B1A2-35A633887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965" y="0"/>
            <a:ext cx="636943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D91B9E-EFA0-419F-A6DD-F62D69EEC474}"/>
              </a:ext>
            </a:extLst>
          </p:cNvPr>
          <p:cNvSpPr/>
          <p:nvPr/>
        </p:nvSpPr>
        <p:spPr>
          <a:xfrm>
            <a:off x="5827923" y="2511846"/>
            <a:ext cx="1333041" cy="70507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E133A9-4F55-4C04-9649-A82475565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802" y="3288729"/>
            <a:ext cx="1766958" cy="176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6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4033</TotalTime>
  <Words>377</Words>
  <Application>Microsoft Office PowerPoint</Application>
  <PresentationFormat>Widescreen</PresentationFormat>
  <Paragraphs>69</Paragraphs>
  <Slides>26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Roboto</vt:lpstr>
      <vt:lpstr>Times New Roman</vt:lpstr>
      <vt:lpstr>Office Theme</vt:lpstr>
      <vt:lpstr>Data Visualization Module</vt:lpstr>
      <vt:lpstr>PowerPoint Presentation</vt:lpstr>
      <vt:lpstr>PowerPoint Presentation</vt:lpstr>
      <vt:lpstr>PowerPoint Presentation</vt:lpstr>
      <vt:lpstr>How do I make __ to show __?</vt:lpstr>
      <vt:lpstr>Few’s Graph Selection Matrix</vt:lpstr>
      <vt:lpstr>Few’s Graph Selection Matrix</vt:lpstr>
      <vt:lpstr>Few’s Graph Selection Matrix</vt:lpstr>
      <vt:lpstr>Few’s Graph Selection Matrix</vt:lpstr>
      <vt:lpstr>Few’s Graph Selection Matrix</vt:lpstr>
      <vt:lpstr>Few’s Graph Selection Matrix</vt:lpstr>
      <vt:lpstr>Few’s Graph Selection Matrix</vt:lpstr>
      <vt:lpstr>Few’s Graph Selection Matrix</vt:lpstr>
      <vt:lpstr>Few’s Graph Selection Matrix</vt:lpstr>
      <vt:lpstr>Financial Times Visual Vocabulary</vt:lpstr>
      <vt:lpstr>Financial Times Visual Vocabulary</vt:lpstr>
      <vt:lpstr>Financial Times Visual Vocabulary</vt:lpstr>
      <vt:lpstr>Ggplot2  Cheatsheet</vt:lpstr>
      <vt:lpstr>Resource: Cookbook</vt:lpstr>
      <vt:lpstr>What patterns am I looking for?</vt:lpstr>
      <vt:lpstr>PowerPoint Presentation</vt:lpstr>
      <vt:lpstr>PowerPoint Presentation</vt:lpstr>
      <vt:lpstr>What Patterns Do You See?</vt:lpstr>
      <vt:lpstr>What Patterns Do You See?</vt:lpstr>
      <vt:lpstr>What Patterns Do You See?</vt:lpstr>
      <vt:lpstr>Let’s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Rinker</dc:creator>
  <cp:lastModifiedBy>Tyler Rinker</cp:lastModifiedBy>
  <cp:revision>42</cp:revision>
  <dcterms:created xsi:type="dcterms:W3CDTF">2018-04-09T17:57:37Z</dcterms:created>
  <dcterms:modified xsi:type="dcterms:W3CDTF">2018-05-09T15:33:16Z</dcterms:modified>
</cp:coreProperties>
</file>