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96" r:id="rId2"/>
    <p:sldId id="279" r:id="rId3"/>
    <p:sldId id="408" r:id="rId4"/>
    <p:sldId id="409" r:id="rId5"/>
    <p:sldId id="301" r:id="rId6"/>
    <p:sldId id="397" r:id="rId7"/>
    <p:sldId id="399" r:id="rId8"/>
    <p:sldId id="402" r:id="rId9"/>
    <p:sldId id="398" r:id="rId10"/>
    <p:sldId id="401" r:id="rId11"/>
    <p:sldId id="403" r:id="rId12"/>
    <p:sldId id="404" r:id="rId13"/>
    <p:sldId id="405" r:id="rId14"/>
    <p:sldId id="407" r:id="rId15"/>
    <p:sldId id="4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7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5D0BA-C5CC-4748-AE46-B61F31062CC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3F799-0B82-4296-AD99-D8E54283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</a:t>
            </a:r>
            <a:r>
              <a:rPr lang="en-US" dirty="0" err="1"/>
              <a:t>til</a:t>
            </a:r>
            <a:r>
              <a:rPr lang="en-US" dirty="0"/>
              <a:t> now we’ve had data in formats that were generally useful.  Maybe we had to clean up a variable or compute a new variable but for the most part they were what we call tidy data 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is a cross tab optimized for looking up ratings in courses for profs; the second is optimized for analysis and thinking about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53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61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understanding a particular question the untidy may be better, for conducting an analysis tidy is typically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91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1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0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0202-DA5C-4A5B-9BB3-DB760D087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8093F-18A3-46EE-AE0C-7CE73249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BEC7-CB72-4C2E-BEC8-54EC0886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C69C-5C6E-487E-A08A-D06B4E2D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EB68-55E9-436B-953A-52FE832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6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9C49-6953-499C-9001-E9C942F8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73B60-A8B1-4387-A7C2-8FFD687F2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E3D4-72B6-4BB6-A3B0-254B3F3E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103FC-E3F1-4076-8249-7AC308E8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95BD8-6FC4-454C-8B00-7B947167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5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F5E09-0744-459E-AC77-4D18C42B3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EF7EB-5983-4B30-96FF-2FE80DA6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E735-40FE-4A9D-953A-3C338FC6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4870-A2CD-4B03-8811-34D43787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41CF-EAFD-4961-9FEA-32CD0A41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3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CC74-CE34-4C5C-A9CE-BD6E4A8F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4CDE-C8BF-412D-A44A-7B11B63A4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2FA8-0A16-4ABE-AA34-F67797DC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A36C6-18B6-4CC7-A570-072FCBA8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4A29D-0614-4987-BF64-CFBE7693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B35F-350C-4EF5-9125-85E20F86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FDA55-8FF4-402E-B6BD-ED64C423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5DEE-7611-48E4-A0E0-E5B7740C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DD3A3-193C-4AB1-9BCA-EC289278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10445-FA55-4AE3-A304-134DE691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6FD2-9B87-4F6A-ACD4-478BBE5C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0581-35D6-4B9B-A0FE-B99857D3D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4AAFB-5F73-4378-A18B-FAFFECDF7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39224-C7E9-49AF-BB74-0E6D9F49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C94F6-E1A8-42B6-951E-A997FA63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47D0-5B7A-4893-B871-F7D86AD7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5D9-0E05-4463-BC04-D2D100C7C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55E2B-55A9-4AE4-8EA5-50280C906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ACFBB-6138-4451-9103-121EDD87E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88D75-0F6A-45BA-AC93-45629C09A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ADC7F-B846-429C-888B-33F352E9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9033A-ED2A-440D-AF03-41890D99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491E3-C031-46B6-ACA1-9AC6F537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B1FC3-8716-486D-8F8F-61626838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9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A75F-C8B2-4DD4-A56E-C094B75C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0DC58-C111-4964-B91F-414D7AC5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C48A4-279A-447A-8FF8-9C9839AB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E985B-ECA3-47A3-BB51-A4DB9DEC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0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D4879-EFE0-4687-921F-A819813A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52267-C4FF-4CEF-9B2A-DBFDC07C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7A968-EBE2-4C2D-A74D-2BB23EBB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0B1D-EC39-4E00-81A5-153EB654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D9CC-97AB-4175-A29F-C8A4F644D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6E50D-CA0F-458F-925F-9AC8DA2AF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157B0-208F-42A2-85CB-3178C5F6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534C5-ABFE-4249-9AB5-59022402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EBC09-AF9E-4CB4-92CB-681267F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5548-74E0-468D-94F9-46F9041E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72DC2-C9B4-46E2-BA56-CA0E4E8FD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6186E-7A2D-4F6A-98B5-BF3F4D39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55FB1-3A94-40FB-BB47-9D4323D2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3294F-1FC4-412C-9D3B-8CD1212C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5303D-6B26-449E-87C0-17744245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CE77D-D83D-45B7-8CA7-4F889FD5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7B4D-1E3B-4859-9A11-3B160BCF4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0D90E-9043-4780-9F74-655A39A18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1E63B-B13E-4884-A06A-FCFDEDCB16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EB8F4-8E4D-492F-9AEF-73507C1BE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399D-8AA5-423D-B920-C46102D24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3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A96FF-7EB2-44ED-8641-9DF755A64666}"/>
              </a:ext>
            </a:extLst>
          </p:cNvPr>
          <p:cNvSpPr txBox="1"/>
          <p:nvPr/>
        </p:nvSpPr>
        <p:spPr>
          <a:xfrm>
            <a:off x="92076" y="6275988"/>
            <a:ext cx="12281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Lesson Objective: </a:t>
            </a:r>
            <a:r>
              <a:rPr lang="en-US" sz="3000" dirty="0"/>
              <a:t>Convert data to tidy format.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EB39E-1D22-4CDE-B3A6-A4B99E7D9545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" name="Picture 4" descr="Image result for tidyr hadley">
            <a:extLst>
              <a:ext uri="{FF2B5EF4-FFF2-40B4-BE49-F238E27FC236}">
                <a16:creationId xmlns:a16="http://schemas.microsoft.com/office/drawing/2014/main" id="{395C1A40-9138-4140-B6B9-EE628D51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6CAF69-9803-4ABD-A0C7-6127687DFAB8}"/>
              </a:ext>
            </a:extLst>
          </p:cNvPr>
          <p:cNvSpPr/>
          <p:nvPr/>
        </p:nvSpPr>
        <p:spPr>
          <a:xfrm>
            <a:off x="6542652" y="3869111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23392B-2A30-4CCA-8E90-61EB6758B850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D68846-F97B-424B-A542-C9199E2BC6FA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65C07E3-2B1D-4178-8315-B6739B595FAB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5D0D92-D323-4C57-B8DC-AE6F8DA3C632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0222256A-3A3D-4DA4-908A-8F15DD15299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612527-4761-48E0-AB03-C5DD36AAC7EB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50A3E6-E365-49E5-97CC-A7BBCFEC7F0A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Exploratory Data Analysis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AA21F1F0-1080-4944-865D-3A253ED93EBC}"/>
              </a:ext>
            </a:extLst>
          </p:cNvPr>
          <p:cNvSpPr/>
          <p:nvPr/>
        </p:nvSpPr>
        <p:spPr>
          <a:xfrm>
            <a:off x="7676243" y="200734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DD8CCA2-6EC9-49F2-A6B5-4056E5C9E0A9}"/>
              </a:ext>
            </a:extLst>
          </p:cNvPr>
          <p:cNvSpPr/>
          <p:nvPr/>
        </p:nvSpPr>
        <p:spPr>
          <a:xfrm>
            <a:off x="5519292" y="2236661"/>
            <a:ext cx="2232400" cy="752227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stealth" w="lg" len="lg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108D06BC-8EE2-4F0B-8E46-EA1D4202C668}"/>
              </a:ext>
            </a:extLst>
          </p:cNvPr>
          <p:cNvSpPr/>
          <p:nvPr/>
        </p:nvSpPr>
        <p:spPr>
          <a:xfrm>
            <a:off x="5851013" y="2734138"/>
            <a:ext cx="1687163" cy="142278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ED7BF0-BE81-486F-A059-8AC25DA1D1F5}"/>
              </a:ext>
            </a:extLst>
          </p:cNvPr>
          <p:cNvCxnSpPr>
            <a:stCxn id="18" idx="0"/>
          </p:cNvCxnSpPr>
          <p:nvPr/>
        </p:nvCxnSpPr>
        <p:spPr>
          <a:xfrm flipH="1">
            <a:off x="6908800" y="2250722"/>
            <a:ext cx="842892" cy="97867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60C368E-3FC9-4E7F-A156-D4103AB2AED7}"/>
              </a:ext>
            </a:extLst>
          </p:cNvPr>
          <p:cNvSpPr txBox="1"/>
          <p:nvPr/>
        </p:nvSpPr>
        <p:spPr>
          <a:xfrm>
            <a:off x="6273128" y="3254294"/>
            <a:ext cx="1201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EDA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A743CC8-A4B4-473C-9933-953283650D7D}"/>
              </a:ext>
            </a:extLst>
          </p:cNvPr>
          <p:cNvSpPr/>
          <p:nvPr/>
        </p:nvSpPr>
        <p:spPr>
          <a:xfrm rot="565152">
            <a:off x="3949559" y="3481110"/>
            <a:ext cx="2330606" cy="371995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E7987CA-3B9F-46AC-AA51-400A198AF06D}"/>
              </a:ext>
            </a:extLst>
          </p:cNvPr>
          <p:cNvSpPr/>
          <p:nvPr/>
        </p:nvSpPr>
        <p:spPr>
          <a:xfrm>
            <a:off x="3609350" y="3100570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8" grpId="0" animBg="1"/>
      <p:bldP spid="21" grpId="0" animBg="1"/>
      <p:bldP spid="26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4C20-DA7B-4B17-B647-D5737565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120651"/>
            <a:ext cx="10515600" cy="1325563"/>
          </a:xfrm>
        </p:spPr>
        <p:txBody>
          <a:bodyPr/>
          <a:lstStyle/>
          <a:p>
            <a:r>
              <a:rPr lang="en-US" dirty="0"/>
              <a:t>Tidy or Untidy?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133741-7371-407A-A7AE-46B863D92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81314"/>
              </p:ext>
            </p:extLst>
          </p:nvPr>
        </p:nvGraphicFramePr>
        <p:xfrm>
          <a:off x="781050" y="2794635"/>
          <a:ext cx="4757739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263">
                  <a:extLst>
                    <a:ext uri="{9D8B030D-6E8A-4147-A177-3AD203B41FA5}">
                      <a16:colId xmlns:a16="http://schemas.microsoft.com/office/drawing/2014/main" val="1948955856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167579991"/>
                    </a:ext>
                  </a:extLst>
                </a:gridCol>
                <a:gridCol w="1714501">
                  <a:extLst>
                    <a:ext uri="{9D8B030D-6E8A-4147-A177-3AD203B41FA5}">
                      <a16:colId xmlns:a16="http://schemas.microsoft.com/office/drawing/2014/main" val="1787126144"/>
                    </a:ext>
                  </a:extLst>
                </a:gridCol>
              </a:tblGrid>
              <a:tr h="3186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Course 1 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Course 2 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0214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9224303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097332"/>
                  </a:ext>
                </a:extLst>
              </a:tr>
              <a:tr h="294879">
                <a:tc>
                  <a:txBody>
                    <a:bodyPr/>
                    <a:lstStyle/>
                    <a:p>
                      <a:r>
                        <a:rPr lang="en-US" dirty="0"/>
                        <a:t>Professor Z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826755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BD5B920-F61E-48F3-B004-96ED3DB524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837880"/>
              </p:ext>
            </p:extLst>
          </p:nvPr>
        </p:nvGraphicFramePr>
        <p:xfrm>
          <a:off x="7724776" y="2794635"/>
          <a:ext cx="3538539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9737">
                  <a:extLst>
                    <a:ext uri="{9D8B030D-6E8A-4147-A177-3AD203B41FA5}">
                      <a16:colId xmlns:a16="http://schemas.microsoft.com/office/drawing/2014/main" val="1948955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7579991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1787126144"/>
                    </a:ext>
                  </a:extLst>
                </a:gridCol>
              </a:tblGrid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Course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0214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9224303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2675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Professor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17488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69401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Professor Z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9380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6005A26-E7A8-4C0B-A89D-58BEC6365E0C}"/>
              </a:ext>
            </a:extLst>
          </p:cNvPr>
          <p:cNvSpPr txBox="1"/>
          <p:nvPr/>
        </p:nvSpPr>
        <p:spPr>
          <a:xfrm>
            <a:off x="695324" y="2148304"/>
            <a:ext cx="5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Optimized: Look up ratings of professors for courses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C12B8-0453-4CDA-8629-424964B6C443}"/>
              </a:ext>
            </a:extLst>
          </p:cNvPr>
          <p:cNvSpPr txBox="1"/>
          <p:nvPr/>
        </p:nvSpPr>
        <p:spPr>
          <a:xfrm>
            <a:off x="7634289" y="2124908"/>
            <a:ext cx="362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Optimized: Thinking scientifically (variables, observations, measures)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72F6CC-4DBA-4704-A56E-25B00136217D}"/>
              </a:ext>
            </a:extLst>
          </p:cNvPr>
          <p:cNvSpPr txBox="1">
            <a:spLocks/>
          </p:cNvSpPr>
          <p:nvPr/>
        </p:nvSpPr>
        <p:spPr>
          <a:xfrm>
            <a:off x="9005887" y="5462169"/>
            <a:ext cx="140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Tidy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11B6BF-51F3-4796-AE89-A1BD976E353A}"/>
              </a:ext>
            </a:extLst>
          </p:cNvPr>
          <p:cNvSpPr txBox="1">
            <a:spLocks/>
          </p:cNvSpPr>
          <p:nvPr/>
        </p:nvSpPr>
        <p:spPr>
          <a:xfrm>
            <a:off x="2090737" y="5462170"/>
            <a:ext cx="19335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Untidy</a:t>
            </a:r>
          </a:p>
        </p:txBody>
      </p:sp>
    </p:spTree>
    <p:extLst>
      <p:ext uri="{BB962C8B-B14F-4D97-AF65-F5344CB8AC3E}">
        <p14:creationId xmlns:p14="http://schemas.microsoft.com/office/powerpoint/2010/main" val="317433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DA26-CC44-4476-88AF-35202ACF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C448-CEBD-46F8-9EB5-2E1D73856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53E5358-BD2F-4343-BD04-5124EED4A50C}"/>
              </a:ext>
            </a:extLst>
          </p:cNvPr>
          <p:cNvSpPr txBox="1">
            <a:spLocks/>
          </p:cNvSpPr>
          <p:nvPr/>
        </p:nvSpPr>
        <p:spPr>
          <a:xfrm>
            <a:off x="9005887" y="5462169"/>
            <a:ext cx="140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Tidy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B0CD8BF-05F6-45B5-A9CD-C70C3A290F7E}"/>
              </a:ext>
            </a:extLst>
          </p:cNvPr>
          <p:cNvSpPr txBox="1">
            <a:spLocks/>
          </p:cNvSpPr>
          <p:nvPr/>
        </p:nvSpPr>
        <p:spPr>
          <a:xfrm>
            <a:off x="2090737" y="5462170"/>
            <a:ext cx="19335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Untidy</a:t>
            </a:r>
          </a:p>
        </p:txBody>
      </p:sp>
    </p:spTree>
    <p:extLst>
      <p:ext uri="{BB962C8B-B14F-4D97-AF65-F5344CB8AC3E}">
        <p14:creationId xmlns:p14="http://schemas.microsoft.com/office/powerpoint/2010/main" val="168450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DA26-CC44-4476-88AF-35202ACF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Better?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B67814-0177-4610-9BA9-0EC23CF94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3062288"/>
            <a:ext cx="6072393" cy="2266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B0B8A9-1B30-4E92-AF39-BD222BFB1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671" y="4395788"/>
            <a:ext cx="3371082" cy="15478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50124F-2463-4900-BF6B-3BD85EF04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090" y="1966913"/>
            <a:ext cx="2230535" cy="17716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52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4C20-DA7B-4B17-B647-D5737565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120651"/>
            <a:ext cx="10515600" cy="1325563"/>
          </a:xfrm>
        </p:spPr>
        <p:txBody>
          <a:bodyPr/>
          <a:lstStyle/>
          <a:p>
            <a:r>
              <a:rPr lang="en-US" dirty="0"/>
              <a:t>A Rose by Another Name…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133741-7371-407A-A7AE-46B863D92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417972"/>
              </p:ext>
            </p:extLst>
          </p:nvPr>
        </p:nvGraphicFramePr>
        <p:xfrm>
          <a:off x="847725" y="2232660"/>
          <a:ext cx="4757739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263">
                  <a:extLst>
                    <a:ext uri="{9D8B030D-6E8A-4147-A177-3AD203B41FA5}">
                      <a16:colId xmlns:a16="http://schemas.microsoft.com/office/drawing/2014/main" val="1948955856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167579991"/>
                    </a:ext>
                  </a:extLst>
                </a:gridCol>
                <a:gridCol w="1714501">
                  <a:extLst>
                    <a:ext uri="{9D8B030D-6E8A-4147-A177-3AD203B41FA5}">
                      <a16:colId xmlns:a16="http://schemas.microsoft.com/office/drawing/2014/main" val="1787126144"/>
                    </a:ext>
                  </a:extLst>
                </a:gridCol>
              </a:tblGrid>
              <a:tr h="3186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Course 1 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Course 2 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0214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9224303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097332"/>
                  </a:ext>
                </a:extLst>
              </a:tr>
              <a:tr h="294879">
                <a:tc>
                  <a:txBody>
                    <a:bodyPr/>
                    <a:lstStyle/>
                    <a:p>
                      <a:r>
                        <a:rPr lang="en-US" dirty="0"/>
                        <a:t>Professor Z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826755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BD5B920-F61E-48F3-B004-96ED3DB524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587689"/>
              </p:ext>
            </p:extLst>
          </p:nvPr>
        </p:nvGraphicFramePr>
        <p:xfrm>
          <a:off x="7289011" y="2232660"/>
          <a:ext cx="3538539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9737">
                  <a:extLst>
                    <a:ext uri="{9D8B030D-6E8A-4147-A177-3AD203B41FA5}">
                      <a16:colId xmlns:a16="http://schemas.microsoft.com/office/drawing/2014/main" val="1948955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7579991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1787126144"/>
                    </a:ext>
                  </a:extLst>
                </a:gridCol>
              </a:tblGrid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Course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0214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9224303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2675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Professor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17488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69401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Professor Z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93807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7F72F6CC-4DBA-4704-A56E-25B00136217D}"/>
              </a:ext>
            </a:extLst>
          </p:cNvPr>
          <p:cNvSpPr txBox="1">
            <a:spLocks/>
          </p:cNvSpPr>
          <p:nvPr/>
        </p:nvSpPr>
        <p:spPr>
          <a:xfrm>
            <a:off x="7174709" y="1192072"/>
            <a:ext cx="140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Tidy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11B6BF-51F3-4796-AE89-A1BD976E353A}"/>
              </a:ext>
            </a:extLst>
          </p:cNvPr>
          <p:cNvSpPr txBox="1">
            <a:spLocks/>
          </p:cNvSpPr>
          <p:nvPr/>
        </p:nvSpPr>
        <p:spPr>
          <a:xfrm>
            <a:off x="704849" y="1192073"/>
            <a:ext cx="19335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Untidy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A4EFEDA-A796-4296-82AA-ADE16AEF507B}"/>
              </a:ext>
            </a:extLst>
          </p:cNvPr>
          <p:cNvSpPr txBox="1">
            <a:spLocks/>
          </p:cNvSpPr>
          <p:nvPr/>
        </p:nvSpPr>
        <p:spPr>
          <a:xfrm>
            <a:off x="8184359" y="1204912"/>
            <a:ext cx="22336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aka</a:t>
            </a:r>
            <a:r>
              <a:rPr lang="en-US" b="1" dirty="0">
                <a:solidFill>
                  <a:srgbClr val="C00000"/>
                </a:solidFill>
              </a:rPr>
              <a:t> Tall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BC6799-FD81-4DE6-8931-2DC57C1EBA8B}"/>
              </a:ext>
            </a:extLst>
          </p:cNvPr>
          <p:cNvSpPr txBox="1">
            <a:spLocks/>
          </p:cNvSpPr>
          <p:nvPr/>
        </p:nvSpPr>
        <p:spPr>
          <a:xfrm>
            <a:off x="2274094" y="1192072"/>
            <a:ext cx="3695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aka</a:t>
            </a:r>
            <a:r>
              <a:rPr lang="en-US" b="1" dirty="0">
                <a:solidFill>
                  <a:srgbClr val="C00000"/>
                </a:solidFill>
              </a:rPr>
              <a:t> Wide</a:t>
            </a:r>
          </a:p>
        </p:txBody>
      </p:sp>
      <p:pic>
        <p:nvPicPr>
          <p:cNvPr id="12" name="Picture 4" descr="Image result for tidyr hex">
            <a:extLst>
              <a:ext uri="{FF2B5EF4-FFF2-40B4-BE49-F238E27FC236}">
                <a16:creationId xmlns:a16="http://schemas.microsoft.com/office/drawing/2014/main" id="{4E393920-3754-4472-9A31-A2763A7C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447" y="5166889"/>
            <a:ext cx="1244652" cy="14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dplyr hex">
            <a:extLst>
              <a:ext uri="{FF2B5EF4-FFF2-40B4-BE49-F238E27FC236}">
                <a16:creationId xmlns:a16="http://schemas.microsoft.com/office/drawing/2014/main" id="{87EC6010-CCD5-4397-81BF-F4C61CFC2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002" y="5173112"/>
            <a:ext cx="1244652" cy="14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data table icon">
            <a:extLst>
              <a:ext uri="{FF2B5EF4-FFF2-40B4-BE49-F238E27FC236}">
                <a16:creationId xmlns:a16="http://schemas.microsoft.com/office/drawing/2014/main" id="{953AF188-5995-409B-B3B6-1F36D0CB2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93" y="5274804"/>
            <a:ext cx="1190626" cy="119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Image result for john lennon">
            <a:extLst>
              <a:ext uri="{FF2B5EF4-FFF2-40B4-BE49-F238E27FC236}">
                <a16:creationId xmlns:a16="http://schemas.microsoft.com/office/drawing/2014/main" id="{3B393597-F0F2-43BA-9E21-E808FCC21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41" y="3982807"/>
            <a:ext cx="1904884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ABD92F9-87EE-418A-861C-8AAD35AEC5C0}"/>
              </a:ext>
            </a:extLst>
          </p:cNvPr>
          <p:cNvGrpSpPr/>
          <p:nvPr/>
        </p:nvGrpSpPr>
        <p:grpSpPr>
          <a:xfrm>
            <a:off x="3709987" y="3709297"/>
            <a:ext cx="2819400" cy="1864185"/>
            <a:chOff x="2657066" y="4827129"/>
            <a:chExt cx="3069483" cy="2096595"/>
          </a:xfrm>
        </p:grpSpPr>
        <p:pic>
          <p:nvPicPr>
            <p:cNvPr id="7180" name="Picture 12" descr="Image result for john lennon">
              <a:extLst>
                <a:ext uri="{FF2B5EF4-FFF2-40B4-BE49-F238E27FC236}">
                  <a16:creationId xmlns:a16="http://schemas.microsoft.com/office/drawing/2014/main" id="{24152E91-0290-4A8C-9464-EF553A80E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392" y="5017153"/>
              <a:ext cx="2843213" cy="1705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3FF7AF-6560-4AED-9EED-B01E93780422}"/>
                </a:ext>
              </a:extLst>
            </p:cNvPr>
            <p:cNvSpPr/>
            <p:nvPr/>
          </p:nvSpPr>
          <p:spPr>
            <a:xfrm>
              <a:off x="2657066" y="4827129"/>
              <a:ext cx="476250" cy="208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F6560F-27BD-4F16-B4E9-6A122B8F41DD}"/>
                </a:ext>
              </a:extLst>
            </p:cNvPr>
            <p:cNvSpPr/>
            <p:nvPr/>
          </p:nvSpPr>
          <p:spPr>
            <a:xfrm>
              <a:off x="5250299" y="4837748"/>
              <a:ext cx="476250" cy="208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6F6DFA1-C2A2-40D2-AFA1-2038D2E0516F}"/>
                </a:ext>
              </a:extLst>
            </p:cNvPr>
            <p:cNvSpPr/>
            <p:nvPr/>
          </p:nvSpPr>
          <p:spPr>
            <a:xfrm>
              <a:off x="2700901" y="4979405"/>
              <a:ext cx="2652331" cy="1124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348E59-D3EE-4373-8DB6-293B364CB6B5}"/>
                </a:ext>
              </a:extLst>
            </p:cNvPr>
            <p:cNvSpPr/>
            <p:nvPr/>
          </p:nvSpPr>
          <p:spPr>
            <a:xfrm>
              <a:off x="3032423" y="6559499"/>
              <a:ext cx="2652331" cy="36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1" name="Picture 2" descr="Image result for data table icon">
            <a:extLst>
              <a:ext uri="{FF2B5EF4-FFF2-40B4-BE49-F238E27FC236}">
                <a16:creationId xmlns:a16="http://schemas.microsoft.com/office/drawing/2014/main" id="{F86FD75E-A853-419F-B9BE-C32CD3FF1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4" y="5274804"/>
            <a:ext cx="1190626" cy="119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9A992D-9684-42FA-88D7-7D5C564F98A7}"/>
              </a:ext>
            </a:extLst>
          </p:cNvPr>
          <p:cNvCxnSpPr>
            <a:stCxn id="31" idx="3"/>
            <a:endCxn id="13" idx="1"/>
          </p:cNvCxnSpPr>
          <p:nvPr/>
        </p:nvCxnSpPr>
        <p:spPr>
          <a:xfrm>
            <a:off x="5715000" y="5870117"/>
            <a:ext cx="2223002" cy="311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8DE65-7A3D-4CCD-8200-2785396EAAB4}"/>
              </a:ext>
            </a:extLst>
          </p:cNvPr>
          <p:cNvSpPr/>
          <p:nvPr/>
        </p:nvSpPr>
        <p:spPr>
          <a:xfrm>
            <a:off x="3396493" y="3789181"/>
            <a:ext cx="3086100" cy="3549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DD8CCA-EA9A-4431-B310-91E82FF78A49}"/>
              </a:ext>
            </a:extLst>
          </p:cNvPr>
          <p:cNvCxnSpPr>
            <a:cxnSpLocks/>
          </p:cNvCxnSpPr>
          <p:nvPr/>
        </p:nvCxnSpPr>
        <p:spPr>
          <a:xfrm>
            <a:off x="2443163" y="5865450"/>
            <a:ext cx="5508783" cy="1064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Image result for tidyr hex icon">
            <a:extLst>
              <a:ext uri="{FF2B5EF4-FFF2-40B4-BE49-F238E27FC236}">
                <a16:creationId xmlns:a16="http://schemas.microsoft.com/office/drawing/2014/main" id="{F36FDEA5-D28A-4B15-94E4-A12AB5AD4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543" y="5150489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 animBg="1"/>
      <p:bldP spid="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D52A-A445-4C7A-BF9E-604C5F95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49" y="80144"/>
            <a:ext cx="11382955" cy="1325563"/>
          </a:xfrm>
        </p:spPr>
        <p:txBody>
          <a:bodyPr/>
          <a:lstStyle/>
          <a:p>
            <a:r>
              <a:rPr lang="en-US" dirty="0"/>
              <a:t>How can we turn old Lennon into young Lennon?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B45D1-EF94-4A3A-906D-F3E42E0A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24" y="1214348"/>
            <a:ext cx="4502122" cy="20671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90B665-5875-473D-AE02-47466AD53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972" y="1289885"/>
            <a:ext cx="2978907" cy="23660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533161-A671-4FF4-8B62-8E6B676B8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017" y="5012967"/>
            <a:ext cx="1257379" cy="143916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5B2ED5-890F-4C69-83D1-F9D65A9B1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017" y="3517900"/>
            <a:ext cx="1257379" cy="143916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0FF3F3-9CE2-4D9C-8CDE-218429F844F4}"/>
              </a:ext>
            </a:extLst>
          </p:cNvPr>
          <p:cNvSpPr/>
          <p:nvPr/>
        </p:nvSpPr>
        <p:spPr>
          <a:xfrm>
            <a:off x="290222" y="1769165"/>
            <a:ext cx="1216549" cy="1463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7A663-1220-4E9E-8830-56CFB2648441}"/>
              </a:ext>
            </a:extLst>
          </p:cNvPr>
          <p:cNvSpPr/>
          <p:nvPr/>
        </p:nvSpPr>
        <p:spPr>
          <a:xfrm>
            <a:off x="2445027" y="1779687"/>
            <a:ext cx="644055" cy="1463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5F31DC-AF25-4E50-94FA-FEB266028963}"/>
              </a:ext>
            </a:extLst>
          </p:cNvPr>
          <p:cNvSpPr/>
          <p:nvPr/>
        </p:nvSpPr>
        <p:spPr>
          <a:xfrm>
            <a:off x="4036615" y="1769165"/>
            <a:ext cx="644055" cy="1463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65B851-06B7-47D2-8CCF-9BBB8EC545BD}"/>
              </a:ext>
            </a:extLst>
          </p:cNvPr>
          <p:cNvSpPr/>
          <p:nvPr/>
        </p:nvSpPr>
        <p:spPr>
          <a:xfrm>
            <a:off x="1681701" y="1866747"/>
            <a:ext cx="731520" cy="26022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F02A97-8071-4F05-82AB-CC7A0EC8ACB7}"/>
              </a:ext>
            </a:extLst>
          </p:cNvPr>
          <p:cNvSpPr/>
          <p:nvPr/>
        </p:nvSpPr>
        <p:spPr>
          <a:xfrm>
            <a:off x="3271300" y="1866747"/>
            <a:ext cx="731520" cy="26022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5528B20-19B4-4D55-A1D8-3635CFA55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930" y="3978885"/>
            <a:ext cx="749300" cy="222618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0FE481-001A-4815-B39A-244007B10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580" y="4341244"/>
            <a:ext cx="749300" cy="222618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E2D4468-5ACB-4A6D-9B80-203841E64B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930" y="4703603"/>
            <a:ext cx="749300" cy="222618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A1AE8B-7CE3-4E97-98E1-F885418EF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3075" y="5534207"/>
            <a:ext cx="749300" cy="19834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C1EDEB-F5E9-4E05-A22C-3CA804E056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3075" y="5870733"/>
            <a:ext cx="749300" cy="19834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C133446-AB8E-4E8F-9C24-182E504FBA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9717" y="6207260"/>
            <a:ext cx="749300" cy="19834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60CA25-30C0-4BB1-884B-8395027557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4089" y="3510114"/>
            <a:ext cx="715537" cy="1482183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BF2D51A-7617-4610-ACD2-CEFA230251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4089" y="5054758"/>
            <a:ext cx="723162" cy="143916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218" name="Picture 2" descr="Image result for sort arrow">
            <a:extLst>
              <a:ext uri="{FF2B5EF4-FFF2-40B4-BE49-F238E27FC236}">
                <a16:creationId xmlns:a16="http://schemas.microsoft.com/office/drawing/2014/main" id="{3592BC92-F116-4381-860A-39DC8887F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610" y="4036286"/>
            <a:ext cx="757237" cy="231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8CFA8D6-4917-4F6C-90DF-57CDFDB2486E}"/>
              </a:ext>
            </a:extLst>
          </p:cNvPr>
          <p:cNvSpPr txBox="1"/>
          <p:nvPr/>
        </p:nvSpPr>
        <p:spPr>
          <a:xfrm>
            <a:off x="560396" y="4819893"/>
            <a:ext cx="362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Doing this manually is a posterior negative subcutaneous sensation.</a:t>
            </a:r>
          </a:p>
        </p:txBody>
      </p:sp>
    </p:spTree>
    <p:extLst>
      <p:ext uri="{BB962C8B-B14F-4D97-AF65-F5344CB8AC3E}">
        <p14:creationId xmlns:p14="http://schemas.microsoft.com/office/powerpoint/2010/main" val="157372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idyr.png">
            <a:extLst>
              <a:ext uri="{FF2B5EF4-FFF2-40B4-BE49-F238E27FC236}">
                <a16:creationId xmlns:a16="http://schemas.microsoft.com/office/drawing/2014/main" id="{4572C4ED-1DDD-40DE-8688-B7BB90357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930275"/>
            <a:ext cx="68484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21750A-AFE4-42CA-96EB-8DF5E20F418C}"/>
              </a:ext>
            </a:extLst>
          </p:cNvPr>
          <p:cNvSpPr/>
          <p:nvPr/>
        </p:nvSpPr>
        <p:spPr>
          <a:xfrm>
            <a:off x="598586" y="2641709"/>
            <a:ext cx="3086100" cy="3549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7E428-7D50-4EBC-A062-7F15FFE4FF02}"/>
              </a:ext>
            </a:extLst>
          </p:cNvPr>
          <p:cNvSpPr txBox="1"/>
          <p:nvPr/>
        </p:nvSpPr>
        <p:spPr>
          <a:xfrm>
            <a:off x="2708137" y="2095609"/>
            <a:ext cx="22286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data %&gt;%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1786D7F7-445A-4E56-8487-4468EB7AB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000615"/>
              </p:ext>
            </p:extLst>
          </p:nvPr>
        </p:nvGraphicFramePr>
        <p:xfrm>
          <a:off x="2945310" y="5108532"/>
          <a:ext cx="4757739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263">
                  <a:extLst>
                    <a:ext uri="{9D8B030D-6E8A-4147-A177-3AD203B41FA5}">
                      <a16:colId xmlns:a16="http://schemas.microsoft.com/office/drawing/2014/main" val="1948955856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167579991"/>
                    </a:ext>
                  </a:extLst>
                </a:gridCol>
                <a:gridCol w="1714501">
                  <a:extLst>
                    <a:ext uri="{9D8B030D-6E8A-4147-A177-3AD203B41FA5}">
                      <a16:colId xmlns:a16="http://schemas.microsoft.com/office/drawing/2014/main" val="1787126144"/>
                    </a:ext>
                  </a:extLst>
                </a:gridCol>
              </a:tblGrid>
              <a:tr h="3186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Course 1 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Course 2 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0214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9224303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097332"/>
                  </a:ext>
                </a:extLst>
              </a:tr>
              <a:tr h="294879">
                <a:tc>
                  <a:txBody>
                    <a:bodyPr/>
                    <a:lstStyle/>
                    <a:p>
                      <a:r>
                        <a:rPr lang="en-US" dirty="0"/>
                        <a:t>Professor Z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82675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C54FD73-A0EA-45C0-B77C-3922456A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" y="-22266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Enter the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Function…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5DD784-E25A-4B9D-85B4-26B1858839BD}"/>
              </a:ext>
            </a:extLst>
          </p:cNvPr>
          <p:cNvSpPr/>
          <p:nvPr/>
        </p:nvSpPr>
        <p:spPr>
          <a:xfrm>
            <a:off x="6610350" y="3394710"/>
            <a:ext cx="1988820" cy="1203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0B5721-90A5-48AC-9F4C-323FA621F542}"/>
              </a:ext>
            </a:extLst>
          </p:cNvPr>
          <p:cNvSpPr txBox="1"/>
          <p:nvPr/>
        </p:nvSpPr>
        <p:spPr>
          <a:xfrm>
            <a:off x="6826935" y="3673524"/>
            <a:ext cx="166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columns to stack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13FFC2-5A6D-4712-B108-67A44C8A19EA}"/>
              </a:ext>
            </a:extLst>
          </p:cNvPr>
          <p:cNvGrpSpPr/>
          <p:nvPr/>
        </p:nvGrpSpPr>
        <p:grpSpPr>
          <a:xfrm>
            <a:off x="6356703" y="3036306"/>
            <a:ext cx="2539438" cy="2049245"/>
            <a:chOff x="4708457" y="1334035"/>
            <a:chExt cx="3119602" cy="204924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C3ACA4-3A48-48AD-97CD-C4A0F8F67906}"/>
                </a:ext>
              </a:extLst>
            </p:cNvPr>
            <p:cNvSpPr/>
            <p:nvPr/>
          </p:nvSpPr>
          <p:spPr>
            <a:xfrm>
              <a:off x="4708457" y="1574677"/>
              <a:ext cx="3119602" cy="1808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0D710F-6A85-4DD1-85CF-1BEA5CAFC4B5}"/>
                </a:ext>
              </a:extLst>
            </p:cNvPr>
            <p:cNvSpPr/>
            <p:nvPr/>
          </p:nvSpPr>
          <p:spPr>
            <a:xfrm>
              <a:off x="5385804" y="1334035"/>
              <a:ext cx="315049" cy="186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A4A99-2F2D-4DB8-9C31-99E44156F095}"/>
              </a:ext>
            </a:extLst>
          </p:cNvPr>
          <p:cNvSpPr/>
          <p:nvPr/>
        </p:nvSpPr>
        <p:spPr>
          <a:xfrm>
            <a:off x="3907063" y="3394710"/>
            <a:ext cx="1988820" cy="1203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FAA50-F398-47D0-AE79-87B71BFBEF65}"/>
              </a:ext>
            </a:extLst>
          </p:cNvPr>
          <p:cNvSpPr txBox="1"/>
          <p:nvPr/>
        </p:nvSpPr>
        <p:spPr>
          <a:xfrm>
            <a:off x="4010191" y="3547915"/>
            <a:ext cx="182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for new column of stacked headers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D5A064-B4DE-4766-A840-8843D5681CBC}"/>
              </a:ext>
            </a:extLst>
          </p:cNvPr>
          <p:cNvSpPr/>
          <p:nvPr/>
        </p:nvSpPr>
        <p:spPr>
          <a:xfrm>
            <a:off x="4961360" y="1099251"/>
            <a:ext cx="2176182" cy="1203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DE1671-7758-4831-85E4-945DA911E9BB}"/>
              </a:ext>
            </a:extLst>
          </p:cNvPr>
          <p:cNvSpPr txBox="1"/>
          <p:nvPr/>
        </p:nvSpPr>
        <p:spPr>
          <a:xfrm>
            <a:off x="5198352" y="1254435"/>
            <a:ext cx="182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for new column of stacked values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F3AD72-6FA4-4881-BDEA-44E7DD98660C}"/>
              </a:ext>
            </a:extLst>
          </p:cNvPr>
          <p:cNvGrpSpPr/>
          <p:nvPr/>
        </p:nvGrpSpPr>
        <p:grpSpPr>
          <a:xfrm>
            <a:off x="2961412" y="3036306"/>
            <a:ext cx="3119602" cy="2016286"/>
            <a:chOff x="4708457" y="1366994"/>
            <a:chExt cx="3119602" cy="20162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294337-C7DC-487C-B5C4-5209F1F5E7AA}"/>
                </a:ext>
              </a:extLst>
            </p:cNvPr>
            <p:cNvSpPr/>
            <p:nvPr/>
          </p:nvSpPr>
          <p:spPr>
            <a:xfrm>
              <a:off x="4708457" y="1574677"/>
              <a:ext cx="3119602" cy="1808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C9CA05-5ACC-45FD-B6FB-AC6B8518180C}"/>
                </a:ext>
              </a:extLst>
            </p:cNvPr>
            <p:cNvSpPr/>
            <p:nvPr/>
          </p:nvSpPr>
          <p:spPr>
            <a:xfrm>
              <a:off x="6807498" y="1366994"/>
              <a:ext cx="315049" cy="186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A03D2A7-0463-411F-9CA0-E92FAB544939}"/>
              </a:ext>
            </a:extLst>
          </p:cNvPr>
          <p:cNvGrpSpPr/>
          <p:nvPr/>
        </p:nvGrpSpPr>
        <p:grpSpPr>
          <a:xfrm>
            <a:off x="4749747" y="610234"/>
            <a:ext cx="3119602" cy="2166412"/>
            <a:chOff x="4708457" y="1574677"/>
            <a:chExt cx="3119602" cy="21664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9B3AF9-539C-4064-9069-C36EA41D1FAC}"/>
                </a:ext>
              </a:extLst>
            </p:cNvPr>
            <p:cNvSpPr/>
            <p:nvPr/>
          </p:nvSpPr>
          <p:spPr>
            <a:xfrm>
              <a:off x="4708457" y="1574677"/>
              <a:ext cx="3119602" cy="1808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6BCF3B-A2DF-4145-92FE-7A877388FDA2}"/>
                </a:ext>
              </a:extLst>
            </p:cNvPr>
            <p:cNvSpPr/>
            <p:nvPr/>
          </p:nvSpPr>
          <p:spPr>
            <a:xfrm>
              <a:off x="5734911" y="1876425"/>
              <a:ext cx="315049" cy="186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634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AB37AD-62F6-459D-AE1E-00A26FAB7E28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2052" name="Picture 4" descr="Image result for tidyr hadley">
            <a:extLst>
              <a:ext uri="{FF2B5EF4-FFF2-40B4-BE49-F238E27FC236}">
                <a16:creationId xmlns:a16="http://schemas.microsoft.com/office/drawing/2014/main" id="{40DBA615-578C-4754-8434-709299082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E67881-FF13-43F5-8D2F-0F071DBE5143}"/>
              </a:ext>
            </a:extLst>
          </p:cNvPr>
          <p:cNvSpPr/>
          <p:nvPr/>
        </p:nvSpPr>
        <p:spPr>
          <a:xfrm>
            <a:off x="6549280" y="3840974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A4E600-B2DF-445E-8954-A9DB275B03A2}"/>
              </a:ext>
            </a:extLst>
          </p:cNvPr>
          <p:cNvCxnSpPr>
            <a:cxnSpLocks/>
          </p:cNvCxnSpPr>
          <p:nvPr/>
        </p:nvCxnSpPr>
        <p:spPr>
          <a:xfrm>
            <a:off x="1175934" y="3544396"/>
            <a:ext cx="30284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CD459C-61D5-4F20-9EC5-00787E75C0FA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E2071-ECD4-42C9-8193-4EA357512F8C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CA74E-0864-47A7-863A-F742ADBFD8FC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 descr="Image result for readr hex">
            <a:extLst>
              <a:ext uri="{FF2B5EF4-FFF2-40B4-BE49-F238E27FC236}">
                <a16:creationId xmlns:a16="http://schemas.microsoft.com/office/drawing/2014/main" id="{A1BCA231-E133-4295-9E83-08DE89E4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74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tidyr hex icon">
            <a:extLst>
              <a:ext uri="{FF2B5EF4-FFF2-40B4-BE49-F238E27FC236}">
                <a16:creationId xmlns:a16="http://schemas.microsoft.com/office/drawing/2014/main" id="{99010AE7-7CA7-43DD-A320-ECA99443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90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D00EF9-BAD9-4233-B138-15EF3BCDB1AE}"/>
              </a:ext>
            </a:extLst>
          </p:cNvPr>
          <p:cNvSpPr/>
          <p:nvPr/>
        </p:nvSpPr>
        <p:spPr>
          <a:xfrm>
            <a:off x="6572298" y="2546351"/>
            <a:ext cx="1244652" cy="498248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Image result for tidyr hex">
            <a:extLst>
              <a:ext uri="{FF2B5EF4-FFF2-40B4-BE49-F238E27FC236}">
                <a16:creationId xmlns:a16="http://schemas.microsoft.com/office/drawing/2014/main" id="{0ACBB199-28F4-443F-8184-7EE25A50E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97" y="2137939"/>
            <a:ext cx="1244652" cy="14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862C65-7D60-4FCA-A5A1-BD3AF73B50AA}"/>
              </a:ext>
            </a:extLst>
          </p:cNvPr>
          <p:cNvSpPr/>
          <p:nvPr/>
        </p:nvSpPr>
        <p:spPr>
          <a:xfrm>
            <a:off x="4824997" y="3374180"/>
            <a:ext cx="1482189" cy="369333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2" descr="Image result for dplyr hex">
            <a:extLst>
              <a:ext uri="{FF2B5EF4-FFF2-40B4-BE49-F238E27FC236}">
                <a16:creationId xmlns:a16="http://schemas.microsoft.com/office/drawing/2014/main" id="{1F103AB5-5CD6-4579-BDC9-82F88ADB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77" y="2620649"/>
            <a:ext cx="1244652" cy="14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8141DE-F752-47C9-A12E-C0809DEA2170}"/>
              </a:ext>
            </a:extLst>
          </p:cNvPr>
          <p:cNvGrpSpPr/>
          <p:nvPr/>
        </p:nvGrpSpPr>
        <p:grpSpPr>
          <a:xfrm>
            <a:off x="67225" y="2850141"/>
            <a:ext cx="2025603" cy="1353909"/>
            <a:chOff x="8056362" y="120215"/>
            <a:chExt cx="2025603" cy="1353909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5377983-809E-4876-AC68-DA1A83F2FE69}"/>
                </a:ext>
              </a:extLst>
            </p:cNvPr>
            <p:cNvSpPr/>
            <p:nvPr/>
          </p:nvSpPr>
          <p:spPr>
            <a:xfrm rot="16200000">
              <a:off x="7956332" y="220245"/>
              <a:ext cx="1353909" cy="1153849"/>
            </a:xfrm>
            <a:prstGeom prst="hexagon">
              <a:avLst>
                <a:gd name="adj" fmla="val 30503"/>
                <a:gd name="vf" fmla="val 115470"/>
              </a:avLst>
            </a:prstGeom>
            <a:solidFill>
              <a:schemeClr val="bg1"/>
            </a:solidFill>
            <a:ln w="28575">
              <a:solidFill>
                <a:srgbClr val="1573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8" descr="Image result for sql ops">
              <a:extLst>
                <a:ext uri="{FF2B5EF4-FFF2-40B4-BE49-F238E27FC236}">
                  <a16:creationId xmlns:a16="http://schemas.microsoft.com/office/drawing/2014/main" id="{66E7F09D-E7D4-4D81-A5BA-223F00747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343" y="120215"/>
              <a:ext cx="1056347" cy="1055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910F27-4E9D-4F7B-B27F-FD0C782E045C}"/>
                </a:ext>
              </a:extLst>
            </p:cNvPr>
            <p:cNvSpPr txBox="1"/>
            <p:nvPr/>
          </p:nvSpPr>
          <p:spPr>
            <a:xfrm>
              <a:off x="8221415" y="911872"/>
              <a:ext cx="186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1573B9"/>
                  </a:solidFill>
                </a:rPr>
                <a:t>sql</a:t>
              </a:r>
              <a:r>
                <a:rPr lang="en-US" dirty="0">
                  <a:solidFill>
                    <a:srgbClr val="1573B9"/>
                  </a:solidFill>
                </a:rPr>
                <a:t> ops</a:t>
              </a: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6AD7EDF9-A5FD-4480-B4F5-A0FB68BE61E1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Exploratory Data Analysis</a:t>
            </a: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ECCC963A-14A5-48AF-BCFF-FBB5E0F4B3BA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9D1B0E15-9BDA-4338-A64E-9B0498ADA63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BF2BD4-4C4B-4E48-B0F7-C1BB4F6EA4EF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FBDE850D-E3AA-41DE-B6FD-8F5CBFF39F78}"/>
              </a:ext>
            </a:extLst>
          </p:cNvPr>
          <p:cNvSpPr/>
          <p:nvPr/>
        </p:nvSpPr>
        <p:spPr>
          <a:xfrm>
            <a:off x="7676243" y="200734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754844-6B73-4D83-8EAD-737123B8C474}"/>
              </a:ext>
            </a:extLst>
          </p:cNvPr>
          <p:cNvSpPr/>
          <p:nvPr/>
        </p:nvSpPr>
        <p:spPr>
          <a:xfrm>
            <a:off x="5519292" y="2236661"/>
            <a:ext cx="2232400" cy="752227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stealth" w="lg" len="lg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E03F4AE-8B99-4161-B9C2-2D47D53A75E3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226C6E13-7B01-4D49-81EC-8ABABE29A932}"/>
              </a:ext>
            </a:extLst>
          </p:cNvPr>
          <p:cNvSpPr/>
          <p:nvPr/>
        </p:nvSpPr>
        <p:spPr>
          <a:xfrm>
            <a:off x="5851013" y="2734138"/>
            <a:ext cx="1687163" cy="142278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73FAB5-200E-49B9-9386-C96E2AEC0AE7}"/>
              </a:ext>
            </a:extLst>
          </p:cNvPr>
          <p:cNvCxnSpPr/>
          <p:nvPr/>
        </p:nvCxnSpPr>
        <p:spPr>
          <a:xfrm flipH="1">
            <a:off x="6908800" y="2250722"/>
            <a:ext cx="842892" cy="97867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2C5A7E-6C0F-45B1-A1DD-656D4508803D}"/>
              </a:ext>
            </a:extLst>
          </p:cNvPr>
          <p:cNvSpPr/>
          <p:nvPr/>
        </p:nvSpPr>
        <p:spPr>
          <a:xfrm rot="565152">
            <a:off x="3949559" y="3481110"/>
            <a:ext cx="2330606" cy="371995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6643EFA7-BC13-4641-B508-ACC52A642172}"/>
              </a:ext>
            </a:extLst>
          </p:cNvPr>
          <p:cNvSpPr/>
          <p:nvPr/>
        </p:nvSpPr>
        <p:spPr>
          <a:xfrm>
            <a:off x="3609350" y="3100570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4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858D-F1AE-4D2A-AD93-A88A7841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988A-CE70-4EC3-AE25-3324A890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104A8-236D-48A7-BABB-F6701FAF31E9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Last Session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2D8E40-1F50-402C-B4DA-3656E1861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96" y="594025"/>
            <a:ext cx="9986139" cy="57567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72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E0F3-459D-42B9-AB10-89C83094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3404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Tidying Messy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92403-A71F-47BC-8D1A-CE08C4206F23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This Session</a:t>
            </a:r>
          </a:p>
        </p:txBody>
      </p:sp>
    </p:spTree>
    <p:extLst>
      <p:ext uri="{BB962C8B-B14F-4D97-AF65-F5344CB8AC3E}">
        <p14:creationId xmlns:p14="http://schemas.microsoft.com/office/powerpoint/2010/main" val="29198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adley wickham">
            <a:extLst>
              <a:ext uri="{FF2B5EF4-FFF2-40B4-BE49-F238E27FC236}">
                <a16:creationId xmlns:a16="http://schemas.microsoft.com/office/drawing/2014/main" id="{99591685-04AD-4FEB-96E6-752F8DD4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8" y="162425"/>
            <a:ext cx="4689315" cy="1613118"/>
          </a:xfrm>
          <a:prstGeom prst="wedgeRoundRectCallout">
            <a:avLst>
              <a:gd name="adj1" fmla="val -64206"/>
              <a:gd name="adj2" fmla="val -53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8" y="278178"/>
            <a:ext cx="4662019" cy="1381613"/>
          </a:xfrm>
        </p:spPr>
        <p:txBody>
          <a:bodyPr>
            <a:noAutofit/>
          </a:bodyPr>
          <a:lstStyle/>
          <a:p>
            <a:r>
              <a:rPr lang="en-US" sz="3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tidy datasets are all alike but every messy dataset is messy in its own way</a:t>
            </a:r>
            <a:r>
              <a:rPr lang="en-US" sz="3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.”</a:t>
            </a:r>
          </a:p>
        </p:txBody>
      </p:sp>
      <p:pic>
        <p:nvPicPr>
          <p:cNvPr id="5122" name="Picture 2" descr="Image result for leo tolstoy">
            <a:extLst>
              <a:ext uri="{FF2B5EF4-FFF2-40B4-BE49-F238E27FC236}">
                <a16:creationId xmlns:a16="http://schemas.microsoft.com/office/drawing/2014/main" id="{2483D3D1-A8FC-498C-89BE-A88ECD4EC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4985688"/>
            <a:ext cx="3328555" cy="187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211E27F-6E35-4F05-808A-8D1FC400A8C7}"/>
              </a:ext>
            </a:extLst>
          </p:cNvPr>
          <p:cNvSpPr/>
          <p:nvPr/>
        </p:nvSpPr>
        <p:spPr>
          <a:xfrm>
            <a:off x="5038166" y="2641425"/>
            <a:ext cx="5322437" cy="1613118"/>
          </a:xfrm>
          <a:prstGeom prst="wedgeRoundRectCallout">
            <a:avLst>
              <a:gd name="adj1" fmla="val 62611"/>
              <a:gd name="adj2" fmla="val 147140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2B77127-148B-4E85-94B3-4D0C2C90F6D4}"/>
              </a:ext>
            </a:extLst>
          </p:cNvPr>
          <p:cNvSpPr txBox="1">
            <a:spLocks/>
          </p:cNvSpPr>
          <p:nvPr/>
        </p:nvSpPr>
        <p:spPr>
          <a:xfrm>
            <a:off x="4974955" y="2738193"/>
            <a:ext cx="5551037" cy="13816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n-US" sz="3600" dirty="0"/>
              <a:t>Happy families are all alike; every unhappy family is unhappy in its own way.”</a:t>
            </a:r>
          </a:p>
        </p:txBody>
      </p:sp>
    </p:spTree>
    <p:extLst>
      <p:ext uri="{BB962C8B-B14F-4D97-AF65-F5344CB8AC3E}">
        <p14:creationId xmlns:p14="http://schemas.microsoft.com/office/powerpoint/2010/main" val="46152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4C20-DA7B-4B17-B647-D5737565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120651"/>
            <a:ext cx="10515600" cy="1325563"/>
          </a:xfrm>
        </p:spPr>
        <p:txBody>
          <a:bodyPr/>
          <a:lstStyle/>
          <a:p>
            <a:r>
              <a:rPr lang="en-US" dirty="0"/>
              <a:t>What are the variables?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133741-7371-407A-A7AE-46B863D92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37561"/>
              </p:ext>
            </p:extLst>
          </p:nvPr>
        </p:nvGraphicFramePr>
        <p:xfrm>
          <a:off x="2219325" y="1670685"/>
          <a:ext cx="4757739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263">
                  <a:extLst>
                    <a:ext uri="{9D8B030D-6E8A-4147-A177-3AD203B41FA5}">
                      <a16:colId xmlns:a16="http://schemas.microsoft.com/office/drawing/2014/main" val="1948955856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167579991"/>
                    </a:ext>
                  </a:extLst>
                </a:gridCol>
                <a:gridCol w="1714501">
                  <a:extLst>
                    <a:ext uri="{9D8B030D-6E8A-4147-A177-3AD203B41FA5}">
                      <a16:colId xmlns:a16="http://schemas.microsoft.com/office/drawing/2014/main" val="1787126144"/>
                    </a:ext>
                  </a:extLst>
                </a:gridCol>
              </a:tblGrid>
              <a:tr h="3186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Course 1 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Course 2 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0214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9224303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097332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Z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82675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FBF9FB7-93CE-4BF2-A41B-BD17543E75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79151"/>
              </p:ext>
            </p:extLst>
          </p:nvPr>
        </p:nvGraphicFramePr>
        <p:xfrm>
          <a:off x="2257424" y="5187315"/>
          <a:ext cx="5753101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1">
                  <a:extLst>
                    <a:ext uri="{9D8B030D-6E8A-4147-A177-3AD203B41FA5}">
                      <a16:colId xmlns:a16="http://schemas.microsoft.com/office/drawing/2014/main" val="1948955856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16757999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8712614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41731817"/>
                    </a:ext>
                  </a:extLst>
                </a:gridCol>
              </a:tblGrid>
              <a:tr h="343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Professor 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Professor 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Professor Z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0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Course 1 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922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Course 2 Rating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097332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069DABA-24BF-4444-9183-0F559131EFD1}"/>
              </a:ext>
            </a:extLst>
          </p:cNvPr>
          <p:cNvSpPr txBox="1">
            <a:spLocks/>
          </p:cNvSpPr>
          <p:nvPr/>
        </p:nvSpPr>
        <p:spPr>
          <a:xfrm>
            <a:off x="142875" y="37242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Could also be shown as...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A9BEA3-54DF-4A1E-B3FD-B62FA82E37FC}"/>
              </a:ext>
            </a:extLst>
          </p:cNvPr>
          <p:cNvSpPr txBox="1">
            <a:spLocks/>
          </p:cNvSpPr>
          <p:nvPr/>
        </p:nvSpPr>
        <p:spPr>
          <a:xfrm>
            <a:off x="8467725" y="1795462"/>
            <a:ext cx="2424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Course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Professor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81014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4C20-DA7B-4B17-B647-D5737565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120651"/>
            <a:ext cx="10515600" cy="1325563"/>
          </a:xfrm>
        </p:spPr>
        <p:txBody>
          <a:bodyPr/>
          <a:lstStyle/>
          <a:p>
            <a:r>
              <a:rPr lang="en-US" dirty="0"/>
              <a:t>What are the variables?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133741-7371-407A-A7AE-46B863D92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1226"/>
              </p:ext>
            </p:extLst>
          </p:nvPr>
        </p:nvGraphicFramePr>
        <p:xfrm>
          <a:off x="2219326" y="1670685"/>
          <a:ext cx="3538539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9737">
                  <a:extLst>
                    <a:ext uri="{9D8B030D-6E8A-4147-A177-3AD203B41FA5}">
                      <a16:colId xmlns:a16="http://schemas.microsoft.com/office/drawing/2014/main" val="1948955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7579991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1787126144"/>
                    </a:ext>
                  </a:extLst>
                </a:gridCol>
              </a:tblGrid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Course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0214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9224303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2675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Professor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17488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69401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Professor Z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93807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75A9BEA3-54DF-4A1E-B3FD-B62FA82E37FC}"/>
              </a:ext>
            </a:extLst>
          </p:cNvPr>
          <p:cNvSpPr txBox="1">
            <a:spLocks/>
          </p:cNvSpPr>
          <p:nvPr/>
        </p:nvSpPr>
        <p:spPr>
          <a:xfrm>
            <a:off x="8391525" y="2243137"/>
            <a:ext cx="2424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Course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Professor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Rating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0815ED-1E41-4D9D-B1C7-C3E4BBA134FD}"/>
              </a:ext>
            </a:extLst>
          </p:cNvPr>
          <p:cNvSpPr/>
          <p:nvPr/>
        </p:nvSpPr>
        <p:spPr>
          <a:xfrm>
            <a:off x="1609725" y="3458527"/>
            <a:ext cx="1785938" cy="327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27532-F3AB-45A5-8202-28CF1C682ABE}"/>
              </a:ext>
            </a:extLst>
          </p:cNvPr>
          <p:cNvSpPr/>
          <p:nvPr/>
        </p:nvSpPr>
        <p:spPr>
          <a:xfrm>
            <a:off x="1562100" y="2828923"/>
            <a:ext cx="1785938" cy="327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4C20-DA7B-4B17-B647-D5737565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120651"/>
            <a:ext cx="10515600" cy="1325563"/>
          </a:xfrm>
        </p:spPr>
        <p:txBody>
          <a:bodyPr/>
          <a:lstStyle/>
          <a:p>
            <a:r>
              <a:rPr lang="en-US" dirty="0"/>
              <a:t>Tidy or Untidy?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133741-7371-407A-A7AE-46B863D920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2950" y="2042160"/>
          <a:ext cx="4757739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263">
                  <a:extLst>
                    <a:ext uri="{9D8B030D-6E8A-4147-A177-3AD203B41FA5}">
                      <a16:colId xmlns:a16="http://schemas.microsoft.com/office/drawing/2014/main" val="1948955856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167579991"/>
                    </a:ext>
                  </a:extLst>
                </a:gridCol>
                <a:gridCol w="1714501">
                  <a:extLst>
                    <a:ext uri="{9D8B030D-6E8A-4147-A177-3AD203B41FA5}">
                      <a16:colId xmlns:a16="http://schemas.microsoft.com/office/drawing/2014/main" val="1787126144"/>
                    </a:ext>
                  </a:extLst>
                </a:gridCol>
              </a:tblGrid>
              <a:tr h="3186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Course 1 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Course 2 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0214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9224303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097332"/>
                  </a:ext>
                </a:extLst>
              </a:tr>
              <a:tr h="294879">
                <a:tc>
                  <a:txBody>
                    <a:bodyPr/>
                    <a:lstStyle/>
                    <a:p>
                      <a:r>
                        <a:rPr lang="en-US" dirty="0"/>
                        <a:t>Professor Z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826755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BD5B920-F61E-48F3-B004-96ED3DB52494}"/>
              </a:ext>
            </a:extLst>
          </p:cNvPr>
          <p:cNvGraphicFramePr>
            <a:graphicFrameLocks/>
          </p:cNvGraphicFramePr>
          <p:nvPr/>
        </p:nvGraphicFramePr>
        <p:xfrm>
          <a:off x="7686676" y="2042160"/>
          <a:ext cx="3538539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9737">
                  <a:extLst>
                    <a:ext uri="{9D8B030D-6E8A-4147-A177-3AD203B41FA5}">
                      <a16:colId xmlns:a16="http://schemas.microsoft.com/office/drawing/2014/main" val="1948955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7579991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1787126144"/>
                    </a:ext>
                  </a:extLst>
                </a:gridCol>
              </a:tblGrid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Course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0214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9224303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2675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Professor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17488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69401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Professor Z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9380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6005A26-E7A8-4C0B-A89D-58BEC6365E0C}"/>
              </a:ext>
            </a:extLst>
          </p:cNvPr>
          <p:cNvSpPr txBox="1"/>
          <p:nvPr/>
        </p:nvSpPr>
        <p:spPr>
          <a:xfrm>
            <a:off x="657224" y="1395829"/>
            <a:ext cx="5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Optimized: Look up ratings of professors for courses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C12B8-0453-4CDA-8629-424964B6C443}"/>
              </a:ext>
            </a:extLst>
          </p:cNvPr>
          <p:cNvSpPr txBox="1"/>
          <p:nvPr/>
        </p:nvSpPr>
        <p:spPr>
          <a:xfrm>
            <a:off x="7596189" y="1372433"/>
            <a:ext cx="362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Optimized: Thinking scientifically (variables, observations, measures)</a:t>
            </a:r>
          </a:p>
        </p:txBody>
      </p:sp>
    </p:spTree>
    <p:extLst>
      <p:ext uri="{BB962C8B-B14F-4D97-AF65-F5344CB8AC3E}">
        <p14:creationId xmlns:p14="http://schemas.microsoft.com/office/powerpoint/2010/main" val="218300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4C20-DA7B-4B17-B647-D5737565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Tidy Data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(any 2 results in the third)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95D12-98C1-4AC8-8D21-49A5C06C3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Each </a:t>
            </a:r>
            <a:r>
              <a:rPr lang="en-US" b="1" dirty="0">
                <a:solidFill>
                  <a:srgbClr val="0070C0"/>
                </a:solidFill>
              </a:rPr>
              <a:t>variable</a:t>
            </a:r>
            <a:r>
              <a:rPr lang="en-US" dirty="0"/>
              <a:t> must have its own </a:t>
            </a:r>
            <a:r>
              <a:rPr lang="en-US" b="1" dirty="0">
                <a:solidFill>
                  <a:srgbClr val="0070C0"/>
                </a:solidFill>
              </a:rPr>
              <a:t>column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</a:t>
            </a:r>
            <a:r>
              <a:rPr lang="en-US" b="1" dirty="0">
                <a:solidFill>
                  <a:srgbClr val="0070C0"/>
                </a:solidFill>
              </a:rPr>
              <a:t>observation</a:t>
            </a:r>
            <a:r>
              <a:rPr lang="en-US" dirty="0"/>
              <a:t> must have its own </a:t>
            </a:r>
            <a:r>
              <a:rPr lang="en-US" b="1" dirty="0">
                <a:solidFill>
                  <a:srgbClr val="0070C0"/>
                </a:solidFill>
              </a:rPr>
              <a:t>row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</a:t>
            </a:r>
            <a:r>
              <a:rPr lang="en-US" b="1" dirty="0">
                <a:solidFill>
                  <a:srgbClr val="0070C0"/>
                </a:solidFill>
              </a:rPr>
              <a:t>value</a:t>
            </a:r>
            <a:r>
              <a:rPr lang="en-US" dirty="0"/>
              <a:t> must have its own </a:t>
            </a:r>
            <a:r>
              <a:rPr lang="en-US" b="1" dirty="0">
                <a:solidFill>
                  <a:srgbClr val="0070C0"/>
                </a:solidFill>
              </a:rPr>
              <a:t>cell</a:t>
            </a:r>
            <a:r>
              <a:rPr lang="en-US" dirty="0"/>
              <a:t>.</a:t>
            </a:r>
          </a:p>
        </p:txBody>
      </p:sp>
      <p:pic>
        <p:nvPicPr>
          <p:cNvPr id="6146" name="Picture 2" descr="Following three rules makes a dataset tidy: variables are in columns, observations are in rows, and values are in cells.">
            <a:extLst>
              <a:ext uri="{FF2B5EF4-FFF2-40B4-BE49-F238E27FC236}">
                <a16:creationId xmlns:a16="http://schemas.microsoft.com/office/drawing/2014/main" id="{0C2B5537-3D4B-47D8-B321-1C09E15C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3845420"/>
            <a:ext cx="10006012" cy="312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69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5711</TotalTime>
  <Words>531</Words>
  <Application>Microsoft Office PowerPoint</Application>
  <PresentationFormat>Widescreen</PresentationFormat>
  <Paragraphs>196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Tidying Messy Data</vt:lpstr>
      <vt:lpstr>“tidy datasets are all alike but every messy dataset is messy in its own way.”</vt:lpstr>
      <vt:lpstr>What are the variables?</vt:lpstr>
      <vt:lpstr>What are the variables?</vt:lpstr>
      <vt:lpstr>Tidy or Untidy?</vt:lpstr>
      <vt:lpstr>Rules of Tidy Data (any 2 results in the third)</vt:lpstr>
      <vt:lpstr>Tidy or Untidy?</vt:lpstr>
      <vt:lpstr>Which is Better?</vt:lpstr>
      <vt:lpstr>Which is Better?</vt:lpstr>
      <vt:lpstr>A Rose by Another Name…</vt:lpstr>
      <vt:lpstr>How can we turn old Lennon into young Lennon?</vt:lpstr>
      <vt:lpstr>Enter the gather Function…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Rinker</dc:creator>
  <cp:lastModifiedBy>Tyler Rinker</cp:lastModifiedBy>
  <cp:revision>78</cp:revision>
  <dcterms:created xsi:type="dcterms:W3CDTF">2018-04-09T17:57:37Z</dcterms:created>
  <dcterms:modified xsi:type="dcterms:W3CDTF">2018-04-17T11:58:07Z</dcterms:modified>
</cp:coreProperties>
</file>