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96" r:id="rId2"/>
    <p:sldId id="279" r:id="rId3"/>
    <p:sldId id="406" r:id="rId4"/>
    <p:sldId id="407" r:id="rId5"/>
    <p:sldId id="399" r:id="rId6"/>
    <p:sldId id="398" r:id="rId7"/>
    <p:sldId id="408" r:id="rId8"/>
    <p:sldId id="409" r:id="rId9"/>
    <p:sldId id="411" r:id="rId10"/>
    <p:sldId id="412" r:id="rId11"/>
    <p:sldId id="413" r:id="rId12"/>
    <p:sldId id="414" r:id="rId13"/>
    <p:sldId id="410" r:id="rId14"/>
    <p:sldId id="4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825" y="12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</a:t>
            </a:r>
            <a:r>
              <a:rPr lang="en-US" dirty="0" err="1"/>
              <a:t>til</a:t>
            </a:r>
            <a:r>
              <a:rPr lang="en-US" dirty="0"/>
              <a:t> now we’ve had data in formats that were generally useful.  Maybe we had to clean up a variable or compute a new variable but for the most part they were what we call tidy data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and inner do most all jobs (in R left usually).  Anything else and you’re probably showing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columns that allow the tables to be related to one another and combined into human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columns that allow the tables to be related to one another and combined into human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3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47223" y="5870514"/>
            <a:ext cx="1228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Objectives: </a:t>
            </a:r>
            <a:r>
              <a:rPr lang="en-US" sz="3000" dirty="0"/>
              <a:t>Import common data types.</a:t>
            </a:r>
          </a:p>
          <a:p>
            <a:r>
              <a:rPr lang="en-US" sz="3000" dirty="0"/>
              <a:t>                                   Export graphical &amp; tabular summaries of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108D06BC-8EE2-4F0B-8E46-EA1D4202C668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D7BF0-BE81-486F-A059-8AC25DA1D1F5}"/>
              </a:ext>
            </a:extLst>
          </p:cNvPr>
          <p:cNvCxnSpPr>
            <a:stCxn id="18" idx="0"/>
          </p:cNvCxnSpPr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0C368E-3FC9-4E7F-A156-D4103AB2AED7}"/>
              </a:ext>
            </a:extLst>
          </p:cNvPr>
          <p:cNvSpPr txBox="1"/>
          <p:nvPr/>
        </p:nvSpPr>
        <p:spPr>
          <a:xfrm>
            <a:off x="6273128" y="3254294"/>
            <a:ext cx="120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743CC8-A4B4-473C-9933-953283650D7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7987CA-3B9F-46AC-AA51-400A198AF06D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4C44753-5D94-4A07-8B2B-4ADDCE71C09E}"/>
              </a:ext>
            </a:extLst>
          </p:cNvPr>
          <p:cNvSpPr/>
          <p:nvPr/>
        </p:nvSpPr>
        <p:spPr>
          <a:xfrm>
            <a:off x="1903848" y="30942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6A579305-4D4E-4ABA-B7D8-2EFD4FE2FA8B}"/>
              </a:ext>
            </a:extLst>
          </p:cNvPr>
          <p:cNvSpPr/>
          <p:nvPr/>
        </p:nvSpPr>
        <p:spPr>
          <a:xfrm>
            <a:off x="9800689" y="3110028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27C7A5-4449-40B8-A757-BB08C6584A2C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322948" y="3218503"/>
            <a:ext cx="1286402" cy="2177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2FF27D-2496-4FCA-A06A-BE5509091504}"/>
              </a:ext>
            </a:extLst>
          </p:cNvPr>
          <p:cNvSpPr/>
          <p:nvPr/>
        </p:nvSpPr>
        <p:spPr>
          <a:xfrm>
            <a:off x="2107096" y="3387256"/>
            <a:ext cx="7816132" cy="1241678"/>
          </a:xfrm>
          <a:custGeom>
            <a:avLst/>
            <a:gdLst>
              <a:gd name="connsiteX0" fmla="*/ 0 w 7816132"/>
              <a:gd name="connsiteY0" fmla="*/ 0 h 1241678"/>
              <a:gd name="connsiteX1" fmla="*/ 151074 w 7816132"/>
              <a:gd name="connsiteY1" fmla="*/ 365760 h 1241678"/>
              <a:gd name="connsiteX2" fmla="*/ 485029 w 7816132"/>
              <a:gd name="connsiteY2" fmla="*/ 715617 h 1241678"/>
              <a:gd name="connsiteX3" fmla="*/ 1033669 w 7816132"/>
              <a:gd name="connsiteY3" fmla="*/ 930302 h 1241678"/>
              <a:gd name="connsiteX4" fmla="*/ 2051436 w 7816132"/>
              <a:gd name="connsiteY4" fmla="*/ 1057523 h 1241678"/>
              <a:gd name="connsiteX5" fmla="*/ 3291840 w 7816132"/>
              <a:gd name="connsiteY5" fmla="*/ 1168841 h 1241678"/>
              <a:gd name="connsiteX6" fmla="*/ 4301655 w 7816132"/>
              <a:gd name="connsiteY6" fmla="*/ 1240403 h 1241678"/>
              <a:gd name="connsiteX7" fmla="*/ 5383033 w 7816132"/>
              <a:gd name="connsiteY7" fmla="*/ 1192695 h 1241678"/>
              <a:gd name="connsiteX8" fmla="*/ 6575728 w 7816132"/>
              <a:gd name="connsiteY8" fmla="*/ 946205 h 1241678"/>
              <a:gd name="connsiteX9" fmla="*/ 7132320 w 7816132"/>
              <a:gd name="connsiteY9" fmla="*/ 699714 h 1241678"/>
              <a:gd name="connsiteX10" fmla="*/ 7577593 w 7816132"/>
              <a:gd name="connsiteY10" fmla="*/ 365760 h 1241678"/>
              <a:gd name="connsiteX11" fmla="*/ 7816132 w 7816132"/>
              <a:gd name="connsiteY11" fmla="*/ 95415 h 12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6132" h="1241678">
                <a:moveTo>
                  <a:pt x="0" y="0"/>
                </a:moveTo>
                <a:cubicBezTo>
                  <a:pt x="35118" y="123245"/>
                  <a:pt x="70236" y="246491"/>
                  <a:pt x="151074" y="365760"/>
                </a:cubicBezTo>
                <a:cubicBezTo>
                  <a:pt x="231912" y="485029"/>
                  <a:pt x="337930" y="621527"/>
                  <a:pt x="485029" y="715617"/>
                </a:cubicBezTo>
                <a:cubicBezTo>
                  <a:pt x="632128" y="809707"/>
                  <a:pt x="772601" y="873318"/>
                  <a:pt x="1033669" y="930302"/>
                </a:cubicBezTo>
                <a:cubicBezTo>
                  <a:pt x="1294737" y="987286"/>
                  <a:pt x="1675074" y="1017767"/>
                  <a:pt x="2051436" y="1057523"/>
                </a:cubicBezTo>
                <a:cubicBezTo>
                  <a:pt x="2427798" y="1097279"/>
                  <a:pt x="2916804" y="1138361"/>
                  <a:pt x="3291840" y="1168841"/>
                </a:cubicBezTo>
                <a:cubicBezTo>
                  <a:pt x="3666876" y="1199321"/>
                  <a:pt x="3953123" y="1236427"/>
                  <a:pt x="4301655" y="1240403"/>
                </a:cubicBezTo>
                <a:cubicBezTo>
                  <a:pt x="4650187" y="1244379"/>
                  <a:pt x="5004021" y="1241728"/>
                  <a:pt x="5383033" y="1192695"/>
                </a:cubicBezTo>
                <a:cubicBezTo>
                  <a:pt x="5762045" y="1143662"/>
                  <a:pt x="6284180" y="1028369"/>
                  <a:pt x="6575728" y="946205"/>
                </a:cubicBezTo>
                <a:cubicBezTo>
                  <a:pt x="6867276" y="864042"/>
                  <a:pt x="6965343" y="796455"/>
                  <a:pt x="7132320" y="699714"/>
                </a:cubicBezTo>
                <a:cubicBezTo>
                  <a:pt x="7299298" y="602973"/>
                  <a:pt x="7463624" y="466477"/>
                  <a:pt x="7577593" y="365760"/>
                </a:cubicBezTo>
                <a:cubicBezTo>
                  <a:pt x="7691562" y="265044"/>
                  <a:pt x="7753847" y="180229"/>
                  <a:pt x="7816132" y="9541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6" grpId="0" animBg="1"/>
      <p:bldP spid="27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801AD-36B1-433F-8823-EEF85FB4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1524000"/>
            <a:ext cx="5157787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my missing values?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NA</a:t>
            </a:r>
          </a:p>
          <a:p>
            <a:pPr lvl="1"/>
            <a:r>
              <a:rPr lang="en-US" dirty="0"/>
              <a:t>" "</a:t>
            </a:r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Na</a:t>
            </a:r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999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1DE3C15-3C64-4247-B30C-EE043438D031}"/>
              </a:ext>
            </a:extLst>
          </p:cNvPr>
          <p:cNvSpPr txBox="1">
            <a:spLocks/>
          </p:cNvSpPr>
          <p:nvPr/>
        </p:nvSpPr>
        <p:spPr>
          <a:xfrm>
            <a:off x="5668963" y="2557462"/>
            <a:ext cx="5456237" cy="312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'path/to/file.csv'</a:t>
            </a:r>
            <a:endParaRPr lang="en-US" sz="1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410DBBA-FFA4-4E02-B449-9F9901B0A5D7}"/>
              </a:ext>
            </a:extLst>
          </p:cNvPr>
          <p:cNvSpPr txBox="1">
            <a:spLocks/>
          </p:cNvSpPr>
          <p:nvPr/>
        </p:nvSpPr>
        <p:spPr>
          <a:xfrm>
            <a:off x="5668963" y="1524000"/>
            <a:ext cx="5157787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Pass them to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/>
              <a:t> argument.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011FF-D1F8-4D20-8166-80B9295A2725}"/>
              </a:ext>
            </a:extLst>
          </p:cNvPr>
          <p:cNvSpPr/>
          <p:nvPr/>
        </p:nvSpPr>
        <p:spPr>
          <a:xfrm>
            <a:off x="5546725" y="1357313"/>
            <a:ext cx="5918200" cy="495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801AD-36B1-433F-8823-EEF85FB4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1524000"/>
            <a:ext cx="5157787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my missing values?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NA</a:t>
            </a:r>
          </a:p>
          <a:p>
            <a:pPr lvl="1"/>
            <a:r>
              <a:rPr lang="en-US" dirty="0"/>
              <a:t>" "</a:t>
            </a:r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 err="1"/>
              <a:t>na</a:t>
            </a:r>
            <a:endParaRPr lang="en-US" dirty="0"/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999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1DE3C15-3C64-4247-B30C-EE043438D031}"/>
              </a:ext>
            </a:extLst>
          </p:cNvPr>
          <p:cNvSpPr txBox="1">
            <a:spLocks/>
          </p:cNvSpPr>
          <p:nvPr/>
        </p:nvSpPr>
        <p:spPr>
          <a:xfrm>
            <a:off x="5668963" y="2557462"/>
            <a:ext cx="5456237" cy="312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'path/to/file.csv'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'NA', 'NULL', '')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410DBBA-FFA4-4E02-B449-9F9901B0A5D7}"/>
              </a:ext>
            </a:extLst>
          </p:cNvPr>
          <p:cNvSpPr txBox="1">
            <a:spLocks/>
          </p:cNvSpPr>
          <p:nvPr/>
        </p:nvSpPr>
        <p:spPr>
          <a:xfrm>
            <a:off x="5668963" y="1524000"/>
            <a:ext cx="5157787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Pass them to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/>
              <a:t> argument.</a:t>
            </a:r>
          </a:p>
        </p:txBody>
      </p:sp>
    </p:spTree>
    <p:extLst>
      <p:ext uri="{BB962C8B-B14F-4D97-AF65-F5344CB8AC3E}">
        <p14:creationId xmlns:p14="http://schemas.microsoft.com/office/powerpoint/2010/main" val="76396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801AD-36B1-433F-8823-EEF85FB4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1524000"/>
            <a:ext cx="5157787" cy="47386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guesses</a:t>
            </a:r>
          </a:p>
          <a:p>
            <a:endParaRPr lang="en-US" dirty="0"/>
          </a:p>
          <a:p>
            <a:r>
              <a:rPr lang="en-US" dirty="0"/>
              <a:t>Can be set explicitly  via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col_types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argument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6030176-C51E-4680-AC46-32529DCC5923}"/>
              </a:ext>
            </a:extLst>
          </p:cNvPr>
          <p:cNvSpPr txBox="1">
            <a:spLocks/>
          </p:cNvSpPr>
          <p:nvPr/>
        </p:nvSpPr>
        <p:spPr>
          <a:xfrm>
            <a:off x="6307138" y="1524000"/>
            <a:ext cx="5157787" cy="473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factor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character</a:t>
            </a:r>
          </a:p>
          <a:p>
            <a:r>
              <a:rPr lang="en-US" dirty="0"/>
              <a:t>numeric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099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B73313-E6CA-4B38-A9C4-3A88F9E6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825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Save Visualizations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69E323-3D98-42FF-BF69-6A2A98916059}"/>
              </a:ext>
            </a:extLst>
          </p:cNvPr>
          <p:cNvSpPr txBox="1">
            <a:spLocks/>
          </p:cNvSpPr>
          <p:nvPr/>
        </p:nvSpPr>
        <p:spPr>
          <a:xfrm>
            <a:off x="933450" y="233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dirty="0"/>
              <a:t> FTW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CAB6-9ACA-474F-B87D-2C739528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14" y="4567238"/>
            <a:ext cx="5200649" cy="36845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'path/to/file.pdf'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33046-DB08-48BF-A51E-F71BBA9A2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1950" y="1777206"/>
            <a:ext cx="5183188" cy="1513682"/>
          </a:xfrm>
        </p:spPr>
        <p:txBody>
          <a:bodyPr>
            <a:normAutofit fontScale="92500"/>
          </a:bodyPr>
          <a:lstStyle/>
          <a:p>
            <a:r>
              <a:rPr lang="en-US" dirty="0"/>
              <a:t>Plot in ggplot2</a:t>
            </a:r>
          </a:p>
          <a:p>
            <a:r>
              <a:rPr lang="en-US" dirty="0"/>
              <a:t>Save via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File extension determines file type</a:t>
            </a:r>
          </a:p>
        </p:txBody>
      </p:sp>
      <p:pic>
        <p:nvPicPr>
          <p:cNvPr id="4098" name="Picture 2" descr="Image result for ggplot2">
            <a:extLst>
              <a:ext uri="{FF2B5EF4-FFF2-40B4-BE49-F238E27FC236}">
                <a16:creationId xmlns:a16="http://schemas.microsoft.com/office/drawing/2014/main" id="{95679045-85AB-4439-9748-48CC7A19D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79891"/>
            <a:ext cx="3568699" cy="25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498CFF9-3B86-4C22-9564-1CFAE5030C7D}"/>
              </a:ext>
            </a:extLst>
          </p:cNvPr>
          <p:cNvSpPr txBox="1">
            <a:spLocks/>
          </p:cNvSpPr>
          <p:nvPr/>
        </p:nvSpPr>
        <p:spPr>
          <a:xfrm>
            <a:off x="5738814" y="3429000"/>
            <a:ext cx="6132512" cy="93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(cut, price, fill = cut)) +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NA) </a:t>
            </a:r>
          </a:p>
        </p:txBody>
      </p:sp>
      <p:pic>
        <p:nvPicPr>
          <p:cNvPr id="15" name="Picture 2" descr="Image result for ggplot2">
            <a:extLst>
              <a:ext uri="{FF2B5EF4-FFF2-40B4-BE49-F238E27FC236}">
                <a16:creationId xmlns:a16="http://schemas.microsoft.com/office/drawing/2014/main" id="{5D8895B4-DBEF-4141-B5E3-5B8C6E4A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2" y="502670"/>
            <a:ext cx="3568699" cy="25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50EC9-039C-4356-8A75-78BD58F3D97B}"/>
              </a:ext>
            </a:extLst>
          </p:cNvPr>
          <p:cNvSpPr txBox="1"/>
          <p:nvPr/>
        </p:nvSpPr>
        <p:spPr>
          <a:xfrm>
            <a:off x="671513" y="3831432"/>
            <a:ext cx="3400425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ps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tex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.jpeg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.tiff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png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.bmp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svg</a:t>
            </a:r>
            <a:r>
              <a:rPr lang="en-US" sz="2200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wmf</a:t>
            </a:r>
            <a:r>
              <a:rPr lang="en-US" sz="2200" dirty="0"/>
              <a:t>"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B750B5A-40ED-4EF4-BE12-A91050086D44}"/>
              </a:ext>
            </a:extLst>
          </p:cNvPr>
          <p:cNvSpPr/>
          <p:nvPr/>
        </p:nvSpPr>
        <p:spPr>
          <a:xfrm>
            <a:off x="5672138" y="4467225"/>
            <a:ext cx="5133975" cy="6524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47443E9-4BCD-45E4-B15C-A0903923FF89}"/>
              </a:ext>
            </a:extLst>
          </p:cNvPr>
          <p:cNvSpPr txBox="1">
            <a:spLocks/>
          </p:cNvSpPr>
          <p:nvPr/>
        </p:nvSpPr>
        <p:spPr>
          <a:xfrm>
            <a:off x="5738814" y="4567238"/>
            <a:ext cx="5456237" cy="6429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</a:t>
            </a:r>
            <a:r>
              <a:rPr lang="en-US" sz="23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sz="2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F77774DB-61B8-42DB-B630-6493462A2229}"/>
              </a:ext>
            </a:extLst>
          </p:cNvPr>
          <p:cNvSpPr/>
          <p:nvPr/>
        </p:nvSpPr>
        <p:spPr>
          <a:xfrm>
            <a:off x="2643188" y="4214811"/>
            <a:ext cx="904875" cy="3524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AD23186-85D8-4CEB-9D61-47B06713ED34}"/>
              </a:ext>
            </a:extLst>
          </p:cNvPr>
          <p:cNvSpPr txBox="1">
            <a:spLocks/>
          </p:cNvSpPr>
          <p:nvPr/>
        </p:nvSpPr>
        <p:spPr>
          <a:xfrm>
            <a:off x="2476502" y="4147116"/>
            <a:ext cx="5456237" cy="6429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3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 build="allAtOnce"/>
      <p:bldP spid="13" grpId="0"/>
      <p:bldP spid="16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52082" y="2838927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03F4AE-8B99-4161-B9C2-2D47D53A75E3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26C6E13-7B01-4D49-81EC-8ABABE29A932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3FAB5-200E-49B9-9386-C96E2AEC0AE7}"/>
              </a:ext>
            </a:extLst>
          </p:cNvPr>
          <p:cNvCxnSpPr/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2C5A7E-6C0F-45B1-A1DD-656D4508803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643EFA7-BC13-4641-B508-ACC52A642172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BE204-C8AB-4451-BEC0-5432546003C8}"/>
              </a:ext>
            </a:extLst>
          </p:cNvPr>
          <p:cNvSpPr/>
          <p:nvPr/>
        </p:nvSpPr>
        <p:spPr>
          <a:xfrm rot="20971846" flipH="1" flipV="1">
            <a:off x="3867095" y="2728468"/>
            <a:ext cx="1370759" cy="249521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009D3B7-3F4D-4CAB-B902-CEC0F66D91AA}"/>
              </a:ext>
            </a:extLst>
          </p:cNvPr>
          <p:cNvSpPr/>
          <p:nvPr/>
        </p:nvSpPr>
        <p:spPr>
          <a:xfrm>
            <a:off x="5123000" y="2680936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4E50F175-D8AB-4054-8459-2D8BF5AC83E8}"/>
              </a:ext>
            </a:extLst>
          </p:cNvPr>
          <p:cNvSpPr/>
          <p:nvPr/>
        </p:nvSpPr>
        <p:spPr>
          <a:xfrm>
            <a:off x="2178709" y="3021415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77E5ED7-41C2-47E6-AA23-F849EBD9A49F}"/>
              </a:ext>
            </a:extLst>
          </p:cNvPr>
          <p:cNvSpPr/>
          <p:nvPr/>
        </p:nvSpPr>
        <p:spPr>
          <a:xfrm>
            <a:off x="10084616" y="3169009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A74682-A543-4469-A7DB-B6B6472A4E74}"/>
              </a:ext>
            </a:extLst>
          </p:cNvPr>
          <p:cNvCxnSpPr>
            <a:cxnSpLocks/>
          </p:cNvCxnSpPr>
          <p:nvPr/>
        </p:nvCxnSpPr>
        <p:spPr>
          <a:xfrm flipH="1" flipV="1">
            <a:off x="2534681" y="3229393"/>
            <a:ext cx="1074669" cy="1088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6B9A07F-4D38-43D4-96FD-177074310157}"/>
              </a:ext>
            </a:extLst>
          </p:cNvPr>
          <p:cNvSpPr/>
          <p:nvPr/>
        </p:nvSpPr>
        <p:spPr>
          <a:xfrm>
            <a:off x="2393832" y="3464698"/>
            <a:ext cx="7816132" cy="1426090"/>
          </a:xfrm>
          <a:custGeom>
            <a:avLst/>
            <a:gdLst>
              <a:gd name="connsiteX0" fmla="*/ 0 w 7816132"/>
              <a:gd name="connsiteY0" fmla="*/ 0 h 1241678"/>
              <a:gd name="connsiteX1" fmla="*/ 151074 w 7816132"/>
              <a:gd name="connsiteY1" fmla="*/ 365760 h 1241678"/>
              <a:gd name="connsiteX2" fmla="*/ 485029 w 7816132"/>
              <a:gd name="connsiteY2" fmla="*/ 715617 h 1241678"/>
              <a:gd name="connsiteX3" fmla="*/ 1033669 w 7816132"/>
              <a:gd name="connsiteY3" fmla="*/ 930302 h 1241678"/>
              <a:gd name="connsiteX4" fmla="*/ 2051436 w 7816132"/>
              <a:gd name="connsiteY4" fmla="*/ 1057523 h 1241678"/>
              <a:gd name="connsiteX5" fmla="*/ 3291840 w 7816132"/>
              <a:gd name="connsiteY5" fmla="*/ 1168841 h 1241678"/>
              <a:gd name="connsiteX6" fmla="*/ 4301655 w 7816132"/>
              <a:gd name="connsiteY6" fmla="*/ 1240403 h 1241678"/>
              <a:gd name="connsiteX7" fmla="*/ 5383033 w 7816132"/>
              <a:gd name="connsiteY7" fmla="*/ 1192695 h 1241678"/>
              <a:gd name="connsiteX8" fmla="*/ 6575728 w 7816132"/>
              <a:gd name="connsiteY8" fmla="*/ 946205 h 1241678"/>
              <a:gd name="connsiteX9" fmla="*/ 7132320 w 7816132"/>
              <a:gd name="connsiteY9" fmla="*/ 699714 h 1241678"/>
              <a:gd name="connsiteX10" fmla="*/ 7577593 w 7816132"/>
              <a:gd name="connsiteY10" fmla="*/ 365760 h 1241678"/>
              <a:gd name="connsiteX11" fmla="*/ 7816132 w 7816132"/>
              <a:gd name="connsiteY11" fmla="*/ 95415 h 12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6132" h="1241678">
                <a:moveTo>
                  <a:pt x="0" y="0"/>
                </a:moveTo>
                <a:cubicBezTo>
                  <a:pt x="35118" y="123245"/>
                  <a:pt x="70236" y="246491"/>
                  <a:pt x="151074" y="365760"/>
                </a:cubicBezTo>
                <a:cubicBezTo>
                  <a:pt x="231912" y="485029"/>
                  <a:pt x="337930" y="621527"/>
                  <a:pt x="485029" y="715617"/>
                </a:cubicBezTo>
                <a:cubicBezTo>
                  <a:pt x="632128" y="809707"/>
                  <a:pt x="772601" y="873318"/>
                  <a:pt x="1033669" y="930302"/>
                </a:cubicBezTo>
                <a:cubicBezTo>
                  <a:pt x="1294737" y="987286"/>
                  <a:pt x="1675074" y="1017767"/>
                  <a:pt x="2051436" y="1057523"/>
                </a:cubicBezTo>
                <a:cubicBezTo>
                  <a:pt x="2427798" y="1097279"/>
                  <a:pt x="2916804" y="1138361"/>
                  <a:pt x="3291840" y="1168841"/>
                </a:cubicBezTo>
                <a:cubicBezTo>
                  <a:pt x="3666876" y="1199321"/>
                  <a:pt x="3953123" y="1236427"/>
                  <a:pt x="4301655" y="1240403"/>
                </a:cubicBezTo>
                <a:cubicBezTo>
                  <a:pt x="4650187" y="1244379"/>
                  <a:pt x="5004021" y="1241728"/>
                  <a:pt x="5383033" y="1192695"/>
                </a:cubicBezTo>
                <a:cubicBezTo>
                  <a:pt x="5762045" y="1143662"/>
                  <a:pt x="6284180" y="1028369"/>
                  <a:pt x="6575728" y="946205"/>
                </a:cubicBezTo>
                <a:cubicBezTo>
                  <a:pt x="6867276" y="864042"/>
                  <a:pt x="6965343" y="796455"/>
                  <a:pt x="7132320" y="699714"/>
                </a:cubicBezTo>
                <a:cubicBezTo>
                  <a:pt x="7299298" y="602973"/>
                  <a:pt x="7463624" y="466477"/>
                  <a:pt x="7577593" y="365760"/>
                </a:cubicBezTo>
                <a:cubicBezTo>
                  <a:pt x="7691562" y="265044"/>
                  <a:pt x="7753847" y="180229"/>
                  <a:pt x="7816132" y="9541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" descr="Image result for readr hex">
            <a:extLst>
              <a:ext uri="{FF2B5EF4-FFF2-40B4-BE49-F238E27FC236}">
                <a16:creationId xmlns:a16="http://schemas.microsoft.com/office/drawing/2014/main" id="{82740DDE-90DC-460A-A92E-7C8942F9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58" y="2551429"/>
            <a:ext cx="524016" cy="6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8104A8-236D-48A7-BABB-F6701FAF31E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67AF3-AAD6-4415-BA59-25CCC191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66" y="438297"/>
            <a:ext cx="4563234" cy="27757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1D919-703E-4F80-BC79-BFA81F5DF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92" y="3841455"/>
            <a:ext cx="4565208" cy="25509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46232-5475-4871-9FB3-405361FF4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424686"/>
            <a:ext cx="4563234" cy="27757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523B4-838C-4DC2-8640-E13B9D944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0" y="3827844"/>
            <a:ext cx="4563234" cy="25645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0F3-459D-42B9-AB10-89C83094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404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Importing &amp; Exporting: Graphical &amp; Tabular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92403-A71F-47BC-8D1A-CE08C4206F23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2919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B73313-E6CA-4B38-A9C4-3A88F9E6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30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Read/Write Tabular Data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69E323-3D98-42FF-BF69-6A2A98916059}"/>
              </a:ext>
            </a:extLst>
          </p:cNvPr>
          <p:cNvSpPr txBox="1">
            <a:spLocks/>
          </p:cNvSpPr>
          <p:nvPr/>
        </p:nvSpPr>
        <p:spPr>
          <a:xfrm>
            <a:off x="933450" y="233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897B75-6FD0-487A-BC04-57565E15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-44450"/>
            <a:ext cx="10515600" cy="1325563"/>
          </a:xfrm>
        </p:spPr>
        <p:txBody>
          <a:bodyPr/>
          <a:lstStyle/>
          <a:p>
            <a:r>
              <a:rPr lang="en-US" dirty="0"/>
              <a:t>R Can Handle Many Tabular Import Formats</a:t>
            </a:r>
          </a:p>
        </p:txBody>
      </p:sp>
      <p:pic>
        <p:nvPicPr>
          <p:cNvPr id="3074" name="Picture 2" descr="Image result for json icon">
            <a:extLst>
              <a:ext uri="{FF2B5EF4-FFF2-40B4-BE49-F238E27FC236}">
                <a16:creationId xmlns:a16="http://schemas.microsoft.com/office/drawing/2014/main" id="{5ADBE7E8-7AD2-4426-B8E2-36DC1261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95" y="2984499"/>
            <a:ext cx="1433513" cy="14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sv icon">
            <a:extLst>
              <a:ext uri="{FF2B5EF4-FFF2-40B4-BE49-F238E27FC236}">
                <a16:creationId xmlns:a16="http://schemas.microsoft.com/office/drawing/2014/main" id="{B37A59A7-17E4-481B-86E0-486BBA65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68" y="1210469"/>
            <a:ext cx="22193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A8BBF9A5-CEDC-453C-8939-FBDDD4CB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4" y="4206874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html icon">
            <a:extLst>
              <a:ext uri="{FF2B5EF4-FFF2-40B4-BE49-F238E27FC236}">
                <a16:creationId xmlns:a16="http://schemas.microsoft.com/office/drawing/2014/main" id="{E6E8C09D-CE75-410D-852F-2ACA3D0E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36" y="3536353"/>
            <a:ext cx="1433512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xml icon">
            <a:extLst>
              <a:ext uri="{FF2B5EF4-FFF2-40B4-BE49-F238E27FC236}">
                <a16:creationId xmlns:a16="http://schemas.microsoft.com/office/drawing/2014/main" id="{03581925-2FBF-45F4-AAD6-8AB5ADAF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372" y="3104500"/>
            <a:ext cx="1563259" cy="14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txt icon">
            <a:extLst>
              <a:ext uri="{FF2B5EF4-FFF2-40B4-BE49-F238E27FC236}">
                <a16:creationId xmlns:a16="http://schemas.microsoft.com/office/drawing/2014/main" id="{E79E93C1-E736-4CA2-B07D-EA5CBB73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28" y="4597544"/>
            <a:ext cx="1490662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pdf icon">
            <a:extLst>
              <a:ext uri="{FF2B5EF4-FFF2-40B4-BE49-F238E27FC236}">
                <a16:creationId xmlns:a16="http://schemas.microsoft.com/office/drawing/2014/main" id="{CC9A532F-2D78-4C5A-A711-61B594F6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96" y="4847234"/>
            <a:ext cx="1558526" cy="155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sql icon">
            <a:extLst>
              <a:ext uri="{FF2B5EF4-FFF2-40B4-BE49-F238E27FC236}">
                <a16:creationId xmlns:a16="http://schemas.microsoft.com/office/drawing/2014/main" id="{E0393D08-655C-40D6-9B93-D22B726D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59" y="1006674"/>
            <a:ext cx="1871066" cy="17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ms access icon">
            <a:extLst>
              <a:ext uri="{FF2B5EF4-FFF2-40B4-BE49-F238E27FC236}">
                <a16:creationId xmlns:a16="http://schemas.microsoft.com/office/drawing/2014/main" id="{2ED583BD-AAF8-458A-814A-97C18E70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00" y="5054599"/>
            <a:ext cx="1143796" cy="114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spss icon">
            <a:extLst>
              <a:ext uri="{FF2B5EF4-FFF2-40B4-BE49-F238E27FC236}">
                <a16:creationId xmlns:a16="http://schemas.microsoft.com/office/drawing/2014/main" id="{03824EEB-0D0A-4356-B2E7-A49C0AF3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2" y="1282502"/>
            <a:ext cx="192583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Image result for docx icon">
            <a:extLst>
              <a:ext uri="{FF2B5EF4-FFF2-40B4-BE49-F238E27FC236}">
                <a16:creationId xmlns:a16="http://schemas.microsoft.com/office/drawing/2014/main" id="{6C875C1A-EFA1-4F77-ADFA-FE5FEB45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41" y="766276"/>
            <a:ext cx="1712605" cy="171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Image result for apache spark icon">
            <a:extLst>
              <a:ext uri="{FF2B5EF4-FFF2-40B4-BE49-F238E27FC236}">
                <a16:creationId xmlns:a16="http://schemas.microsoft.com/office/drawing/2014/main" id="{CF01216F-954E-4EB2-9602-1F3D0DB9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762448"/>
            <a:ext cx="1528193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3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897B75-6FD0-487A-BC04-57565E15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-44450"/>
            <a:ext cx="10515600" cy="1325563"/>
          </a:xfrm>
        </p:spPr>
        <p:txBody>
          <a:bodyPr/>
          <a:lstStyle/>
          <a:p>
            <a:r>
              <a:rPr lang="en-US" dirty="0"/>
              <a:t>But We’re Going to Focus on </a:t>
            </a:r>
            <a:r>
              <a:rPr lang="en-US" b="1" dirty="0">
                <a:solidFill>
                  <a:srgbClr val="00B050"/>
                </a:solidFill>
              </a:rPr>
              <a:t>.csv</a:t>
            </a:r>
          </a:p>
        </p:txBody>
      </p:sp>
      <p:pic>
        <p:nvPicPr>
          <p:cNvPr id="3074" name="Picture 2" descr="Image result for json icon">
            <a:extLst>
              <a:ext uri="{FF2B5EF4-FFF2-40B4-BE49-F238E27FC236}">
                <a16:creationId xmlns:a16="http://schemas.microsoft.com/office/drawing/2014/main" id="{5ADBE7E8-7AD2-4426-B8E2-36DC1261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95" y="2984499"/>
            <a:ext cx="1433513" cy="14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sv icon">
            <a:extLst>
              <a:ext uri="{FF2B5EF4-FFF2-40B4-BE49-F238E27FC236}">
                <a16:creationId xmlns:a16="http://schemas.microsoft.com/office/drawing/2014/main" id="{B37A59A7-17E4-481B-86E0-486BBA65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68" y="1210469"/>
            <a:ext cx="2219325" cy="239077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A8BBF9A5-CEDC-453C-8939-FBDDD4CB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4" y="4206874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html icon">
            <a:extLst>
              <a:ext uri="{FF2B5EF4-FFF2-40B4-BE49-F238E27FC236}">
                <a16:creationId xmlns:a16="http://schemas.microsoft.com/office/drawing/2014/main" id="{E6E8C09D-CE75-410D-852F-2ACA3D0E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36" y="3536353"/>
            <a:ext cx="1433512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xml icon">
            <a:extLst>
              <a:ext uri="{FF2B5EF4-FFF2-40B4-BE49-F238E27FC236}">
                <a16:creationId xmlns:a16="http://schemas.microsoft.com/office/drawing/2014/main" id="{03581925-2FBF-45F4-AAD6-8AB5ADAF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372" y="3104500"/>
            <a:ext cx="1563259" cy="14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txt icon">
            <a:extLst>
              <a:ext uri="{FF2B5EF4-FFF2-40B4-BE49-F238E27FC236}">
                <a16:creationId xmlns:a16="http://schemas.microsoft.com/office/drawing/2014/main" id="{E79E93C1-E736-4CA2-B07D-EA5CBB73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28" y="4597544"/>
            <a:ext cx="1490662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pdf icon">
            <a:extLst>
              <a:ext uri="{FF2B5EF4-FFF2-40B4-BE49-F238E27FC236}">
                <a16:creationId xmlns:a16="http://schemas.microsoft.com/office/drawing/2014/main" id="{CC9A532F-2D78-4C5A-A711-61B594F6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96" y="4847234"/>
            <a:ext cx="1558526" cy="155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sql icon">
            <a:extLst>
              <a:ext uri="{FF2B5EF4-FFF2-40B4-BE49-F238E27FC236}">
                <a16:creationId xmlns:a16="http://schemas.microsoft.com/office/drawing/2014/main" id="{E0393D08-655C-40D6-9B93-D22B726D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59" y="1006674"/>
            <a:ext cx="1871066" cy="17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ms access icon">
            <a:extLst>
              <a:ext uri="{FF2B5EF4-FFF2-40B4-BE49-F238E27FC236}">
                <a16:creationId xmlns:a16="http://schemas.microsoft.com/office/drawing/2014/main" id="{2ED583BD-AAF8-458A-814A-97C18E70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00" y="5054599"/>
            <a:ext cx="1143796" cy="114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spss icon">
            <a:extLst>
              <a:ext uri="{FF2B5EF4-FFF2-40B4-BE49-F238E27FC236}">
                <a16:creationId xmlns:a16="http://schemas.microsoft.com/office/drawing/2014/main" id="{03824EEB-0D0A-4356-B2E7-A49C0AF3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9" y="1317626"/>
            <a:ext cx="192583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Image result for docx icon">
            <a:extLst>
              <a:ext uri="{FF2B5EF4-FFF2-40B4-BE49-F238E27FC236}">
                <a16:creationId xmlns:a16="http://schemas.microsoft.com/office/drawing/2014/main" id="{6C875C1A-EFA1-4F77-ADFA-FE5FEB45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41" y="766276"/>
            <a:ext cx="1712605" cy="171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Image result for apache spark icon">
            <a:extLst>
              <a:ext uri="{FF2B5EF4-FFF2-40B4-BE49-F238E27FC236}">
                <a16:creationId xmlns:a16="http://schemas.microsoft.com/office/drawing/2014/main" id="{CF01216F-954E-4EB2-9602-1F3D0DB9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762448"/>
            <a:ext cx="1528193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24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Read/Write Tabular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63C5-E8A8-4CC1-98DF-BD7B279AF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1690688"/>
            <a:ext cx="5157787" cy="823912"/>
          </a:xfrm>
        </p:spPr>
        <p:txBody>
          <a:bodyPr>
            <a:normAutofit/>
          </a:bodyPr>
          <a:lstStyle/>
          <a:p>
            <a:r>
              <a:rPr lang="en-US" sz="3500" dirty="0"/>
              <a:t>Read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CAB6-9ACA-474F-B87D-2C739528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763" y="2514600"/>
            <a:ext cx="545623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'path/to/file.csv'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E6211-B66F-4DE5-A3C6-740A8BE28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Write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31D90-E15B-4DEC-977C-1313734C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10213" cy="36845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'path/to/file.csv'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5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Reading + Tidying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CAB6-9ACA-474F-B87D-2C739528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025" y="2563019"/>
            <a:ext cx="5456237" cy="368458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cs typeface="Courier New" panose="02070309020205020404" pitchFamily="49" charset="0"/>
              </a:rPr>
              <a:t>Missing Values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Data Types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9C0ADB4-74AE-49F6-9018-42998198C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025" y="1990725"/>
            <a:ext cx="5183188" cy="46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72011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427</Words>
  <Application>Microsoft Office PowerPoint</Application>
  <PresentationFormat>Widescreen</PresentationFormat>
  <Paragraphs>98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Importing &amp; Exporting: Graphical &amp; Tabular Formats</vt:lpstr>
      <vt:lpstr>Read/Write Tabular Data</vt:lpstr>
      <vt:lpstr>R Can Handle Many Tabular Import Formats</vt:lpstr>
      <vt:lpstr>But We’re Going to Focus on .csv</vt:lpstr>
      <vt:lpstr>Read/Write Tabular Data</vt:lpstr>
      <vt:lpstr>Reading + Tidying</vt:lpstr>
      <vt:lpstr>Missing Values</vt:lpstr>
      <vt:lpstr>Missing Values</vt:lpstr>
      <vt:lpstr>Data Types</vt:lpstr>
      <vt:lpstr>Save Visualizations</vt:lpstr>
      <vt:lpstr>ggsave FTW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133</cp:revision>
  <dcterms:created xsi:type="dcterms:W3CDTF">2018-04-09T17:57:37Z</dcterms:created>
  <dcterms:modified xsi:type="dcterms:W3CDTF">2018-04-17T15:12:13Z</dcterms:modified>
</cp:coreProperties>
</file>