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2" r:id="rId4"/>
    <p:sldId id="275" r:id="rId5"/>
    <p:sldId id="279" r:id="rId6"/>
    <p:sldId id="259" r:id="rId7"/>
    <p:sldId id="263" r:id="rId8"/>
    <p:sldId id="280" r:id="rId9"/>
    <p:sldId id="276" r:id="rId10"/>
    <p:sldId id="281" r:id="rId11"/>
    <p:sldId id="282" r:id="rId12"/>
    <p:sldId id="257" r:id="rId13"/>
    <p:sldId id="277" r:id="rId14"/>
    <p:sldId id="269" r:id="rId15"/>
    <p:sldId id="273" r:id="rId16"/>
    <p:sldId id="268" r:id="rId17"/>
    <p:sldId id="271" r:id="rId18"/>
    <p:sldId id="261" r:id="rId19"/>
    <p:sldId id="264" r:id="rId20"/>
    <p:sldId id="266" r:id="rId21"/>
    <p:sldId id="262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FF"/>
    <a:srgbClr val="1E7145"/>
    <a:srgbClr val="1573B9"/>
    <a:srgbClr val="EAEBCB"/>
    <a:srgbClr val="EB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9" autoAdjust="0"/>
  </p:normalViewPr>
  <p:slideViewPr>
    <p:cSldViewPr snapToGrid="0">
      <p:cViewPr>
        <p:scale>
          <a:sx n="66" d="100"/>
          <a:sy n="66" d="100"/>
        </p:scale>
        <p:origin x="100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733F0-BCE9-4C1D-8123-C8B375A346A3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778B-7371-4831-8334-1B0FCE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started writing slides for this course describing precise underlying theory of both statistics and R.  After I finished the first several I decided it was a terrible approach.  Analysis is like playing the guitar…learn some songs you can play first then fill in with theory and scales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5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started writing slides for this course describing precise underlying theory of both statistics and R.  After I finished the first several I decided it was a terrible approach.  Analysis is like playing the guitar…learn some songs you can play first then fill in with theory and scales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started writing slides for this course describing precise underlying theory of both statistics and R.  After I finished the first several I decided it was a terrible approach.  Analysis is like playing the guitar…learn some songs you can play first then fill in with theory and scales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started writing slides for this course describing precise underlying theory of both statistics and R.  After I finished the first several I decided it was a terrible approach.  Analysis is like playing the guitar…learn some songs you can play first then fill in with theory and scales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p_load</a:t>
            </a:r>
            <a:r>
              <a:rPr lang="en-US" dirty="0"/>
              <a:t>(</a:t>
            </a:r>
            <a:r>
              <a:rPr lang="en-US" dirty="0" err="1"/>
              <a:t>rvest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tops &lt;- 'https://www.fluentu.com/blog/english/basic-english-phrases' %&gt;%</a:t>
            </a:r>
          </a:p>
          <a:p>
            <a:r>
              <a:rPr lang="en-US" dirty="0"/>
              <a:t>    </a:t>
            </a:r>
            <a:r>
              <a:rPr lang="en-US" dirty="0" err="1"/>
              <a:t>read_html</a:t>
            </a:r>
            <a:r>
              <a:rPr lang="en-US" dirty="0"/>
              <a:t>() %&gt;%</a:t>
            </a:r>
          </a:p>
          <a:p>
            <a:r>
              <a:rPr lang="en-US" dirty="0"/>
              <a:t>    </a:t>
            </a:r>
            <a:r>
              <a:rPr lang="en-US" dirty="0" err="1"/>
              <a:t>html_nodes</a:t>
            </a:r>
            <a:r>
              <a:rPr lang="en-US" dirty="0"/>
              <a:t>('h4') %&gt;%</a:t>
            </a:r>
          </a:p>
          <a:p>
            <a:r>
              <a:rPr lang="en-US" dirty="0"/>
              <a:t>    </a:t>
            </a:r>
            <a:r>
              <a:rPr lang="en-US" dirty="0" err="1"/>
              <a:t>html_text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cat(</a:t>
            </a:r>
            <a:r>
              <a:rPr lang="en-US" dirty="0" err="1"/>
              <a:t>gsub</a:t>
            </a:r>
            <a:r>
              <a:rPr lang="en-US" dirty="0"/>
              <a:t>('^\\d+\\.\\s+', '', tops), file = 'clipboard', </a:t>
            </a:r>
            <a:r>
              <a:rPr lang="en-US" dirty="0" err="1"/>
              <a:t>sep</a:t>
            </a:r>
            <a:r>
              <a:rPr lang="en-US" dirty="0"/>
              <a:t> ='\n'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6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geoms</a:t>
            </a:r>
            <a:r>
              <a:rPr lang="en-US" dirty="0"/>
              <a:t> and aesthetics = nouns, verbs, and adjectives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8DEC-C860-43F6-BB94-18B32EFFD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C3D0-9278-4390-8701-332D0C5AE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4926-7106-4DCC-B92D-D9CEACA1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583F-4FBD-4AAA-B099-83881DE7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DACC-A8DD-44DE-9DB5-BF1F2128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31AD-7488-4964-9C62-068F622E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CA3BC-837A-4E76-B4CB-EBB96414D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37C7-A894-40F1-829D-D7F25395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9F14-31FD-49C4-AC6B-6B7D4B24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380A-67D8-40CA-B225-3293915D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4A4E5-0DE7-464D-B4A3-96CFE687E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8E748-4905-467B-8C76-4F0638253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2E80-EE9A-4AC6-93AE-8E277701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7844-1775-49D9-BA90-AB336315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41570-7190-4890-96CC-39BC13B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A597-8485-4855-A15A-0452ADDC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7D1D-4EEA-4AB8-A5AD-265905756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170E-CEF5-47EA-902C-6C8F8F9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4C29-7E4D-4E27-AAD3-25A776E0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C0F6-E2AD-4913-8ACE-59A5DEF8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83F5-743F-445B-869E-65BB49D7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15A9-98FD-475D-888E-0B66F377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14C6-8F3D-4757-98FB-C57C3A2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A90A-1348-444F-9536-4064E7CE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27F5-FA52-4628-ABBC-4B7F0994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E838-BE46-4F2A-B9A2-3B3EE452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0CB-37EB-4C60-AACE-CA801BB8A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255F0-D9C0-431F-9CE5-B8AA90D1D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D957-0005-409B-86E4-DFEFF0A6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8EF3E-2CB4-4D1B-946C-8F6E44E4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DC7A-28F8-439F-AD52-1D219F84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F662-C506-4A9E-B0DD-E659D221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8B11-0482-461B-A13A-3D16C14F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C89A-19FD-4838-AEDF-817A17A52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47A00-B010-4F64-882D-1B52D40A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2590D-4E6A-4695-AC73-428AED70A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C3234-CAF6-4F77-8C92-6A1E0A28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089D1-380A-4545-ABFE-C3926B9A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48B3-CF28-4E7A-B66F-87209C21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B3BB-2C64-4B14-AB6A-B2BB2338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E1A95-737D-427D-AD58-EDD13204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0BB6D-FBD2-497D-A76D-0693C785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F26A-97EB-4167-9A5D-01886B2E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F5BE6-CA50-4860-9A17-32D51D2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C5030-0A63-44DC-81A1-2450BD85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21E4A-E055-434A-A0FA-5D7ECFE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A631-4F4C-4CE3-B57B-EFE62755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A944-A922-430A-B77A-A39E1850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F8F9D-F8A4-4033-83E6-58CE69A9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4B738-3B1B-42DC-B3FA-D3690E7A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958F-F0F6-4C21-9AF9-B4AAA7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F647-F537-443C-AAB8-ABE6B706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1736-9E9C-442A-8D43-9BA8E882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20F5F-87C6-4389-A74A-866DB6D8D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4D697-1D07-4C88-A16D-19CB14C46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555C-07A3-4207-97EA-5379C856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B788-B147-473B-BB46-099449D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A9871-62B7-455C-97B3-710F366F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8E33A-4763-4346-8F22-8D157CA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63E2-F7F4-47EC-A742-11610CC1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0A60-53A5-44F3-9EB2-F17452561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423B-8F55-49FD-A178-0C87A8A1FE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2A75-E5AB-48E3-B4C5-E4BE8B13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3D9A-00DB-4D3F-8442-999BA1B67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B41E-E3F8-4472-A5EF-EE63B2117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252D-989C-48B3-A5FB-51D75C8F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Intro to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2686050" y="2459504"/>
            <a:ext cx="7816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Goal: </a:t>
            </a:r>
            <a:r>
              <a:rPr lang="en-US" sz="4000" dirty="0"/>
              <a:t>Be able to quickly answer elementary questions about your product data</a:t>
            </a:r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4657-B1C0-4178-B5C0-36AB6DE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7" y="110640"/>
            <a:ext cx="10515600" cy="1325563"/>
          </a:xfrm>
        </p:spPr>
        <p:txBody>
          <a:bodyPr/>
          <a:lstStyle/>
          <a:p>
            <a:r>
              <a:rPr lang="en-US" dirty="0"/>
              <a:t>GUI Presets vs.</a:t>
            </a:r>
            <a:br>
              <a:rPr lang="en-US" dirty="0"/>
            </a:br>
            <a:r>
              <a:rPr lang="en-US" dirty="0"/>
              <a:t>Grammar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24D54-4AF0-4802-A677-BE1D3458739B}"/>
              </a:ext>
            </a:extLst>
          </p:cNvPr>
          <p:cNvSpPr txBox="1"/>
          <p:nvPr/>
        </p:nvSpPr>
        <p:spPr>
          <a:xfrm>
            <a:off x="5827486" y="1756228"/>
            <a:ext cx="26996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Type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DA042-A466-46BE-84B3-3C7D38E50A8A}"/>
              </a:ext>
            </a:extLst>
          </p:cNvPr>
          <p:cNvCxnSpPr/>
          <p:nvPr/>
        </p:nvCxnSpPr>
        <p:spPr>
          <a:xfrm>
            <a:off x="8984343" y="1537824"/>
            <a:ext cx="0" cy="476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92CE2E-88F6-4C52-B0A2-98BC19FB9653}"/>
              </a:ext>
            </a:extLst>
          </p:cNvPr>
          <p:cNvSpPr txBox="1"/>
          <p:nvPr/>
        </p:nvSpPr>
        <p:spPr>
          <a:xfrm>
            <a:off x="9597571" y="1719252"/>
            <a:ext cx="2699657" cy="894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Geoms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</a:p>
          <a:p>
            <a:pPr lvl="1"/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/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Facets</a:t>
            </a: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</a:t>
            </a: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Themes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pic>
        <p:nvPicPr>
          <p:cNvPr id="10" name="Picture 4" descr="Image result for tidyr hex">
            <a:extLst>
              <a:ext uri="{FF2B5EF4-FFF2-40B4-BE49-F238E27FC236}">
                <a16:creationId xmlns:a16="http://schemas.microsoft.com/office/drawing/2014/main" id="{5805B080-2933-4C3E-B846-7E94D8B59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06" y="392628"/>
            <a:ext cx="1084074" cy="12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hex excel">
            <a:extLst>
              <a:ext uri="{FF2B5EF4-FFF2-40B4-BE49-F238E27FC236}">
                <a16:creationId xmlns:a16="http://schemas.microsoft.com/office/drawing/2014/main" id="{5606881F-3558-4DAA-9A7D-410552342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96" y="457273"/>
            <a:ext cx="1261979" cy="12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3EB043-ED73-41DE-B4E2-0D18356B6DAA}"/>
              </a:ext>
            </a:extLst>
          </p:cNvPr>
          <p:cNvCxnSpPr/>
          <p:nvPr/>
        </p:nvCxnSpPr>
        <p:spPr>
          <a:xfrm>
            <a:off x="5624286" y="1574800"/>
            <a:ext cx="0" cy="476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928C5D0-EBB8-4BD9-915E-A6C0405A3A55}"/>
              </a:ext>
            </a:extLst>
          </p:cNvPr>
          <p:cNvSpPr/>
          <p:nvPr/>
        </p:nvSpPr>
        <p:spPr>
          <a:xfrm>
            <a:off x="4993296" y="347987"/>
            <a:ext cx="2176756" cy="62632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39AD0-B354-45F2-BEFE-72D6601521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40" y="1320539"/>
            <a:ext cx="7867560" cy="39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3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4657-B1C0-4178-B5C0-36AB6DE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7" y="110640"/>
            <a:ext cx="10515600" cy="1325563"/>
          </a:xfrm>
        </p:spPr>
        <p:txBody>
          <a:bodyPr/>
          <a:lstStyle/>
          <a:p>
            <a:r>
              <a:rPr lang="en-US" dirty="0"/>
              <a:t>GUI Presets vs.</a:t>
            </a:r>
            <a:br>
              <a:rPr lang="en-US" dirty="0"/>
            </a:br>
            <a:r>
              <a:rPr lang="en-US" dirty="0"/>
              <a:t>Grammar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24D54-4AF0-4802-A677-BE1D3458739B}"/>
              </a:ext>
            </a:extLst>
          </p:cNvPr>
          <p:cNvSpPr txBox="1"/>
          <p:nvPr/>
        </p:nvSpPr>
        <p:spPr>
          <a:xfrm>
            <a:off x="5827486" y="1756228"/>
            <a:ext cx="26996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Type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DA042-A466-46BE-84B3-3C7D38E50A8A}"/>
              </a:ext>
            </a:extLst>
          </p:cNvPr>
          <p:cNvCxnSpPr/>
          <p:nvPr/>
        </p:nvCxnSpPr>
        <p:spPr>
          <a:xfrm>
            <a:off x="8984343" y="1537824"/>
            <a:ext cx="0" cy="476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92CE2E-88F6-4C52-B0A2-98BC19FB9653}"/>
              </a:ext>
            </a:extLst>
          </p:cNvPr>
          <p:cNvSpPr txBox="1"/>
          <p:nvPr/>
        </p:nvSpPr>
        <p:spPr>
          <a:xfrm>
            <a:off x="9597571" y="1719252"/>
            <a:ext cx="2699657" cy="894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5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Geoms</a:t>
            </a:r>
            <a:endParaRPr lang="en-US" sz="25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5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</a:p>
          <a:p>
            <a:pPr lvl="1"/>
            <a:r>
              <a:rPr lang="en-US" sz="25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/>
            <a:r>
              <a:rPr lang="en-US" sz="25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</a:p>
          <a:p>
            <a:r>
              <a:rPr lang="en-US" sz="25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Facets</a:t>
            </a:r>
          </a:p>
          <a:p>
            <a:r>
              <a:rPr lang="en-US" sz="25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</a:p>
          <a:p>
            <a:r>
              <a:rPr lang="en-US" sz="25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Scales</a:t>
            </a:r>
          </a:p>
          <a:p>
            <a:r>
              <a:rPr lang="en-US" sz="25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Themes</a:t>
            </a:r>
          </a:p>
          <a:p>
            <a:endParaRPr lang="en-US" sz="2500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pic>
        <p:nvPicPr>
          <p:cNvPr id="10" name="Picture 4" descr="Image result for tidyr hex">
            <a:extLst>
              <a:ext uri="{FF2B5EF4-FFF2-40B4-BE49-F238E27FC236}">
                <a16:creationId xmlns:a16="http://schemas.microsoft.com/office/drawing/2014/main" id="{5805B080-2933-4C3E-B846-7E94D8B59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06" y="392628"/>
            <a:ext cx="1084074" cy="12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hex excel">
            <a:extLst>
              <a:ext uri="{FF2B5EF4-FFF2-40B4-BE49-F238E27FC236}">
                <a16:creationId xmlns:a16="http://schemas.microsoft.com/office/drawing/2014/main" id="{5606881F-3558-4DAA-9A7D-410552342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96" y="457273"/>
            <a:ext cx="1261979" cy="12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3EB043-ED73-41DE-B4E2-0D18356B6DAA}"/>
              </a:ext>
            </a:extLst>
          </p:cNvPr>
          <p:cNvCxnSpPr/>
          <p:nvPr/>
        </p:nvCxnSpPr>
        <p:spPr>
          <a:xfrm>
            <a:off x="5624286" y="1574800"/>
            <a:ext cx="0" cy="476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928C5D0-EBB8-4BD9-915E-A6C0405A3A55}"/>
              </a:ext>
            </a:extLst>
          </p:cNvPr>
          <p:cNvSpPr/>
          <p:nvPr/>
        </p:nvSpPr>
        <p:spPr>
          <a:xfrm>
            <a:off x="4993296" y="347987"/>
            <a:ext cx="2176756" cy="62632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38860-03DA-4AD0-8790-C588DFAEB95B}"/>
              </a:ext>
            </a:extLst>
          </p:cNvPr>
          <p:cNvSpPr/>
          <p:nvPr/>
        </p:nvSpPr>
        <p:spPr>
          <a:xfrm>
            <a:off x="9597571" y="1719252"/>
            <a:ext cx="1955800" cy="12250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9CC13C-5456-4138-9BB6-0DA637A7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45C91E-7169-4876-9B48-B45F4413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3" y="592335"/>
            <a:ext cx="10074434" cy="5673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93D6F-5203-4F0C-8CF3-583C30B922F8}"/>
              </a:ext>
            </a:extLst>
          </p:cNvPr>
          <p:cNvSpPr txBox="1"/>
          <p:nvPr/>
        </p:nvSpPr>
        <p:spPr>
          <a:xfrm>
            <a:off x="2267816" y="6265665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</a:p>
        </p:txBody>
      </p:sp>
    </p:spTree>
    <p:extLst>
      <p:ext uri="{BB962C8B-B14F-4D97-AF65-F5344CB8AC3E}">
        <p14:creationId xmlns:p14="http://schemas.microsoft.com/office/powerpoint/2010/main" val="184062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9CC13C-5456-4138-9BB6-0DA637A7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45C91E-7169-4876-9B48-B45F4413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63950" y="110390"/>
            <a:ext cx="11582399" cy="65225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BC691B-8B21-44B7-B3C0-95F147F0C528}"/>
              </a:ext>
            </a:extLst>
          </p:cNvPr>
          <p:cNvSpPr/>
          <p:nvPr/>
        </p:nvSpPr>
        <p:spPr>
          <a:xfrm>
            <a:off x="7785100" y="-177800"/>
            <a:ext cx="5276850" cy="7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3DEAE-6599-4A07-B88D-5B27B87CEDE7}"/>
              </a:ext>
            </a:extLst>
          </p:cNvPr>
          <p:cNvSpPr txBox="1"/>
          <p:nvPr/>
        </p:nvSpPr>
        <p:spPr>
          <a:xfrm>
            <a:off x="6588125" y="5629856"/>
            <a:ext cx="1670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ECFE8-B6ED-4721-92E0-5E52855EFB41}"/>
              </a:ext>
            </a:extLst>
          </p:cNvPr>
          <p:cNvSpPr txBox="1"/>
          <p:nvPr/>
        </p:nvSpPr>
        <p:spPr>
          <a:xfrm>
            <a:off x="4702175" y="3813756"/>
            <a:ext cx="1670050" cy="4154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D69A7-C039-405A-9A03-D57941F49930}"/>
              </a:ext>
            </a:extLst>
          </p:cNvPr>
          <p:cNvSpPr txBox="1"/>
          <p:nvPr/>
        </p:nvSpPr>
        <p:spPr>
          <a:xfrm>
            <a:off x="6351588" y="3813756"/>
            <a:ext cx="1670050" cy="41549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</a:t>
            </a:r>
            <a:r>
              <a:rPr lang="en-US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72943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FB7DC5-38CB-450A-A843-0BF5A162ABF3}"/>
              </a:ext>
            </a:extLst>
          </p:cNvPr>
          <p:cNvSpPr txBox="1">
            <a:spLocks/>
          </p:cNvSpPr>
          <p:nvPr/>
        </p:nvSpPr>
        <p:spPr>
          <a:xfrm>
            <a:off x="529441" y="406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ggplot2: Geoms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D2D921-6C13-48D8-BF81-AE486C30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967" y="0"/>
            <a:ext cx="7061033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6ABC9A-4BDB-4F2E-A4E7-D907302A8B44}"/>
              </a:ext>
            </a:extLst>
          </p:cNvPr>
          <p:cNvSpPr txBox="1">
            <a:spLocks/>
          </p:cNvSpPr>
          <p:nvPr/>
        </p:nvSpPr>
        <p:spPr>
          <a:xfrm>
            <a:off x="529441" y="2447782"/>
            <a:ext cx="3447919" cy="273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Geometric Shapes</a:t>
            </a:r>
          </a:p>
        </p:txBody>
      </p:sp>
    </p:spTree>
    <p:extLst>
      <p:ext uri="{BB962C8B-B14F-4D97-AF65-F5344CB8AC3E}">
        <p14:creationId xmlns:p14="http://schemas.microsoft.com/office/powerpoint/2010/main" val="201283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FB7DC5-38CB-450A-A843-0BF5A162ABF3}"/>
              </a:ext>
            </a:extLst>
          </p:cNvPr>
          <p:cNvSpPr txBox="1">
            <a:spLocks/>
          </p:cNvSpPr>
          <p:nvPr/>
        </p:nvSpPr>
        <p:spPr>
          <a:xfrm>
            <a:off x="529441" y="406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ggplot2: Geoms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D2D921-6C13-48D8-BF81-AE486C30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070" y="0"/>
            <a:ext cx="10805165" cy="1049447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6ABC9A-4BDB-4F2E-A4E7-D907302A8B44}"/>
              </a:ext>
            </a:extLst>
          </p:cNvPr>
          <p:cNvSpPr txBox="1">
            <a:spLocks/>
          </p:cNvSpPr>
          <p:nvPr/>
        </p:nvSpPr>
        <p:spPr>
          <a:xfrm>
            <a:off x="529441" y="2447782"/>
            <a:ext cx="3447919" cy="273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Geometric Shapes</a:t>
            </a:r>
          </a:p>
        </p:txBody>
      </p:sp>
    </p:spTree>
    <p:extLst>
      <p:ext uri="{BB962C8B-B14F-4D97-AF65-F5344CB8AC3E}">
        <p14:creationId xmlns:p14="http://schemas.microsoft.com/office/powerpoint/2010/main" val="162551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A618FB-E69A-4D96-A4DA-0582976104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1568" y="1004182"/>
            <a:ext cx="8998027" cy="56252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FB7DC5-38CB-450A-A843-0BF5A162ABF3}"/>
              </a:ext>
            </a:extLst>
          </p:cNvPr>
          <p:cNvSpPr txBox="1">
            <a:spLocks/>
          </p:cNvSpPr>
          <p:nvPr/>
        </p:nvSpPr>
        <p:spPr>
          <a:xfrm>
            <a:off x="529441" y="-109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ggplot2: Geoms (most of the time)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37EEE-B6A3-4111-AAAE-FBBF5F737ABA}"/>
              </a:ext>
            </a:extLst>
          </p:cNvPr>
          <p:cNvSpPr/>
          <p:nvPr/>
        </p:nvSpPr>
        <p:spPr>
          <a:xfrm>
            <a:off x="6532562" y="4859759"/>
            <a:ext cx="367257" cy="950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E3B0E-EEBC-4CF8-8331-1A6FCA13F3EC}"/>
              </a:ext>
            </a:extLst>
          </p:cNvPr>
          <p:cNvSpPr/>
          <p:nvPr/>
        </p:nvSpPr>
        <p:spPr>
          <a:xfrm>
            <a:off x="7295708" y="4794647"/>
            <a:ext cx="376167" cy="1002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421D4-518D-4AD8-BEA2-8E9E3B7EF2E0}"/>
              </a:ext>
            </a:extLst>
          </p:cNvPr>
          <p:cNvSpPr/>
          <p:nvPr/>
        </p:nvSpPr>
        <p:spPr>
          <a:xfrm>
            <a:off x="8072295" y="4508896"/>
            <a:ext cx="367257" cy="1402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3B14F-1A95-4BBF-A3FB-E9E41D0EF874}"/>
              </a:ext>
            </a:extLst>
          </p:cNvPr>
          <p:cNvSpPr/>
          <p:nvPr/>
        </p:nvSpPr>
        <p:spPr>
          <a:xfrm>
            <a:off x="8844352" y="4626770"/>
            <a:ext cx="367256" cy="1170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CA79A-DDDE-463B-B24B-30261E184DB2}"/>
              </a:ext>
            </a:extLst>
          </p:cNvPr>
          <p:cNvSpPr/>
          <p:nvPr/>
        </p:nvSpPr>
        <p:spPr>
          <a:xfrm>
            <a:off x="9612028" y="4425952"/>
            <a:ext cx="372553" cy="1339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9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FB7DC5-38CB-450A-A843-0BF5A162ABF3}"/>
              </a:ext>
            </a:extLst>
          </p:cNvPr>
          <p:cNvSpPr txBox="1">
            <a:spLocks/>
          </p:cNvSpPr>
          <p:nvPr/>
        </p:nvSpPr>
        <p:spPr>
          <a:xfrm>
            <a:off x="529441" y="-109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ggplot2: Geoms (most of the time)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ED2A3A-794F-485D-A537-584DA40BB8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8718" y="1021278"/>
            <a:ext cx="8940877" cy="55910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037EEE-B6A3-4111-AAAE-FBBF5F737ABA}"/>
              </a:ext>
            </a:extLst>
          </p:cNvPr>
          <p:cNvSpPr/>
          <p:nvPr/>
        </p:nvSpPr>
        <p:spPr>
          <a:xfrm>
            <a:off x="6548438" y="4889897"/>
            <a:ext cx="344544" cy="907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E3B0E-EEBC-4CF8-8331-1A6FCA13F3EC}"/>
              </a:ext>
            </a:extLst>
          </p:cNvPr>
          <p:cNvSpPr/>
          <p:nvPr/>
        </p:nvSpPr>
        <p:spPr>
          <a:xfrm>
            <a:off x="7331869" y="4832748"/>
            <a:ext cx="324257" cy="964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0421D4-518D-4AD8-BEA2-8E9E3B7EF2E0}"/>
              </a:ext>
            </a:extLst>
          </p:cNvPr>
          <p:cNvSpPr/>
          <p:nvPr/>
        </p:nvSpPr>
        <p:spPr>
          <a:xfrm>
            <a:off x="8103394" y="4527947"/>
            <a:ext cx="338230" cy="1378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3B14F-1A95-4BBF-A3FB-E9E41D0EF874}"/>
              </a:ext>
            </a:extLst>
          </p:cNvPr>
          <p:cNvSpPr/>
          <p:nvPr/>
        </p:nvSpPr>
        <p:spPr>
          <a:xfrm>
            <a:off x="8880145" y="4654903"/>
            <a:ext cx="324623" cy="114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CA79A-DDDE-463B-B24B-30261E184DB2}"/>
              </a:ext>
            </a:extLst>
          </p:cNvPr>
          <p:cNvSpPr/>
          <p:nvPr/>
        </p:nvSpPr>
        <p:spPr>
          <a:xfrm>
            <a:off x="9643289" y="4441451"/>
            <a:ext cx="324624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DFA21F-35ED-42EB-81AA-E431C33C4803}"/>
              </a:ext>
            </a:extLst>
          </p:cNvPr>
          <p:cNvSpPr/>
          <p:nvPr/>
        </p:nvSpPr>
        <p:spPr>
          <a:xfrm>
            <a:off x="2224087" y="2145030"/>
            <a:ext cx="7559993" cy="2937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09CB1-5C6F-4C40-AC49-0F8960D3AE3D}"/>
              </a:ext>
            </a:extLst>
          </p:cNvPr>
          <p:cNvSpPr txBox="1"/>
          <p:nvPr/>
        </p:nvSpPr>
        <p:spPr>
          <a:xfrm>
            <a:off x="2771754" y="2782992"/>
            <a:ext cx="625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Without</a:t>
            </a:r>
            <a:r>
              <a:rPr lang="en-US" sz="5500" dirty="0"/>
              <a:t> </a:t>
            </a:r>
            <a:r>
              <a:rPr lang="en-US" sz="5500" b="1" dirty="0">
                <a:solidFill>
                  <a:srgbClr val="0070C0"/>
                </a:solidFill>
              </a:rPr>
              <a:t>aesthetics</a:t>
            </a:r>
            <a:r>
              <a:rPr lang="en-US" sz="5500" dirty="0"/>
              <a:t> </a:t>
            </a:r>
            <a:r>
              <a:rPr lang="en-US" sz="5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geoms</a:t>
            </a:r>
            <a:r>
              <a:rPr lang="en-US" sz="5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nothing!!!</a:t>
            </a:r>
          </a:p>
        </p:txBody>
      </p:sp>
    </p:spTree>
    <p:extLst>
      <p:ext uri="{BB962C8B-B14F-4D97-AF65-F5344CB8AC3E}">
        <p14:creationId xmlns:p14="http://schemas.microsoft.com/office/powerpoint/2010/main" val="3538014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FB7DC5-38CB-450A-A843-0BF5A162ABF3}"/>
              </a:ext>
            </a:extLst>
          </p:cNvPr>
          <p:cNvSpPr txBox="1">
            <a:spLocks/>
          </p:cNvSpPr>
          <p:nvPr/>
        </p:nvSpPr>
        <p:spPr>
          <a:xfrm>
            <a:off x="529441" y="-109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ggplot2: Aesthetics</a:t>
            </a:r>
            <a:r>
              <a:rPr lang="en-US" sz="2200" dirty="0"/>
              <a:t> (control what </a:t>
            </a:r>
            <a:r>
              <a:rPr lang="en-US" sz="2200" dirty="0" err="1"/>
              <a:t>geoms</a:t>
            </a:r>
            <a:r>
              <a:rPr lang="en-US" sz="2200" dirty="0"/>
              <a:t> look like and where they go)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6BE817-2CC3-4A64-B5D1-AFE4708094FC}"/>
              </a:ext>
            </a:extLst>
          </p:cNvPr>
          <p:cNvSpPr/>
          <p:nvPr/>
        </p:nvSpPr>
        <p:spPr>
          <a:xfrm>
            <a:off x="1650669" y="3230089"/>
            <a:ext cx="273133" cy="2612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505D70-7BF7-4F3F-9FA1-81A426C55DFF}"/>
              </a:ext>
            </a:extLst>
          </p:cNvPr>
          <p:cNvSpPr/>
          <p:nvPr/>
        </p:nvSpPr>
        <p:spPr>
          <a:xfrm>
            <a:off x="9507183" y="2950615"/>
            <a:ext cx="809502" cy="8112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4B954F-9199-4E0F-A9FA-A20B207C52ED}"/>
              </a:ext>
            </a:extLst>
          </p:cNvPr>
          <p:cNvSpPr/>
          <p:nvPr/>
        </p:nvSpPr>
        <p:spPr>
          <a:xfrm>
            <a:off x="4219701" y="3225618"/>
            <a:ext cx="273133" cy="261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DBB46-84B1-49C6-BF70-6A1CD99B0D2C}"/>
              </a:ext>
            </a:extLst>
          </p:cNvPr>
          <p:cNvSpPr/>
          <p:nvPr/>
        </p:nvSpPr>
        <p:spPr>
          <a:xfrm>
            <a:off x="8168239" y="3225618"/>
            <a:ext cx="273133" cy="261258"/>
          </a:xfrm>
          <a:prstGeom prst="ellipse">
            <a:avLst/>
          </a:prstGeom>
          <a:solidFill>
            <a:srgbClr val="0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0453B5-9CAA-4CA9-84A2-39FAA898B12B}"/>
              </a:ext>
            </a:extLst>
          </p:cNvPr>
          <p:cNvSpPr/>
          <p:nvPr/>
        </p:nvSpPr>
        <p:spPr>
          <a:xfrm>
            <a:off x="5507188" y="3225618"/>
            <a:ext cx="273133" cy="261258"/>
          </a:xfrm>
          <a:prstGeom prst="ellipse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743925-E49A-40A1-8C82-8BDA3AC1ACE2}"/>
              </a:ext>
            </a:extLst>
          </p:cNvPr>
          <p:cNvSpPr/>
          <p:nvPr/>
        </p:nvSpPr>
        <p:spPr>
          <a:xfrm>
            <a:off x="2932214" y="3225618"/>
            <a:ext cx="273133" cy="2612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5A45F-A57B-4AD4-BAA8-630AE2288540}"/>
              </a:ext>
            </a:extLst>
          </p:cNvPr>
          <p:cNvSpPr/>
          <p:nvPr/>
        </p:nvSpPr>
        <p:spPr>
          <a:xfrm>
            <a:off x="6761017" y="4531904"/>
            <a:ext cx="273133" cy="2612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445F4E-5546-419B-936C-DDF03BBB3B87}"/>
              </a:ext>
            </a:extLst>
          </p:cNvPr>
          <p:cNvCxnSpPr/>
          <p:nvPr/>
        </p:nvCxnSpPr>
        <p:spPr>
          <a:xfrm>
            <a:off x="6897583" y="3356247"/>
            <a:ext cx="0" cy="10019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77B360-5247-48A0-A799-4DF1B0B78E51}"/>
              </a:ext>
            </a:extLst>
          </p:cNvPr>
          <p:cNvSpPr txBox="1"/>
          <p:nvPr/>
        </p:nvSpPr>
        <p:spPr>
          <a:xfrm>
            <a:off x="1027214" y="2415353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A426F4-17A5-4385-A176-F408845BCDF9}"/>
              </a:ext>
            </a:extLst>
          </p:cNvPr>
          <p:cNvSpPr txBox="1"/>
          <p:nvPr/>
        </p:nvSpPr>
        <p:spPr>
          <a:xfrm>
            <a:off x="2308759" y="2415353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F82DF-16F0-418D-8039-35B74235D48D}"/>
              </a:ext>
            </a:extLst>
          </p:cNvPr>
          <p:cNvSpPr txBox="1"/>
          <p:nvPr/>
        </p:nvSpPr>
        <p:spPr>
          <a:xfrm>
            <a:off x="3590304" y="2415353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6A5CC-EF08-4682-815F-ABC10DB31372}"/>
              </a:ext>
            </a:extLst>
          </p:cNvPr>
          <p:cNvSpPr txBox="1"/>
          <p:nvPr/>
        </p:nvSpPr>
        <p:spPr>
          <a:xfrm>
            <a:off x="4883733" y="2420016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stroke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924A3-7B95-4B18-AAFB-A8572B87BA97}"/>
              </a:ext>
            </a:extLst>
          </p:cNvPr>
          <p:cNvSpPr txBox="1"/>
          <p:nvPr/>
        </p:nvSpPr>
        <p:spPr>
          <a:xfrm>
            <a:off x="6134589" y="2424679"/>
            <a:ext cx="152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position </a:t>
            </a:r>
          </a:p>
          <a:p>
            <a:pPr algn="ctr"/>
            <a:r>
              <a:rPr lang="en-US" dirty="0"/>
              <a:t>(x &amp; 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80664-097E-4C84-9C79-19C31FCECAFB}"/>
              </a:ext>
            </a:extLst>
          </p:cNvPr>
          <p:cNvSpPr txBox="1"/>
          <p:nvPr/>
        </p:nvSpPr>
        <p:spPr>
          <a:xfrm>
            <a:off x="7544784" y="2415353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alpha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E5981-5127-40B0-B66E-BD5358EACF45}"/>
              </a:ext>
            </a:extLst>
          </p:cNvPr>
          <p:cNvSpPr txBox="1"/>
          <p:nvPr/>
        </p:nvSpPr>
        <p:spPr>
          <a:xfrm>
            <a:off x="9151913" y="2415353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DF19EA-38F9-4D31-BADC-F24BAE1DFFB2}"/>
              </a:ext>
            </a:extLst>
          </p:cNvPr>
          <p:cNvSpPr/>
          <p:nvPr/>
        </p:nvSpPr>
        <p:spPr>
          <a:xfrm>
            <a:off x="2458192" y="1805049"/>
            <a:ext cx="8213762" cy="31707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F07A83-5105-481A-BAE2-3E537AB9AAB8}"/>
              </a:ext>
            </a:extLst>
          </p:cNvPr>
          <p:cNvSpPr/>
          <p:nvPr/>
        </p:nvSpPr>
        <p:spPr>
          <a:xfrm>
            <a:off x="1314449" y="3071010"/>
            <a:ext cx="994309" cy="69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C8FB1-73E2-4F8E-9CF8-470A79BB19AF}"/>
              </a:ext>
            </a:extLst>
          </p:cNvPr>
          <p:cNvSpPr/>
          <p:nvPr/>
        </p:nvSpPr>
        <p:spPr>
          <a:xfrm>
            <a:off x="2335231" y="1614682"/>
            <a:ext cx="8904269" cy="3547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2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FB7DC5-38CB-450A-A843-0BF5A162ABF3}"/>
              </a:ext>
            </a:extLst>
          </p:cNvPr>
          <p:cNvSpPr txBox="1">
            <a:spLocks/>
          </p:cNvSpPr>
          <p:nvPr/>
        </p:nvSpPr>
        <p:spPr>
          <a:xfrm>
            <a:off x="529441" y="-109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ggplot2: Aesthetics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6BE817-2CC3-4A64-B5D1-AFE4708094FC}"/>
              </a:ext>
            </a:extLst>
          </p:cNvPr>
          <p:cNvSpPr/>
          <p:nvPr/>
        </p:nvSpPr>
        <p:spPr>
          <a:xfrm>
            <a:off x="1650669" y="3230089"/>
            <a:ext cx="273133" cy="2612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505D70-7BF7-4F3F-9FA1-81A426C55DFF}"/>
              </a:ext>
            </a:extLst>
          </p:cNvPr>
          <p:cNvSpPr/>
          <p:nvPr/>
        </p:nvSpPr>
        <p:spPr>
          <a:xfrm>
            <a:off x="9507183" y="2950615"/>
            <a:ext cx="809502" cy="8112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4B954F-9199-4E0F-A9FA-A20B207C52ED}"/>
              </a:ext>
            </a:extLst>
          </p:cNvPr>
          <p:cNvSpPr/>
          <p:nvPr/>
        </p:nvSpPr>
        <p:spPr>
          <a:xfrm>
            <a:off x="4219701" y="3225618"/>
            <a:ext cx="273133" cy="26125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DBB46-84B1-49C6-BF70-6A1CD99B0D2C}"/>
              </a:ext>
            </a:extLst>
          </p:cNvPr>
          <p:cNvSpPr/>
          <p:nvPr/>
        </p:nvSpPr>
        <p:spPr>
          <a:xfrm>
            <a:off x="8168239" y="3225618"/>
            <a:ext cx="273133" cy="261258"/>
          </a:xfrm>
          <a:prstGeom prst="ellipse">
            <a:avLst/>
          </a:prstGeom>
          <a:solidFill>
            <a:srgbClr val="0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0453B5-9CAA-4CA9-84A2-39FAA898B12B}"/>
              </a:ext>
            </a:extLst>
          </p:cNvPr>
          <p:cNvSpPr/>
          <p:nvPr/>
        </p:nvSpPr>
        <p:spPr>
          <a:xfrm>
            <a:off x="5507188" y="3225618"/>
            <a:ext cx="273133" cy="261258"/>
          </a:xfrm>
          <a:prstGeom prst="ellipse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743925-E49A-40A1-8C82-8BDA3AC1ACE2}"/>
              </a:ext>
            </a:extLst>
          </p:cNvPr>
          <p:cNvSpPr/>
          <p:nvPr/>
        </p:nvSpPr>
        <p:spPr>
          <a:xfrm>
            <a:off x="2932214" y="3225618"/>
            <a:ext cx="273133" cy="26125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05A45F-A57B-4AD4-BAA8-630AE2288540}"/>
              </a:ext>
            </a:extLst>
          </p:cNvPr>
          <p:cNvSpPr/>
          <p:nvPr/>
        </p:nvSpPr>
        <p:spPr>
          <a:xfrm>
            <a:off x="6761017" y="4531904"/>
            <a:ext cx="273133" cy="2612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445F4E-5546-419B-936C-DDF03BBB3B87}"/>
              </a:ext>
            </a:extLst>
          </p:cNvPr>
          <p:cNvCxnSpPr/>
          <p:nvPr/>
        </p:nvCxnSpPr>
        <p:spPr>
          <a:xfrm>
            <a:off x="6897583" y="3356247"/>
            <a:ext cx="0" cy="10019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77B360-5247-48A0-A799-4DF1B0B78E51}"/>
              </a:ext>
            </a:extLst>
          </p:cNvPr>
          <p:cNvSpPr txBox="1"/>
          <p:nvPr/>
        </p:nvSpPr>
        <p:spPr>
          <a:xfrm>
            <a:off x="1027214" y="2415353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A426F4-17A5-4385-A176-F408845BCDF9}"/>
              </a:ext>
            </a:extLst>
          </p:cNvPr>
          <p:cNvSpPr txBox="1"/>
          <p:nvPr/>
        </p:nvSpPr>
        <p:spPr>
          <a:xfrm>
            <a:off x="2308759" y="2415353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F82DF-16F0-418D-8039-35B74235D48D}"/>
              </a:ext>
            </a:extLst>
          </p:cNvPr>
          <p:cNvSpPr txBox="1"/>
          <p:nvPr/>
        </p:nvSpPr>
        <p:spPr>
          <a:xfrm>
            <a:off x="3590304" y="2415353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6A5CC-EF08-4682-815F-ABC10DB31372}"/>
              </a:ext>
            </a:extLst>
          </p:cNvPr>
          <p:cNvSpPr txBox="1"/>
          <p:nvPr/>
        </p:nvSpPr>
        <p:spPr>
          <a:xfrm>
            <a:off x="4883733" y="2420016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stroke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924A3-7B95-4B18-AAFB-A8572B87BA97}"/>
              </a:ext>
            </a:extLst>
          </p:cNvPr>
          <p:cNvSpPr txBox="1"/>
          <p:nvPr/>
        </p:nvSpPr>
        <p:spPr>
          <a:xfrm>
            <a:off x="6134589" y="2424679"/>
            <a:ext cx="152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position </a:t>
            </a:r>
          </a:p>
          <a:p>
            <a:pPr algn="ctr"/>
            <a:r>
              <a:rPr lang="en-US" dirty="0"/>
              <a:t>(x &amp; 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80664-097E-4C84-9C79-19C31FCECAFB}"/>
              </a:ext>
            </a:extLst>
          </p:cNvPr>
          <p:cNvSpPr txBox="1"/>
          <p:nvPr/>
        </p:nvSpPr>
        <p:spPr>
          <a:xfrm>
            <a:off x="7544784" y="2415353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alpha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E5981-5127-40B0-B66E-BD5358EACF45}"/>
              </a:ext>
            </a:extLst>
          </p:cNvPr>
          <p:cNvSpPr txBox="1"/>
          <p:nvPr/>
        </p:nvSpPr>
        <p:spPr>
          <a:xfrm>
            <a:off x="9151913" y="2415353"/>
            <a:ext cx="152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size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DF19EA-38F9-4D31-BADC-F24BAE1DFFB2}"/>
              </a:ext>
            </a:extLst>
          </p:cNvPr>
          <p:cNvSpPr/>
          <p:nvPr/>
        </p:nvSpPr>
        <p:spPr>
          <a:xfrm>
            <a:off x="2458192" y="1805049"/>
            <a:ext cx="8213762" cy="31707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6274287-B6B2-4F22-862B-412E6758C320}"/>
              </a:ext>
            </a:extLst>
          </p:cNvPr>
          <p:cNvSpPr/>
          <p:nvPr/>
        </p:nvSpPr>
        <p:spPr>
          <a:xfrm>
            <a:off x="3576775" y="4060024"/>
            <a:ext cx="5589663" cy="241229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05AD3B-CBF8-4A7E-B1E1-ACA533B1FC65}"/>
              </a:ext>
            </a:extLst>
          </p:cNvPr>
          <p:cNvSpPr/>
          <p:nvPr/>
        </p:nvSpPr>
        <p:spPr>
          <a:xfrm>
            <a:off x="3576775" y="1511160"/>
            <a:ext cx="5589663" cy="241229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5252D-989C-48B3-A5FB-51D75C8F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8" y="28983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Intro to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262636" y="921393"/>
            <a:ext cx="7816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Informal </a:t>
            </a:r>
          </a:p>
          <a:p>
            <a:r>
              <a:rPr lang="en-US" sz="4000" b="1" dirty="0"/>
              <a:t>Goals:</a:t>
            </a:r>
            <a:endParaRPr lang="en-US" sz="4000" dirty="0"/>
          </a:p>
        </p:txBody>
      </p:sp>
      <p:pic>
        <p:nvPicPr>
          <p:cNvPr id="1026" name="Picture 2" descr="Image result for heart">
            <a:extLst>
              <a:ext uri="{FF2B5EF4-FFF2-40B4-BE49-F238E27FC236}">
                <a16:creationId xmlns:a16="http://schemas.microsoft.com/office/drawing/2014/main" id="{E8565374-55C3-4DCD-B9AC-E9924ABD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93" y="2058956"/>
            <a:ext cx="1557060" cy="15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784A1D-0644-4F79-B9B5-420E0B39944F}"/>
              </a:ext>
            </a:extLst>
          </p:cNvPr>
          <p:cNvSpPr txBox="1"/>
          <p:nvPr/>
        </p:nvSpPr>
        <p:spPr>
          <a:xfrm>
            <a:off x="3988894" y="1696776"/>
            <a:ext cx="1791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dirty="0"/>
              <a:t>U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76B6489-EEAC-47AB-B11B-328DBF56E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82" y="1511658"/>
            <a:ext cx="1600407" cy="140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r">
            <a:extLst>
              <a:ext uri="{FF2B5EF4-FFF2-40B4-BE49-F238E27FC236}">
                <a16:creationId xmlns:a16="http://schemas.microsoft.com/office/drawing/2014/main" id="{CF1F7BD3-6237-4073-AC56-55BF26E7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04" y="2912055"/>
            <a:ext cx="1028144" cy="7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EF012A5C-2002-4D72-9DE3-73778E216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82" y="4475266"/>
            <a:ext cx="1773858" cy="17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nspire">
            <a:extLst>
              <a:ext uri="{FF2B5EF4-FFF2-40B4-BE49-F238E27FC236}">
                <a16:creationId xmlns:a16="http://schemas.microsoft.com/office/drawing/2014/main" id="{7CE52F13-F905-4A97-B618-E58BE024D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60" y="4590204"/>
            <a:ext cx="2636293" cy="147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6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47E1-BF28-4E89-9BAA-BB1CD57E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41" y="-109888"/>
            <a:ext cx="10515600" cy="1325563"/>
          </a:xfrm>
        </p:spPr>
        <p:txBody>
          <a:bodyPr/>
          <a:lstStyle/>
          <a:p>
            <a:r>
              <a:rPr lang="en-US" dirty="0"/>
              <a:t>ggplot2: Mapping (data to </a:t>
            </a:r>
            <a:r>
              <a:rPr lang="en-US" dirty="0" err="1"/>
              <a:t>geom</a:t>
            </a:r>
            <a:r>
              <a:rPr lang="en-US" dirty="0"/>
              <a:t> aesthetics)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C5C30-0B75-41AF-89BC-A48408AE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4315" y="1294994"/>
            <a:ext cx="9144578" cy="5149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D7642-263E-4B31-8C19-0362604AFAEB}"/>
              </a:ext>
            </a:extLst>
          </p:cNvPr>
          <p:cNvSpPr txBox="1"/>
          <p:nvPr/>
        </p:nvSpPr>
        <p:spPr>
          <a:xfrm>
            <a:off x="2441988" y="6444684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</a:p>
        </p:txBody>
      </p:sp>
    </p:spTree>
    <p:extLst>
      <p:ext uri="{BB962C8B-B14F-4D97-AF65-F5344CB8AC3E}">
        <p14:creationId xmlns:p14="http://schemas.microsoft.com/office/powerpoint/2010/main" val="15802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47E1-BF28-4E89-9BAA-BB1CD57E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40" y="-109888"/>
            <a:ext cx="10856109" cy="1325563"/>
          </a:xfrm>
        </p:spPr>
        <p:txBody>
          <a:bodyPr/>
          <a:lstStyle/>
          <a:p>
            <a:r>
              <a:rPr lang="en-US" dirty="0"/>
              <a:t>ggplot2: Mapping (unmapped aesthetics: blue)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AAE0C6-E45F-4434-9A70-DAC3171A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06637" y="1300786"/>
            <a:ext cx="9144578" cy="51496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8AC8C2-7775-459F-8A7B-A605F0086D1A}"/>
              </a:ext>
            </a:extLst>
          </p:cNvPr>
          <p:cNvSpPr/>
          <p:nvPr/>
        </p:nvSpPr>
        <p:spPr>
          <a:xfrm>
            <a:off x="2547362" y="5885167"/>
            <a:ext cx="997527" cy="184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B76129-0686-4BF0-83C2-DAD3ED62676C}"/>
              </a:ext>
            </a:extLst>
          </p:cNvPr>
          <p:cNvSpPr/>
          <p:nvPr/>
        </p:nvSpPr>
        <p:spPr>
          <a:xfrm>
            <a:off x="3711145" y="1795462"/>
            <a:ext cx="285007" cy="289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DB9213-2C2A-4A7A-95B7-9040F46F4716}"/>
              </a:ext>
            </a:extLst>
          </p:cNvPr>
          <p:cNvSpPr/>
          <p:nvPr/>
        </p:nvSpPr>
        <p:spPr>
          <a:xfrm>
            <a:off x="3796498" y="2230040"/>
            <a:ext cx="109877" cy="1087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803E29-13E8-451E-A4EE-A5020DBF7304}"/>
              </a:ext>
            </a:extLst>
          </p:cNvPr>
          <p:cNvSpPr/>
          <p:nvPr/>
        </p:nvSpPr>
        <p:spPr>
          <a:xfrm>
            <a:off x="3668056" y="2428522"/>
            <a:ext cx="375638" cy="3670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9F4464-94D0-4EFF-BCFF-E01B7A77CAC8}"/>
              </a:ext>
            </a:extLst>
          </p:cNvPr>
          <p:cNvSpPr/>
          <p:nvPr/>
        </p:nvSpPr>
        <p:spPr>
          <a:xfrm>
            <a:off x="3677954" y="2793839"/>
            <a:ext cx="332549" cy="3286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2673BB-4A82-4208-B053-4421D61BF9E5}"/>
              </a:ext>
            </a:extLst>
          </p:cNvPr>
          <p:cNvSpPr/>
          <p:nvPr/>
        </p:nvSpPr>
        <p:spPr>
          <a:xfrm>
            <a:off x="3733226" y="3183251"/>
            <a:ext cx="240844" cy="231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82B21D-3D41-4CC9-8627-25E9DBA696B6}"/>
              </a:ext>
            </a:extLst>
          </p:cNvPr>
          <p:cNvSpPr/>
          <p:nvPr/>
        </p:nvSpPr>
        <p:spPr>
          <a:xfrm>
            <a:off x="3688996" y="3471937"/>
            <a:ext cx="310467" cy="3237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0FE831-BCA1-4D26-B18F-272F97EC8730}"/>
              </a:ext>
            </a:extLst>
          </p:cNvPr>
          <p:cNvSpPr/>
          <p:nvPr/>
        </p:nvSpPr>
        <p:spPr>
          <a:xfrm>
            <a:off x="9616875" y="2634632"/>
            <a:ext cx="285007" cy="289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10EBF2-4381-4A4B-BB83-78BFF39EC376}"/>
              </a:ext>
            </a:extLst>
          </p:cNvPr>
          <p:cNvSpPr/>
          <p:nvPr/>
        </p:nvSpPr>
        <p:spPr>
          <a:xfrm>
            <a:off x="9824693" y="2449508"/>
            <a:ext cx="154378" cy="1425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5E5BFB-C653-407E-82F0-22FD8E82BBAC}"/>
              </a:ext>
            </a:extLst>
          </p:cNvPr>
          <p:cNvSpPr/>
          <p:nvPr/>
        </p:nvSpPr>
        <p:spPr>
          <a:xfrm>
            <a:off x="10074290" y="1928284"/>
            <a:ext cx="375638" cy="3822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CAE1D6-D20A-4E39-8CD7-2276A3325762}"/>
              </a:ext>
            </a:extLst>
          </p:cNvPr>
          <p:cNvSpPr/>
          <p:nvPr/>
        </p:nvSpPr>
        <p:spPr>
          <a:xfrm>
            <a:off x="9372024" y="2325936"/>
            <a:ext cx="353413" cy="3257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EB4DA3-4C4B-48DB-9A9F-95E3E849AE43}"/>
              </a:ext>
            </a:extLst>
          </p:cNvPr>
          <p:cNvSpPr/>
          <p:nvPr/>
        </p:nvSpPr>
        <p:spPr>
          <a:xfrm>
            <a:off x="8996295" y="3034105"/>
            <a:ext cx="240844" cy="241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975C5E-CBDC-407E-AD83-55B0ACDB285F}"/>
              </a:ext>
            </a:extLst>
          </p:cNvPr>
          <p:cNvSpPr/>
          <p:nvPr/>
        </p:nvSpPr>
        <p:spPr>
          <a:xfrm>
            <a:off x="8197860" y="3836193"/>
            <a:ext cx="194791" cy="194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337803-EF38-46DC-9D0C-9089C1C8D223}"/>
              </a:ext>
            </a:extLst>
          </p:cNvPr>
          <p:cNvSpPr/>
          <p:nvPr/>
        </p:nvSpPr>
        <p:spPr>
          <a:xfrm>
            <a:off x="8858034" y="3190304"/>
            <a:ext cx="339741" cy="3447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6F527-E3A8-4D5D-AE66-6F4D5E7D2A18}"/>
              </a:ext>
            </a:extLst>
          </p:cNvPr>
          <p:cNvSpPr txBox="1"/>
          <p:nvPr/>
        </p:nvSpPr>
        <p:spPr>
          <a:xfrm>
            <a:off x="8639587" y="5792576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F0075-6537-4E5E-937D-37200D6F713A}"/>
              </a:ext>
            </a:extLst>
          </p:cNvPr>
          <p:cNvSpPr/>
          <p:nvPr/>
        </p:nvSpPr>
        <p:spPr>
          <a:xfrm>
            <a:off x="3711145" y="3881437"/>
            <a:ext cx="285007" cy="19407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D7720F-8FA9-4C48-809B-98648B4ECFB0}"/>
              </a:ext>
            </a:extLst>
          </p:cNvPr>
          <p:cNvSpPr/>
          <p:nvPr/>
        </p:nvSpPr>
        <p:spPr>
          <a:xfrm>
            <a:off x="3828576" y="395485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C7A3BB-5B84-4DCD-A0C6-008760CEDF41}"/>
              </a:ext>
            </a:extLst>
          </p:cNvPr>
          <p:cNvSpPr/>
          <p:nvPr/>
        </p:nvSpPr>
        <p:spPr>
          <a:xfrm>
            <a:off x="9342035" y="2310393"/>
            <a:ext cx="383402" cy="28958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47F059-C5DF-45EB-9673-63E27A102684}"/>
              </a:ext>
            </a:extLst>
          </p:cNvPr>
          <p:cNvSpPr/>
          <p:nvPr/>
        </p:nvSpPr>
        <p:spPr>
          <a:xfrm>
            <a:off x="9459466" y="238380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077B61-8995-4574-8DA7-27B33A2F867D}"/>
              </a:ext>
            </a:extLst>
          </p:cNvPr>
          <p:cNvSpPr/>
          <p:nvPr/>
        </p:nvSpPr>
        <p:spPr>
          <a:xfrm rot="21076090">
            <a:off x="9425174" y="2475643"/>
            <a:ext cx="260495" cy="1760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EF669E-B8C9-4B4E-BA8E-CDFC3D418F37}"/>
              </a:ext>
            </a:extLst>
          </p:cNvPr>
          <p:cNvSpPr txBox="1"/>
          <p:nvPr/>
        </p:nvSpPr>
        <p:spPr>
          <a:xfrm>
            <a:off x="2441988" y="6444684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</a:p>
        </p:txBody>
      </p:sp>
    </p:spTree>
    <p:extLst>
      <p:ext uri="{BB962C8B-B14F-4D97-AF65-F5344CB8AC3E}">
        <p14:creationId xmlns:p14="http://schemas.microsoft.com/office/powerpoint/2010/main" val="1705687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1CB09-B861-4B5B-A107-908BE9530B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6637" y="1220020"/>
            <a:ext cx="9431417" cy="53112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FB7DC5-38CB-450A-A843-0BF5A162ABF3}"/>
              </a:ext>
            </a:extLst>
          </p:cNvPr>
          <p:cNvSpPr txBox="1">
            <a:spLocks/>
          </p:cNvSpPr>
          <p:nvPr/>
        </p:nvSpPr>
        <p:spPr>
          <a:xfrm>
            <a:off x="529441" y="-109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ggplot2: Mapping (bar </a:t>
            </a:r>
            <a:r>
              <a:rPr lang="en-US" dirty="0" err="1"/>
              <a:t>geom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2971A-E6A9-40BE-ACF3-E408C5BEAD42}"/>
              </a:ext>
            </a:extLst>
          </p:cNvPr>
          <p:cNvSpPr txBox="1"/>
          <p:nvPr/>
        </p:nvSpPr>
        <p:spPr>
          <a:xfrm>
            <a:off x="2180731" y="6488668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</a:p>
        </p:txBody>
      </p:sp>
    </p:spTree>
    <p:extLst>
      <p:ext uri="{BB962C8B-B14F-4D97-AF65-F5344CB8AC3E}">
        <p14:creationId xmlns:p14="http://schemas.microsoft.com/office/powerpoint/2010/main" val="388775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252D-989C-48B3-A5FB-51D75C8F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R: Analysis</a:t>
            </a:r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45" y="1690688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10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252D-989C-48B3-A5FB-51D75C8F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R: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13B565F-4494-4E43-85A4-5D84FA6FF970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7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252D-989C-48B3-A5FB-51D75C8F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R: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B8922192-85D4-4479-AC09-4ADD23A6C302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5089319-5DC1-4732-BE49-B3A73EB023C7}"/>
              </a:ext>
            </a:extLst>
          </p:cNvPr>
          <p:cNvSpPr txBox="1">
            <a:spLocks/>
          </p:cNvSpPr>
          <p:nvPr/>
        </p:nvSpPr>
        <p:spPr>
          <a:xfrm>
            <a:off x="589965" y="1612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9B371-F4A1-445D-9FB3-4E31AFFC5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4" descr="Image result for tidyr hex">
            <a:extLst>
              <a:ext uri="{FF2B5EF4-FFF2-40B4-BE49-F238E27FC236}">
                <a16:creationId xmlns:a16="http://schemas.microsoft.com/office/drawing/2014/main" id="{82A8F617-2DF9-4039-8A30-E9D987B43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897" y="5483258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1B0018-5986-4EA6-9F7C-314F329B1D9D}"/>
              </a:ext>
            </a:extLst>
          </p:cNvPr>
          <p:cNvSpPr/>
          <p:nvPr/>
        </p:nvSpPr>
        <p:spPr>
          <a:xfrm>
            <a:off x="4069583" y="64427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1" name="Picture 4" descr="Image result for tidyr hadley">
            <a:extLst>
              <a:ext uri="{FF2B5EF4-FFF2-40B4-BE49-F238E27FC236}">
                <a16:creationId xmlns:a16="http://schemas.microsoft.com/office/drawing/2014/main" id="{1A58C769-24A1-474D-8E12-D231C09A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5007" y="5233987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FBF43B-F0E1-4678-98F2-FE4959D4027D}"/>
              </a:ext>
            </a:extLst>
          </p:cNvPr>
          <p:cNvSpPr/>
          <p:nvPr/>
        </p:nvSpPr>
        <p:spPr>
          <a:xfrm>
            <a:off x="4409330" y="7278898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9FE093E-3A3A-44F7-833E-BE41FE0FF531}"/>
              </a:ext>
            </a:extLst>
          </p:cNvPr>
          <p:cNvSpPr/>
          <p:nvPr/>
        </p:nvSpPr>
        <p:spPr>
          <a:xfrm rot="21428416">
            <a:off x="4346988" y="7279111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50F8B-BEEA-4EA8-ABB0-509AF7D2B54D}"/>
              </a:ext>
            </a:extLst>
          </p:cNvPr>
          <p:cNvSpPr/>
          <p:nvPr/>
        </p:nvSpPr>
        <p:spPr>
          <a:xfrm>
            <a:off x="5931035" y="6812104"/>
            <a:ext cx="2990715" cy="466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22FADE-BC46-4F5D-B5FC-90727CC1AB20}"/>
              </a:ext>
            </a:extLst>
          </p:cNvPr>
          <p:cNvSpPr/>
          <p:nvPr/>
        </p:nvSpPr>
        <p:spPr>
          <a:xfrm>
            <a:off x="5955393" y="6543618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Image result for dig in">
            <a:extLst>
              <a:ext uri="{FF2B5EF4-FFF2-40B4-BE49-F238E27FC236}">
                <a16:creationId xmlns:a16="http://schemas.microsoft.com/office/drawing/2014/main" id="{124E0878-0CCB-4312-B8A2-355283DF6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68" y="1071562"/>
            <a:ext cx="3771900" cy="47148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readr hex">
            <a:extLst>
              <a:ext uri="{FF2B5EF4-FFF2-40B4-BE49-F238E27FC236}">
                <a16:creationId xmlns:a16="http://schemas.microsoft.com/office/drawing/2014/main" id="{CA95CDF8-8671-4584-BA35-E2C74F96E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544" y="6460129"/>
            <a:ext cx="993088" cy="115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mage result for tidyr hex icon">
            <a:extLst>
              <a:ext uri="{FF2B5EF4-FFF2-40B4-BE49-F238E27FC236}">
                <a16:creationId xmlns:a16="http://schemas.microsoft.com/office/drawing/2014/main" id="{8FA5B8FA-139E-46CA-8CB8-B0EB2CB6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71" y="6460129"/>
            <a:ext cx="925954" cy="107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50A1C1B-F857-4E40-90B7-F3AF6B98C24D}"/>
              </a:ext>
            </a:extLst>
          </p:cNvPr>
          <p:cNvSpPr/>
          <p:nvPr/>
        </p:nvSpPr>
        <p:spPr>
          <a:xfrm>
            <a:off x="4432348" y="5984275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4" descr="Image result for tidyr hex">
            <a:extLst>
              <a:ext uri="{FF2B5EF4-FFF2-40B4-BE49-F238E27FC236}">
                <a16:creationId xmlns:a16="http://schemas.microsoft.com/office/drawing/2014/main" id="{BDFBEF4B-9A67-4A2C-8882-6CC3D994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4" y="5314950"/>
            <a:ext cx="1475549" cy="166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C89640A-E7D6-42F6-93E3-4220EA5FA44E}"/>
              </a:ext>
            </a:extLst>
          </p:cNvPr>
          <p:cNvSpPr/>
          <p:nvPr/>
        </p:nvSpPr>
        <p:spPr>
          <a:xfrm>
            <a:off x="2685047" y="6812104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" descr="Image result for dplyr hex">
            <a:extLst>
              <a:ext uri="{FF2B5EF4-FFF2-40B4-BE49-F238E27FC236}">
                <a16:creationId xmlns:a16="http://schemas.microsoft.com/office/drawing/2014/main" id="{A1CE02E1-256A-4B86-B5BF-59C9C178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027" y="6316635"/>
            <a:ext cx="1015263" cy="11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E898C15-2605-451F-8043-EA7B90D7F25E}"/>
              </a:ext>
            </a:extLst>
          </p:cNvPr>
          <p:cNvSpPr/>
          <p:nvPr/>
        </p:nvSpPr>
        <p:spPr>
          <a:xfrm>
            <a:off x="5561103" y="535422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6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5089319-5DC1-4732-BE49-B3A73EB023C7}"/>
              </a:ext>
            </a:extLst>
          </p:cNvPr>
          <p:cNvSpPr txBox="1">
            <a:spLocks/>
          </p:cNvSpPr>
          <p:nvPr/>
        </p:nvSpPr>
        <p:spPr>
          <a:xfrm>
            <a:off x="589965" y="161265"/>
            <a:ext cx="3220035" cy="296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ggplot2: Layered Grammar </a:t>
            </a:r>
          </a:p>
          <a:p>
            <a:r>
              <a:rPr lang="en-US" dirty="0"/>
              <a:t>of Graphics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1C6DDC-445A-48EC-9C0C-86032359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022" y="452835"/>
            <a:ext cx="8715678" cy="6219825"/>
          </a:xfrm>
          <a:prstGeom prst="rect">
            <a:avLst/>
          </a:prstGeom>
        </p:spPr>
      </p:pic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E706958D-45B0-40CA-81CE-C4F7A556B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738387"/>
              </p:ext>
            </p:extLst>
          </p:nvPr>
        </p:nvGraphicFramePr>
        <p:xfrm>
          <a:off x="974593" y="4001294"/>
          <a:ext cx="1711458" cy="126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007">
                  <a:extLst>
                    <a:ext uri="{9D8B030D-6E8A-4147-A177-3AD203B41FA5}">
                      <a16:colId xmlns:a16="http://schemas.microsoft.com/office/drawing/2014/main" val="2626080468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93631301"/>
                    </a:ext>
                  </a:extLst>
                </a:gridCol>
              </a:tblGrid>
              <a:tr h="316508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Grade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Passing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812529"/>
                  </a:ext>
                </a:extLst>
              </a:tr>
              <a:tr h="316508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0609098"/>
                  </a:ext>
                </a:extLst>
              </a:tr>
              <a:tr h="316508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98486"/>
                  </a:ext>
                </a:extLst>
              </a:tr>
              <a:tr h="316508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0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1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5089319-5DC1-4732-BE49-B3A73EB023C7}"/>
              </a:ext>
            </a:extLst>
          </p:cNvPr>
          <p:cNvSpPr txBox="1">
            <a:spLocks/>
          </p:cNvSpPr>
          <p:nvPr/>
        </p:nvSpPr>
        <p:spPr>
          <a:xfrm>
            <a:off x="589966" y="161265"/>
            <a:ext cx="2755578" cy="296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excel: Presets Choices</a:t>
            </a:r>
          </a:p>
          <a:p>
            <a:r>
              <a:rPr lang="en-US" dirty="0"/>
              <a:t>of Graphics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E706958D-45B0-40CA-81CE-C4F7A556B1C4}"/>
              </a:ext>
            </a:extLst>
          </p:cNvPr>
          <p:cNvGraphicFramePr>
            <a:graphicFrameLocks/>
          </p:cNvGraphicFramePr>
          <p:nvPr/>
        </p:nvGraphicFramePr>
        <p:xfrm>
          <a:off x="974593" y="4001294"/>
          <a:ext cx="1711458" cy="126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007">
                  <a:extLst>
                    <a:ext uri="{9D8B030D-6E8A-4147-A177-3AD203B41FA5}">
                      <a16:colId xmlns:a16="http://schemas.microsoft.com/office/drawing/2014/main" val="2626080468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93631301"/>
                    </a:ext>
                  </a:extLst>
                </a:gridCol>
              </a:tblGrid>
              <a:tr h="316508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Grade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Passing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812529"/>
                  </a:ext>
                </a:extLst>
              </a:tr>
              <a:tr h="316508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0609098"/>
                  </a:ext>
                </a:extLst>
              </a:tr>
              <a:tr h="316508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98486"/>
                  </a:ext>
                </a:extLst>
              </a:tr>
              <a:tr h="316508"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0517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C7D759E-1F2E-4C6F-A844-BBF1C8C8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44" y="435427"/>
            <a:ext cx="8831980" cy="55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2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4657-B1C0-4178-B5C0-36AB6DE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7" y="110640"/>
            <a:ext cx="10515600" cy="1325563"/>
          </a:xfrm>
        </p:spPr>
        <p:txBody>
          <a:bodyPr/>
          <a:lstStyle/>
          <a:p>
            <a:r>
              <a:rPr lang="en-US" dirty="0"/>
              <a:t>GUI Presets vs.</a:t>
            </a:r>
            <a:br>
              <a:rPr lang="en-US" dirty="0"/>
            </a:br>
            <a:r>
              <a:rPr lang="en-US" dirty="0"/>
              <a:t>Grammar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24D54-4AF0-4802-A677-BE1D3458739B}"/>
              </a:ext>
            </a:extLst>
          </p:cNvPr>
          <p:cNvSpPr txBox="1"/>
          <p:nvPr/>
        </p:nvSpPr>
        <p:spPr>
          <a:xfrm>
            <a:off x="5827486" y="1756228"/>
            <a:ext cx="26996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Type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DA042-A466-46BE-84B3-3C7D38E50A8A}"/>
              </a:ext>
            </a:extLst>
          </p:cNvPr>
          <p:cNvCxnSpPr/>
          <p:nvPr/>
        </p:nvCxnSpPr>
        <p:spPr>
          <a:xfrm>
            <a:off x="8984343" y="1537824"/>
            <a:ext cx="0" cy="476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92CE2E-88F6-4C52-B0A2-98BC19FB9653}"/>
              </a:ext>
            </a:extLst>
          </p:cNvPr>
          <p:cNvSpPr txBox="1"/>
          <p:nvPr/>
        </p:nvSpPr>
        <p:spPr>
          <a:xfrm>
            <a:off x="9597571" y="1719252"/>
            <a:ext cx="2699657" cy="894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Geoms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</a:p>
          <a:p>
            <a:pPr lvl="1"/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1"/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Facets</a:t>
            </a: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</a:t>
            </a: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Themes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pic>
        <p:nvPicPr>
          <p:cNvPr id="10" name="Picture 4" descr="Image result for tidyr hex">
            <a:extLst>
              <a:ext uri="{FF2B5EF4-FFF2-40B4-BE49-F238E27FC236}">
                <a16:creationId xmlns:a16="http://schemas.microsoft.com/office/drawing/2014/main" id="{5805B080-2933-4C3E-B846-7E94D8B59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06" y="392628"/>
            <a:ext cx="1084074" cy="12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hex excel">
            <a:extLst>
              <a:ext uri="{FF2B5EF4-FFF2-40B4-BE49-F238E27FC236}">
                <a16:creationId xmlns:a16="http://schemas.microsoft.com/office/drawing/2014/main" id="{5606881F-3558-4DAA-9A7D-410552342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96" y="457273"/>
            <a:ext cx="1261979" cy="12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3EB043-ED73-41DE-B4E2-0D18356B6DAA}"/>
              </a:ext>
            </a:extLst>
          </p:cNvPr>
          <p:cNvCxnSpPr/>
          <p:nvPr/>
        </p:nvCxnSpPr>
        <p:spPr>
          <a:xfrm>
            <a:off x="5624286" y="1574800"/>
            <a:ext cx="0" cy="476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A518C6-ABE0-4178-BFBC-47FBB0D28EE7}"/>
              </a:ext>
            </a:extLst>
          </p:cNvPr>
          <p:cNvSpPr/>
          <p:nvPr/>
        </p:nvSpPr>
        <p:spPr>
          <a:xfrm>
            <a:off x="442686" y="1312831"/>
            <a:ext cx="6096000" cy="8402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Thanks so much.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I really appreciate…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Excuse me.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I’m sorry.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What do you think?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How does that sound?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That sounds great.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(Oh) never mind.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I’m learning English.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I don’t understand.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Could you repeat that please?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Could you please talk slower?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Thank you. That helps a lot.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What does ~ mean?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How do you spell that?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What do you mean?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Hi! I’m [Name]. (And you?)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Nice to meet you.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Where are you from?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What do you do?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What do you like to do (in your free time)?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What’s your phone number?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Do you have Facebook?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How can I help you?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I’ll be with you in a moment.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What time is our meeting?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Please call me (back) at…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(Oh really?) Actually, I thought…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Actually, I [verb]…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1E7145"/>
                </a:solidFill>
              </a:rPr>
              <a:t>I’m (just) about to [verb]…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119E2-D8C5-4AF9-B47F-0547F82A6DCF}"/>
              </a:ext>
            </a:extLst>
          </p:cNvPr>
          <p:cNvSpPr/>
          <p:nvPr/>
        </p:nvSpPr>
        <p:spPr>
          <a:xfrm>
            <a:off x="8288038" y="201940"/>
            <a:ext cx="3432248" cy="626326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8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720</Words>
  <Application>Microsoft Office PowerPoint</Application>
  <PresentationFormat>Widescreen</PresentationFormat>
  <Paragraphs>225</Paragraphs>
  <Slides>22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Intro to Analysis</vt:lpstr>
      <vt:lpstr>Intro to Analysis</vt:lpstr>
      <vt:lpstr>Intro to R: Analysis</vt:lpstr>
      <vt:lpstr>Intro to R: Analysis</vt:lpstr>
      <vt:lpstr>Intro to R: Analysis</vt:lpstr>
      <vt:lpstr>PowerPoint Presentation</vt:lpstr>
      <vt:lpstr>PowerPoint Presentation</vt:lpstr>
      <vt:lpstr>PowerPoint Presentation</vt:lpstr>
      <vt:lpstr>GUI Presets vs. Grammar </vt:lpstr>
      <vt:lpstr>GUI Presets vs. Grammar </vt:lpstr>
      <vt:lpstr>GUI Presets vs. Grammar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ggplot2: Mapping (data to geom aesthetics)</vt:lpstr>
      <vt:lpstr>ggplot2: Mapping (unmapped aesthetics: blue)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Tyler Rinker</dc:creator>
  <cp:lastModifiedBy>Tyler Rinker</cp:lastModifiedBy>
  <cp:revision>86</cp:revision>
  <dcterms:created xsi:type="dcterms:W3CDTF">2018-03-20T22:50:16Z</dcterms:created>
  <dcterms:modified xsi:type="dcterms:W3CDTF">2018-03-31T13:33:30Z</dcterms:modified>
</cp:coreProperties>
</file>