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96" r:id="rId2"/>
    <p:sldId id="279" r:id="rId3"/>
    <p:sldId id="406" r:id="rId4"/>
    <p:sldId id="407" r:id="rId5"/>
    <p:sldId id="399" r:id="rId6"/>
    <p:sldId id="398" r:id="rId7"/>
    <p:sldId id="408" r:id="rId8"/>
    <p:sldId id="409" r:id="rId9"/>
    <p:sldId id="411" r:id="rId10"/>
    <p:sldId id="412" r:id="rId11"/>
    <p:sldId id="413" r:id="rId12"/>
    <p:sldId id="414" r:id="rId13"/>
    <p:sldId id="410" r:id="rId14"/>
    <p:sldId id="415" r:id="rId15"/>
    <p:sldId id="4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5D0BA-C5CC-4748-AE46-B61F31062CCD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3F799-0B82-4296-AD99-D8E54283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</a:t>
            </a:r>
            <a:r>
              <a:rPr lang="en-US" dirty="0" err="1"/>
              <a:t>til</a:t>
            </a:r>
            <a:r>
              <a:rPr lang="en-US" dirty="0"/>
              <a:t> now we’ve had data in formats that were generally useful.  Maybe we had to clean up a variable or compute a new variable but for the most part they were what we call tidy data 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and inner do most all jobs (in R left usually).  Anything else and you’re probably showing off.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07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KEY columns that allow the tables to be related to one another and combined into human readable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KEY columns that allow the tables to be related to one another and combined into human readable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36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8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0202-DA5C-4A5B-9BB3-DB760D087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8093F-18A3-46EE-AE0C-7CE73249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BEC7-CB72-4C2E-BEC8-54EC0886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C69C-5C6E-487E-A08A-D06B4E2D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EB68-55E9-436B-953A-52FE832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9C49-6953-499C-9001-E9C942F8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73B60-A8B1-4387-A7C2-8FFD687F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E3D4-72B6-4BB6-A3B0-254B3F3E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103FC-E3F1-4076-8249-7AC308E8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5BD8-6FC4-454C-8B00-7B947167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5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F5E09-0744-459E-AC77-4D18C42B3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EF7EB-5983-4B30-96FF-2FE80DA6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E735-40FE-4A9D-953A-3C338FC6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4870-A2CD-4B03-8811-34D43787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41CF-EAFD-4961-9FEA-32CD0A41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CC74-CE34-4C5C-A9CE-BD6E4A8F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4CDE-C8BF-412D-A44A-7B11B63A4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2FA8-0A16-4ABE-AA34-F67797DC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36C6-18B6-4CC7-A570-072FCBA8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4A29D-0614-4987-BF64-CFBE7693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B35F-350C-4EF5-9125-85E20F86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FDA55-8FF4-402E-B6BD-ED64C423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5DEE-7611-48E4-A0E0-E5B7740C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D3A3-193C-4AB1-9BCA-EC289278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0445-FA55-4AE3-A304-134DE691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6FD2-9B87-4F6A-ACD4-478BBE5C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0581-35D6-4B9B-A0FE-B99857D3D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4AAFB-5F73-4378-A18B-FAFFECDF7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39224-C7E9-49AF-BB74-0E6D9F49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C94F6-E1A8-42B6-951E-A997FA63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47D0-5B7A-4893-B871-F7D86AD7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5D9-0E05-4463-BC04-D2D100C7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5E2B-55A9-4AE4-8EA5-50280C906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ACFBB-6138-4451-9103-121EDD87E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8D75-0F6A-45BA-AC93-45629C09A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ADC7F-B846-429C-888B-33F352E9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9033A-ED2A-440D-AF03-41890D99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491E3-C031-46B6-ACA1-9AC6F537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B1FC3-8716-486D-8F8F-61626838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A75F-C8B2-4DD4-A56E-C094B75C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DC58-C111-4964-B91F-414D7AC5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C48A4-279A-447A-8FF8-9C9839AB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E985B-ECA3-47A3-BB51-A4DB9DEC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D4879-EFE0-4687-921F-A819813A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52267-C4FF-4CEF-9B2A-DBFDC07C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7A968-EBE2-4C2D-A74D-2BB23EBB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0B1D-EC39-4E00-81A5-153EB654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D9CC-97AB-4175-A29F-C8A4F644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6E50D-CA0F-458F-925F-9AC8DA2AF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157B0-208F-42A2-85CB-3178C5F6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534C5-ABFE-4249-9AB5-59022402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EBC09-AF9E-4CB4-92CB-681267F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5548-74E0-468D-94F9-46F9041E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72DC2-C9B4-46E2-BA56-CA0E4E8FD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6186E-7A2D-4F6A-98B5-BF3F4D39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55FB1-3A94-40FB-BB47-9D4323D2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3294F-1FC4-412C-9D3B-8CD1212C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5303D-6B26-449E-87C0-17744245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CE77D-D83D-45B7-8CA7-4F889FD5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7B4D-1E3B-4859-9A11-3B160BCF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D90E-9043-4780-9F74-655A39A18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EB8F4-8E4D-492F-9AEF-73507C1BE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399D-8AA5-423D-B920-C46102D24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A96FF-7EB2-44ED-8641-9DF755A64666}"/>
              </a:ext>
            </a:extLst>
          </p:cNvPr>
          <p:cNvSpPr txBox="1"/>
          <p:nvPr/>
        </p:nvSpPr>
        <p:spPr>
          <a:xfrm>
            <a:off x="47223" y="5870514"/>
            <a:ext cx="12281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Lesson Objectives: </a:t>
            </a:r>
            <a:r>
              <a:rPr lang="en-US" sz="3000" dirty="0"/>
              <a:t>Import common data types.</a:t>
            </a:r>
          </a:p>
          <a:p>
            <a:r>
              <a:rPr lang="en-US" sz="3000" dirty="0"/>
              <a:t>                                   Export graphical &amp; tabular summaries of data.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EB39E-1D22-4CDE-B3A6-A4B99E7D9545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Picture 4" descr="Image result for tidyr hadley">
            <a:extLst>
              <a:ext uri="{FF2B5EF4-FFF2-40B4-BE49-F238E27FC236}">
                <a16:creationId xmlns:a16="http://schemas.microsoft.com/office/drawing/2014/main" id="{395C1A40-9138-4140-B6B9-EE628D51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6CAF69-9803-4ABD-A0C7-6127687DFAB8}"/>
              </a:ext>
            </a:extLst>
          </p:cNvPr>
          <p:cNvSpPr/>
          <p:nvPr/>
        </p:nvSpPr>
        <p:spPr>
          <a:xfrm>
            <a:off x="6542652" y="3869111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23392B-2A30-4CCA-8E90-61EB6758B850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68846-F97B-424B-A542-C9199E2BC6FA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65C07E3-2B1D-4178-8315-B6739B595FAB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5D0D92-D323-4C57-B8DC-AE6F8DA3C632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0222256A-3A3D-4DA4-908A-8F15DD15299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612527-4761-48E0-AB03-C5DD36AAC7EB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50A3E6-E365-49E5-97CC-A7BBCFEC7F0A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Importing &amp; Exporting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AA21F1F0-1080-4944-865D-3A253ED93EBC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D8CCA2-6EC9-49F2-A6B5-4056E5C9E0A9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108D06BC-8EE2-4F0B-8E46-EA1D4202C668}"/>
              </a:ext>
            </a:extLst>
          </p:cNvPr>
          <p:cNvSpPr/>
          <p:nvPr/>
        </p:nvSpPr>
        <p:spPr>
          <a:xfrm>
            <a:off x="5851013" y="2734138"/>
            <a:ext cx="1687163" cy="142278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ED7BF0-BE81-486F-A059-8AC25DA1D1F5}"/>
              </a:ext>
            </a:extLst>
          </p:cNvPr>
          <p:cNvCxnSpPr>
            <a:stCxn id="18" idx="0"/>
          </p:cNvCxnSpPr>
          <p:nvPr/>
        </p:nvCxnSpPr>
        <p:spPr>
          <a:xfrm flipH="1">
            <a:off x="6908800" y="2250722"/>
            <a:ext cx="842892" cy="97867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0C368E-3FC9-4E7F-A156-D4103AB2AED7}"/>
              </a:ext>
            </a:extLst>
          </p:cNvPr>
          <p:cNvSpPr txBox="1"/>
          <p:nvPr/>
        </p:nvSpPr>
        <p:spPr>
          <a:xfrm>
            <a:off x="6273128" y="3254294"/>
            <a:ext cx="1201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EDA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743CC8-A4B4-473C-9933-953283650D7D}"/>
              </a:ext>
            </a:extLst>
          </p:cNvPr>
          <p:cNvSpPr/>
          <p:nvPr/>
        </p:nvSpPr>
        <p:spPr>
          <a:xfrm rot="565152">
            <a:off x="3949559" y="3481110"/>
            <a:ext cx="2330606" cy="371995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7987CA-3B9F-46AC-AA51-400A198AF06D}"/>
              </a:ext>
            </a:extLst>
          </p:cNvPr>
          <p:cNvSpPr/>
          <p:nvPr/>
        </p:nvSpPr>
        <p:spPr>
          <a:xfrm>
            <a:off x="3609350" y="3100570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F4C44753-5D94-4A07-8B2B-4ADDCE71C09E}"/>
              </a:ext>
            </a:extLst>
          </p:cNvPr>
          <p:cNvSpPr/>
          <p:nvPr/>
        </p:nvSpPr>
        <p:spPr>
          <a:xfrm>
            <a:off x="1903848" y="30942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6A579305-4D4E-4ABA-B7D8-2EFD4FE2FA8B}"/>
              </a:ext>
            </a:extLst>
          </p:cNvPr>
          <p:cNvSpPr/>
          <p:nvPr/>
        </p:nvSpPr>
        <p:spPr>
          <a:xfrm>
            <a:off x="9800689" y="3110028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27C7A5-4449-40B8-A757-BB08C6584A2C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2322948" y="3218503"/>
            <a:ext cx="1286402" cy="2177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12FF27D-2496-4FCA-A06A-BE5509091504}"/>
              </a:ext>
            </a:extLst>
          </p:cNvPr>
          <p:cNvSpPr/>
          <p:nvPr/>
        </p:nvSpPr>
        <p:spPr>
          <a:xfrm>
            <a:off x="2107096" y="3387256"/>
            <a:ext cx="7816132" cy="1241678"/>
          </a:xfrm>
          <a:custGeom>
            <a:avLst/>
            <a:gdLst>
              <a:gd name="connsiteX0" fmla="*/ 0 w 7816132"/>
              <a:gd name="connsiteY0" fmla="*/ 0 h 1241678"/>
              <a:gd name="connsiteX1" fmla="*/ 151074 w 7816132"/>
              <a:gd name="connsiteY1" fmla="*/ 365760 h 1241678"/>
              <a:gd name="connsiteX2" fmla="*/ 485029 w 7816132"/>
              <a:gd name="connsiteY2" fmla="*/ 715617 h 1241678"/>
              <a:gd name="connsiteX3" fmla="*/ 1033669 w 7816132"/>
              <a:gd name="connsiteY3" fmla="*/ 930302 h 1241678"/>
              <a:gd name="connsiteX4" fmla="*/ 2051436 w 7816132"/>
              <a:gd name="connsiteY4" fmla="*/ 1057523 h 1241678"/>
              <a:gd name="connsiteX5" fmla="*/ 3291840 w 7816132"/>
              <a:gd name="connsiteY5" fmla="*/ 1168841 h 1241678"/>
              <a:gd name="connsiteX6" fmla="*/ 4301655 w 7816132"/>
              <a:gd name="connsiteY6" fmla="*/ 1240403 h 1241678"/>
              <a:gd name="connsiteX7" fmla="*/ 5383033 w 7816132"/>
              <a:gd name="connsiteY7" fmla="*/ 1192695 h 1241678"/>
              <a:gd name="connsiteX8" fmla="*/ 6575728 w 7816132"/>
              <a:gd name="connsiteY8" fmla="*/ 946205 h 1241678"/>
              <a:gd name="connsiteX9" fmla="*/ 7132320 w 7816132"/>
              <a:gd name="connsiteY9" fmla="*/ 699714 h 1241678"/>
              <a:gd name="connsiteX10" fmla="*/ 7577593 w 7816132"/>
              <a:gd name="connsiteY10" fmla="*/ 365760 h 1241678"/>
              <a:gd name="connsiteX11" fmla="*/ 7816132 w 7816132"/>
              <a:gd name="connsiteY11" fmla="*/ 95415 h 124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6132" h="1241678">
                <a:moveTo>
                  <a:pt x="0" y="0"/>
                </a:moveTo>
                <a:cubicBezTo>
                  <a:pt x="35118" y="123245"/>
                  <a:pt x="70236" y="246491"/>
                  <a:pt x="151074" y="365760"/>
                </a:cubicBezTo>
                <a:cubicBezTo>
                  <a:pt x="231912" y="485029"/>
                  <a:pt x="337930" y="621527"/>
                  <a:pt x="485029" y="715617"/>
                </a:cubicBezTo>
                <a:cubicBezTo>
                  <a:pt x="632128" y="809707"/>
                  <a:pt x="772601" y="873318"/>
                  <a:pt x="1033669" y="930302"/>
                </a:cubicBezTo>
                <a:cubicBezTo>
                  <a:pt x="1294737" y="987286"/>
                  <a:pt x="1675074" y="1017767"/>
                  <a:pt x="2051436" y="1057523"/>
                </a:cubicBezTo>
                <a:cubicBezTo>
                  <a:pt x="2427798" y="1097279"/>
                  <a:pt x="2916804" y="1138361"/>
                  <a:pt x="3291840" y="1168841"/>
                </a:cubicBezTo>
                <a:cubicBezTo>
                  <a:pt x="3666876" y="1199321"/>
                  <a:pt x="3953123" y="1236427"/>
                  <a:pt x="4301655" y="1240403"/>
                </a:cubicBezTo>
                <a:cubicBezTo>
                  <a:pt x="4650187" y="1244379"/>
                  <a:pt x="5004021" y="1241728"/>
                  <a:pt x="5383033" y="1192695"/>
                </a:cubicBezTo>
                <a:cubicBezTo>
                  <a:pt x="5762045" y="1143662"/>
                  <a:pt x="6284180" y="1028369"/>
                  <a:pt x="6575728" y="946205"/>
                </a:cubicBezTo>
                <a:cubicBezTo>
                  <a:pt x="6867276" y="864042"/>
                  <a:pt x="6965343" y="796455"/>
                  <a:pt x="7132320" y="699714"/>
                </a:cubicBezTo>
                <a:cubicBezTo>
                  <a:pt x="7299298" y="602973"/>
                  <a:pt x="7463624" y="466477"/>
                  <a:pt x="7577593" y="365760"/>
                </a:cubicBezTo>
                <a:cubicBezTo>
                  <a:pt x="7691562" y="265044"/>
                  <a:pt x="7753847" y="180229"/>
                  <a:pt x="7816132" y="9541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8" grpId="0" animBg="1"/>
      <p:bldP spid="21" grpId="0" animBg="1"/>
      <p:bldP spid="26" grpId="0" animBg="1"/>
      <p:bldP spid="27" grpId="0" animBg="1"/>
      <p:bldP spid="20" grpId="0" animBg="1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A35-6FF1-4D52-93CF-2F36EE5D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365125"/>
            <a:ext cx="10515600" cy="1325563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801AD-36B1-433F-8823-EEF85FB40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088" y="1524000"/>
            <a:ext cx="5157787" cy="473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my missing values?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NA</a:t>
            </a:r>
          </a:p>
          <a:p>
            <a:pPr lvl="1"/>
            <a:r>
              <a:rPr lang="en-US" dirty="0"/>
              <a:t>" "</a:t>
            </a:r>
          </a:p>
          <a:p>
            <a:pPr lvl="1"/>
            <a:r>
              <a:rPr lang="en-US" dirty="0"/>
              <a:t>N/A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Na</a:t>
            </a:r>
          </a:p>
          <a:p>
            <a:pPr lvl="1"/>
            <a:r>
              <a:rPr lang="en-US" dirty="0"/>
              <a:t>n/a</a:t>
            </a:r>
          </a:p>
          <a:p>
            <a:pPr lvl="1"/>
            <a:r>
              <a:rPr lang="en-US" dirty="0"/>
              <a:t>999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1DE3C15-3C64-4247-B30C-EE043438D031}"/>
              </a:ext>
            </a:extLst>
          </p:cNvPr>
          <p:cNvSpPr txBox="1">
            <a:spLocks/>
          </p:cNvSpPr>
          <p:nvPr/>
        </p:nvSpPr>
        <p:spPr>
          <a:xfrm>
            <a:off x="5668963" y="2557462"/>
            <a:ext cx="5456237" cy="312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'path/to/file.csv'</a:t>
            </a:r>
            <a:endParaRPr lang="en-US" sz="1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410DBBA-FFA4-4E02-B449-9F9901B0A5D7}"/>
              </a:ext>
            </a:extLst>
          </p:cNvPr>
          <p:cNvSpPr txBox="1">
            <a:spLocks/>
          </p:cNvSpPr>
          <p:nvPr/>
        </p:nvSpPr>
        <p:spPr>
          <a:xfrm>
            <a:off x="5668963" y="1524000"/>
            <a:ext cx="5157787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Pass them to the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dirty="0"/>
              <a:t> argument.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2011FF-D1F8-4D20-8166-80B9295A2725}"/>
              </a:ext>
            </a:extLst>
          </p:cNvPr>
          <p:cNvSpPr/>
          <p:nvPr/>
        </p:nvSpPr>
        <p:spPr>
          <a:xfrm>
            <a:off x="5546725" y="1357313"/>
            <a:ext cx="5918200" cy="495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A35-6FF1-4D52-93CF-2F36EE5D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365125"/>
            <a:ext cx="10515600" cy="1325563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801AD-36B1-433F-8823-EEF85FB40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088" y="1524000"/>
            <a:ext cx="5157787" cy="473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my missing values?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NA</a:t>
            </a:r>
          </a:p>
          <a:p>
            <a:pPr lvl="1"/>
            <a:r>
              <a:rPr lang="en-US" dirty="0"/>
              <a:t>" "</a:t>
            </a:r>
          </a:p>
          <a:p>
            <a:pPr lvl="1"/>
            <a:r>
              <a:rPr lang="en-US" dirty="0"/>
              <a:t>N/A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 err="1"/>
              <a:t>na</a:t>
            </a:r>
            <a:endParaRPr lang="en-US" dirty="0"/>
          </a:p>
          <a:p>
            <a:pPr lvl="1"/>
            <a:r>
              <a:rPr lang="en-US" dirty="0"/>
              <a:t>n/a</a:t>
            </a:r>
          </a:p>
          <a:p>
            <a:pPr lvl="1"/>
            <a:r>
              <a:rPr lang="en-US" dirty="0"/>
              <a:t>999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1DE3C15-3C64-4247-B30C-EE043438D031}"/>
              </a:ext>
            </a:extLst>
          </p:cNvPr>
          <p:cNvSpPr txBox="1">
            <a:spLocks/>
          </p:cNvSpPr>
          <p:nvPr/>
        </p:nvSpPr>
        <p:spPr>
          <a:xfrm>
            <a:off x="5668963" y="2557462"/>
            <a:ext cx="5456237" cy="312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'path/to/file.csv'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c(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'NA', 'NULL', '')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410DBBA-FFA4-4E02-B449-9F9901B0A5D7}"/>
              </a:ext>
            </a:extLst>
          </p:cNvPr>
          <p:cNvSpPr txBox="1">
            <a:spLocks/>
          </p:cNvSpPr>
          <p:nvPr/>
        </p:nvSpPr>
        <p:spPr>
          <a:xfrm>
            <a:off x="5668963" y="1524000"/>
            <a:ext cx="5157787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Pass them to the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dirty="0"/>
              <a:t> argument.</a:t>
            </a:r>
          </a:p>
        </p:txBody>
      </p:sp>
    </p:spTree>
    <p:extLst>
      <p:ext uri="{BB962C8B-B14F-4D97-AF65-F5344CB8AC3E}">
        <p14:creationId xmlns:p14="http://schemas.microsoft.com/office/powerpoint/2010/main" val="76396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A35-6FF1-4D52-93CF-2F36EE5D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365125"/>
            <a:ext cx="10515600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801AD-36B1-433F-8823-EEF85FB40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088" y="1524000"/>
            <a:ext cx="5157787" cy="473868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guesses</a:t>
            </a:r>
          </a:p>
          <a:p>
            <a:endParaRPr lang="en-US" dirty="0"/>
          </a:p>
          <a:p>
            <a:r>
              <a:rPr lang="en-US" dirty="0"/>
              <a:t>Can be set explicitly  via the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col_types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argument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6030176-C51E-4680-AC46-32529DCC5923}"/>
              </a:ext>
            </a:extLst>
          </p:cNvPr>
          <p:cNvSpPr txBox="1">
            <a:spLocks/>
          </p:cNvSpPr>
          <p:nvPr/>
        </p:nvSpPr>
        <p:spPr>
          <a:xfrm>
            <a:off x="6307138" y="1524000"/>
            <a:ext cx="5157787" cy="473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factor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character</a:t>
            </a:r>
          </a:p>
          <a:p>
            <a:r>
              <a:rPr lang="en-US" dirty="0"/>
              <a:t>numeric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0991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B73313-E6CA-4B38-A9C4-3A88F9E6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08250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Save Visualizations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69E323-3D98-42FF-BF69-6A2A98916059}"/>
              </a:ext>
            </a:extLst>
          </p:cNvPr>
          <p:cNvSpPr txBox="1">
            <a:spLocks/>
          </p:cNvSpPr>
          <p:nvPr/>
        </p:nvSpPr>
        <p:spPr>
          <a:xfrm>
            <a:off x="933450" y="2336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9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A35-6FF1-4D52-93CF-2F36EE5D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365125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ggsave</a:t>
            </a:r>
            <a:r>
              <a:rPr lang="en-US" dirty="0"/>
              <a:t> FTW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9CAB6-9ACA-474F-B87D-2C739528A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14" y="4567238"/>
            <a:ext cx="5200649" cy="36845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ggsave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'path/to/file.pdf'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33046-DB08-48BF-A51E-F71BBA9A2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1950" y="1777206"/>
            <a:ext cx="5183188" cy="1513682"/>
          </a:xfrm>
        </p:spPr>
        <p:txBody>
          <a:bodyPr>
            <a:normAutofit fontScale="92500"/>
          </a:bodyPr>
          <a:lstStyle/>
          <a:p>
            <a:r>
              <a:rPr lang="en-US" dirty="0"/>
              <a:t>Plot in ggplot2</a:t>
            </a:r>
          </a:p>
          <a:p>
            <a:r>
              <a:rPr lang="en-US" dirty="0"/>
              <a:t>Save via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ggsave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File extension determines file type</a:t>
            </a:r>
          </a:p>
        </p:txBody>
      </p:sp>
      <p:pic>
        <p:nvPicPr>
          <p:cNvPr id="4098" name="Picture 2" descr="Image result for ggplot2">
            <a:extLst>
              <a:ext uri="{FF2B5EF4-FFF2-40B4-BE49-F238E27FC236}">
                <a16:creationId xmlns:a16="http://schemas.microsoft.com/office/drawing/2014/main" id="{95679045-85AB-4439-9748-48CC7A19D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579891"/>
            <a:ext cx="3568699" cy="254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498CFF9-3B86-4C22-9564-1CFAE5030C7D}"/>
              </a:ext>
            </a:extLst>
          </p:cNvPr>
          <p:cNvSpPr txBox="1">
            <a:spLocks/>
          </p:cNvSpPr>
          <p:nvPr/>
        </p:nvSpPr>
        <p:spPr>
          <a:xfrm>
            <a:off x="5738814" y="3429000"/>
            <a:ext cx="6132512" cy="93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(cut, price, fill = cut)) +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outlier.shape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NA) </a:t>
            </a:r>
          </a:p>
        </p:txBody>
      </p:sp>
      <p:pic>
        <p:nvPicPr>
          <p:cNvPr id="15" name="Picture 2" descr="Image result for ggplot2">
            <a:extLst>
              <a:ext uri="{FF2B5EF4-FFF2-40B4-BE49-F238E27FC236}">
                <a16:creationId xmlns:a16="http://schemas.microsoft.com/office/drawing/2014/main" id="{5D8895B4-DBEF-4141-B5E3-5B8C6E4A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2" y="502670"/>
            <a:ext cx="3568699" cy="254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250EC9-039C-4356-8A75-78BD58F3D97B}"/>
              </a:ext>
            </a:extLst>
          </p:cNvPr>
          <p:cNvSpPr txBox="1"/>
          <p:nvPr/>
        </p:nvSpPr>
        <p:spPr>
          <a:xfrm>
            <a:off x="671513" y="3831432"/>
            <a:ext cx="3400425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</a:t>
            </a:r>
            <a:r>
              <a:rPr lang="en-US" sz="2200" dirty="0" err="1"/>
              <a:t>ps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</a:t>
            </a:r>
            <a:r>
              <a:rPr lang="en-US" sz="2200" dirty="0" err="1"/>
              <a:t>tex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.jpeg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.tiff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</a:t>
            </a:r>
            <a:r>
              <a:rPr lang="en-US" sz="2200" dirty="0" err="1"/>
              <a:t>png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.bmp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</a:t>
            </a:r>
            <a:r>
              <a:rPr lang="en-US" sz="2200" dirty="0" err="1"/>
              <a:t>svg</a:t>
            </a:r>
            <a:r>
              <a:rPr lang="en-US" sz="2200" dirty="0"/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</a:t>
            </a:r>
            <a:r>
              <a:rPr lang="en-US" sz="2200" dirty="0" err="1"/>
              <a:t>wmf</a:t>
            </a:r>
            <a:r>
              <a:rPr lang="en-US" sz="2200" dirty="0"/>
              <a:t>"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B750B5A-40ED-4EF4-BE12-A91050086D44}"/>
              </a:ext>
            </a:extLst>
          </p:cNvPr>
          <p:cNvSpPr/>
          <p:nvPr/>
        </p:nvSpPr>
        <p:spPr>
          <a:xfrm>
            <a:off x="5672138" y="4467225"/>
            <a:ext cx="5133975" cy="6524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47443E9-4BCD-45E4-B15C-A0903923FF89}"/>
              </a:ext>
            </a:extLst>
          </p:cNvPr>
          <p:cNvSpPr txBox="1">
            <a:spLocks/>
          </p:cNvSpPr>
          <p:nvPr/>
        </p:nvSpPr>
        <p:spPr>
          <a:xfrm>
            <a:off x="5738814" y="4567238"/>
            <a:ext cx="5456237" cy="64293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ggsave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'path/to/file.</a:t>
            </a:r>
            <a:r>
              <a:rPr lang="en-US" sz="23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en-US" sz="2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F77774DB-61B8-42DB-B630-6493462A2229}"/>
              </a:ext>
            </a:extLst>
          </p:cNvPr>
          <p:cNvSpPr/>
          <p:nvPr/>
        </p:nvSpPr>
        <p:spPr>
          <a:xfrm>
            <a:off x="2643188" y="4214811"/>
            <a:ext cx="904875" cy="3524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4AD23186-85D8-4CEB-9D61-47B06713ED34}"/>
              </a:ext>
            </a:extLst>
          </p:cNvPr>
          <p:cNvSpPr txBox="1">
            <a:spLocks/>
          </p:cNvSpPr>
          <p:nvPr/>
        </p:nvSpPr>
        <p:spPr>
          <a:xfrm>
            <a:off x="2476502" y="4147116"/>
            <a:ext cx="5456237" cy="64293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3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 build="allAtOnce"/>
      <p:bldP spid="13" grpId="0"/>
      <p:bldP spid="16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6ECE-60E0-48F5-9A59-B15997B2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17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5700" b="1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140403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AB37AD-62F6-459D-AE1E-00A26FAB7E28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2052" name="Picture 4" descr="Image result for tidyr hadley">
            <a:extLst>
              <a:ext uri="{FF2B5EF4-FFF2-40B4-BE49-F238E27FC236}">
                <a16:creationId xmlns:a16="http://schemas.microsoft.com/office/drawing/2014/main" id="{40DBA615-578C-4754-8434-70929908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E67881-FF13-43F5-8D2F-0F071DBE5143}"/>
              </a:ext>
            </a:extLst>
          </p:cNvPr>
          <p:cNvSpPr/>
          <p:nvPr/>
        </p:nvSpPr>
        <p:spPr>
          <a:xfrm>
            <a:off x="6549280" y="3840974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A4E600-B2DF-445E-8954-A9DB275B03A2}"/>
              </a:ext>
            </a:extLst>
          </p:cNvPr>
          <p:cNvCxnSpPr>
            <a:cxnSpLocks/>
          </p:cNvCxnSpPr>
          <p:nvPr/>
        </p:nvCxnSpPr>
        <p:spPr>
          <a:xfrm>
            <a:off x="1175934" y="3544396"/>
            <a:ext cx="30284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CD459C-61D5-4F20-9EC5-00787E75C0FA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E2071-ECD4-42C9-8193-4EA357512F8C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CA74E-0864-47A7-863A-F742ADBFD8FC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Image result for readr hex">
            <a:extLst>
              <a:ext uri="{FF2B5EF4-FFF2-40B4-BE49-F238E27FC236}">
                <a16:creationId xmlns:a16="http://schemas.microsoft.com/office/drawing/2014/main" id="{A1BCA231-E133-4295-9E83-08DE89E4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74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tidyr hex icon">
            <a:extLst>
              <a:ext uri="{FF2B5EF4-FFF2-40B4-BE49-F238E27FC236}">
                <a16:creationId xmlns:a16="http://schemas.microsoft.com/office/drawing/2014/main" id="{99010AE7-7CA7-43DD-A320-ECA99443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90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D00EF9-BAD9-4233-B138-15EF3BCDB1AE}"/>
              </a:ext>
            </a:extLst>
          </p:cNvPr>
          <p:cNvSpPr/>
          <p:nvPr/>
        </p:nvSpPr>
        <p:spPr>
          <a:xfrm>
            <a:off x="6572298" y="2546351"/>
            <a:ext cx="1244652" cy="498248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Image result for tidyr hex">
            <a:extLst>
              <a:ext uri="{FF2B5EF4-FFF2-40B4-BE49-F238E27FC236}">
                <a16:creationId xmlns:a16="http://schemas.microsoft.com/office/drawing/2014/main" id="{0ACBB199-28F4-443F-8184-7EE25A50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97" y="2137939"/>
            <a:ext cx="1244652" cy="14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862C65-7D60-4FCA-A5A1-BD3AF73B50AA}"/>
              </a:ext>
            </a:extLst>
          </p:cNvPr>
          <p:cNvSpPr/>
          <p:nvPr/>
        </p:nvSpPr>
        <p:spPr>
          <a:xfrm>
            <a:off x="4824997" y="3374180"/>
            <a:ext cx="1482189" cy="369333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 descr="Image result for dplyr hex">
            <a:extLst>
              <a:ext uri="{FF2B5EF4-FFF2-40B4-BE49-F238E27FC236}">
                <a16:creationId xmlns:a16="http://schemas.microsoft.com/office/drawing/2014/main" id="{1F103AB5-5CD6-4579-BDC9-82F88ADB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77" y="2620649"/>
            <a:ext cx="1244652" cy="14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8141DE-F752-47C9-A12E-C0809DEA2170}"/>
              </a:ext>
            </a:extLst>
          </p:cNvPr>
          <p:cNvGrpSpPr/>
          <p:nvPr/>
        </p:nvGrpSpPr>
        <p:grpSpPr>
          <a:xfrm>
            <a:off x="52082" y="2838927"/>
            <a:ext cx="2025603" cy="1353909"/>
            <a:chOff x="8056362" y="120215"/>
            <a:chExt cx="2025603" cy="1353909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377983-809E-4876-AC68-DA1A83F2FE69}"/>
                </a:ext>
              </a:extLst>
            </p:cNvPr>
            <p:cNvSpPr/>
            <p:nvPr/>
          </p:nvSpPr>
          <p:spPr>
            <a:xfrm rot="16200000">
              <a:off x="7956332" y="220245"/>
              <a:ext cx="1353909" cy="1153849"/>
            </a:xfrm>
            <a:prstGeom prst="hexagon">
              <a:avLst>
                <a:gd name="adj" fmla="val 30503"/>
                <a:gd name="vf" fmla="val 115470"/>
              </a:avLst>
            </a:prstGeom>
            <a:solidFill>
              <a:schemeClr val="bg1"/>
            </a:solidFill>
            <a:ln w="28575">
              <a:solidFill>
                <a:srgbClr val="1573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8" descr="Image result for sql ops">
              <a:extLst>
                <a:ext uri="{FF2B5EF4-FFF2-40B4-BE49-F238E27FC236}">
                  <a16:creationId xmlns:a16="http://schemas.microsoft.com/office/drawing/2014/main" id="{66E7F09D-E7D4-4D81-A5BA-223F00747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343" y="120215"/>
              <a:ext cx="1056347" cy="1055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910F27-4E9D-4F7B-B27F-FD0C782E045C}"/>
                </a:ext>
              </a:extLst>
            </p:cNvPr>
            <p:cNvSpPr txBox="1"/>
            <p:nvPr/>
          </p:nvSpPr>
          <p:spPr>
            <a:xfrm>
              <a:off x="8221415" y="911872"/>
              <a:ext cx="186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1573B9"/>
                  </a:solidFill>
                </a:rPr>
                <a:t>sql</a:t>
              </a:r>
              <a:r>
                <a:rPr lang="en-US" dirty="0">
                  <a:solidFill>
                    <a:srgbClr val="1573B9"/>
                  </a:solidFill>
                </a:rPr>
                <a:t> ops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6AD7EDF9-A5FD-4480-B4F5-A0FB68BE61E1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Importing &amp; Exporting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ECCC963A-14A5-48AF-BCFF-FBB5E0F4B3BA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9D1B0E15-9BDA-4338-A64E-9B0498ADA63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BF2BD4-4C4B-4E48-B0F7-C1BB4F6EA4EF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FBDE850D-E3AA-41DE-B6FD-8F5CBFF39F78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754844-6B73-4D83-8EAD-737123B8C474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03F4AE-8B99-4161-B9C2-2D47D53A75E3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226C6E13-7B01-4D49-81EC-8ABABE29A932}"/>
              </a:ext>
            </a:extLst>
          </p:cNvPr>
          <p:cNvSpPr/>
          <p:nvPr/>
        </p:nvSpPr>
        <p:spPr>
          <a:xfrm>
            <a:off x="5851013" y="2734138"/>
            <a:ext cx="1687163" cy="142278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73FAB5-200E-49B9-9386-C96E2AEC0AE7}"/>
              </a:ext>
            </a:extLst>
          </p:cNvPr>
          <p:cNvCxnSpPr/>
          <p:nvPr/>
        </p:nvCxnSpPr>
        <p:spPr>
          <a:xfrm flipH="1">
            <a:off x="6908800" y="2250722"/>
            <a:ext cx="842892" cy="97867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2C5A7E-6C0F-45B1-A1DD-656D4508803D}"/>
              </a:ext>
            </a:extLst>
          </p:cNvPr>
          <p:cNvSpPr/>
          <p:nvPr/>
        </p:nvSpPr>
        <p:spPr>
          <a:xfrm rot="565152">
            <a:off x="3949559" y="3481110"/>
            <a:ext cx="2330606" cy="371995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6643EFA7-BC13-4641-B508-ACC52A642172}"/>
              </a:ext>
            </a:extLst>
          </p:cNvPr>
          <p:cNvSpPr/>
          <p:nvPr/>
        </p:nvSpPr>
        <p:spPr>
          <a:xfrm>
            <a:off x="3609350" y="3100570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1BE204-C8AB-4451-BEC0-5432546003C8}"/>
              </a:ext>
            </a:extLst>
          </p:cNvPr>
          <p:cNvSpPr/>
          <p:nvPr/>
        </p:nvSpPr>
        <p:spPr>
          <a:xfrm rot="20971846" flipH="1" flipV="1">
            <a:off x="3867095" y="2728468"/>
            <a:ext cx="1370759" cy="249521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B009D3B7-3F4D-4CAB-B902-CEC0F66D91AA}"/>
              </a:ext>
            </a:extLst>
          </p:cNvPr>
          <p:cNvSpPr/>
          <p:nvPr/>
        </p:nvSpPr>
        <p:spPr>
          <a:xfrm>
            <a:off x="5123000" y="2680936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4E50F175-D8AB-4054-8459-2D8BF5AC83E8}"/>
              </a:ext>
            </a:extLst>
          </p:cNvPr>
          <p:cNvSpPr/>
          <p:nvPr/>
        </p:nvSpPr>
        <p:spPr>
          <a:xfrm>
            <a:off x="2178709" y="3021415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F77E5ED7-41C2-47E6-AA23-F849EBD9A49F}"/>
              </a:ext>
            </a:extLst>
          </p:cNvPr>
          <p:cNvSpPr/>
          <p:nvPr/>
        </p:nvSpPr>
        <p:spPr>
          <a:xfrm>
            <a:off x="10084616" y="3169009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A74682-A543-4469-A7DB-B6B6472A4E74}"/>
              </a:ext>
            </a:extLst>
          </p:cNvPr>
          <p:cNvCxnSpPr>
            <a:cxnSpLocks/>
          </p:cNvCxnSpPr>
          <p:nvPr/>
        </p:nvCxnSpPr>
        <p:spPr>
          <a:xfrm flipH="1" flipV="1">
            <a:off x="2534681" y="3229393"/>
            <a:ext cx="1074669" cy="10886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6B9A07F-4D38-43D4-96FD-177074310157}"/>
              </a:ext>
            </a:extLst>
          </p:cNvPr>
          <p:cNvSpPr/>
          <p:nvPr/>
        </p:nvSpPr>
        <p:spPr>
          <a:xfrm>
            <a:off x="2393832" y="3464698"/>
            <a:ext cx="7816132" cy="1426090"/>
          </a:xfrm>
          <a:custGeom>
            <a:avLst/>
            <a:gdLst>
              <a:gd name="connsiteX0" fmla="*/ 0 w 7816132"/>
              <a:gd name="connsiteY0" fmla="*/ 0 h 1241678"/>
              <a:gd name="connsiteX1" fmla="*/ 151074 w 7816132"/>
              <a:gd name="connsiteY1" fmla="*/ 365760 h 1241678"/>
              <a:gd name="connsiteX2" fmla="*/ 485029 w 7816132"/>
              <a:gd name="connsiteY2" fmla="*/ 715617 h 1241678"/>
              <a:gd name="connsiteX3" fmla="*/ 1033669 w 7816132"/>
              <a:gd name="connsiteY3" fmla="*/ 930302 h 1241678"/>
              <a:gd name="connsiteX4" fmla="*/ 2051436 w 7816132"/>
              <a:gd name="connsiteY4" fmla="*/ 1057523 h 1241678"/>
              <a:gd name="connsiteX5" fmla="*/ 3291840 w 7816132"/>
              <a:gd name="connsiteY5" fmla="*/ 1168841 h 1241678"/>
              <a:gd name="connsiteX6" fmla="*/ 4301655 w 7816132"/>
              <a:gd name="connsiteY6" fmla="*/ 1240403 h 1241678"/>
              <a:gd name="connsiteX7" fmla="*/ 5383033 w 7816132"/>
              <a:gd name="connsiteY7" fmla="*/ 1192695 h 1241678"/>
              <a:gd name="connsiteX8" fmla="*/ 6575728 w 7816132"/>
              <a:gd name="connsiteY8" fmla="*/ 946205 h 1241678"/>
              <a:gd name="connsiteX9" fmla="*/ 7132320 w 7816132"/>
              <a:gd name="connsiteY9" fmla="*/ 699714 h 1241678"/>
              <a:gd name="connsiteX10" fmla="*/ 7577593 w 7816132"/>
              <a:gd name="connsiteY10" fmla="*/ 365760 h 1241678"/>
              <a:gd name="connsiteX11" fmla="*/ 7816132 w 7816132"/>
              <a:gd name="connsiteY11" fmla="*/ 95415 h 124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6132" h="1241678">
                <a:moveTo>
                  <a:pt x="0" y="0"/>
                </a:moveTo>
                <a:cubicBezTo>
                  <a:pt x="35118" y="123245"/>
                  <a:pt x="70236" y="246491"/>
                  <a:pt x="151074" y="365760"/>
                </a:cubicBezTo>
                <a:cubicBezTo>
                  <a:pt x="231912" y="485029"/>
                  <a:pt x="337930" y="621527"/>
                  <a:pt x="485029" y="715617"/>
                </a:cubicBezTo>
                <a:cubicBezTo>
                  <a:pt x="632128" y="809707"/>
                  <a:pt x="772601" y="873318"/>
                  <a:pt x="1033669" y="930302"/>
                </a:cubicBezTo>
                <a:cubicBezTo>
                  <a:pt x="1294737" y="987286"/>
                  <a:pt x="1675074" y="1017767"/>
                  <a:pt x="2051436" y="1057523"/>
                </a:cubicBezTo>
                <a:cubicBezTo>
                  <a:pt x="2427798" y="1097279"/>
                  <a:pt x="2916804" y="1138361"/>
                  <a:pt x="3291840" y="1168841"/>
                </a:cubicBezTo>
                <a:cubicBezTo>
                  <a:pt x="3666876" y="1199321"/>
                  <a:pt x="3953123" y="1236427"/>
                  <a:pt x="4301655" y="1240403"/>
                </a:cubicBezTo>
                <a:cubicBezTo>
                  <a:pt x="4650187" y="1244379"/>
                  <a:pt x="5004021" y="1241728"/>
                  <a:pt x="5383033" y="1192695"/>
                </a:cubicBezTo>
                <a:cubicBezTo>
                  <a:pt x="5762045" y="1143662"/>
                  <a:pt x="6284180" y="1028369"/>
                  <a:pt x="6575728" y="946205"/>
                </a:cubicBezTo>
                <a:cubicBezTo>
                  <a:pt x="6867276" y="864042"/>
                  <a:pt x="6965343" y="796455"/>
                  <a:pt x="7132320" y="699714"/>
                </a:cubicBezTo>
                <a:cubicBezTo>
                  <a:pt x="7299298" y="602973"/>
                  <a:pt x="7463624" y="466477"/>
                  <a:pt x="7577593" y="365760"/>
                </a:cubicBezTo>
                <a:cubicBezTo>
                  <a:pt x="7691562" y="265044"/>
                  <a:pt x="7753847" y="180229"/>
                  <a:pt x="7816132" y="9541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" descr="Image result for readr hex">
            <a:extLst>
              <a:ext uri="{FF2B5EF4-FFF2-40B4-BE49-F238E27FC236}">
                <a16:creationId xmlns:a16="http://schemas.microsoft.com/office/drawing/2014/main" id="{82740DDE-90DC-460A-A92E-7C8942F9B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158" y="2551429"/>
            <a:ext cx="524016" cy="6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44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8104A8-236D-48A7-BABB-F6701FAF31E9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Last 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67AF3-AAD6-4415-BA59-25CCC191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66" y="438297"/>
            <a:ext cx="4563234" cy="27757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1D919-703E-4F80-BC79-BFA81F5DF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92" y="3841455"/>
            <a:ext cx="4565208" cy="25509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E46232-5475-4871-9FB3-405361FF4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0" y="424686"/>
            <a:ext cx="4563234" cy="27757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7523B4-838C-4DC2-8640-E13B9D944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700" y="3827844"/>
            <a:ext cx="4563234" cy="25645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72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E0F3-459D-42B9-AB10-89C83094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404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Importing &amp; Exporting: Graphical &amp; Tabular Formats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92403-A71F-47BC-8D1A-CE08C4206F23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29198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B73313-E6CA-4B38-A9C4-3A88F9E6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30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Read/Write Tabular Data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69E323-3D98-42FF-BF69-6A2A98916059}"/>
              </a:ext>
            </a:extLst>
          </p:cNvPr>
          <p:cNvSpPr txBox="1">
            <a:spLocks/>
          </p:cNvSpPr>
          <p:nvPr/>
        </p:nvSpPr>
        <p:spPr>
          <a:xfrm>
            <a:off x="933450" y="2336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8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897B75-6FD0-487A-BC04-57565E15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-44450"/>
            <a:ext cx="10515600" cy="1325563"/>
          </a:xfrm>
        </p:spPr>
        <p:txBody>
          <a:bodyPr/>
          <a:lstStyle/>
          <a:p>
            <a:r>
              <a:rPr lang="en-US" dirty="0"/>
              <a:t>R Can Handle Many Tabular Import Formats</a:t>
            </a:r>
          </a:p>
        </p:txBody>
      </p:sp>
      <p:pic>
        <p:nvPicPr>
          <p:cNvPr id="3074" name="Picture 2" descr="Image result for json icon">
            <a:extLst>
              <a:ext uri="{FF2B5EF4-FFF2-40B4-BE49-F238E27FC236}">
                <a16:creationId xmlns:a16="http://schemas.microsoft.com/office/drawing/2014/main" id="{5ADBE7E8-7AD2-4426-B8E2-36DC12610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95" y="2984499"/>
            <a:ext cx="1433513" cy="14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csv icon">
            <a:extLst>
              <a:ext uri="{FF2B5EF4-FFF2-40B4-BE49-F238E27FC236}">
                <a16:creationId xmlns:a16="http://schemas.microsoft.com/office/drawing/2014/main" id="{B37A59A7-17E4-481B-86E0-486BBA652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868" y="1210469"/>
            <a:ext cx="22193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A8BBF9A5-CEDC-453C-8939-FBDDD4CB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64" y="4206874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html icon">
            <a:extLst>
              <a:ext uri="{FF2B5EF4-FFF2-40B4-BE49-F238E27FC236}">
                <a16:creationId xmlns:a16="http://schemas.microsoft.com/office/drawing/2014/main" id="{E6E8C09D-CE75-410D-852F-2ACA3D0E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936" y="3536353"/>
            <a:ext cx="1433512" cy="14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xml icon">
            <a:extLst>
              <a:ext uri="{FF2B5EF4-FFF2-40B4-BE49-F238E27FC236}">
                <a16:creationId xmlns:a16="http://schemas.microsoft.com/office/drawing/2014/main" id="{03581925-2FBF-45F4-AAD6-8AB5ADAF9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372" y="3104500"/>
            <a:ext cx="1563259" cy="149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txt icon">
            <a:extLst>
              <a:ext uri="{FF2B5EF4-FFF2-40B4-BE49-F238E27FC236}">
                <a16:creationId xmlns:a16="http://schemas.microsoft.com/office/drawing/2014/main" id="{E79E93C1-E736-4CA2-B07D-EA5CBB73B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628" y="4597544"/>
            <a:ext cx="1490662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pdf icon">
            <a:extLst>
              <a:ext uri="{FF2B5EF4-FFF2-40B4-BE49-F238E27FC236}">
                <a16:creationId xmlns:a16="http://schemas.microsoft.com/office/drawing/2014/main" id="{CC9A532F-2D78-4C5A-A711-61B594F6E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996" y="4847234"/>
            <a:ext cx="1558526" cy="155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sql icon">
            <a:extLst>
              <a:ext uri="{FF2B5EF4-FFF2-40B4-BE49-F238E27FC236}">
                <a16:creationId xmlns:a16="http://schemas.microsoft.com/office/drawing/2014/main" id="{E0393D08-655C-40D6-9B93-D22B726D8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59" y="1006674"/>
            <a:ext cx="1871066" cy="177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mage result for ms access icon">
            <a:extLst>
              <a:ext uri="{FF2B5EF4-FFF2-40B4-BE49-F238E27FC236}">
                <a16:creationId xmlns:a16="http://schemas.microsoft.com/office/drawing/2014/main" id="{2ED583BD-AAF8-458A-814A-97C18E707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000" y="5054599"/>
            <a:ext cx="1143796" cy="114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result for spss icon">
            <a:extLst>
              <a:ext uri="{FF2B5EF4-FFF2-40B4-BE49-F238E27FC236}">
                <a16:creationId xmlns:a16="http://schemas.microsoft.com/office/drawing/2014/main" id="{03824EEB-0D0A-4356-B2E7-A49C0AF32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2" y="1282502"/>
            <a:ext cx="1925834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Image result for docx icon">
            <a:extLst>
              <a:ext uri="{FF2B5EF4-FFF2-40B4-BE49-F238E27FC236}">
                <a16:creationId xmlns:a16="http://schemas.microsoft.com/office/drawing/2014/main" id="{6C875C1A-EFA1-4F77-ADFA-FE5FEB45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841" y="766276"/>
            <a:ext cx="1712605" cy="171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Image result for apache spark icon">
            <a:extLst>
              <a:ext uri="{FF2B5EF4-FFF2-40B4-BE49-F238E27FC236}">
                <a16:creationId xmlns:a16="http://schemas.microsoft.com/office/drawing/2014/main" id="{CF01216F-954E-4EB2-9602-1F3D0DB9C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2762448"/>
            <a:ext cx="1528193" cy="79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13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897B75-6FD0-487A-BC04-57565E15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-44450"/>
            <a:ext cx="10515600" cy="1325563"/>
          </a:xfrm>
        </p:spPr>
        <p:txBody>
          <a:bodyPr/>
          <a:lstStyle/>
          <a:p>
            <a:r>
              <a:rPr lang="en-US" dirty="0"/>
              <a:t>But We’re Going to Focus on </a:t>
            </a:r>
            <a:r>
              <a:rPr lang="en-US" b="1" dirty="0">
                <a:solidFill>
                  <a:srgbClr val="00B050"/>
                </a:solidFill>
              </a:rPr>
              <a:t>.csv</a:t>
            </a:r>
          </a:p>
        </p:txBody>
      </p:sp>
      <p:pic>
        <p:nvPicPr>
          <p:cNvPr id="3074" name="Picture 2" descr="Image result for json icon">
            <a:extLst>
              <a:ext uri="{FF2B5EF4-FFF2-40B4-BE49-F238E27FC236}">
                <a16:creationId xmlns:a16="http://schemas.microsoft.com/office/drawing/2014/main" id="{5ADBE7E8-7AD2-4426-B8E2-36DC12610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95" y="2984499"/>
            <a:ext cx="1433513" cy="14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csv icon">
            <a:extLst>
              <a:ext uri="{FF2B5EF4-FFF2-40B4-BE49-F238E27FC236}">
                <a16:creationId xmlns:a16="http://schemas.microsoft.com/office/drawing/2014/main" id="{B37A59A7-17E4-481B-86E0-486BBA652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868" y="1210469"/>
            <a:ext cx="2219325" cy="239077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A8BBF9A5-CEDC-453C-8939-FBDDD4CB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64" y="4206874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html icon">
            <a:extLst>
              <a:ext uri="{FF2B5EF4-FFF2-40B4-BE49-F238E27FC236}">
                <a16:creationId xmlns:a16="http://schemas.microsoft.com/office/drawing/2014/main" id="{E6E8C09D-CE75-410D-852F-2ACA3D0E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936" y="3536353"/>
            <a:ext cx="1433512" cy="14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xml icon">
            <a:extLst>
              <a:ext uri="{FF2B5EF4-FFF2-40B4-BE49-F238E27FC236}">
                <a16:creationId xmlns:a16="http://schemas.microsoft.com/office/drawing/2014/main" id="{03581925-2FBF-45F4-AAD6-8AB5ADAF9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372" y="3104500"/>
            <a:ext cx="1563259" cy="149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txt icon">
            <a:extLst>
              <a:ext uri="{FF2B5EF4-FFF2-40B4-BE49-F238E27FC236}">
                <a16:creationId xmlns:a16="http://schemas.microsoft.com/office/drawing/2014/main" id="{E79E93C1-E736-4CA2-B07D-EA5CBB73B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628" y="4597544"/>
            <a:ext cx="1490662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pdf icon">
            <a:extLst>
              <a:ext uri="{FF2B5EF4-FFF2-40B4-BE49-F238E27FC236}">
                <a16:creationId xmlns:a16="http://schemas.microsoft.com/office/drawing/2014/main" id="{CC9A532F-2D78-4C5A-A711-61B594F6E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996" y="4847234"/>
            <a:ext cx="1558526" cy="155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sql icon">
            <a:extLst>
              <a:ext uri="{FF2B5EF4-FFF2-40B4-BE49-F238E27FC236}">
                <a16:creationId xmlns:a16="http://schemas.microsoft.com/office/drawing/2014/main" id="{E0393D08-655C-40D6-9B93-D22B726D8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59" y="1006674"/>
            <a:ext cx="1871066" cy="177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mage result for ms access icon">
            <a:extLst>
              <a:ext uri="{FF2B5EF4-FFF2-40B4-BE49-F238E27FC236}">
                <a16:creationId xmlns:a16="http://schemas.microsoft.com/office/drawing/2014/main" id="{2ED583BD-AAF8-458A-814A-97C18E707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000" y="5054599"/>
            <a:ext cx="1143796" cy="114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result for spss icon">
            <a:extLst>
              <a:ext uri="{FF2B5EF4-FFF2-40B4-BE49-F238E27FC236}">
                <a16:creationId xmlns:a16="http://schemas.microsoft.com/office/drawing/2014/main" id="{03824EEB-0D0A-4356-B2E7-A49C0AF32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19" y="1317626"/>
            <a:ext cx="1925834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Image result for docx icon">
            <a:extLst>
              <a:ext uri="{FF2B5EF4-FFF2-40B4-BE49-F238E27FC236}">
                <a16:creationId xmlns:a16="http://schemas.microsoft.com/office/drawing/2014/main" id="{6C875C1A-EFA1-4F77-ADFA-FE5FEB45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841" y="766276"/>
            <a:ext cx="1712605" cy="171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Image result for apache spark icon">
            <a:extLst>
              <a:ext uri="{FF2B5EF4-FFF2-40B4-BE49-F238E27FC236}">
                <a16:creationId xmlns:a16="http://schemas.microsoft.com/office/drawing/2014/main" id="{CF01216F-954E-4EB2-9602-1F3D0DB9C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2762448"/>
            <a:ext cx="1528193" cy="79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24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A35-6FF1-4D52-93CF-2F36EE5D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365125"/>
            <a:ext cx="10515600" cy="1325563"/>
          </a:xfrm>
        </p:spPr>
        <p:txBody>
          <a:bodyPr/>
          <a:lstStyle/>
          <a:p>
            <a:r>
              <a:rPr lang="en-US" dirty="0"/>
              <a:t>Read/Write Tabular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63C5-E8A8-4CC1-98DF-BD7B279AF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3" y="1690688"/>
            <a:ext cx="5157787" cy="823912"/>
          </a:xfrm>
        </p:spPr>
        <p:txBody>
          <a:bodyPr>
            <a:normAutofit/>
          </a:bodyPr>
          <a:lstStyle/>
          <a:p>
            <a:r>
              <a:rPr lang="en-US" sz="3500" dirty="0"/>
              <a:t>Read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9CAB6-9ACA-474F-B87D-2C739528A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763" y="2514600"/>
            <a:ext cx="545623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'path/to/file.csv'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E6211-B66F-4DE5-A3C6-740A8BE28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Write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31D90-E15B-4DEC-977C-1313734C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10213" cy="36845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'path/to/file.csv'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5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A35-6FF1-4D52-93CF-2F36EE5D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365125"/>
            <a:ext cx="10515600" cy="1325563"/>
          </a:xfrm>
        </p:spPr>
        <p:txBody>
          <a:bodyPr/>
          <a:lstStyle/>
          <a:p>
            <a:r>
              <a:rPr lang="en-US" dirty="0"/>
              <a:t>Reading + Tidying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9CAB6-9ACA-474F-B87D-2C739528A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025" y="2563019"/>
            <a:ext cx="5456237" cy="3684588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cs typeface="Courier New" panose="02070309020205020404" pitchFamily="49" charset="0"/>
              </a:rPr>
              <a:t>Missing Values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Data Types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9C0ADB4-74AE-49F6-9018-42998198C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025" y="1990725"/>
            <a:ext cx="5183188" cy="461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72011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11181</TotalTime>
  <Words>426</Words>
  <Application>Microsoft Office PowerPoint</Application>
  <PresentationFormat>Widescreen</PresentationFormat>
  <Paragraphs>99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Importing &amp; Exporting: Graphical &amp; Tabular Formats</vt:lpstr>
      <vt:lpstr>Read/Write Tabular Data</vt:lpstr>
      <vt:lpstr>R Can Handle Many Tabular Import Formats</vt:lpstr>
      <vt:lpstr>But We’re Going to Focus on .csv</vt:lpstr>
      <vt:lpstr>Read/Write Tabular Data</vt:lpstr>
      <vt:lpstr>Reading + Tidying</vt:lpstr>
      <vt:lpstr>Missing Values</vt:lpstr>
      <vt:lpstr>Missing Values</vt:lpstr>
      <vt:lpstr>Data Types</vt:lpstr>
      <vt:lpstr>Save Visualizations</vt:lpstr>
      <vt:lpstr>ggsave FTW</vt:lpstr>
      <vt:lpstr>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Rinker</dc:creator>
  <cp:lastModifiedBy>Tyler Rinker</cp:lastModifiedBy>
  <cp:revision>135</cp:revision>
  <dcterms:created xsi:type="dcterms:W3CDTF">2018-04-09T17:57:37Z</dcterms:created>
  <dcterms:modified xsi:type="dcterms:W3CDTF">2018-05-13T14:42:06Z</dcterms:modified>
</cp:coreProperties>
</file>