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96" r:id="rId2"/>
    <p:sldId id="279" r:id="rId3"/>
    <p:sldId id="406" r:id="rId4"/>
    <p:sldId id="407" r:id="rId5"/>
    <p:sldId id="398" r:id="rId6"/>
    <p:sldId id="408" r:id="rId7"/>
    <p:sldId id="399" r:id="rId8"/>
    <p:sldId id="397" r:id="rId9"/>
    <p:sldId id="401" r:id="rId10"/>
    <p:sldId id="405" r:id="rId11"/>
    <p:sldId id="400" r:id="rId12"/>
    <p:sldId id="402" r:id="rId13"/>
    <p:sldId id="403" r:id="rId14"/>
    <p:sldId id="4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D0BA-C5CC-4748-AE46-B61F31062CC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F799-0B82-4296-AD99-D8E5428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</a:t>
            </a:r>
            <a:r>
              <a:rPr lang="en-US" dirty="0" err="1"/>
              <a:t>til</a:t>
            </a:r>
            <a:r>
              <a:rPr lang="en-US" dirty="0"/>
              <a:t> now we’ve had data in formats that were generally useful.  Maybe we had to clean up a variable or compute a new variable but for the most part they were what we call tidy data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0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inner join is more efficient because no fill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KEY columns that allow the tables to be related to one another and combined into human readable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KEY columns that allow the tables to be related to one another and combined into human readable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and inner do most all jobs (in R left usually).  Anything else and you’re probably showing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7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you want to know where there is no match (don’t want to discard).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8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inner join is more efficient because no fill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05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mapping that shows how tables link up.  Our systems don’t have a ER Diagram but the salesforce data does  and can help guide you through the connections though salesforce != our SF data dump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you want to know where there is no match (don’t want to discard).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202-DA5C-4A5B-9BB3-DB760D08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8093F-18A3-46EE-AE0C-7CE73249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EC7-CB72-4C2E-BEC8-54EC08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C69C-5C6E-487E-A08A-D06B4E2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B68-55E9-436B-953A-52FE832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49-6953-499C-9001-E9C942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B60-A8B1-4387-A7C2-8FFD687F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3D4-72B6-4BB6-A3B0-254B3F3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3FC-E3F1-4076-8249-7AC308E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5BD8-6FC4-454C-8B00-7B9471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E09-0744-459E-AC77-4D18C42B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F7EB-5983-4B30-96FF-2FE80DA6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735-40FE-4A9D-953A-3C338FC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870-A2CD-4B03-8811-34D4378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1CF-EAFD-4961-9FEA-32CD0A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C74-CE34-4C5C-A9CE-BD6E4A8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4CDE-C8BF-412D-A44A-7B11B63A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FA8-0A16-4ABE-AA34-F67797D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36C6-18B6-4CC7-A570-072FCBA8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A29D-0614-4987-BF64-CFBE769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35F-350C-4EF5-9125-85E20F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DA55-8FF4-402E-B6BD-ED64C423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DEE-7611-48E4-A0E0-E5B7740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D3A3-193C-4AB1-9BCA-EC28927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0445-FA55-4AE3-A304-134DE69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FD2-9B87-4F6A-ACD4-478BBE5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81-35D6-4B9B-A0FE-B99857D3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AFB-5F73-4378-A18B-FAFFECDF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224-C7E9-49AF-BB74-0E6D9F4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94F6-E1A8-42B6-951E-A997FA6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7D0-5B7A-4893-B871-F7D86AD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5D9-0E05-4463-BC04-D2D100C7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5E2B-55A9-4AE4-8EA5-50280C90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CFBB-6138-4451-9103-121EDD8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8D75-0F6A-45BA-AC93-45629C09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ADC7F-B846-429C-888B-33F352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33A-ED2A-440D-AF03-41890D9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91E3-C031-46B6-ACA1-9AC6F537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1FC3-8716-486D-8F8F-616268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75F-C8B2-4DD4-A56E-C094B75C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DC58-C111-4964-B91F-414D7AC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48A4-279A-447A-8FF8-9C9839A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985B-ECA3-47A3-BB51-A4DB9DE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4879-EFE0-4687-921F-A819813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2267-C4FF-4CEF-9B2A-DBFDC07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A968-EBE2-4C2D-A74D-2BB23EB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B1D-EC39-4E00-81A5-153EB654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9CC-97AB-4175-A29F-C8A4F644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E50D-CA0F-458F-925F-9AC8DA2A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57B0-208F-42A2-85CB-3178C5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34C5-ABFE-4249-9AB5-5902240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BC09-AF9E-4CB4-92CB-681267F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548-74E0-468D-94F9-46F9041E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DC2-C9B4-46E2-BA56-CA0E4E8F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86E-7A2D-4F6A-98B5-BF3F4D39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FB1-3A94-40FB-BB47-9D4323D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294F-1FC4-412C-9D3B-8CD1212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03D-6B26-449E-87C0-1774424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E77D-D83D-45B7-8CA7-4F889FD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7B4D-1E3B-4859-9A11-3B160BCF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D90E-9043-4780-9F74-655A39A1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B8F4-8E4D-492F-9AEF-73507C1B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99D-8AA5-423D-B920-C46102D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ources.docs.salesforce.com/212/latest/en-us/sfdc/pdf/apex_api.pdf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developer.salesforce.com/docs/atlas.en-us.api.meta/api/sforce_api_erd_products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92076" y="6275988"/>
            <a:ext cx="1228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Objective: </a:t>
            </a:r>
            <a:r>
              <a:rPr lang="en-US" sz="3000" dirty="0"/>
              <a:t>Combine data sets via joins and binds.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Combining: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Joining &amp; Binding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A21F1F0-1080-4944-865D-3A253ED93EBC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D8CCA2-6EC9-49F2-A6B5-4056E5C9E0A9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108D06BC-8EE2-4F0B-8E46-EA1D4202C668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D7BF0-BE81-486F-A059-8AC25DA1D1F5}"/>
              </a:ext>
            </a:extLst>
          </p:cNvPr>
          <p:cNvCxnSpPr>
            <a:stCxn id="18" idx="0"/>
          </p:cNvCxnSpPr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0C368E-3FC9-4E7F-A156-D4103AB2AED7}"/>
              </a:ext>
            </a:extLst>
          </p:cNvPr>
          <p:cNvSpPr txBox="1"/>
          <p:nvPr/>
        </p:nvSpPr>
        <p:spPr>
          <a:xfrm>
            <a:off x="6273128" y="3254294"/>
            <a:ext cx="120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743CC8-A4B4-473C-9933-953283650D7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7987CA-3B9F-46AC-AA51-400A198AF06D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9911-FBE2-4B2B-B954-D18E9A84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8" y="238139"/>
            <a:ext cx="3820568" cy="2945403"/>
          </a:xfrm>
        </p:spPr>
        <p:txBody>
          <a:bodyPr/>
          <a:lstStyle/>
          <a:p>
            <a:r>
              <a:rPr lang="en-US" dirty="0"/>
              <a:t>Salesforce 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CA15-9191-42B0-88A2-E0089097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8" y="3074446"/>
            <a:ext cx="3505200" cy="302662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Parts to Joining: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Knowing tables, fields, and key connections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Joining </a:t>
            </a:r>
          </a:p>
        </p:txBody>
      </p:sp>
      <p:pic>
        <p:nvPicPr>
          <p:cNvPr id="1026" name="Picture 2" descr="ERD of product and schedule objects">
            <a:extLst>
              <a:ext uri="{FF2B5EF4-FFF2-40B4-BE49-F238E27FC236}">
                <a16:creationId xmlns:a16="http://schemas.microsoft.com/office/drawing/2014/main" id="{87BF0AE1-61D9-45B8-A711-404F5362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99" y="238139"/>
            <a:ext cx="8038956" cy="629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9443BD-B4CE-4AFC-B1D1-C07FCCBED1F7}"/>
              </a:ext>
            </a:extLst>
          </p:cNvPr>
          <p:cNvSpPr/>
          <p:nvPr/>
        </p:nvSpPr>
        <p:spPr>
          <a:xfrm>
            <a:off x="6615546" y="6295844"/>
            <a:ext cx="60371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https://developer.salesforce.com/docs/atlas.en-us.api.meta/api/sforce_api_erd_products.htm</a:t>
            </a:r>
          </a:p>
        </p:txBody>
      </p:sp>
      <p:sp>
        <p:nvSpPr>
          <p:cNvPr id="5" name="Flowchart: Process 4">
            <a:hlinkClick r:id="rId4"/>
            <a:extLst>
              <a:ext uri="{FF2B5EF4-FFF2-40B4-BE49-F238E27FC236}">
                <a16:creationId xmlns:a16="http://schemas.microsoft.com/office/drawing/2014/main" id="{2A1C9A82-8F60-4893-889D-D920817DD4B2}"/>
              </a:ext>
            </a:extLst>
          </p:cNvPr>
          <p:cNvSpPr/>
          <p:nvPr/>
        </p:nvSpPr>
        <p:spPr>
          <a:xfrm>
            <a:off x="6677890" y="6295843"/>
            <a:ext cx="5604163" cy="26161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28AE4-1359-4884-85FB-E6961065E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98" y="6019849"/>
            <a:ext cx="2793225" cy="334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022F0-FA8E-4E48-B286-63C059832EE0}"/>
              </a:ext>
            </a:extLst>
          </p:cNvPr>
          <p:cNvSpPr txBox="1"/>
          <p:nvPr/>
        </p:nvSpPr>
        <p:spPr>
          <a:xfrm>
            <a:off x="1988126" y="5520162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F8646-BDAE-4823-A114-36713DBE378F}"/>
              </a:ext>
            </a:extLst>
          </p:cNvPr>
          <p:cNvSpPr txBox="1"/>
          <p:nvPr/>
        </p:nvSpPr>
        <p:spPr>
          <a:xfrm>
            <a:off x="538683" y="5520162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253E8-F0BD-4DC0-B911-9CFED266A133}"/>
              </a:ext>
            </a:extLst>
          </p:cNvPr>
          <p:cNvSpPr/>
          <p:nvPr/>
        </p:nvSpPr>
        <p:spPr>
          <a:xfrm>
            <a:off x="6615546" y="6596390"/>
            <a:ext cx="60994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https://resources.docs.salesforce.com/212/latest/en-us/sfdc/pdf/apex_api.pdf</a:t>
            </a:r>
          </a:p>
        </p:txBody>
      </p:sp>
      <p:sp>
        <p:nvSpPr>
          <p:cNvPr id="11" name="Flowchart: Process 10">
            <a:hlinkClick r:id="rId6"/>
            <a:extLst>
              <a:ext uri="{FF2B5EF4-FFF2-40B4-BE49-F238E27FC236}">
                <a16:creationId xmlns:a16="http://schemas.microsoft.com/office/drawing/2014/main" id="{D81660D3-9FA0-4BEE-A807-8C29BE855E9C}"/>
              </a:ext>
            </a:extLst>
          </p:cNvPr>
          <p:cNvSpPr/>
          <p:nvPr/>
        </p:nvSpPr>
        <p:spPr>
          <a:xfrm>
            <a:off x="6615546" y="6590275"/>
            <a:ext cx="5604163" cy="26161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4939DB-FCEE-4951-A173-70B9DD1BFAFA}"/>
              </a:ext>
            </a:extLst>
          </p:cNvPr>
          <p:cNvSpPr/>
          <p:nvPr/>
        </p:nvSpPr>
        <p:spPr>
          <a:xfrm rot="5400000">
            <a:off x="575700" y="5852258"/>
            <a:ext cx="207819" cy="127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7BC5F6-8680-4CD4-877E-4CA86CF56EA0}"/>
              </a:ext>
            </a:extLst>
          </p:cNvPr>
          <p:cNvSpPr/>
          <p:nvPr/>
        </p:nvSpPr>
        <p:spPr>
          <a:xfrm rot="5400000">
            <a:off x="2034981" y="5852258"/>
            <a:ext cx="207819" cy="127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8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8E1D-431D-484B-B609-8E1F56E3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918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Binds</a:t>
            </a:r>
          </a:p>
        </p:txBody>
      </p:sp>
    </p:spTree>
    <p:extLst>
      <p:ext uri="{BB962C8B-B14F-4D97-AF65-F5344CB8AC3E}">
        <p14:creationId xmlns:p14="http://schemas.microsoft.com/office/powerpoint/2010/main" val="14764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3185CA0-59C5-417A-8D1C-591317EA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284774"/>
            <a:ext cx="2303770" cy="2230152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Row Bind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677CC3-90A0-48A2-BD09-D927DB0CF795}"/>
              </a:ext>
            </a:extLst>
          </p:cNvPr>
          <p:cNvCxnSpPr>
            <a:cxnSpLocks/>
          </p:cNvCxnSpPr>
          <p:nvPr/>
        </p:nvCxnSpPr>
        <p:spPr>
          <a:xfrm>
            <a:off x="5725805" y="2540969"/>
            <a:ext cx="427345" cy="68232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2C870-17A2-4BCA-B94B-6A8774AB2724}"/>
              </a:ext>
            </a:extLst>
          </p:cNvPr>
          <p:cNvCxnSpPr>
            <a:cxnSpLocks/>
          </p:cNvCxnSpPr>
          <p:nvPr/>
        </p:nvCxnSpPr>
        <p:spPr>
          <a:xfrm flipH="1">
            <a:off x="8715474" y="2571449"/>
            <a:ext cx="264072" cy="64996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205B461-C2AB-4651-95C8-7B31C7077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095" y="282893"/>
            <a:ext cx="2329535" cy="22301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EE33A9-EE34-4045-8C62-0989BD63C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207" y="3223293"/>
            <a:ext cx="2650267" cy="33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F57FE5-8427-49AF-90E6-D5E8BF31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536234"/>
            <a:ext cx="2303770" cy="2230152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Column Bind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04228-2E27-4A34-9C34-F2FB1C1C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095" y="534353"/>
            <a:ext cx="2329535" cy="22301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FC486D-6245-4A4C-B5AA-30D905B2AE8A}"/>
              </a:ext>
            </a:extLst>
          </p:cNvPr>
          <p:cNvCxnSpPr>
            <a:cxnSpLocks/>
          </p:cNvCxnSpPr>
          <p:nvPr/>
        </p:nvCxnSpPr>
        <p:spPr>
          <a:xfrm>
            <a:off x="5725805" y="2792429"/>
            <a:ext cx="427345" cy="68232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ABD534-2292-4822-B1FD-0DAD22446A38}"/>
              </a:ext>
            </a:extLst>
          </p:cNvPr>
          <p:cNvCxnSpPr>
            <a:cxnSpLocks/>
          </p:cNvCxnSpPr>
          <p:nvPr/>
        </p:nvCxnSpPr>
        <p:spPr>
          <a:xfrm flipH="1">
            <a:off x="8715474" y="2822909"/>
            <a:ext cx="264072" cy="64996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BA04C0-EC07-40D3-979A-CEDE5F0B7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817" y="3500796"/>
            <a:ext cx="5449253" cy="21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1697-CA5D-4506-A28C-CB1870E5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Functions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FEB8104-603F-4353-B13A-B307980EF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639132"/>
              </p:ext>
            </p:extLst>
          </p:nvPr>
        </p:nvGraphicFramePr>
        <p:xfrm>
          <a:off x="2439786" y="2259272"/>
          <a:ext cx="703707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10">
                  <a:extLst>
                    <a:ext uri="{9D8B030D-6E8A-4147-A177-3AD203B41FA5}">
                      <a16:colId xmlns:a16="http://schemas.microsoft.com/office/drawing/2014/main" val="1534297204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2365530942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269796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Type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R: dplyr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SQL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7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Left Join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left_join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 JOIN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331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Inner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inner_join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Row 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bind_rows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0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Column Bind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bind_cols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85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67225" y="2850141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Combining: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Joining &amp; Binding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CC963A-14A5-48AF-BCFF-FBB5E0F4B3BA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D1B0E15-9BDA-4338-A64E-9B0498ADA63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BF2BD4-4C4B-4E48-B0F7-C1BB4F6EA4EF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BDE850D-E3AA-41DE-B6FD-8F5CBFF39F78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754844-6B73-4D83-8EAD-737123B8C474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03F4AE-8B99-4161-B9C2-2D47D53A75E3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26C6E13-7B01-4D49-81EC-8ABABE29A932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3FAB5-200E-49B9-9386-C96E2AEC0AE7}"/>
              </a:ext>
            </a:extLst>
          </p:cNvPr>
          <p:cNvCxnSpPr/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2C5A7E-6C0F-45B1-A1DD-656D4508803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643EFA7-BC13-4641-B508-ACC52A642172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1BE204-C8AB-4451-BEC0-5432546003C8}"/>
              </a:ext>
            </a:extLst>
          </p:cNvPr>
          <p:cNvSpPr/>
          <p:nvPr/>
        </p:nvSpPr>
        <p:spPr>
          <a:xfrm rot="20971846" flipH="1" flipV="1">
            <a:off x="3867095" y="2728468"/>
            <a:ext cx="1370759" cy="249521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009D3B7-3F4D-4CAB-B902-CEC0F66D91AA}"/>
              </a:ext>
            </a:extLst>
          </p:cNvPr>
          <p:cNvSpPr/>
          <p:nvPr/>
        </p:nvSpPr>
        <p:spPr>
          <a:xfrm>
            <a:off x="5123000" y="2680936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858D-F1AE-4D2A-AD93-A88A7841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988A-CE70-4EC3-AE25-3324A890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B4F3A-6165-4664-B68F-02A876D1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21" y="1114633"/>
            <a:ext cx="10203729" cy="48039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8104A8-236D-48A7-BABB-F6701FAF31E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Last Session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E8AC91-09F7-463A-8FF5-AF8EB085D38E}"/>
              </a:ext>
            </a:extLst>
          </p:cNvPr>
          <p:cNvSpPr/>
          <p:nvPr/>
        </p:nvSpPr>
        <p:spPr>
          <a:xfrm>
            <a:off x="7780815" y="3545404"/>
            <a:ext cx="768545" cy="2092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E0F3-459D-42B9-AB10-89C83094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404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Combining Data Sets: Joining &amp;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E9D4-576F-410B-9BFE-45F93E8D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92403-A71F-47BC-8D1A-CE08C4206F23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2919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BA55E63-538A-4747-A354-4590027240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16204" y="2994168"/>
            <a:ext cx="1378887" cy="1329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EC974C-BEE8-40AA-9CB2-3115C97FA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089" y="2564129"/>
            <a:ext cx="1540497" cy="1489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7E3F4-609A-4A3D-B6B0-18CF9F8C0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8"/>
            <a:ext cx="1543050" cy="1543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56FBD0-391C-41A3-BB0F-FE8CA82572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8066" y="3626243"/>
            <a:ext cx="1378887" cy="1329388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9" y="177665"/>
            <a:ext cx="3780771" cy="1482126"/>
          </a:xfrm>
          <a:prstGeom prst="wedgeRoundRectCallout">
            <a:avLst>
              <a:gd name="adj1" fmla="val -75090"/>
              <a:gd name="adj2" fmla="val -310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9" y="278178"/>
            <a:ext cx="3963652" cy="1381613"/>
          </a:xfrm>
        </p:spPr>
        <p:txBody>
          <a:bodyPr>
            <a:noAutofit/>
          </a:bodyPr>
          <a:lstStyle/>
          <a:p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Relational data isn’t written for humans</a:t>
            </a:r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.”</a:t>
            </a:r>
            <a:b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</a:t>
            </a:r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-Buddy-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558A5-B257-45D4-A86B-17F182E6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81" y="2868930"/>
            <a:ext cx="1378887" cy="1329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8AFB0-E3D4-46ED-9445-B504049BE58B}"/>
              </a:ext>
            </a:extLst>
          </p:cNvPr>
          <p:cNvSpPr txBox="1"/>
          <p:nvPr/>
        </p:nvSpPr>
        <p:spPr>
          <a:xfrm>
            <a:off x="766098" y="5036820"/>
            <a:ext cx="11302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 is often stored in multiple tables &amp; places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2D923-26FB-4A3C-A411-03EC5F55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72601" y="2680885"/>
            <a:ext cx="1378887" cy="132938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CD7239-2C10-48F2-8DCF-FD0DCC7FB831}"/>
              </a:ext>
            </a:extLst>
          </p:cNvPr>
          <p:cNvCxnSpPr/>
          <p:nvPr/>
        </p:nvCxnSpPr>
        <p:spPr>
          <a:xfrm>
            <a:off x="2604423" y="5129026"/>
            <a:ext cx="1073169" cy="6933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CD9370-D0A9-41A9-8AC3-25B19E643D68}"/>
              </a:ext>
            </a:extLst>
          </p:cNvPr>
          <p:cNvCxnSpPr>
            <a:cxnSpLocks/>
          </p:cNvCxnSpPr>
          <p:nvPr/>
        </p:nvCxnSpPr>
        <p:spPr>
          <a:xfrm flipV="1">
            <a:off x="2535843" y="5162058"/>
            <a:ext cx="1097280" cy="5415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1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BA55E63-538A-4747-A354-4590027240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16204" y="2994168"/>
            <a:ext cx="1378887" cy="1329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EC974C-BEE8-40AA-9CB2-3115C97FA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089" y="2564129"/>
            <a:ext cx="1540497" cy="14894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56FBD0-391C-41A3-BB0F-FE8CA82572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8066" y="3626243"/>
            <a:ext cx="1378887" cy="1329388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3291830" y="143515"/>
            <a:ext cx="3780771" cy="1482126"/>
          </a:xfrm>
          <a:prstGeom prst="wedgeRoundRectCallout">
            <a:avLst>
              <a:gd name="adj1" fmla="val -119307"/>
              <a:gd name="adj2" fmla="val 4004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700" y="229809"/>
            <a:ext cx="3963652" cy="1381613"/>
          </a:xfrm>
        </p:spPr>
        <p:txBody>
          <a:bodyPr>
            <a:noAutofit/>
          </a:bodyPr>
          <a:lstStyle/>
          <a:p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Relational data isn’t written for humans</a:t>
            </a:r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.”</a:t>
            </a:r>
            <a:b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</a:t>
            </a:r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-Developer-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558A5-B257-45D4-A86B-17F182E6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81" y="2868930"/>
            <a:ext cx="1378887" cy="1329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8AFB0-E3D4-46ED-9445-B504049BE58B}"/>
              </a:ext>
            </a:extLst>
          </p:cNvPr>
          <p:cNvSpPr txBox="1"/>
          <p:nvPr/>
        </p:nvSpPr>
        <p:spPr>
          <a:xfrm>
            <a:off x="766098" y="5036820"/>
            <a:ext cx="11302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 is often stored in multiple tables &amp; places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2D923-26FB-4A3C-A411-03EC5F55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72601" y="2680885"/>
            <a:ext cx="1378887" cy="1329388"/>
          </a:xfrm>
          <a:prstGeom prst="rect">
            <a:avLst/>
          </a:prstGeom>
        </p:spPr>
      </p:pic>
      <p:pic>
        <p:nvPicPr>
          <p:cNvPr id="1026" name="Picture 2" descr="Image result for web developer icone">
            <a:extLst>
              <a:ext uri="{FF2B5EF4-FFF2-40B4-BE49-F238E27FC236}">
                <a16:creationId xmlns:a16="http://schemas.microsoft.com/office/drawing/2014/main" id="{F8B13343-E004-47F8-8F55-F429968E3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2" y="1376917"/>
            <a:ext cx="2169959" cy="237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8E1D-431D-484B-B609-8E1F56E3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756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Joins</a:t>
            </a:r>
          </a:p>
        </p:txBody>
      </p:sp>
      <p:pic>
        <p:nvPicPr>
          <p:cNvPr id="12290" name="Picture 2" descr="Image result for joins data venn left outer full">
            <a:extLst>
              <a:ext uri="{FF2B5EF4-FFF2-40B4-BE49-F238E27FC236}">
                <a16:creationId xmlns:a16="http://schemas.microsoft.com/office/drawing/2014/main" id="{9E070A6F-4AE7-4852-9AF1-D42EDA1F0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70" y="332994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35D420-0E5D-400E-940A-C1606D6796AA}"/>
              </a:ext>
            </a:extLst>
          </p:cNvPr>
          <p:cNvSpPr/>
          <p:nvPr/>
        </p:nvSpPr>
        <p:spPr>
          <a:xfrm>
            <a:off x="5646420" y="3089910"/>
            <a:ext cx="3985260" cy="3337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8C706-8E96-499D-A5D1-24D51FC8759D}"/>
              </a:ext>
            </a:extLst>
          </p:cNvPr>
          <p:cNvSpPr txBox="1"/>
          <p:nvPr/>
        </p:nvSpPr>
        <p:spPr>
          <a:xfrm>
            <a:off x="1158240" y="5368290"/>
            <a:ext cx="100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FF"/>
                </a:solidFill>
              </a:rPr>
              <a:t>Faster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EB87E0A-E218-4D5C-AF44-577F44DFDD8E}"/>
              </a:ext>
            </a:extLst>
          </p:cNvPr>
          <p:cNvSpPr/>
          <p:nvPr/>
        </p:nvSpPr>
        <p:spPr>
          <a:xfrm>
            <a:off x="994410" y="5284470"/>
            <a:ext cx="2682240" cy="548640"/>
          </a:xfrm>
          <a:prstGeom prst="rightArrow">
            <a:avLst/>
          </a:prstGeom>
          <a:noFill/>
          <a:ln>
            <a:solidFill>
              <a:srgbClr val="002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3185CA0-59C5-417A-8D1C-591317EA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536234"/>
            <a:ext cx="2303770" cy="2230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558A5-B257-45D4-A86B-17F182E6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815" y="534353"/>
            <a:ext cx="2342154" cy="2258076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Left Join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C8B6D0-7F96-44D6-B5FA-BA67156BF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99" y="4093495"/>
            <a:ext cx="3144202" cy="22479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677CC3-90A0-48A2-BD09-D927DB0CF795}"/>
              </a:ext>
            </a:extLst>
          </p:cNvPr>
          <p:cNvCxnSpPr>
            <a:cxnSpLocks/>
          </p:cNvCxnSpPr>
          <p:nvPr/>
        </p:nvCxnSpPr>
        <p:spPr>
          <a:xfrm>
            <a:off x="5725805" y="2792429"/>
            <a:ext cx="678805" cy="112425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2C870-17A2-4BCA-B94B-6A8774AB2724}"/>
              </a:ext>
            </a:extLst>
          </p:cNvPr>
          <p:cNvCxnSpPr>
            <a:cxnSpLocks/>
          </p:cNvCxnSpPr>
          <p:nvPr/>
        </p:nvCxnSpPr>
        <p:spPr>
          <a:xfrm flipH="1">
            <a:off x="8500110" y="2822909"/>
            <a:ext cx="479436" cy="115473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87BA81D-B78F-45A0-A63D-751926834E55}"/>
              </a:ext>
            </a:extLst>
          </p:cNvPr>
          <p:cNvGrpSpPr/>
          <p:nvPr/>
        </p:nvGrpSpPr>
        <p:grpSpPr>
          <a:xfrm>
            <a:off x="4558040" y="91593"/>
            <a:ext cx="4111091" cy="596550"/>
            <a:chOff x="4667442" y="91593"/>
            <a:chExt cx="4001689" cy="596550"/>
          </a:xfrm>
        </p:grpSpPr>
        <p:pic>
          <p:nvPicPr>
            <p:cNvPr id="2050" name="Picture 2" descr="Image result for key icon">
              <a:extLst>
                <a:ext uri="{FF2B5EF4-FFF2-40B4-BE49-F238E27FC236}">
                  <a16:creationId xmlns:a16="http://schemas.microsoft.com/office/drawing/2014/main" id="{4C05D0FD-CE5D-43B3-88B3-69BCD5E28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442" y="91594"/>
              <a:ext cx="596549" cy="59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key icon">
              <a:extLst>
                <a:ext uri="{FF2B5EF4-FFF2-40B4-BE49-F238E27FC236}">
                  <a16:creationId xmlns:a16="http://schemas.microsoft.com/office/drawing/2014/main" id="{8584973C-5F7D-4D59-96A4-1913C9985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582" y="91593"/>
              <a:ext cx="596549" cy="59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B3A15F9-41D9-477E-8034-61632C8D8C75}"/>
                </a:ext>
              </a:extLst>
            </p:cNvPr>
            <p:cNvCxnSpPr>
              <a:stCxn id="2050" idx="3"/>
              <a:endCxn id="9" idx="1"/>
            </p:cNvCxnSpPr>
            <p:nvPr/>
          </p:nvCxnSpPr>
          <p:spPr>
            <a:xfrm flipV="1">
              <a:off x="5263991" y="389868"/>
              <a:ext cx="2808591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4FA4F8-3D99-4F4F-8047-343EA6EAC934}"/>
              </a:ext>
            </a:extLst>
          </p:cNvPr>
          <p:cNvSpPr txBox="1"/>
          <p:nvPr/>
        </p:nvSpPr>
        <p:spPr>
          <a:xfrm>
            <a:off x="175260" y="1340225"/>
            <a:ext cx="2597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Keys</a:t>
            </a:r>
            <a:r>
              <a:rPr lang="en-US" dirty="0"/>
              <a:t> are identifying columns that </a:t>
            </a:r>
            <a:r>
              <a:rPr lang="en-US" b="1" dirty="0">
                <a:solidFill>
                  <a:srgbClr val="0070C0"/>
                </a:solidFill>
              </a:rPr>
              <a:t>link tables</a:t>
            </a:r>
          </a:p>
          <a:p>
            <a:endParaRPr lang="en-US" b="1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They don’t always have the same name</a:t>
            </a:r>
          </a:p>
        </p:txBody>
      </p:sp>
    </p:spTree>
    <p:extLst>
      <p:ext uri="{BB962C8B-B14F-4D97-AF65-F5344CB8AC3E}">
        <p14:creationId xmlns:p14="http://schemas.microsoft.com/office/powerpoint/2010/main" val="40203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F57FE5-8427-49AF-90E6-D5E8BF31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536234"/>
            <a:ext cx="2303770" cy="2230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558A5-B257-45D4-A86B-17F182E6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815" y="534353"/>
            <a:ext cx="2342154" cy="2258076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C8B6D0-7F96-44D6-B5FA-BA67156BF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99" y="4093495"/>
            <a:ext cx="3144202" cy="22479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677CC3-90A0-48A2-BD09-D927DB0CF795}"/>
              </a:ext>
            </a:extLst>
          </p:cNvPr>
          <p:cNvCxnSpPr>
            <a:cxnSpLocks/>
          </p:cNvCxnSpPr>
          <p:nvPr/>
        </p:nvCxnSpPr>
        <p:spPr>
          <a:xfrm>
            <a:off x="5725805" y="2792429"/>
            <a:ext cx="678805" cy="112425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2C870-17A2-4BCA-B94B-6A8774AB2724}"/>
              </a:ext>
            </a:extLst>
          </p:cNvPr>
          <p:cNvCxnSpPr>
            <a:cxnSpLocks/>
          </p:cNvCxnSpPr>
          <p:nvPr/>
        </p:nvCxnSpPr>
        <p:spPr>
          <a:xfrm flipH="1">
            <a:off x="8500110" y="2822909"/>
            <a:ext cx="479436" cy="115473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4">
            <a:extLst>
              <a:ext uri="{FF2B5EF4-FFF2-40B4-BE49-F238E27FC236}">
                <a16:creationId xmlns:a16="http://schemas.microsoft.com/office/drawing/2014/main" id="{FB08C474-F380-46F6-B2E2-375FCB4206B8}"/>
              </a:ext>
            </a:extLst>
          </p:cNvPr>
          <p:cNvSpPr txBox="1">
            <a:spLocks/>
          </p:cNvSpPr>
          <p:nvPr/>
        </p:nvSpPr>
        <p:spPr>
          <a:xfrm>
            <a:off x="175260" y="3378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AKA “Join” in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2BE1C-C374-44EB-95C0-E362A2D39CED}"/>
              </a:ext>
            </a:extLst>
          </p:cNvPr>
          <p:cNvSpPr/>
          <p:nvPr/>
        </p:nvSpPr>
        <p:spPr>
          <a:xfrm>
            <a:off x="5672465" y="5764530"/>
            <a:ext cx="3985260" cy="176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11115</TotalTime>
  <Words>403</Words>
  <Application>Microsoft Office PowerPoint</Application>
  <PresentationFormat>Widescreen</PresentationFormat>
  <Paragraphs>64</Paragraphs>
  <Slides>14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Combining Data Sets: Joining &amp; Binding</vt:lpstr>
      <vt:lpstr>“Relational data isn’t written for humans.”                        -Buddy-</vt:lpstr>
      <vt:lpstr>“Relational data isn’t written for humans.”                -Developer-</vt:lpstr>
      <vt:lpstr>Joins</vt:lpstr>
      <vt:lpstr>Left Join</vt:lpstr>
      <vt:lpstr>Inner Join</vt:lpstr>
      <vt:lpstr>Salesforce Entity Relationship Diagram</vt:lpstr>
      <vt:lpstr>Binds</vt:lpstr>
      <vt:lpstr>Row Bind</vt:lpstr>
      <vt:lpstr>Column Bind</vt:lpstr>
      <vt:lpstr>Combination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115</cp:revision>
  <dcterms:created xsi:type="dcterms:W3CDTF">2018-04-09T17:57:37Z</dcterms:created>
  <dcterms:modified xsi:type="dcterms:W3CDTF">2018-05-12T22:19:14Z</dcterms:modified>
</cp:coreProperties>
</file>