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6" r:id="rId2"/>
    <p:sldId id="279" r:id="rId3"/>
    <p:sldId id="408" r:id="rId4"/>
    <p:sldId id="409" r:id="rId5"/>
    <p:sldId id="301" r:id="rId6"/>
    <p:sldId id="397" r:id="rId7"/>
    <p:sldId id="399" r:id="rId8"/>
    <p:sldId id="402" r:id="rId9"/>
    <p:sldId id="398" r:id="rId10"/>
    <p:sldId id="401" r:id="rId11"/>
    <p:sldId id="403" r:id="rId12"/>
    <p:sldId id="404" r:id="rId13"/>
    <p:sldId id="405" r:id="rId14"/>
    <p:sldId id="407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cross tab optimized for looking up ratings in courses for profs; the second is optimized for analysis and thinking about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understanding a particular question the untidy may be better, for conducting an analysis tidy is typically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Convert data to tidy format.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Tidying: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Preparing Data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Tidy or Untidy?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1314"/>
              </p:ext>
            </p:extLst>
          </p:nvPr>
        </p:nvGraphicFramePr>
        <p:xfrm>
          <a:off x="781050" y="2794635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837880"/>
              </p:ext>
            </p:extLst>
          </p:nvPr>
        </p:nvGraphicFramePr>
        <p:xfrm>
          <a:off x="7724776" y="2794635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05A26-E7A8-4C0B-A89D-58BEC6365E0C}"/>
              </a:ext>
            </a:extLst>
          </p:cNvPr>
          <p:cNvSpPr txBox="1"/>
          <p:nvPr/>
        </p:nvSpPr>
        <p:spPr>
          <a:xfrm>
            <a:off x="695324" y="2148304"/>
            <a:ext cx="5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Look up ratings of professors for courses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12B8-0453-4CDA-8629-424964B6C443}"/>
              </a:ext>
            </a:extLst>
          </p:cNvPr>
          <p:cNvSpPr txBox="1"/>
          <p:nvPr/>
        </p:nvSpPr>
        <p:spPr>
          <a:xfrm>
            <a:off x="7634289" y="2124908"/>
            <a:ext cx="362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Thinking scientifically (variables, observations, measures)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2F6CC-4DBA-4704-A56E-25B00136217D}"/>
              </a:ext>
            </a:extLst>
          </p:cNvPr>
          <p:cNvSpPr txBox="1">
            <a:spLocks/>
          </p:cNvSpPr>
          <p:nvPr/>
        </p:nvSpPr>
        <p:spPr>
          <a:xfrm>
            <a:off x="9005887" y="5462169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Tidy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1B6BF-51F3-4796-AE89-A1BD976E353A}"/>
              </a:ext>
            </a:extLst>
          </p:cNvPr>
          <p:cNvSpPr txBox="1">
            <a:spLocks/>
          </p:cNvSpPr>
          <p:nvPr/>
        </p:nvSpPr>
        <p:spPr>
          <a:xfrm>
            <a:off x="2090737" y="5462170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31743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A26-CC44-4476-88AF-35202AC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C448-CEBD-46F8-9EB5-2E1D7385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53E5358-BD2F-4343-BD04-5124EED4A50C}"/>
              </a:ext>
            </a:extLst>
          </p:cNvPr>
          <p:cNvSpPr txBox="1">
            <a:spLocks/>
          </p:cNvSpPr>
          <p:nvPr/>
        </p:nvSpPr>
        <p:spPr>
          <a:xfrm>
            <a:off x="9005887" y="5462169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Tidy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0CD8BF-05F6-45B5-A9CD-C70C3A290F7E}"/>
              </a:ext>
            </a:extLst>
          </p:cNvPr>
          <p:cNvSpPr txBox="1">
            <a:spLocks/>
          </p:cNvSpPr>
          <p:nvPr/>
        </p:nvSpPr>
        <p:spPr>
          <a:xfrm>
            <a:off x="2090737" y="5462170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168450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A26-CC44-4476-88AF-35202AC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67814-0177-4610-9BA9-0EC23CF9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062288"/>
            <a:ext cx="6072393" cy="22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0B8A9-1B30-4E92-AF39-BD222BFB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71" y="4395788"/>
            <a:ext cx="3371082" cy="1547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0124F-2463-4900-BF6B-3BD85EF0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090" y="1966913"/>
            <a:ext cx="2230535" cy="1771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5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A Rose by Another Name…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417972"/>
              </p:ext>
            </p:extLst>
          </p:nvPr>
        </p:nvGraphicFramePr>
        <p:xfrm>
          <a:off x="847725" y="2232660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587689"/>
              </p:ext>
            </p:extLst>
          </p:nvPr>
        </p:nvGraphicFramePr>
        <p:xfrm>
          <a:off x="7289011" y="2232660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F72F6CC-4DBA-4704-A56E-25B00136217D}"/>
              </a:ext>
            </a:extLst>
          </p:cNvPr>
          <p:cNvSpPr txBox="1">
            <a:spLocks/>
          </p:cNvSpPr>
          <p:nvPr/>
        </p:nvSpPr>
        <p:spPr>
          <a:xfrm>
            <a:off x="7174709" y="1192072"/>
            <a:ext cx="140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1B6BF-51F3-4796-AE89-A1BD976E353A}"/>
              </a:ext>
            </a:extLst>
          </p:cNvPr>
          <p:cNvSpPr txBox="1">
            <a:spLocks/>
          </p:cNvSpPr>
          <p:nvPr/>
        </p:nvSpPr>
        <p:spPr>
          <a:xfrm>
            <a:off x="704849" y="1192073"/>
            <a:ext cx="19335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Untidy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4EFEDA-A796-4296-82AA-ADE16AEF507B}"/>
              </a:ext>
            </a:extLst>
          </p:cNvPr>
          <p:cNvSpPr txBox="1">
            <a:spLocks/>
          </p:cNvSpPr>
          <p:nvPr/>
        </p:nvSpPr>
        <p:spPr>
          <a:xfrm>
            <a:off x="8184359" y="1204912"/>
            <a:ext cx="2233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en-US" b="1" dirty="0">
                <a:solidFill>
                  <a:srgbClr val="C00000"/>
                </a:solidFill>
              </a:rPr>
              <a:t> Tall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BC6799-FD81-4DE6-8931-2DC57C1EBA8B}"/>
              </a:ext>
            </a:extLst>
          </p:cNvPr>
          <p:cNvSpPr txBox="1">
            <a:spLocks/>
          </p:cNvSpPr>
          <p:nvPr/>
        </p:nvSpPr>
        <p:spPr>
          <a:xfrm>
            <a:off x="2274094" y="1192072"/>
            <a:ext cx="3695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aka</a:t>
            </a:r>
            <a:r>
              <a:rPr lang="en-US" b="1" dirty="0">
                <a:solidFill>
                  <a:srgbClr val="C00000"/>
                </a:solidFill>
              </a:rPr>
              <a:t> Wide</a:t>
            </a:r>
          </a:p>
        </p:txBody>
      </p:sp>
      <p:pic>
        <p:nvPicPr>
          <p:cNvPr id="12" name="Picture 4" descr="Image result for tidyr hex">
            <a:extLst>
              <a:ext uri="{FF2B5EF4-FFF2-40B4-BE49-F238E27FC236}">
                <a16:creationId xmlns:a16="http://schemas.microsoft.com/office/drawing/2014/main" id="{4E393920-3754-4472-9A31-A2763A7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47" y="516688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dplyr hex">
            <a:extLst>
              <a:ext uri="{FF2B5EF4-FFF2-40B4-BE49-F238E27FC236}">
                <a16:creationId xmlns:a16="http://schemas.microsoft.com/office/drawing/2014/main" id="{87EC6010-CCD5-4397-81BF-F4C61CFC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2" y="5173112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data table icon">
            <a:extLst>
              <a:ext uri="{FF2B5EF4-FFF2-40B4-BE49-F238E27FC236}">
                <a16:creationId xmlns:a16="http://schemas.microsoft.com/office/drawing/2014/main" id="{953AF188-5995-409B-B3B6-1F36D0CB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3" y="527480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john lennon">
            <a:extLst>
              <a:ext uri="{FF2B5EF4-FFF2-40B4-BE49-F238E27FC236}">
                <a16:creationId xmlns:a16="http://schemas.microsoft.com/office/drawing/2014/main" id="{3B393597-F0F2-43BA-9E21-E808FCC2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1" y="3982807"/>
            <a:ext cx="1904884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BD92F9-87EE-418A-861C-8AAD35AEC5C0}"/>
              </a:ext>
            </a:extLst>
          </p:cNvPr>
          <p:cNvGrpSpPr/>
          <p:nvPr/>
        </p:nvGrpSpPr>
        <p:grpSpPr>
          <a:xfrm>
            <a:off x="3709987" y="3709297"/>
            <a:ext cx="2819400" cy="1864185"/>
            <a:chOff x="2657066" y="4827129"/>
            <a:chExt cx="3069483" cy="2096595"/>
          </a:xfrm>
        </p:grpSpPr>
        <p:pic>
          <p:nvPicPr>
            <p:cNvPr id="7180" name="Picture 12" descr="Image result for john lennon">
              <a:extLst>
                <a:ext uri="{FF2B5EF4-FFF2-40B4-BE49-F238E27FC236}">
                  <a16:creationId xmlns:a16="http://schemas.microsoft.com/office/drawing/2014/main" id="{24152E91-0290-4A8C-9464-EF553A80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392" y="5017153"/>
              <a:ext cx="2843213" cy="170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3FF7AF-6560-4AED-9EED-B01E93780422}"/>
                </a:ext>
              </a:extLst>
            </p:cNvPr>
            <p:cNvSpPr/>
            <p:nvPr/>
          </p:nvSpPr>
          <p:spPr>
            <a:xfrm>
              <a:off x="2657066" y="4827129"/>
              <a:ext cx="476250" cy="208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F6560F-27BD-4F16-B4E9-6A122B8F41DD}"/>
                </a:ext>
              </a:extLst>
            </p:cNvPr>
            <p:cNvSpPr/>
            <p:nvPr/>
          </p:nvSpPr>
          <p:spPr>
            <a:xfrm>
              <a:off x="5250299" y="4837748"/>
              <a:ext cx="476250" cy="208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6DFA1-C2A2-40D2-AFA1-2038D2E0516F}"/>
                </a:ext>
              </a:extLst>
            </p:cNvPr>
            <p:cNvSpPr/>
            <p:nvPr/>
          </p:nvSpPr>
          <p:spPr>
            <a:xfrm>
              <a:off x="2700901" y="4979405"/>
              <a:ext cx="2652331" cy="112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348E59-D3EE-4373-8DB6-293B364CB6B5}"/>
                </a:ext>
              </a:extLst>
            </p:cNvPr>
            <p:cNvSpPr/>
            <p:nvPr/>
          </p:nvSpPr>
          <p:spPr>
            <a:xfrm>
              <a:off x="3032423" y="6559499"/>
              <a:ext cx="2652331" cy="36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2" descr="Image result for data table icon">
            <a:extLst>
              <a:ext uri="{FF2B5EF4-FFF2-40B4-BE49-F238E27FC236}">
                <a16:creationId xmlns:a16="http://schemas.microsoft.com/office/drawing/2014/main" id="{F86FD75E-A853-419F-B9BE-C32CD3FF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527480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9A992D-9684-42FA-88D7-7D5C564F98A7}"/>
              </a:ext>
            </a:extLst>
          </p:cNvPr>
          <p:cNvCxnSpPr>
            <a:stCxn id="31" idx="3"/>
            <a:endCxn id="13" idx="1"/>
          </p:cNvCxnSpPr>
          <p:nvPr/>
        </p:nvCxnSpPr>
        <p:spPr>
          <a:xfrm>
            <a:off x="5715000" y="5870117"/>
            <a:ext cx="2223002" cy="311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8DE65-7A3D-4CCD-8200-2785396EAAB4}"/>
              </a:ext>
            </a:extLst>
          </p:cNvPr>
          <p:cNvSpPr/>
          <p:nvPr/>
        </p:nvSpPr>
        <p:spPr>
          <a:xfrm>
            <a:off x="3396493" y="3789181"/>
            <a:ext cx="3086100" cy="354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D8CCA-EA9A-4431-B310-91E82FF78A49}"/>
              </a:ext>
            </a:extLst>
          </p:cNvPr>
          <p:cNvCxnSpPr>
            <a:cxnSpLocks/>
          </p:cNvCxnSpPr>
          <p:nvPr/>
        </p:nvCxnSpPr>
        <p:spPr>
          <a:xfrm>
            <a:off x="2443163" y="5865450"/>
            <a:ext cx="5508783" cy="1064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Image result for tidyr hex icon">
            <a:extLst>
              <a:ext uri="{FF2B5EF4-FFF2-40B4-BE49-F238E27FC236}">
                <a16:creationId xmlns:a16="http://schemas.microsoft.com/office/drawing/2014/main" id="{F36FDEA5-D28A-4B15-94E4-A12AB5AD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43" y="5150489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D52A-A445-4C7A-BF9E-604C5F95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49" y="80144"/>
            <a:ext cx="11382955" cy="1325563"/>
          </a:xfrm>
        </p:spPr>
        <p:txBody>
          <a:bodyPr/>
          <a:lstStyle/>
          <a:p>
            <a:r>
              <a:rPr lang="en-US" dirty="0"/>
              <a:t>How can we turn old Lennon into young Lennon?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B45D1-EF94-4A3A-906D-F3E42E0A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" y="1214348"/>
            <a:ext cx="4502122" cy="20671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0B665-5875-473D-AE02-47466AD5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72" y="1289885"/>
            <a:ext cx="2978907" cy="2366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33161-A671-4FF4-8B62-8E6B676B8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17" y="5012967"/>
            <a:ext cx="1257379" cy="143916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B2ED5-890F-4C69-83D1-F9D65A9B1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17" y="3517900"/>
            <a:ext cx="1257379" cy="143916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FF3F3-9CE2-4D9C-8CDE-218429F844F4}"/>
              </a:ext>
            </a:extLst>
          </p:cNvPr>
          <p:cNvSpPr/>
          <p:nvPr/>
        </p:nvSpPr>
        <p:spPr>
          <a:xfrm>
            <a:off x="290222" y="1769165"/>
            <a:ext cx="1216549" cy="1463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7A663-1220-4E9E-8830-56CFB2648441}"/>
              </a:ext>
            </a:extLst>
          </p:cNvPr>
          <p:cNvSpPr/>
          <p:nvPr/>
        </p:nvSpPr>
        <p:spPr>
          <a:xfrm>
            <a:off x="2445027" y="1779687"/>
            <a:ext cx="644055" cy="1463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F31DC-AF25-4E50-94FA-FEB266028963}"/>
              </a:ext>
            </a:extLst>
          </p:cNvPr>
          <p:cNvSpPr/>
          <p:nvPr/>
        </p:nvSpPr>
        <p:spPr>
          <a:xfrm>
            <a:off x="4036615" y="1769165"/>
            <a:ext cx="644055" cy="1463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B851-06B7-47D2-8CCF-9BBB8EC545BD}"/>
              </a:ext>
            </a:extLst>
          </p:cNvPr>
          <p:cNvSpPr/>
          <p:nvPr/>
        </p:nvSpPr>
        <p:spPr>
          <a:xfrm>
            <a:off x="1681701" y="1866747"/>
            <a:ext cx="731520" cy="260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02A97-8071-4F05-82AB-CC7A0EC8ACB7}"/>
              </a:ext>
            </a:extLst>
          </p:cNvPr>
          <p:cNvSpPr/>
          <p:nvPr/>
        </p:nvSpPr>
        <p:spPr>
          <a:xfrm>
            <a:off x="3271300" y="1866747"/>
            <a:ext cx="731520" cy="2602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528B20-19B4-4D55-A1D8-3635CFA55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930" y="3978885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0FE481-001A-4815-B39A-244007B1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0" y="4341244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D4468-5ACB-4A6D-9B80-203841E64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930" y="4703603"/>
            <a:ext cx="749300" cy="22261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1AE8B-7CE3-4E97-98E1-F885418EF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075" y="5534207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C1EDEB-F5E9-4E05-A22C-3CA804E05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075" y="5870733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133446-AB8E-4E8F-9C24-182E504F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717" y="6207260"/>
            <a:ext cx="749300" cy="19834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60CA25-30C0-4BB1-884B-839502755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089" y="3510114"/>
            <a:ext cx="715537" cy="148218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F2D51A-7617-4610-ACD2-CEFA23025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089" y="5054758"/>
            <a:ext cx="723162" cy="14391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CFA8D6-4917-4F6C-90DF-57CDFDB2486E}"/>
              </a:ext>
            </a:extLst>
          </p:cNvPr>
          <p:cNvSpPr txBox="1"/>
          <p:nvPr/>
        </p:nvSpPr>
        <p:spPr>
          <a:xfrm>
            <a:off x="560396" y="4819893"/>
            <a:ext cx="362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 this manually is a posterior negative subcutaneous sensation.</a:t>
            </a:r>
          </a:p>
        </p:txBody>
      </p:sp>
    </p:spTree>
    <p:extLst>
      <p:ext uri="{BB962C8B-B14F-4D97-AF65-F5344CB8AC3E}">
        <p14:creationId xmlns:p14="http://schemas.microsoft.com/office/powerpoint/2010/main" val="15737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idyr.png">
            <a:extLst>
              <a:ext uri="{FF2B5EF4-FFF2-40B4-BE49-F238E27FC236}">
                <a16:creationId xmlns:a16="http://schemas.microsoft.com/office/drawing/2014/main" id="{4572C4ED-1DDD-40DE-8688-B7BB9035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30275"/>
            <a:ext cx="68484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21750A-AFE4-42CA-96EB-8DF5E20F418C}"/>
              </a:ext>
            </a:extLst>
          </p:cNvPr>
          <p:cNvSpPr/>
          <p:nvPr/>
        </p:nvSpPr>
        <p:spPr>
          <a:xfrm>
            <a:off x="598586" y="2641709"/>
            <a:ext cx="3086100" cy="3549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7E428-7D50-4EBC-A062-7F15FFE4FF02}"/>
              </a:ext>
            </a:extLst>
          </p:cNvPr>
          <p:cNvSpPr txBox="1"/>
          <p:nvPr/>
        </p:nvSpPr>
        <p:spPr>
          <a:xfrm>
            <a:off x="2708137" y="2095609"/>
            <a:ext cx="22286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data %&gt;%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786D7F7-445A-4E56-8487-4468EB7AB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00615"/>
              </p:ext>
            </p:extLst>
          </p:nvPr>
        </p:nvGraphicFramePr>
        <p:xfrm>
          <a:off x="2945310" y="5108532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54FD73-A0EA-45C0-B77C-3922456A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" y="-22266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DD784-E25A-4B9D-85B4-26B1858839BD}"/>
              </a:ext>
            </a:extLst>
          </p:cNvPr>
          <p:cNvSpPr/>
          <p:nvPr/>
        </p:nvSpPr>
        <p:spPr>
          <a:xfrm>
            <a:off x="6610350" y="3394710"/>
            <a:ext cx="1988820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B5721-90A5-48AC-9F4C-323FA621F542}"/>
              </a:ext>
            </a:extLst>
          </p:cNvPr>
          <p:cNvSpPr txBox="1"/>
          <p:nvPr/>
        </p:nvSpPr>
        <p:spPr>
          <a:xfrm>
            <a:off x="6826935" y="3673524"/>
            <a:ext cx="166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columns to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13FFC2-5A6D-4712-B108-67A44C8A19EA}"/>
              </a:ext>
            </a:extLst>
          </p:cNvPr>
          <p:cNvGrpSpPr/>
          <p:nvPr/>
        </p:nvGrpSpPr>
        <p:grpSpPr>
          <a:xfrm>
            <a:off x="6356703" y="3036306"/>
            <a:ext cx="2539438" cy="2049245"/>
            <a:chOff x="4708457" y="1334035"/>
            <a:chExt cx="3119602" cy="20492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C3ACA4-3A48-48AD-97CD-C4A0F8F67906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D710F-6A85-4DD1-85CF-1BEA5CAFC4B5}"/>
                </a:ext>
              </a:extLst>
            </p:cNvPr>
            <p:cNvSpPr/>
            <p:nvPr/>
          </p:nvSpPr>
          <p:spPr>
            <a:xfrm>
              <a:off x="5385804" y="1334035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A4A99-2F2D-4DB8-9C31-99E44156F095}"/>
              </a:ext>
            </a:extLst>
          </p:cNvPr>
          <p:cNvSpPr/>
          <p:nvPr/>
        </p:nvSpPr>
        <p:spPr>
          <a:xfrm>
            <a:off x="3907063" y="3394710"/>
            <a:ext cx="1988820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FAA50-F398-47D0-AE79-87B71BFBEF65}"/>
              </a:ext>
            </a:extLst>
          </p:cNvPr>
          <p:cNvSpPr txBox="1"/>
          <p:nvPr/>
        </p:nvSpPr>
        <p:spPr>
          <a:xfrm>
            <a:off x="4010191" y="3547915"/>
            <a:ext cx="182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for new column of stacked headers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D5A064-B4DE-4766-A840-8843D5681CBC}"/>
              </a:ext>
            </a:extLst>
          </p:cNvPr>
          <p:cNvSpPr/>
          <p:nvPr/>
        </p:nvSpPr>
        <p:spPr>
          <a:xfrm>
            <a:off x="4961360" y="1099251"/>
            <a:ext cx="2176182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E1671-7758-4831-85E4-945DA911E9BB}"/>
              </a:ext>
            </a:extLst>
          </p:cNvPr>
          <p:cNvSpPr txBox="1"/>
          <p:nvPr/>
        </p:nvSpPr>
        <p:spPr>
          <a:xfrm>
            <a:off x="5198352" y="1254435"/>
            <a:ext cx="182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for new column of stacked 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3AD72-6FA4-4881-BDEA-44E7DD98660C}"/>
              </a:ext>
            </a:extLst>
          </p:cNvPr>
          <p:cNvGrpSpPr/>
          <p:nvPr/>
        </p:nvGrpSpPr>
        <p:grpSpPr>
          <a:xfrm>
            <a:off x="2961412" y="3036306"/>
            <a:ext cx="3119602" cy="2016286"/>
            <a:chOff x="4708457" y="1366994"/>
            <a:chExt cx="3119602" cy="20162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294337-C7DC-487C-B5C4-5209F1F5E7AA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C9CA05-5ACC-45FD-B6FB-AC6B8518180C}"/>
                </a:ext>
              </a:extLst>
            </p:cNvPr>
            <p:cNvSpPr/>
            <p:nvPr/>
          </p:nvSpPr>
          <p:spPr>
            <a:xfrm>
              <a:off x="6807498" y="1366994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03D2A7-0463-411F-9CA0-E92FAB544939}"/>
              </a:ext>
            </a:extLst>
          </p:cNvPr>
          <p:cNvGrpSpPr/>
          <p:nvPr/>
        </p:nvGrpSpPr>
        <p:grpSpPr>
          <a:xfrm>
            <a:off x="4749747" y="610234"/>
            <a:ext cx="3119602" cy="2166412"/>
            <a:chOff x="4708457" y="1574677"/>
            <a:chExt cx="3119602" cy="2166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B3AF9-539C-4064-9069-C36EA41D1FAC}"/>
                </a:ext>
              </a:extLst>
            </p:cNvPr>
            <p:cNvSpPr/>
            <p:nvPr/>
          </p:nvSpPr>
          <p:spPr>
            <a:xfrm>
              <a:off x="4708457" y="1574677"/>
              <a:ext cx="3119602" cy="1808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6BCF3B-A2DF-4145-92FE-7A877388FDA2}"/>
                </a:ext>
              </a:extLst>
            </p:cNvPr>
            <p:cNvSpPr/>
            <p:nvPr/>
          </p:nvSpPr>
          <p:spPr>
            <a:xfrm>
              <a:off x="5734911" y="1876425"/>
              <a:ext cx="315049" cy="186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34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D8E40-1F50-402C-B4DA-3656E186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96" y="594025"/>
            <a:ext cx="9986139" cy="5756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Tidying Messy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tidy datasets are all alike but every messy dataset is messy in its own way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</a:p>
        </p:txBody>
      </p:sp>
      <p:pic>
        <p:nvPicPr>
          <p:cNvPr id="5122" name="Picture 2" descr="Image result for leo tolstoy">
            <a:extLst>
              <a:ext uri="{FF2B5EF4-FFF2-40B4-BE49-F238E27FC236}">
                <a16:creationId xmlns:a16="http://schemas.microsoft.com/office/drawing/2014/main" id="{2483D3D1-A8FC-498C-89BE-A88ECD4E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985688"/>
            <a:ext cx="3328555" cy="18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211E27F-6E35-4F05-808A-8D1FC400A8C7}"/>
              </a:ext>
            </a:extLst>
          </p:cNvPr>
          <p:cNvSpPr/>
          <p:nvPr/>
        </p:nvSpPr>
        <p:spPr>
          <a:xfrm>
            <a:off x="5038166" y="2641425"/>
            <a:ext cx="5322437" cy="1613118"/>
          </a:xfrm>
          <a:prstGeom prst="wedgeRoundRectCallout">
            <a:avLst>
              <a:gd name="adj1" fmla="val 62611"/>
              <a:gd name="adj2" fmla="val 14714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B77127-148B-4E85-94B3-4D0C2C90F6D4}"/>
              </a:ext>
            </a:extLst>
          </p:cNvPr>
          <p:cNvSpPr txBox="1">
            <a:spLocks/>
          </p:cNvSpPr>
          <p:nvPr/>
        </p:nvSpPr>
        <p:spPr>
          <a:xfrm>
            <a:off x="4974955" y="2738193"/>
            <a:ext cx="5551037" cy="1381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600" dirty="0"/>
              <a:t>Happy families are all alike; every unhappy family is unhappy in its own way.”</a:t>
            </a:r>
          </a:p>
        </p:txBody>
      </p:sp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What are the variables?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7561"/>
              </p:ext>
            </p:extLst>
          </p:nvPr>
        </p:nvGraphicFramePr>
        <p:xfrm>
          <a:off x="2219325" y="1670685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FBF9FB7-93CE-4BF2-A41B-BD17543E7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9151"/>
              </p:ext>
            </p:extLst>
          </p:nvPr>
        </p:nvGraphicFramePr>
        <p:xfrm>
          <a:off x="2257424" y="5187315"/>
          <a:ext cx="5753101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1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41731817"/>
                    </a:ext>
                  </a:extLst>
                </a:gridCol>
              </a:tblGrid>
              <a:tr h="343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Professor 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069DABA-24BF-4444-9183-0F559131EFD1}"/>
              </a:ext>
            </a:extLst>
          </p:cNvPr>
          <p:cNvSpPr txBox="1">
            <a:spLocks/>
          </p:cNvSpPr>
          <p:nvPr/>
        </p:nvSpPr>
        <p:spPr>
          <a:xfrm>
            <a:off x="142875" y="3724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Could also be shown as...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A9BEA3-54DF-4A1E-B3FD-B62FA82E37FC}"/>
              </a:ext>
            </a:extLst>
          </p:cNvPr>
          <p:cNvSpPr txBox="1">
            <a:spLocks/>
          </p:cNvSpPr>
          <p:nvPr/>
        </p:nvSpPr>
        <p:spPr>
          <a:xfrm>
            <a:off x="8467725" y="1795462"/>
            <a:ext cx="2424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8101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What are the variables?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226"/>
              </p:ext>
            </p:extLst>
          </p:nvPr>
        </p:nvGraphicFramePr>
        <p:xfrm>
          <a:off x="2219326" y="1670685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5A9BEA3-54DF-4A1E-B3FD-B62FA82E37FC}"/>
              </a:ext>
            </a:extLst>
          </p:cNvPr>
          <p:cNvSpPr txBox="1">
            <a:spLocks/>
          </p:cNvSpPr>
          <p:nvPr/>
        </p:nvSpPr>
        <p:spPr>
          <a:xfrm>
            <a:off x="8391525" y="2243137"/>
            <a:ext cx="2424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Professor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Rating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15ED-1E41-4D9D-B1C7-C3E4BBA134FD}"/>
              </a:ext>
            </a:extLst>
          </p:cNvPr>
          <p:cNvSpPr/>
          <p:nvPr/>
        </p:nvSpPr>
        <p:spPr>
          <a:xfrm>
            <a:off x="1609725" y="3458527"/>
            <a:ext cx="1785938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27532-F3AB-45A5-8202-28CF1C682ABE}"/>
              </a:ext>
            </a:extLst>
          </p:cNvPr>
          <p:cNvSpPr/>
          <p:nvPr/>
        </p:nvSpPr>
        <p:spPr>
          <a:xfrm>
            <a:off x="1562100" y="2828923"/>
            <a:ext cx="1785938" cy="327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20651"/>
            <a:ext cx="10515600" cy="1325563"/>
          </a:xfrm>
        </p:spPr>
        <p:txBody>
          <a:bodyPr/>
          <a:lstStyle/>
          <a:p>
            <a:r>
              <a:rPr lang="en-US" dirty="0"/>
              <a:t>Tidy or Untidy?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33741-7371-407A-A7AE-46B863D92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2950" y="2042160"/>
          <a:ext cx="47577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1714501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 1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2 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97332"/>
                  </a:ext>
                </a:extLst>
              </a:tr>
              <a:tr h="294879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D5B920-F61E-48F3-B004-96ED3DB52494}"/>
              </a:ext>
            </a:extLst>
          </p:cNvPr>
          <p:cNvGraphicFramePr>
            <a:graphicFrameLocks/>
          </p:cNvGraphicFramePr>
          <p:nvPr/>
        </p:nvGraphicFramePr>
        <p:xfrm>
          <a:off x="7686676" y="2042160"/>
          <a:ext cx="353853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737">
                  <a:extLst>
                    <a:ext uri="{9D8B030D-6E8A-4147-A177-3AD203B41FA5}">
                      <a16:colId xmlns:a16="http://schemas.microsoft.com/office/drawing/2014/main" val="1948955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57999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1787126144"/>
                    </a:ext>
                  </a:extLst>
                </a:gridCol>
              </a:tblGrid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Course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0214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9224303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675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17488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r>
                        <a:rPr lang="en-US" dirty="0"/>
                        <a:t>Professor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94015"/>
                  </a:ext>
                </a:extLst>
              </a:tr>
              <a:tr h="318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380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05A26-E7A8-4C0B-A89D-58BEC6365E0C}"/>
              </a:ext>
            </a:extLst>
          </p:cNvPr>
          <p:cNvSpPr txBox="1"/>
          <p:nvPr/>
        </p:nvSpPr>
        <p:spPr>
          <a:xfrm>
            <a:off x="657224" y="1395829"/>
            <a:ext cx="5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Look up ratings of professors for courses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12B8-0453-4CDA-8629-424964B6C443}"/>
              </a:ext>
            </a:extLst>
          </p:cNvPr>
          <p:cNvSpPr txBox="1"/>
          <p:nvPr/>
        </p:nvSpPr>
        <p:spPr>
          <a:xfrm>
            <a:off x="7596189" y="1372433"/>
            <a:ext cx="362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Optimized: Thinking scientifically (variables, observations, measures)</a:t>
            </a:r>
          </a:p>
        </p:txBody>
      </p:sp>
    </p:spTree>
    <p:extLst>
      <p:ext uri="{BB962C8B-B14F-4D97-AF65-F5344CB8AC3E}">
        <p14:creationId xmlns:p14="http://schemas.microsoft.com/office/powerpoint/2010/main" val="21830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4C20-DA7B-4B17-B647-D5737565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Tidy 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(any 2 results in the third)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5D12-98C1-4AC8-8D21-49A5C06C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variable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column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observation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/>
              <a:t> must have its own </a:t>
            </a:r>
            <a:r>
              <a:rPr lang="en-US" b="1" dirty="0">
                <a:solidFill>
                  <a:srgbClr val="0070C0"/>
                </a:solidFill>
              </a:rPr>
              <a:t>cell</a:t>
            </a:r>
            <a:r>
              <a:rPr lang="en-US" dirty="0"/>
              <a:t>.</a:t>
            </a:r>
          </a:p>
        </p:txBody>
      </p:sp>
      <p:pic>
        <p:nvPicPr>
          <p:cNvPr id="6146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0C2B5537-3D4B-47D8-B321-1C09E15C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845420"/>
            <a:ext cx="10006012" cy="31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530</Words>
  <Application>Microsoft Office PowerPoint</Application>
  <PresentationFormat>Widescreen</PresentationFormat>
  <Paragraphs>196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Tidying Messy Data</vt:lpstr>
      <vt:lpstr>“tidy datasets are all alike but every messy dataset is messy in its own way.”</vt:lpstr>
      <vt:lpstr>What are the variables?</vt:lpstr>
      <vt:lpstr>What are the variables?</vt:lpstr>
      <vt:lpstr>Tidy or Untidy?</vt:lpstr>
      <vt:lpstr>Rules of Tidy Data (any 2 results in the third)</vt:lpstr>
      <vt:lpstr>Tidy or Untidy?</vt:lpstr>
      <vt:lpstr>Which is Better?</vt:lpstr>
      <vt:lpstr>Which is Better?</vt:lpstr>
      <vt:lpstr>A Rose by Another Name…</vt:lpstr>
      <vt:lpstr>How can we turn old Lennon into young Lennon?</vt:lpstr>
      <vt:lpstr>Enter the gather Function…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80</cp:revision>
  <dcterms:created xsi:type="dcterms:W3CDTF">2018-04-09T17:57:37Z</dcterms:created>
  <dcterms:modified xsi:type="dcterms:W3CDTF">2018-05-12T15:25:39Z</dcterms:modified>
</cp:coreProperties>
</file>