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1" r:id="rId4"/>
    <p:sldId id="260" r:id="rId5"/>
    <p:sldId id="262" r:id="rId6"/>
    <p:sldId id="288" r:id="rId7"/>
    <p:sldId id="265" r:id="rId8"/>
    <p:sldId id="280" r:id="rId9"/>
    <p:sldId id="269" r:id="rId10"/>
    <p:sldId id="266" r:id="rId11"/>
    <p:sldId id="290" r:id="rId12"/>
    <p:sldId id="289" r:id="rId13"/>
    <p:sldId id="277" r:id="rId14"/>
    <p:sldId id="278" r:id="rId15"/>
    <p:sldId id="279" r:id="rId16"/>
    <p:sldId id="287" r:id="rId17"/>
    <p:sldId id="291" r:id="rId18"/>
    <p:sldId id="292" r:id="rId19"/>
    <p:sldId id="301" r:id="rId20"/>
    <p:sldId id="308" r:id="rId21"/>
    <p:sldId id="309" r:id="rId22"/>
    <p:sldId id="310" r:id="rId23"/>
    <p:sldId id="294" r:id="rId24"/>
    <p:sldId id="293" r:id="rId25"/>
    <p:sldId id="297" r:id="rId26"/>
    <p:sldId id="298" r:id="rId27"/>
    <p:sldId id="299" r:id="rId28"/>
    <p:sldId id="300" r:id="rId29"/>
    <p:sldId id="302" r:id="rId30"/>
    <p:sldId id="306" r:id="rId31"/>
    <p:sldId id="305" r:id="rId32"/>
    <p:sldId id="303" r:id="rId33"/>
    <p:sldId id="312" r:id="rId34"/>
    <p:sldId id="271" r:id="rId35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5T13:42:33.793"/>
    </inkml:context>
    <inkml:brush xml:id="br0">
      <inkml:brushProperty name="width" value="0.3" units="cm"/>
      <inkml:brushProperty name="height" value="0.6" units="cm"/>
      <inkml:brushProperty name="color" value="#ED7D31"/>
      <inkml:brushProperty name="transparency" value="147"/>
      <inkml:brushProperty name="tip" value="rectangle"/>
      <inkml:brushProperty name="rasterOp" value="maskPen"/>
      <inkml:brushProperty name="ignorePressure" value="1"/>
    </inkml:brush>
  </inkml:definitions>
  <inkml:trace contextRef="#ctx0" brushRef="#br0">849 132,'-82'-2,"7"1,-25 4,93-2,1 0,0 0,0 1,0 0,0 0,0 0,0 1,0 0,1 0,-1 0,-1 2,-9 8,0 0,-12 15,-21 17,25-26,2 2,1 1,0 0,2 1,-10 16,-24 41,-1 10,44-74,-11 24,2 0,1 1,-10 34,11-24,2 2,3-1,1 2,4-1,-1 23,7 285,4-166,-4-141,2 68,0-113,1 0,0 0,0 0,1 0,0 0,0 0,1-1,0 1,1-1,4 7,10 10,1 0,13 11,-25-27,3 2,1 0,1-1,-1 0,2-1,-1-1,1 0,0-1,1 0,0-2,0 1,0-2,39 11,1-3,24 1,-73-12,70 9,0-4,3-3,155-4,-78-1,-96 2,3 1,7-3,-62 1,0 0,-1-1,1 1,-1-2,1 1,-1-1,0 0,1-1,5-3,6-6,0-1,11-11,-15 12,1 0,0 1,17-8,6-4,0-2,-2-1,0-2,-2-1,6-9,-32 28,0 0,-1-1,0 0,0 0,-2 0,1-1,1-7,18-33,63-119,-81 154,-1 1,0-1,-2 0,0 0,1-10,2-31,-1-5,3-29,-1 2,-3-1,-7-56,1 67,-1 66,0 0,0 0,-2 1,0-1,-1 1,0 0,-1 0,0 0,-1 1,-7-11,-11-14,-1 1,-27-30,25 33,16 22,-1 0,0 1,-1 0,0 1,0 1,-6-3,-37-28,24 16,-2 2,0 1,-21-8,-26-16,69 39,-1-1,0 2,0 0,-1 0,1 1,-1 1,0 1,0 0,-14-1,-38-6,1-3,-59-20,41 10,35 12,0 3,-11 0,13 3,0-3,-31-9,9 0,-28 0,37 6,8 4,0 2,0 2,-27 4,2 0,54-2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0A70799B-59C0-4192-B7EF-435AC6CAE91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90DA7D6-3DE4-485B-9F5F-8F776AD2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Dev12-24LinRegZeroIntercept.png</a:t>
            </a:r>
          </a:p>
          <a:p>
            <a:r>
              <a:rPr lang="en-US" dirty="0"/>
              <a:t>script </a:t>
            </a:r>
            <a:r>
              <a:rPr lang="en-US" dirty="0" err="1"/>
              <a:t>WithIntercept</a:t>
            </a:r>
            <a:r>
              <a:rPr lang="en-US" dirty="0"/>
              <a:t> </a:t>
            </a:r>
            <a:r>
              <a:rPr lang="en-US" dirty="0" err="1"/>
              <a:t>MoreDisperse.R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all the statistics and intermediate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2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1D6D-0A0D-4D8C-AC56-F29F647E3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CFFB-5C2B-47C1-B9F7-BF6FE52A6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9781-4640-4FE7-96CD-025786D2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1FE3-4152-40EE-954C-3E14B017C3E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7328-C0E1-4FFD-98C9-A9D6BBAB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B45B-1455-4D4A-B87E-66209A80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8959-6CB6-469D-8F5A-380763AE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8D3B9-E9F6-43FC-A092-F5B3BF97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6972-7C0D-4BDF-B734-35B28C30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EDEB-6116-47DD-A7C1-C5C608193C2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5297-981A-4912-8DDE-AFE8A56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ED2B-DF6D-4268-9DAB-4E7A294C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F948-E806-4A85-A7D4-861CD2832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975D-6F78-48F7-A12A-2E89BD7B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CCDB-4446-4E92-96EF-68B5B53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A2A9-ACF2-4C77-BA9F-9324C44622A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5B21-EF42-4654-ABFD-8E147517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8414-20A8-4201-9235-BC0A8CAD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145-CCF8-4DFD-873B-EDB519E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6D0-F028-4A96-B6E3-13E2AA33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9325-FD46-46B6-979C-FB47BA7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EA48-BEBD-48E5-8817-13C92BD24248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1C02-152B-4C17-9861-091D3FBC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C0C5-2675-4438-8B37-0FD9967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9DB-9133-44FF-AEFD-B312E28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CF2E-1119-4C19-A534-64A3A535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0520-2A97-45E8-83F3-7DCFB0DA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41D-A488-4549-AF98-D57172F4CD0A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4327-097C-4F3D-8EB9-B2FBD506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83AA-3129-43AD-BFF4-BBFB6AC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92B-850C-4F44-88CC-C28C270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2BB9-682C-4508-9449-50D279D8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53B-E023-45C3-8F52-34501307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2C93-9AB9-4BC4-83FB-44E2EF54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693B-E984-42E0-A921-CD9EF41C954F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9436-9202-47B4-9A85-5591337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607D-339F-4839-BBFD-496D14D8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05FF-6181-467D-B5DA-1581B01D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401B-21FE-41EC-ADD2-01E0A5A0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31BE-4277-4DB7-8CCB-CA6BDB49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E4998-37D2-443B-9A83-194F7CA8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B988-CB0D-4529-A060-469D7359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F5885-FC0F-40B6-8877-82435C39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E683-810A-4DBB-B0C9-C5ABF9DE6993}" type="datetime1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E2BC-09D3-4CBF-B849-3523C8A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BC94-8AE6-4A15-9820-1C180F9B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EC36-83E6-4211-B386-8829C80C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D7EB3-9779-4F7F-B11A-FAB8148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2D4-A2F0-4366-95DB-DF36EA71339D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CDB44-3CE9-4766-BFE7-C9A8637B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69B2-D4F9-42FB-A685-E126CC4E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6D6A2-6EB7-449F-A232-FF764178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D78-5751-4F6D-9605-036C49A0D90C}" type="datetime1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67D2A-2CA0-4CE2-A9BE-5DE94175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6CF9-0FFB-4A4E-839C-DC099E9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EB3-8137-44F1-ADB9-2E6F985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596-A2DB-4908-9FFF-B438C841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39FAE-B3F6-4583-AF7C-66CCFED8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762E6-53EF-4F3A-9A67-BBC3FE3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A679-250D-4EF2-A612-F4E99241E31C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C65C-2DAC-4529-9BC0-C803D0A8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E0B7-D0CE-410E-A6AF-4044409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805C-1C4C-44D4-924E-796EB0D3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64C0-5FF5-4965-B9A7-F81B07052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D369-6F95-487C-8C16-2085FB81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CCB8-9601-42C9-9BB7-883AF591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C643-442F-4698-88D2-5C0740600EAC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CDE3-13E0-49CB-A01D-8F44BF4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F5B2-1A3B-4F47-811A-AC86E84F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6380A-1295-49C3-BE24-6E807C71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4A60-E2F1-49CD-9507-46C5FBE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989E-8027-440A-9C2D-746B802B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679F-7A77-4990-8F0A-D988FC5FCDE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1FE6-5963-4ED7-8E82-ADE64E49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D6BE-BEEA-4294-B8F5-FCA8570A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FE6-DA3A-4B02-9CED-158042ED1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Mack/Murphy Unchained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68C0-0551-4769-BAC1-1AAAC9D5C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2018</a:t>
            </a:r>
            <a:br>
              <a:rPr lang="en-US" dirty="0"/>
            </a:br>
            <a:r>
              <a:rPr lang="en-US" dirty="0"/>
              <a:t>Anaheim CA</a:t>
            </a:r>
            <a:br>
              <a:rPr lang="en-US" dirty="0"/>
            </a:br>
            <a:r>
              <a:rPr lang="en-US" dirty="0"/>
              <a:t>Daniel Murphy</a:t>
            </a:r>
            <a:br>
              <a:rPr lang="en-US" dirty="0"/>
            </a:br>
            <a:r>
              <a:rPr lang="en-US" dirty="0"/>
              <a:t>Trinostics</a:t>
            </a:r>
          </a:p>
        </p:txBody>
      </p:sp>
    </p:spTree>
    <p:extLst>
      <p:ext uri="{BB962C8B-B14F-4D97-AF65-F5344CB8AC3E}">
        <p14:creationId xmlns:p14="http://schemas.microsoft.com/office/powerpoint/2010/main" val="15372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 error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705187"/>
            <a:ext cx="8104708" cy="2077276"/>
          </a:xfrm>
        </p:spPr>
        <p:txBody>
          <a:bodyPr>
            <a:normAutofit/>
          </a:bodyPr>
          <a:lstStyle/>
          <a:p>
            <a:r>
              <a:rPr lang="en-US" sz="2400" dirty="0"/>
              <a:t>Assumption: The higher the initial value, the greater the variability of the subsequent value</a:t>
            </a:r>
          </a:p>
          <a:p>
            <a:r>
              <a:rPr lang="en-US" sz="2400" dirty="0"/>
              <a:t>For what types of situations might this assumption not hold?</a:t>
            </a:r>
          </a:p>
          <a:p>
            <a:pPr lvl="1"/>
            <a:r>
              <a:rPr lang="en-US" sz="2000" dirty="0"/>
              <a:t>When might you have less variability the larger the beginning value and more variability the smaller the beginning value?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/>
              <p:nvPr/>
            </p:nvSpPr>
            <p:spPr>
              <a:xfrm>
                <a:off x="5115552" y="1814700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552" y="1814700"/>
                <a:ext cx="2605906" cy="498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E8FBD1FB-FE7E-41F4-A061-3B2A305FD651}"/>
              </a:ext>
            </a:extLst>
          </p:cNvPr>
          <p:cNvSpPr/>
          <p:nvPr/>
        </p:nvSpPr>
        <p:spPr>
          <a:xfrm>
            <a:off x="8610600" y="1509530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9828-608F-4055-B409-01CBF961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A3B7-DB96-4F8F-B91F-E7C9AAF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99D44D-47AF-487D-ABB0-AEDC43CEB101}"/>
              </a:ext>
            </a:extLst>
          </p:cNvPr>
          <p:cNvSpPr/>
          <p:nvPr/>
        </p:nvSpPr>
        <p:spPr>
          <a:xfrm>
            <a:off x="6879532" y="1646743"/>
            <a:ext cx="907086" cy="88091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87DE-D793-4E45-8456-D98FF2A8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B602B-7E03-4EB8-93CA-17ADE52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FFCDA-5B7B-4723-9DD1-1770C3CE9A05}"/>
              </a:ext>
            </a:extLst>
          </p:cNvPr>
          <p:cNvCxnSpPr/>
          <p:nvPr/>
        </p:nvCxnSpPr>
        <p:spPr>
          <a:xfrm>
            <a:off x="1350291" y="3771269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E2070F6-9003-48C8-8BC1-2C3024142360}"/>
              </a:ext>
            </a:extLst>
          </p:cNvPr>
          <p:cNvSpPr/>
          <p:nvPr/>
        </p:nvSpPr>
        <p:spPr>
          <a:xfrm>
            <a:off x="838200" y="381105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339954-CEAA-42BC-B14D-2B76CC9B425C}"/>
              </a:ext>
            </a:extLst>
          </p:cNvPr>
          <p:cNvSpPr txBox="1">
            <a:spLocks/>
          </p:cNvSpPr>
          <p:nvPr/>
        </p:nvSpPr>
        <p:spPr>
          <a:xfrm>
            <a:off x="838200" y="381105"/>
            <a:ext cx="3144093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Prediction bands without heteroskedasticity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0FBB7D-869F-4A6F-9BFC-CD6235AA553E}"/>
              </a:ext>
            </a:extLst>
          </p:cNvPr>
          <p:cNvSpPr txBox="1">
            <a:spLocks/>
          </p:cNvSpPr>
          <p:nvPr/>
        </p:nvSpPr>
        <p:spPr>
          <a:xfrm>
            <a:off x="1025472" y="3057949"/>
            <a:ext cx="3408605" cy="121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--- parameter risk</a:t>
            </a:r>
          </a:p>
          <a:p>
            <a:r>
              <a:rPr lang="en-US" dirty="0"/>
              <a:t>     total risk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90E2079-59A9-41C8-932C-3ABCB016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73" y="485800"/>
            <a:ext cx="7087585" cy="57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AB23B-D823-4FFB-9235-AD75720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Prediction bands providing for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 intercept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FBABD8-C6AB-4AF9-A928-ADE2B134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408605" cy="2095175"/>
          </a:xfrm>
        </p:spPr>
        <p:txBody>
          <a:bodyPr>
            <a:normAutofit/>
          </a:bodyPr>
          <a:lstStyle/>
          <a:p>
            <a:r>
              <a:rPr lang="en-US" dirty="0"/>
              <a:t>--- parameter risk</a:t>
            </a:r>
          </a:p>
          <a:p>
            <a:r>
              <a:rPr lang="en-US" dirty="0"/>
              <a:t>     total risk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D79BD-B4C3-403E-BB26-519EEC4B3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73" y="485800"/>
            <a:ext cx="7087585" cy="57386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CEA114-2421-448B-9511-F70083E55CF2}"/>
              </a:ext>
            </a:extLst>
          </p:cNvPr>
          <p:cNvCxnSpPr/>
          <p:nvPr/>
        </p:nvCxnSpPr>
        <p:spPr>
          <a:xfrm>
            <a:off x="1313715" y="4078508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CA274-A562-4693-B956-3656B5CB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189E9-1AD9-4AA0-8C43-399C324B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13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717424" y="692739"/>
            <a:ext cx="3679011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Add another column: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Second link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68861-CEB1-4614-86D0-0D80291A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552059"/>
            <a:ext cx="319097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14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717424" y="692739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288596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Add another column: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Second link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F4AA6-E76C-4184-BF7A-63B034DE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3" y="581793"/>
            <a:ext cx="7315200" cy="5486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C62735-9193-475A-9B23-80A8BB9D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4" y="3324993"/>
            <a:ext cx="8104708" cy="2077276"/>
          </a:xfrm>
        </p:spPr>
        <p:txBody>
          <a:bodyPr>
            <a:normAutofit/>
          </a:bodyPr>
          <a:lstStyle/>
          <a:p>
            <a:r>
              <a:rPr lang="en-US" sz="2400" dirty="0"/>
              <a:t>b hat = 1.181</a:t>
            </a:r>
          </a:p>
          <a:p>
            <a:r>
              <a:rPr lang="en-US" sz="2400" dirty="0" err="1"/>
              <a:t>sigma_b</a:t>
            </a:r>
            <a:r>
              <a:rPr lang="en-US" sz="2400" dirty="0"/>
              <a:t> = 0.083</a:t>
            </a:r>
          </a:p>
          <a:p>
            <a:r>
              <a:rPr lang="en-US" sz="2400" dirty="0"/>
              <a:t>sigma = 4.1</a:t>
            </a:r>
          </a:p>
        </p:txBody>
      </p:sp>
    </p:spTree>
    <p:extLst>
      <p:ext uri="{BB962C8B-B14F-4D97-AF65-F5344CB8AC3E}">
        <p14:creationId xmlns:p14="http://schemas.microsoft.com/office/powerpoint/2010/main" val="25923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AD49-BD6D-4F5B-9C91-E1DB4D46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946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Recursive projection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58C3-2699-443F-82AE-CF6974F2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690"/>
            <a:ext cx="7529945" cy="3950999"/>
          </a:xfrm>
        </p:spPr>
        <p:txBody>
          <a:bodyPr>
            <a:normAutofit/>
          </a:bodyPr>
          <a:lstStyle/>
          <a:p>
            <a:r>
              <a:rPr lang="en-US" dirty="0"/>
              <a:t>Orange projections are products of a scalar and an estimated parameter</a:t>
            </a:r>
          </a:p>
          <a:p>
            <a:pPr lvl="1"/>
            <a:r>
              <a:rPr lang="en-US" dirty="0"/>
              <a:t>See above for risk formulas</a:t>
            </a:r>
          </a:p>
          <a:p>
            <a:r>
              <a:rPr lang="en-US" dirty="0"/>
              <a:t>Red projections are products of an estimate and an estimated parameter</a:t>
            </a:r>
          </a:p>
          <a:p>
            <a:pPr lvl="1"/>
            <a:r>
              <a:rPr lang="en-US" dirty="0"/>
              <a:t>Formulas for Parameter Risk and Process Risk are derived from the </a:t>
            </a:r>
            <a:br>
              <a:rPr lang="en-US" dirty="0"/>
            </a:b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FF0000"/>
                  </a:outerShdw>
                </a:effectLst>
              </a:rPr>
              <a:t>Law of Total Variance</a:t>
            </a:r>
            <a:endParaRPr lang="en-US" dirty="0">
              <a:effectLst>
                <a:outerShdw dist="38100" dir="2700000" algn="tl" rotWithShape="0">
                  <a:srgbClr val="FF0000"/>
                </a:outerShdw>
              </a:effectLs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1A64-DF3A-4472-AF3F-DB3209A8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AC119-556B-421B-9852-8DEB06E5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E7177-5F11-413D-A89E-073D4AAA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167" y="683636"/>
            <a:ext cx="2888066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8E6BDA-9843-4486-AF7B-632C767E901F}"/>
              </a:ext>
            </a:extLst>
          </p:cNvPr>
          <p:cNvSpPr/>
          <p:nvPr/>
        </p:nvSpPr>
        <p:spPr>
          <a:xfrm>
            <a:off x="4751450" y="2279706"/>
            <a:ext cx="36166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Which is which?</a:t>
            </a:r>
          </a:p>
        </p:txBody>
      </p:sp>
    </p:spTree>
    <p:extLst>
      <p:ext uri="{BB962C8B-B14F-4D97-AF65-F5344CB8AC3E}">
        <p14:creationId xmlns:p14="http://schemas.microsoft.com/office/powerpoint/2010/main" val="29294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21E-CB39-4BDD-8A91-755CA4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dist="38100" dir="2700000" algn="tl" rotWithShape="0">
                    <a:srgbClr val="FF0000"/>
                  </a:outerShdw>
                </a:effectLst>
                <a:latin typeface="+mn-lt"/>
                <a:ea typeface="+mn-ea"/>
                <a:cs typeface="+mn-cs"/>
              </a:rPr>
              <a:t>Law of Total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A512C5-A437-4006-A020-52B60CE76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53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Wikipedia: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“In actuarial science, specifically credibility theory, the first component is called the expected value of the process variance (</a:t>
                </a:r>
                <a:r>
                  <a:rPr lang="en-US" sz="24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  <a:effectLst>
                      <a:outerShdw dist="38100" dir="2700000" algn="tl" rotWithShape="0">
                        <a:srgbClr val="FF0000"/>
                      </a:outerShdw>
                    </a:effectLst>
                  </a:rPr>
                  <a:t>EVPV</a:t>
                </a:r>
                <a:r>
                  <a:rPr lang="en-US" sz="2400" dirty="0"/>
                  <a:t>) and the second is called the variance of the hypothetical means (</a:t>
                </a:r>
                <a:r>
                  <a:rPr lang="en-US" sz="24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  <a:effectLst>
                      <a:outerShdw dist="38100" dir="2700000" algn="tl" rotWithShape="0">
                        <a:srgbClr val="FF0000"/>
                      </a:outerShdw>
                    </a:effectLst>
                  </a:rPr>
                  <a:t>VHM</a:t>
                </a:r>
                <a:r>
                  <a:rPr lang="en-US" sz="2400" dirty="0"/>
                  <a:t>).”</a:t>
                </a:r>
              </a:p>
              <a:p>
                <a:pPr lvl="1"/>
                <a:r>
                  <a:rPr lang="en-US" sz="2000" dirty="0"/>
                  <a:t>Retrieved June 25, 2015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See Majidi and Bardis formula derivations, “A Family of Chain-Ladder Models,” </a:t>
                </a:r>
                <a:r>
                  <a:rPr lang="en-US" sz="2400" i="1" dirty="0"/>
                  <a:t>Variance</a:t>
                </a:r>
                <a:r>
                  <a:rPr lang="en-US" sz="2400" dirty="0"/>
                  <a:t>, Vol 6, Issue 2, pp. 157-158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A512C5-A437-4006-A020-52B60CE76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538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E4D5-4700-4160-9D2D-7213716D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F88D7-CD88-4D6A-9B58-F5E1FB4D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49729C-2F36-49E1-A258-60702651E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0381"/>
                <a:ext cx="5855208" cy="43965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Expected Value – complete the 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Parameter Risk</a:t>
                </a:r>
                <a:r>
                  <a:rPr lang="en-US" dirty="0">
                    <a:sym typeface="Symbol" panose="05050102010706020507" pitchFamily="18" charset="2"/>
                  </a:rPr>
                  <a:t> – 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Symbol" panose="05050102010706020507" pitchFamily="18" charset="2"/>
                  </a:rPr>
                  <a:t>Process Risk – 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49729C-2F36-49E1-A258-60702651E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0381"/>
                <a:ext cx="5855208" cy="4396582"/>
              </a:xfrm>
              <a:blipFill>
                <a:blip r:embed="rId3"/>
                <a:stretch>
                  <a:fillRect l="-1875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0D59A-500C-4EA7-BB0E-FFFDA02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6E7A9-90F4-448C-82C6-7B2A8C21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04A31-93DC-4DFB-9214-08944E765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17" y="341411"/>
            <a:ext cx="3070883" cy="592524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81D7F0D-71FA-4D68-A1A7-A12CD7350CEF}"/>
              </a:ext>
            </a:extLst>
          </p:cNvPr>
          <p:cNvSpPr/>
          <p:nvPr/>
        </p:nvSpPr>
        <p:spPr>
          <a:xfrm>
            <a:off x="838200" y="325329"/>
            <a:ext cx="5330321" cy="1275665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CD17E2-0EFF-4FC2-AF7B-B2C610A150C3}"/>
              </a:ext>
            </a:extLst>
          </p:cNvPr>
          <p:cNvSpPr txBox="1">
            <a:spLocks/>
          </p:cNvSpPr>
          <p:nvPr/>
        </p:nvSpPr>
        <p:spPr>
          <a:xfrm>
            <a:off x="838200" y="325329"/>
            <a:ext cx="5330321" cy="1275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Recursive Formulae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by hand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24B9B-E22A-4104-8E8E-A31450C8056C}"/>
              </a:ext>
            </a:extLst>
          </p:cNvPr>
          <p:cNvSpPr/>
          <p:nvPr/>
        </p:nvSpPr>
        <p:spPr>
          <a:xfrm>
            <a:off x="658367" y="2169978"/>
            <a:ext cx="10082034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Don’t forget to transform the data before running LINEST</a:t>
            </a:r>
          </a:p>
        </p:txBody>
      </p:sp>
    </p:spTree>
    <p:extLst>
      <p:ext uri="{BB962C8B-B14F-4D97-AF65-F5344CB8AC3E}">
        <p14:creationId xmlns:p14="http://schemas.microsoft.com/office/powerpoint/2010/main" val="12649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95B4-40F2-4547-9510-EF1FD047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D383-6889-44AA-94DC-B44B6E25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BA111-2625-4704-BEC6-472392F6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21" y="570186"/>
            <a:ext cx="3735872" cy="54864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A45112D-77EC-48A1-B7A7-AA63CD97ECAF}"/>
              </a:ext>
            </a:extLst>
          </p:cNvPr>
          <p:cNvSpPr/>
          <p:nvPr/>
        </p:nvSpPr>
        <p:spPr>
          <a:xfrm>
            <a:off x="886913" y="833934"/>
            <a:ext cx="5330321" cy="2171580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Tricks </a:t>
            </a:r>
            <a:r>
              <a:rPr lang="en-US" sz="3600"/>
              <a:t>for </a:t>
            </a:r>
            <a:br>
              <a:rPr lang="en-US" sz="3600"/>
            </a:br>
            <a:r>
              <a:rPr lang="en-US" sz="3600"/>
              <a:t>the </a:t>
            </a:r>
            <a:r>
              <a:rPr lang="en-US" sz="3600" dirty="0"/>
              <a:t>Risk Estimates </a:t>
            </a:r>
            <a:r>
              <a:rPr lang="en-US" sz="3600"/>
              <a:t>for </a:t>
            </a:r>
            <a:br>
              <a:rPr lang="en-US" sz="3600"/>
            </a:br>
            <a:r>
              <a:rPr lang="en-US" sz="3600"/>
              <a:t>the </a:t>
            </a:r>
            <a:r>
              <a:rPr lang="en-US" sz="3600" dirty="0"/>
              <a:t>Total Row</a:t>
            </a:r>
          </a:p>
        </p:txBody>
      </p:sp>
    </p:spTree>
    <p:extLst>
      <p:ext uri="{BB962C8B-B14F-4D97-AF65-F5344CB8AC3E}">
        <p14:creationId xmlns:p14="http://schemas.microsoft.com/office/powerpoint/2010/main" val="375075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F22-304F-4FAB-94EE-AF0858DF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Chain to Ultimate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8D6C-DACF-451E-9DB6-F6CB9518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recursive estimates are carried forward to the last pair of development columns</a:t>
            </a:r>
          </a:p>
          <a:p>
            <a:r>
              <a:rPr lang="en-US" dirty="0"/>
              <a:t>Technical considerations</a:t>
            </a:r>
          </a:p>
          <a:p>
            <a:pPr lvl="1"/>
            <a:r>
              <a:rPr lang="en-US" dirty="0"/>
              <a:t>What to do when there are not enough observations to get a good estimate of sigma (zero degrees of freedom)</a:t>
            </a:r>
          </a:p>
          <a:p>
            <a:pPr lvl="1"/>
            <a:r>
              <a:rPr lang="en-US" dirty="0"/>
              <a:t>What to do with a tail</a:t>
            </a:r>
          </a:p>
          <a:p>
            <a:r>
              <a:rPr lang="en-US" dirty="0"/>
              <a:t>Mack has recommendations for handling these technicalities</a:t>
            </a:r>
          </a:p>
          <a:p>
            <a:r>
              <a:rPr lang="en-US" dirty="0"/>
              <a:t>The </a:t>
            </a:r>
            <a:r>
              <a:rPr lang="en-US" dirty="0" err="1"/>
              <a:t>ChainLadder</a:t>
            </a:r>
            <a:r>
              <a:rPr lang="en-US" dirty="0"/>
              <a:t> package’s </a:t>
            </a:r>
            <a:r>
              <a:rPr lang="en-US" dirty="0" err="1"/>
              <a:t>MackChainLadder</a:t>
            </a:r>
            <a:r>
              <a:rPr lang="en-US" dirty="0"/>
              <a:t> function includes Mack’s recommendations, as well as others</a:t>
            </a:r>
          </a:p>
          <a:p>
            <a:r>
              <a:rPr lang="en-US" dirty="0"/>
              <a:t>Let’s see some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FE742-285E-413C-9A3F-664B33E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57D6B-8F64-4D59-ABA5-0AC96112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318068" cy="2427333"/>
          </a:xfrm>
        </p:spPr>
        <p:txBody>
          <a:bodyPr>
            <a:normAutofit/>
          </a:bodyPr>
          <a:lstStyle/>
          <a:p>
            <a:r>
              <a:rPr lang="en-US" sz="2400" dirty="0"/>
              <a:t>We observe some objects that have changed over time</a:t>
            </a:r>
          </a:p>
          <a:p>
            <a:r>
              <a:rPr lang="en-US" sz="2400" dirty="0"/>
              <a:t>We observe two new objects</a:t>
            </a:r>
          </a:p>
          <a:p>
            <a:pPr lvl="1"/>
            <a:r>
              <a:rPr lang="en-US" sz="1800" dirty="0"/>
              <a:t>What is an estimate of their changed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2489F-4DF7-4A54-8C32-7753CCA7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04" y="848696"/>
            <a:ext cx="935101" cy="4608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8AC6C-EB82-4CC6-B650-2131484DAD50}"/>
                  </a:ext>
                </a:extLst>
              </p:cNvPr>
              <p:cNvSpPr txBox="1"/>
              <p:nvPr/>
            </p:nvSpPr>
            <p:spPr>
              <a:xfrm>
                <a:off x="6440151" y="2570871"/>
                <a:ext cx="13150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8AC6C-EB82-4CC6-B650-2131484DA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151" y="2570871"/>
                <a:ext cx="13150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Left 6">
            <a:extLst>
              <a:ext uri="{FF2B5EF4-FFF2-40B4-BE49-F238E27FC236}">
                <a16:creationId xmlns:a16="http://schemas.microsoft.com/office/drawing/2014/main" id="{FB783ECC-932C-4D73-BF01-51D8D5DBB235}"/>
              </a:ext>
            </a:extLst>
          </p:cNvPr>
          <p:cNvSpPr/>
          <p:nvPr/>
        </p:nvSpPr>
        <p:spPr>
          <a:xfrm>
            <a:off x="9056254" y="2262910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/>
              <p:nvPr/>
            </p:nvSpPr>
            <p:spPr>
              <a:xfrm>
                <a:off x="6371286" y="4167227"/>
                <a:ext cx="1452769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86" y="4167227"/>
                <a:ext cx="1452769" cy="1036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C8067424-EFB2-4EBD-BB7F-2EAA8B364ADD}"/>
              </a:ext>
            </a:extLst>
          </p:cNvPr>
          <p:cNvSpPr/>
          <p:nvPr/>
        </p:nvSpPr>
        <p:spPr>
          <a:xfrm>
            <a:off x="8700310" y="3730697"/>
            <a:ext cx="1911927" cy="19241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average link ratio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BC1AA-0B0F-40D1-9C70-7CF40E0F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EBCC1-2FC8-4049-9890-9AD4EE8C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31D0-282E-492D-B99C-398C81BE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WCIRB Agenda June 2018</a:t>
            </a:r>
            <a:br>
              <a:rPr lang="en-US" dirty="0"/>
            </a:br>
            <a:r>
              <a:rPr lang="en-US" dirty="0"/>
              <a:t>Combined Indemnity and Medical Incurred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036CE0-D390-478B-BFCB-BB397B278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848"/>
            <a:ext cx="10515600" cy="40788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D427A-0136-402D-929C-02AD4D0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CE850-63F3-4DEE-9879-BEA3372B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3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9AEC-FF60-401A-986F-7A99959B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Mack(WCIRB Incurred Combined)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5D87A-B2D1-4CAB-93EE-BDB3840AE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122" y="1825625"/>
            <a:ext cx="3057755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026D2-A608-4A53-971E-E03C497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E82B-48E3-4115-B05D-5F1BCE21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FBBC0-5C30-4C68-A3D2-FF0D4D08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311DD-56A2-4CFF-92A0-97146BB0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39546-7BE2-4E85-9290-0E9BC41D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71500"/>
            <a:ext cx="7620000" cy="5715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2D586D0-7E7F-495D-A52B-9F1D4B1DBFFD}"/>
              </a:ext>
            </a:extLst>
          </p:cNvPr>
          <p:cNvSpPr/>
          <p:nvPr/>
        </p:nvSpPr>
        <p:spPr>
          <a:xfrm>
            <a:off x="717425" y="1163782"/>
            <a:ext cx="3016376" cy="3408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industry shows IBNR = $36,196 =</a:t>
            </a:r>
          </a:p>
          <a:p>
            <a:pPr algn="ctr"/>
            <a:r>
              <a:rPr lang="en-US" sz="3600" dirty="0"/>
              <a:t>~58%-</a:t>
            </a:r>
            <a:r>
              <a:rPr lang="en-US" sz="3600" dirty="0" err="1"/>
              <a:t>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505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13BAC-112E-44B9-9221-74907342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82DF7-9BB1-4CC7-A585-5B7DFDB1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354EB-53A5-49F0-8FED-D7008479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887" y="365125"/>
            <a:ext cx="6962913" cy="548640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D4B48C3-1977-4855-9E78-0BE1A067169E}"/>
              </a:ext>
            </a:extLst>
          </p:cNvPr>
          <p:cNvSpPr/>
          <p:nvPr/>
        </p:nvSpPr>
        <p:spPr>
          <a:xfrm>
            <a:off x="717424" y="692739"/>
            <a:ext cx="3679011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BF10F1-92A2-47F2-9979-7DB748403142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FFFFFF"/>
                </a:solidFill>
              </a:rPr>
              <a:t>ChainLadder</a:t>
            </a:r>
            <a:r>
              <a:rPr lang="en-US" sz="2800" dirty="0">
                <a:solidFill>
                  <a:srgbClr val="FFFFFF"/>
                </a:solidFill>
              </a:rPr>
              <a:t> sample GL triangle ‘</a:t>
            </a:r>
            <a:r>
              <a:rPr lang="en-US" sz="2800" dirty="0" err="1">
                <a:solidFill>
                  <a:srgbClr val="FFFFFF"/>
                </a:solidFill>
              </a:rPr>
              <a:t>GenIns</a:t>
            </a:r>
            <a:r>
              <a:rPr lang="en-US" sz="2800" dirty="0">
                <a:solidFill>
                  <a:srgbClr val="FFFFFF"/>
                </a:solidFill>
              </a:rPr>
              <a:t>’</a:t>
            </a:r>
          </a:p>
          <a:p>
            <a:r>
              <a:rPr lang="en-US" sz="2800" dirty="0">
                <a:solidFill>
                  <a:srgbClr val="FFFFFF"/>
                </a:solidFill>
              </a:rPr>
              <a:t>(in thousands)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6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F4326F-15F0-4F88-9682-9AFBE38E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5125"/>
            <a:ext cx="7620000" cy="5715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259B8-570B-4051-A4E1-E15886C1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9E088-A0D2-466A-B6A1-233F6742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24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7B0C942-8311-43B3-9156-B8BFAF56F21B}"/>
              </a:ext>
            </a:extLst>
          </p:cNvPr>
          <p:cNvSpPr/>
          <p:nvPr/>
        </p:nvSpPr>
        <p:spPr>
          <a:xfrm>
            <a:off x="717425" y="1163782"/>
            <a:ext cx="3016376" cy="131156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AEA86D-8DE3-41D8-91BB-C22D178D9AB1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plot(</a:t>
            </a:r>
            <a:r>
              <a:rPr lang="en-US" sz="2800" dirty="0" err="1">
                <a:solidFill>
                  <a:srgbClr val="FFFFFF"/>
                </a:solidFill>
              </a:rPr>
              <a:t>GenIns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6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BC85-63F1-41CA-B0E7-B3F3994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587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ChainLadder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MackChainLadder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GenIns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A6A20-7B04-417F-8FC6-B8C48090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3C5F-D216-4C90-A58A-25E7C5A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2778C-8434-4E33-B80C-3E1B0583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90" y="1690688"/>
            <a:ext cx="75087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B5DAC-635B-4DF2-A8F8-699AB3B6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69479"/>
            <a:ext cx="7315200" cy="5486400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402C1-3926-422E-97FD-E9BE0EE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A12DE-A9D5-46BA-AE2D-C840C1F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26</a:t>
            </a:fld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D29AE05-F5D0-4336-BF6A-73DAC5737200}"/>
              </a:ext>
            </a:extLst>
          </p:cNvPr>
          <p:cNvSpPr/>
          <p:nvPr/>
        </p:nvSpPr>
        <p:spPr>
          <a:xfrm>
            <a:off x="717425" y="1163782"/>
            <a:ext cx="3016376" cy="2900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Safety Levels of </a:t>
            </a:r>
            <a:r>
              <a:rPr lang="en-US" sz="3600" dirty="0" err="1"/>
              <a:t>GenIns</a:t>
            </a:r>
            <a:r>
              <a:rPr lang="en-US" sz="3600" dirty="0"/>
              <a:t> Carried IBNR</a:t>
            </a:r>
          </a:p>
        </p:txBody>
      </p:sp>
    </p:spTree>
    <p:extLst>
      <p:ext uri="{BB962C8B-B14F-4D97-AF65-F5344CB8AC3E}">
        <p14:creationId xmlns:p14="http://schemas.microsoft.com/office/powerpoint/2010/main" val="210827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574-AB97-408A-B4DD-22D5398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GenIns</a:t>
            </a:r>
            <a:r>
              <a:rPr lang="en-US" dirty="0"/>
              <a:t> at the Claim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6EC-640E-4753-B886-3A346254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Hai You generated simulations of over 5000 synthetic claims whose accident year aggregation is “close to” </a:t>
            </a:r>
            <a:r>
              <a:rPr lang="en-US" dirty="0" err="1"/>
              <a:t>GenIns</a:t>
            </a:r>
            <a:endParaRPr lang="en-US" dirty="0"/>
          </a:p>
          <a:p>
            <a:pPr lvl="1"/>
            <a:r>
              <a:rPr lang="en-US" dirty="0"/>
              <a:t>We pegged the 13% cv as the measurement of similarity</a:t>
            </a:r>
          </a:p>
          <a:p>
            <a:r>
              <a:rPr lang="en-US" dirty="0"/>
              <a:t>Claim-characteristic choices included:</a:t>
            </a:r>
          </a:p>
          <a:p>
            <a:pPr lvl="1"/>
            <a:r>
              <a:rPr lang="en-US" dirty="0"/>
              <a:t>Frequency distribution</a:t>
            </a:r>
          </a:p>
          <a:p>
            <a:pPr lvl="1"/>
            <a:r>
              <a:rPr lang="en-US" dirty="0"/>
              <a:t>Severity distribution</a:t>
            </a:r>
          </a:p>
          <a:p>
            <a:pPr lvl="1"/>
            <a:r>
              <a:rPr lang="en-US" dirty="0"/>
              <a:t>Distribution for the number of payments per claim</a:t>
            </a:r>
          </a:p>
          <a:p>
            <a:pPr lvl="1"/>
            <a:r>
              <a:rPr lang="en-US" dirty="0"/>
              <a:t>Report lag and payment lag</a:t>
            </a:r>
          </a:p>
          <a:p>
            <a:r>
              <a:rPr lang="en-US" dirty="0"/>
              <a:t>The purpose of this exercise was to compare the Mack results on the aggregated triangle versus the claim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230DC-67D0-44D8-930B-5F04D48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D3DC-4CA4-4D18-B981-BD6BFFF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8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B34-F98B-423F-A2E5-DCB83BB1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IBNR distributions have same shape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DF32-0313-44C8-A6C4-534D5BC0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200"/>
          </a:xfrm>
        </p:spPr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GenIns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3C00D4-3579-4F78-8B5E-958857514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04256"/>
            <a:ext cx="5181600" cy="3886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3B7A-5B96-4408-8F33-5B675B9A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200"/>
          </a:xfrm>
        </p:spPr>
        <p:txBody>
          <a:bodyPr/>
          <a:lstStyle/>
          <a:p>
            <a:r>
              <a:rPr lang="en-US" dirty="0"/>
              <a:t>Aggregated triangle from Hai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47F75AB-FC30-4FA7-B426-2576B26BF5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1" y="2304256"/>
            <a:ext cx="5181600" cy="388620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DB2959-2666-4619-BCDA-D1249FD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6D5011-DCF7-4AAD-A9EB-D0754DC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8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574-AB97-408A-B4DD-22D5398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72" y="365125"/>
            <a:ext cx="9042627" cy="1325563"/>
          </a:xfrm>
        </p:spPr>
        <p:txBody>
          <a:bodyPr/>
          <a:lstStyle/>
          <a:p>
            <a:r>
              <a:rPr lang="en-US" dirty="0" err="1"/>
              <a:t>GenIns</a:t>
            </a:r>
            <a:r>
              <a:rPr lang="en-US" dirty="0"/>
              <a:t> at the Claim Level:</a:t>
            </a:r>
            <a:br>
              <a:rPr lang="en-US" dirty="0"/>
            </a:br>
            <a:r>
              <a:rPr lang="en-US" dirty="0"/>
              <a:t>Claim detail sample in triangle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230DC-67D0-44D8-930B-5F04D48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D3DC-4CA4-4D18-B981-BD6BFFF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9621F-1FF3-4543-8686-829B0FD9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72" y="1871793"/>
            <a:ext cx="9042627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91B8F-6E16-42C5-BDF8-BF59F163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70" y="1876804"/>
            <a:ext cx="9447675" cy="182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650AC5-D468-4517-8560-12E2E37533A3}"/>
              </a:ext>
            </a:extLst>
          </p:cNvPr>
          <p:cNvSpPr/>
          <p:nvPr/>
        </p:nvSpPr>
        <p:spPr>
          <a:xfrm>
            <a:off x="3162267" y="3831169"/>
            <a:ext cx="6025880" cy="175432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the IBNR drop?</a:t>
            </a:r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CV drop?</a:t>
            </a:r>
          </a:p>
        </p:txBody>
      </p:sp>
    </p:spTree>
    <p:extLst>
      <p:ext uri="{BB962C8B-B14F-4D97-AF65-F5344CB8AC3E}">
        <p14:creationId xmlns:p14="http://schemas.microsoft.com/office/powerpoint/2010/main" val="5295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318068" cy="2427333"/>
          </a:xfrm>
        </p:spPr>
        <p:txBody>
          <a:bodyPr>
            <a:normAutofit/>
          </a:bodyPr>
          <a:lstStyle/>
          <a:p>
            <a:r>
              <a:rPr lang="en-US" sz="2400" dirty="0"/>
              <a:t>The traditional weighted average link ratio solves this model via MSE</a:t>
            </a:r>
          </a:p>
          <a:p>
            <a:r>
              <a:rPr lang="en-US" sz="2400" dirty="0"/>
              <a:t>Because it also solves the equivalent model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/>
              <p:nvPr/>
            </p:nvSpPr>
            <p:spPr>
              <a:xfrm>
                <a:off x="5807252" y="1057318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2" y="1057318"/>
                <a:ext cx="2605906" cy="498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E8FBD1FB-FE7E-41F4-A061-3B2A305FD651}"/>
              </a:ext>
            </a:extLst>
          </p:cNvPr>
          <p:cNvSpPr/>
          <p:nvPr/>
        </p:nvSpPr>
        <p:spPr>
          <a:xfrm>
            <a:off x="9302300" y="752148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/>
              <p:nvPr/>
            </p:nvSpPr>
            <p:spPr>
              <a:xfrm>
                <a:off x="5818258" y="2154333"/>
                <a:ext cx="1452769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58" y="2154333"/>
                <a:ext cx="1452769" cy="103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C8067424-EFB2-4EBD-BB7F-2EAA8B364ADD}"/>
              </a:ext>
            </a:extLst>
          </p:cNvPr>
          <p:cNvSpPr/>
          <p:nvPr/>
        </p:nvSpPr>
        <p:spPr>
          <a:xfrm>
            <a:off x="9140474" y="1967740"/>
            <a:ext cx="2084574" cy="1409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8D548-73BF-479D-B990-4023ECAD6B18}"/>
                  </a:ext>
                </a:extLst>
              </p:cNvPr>
              <p:cNvSpPr txBox="1"/>
              <p:nvPr/>
            </p:nvSpPr>
            <p:spPr>
              <a:xfrm>
                <a:off x="5446066" y="4111372"/>
                <a:ext cx="2336152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3200" b="0" dirty="0"/>
                  <a:t>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8D548-73BF-479D-B990-4023ECAD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66" y="4111372"/>
                <a:ext cx="2336152" cy="707694"/>
              </a:xfrm>
              <a:prstGeom prst="rect">
                <a:avLst/>
              </a:prstGeom>
              <a:blipFill>
                <a:blip r:embed="rId4"/>
                <a:stretch>
                  <a:fillRect t="-7692" r="-937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A6DC-D204-416A-A917-E27EAFBC1440}"/>
                  </a:ext>
                </a:extLst>
              </p:cNvPr>
              <p:cNvSpPr txBox="1"/>
              <p:nvPr/>
            </p:nvSpPr>
            <p:spPr>
              <a:xfrm>
                <a:off x="8380819" y="3821190"/>
                <a:ext cx="25199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`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`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A6DC-D204-416A-A917-E27EAFBC1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19" y="3821190"/>
                <a:ext cx="251992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A7373-C100-4104-8C3A-5BED0416D9CF}"/>
                  </a:ext>
                </a:extLst>
              </p:cNvPr>
              <p:cNvSpPr txBox="1"/>
              <p:nvPr/>
            </p:nvSpPr>
            <p:spPr>
              <a:xfrm>
                <a:off x="8507520" y="4516235"/>
                <a:ext cx="1133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A7373-C100-4104-8C3A-5BED0416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520" y="4516235"/>
                <a:ext cx="1133259" cy="276999"/>
              </a:xfrm>
              <a:prstGeom prst="rect">
                <a:avLst/>
              </a:prstGeom>
              <a:blipFill>
                <a:blip r:embed="rId6"/>
                <a:stretch>
                  <a:fillRect l="-4865" r="-54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6FF62-9600-469E-889C-FEA23833B9BA}"/>
                  </a:ext>
                </a:extLst>
              </p:cNvPr>
              <p:cNvSpPr txBox="1"/>
              <p:nvPr/>
            </p:nvSpPr>
            <p:spPr>
              <a:xfrm>
                <a:off x="5540388" y="5196165"/>
                <a:ext cx="20808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6FF62-9600-469E-889C-FEA23833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88" y="5196165"/>
                <a:ext cx="208089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D49C0-2BB8-4FFA-9B17-97FDCC03E3EA}"/>
                  </a:ext>
                </a:extLst>
              </p:cNvPr>
              <p:cNvSpPr txBox="1"/>
              <p:nvPr/>
            </p:nvSpPr>
            <p:spPr>
              <a:xfrm>
                <a:off x="5910257" y="4652214"/>
                <a:ext cx="515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D49C0-2BB8-4FFA-9B17-97FDCC03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57" y="4652214"/>
                <a:ext cx="51559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29CD18-E9FC-4824-9AE5-87E5072AC481}"/>
                  </a:ext>
                </a:extLst>
              </p:cNvPr>
              <p:cNvSpPr txBox="1"/>
              <p:nvPr/>
            </p:nvSpPr>
            <p:spPr>
              <a:xfrm>
                <a:off x="8418332" y="5030547"/>
                <a:ext cx="210897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29CD18-E9FC-4824-9AE5-87E5072A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32" y="5030547"/>
                <a:ext cx="2108975" cy="1043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EB676E7-D256-4164-AC04-ABA4F8AC18A2}"/>
              </a:ext>
            </a:extLst>
          </p:cNvPr>
          <p:cNvSpPr/>
          <p:nvPr/>
        </p:nvSpPr>
        <p:spPr>
          <a:xfrm rot="16200000">
            <a:off x="3436262" y="4581894"/>
            <a:ext cx="2701705" cy="51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equivalent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277AE1-3D14-46A9-A8DA-ABE9DEF78E9C}"/>
              </a:ext>
            </a:extLst>
          </p:cNvPr>
          <p:cNvSpPr/>
          <p:nvPr/>
        </p:nvSpPr>
        <p:spPr>
          <a:xfrm>
            <a:off x="5044910" y="3488836"/>
            <a:ext cx="6169317" cy="2701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9828-608F-4055-B409-01CBF961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A3B7-DB96-4F8F-B91F-E7C9AAF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B522-AE47-42FE-8CCA-F299E40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weighted average development factor appropriate?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59C87-8746-4F1E-BB7A-693B066D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7EF19-4072-4A4E-8DB2-FF1A2A6B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7A91-731F-47B7-A467-B64FBB09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88" y="1790396"/>
            <a:ext cx="3545659" cy="18288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7CE15C-7B77-4487-89AE-26DACB4D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18"/>
            <a:ext cx="10515600" cy="607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Let’s plot the x-y relationship before we make up our minds</a:t>
            </a:r>
          </a:p>
        </p:txBody>
      </p:sp>
    </p:spTree>
    <p:extLst>
      <p:ext uri="{BB962C8B-B14F-4D97-AF65-F5344CB8AC3E}">
        <p14:creationId xmlns:p14="http://schemas.microsoft.com/office/powerpoint/2010/main" val="381719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0AFEDC-6EB1-48E5-986E-ACFC8A93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8BC5F-E138-4132-83F4-84FB0856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F8B7-2320-41CA-A65A-C1AA0E2F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5" y="571500"/>
            <a:ext cx="7620000" cy="57150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EC50345-ADA5-4A2F-BC09-2A2D7EF6C992}"/>
              </a:ext>
            </a:extLst>
          </p:cNvPr>
          <p:cNvSpPr/>
          <p:nvPr/>
        </p:nvSpPr>
        <p:spPr>
          <a:xfrm>
            <a:off x="717425" y="1163782"/>
            <a:ext cx="3016376" cy="2900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12-24 month relationship from the claim detail</a:t>
            </a:r>
          </a:p>
        </p:txBody>
      </p:sp>
    </p:spTree>
    <p:extLst>
      <p:ext uri="{BB962C8B-B14F-4D97-AF65-F5344CB8AC3E}">
        <p14:creationId xmlns:p14="http://schemas.microsoft.com/office/powerpoint/2010/main" val="2856664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CEF6CE-FBDF-4952-A0F5-5502158D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5CA46-2370-4E1F-8F3F-D0AF3CA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6F669-7A97-493F-9958-3993131A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5" y="571500"/>
            <a:ext cx="7620000" cy="57150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9EFB61B-BBDD-4CEE-9C05-A77B6E591073}"/>
              </a:ext>
            </a:extLst>
          </p:cNvPr>
          <p:cNvSpPr/>
          <p:nvPr/>
        </p:nvSpPr>
        <p:spPr>
          <a:xfrm>
            <a:off x="717425" y="1163782"/>
            <a:ext cx="3016376" cy="3408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12-24 month relationship from the </a:t>
            </a:r>
            <a:r>
              <a:rPr lang="en-US" sz="3600" dirty="0" err="1"/>
              <a:t>GenIns</a:t>
            </a:r>
            <a:r>
              <a:rPr lang="en-US" sz="3600" dirty="0"/>
              <a:t> triangle</a:t>
            </a:r>
          </a:p>
        </p:txBody>
      </p:sp>
    </p:spTree>
    <p:extLst>
      <p:ext uri="{BB962C8B-B14F-4D97-AF65-F5344CB8AC3E}">
        <p14:creationId xmlns:p14="http://schemas.microsoft.com/office/powerpoint/2010/main" val="270544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5C0E-C827-4035-B684-A1F6EA8E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6CE0-4800-42B8-A8E7-87F50E0A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be the driver of a non-zero intercept?</a:t>
            </a:r>
          </a:p>
          <a:p>
            <a:r>
              <a:rPr lang="en-US" dirty="0"/>
              <a:t>How to model serial correlation (a larger- or smaller-than-expected result in one period could effect development in subsequent periods)</a:t>
            </a:r>
          </a:p>
          <a:p>
            <a:r>
              <a:rPr lang="en-US" dirty="0"/>
              <a:t>Growth curves</a:t>
            </a:r>
          </a:p>
          <a:p>
            <a:pPr lvl="1"/>
            <a:r>
              <a:rPr lang="en-US" dirty="0"/>
              <a:t>Clark; Guszcza</a:t>
            </a:r>
          </a:p>
          <a:p>
            <a:r>
              <a:rPr lang="en-US" dirty="0"/>
              <a:t>Wüthrich</a:t>
            </a:r>
          </a:p>
          <a:p>
            <a:pPr lvl="1"/>
            <a:r>
              <a:rPr lang="en-US" dirty="0"/>
              <a:t>Individual Claim Development with Machine Learning (2017)</a:t>
            </a:r>
          </a:p>
          <a:p>
            <a:pPr lvl="1"/>
            <a:r>
              <a:rPr lang="en-US" dirty="0"/>
              <a:t>Neural Networks Applied to Chain-Ladder Reserving (2018)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80387-B143-4053-81FD-AD6F6BF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71D6D-9900-4BA5-BB91-981661E6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01A2-2849-4718-8327-835C47A4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BA1F-C678-4137-BE88-7BD1701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9CB54-06E6-480F-AE1F-2C769A24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E9A582-309E-4421-95A2-DF0A8AE547A4}"/>
              </a:ext>
            </a:extLst>
          </p:cNvPr>
          <p:cNvSpPr txBox="1">
            <a:spLocks/>
          </p:cNvSpPr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FFFF"/>
                </a:solidFill>
              </a:rPr>
              <a:t>Chain-Ladder: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First link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6D1FBF-F70F-4DF9-AA5F-6B1DF2F7C757}"/>
              </a:ext>
            </a:extLst>
          </p:cNvPr>
          <p:cNvSpPr txBox="1">
            <a:spLocks/>
          </p:cNvSpPr>
          <p:nvPr/>
        </p:nvSpPr>
        <p:spPr>
          <a:xfrm>
            <a:off x="717423" y="3355130"/>
            <a:ext cx="3318068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Graph </a:t>
            </a:r>
            <a:br>
              <a:rPr lang="en-US" sz="3200" dirty="0"/>
            </a:br>
            <a:r>
              <a:rPr lang="en-US" sz="3200" dirty="0"/>
              <a:t>for this triangle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10A444-12C3-4DAE-A970-A0D4B96E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2" y="13565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751FBD3D-C4FF-4A64-A8B0-8325BF27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3C90DC-E16B-4EFF-BF52-8CF9684506DF}"/>
              </a:ext>
            </a:extLst>
          </p:cNvPr>
          <p:cNvSpPr txBox="1">
            <a:spLocks/>
          </p:cNvSpPr>
          <p:nvPr/>
        </p:nvSpPr>
        <p:spPr>
          <a:xfrm>
            <a:off x="966952" y="1162069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D7566-5645-4037-BDA3-7BEABA1D4218}"/>
                  </a:ext>
                </a:extLst>
              </p:cNvPr>
              <p:cNvSpPr txBox="1"/>
              <p:nvPr/>
            </p:nvSpPr>
            <p:spPr>
              <a:xfrm>
                <a:off x="2137620" y="3355130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D7566-5645-4037-BDA3-7BEABA1D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20" y="3355130"/>
                <a:ext cx="2605906" cy="498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F514DE2-3B20-46AE-A46D-E718C324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04" y="952500"/>
            <a:ext cx="1905000" cy="4672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E196BC-9D4B-49A8-AD37-37FD2A2E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54BC1-EC11-4925-8303-12514B2E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AB23B-D823-4FFB-9235-AD75720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experience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FBABD8-C6AB-4AF9-A928-ADE2B134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342509" cy="2869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slope of the line</a:t>
            </a:r>
            <a:br>
              <a:rPr lang="en-US" dirty="0"/>
            </a:br>
            <a:r>
              <a:rPr lang="en-US" dirty="0"/>
              <a:t>= 2.037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new points </a:t>
            </a:r>
            <a:r>
              <a:rPr lang="en-US" dirty="0"/>
              <a:t>awaiting blastoff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D79BD-B4C3-403E-BB26-519EEC4B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1" cy="5738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9DC6C-DC2F-4ED6-9F82-6C223DA09392}"/>
                  </a:ext>
                </a:extLst>
              </p:cNvPr>
              <p:cNvSpPr txBox="1"/>
              <p:nvPr/>
            </p:nvSpPr>
            <p:spPr>
              <a:xfrm>
                <a:off x="2157547" y="4031260"/>
                <a:ext cx="688330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9DC6C-DC2F-4ED6-9F82-6C223DA0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47" y="4031260"/>
                <a:ext cx="688330" cy="103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34136-2A54-425D-A800-083E9018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E3EE-3F27-45E6-BB9E-10A7894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743D7-1FFD-4514-9FAA-B9AEF1164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65439"/>
                <a:ext cx="3659909" cy="36115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--- Parameter risk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:br>
                  <a:rPr lang="en-US" dirty="0"/>
                </a:br>
                <a:r>
                  <a:rPr lang="en-US" dirty="0"/>
                  <a:t>Variability of estimated mean</a:t>
                </a:r>
              </a:p>
              <a:p>
                <a:r>
                  <a:rPr lang="en-US" dirty="0"/>
                  <a:t>     Process risk </a:t>
                </a:r>
                <a:r>
                  <a:rPr lang="en-US" dirty="0">
                    <a:sym typeface="Symbol" panose="05050102010706020507" pitchFamily="18" charset="2"/>
                  </a:rPr>
                  <a:t>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Variability around theoretical mean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   Total risk=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Variability of a predicted outcome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743D7-1FFD-4514-9FAA-B9AEF1164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65439"/>
                <a:ext cx="3659909" cy="3611524"/>
              </a:xfrm>
              <a:blipFill>
                <a:blip r:embed="rId2"/>
                <a:stretch>
                  <a:fillRect l="-3000" t="-4392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2A126-02D7-4FAA-8AE7-5BC0887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7BBD-6024-4E84-A814-198B993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6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A431343-6A85-403C-96C8-F325A2ED3923}"/>
              </a:ext>
            </a:extLst>
          </p:cNvPr>
          <p:cNvSpPr/>
          <p:nvPr/>
        </p:nvSpPr>
        <p:spPr>
          <a:xfrm>
            <a:off x="838200" y="794083"/>
            <a:ext cx="3342509" cy="1463073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01D4A6-9E49-465A-9623-D45F1A535465}"/>
              </a:ext>
            </a:extLst>
          </p:cNvPr>
          <p:cNvSpPr txBox="1">
            <a:spLocks/>
          </p:cNvSpPr>
          <p:nvPr/>
        </p:nvSpPr>
        <p:spPr>
          <a:xfrm>
            <a:off x="838200" y="794083"/>
            <a:ext cx="3085490" cy="1463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Predicted experience with “confidence levels”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7F25D1F-9DE7-452D-B91A-59E2A063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0" cy="57386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4DBB-DE12-4D62-98ED-44300C167F4C}"/>
              </a:ext>
            </a:extLst>
          </p:cNvPr>
          <p:cNvCxnSpPr/>
          <p:nvPr/>
        </p:nvCxnSpPr>
        <p:spPr>
          <a:xfrm>
            <a:off x="1138225" y="510173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9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58052-67CF-49EE-91CB-56EFC676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9BDFD-0ED0-4EF1-B22E-EF8E2BC3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EC907-98CF-4689-B901-F3A6E20F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6" y="1482732"/>
            <a:ext cx="5260171" cy="47417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42B271-55D5-4D51-A132-3D3DC47E7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33" y="485800"/>
            <a:ext cx="7099020" cy="57386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B79EB-6D06-4DE9-9BB9-55E8B32A4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32" y="1482731"/>
            <a:ext cx="640080" cy="1570077"/>
          </a:xfrm>
          <a:prstGeom prst="rect">
            <a:avLst/>
          </a:prstGeom>
          <a:solidFill>
            <a:schemeClr val="bg1"/>
          </a:solidFill>
          <a:effectLst>
            <a:glow rad="76200">
              <a:schemeClr val="accent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084657-5921-47B8-9F5A-AD75B8890677}"/>
              </a:ext>
            </a:extLst>
          </p:cNvPr>
          <p:cNvSpPr>
            <a:spLocks noChangeAspect="1"/>
          </p:cNvSpPr>
          <p:nvPr/>
        </p:nvSpPr>
        <p:spPr>
          <a:xfrm>
            <a:off x="9668923" y="2567708"/>
            <a:ext cx="1273104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54.4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61C-7E8E-4B93-AA32-23DA9ED8B271}"/>
              </a:ext>
            </a:extLst>
          </p:cNvPr>
          <p:cNvSpPr>
            <a:spLocks noChangeAspect="1"/>
          </p:cNvSpPr>
          <p:nvPr/>
        </p:nvSpPr>
        <p:spPr>
          <a:xfrm>
            <a:off x="8245336" y="3429000"/>
            <a:ext cx="907620" cy="46166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41.1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452A0A-387F-4DC3-8A96-F1F5385A42EA}"/>
              </a:ext>
            </a:extLst>
          </p:cNvPr>
          <p:cNvGrpSpPr/>
          <p:nvPr/>
        </p:nvGrpSpPr>
        <p:grpSpPr>
          <a:xfrm>
            <a:off x="304259" y="321485"/>
            <a:ext cx="1743997" cy="1029357"/>
            <a:chOff x="489526" y="892832"/>
            <a:chExt cx="2022765" cy="1325563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D9AEB7B5-829C-4611-98FE-822C506C2F0E}"/>
                </a:ext>
              </a:extLst>
            </p:cNvPr>
            <p:cNvSpPr/>
            <p:nvPr/>
          </p:nvSpPr>
          <p:spPr>
            <a:xfrm>
              <a:off x="489526" y="892832"/>
              <a:ext cx="2022765" cy="1325563"/>
            </a:xfrm>
            <a:prstGeom prst="homePlate">
              <a:avLst>
                <a:gd name="adj" fmla="val 14464"/>
              </a:avLst>
            </a:prstGeom>
            <a:solidFill>
              <a:schemeClr val="tx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BDC3096-F222-4B37-86FF-59CBAC62A8C8}"/>
                </a:ext>
              </a:extLst>
            </p:cNvPr>
            <p:cNvSpPr txBox="1">
              <a:spLocks/>
            </p:cNvSpPr>
            <p:nvPr/>
          </p:nvSpPr>
          <p:spPr>
            <a:xfrm>
              <a:off x="489526" y="892832"/>
              <a:ext cx="190269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Predicted experience with “confidence levels”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57AF96-B5C9-4561-AE02-46F29E829BED}"/>
              </a:ext>
            </a:extLst>
          </p:cNvPr>
          <p:cNvSpPr txBox="1"/>
          <p:nvPr/>
        </p:nvSpPr>
        <p:spPr>
          <a:xfrm>
            <a:off x="2234467" y="836163"/>
            <a:ext cx="1112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With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A7703-C67E-463F-A469-1611E392E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41" y="731385"/>
            <a:ext cx="766078" cy="593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755800-0B04-4C52-9C44-BFA5F9C921F1}"/>
                  </a:ext>
                </a:extLst>
              </p14:cNvPr>
              <p14:cNvContentPartPr/>
              <p14:nvPr/>
            </p14:nvContentPartPr>
            <p14:xfrm>
              <a:off x="3397622" y="4339815"/>
              <a:ext cx="721800" cy="796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755800-0B04-4C52-9C44-BFA5F9C921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3622" y="4231815"/>
                <a:ext cx="829440" cy="10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06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1DF02-B370-42EA-A76C-17F5239C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040C-F434-47B3-9289-B4FCF2BF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3F49F-07FF-4984-AFB1-81F00C04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43" y="461673"/>
            <a:ext cx="8892357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B2315-326C-4DD5-83E0-962B8134C6B7}"/>
                  </a:ext>
                </a:extLst>
              </p:cNvPr>
              <p:cNvSpPr txBox="1"/>
              <p:nvPr/>
            </p:nvSpPr>
            <p:spPr>
              <a:xfrm>
                <a:off x="8055793" y="2709641"/>
                <a:ext cx="2694327" cy="990464"/>
              </a:xfrm>
              <a:prstGeom prst="rect">
                <a:avLst/>
              </a:prstGeom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i="1" dirty="0">
                    <a:latin typeface="Cambria Math" panose="02040503050406030204" pitchFamily="18" charset="0"/>
                  </a:rPr>
                  <a:t>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B2315-326C-4DD5-83E0-962B8134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93" y="2709641"/>
                <a:ext cx="2694327" cy="990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9AFFA47-EF6A-4C1E-A05D-97A94D68F48B}"/>
              </a:ext>
            </a:extLst>
          </p:cNvPr>
          <p:cNvSpPr/>
          <p:nvPr/>
        </p:nvSpPr>
        <p:spPr>
          <a:xfrm>
            <a:off x="717425" y="692739"/>
            <a:ext cx="1610140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4FA865-0EF6-4323-B9B1-501FD163C97B}"/>
              </a:ext>
            </a:extLst>
          </p:cNvPr>
          <p:cNvSpPr txBox="1">
            <a:spLocks/>
          </p:cNvSpPr>
          <p:nvPr/>
        </p:nvSpPr>
        <p:spPr>
          <a:xfrm>
            <a:off x="717425" y="692739"/>
            <a:ext cx="1471594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In Excel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1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9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800550" y="2115139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800550" y="2115139"/>
            <a:ext cx="3144093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Why does the prediction envelope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fan out only at the high end?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3A44AC-4B86-42BF-A125-B4B63C75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0" cy="57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830</Words>
  <Application>Microsoft Office PowerPoint</Application>
  <PresentationFormat>Widescreen</PresentationFormat>
  <Paragraphs>203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Office Theme</vt:lpstr>
      <vt:lpstr>Mack/Murphy Unchained</vt:lpstr>
      <vt:lpstr>Chain-Ladder: First link The method</vt:lpstr>
      <vt:lpstr>Chain-Ladder: First link The Model</vt:lpstr>
      <vt:lpstr>Chain-Ladder: First link</vt:lpstr>
      <vt:lpstr>Development experience</vt:lpstr>
      <vt:lpstr>PowerPoint Presentation</vt:lpstr>
      <vt:lpstr>PowerPoint Presentation</vt:lpstr>
      <vt:lpstr>PowerPoint Presentation</vt:lpstr>
      <vt:lpstr>PowerPoint Presentation</vt:lpstr>
      <vt:lpstr>Chain-Ladder error term</vt:lpstr>
      <vt:lpstr>PowerPoint Presentation</vt:lpstr>
      <vt:lpstr>Prediction bands providing for  an intercept</vt:lpstr>
      <vt:lpstr>PowerPoint Presentation</vt:lpstr>
      <vt:lpstr>PowerPoint Presentation</vt:lpstr>
      <vt:lpstr>Recursive projection statistics</vt:lpstr>
      <vt:lpstr>Law of Total Variance</vt:lpstr>
      <vt:lpstr>PowerPoint Presentation</vt:lpstr>
      <vt:lpstr>PowerPoint Presentation</vt:lpstr>
      <vt:lpstr>Complete the Chain to Ultimate</vt:lpstr>
      <vt:lpstr>California WCIRB Agenda June 2018 Combined Indemnity and Medical Incurred</vt:lpstr>
      <vt:lpstr>Mack(WCIRB Incurred Combined)</vt:lpstr>
      <vt:lpstr>PowerPoint Presentation</vt:lpstr>
      <vt:lpstr>PowerPoint Presentation</vt:lpstr>
      <vt:lpstr>PowerPoint Presentation</vt:lpstr>
      <vt:lpstr>ChainLadder::MackChainLadder(GenIns)</vt:lpstr>
      <vt:lpstr>PowerPoint Presentation</vt:lpstr>
      <vt:lpstr>GenIns at the Claim Level</vt:lpstr>
      <vt:lpstr>IBNR distributions have same shape</vt:lpstr>
      <vt:lpstr>GenIns at the Claim Level: Claim detail sample in triangle format</vt:lpstr>
      <vt:lpstr>Is the weighted average development factor appropriate?</vt:lpstr>
      <vt:lpstr>PowerPoint Presentation</vt:lpstr>
      <vt:lpstr>PowerPoint Presentation</vt:lpstr>
      <vt:lpstr>What’s next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Mack/Murphy Unchained</dc:title>
  <dc:creator>Dan Murphy</dc:creator>
  <cp:lastModifiedBy>Dan Murphy</cp:lastModifiedBy>
  <cp:revision>99</cp:revision>
  <cp:lastPrinted>2018-08-10T01:58:46Z</cp:lastPrinted>
  <dcterms:created xsi:type="dcterms:W3CDTF">2018-07-31T22:53:42Z</dcterms:created>
  <dcterms:modified xsi:type="dcterms:W3CDTF">2018-08-10T02:01:09Z</dcterms:modified>
</cp:coreProperties>
</file>