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94" r:id="rId3"/>
    <p:sldId id="293" r:id="rId4"/>
    <p:sldId id="297" r:id="rId5"/>
    <p:sldId id="298" r:id="rId6"/>
    <p:sldId id="299" r:id="rId7"/>
    <p:sldId id="300" r:id="rId8"/>
    <p:sldId id="302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0799B-59C0-4192-B7EF-435AC6CAE912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DA7D6-3DE4-485B-9F5F-8F776AD2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2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1D6D-0A0D-4D8C-AC56-F29F647E3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3CFFB-5C2B-47C1-B9F7-BF6FE52A6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9781-4640-4FE7-96CD-025786D2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1FE3-4152-40EE-954C-3E14B017C3ED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F7328-C0E1-4FFD-98C9-A9D6BBAB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1B45B-1455-4D4A-B87E-66209A80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7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8959-6CB6-469D-8F5A-380763AE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8D3B9-E9F6-43FC-A092-F5B3BF97A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6972-7C0D-4BDF-B734-35B28C30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EDEB-6116-47DD-A7C1-C5C608193C2D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5297-981A-4912-8DDE-AFE8A563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ED2B-DF6D-4268-9DAB-4E7A294C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CF948-E806-4A85-A7D4-861CD2832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A975D-6F78-48F7-A12A-2E89BD7B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CCDB-4446-4E92-96EF-68B5B531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A2A9-ACF2-4C77-BA9F-9324C44622AD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5B21-EF42-4654-ABFD-8E147517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8414-20A8-4201-9235-BC0A8CAD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3145-CCF8-4DFD-873B-EDB519E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56D0-F028-4A96-B6E3-13E2AA33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09325-FD46-46B6-979C-FB47BA72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EA48-BEBD-48E5-8817-13C92BD24248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71C02-152B-4C17-9861-091D3FBC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C0C5-2675-4438-8B37-0FD99674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99DB-9133-44FF-AEFD-B312E284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7CF2E-1119-4C19-A534-64A3A535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0520-2A97-45E8-83F3-7DCFB0DA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41D-A488-4549-AF98-D57172F4CD0A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4327-097C-4F3D-8EB9-B2FBD506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83AA-3129-43AD-BFF4-BBFB6AC0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9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792B-850C-4F44-88CC-C28C2709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2BB9-682C-4508-9449-50D279D87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3753B-E023-45C3-8F52-345013075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C2C93-9AB9-4BC4-83FB-44E2EF54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693B-E984-42E0-A921-CD9EF41C954F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49436-9202-47B4-9A85-55913373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9607D-339F-4839-BBFD-496D14D8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05FF-6181-467D-B5DA-1581B01D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9401B-21FE-41EC-ADD2-01E0A5A0B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31BE-4277-4DB7-8CCB-CA6BDB49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E4998-37D2-443B-9A83-194F7CA87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3B988-CB0D-4529-A060-469D73598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F5885-FC0F-40B6-8877-82435C39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E683-810A-4DBB-B0C9-C5ABF9DE6993}" type="datetime1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8E2BC-09D3-4CBF-B849-3523C8AB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BBC94-8AE6-4A15-9820-1C180F9B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3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EC36-83E6-4211-B386-8829C80C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D7EB3-9779-4F7F-B11A-FAB8148F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12D4-A2F0-4366-95DB-DF36EA71339D}" type="datetime1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CDB44-3CE9-4766-BFE7-C9A8637B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969B2-D4F9-42FB-A685-E126CC4E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4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6D6A2-6EB7-449F-A232-FF764178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D78-5751-4F6D-9605-036C49A0D90C}" type="datetime1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67D2A-2CA0-4CE2-A9BE-5DE94175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F6CF9-0FFB-4A4E-839C-DC099E94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7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5EB3-8137-44F1-ADB9-2E6F985B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F596-A2DB-4908-9FFF-B438C841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39FAE-B3F6-4583-AF7C-66CCFED8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762E6-53EF-4F3A-9A67-BBC3FE3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A679-250D-4EF2-A612-F4E99241E31C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CC65C-2DAC-4529-9BC0-C803D0A8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BE0B7-D0CE-410E-A6AF-40444090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805C-1C4C-44D4-924E-796EB0D3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164C0-5FF5-4965-B9A7-F81B07052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8D369-6F95-487C-8C16-2085FB812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FCCB8-9601-42C9-9BB7-883AF591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C643-442F-4698-88D2-5C0740600EAC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3CDE3-13E0-49CB-A01D-8F44BF4C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8F5B2-1A3B-4F47-811A-AC86E84F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0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6380A-1295-49C3-BE24-6E807C71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94A60-E2F1-49CD-9507-46C5FBEF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989E-8027-440A-9C2D-746B802BA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679F-7A77-4990-8F0A-D988FC5FCDE9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1FE6-5963-4ED7-8E82-ADE64E49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Trinostics LLC c2018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D6BE-BEEA-4294-B8F5-FCA8570A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1947-6774-413E-B5AF-45473690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FFE6-DA3A-4B02-9CED-158042ED1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Mack/Murphy Unchained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68C0-0551-4769-BAC1-1AAAC9D5C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CLRS 2018</a:t>
            </a:r>
            <a:br>
              <a:rPr lang="en-US" dirty="0"/>
            </a:br>
            <a:r>
              <a:rPr lang="en-US" dirty="0"/>
              <a:t>Anaheim CA</a:t>
            </a:r>
            <a:br>
              <a:rPr lang="en-US" dirty="0"/>
            </a:br>
            <a:r>
              <a:rPr lang="en-US" dirty="0"/>
              <a:t>Daniel Murphy</a:t>
            </a:r>
            <a:br>
              <a:rPr lang="en-US" dirty="0"/>
            </a:br>
            <a:r>
              <a:rPr lang="en-US" dirty="0"/>
              <a:t>Trinostics</a:t>
            </a:r>
          </a:p>
        </p:txBody>
      </p:sp>
    </p:spTree>
    <p:extLst>
      <p:ext uri="{BB962C8B-B14F-4D97-AF65-F5344CB8AC3E}">
        <p14:creationId xmlns:p14="http://schemas.microsoft.com/office/powerpoint/2010/main" val="15372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13BAC-112E-44B9-9221-74907342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82DF7-9BB1-4CC7-A585-5B7DFDB1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354EB-53A5-49F0-8FED-D7008479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887" y="365125"/>
            <a:ext cx="6962913" cy="5486400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D4B48C3-1977-4855-9E78-0BE1A067169E}"/>
              </a:ext>
            </a:extLst>
          </p:cNvPr>
          <p:cNvSpPr/>
          <p:nvPr/>
        </p:nvSpPr>
        <p:spPr>
          <a:xfrm>
            <a:off x="717424" y="692739"/>
            <a:ext cx="3679011" cy="220031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BF10F1-92A2-47F2-9979-7DB748403142}"/>
              </a:ext>
            </a:extLst>
          </p:cNvPr>
          <p:cNvSpPr txBox="1">
            <a:spLocks/>
          </p:cNvSpPr>
          <p:nvPr/>
        </p:nvSpPr>
        <p:spPr>
          <a:xfrm>
            <a:off x="717424" y="692739"/>
            <a:ext cx="3460620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solidFill>
                  <a:srgbClr val="FFFFFF"/>
                </a:solidFill>
              </a:rPr>
              <a:t>ChainLadder</a:t>
            </a:r>
            <a:r>
              <a:rPr lang="en-US" sz="2800" dirty="0">
                <a:solidFill>
                  <a:srgbClr val="FFFFFF"/>
                </a:solidFill>
              </a:rPr>
              <a:t> sample GL triangle ‘</a:t>
            </a:r>
            <a:r>
              <a:rPr lang="en-US" sz="2800" dirty="0" err="1">
                <a:solidFill>
                  <a:srgbClr val="FFFFFF"/>
                </a:solidFill>
              </a:rPr>
              <a:t>GenIns</a:t>
            </a:r>
            <a:r>
              <a:rPr lang="en-US" sz="2800" dirty="0">
                <a:solidFill>
                  <a:srgbClr val="FFFFFF"/>
                </a:solidFill>
              </a:rPr>
              <a:t>’</a:t>
            </a:r>
          </a:p>
          <a:p>
            <a:r>
              <a:rPr lang="en-US" sz="2800" dirty="0">
                <a:solidFill>
                  <a:srgbClr val="FFFFFF"/>
                </a:solidFill>
              </a:rPr>
              <a:t>(in thousands)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6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F4326F-15F0-4F88-9682-9AFBE38EA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65125"/>
            <a:ext cx="7620000" cy="5715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259B8-570B-4051-A4E1-E15886C1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9E088-A0D2-466A-B6A1-233F6742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3</a:t>
            </a:fld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7B0C942-8311-43B3-9156-B8BFAF56F21B}"/>
              </a:ext>
            </a:extLst>
          </p:cNvPr>
          <p:cNvSpPr/>
          <p:nvPr/>
        </p:nvSpPr>
        <p:spPr>
          <a:xfrm>
            <a:off x="717425" y="1163782"/>
            <a:ext cx="3016376" cy="1311564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AEA86D-8DE3-41D8-91BB-C22D178D9AB1}"/>
              </a:ext>
            </a:extLst>
          </p:cNvPr>
          <p:cNvSpPr txBox="1">
            <a:spLocks/>
          </p:cNvSpPr>
          <p:nvPr/>
        </p:nvSpPr>
        <p:spPr>
          <a:xfrm>
            <a:off x="717424" y="692739"/>
            <a:ext cx="3460620" cy="2200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FF"/>
                </a:solidFill>
              </a:rPr>
              <a:t>plot(</a:t>
            </a:r>
            <a:r>
              <a:rPr lang="en-US" sz="2800" dirty="0" err="1">
                <a:solidFill>
                  <a:srgbClr val="FFFFFF"/>
                </a:solidFill>
              </a:rPr>
              <a:t>GenIns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6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BC85-63F1-41CA-B0E7-B3F3994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587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ChainLadder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MackChainLadder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GenIns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A6A20-7B04-417F-8FC6-B8C48090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53C5F-D216-4C90-A58A-25E7C5A6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2778C-8434-4E33-B80C-3E1B0583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90" y="1690688"/>
            <a:ext cx="750873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0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7B5DAC-635B-4DF2-A8F8-699AB3B67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69479"/>
            <a:ext cx="7315200" cy="5486400"/>
          </a:xfr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402C1-3926-422E-97FD-E9BE0EED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A12DE-A9D5-46BA-AE2D-C840C1F2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5</a:t>
            </a:fld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D29AE05-F5D0-4336-BF6A-73DAC5737200}"/>
              </a:ext>
            </a:extLst>
          </p:cNvPr>
          <p:cNvSpPr/>
          <p:nvPr/>
        </p:nvSpPr>
        <p:spPr>
          <a:xfrm>
            <a:off x="717425" y="1163782"/>
            <a:ext cx="3016376" cy="2900218"/>
          </a:xfrm>
          <a:prstGeom prst="homePlate">
            <a:avLst>
              <a:gd name="adj" fmla="val 14464"/>
            </a:avLst>
          </a:prstGeom>
          <a:solidFill>
            <a:schemeClr val="tx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Safety Levels of </a:t>
            </a:r>
            <a:r>
              <a:rPr lang="en-US" sz="3600" dirty="0" err="1"/>
              <a:t>GenIns</a:t>
            </a:r>
            <a:r>
              <a:rPr lang="en-US" sz="3600" dirty="0"/>
              <a:t> Carried IBNR</a:t>
            </a:r>
          </a:p>
        </p:txBody>
      </p:sp>
    </p:spTree>
    <p:extLst>
      <p:ext uri="{BB962C8B-B14F-4D97-AF65-F5344CB8AC3E}">
        <p14:creationId xmlns:p14="http://schemas.microsoft.com/office/powerpoint/2010/main" val="210827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574-AB97-408A-B4DD-22D53985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GenIns</a:t>
            </a:r>
            <a:r>
              <a:rPr lang="en-US" dirty="0"/>
              <a:t> at the Claim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F6EC-640E-4753-B886-3A3462540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Hai You generated simulations of over 5000 synthetic claims whose accident year aggregation is “close to” </a:t>
            </a:r>
            <a:r>
              <a:rPr lang="en-US" dirty="0" err="1"/>
              <a:t>GenIns</a:t>
            </a:r>
            <a:endParaRPr lang="en-US" dirty="0"/>
          </a:p>
          <a:p>
            <a:pPr lvl="1"/>
            <a:r>
              <a:rPr lang="en-US" dirty="0"/>
              <a:t>We pegged the 13% cv as the measurement of similarity</a:t>
            </a:r>
          </a:p>
          <a:p>
            <a:r>
              <a:rPr lang="en-US" dirty="0"/>
              <a:t>Claim-characteristic choices included:</a:t>
            </a:r>
          </a:p>
          <a:p>
            <a:pPr lvl="1"/>
            <a:r>
              <a:rPr lang="en-US" dirty="0"/>
              <a:t>Frequency distribution</a:t>
            </a:r>
          </a:p>
          <a:p>
            <a:pPr lvl="1"/>
            <a:r>
              <a:rPr lang="en-US" dirty="0"/>
              <a:t>Severity distribution</a:t>
            </a:r>
          </a:p>
          <a:p>
            <a:pPr lvl="1"/>
            <a:r>
              <a:rPr lang="en-US" dirty="0"/>
              <a:t>Distribution for the number of payments per claim</a:t>
            </a:r>
          </a:p>
          <a:p>
            <a:pPr lvl="1"/>
            <a:r>
              <a:rPr lang="en-US" dirty="0"/>
              <a:t>Report lag and payment lag</a:t>
            </a:r>
          </a:p>
          <a:p>
            <a:r>
              <a:rPr lang="en-US" dirty="0"/>
              <a:t>The purpose of this exercise was to compare the Mack results on the aggregated triangle versus the claim detail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230DC-67D0-44D8-930B-5F04D48E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CD3DC-4CA4-4D18-B981-BD6BFFF0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0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AB34-F98B-423F-A2E5-DCB83BB1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IBNR distributions have same shape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7DF32-0313-44C8-A6C4-534D5BC0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7200"/>
          </a:xfrm>
        </p:spPr>
        <p:txBody>
          <a:bodyPr/>
          <a:lstStyle/>
          <a:p>
            <a:r>
              <a:rPr lang="en-US" dirty="0"/>
              <a:t>Original </a:t>
            </a:r>
            <a:r>
              <a:rPr lang="en-US" dirty="0" err="1"/>
              <a:t>GenIns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3C00D4-3579-4F78-8B5E-958857514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304256"/>
            <a:ext cx="5181600" cy="3886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43B7A-5B96-4408-8F33-5B675B9AC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7200"/>
          </a:xfrm>
        </p:spPr>
        <p:txBody>
          <a:bodyPr/>
          <a:lstStyle/>
          <a:p>
            <a:r>
              <a:rPr lang="en-US" dirty="0"/>
              <a:t>Aggregated triangle from Hai data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47F75AB-FC30-4FA7-B426-2576B26BF5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1" y="2304256"/>
            <a:ext cx="5181600" cy="3886200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DB2959-2666-4619-BCDA-D1249FD6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6D5011-DCF7-4AAD-A9EB-D0754DC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574-AB97-408A-B4DD-22D53985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672" y="365125"/>
            <a:ext cx="9042627" cy="1325563"/>
          </a:xfrm>
        </p:spPr>
        <p:txBody>
          <a:bodyPr/>
          <a:lstStyle/>
          <a:p>
            <a:r>
              <a:rPr lang="en-US" dirty="0" err="1"/>
              <a:t>GenIns</a:t>
            </a:r>
            <a:r>
              <a:rPr lang="en-US" dirty="0"/>
              <a:t> at the Claim Level:</a:t>
            </a:r>
            <a:br>
              <a:rPr lang="en-US" dirty="0"/>
            </a:br>
            <a:r>
              <a:rPr lang="en-US" dirty="0"/>
              <a:t>Claim detail sample in triangle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230DC-67D0-44D8-930B-5F04D48E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CD3DC-4CA4-4D18-B981-BD6BFFF0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9621F-1FF3-4543-8686-829B0FD9B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72" y="1871793"/>
            <a:ext cx="9042627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491B8F-6E16-42C5-BDF8-BF59F163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370" y="1876804"/>
            <a:ext cx="9447675" cy="1828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650AC5-D468-4517-8560-12E2E37533A3}"/>
              </a:ext>
            </a:extLst>
          </p:cNvPr>
          <p:cNvSpPr/>
          <p:nvPr/>
        </p:nvSpPr>
        <p:spPr>
          <a:xfrm>
            <a:off x="2929670" y="3831169"/>
            <a:ext cx="6491072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Wo</a:t>
            </a:r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 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happened?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E13BF5-BFD3-4BC8-8365-1B51C0A8BF85}"/>
              </a:ext>
            </a:extLst>
          </p:cNvPr>
          <p:cNvSpPr/>
          <p:nvPr/>
        </p:nvSpPr>
        <p:spPr>
          <a:xfrm>
            <a:off x="1676905" y="4845051"/>
            <a:ext cx="8838189" cy="76944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Could it be the development factors?</a:t>
            </a:r>
          </a:p>
        </p:txBody>
      </p:sp>
    </p:spTree>
    <p:extLst>
      <p:ext uri="{BB962C8B-B14F-4D97-AF65-F5344CB8AC3E}">
        <p14:creationId xmlns:p14="http://schemas.microsoft.com/office/powerpoint/2010/main" val="52954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BD1D-FDCF-4A5F-8611-B76FEBEF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 …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7BF6-8519-4C0F-90FF-53716C52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vwtd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1-2      2-3      3-4      4-5      5-6      6-7      7-8      8-9     9-10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3.490607 1.747333 1.457413 1.173852 1.103824 1.086269 1.053874 1.076555 1.017725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HY.GenIns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vwtd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12-24    24-36    36-48    48-60    60-72    72-84    84-96   96-108  108-120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3.412879 1.608162 1.293365 1.181609 1.118462 1.082687 1.062238 1.044175 1.046972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vwtd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12-24    24-36    36-48    48-60    60-72    72-84    84-96   96-108  108-120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1.287861 1.205773 1.150838 1.120326 1.086169 1.066163 1.052599 1.040253 1.042831 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Then I’ll show the x-y graph of the data points and all will become clear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I’ll keep you posted, Hai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5191-B3EB-4BFC-AEB4-79D7BA22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Trinostics LLC c2018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703C2-AF20-435F-85A9-085FCE1C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1947-6774-413E-B5AF-4547369014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6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285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Mack/Murphy Unchained</vt:lpstr>
      <vt:lpstr>PowerPoint Presentation</vt:lpstr>
      <vt:lpstr>PowerPoint Presentation</vt:lpstr>
      <vt:lpstr>ChainLadder::MackChainLadder(GenIns)</vt:lpstr>
      <vt:lpstr>PowerPoint Presentation</vt:lpstr>
      <vt:lpstr>GenIns at the Claim Level</vt:lpstr>
      <vt:lpstr>IBNR distributions have same shape</vt:lpstr>
      <vt:lpstr>GenIns at the Claim Level: Claim detail sample in triangle format</vt:lpstr>
      <vt:lpstr>To be continued …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Mack/Murphy Unchained</dc:title>
  <dc:creator>Dan Murphy</dc:creator>
  <cp:lastModifiedBy>Dan Murphy</cp:lastModifiedBy>
  <cp:revision>90</cp:revision>
  <dcterms:created xsi:type="dcterms:W3CDTF">2018-07-31T22:53:42Z</dcterms:created>
  <dcterms:modified xsi:type="dcterms:W3CDTF">2018-08-09T21:06:51Z</dcterms:modified>
</cp:coreProperties>
</file>